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04" r:id="rId3"/>
    <p:sldId id="409" r:id="rId4"/>
    <p:sldId id="325" r:id="rId5"/>
    <p:sldId id="332" r:id="rId6"/>
    <p:sldId id="340" r:id="rId7"/>
    <p:sldId id="341" r:id="rId8"/>
    <p:sldId id="312" r:id="rId9"/>
    <p:sldId id="339" r:id="rId10"/>
    <p:sldId id="395" r:id="rId11"/>
    <p:sldId id="349" r:id="rId12"/>
    <p:sldId id="354" r:id="rId13"/>
    <p:sldId id="370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9FFEA"/>
    <a:srgbClr val="00863D"/>
    <a:srgbClr val="97FFC6"/>
    <a:srgbClr val="D5E1EF"/>
    <a:srgbClr val="B6CBE4"/>
    <a:srgbClr val="FFF7F7"/>
    <a:srgbClr val="FFC9C9"/>
    <a:srgbClr val="FFE7E7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42" autoAdjust="0"/>
    <p:restoredTop sz="84429" autoAdjust="0"/>
  </p:normalViewPr>
  <p:slideViewPr>
    <p:cSldViewPr>
      <p:cViewPr varScale="1">
        <p:scale>
          <a:sx n="69" d="100"/>
          <a:sy n="69" d="100"/>
        </p:scale>
        <p:origin x="1616" y="4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8332-53A1-457A-BD66-8C99C945AC75}" type="datetimeFigureOut">
              <a:rPr lang="de-DE" smtClean="0"/>
              <a:t>22.03.2017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83EDC-5898-4E70-A0F4-CB58BAAA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63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342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84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19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29 vs. 67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601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39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22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13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79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1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99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40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1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application</a:t>
            </a:r>
            <a:r>
              <a:rPr lang="de-DE" baseline="0" dirty="0"/>
              <a:t> in global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Today, </a:t>
            </a:r>
            <a:r>
              <a:rPr lang="de-DE" baseline="0" dirty="0" err="1"/>
              <a:t>there‘s</a:t>
            </a:r>
            <a:r>
              <a:rPr lang="de-DE" baseline="0" dirty="0"/>
              <a:t> an </a:t>
            </a:r>
            <a:r>
              <a:rPr lang="de-DE" baseline="0" dirty="0" err="1"/>
              <a:t>ongoing</a:t>
            </a:r>
            <a:r>
              <a:rPr lang="de-DE" baseline="0" dirty="0"/>
              <a:t> </a:t>
            </a:r>
            <a:r>
              <a:rPr lang="de-DE" baseline="0" dirty="0" err="1"/>
              <a:t>trend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being</a:t>
            </a:r>
            <a:r>
              <a:rPr lang="de-DE" baseline="0" dirty="0"/>
              <a:t> </a:t>
            </a:r>
            <a:r>
              <a:rPr lang="de-DE" baseline="0" dirty="0" err="1"/>
              <a:t>developed</a:t>
            </a:r>
            <a:r>
              <a:rPr lang="de-DE" baseline="0" dirty="0"/>
              <a:t> at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locations</a:t>
            </a:r>
            <a:r>
              <a:rPr lang="de-DE" baseline="0" dirty="0"/>
              <a:t>, </a:t>
            </a:r>
            <a:r>
              <a:rPr lang="de-DE" baseline="0" dirty="0" err="1"/>
              <a:t>be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context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open </a:t>
            </a:r>
            <a:r>
              <a:rPr lang="de-DE" baseline="0" dirty="0" err="1"/>
              <a:t>source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in </a:t>
            </a:r>
            <a:r>
              <a:rPr lang="de-DE" baseline="0" dirty="0" err="1"/>
              <a:t>industrial</a:t>
            </a:r>
            <a:r>
              <a:rPr lang="de-DE" baseline="0" dirty="0"/>
              <a:t> </a:t>
            </a:r>
            <a:r>
              <a:rPr lang="de-DE" baseline="0" dirty="0" err="1"/>
              <a:t>outsourcing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.</a:t>
            </a:r>
          </a:p>
          <a:p>
            <a:r>
              <a:rPr lang="de-DE" baseline="0" dirty="0"/>
              <a:t>In </a:t>
            </a:r>
            <a:r>
              <a:rPr lang="de-DE" baseline="0" dirty="0" err="1"/>
              <a:t>distributed</a:t>
            </a:r>
            <a:r>
              <a:rPr lang="de-DE" baseline="0" dirty="0"/>
              <a:t> </a:t>
            </a:r>
            <a:r>
              <a:rPr lang="de-DE" baseline="0" dirty="0" err="1"/>
              <a:t>scenarios</a:t>
            </a:r>
            <a:r>
              <a:rPr lang="de-DE" baseline="0" dirty="0"/>
              <a:t>, model-</a:t>
            </a:r>
            <a:r>
              <a:rPr lang="de-DE" baseline="0" dirty="0" err="1"/>
              <a:t>driven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faces</a:t>
            </a:r>
            <a:r>
              <a:rPr lang="de-DE" baseline="0" dirty="0"/>
              <a:t> </a:t>
            </a:r>
            <a:r>
              <a:rPr lang="de-DE" baseline="0" dirty="0" err="1"/>
              <a:t>significant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these</a:t>
            </a:r>
            <a:r>
              <a:rPr lang="de-DE" baseline="0" dirty="0"/>
              <a:t> </a:t>
            </a:r>
            <a:r>
              <a:rPr lang="de-DE" baseline="0" dirty="0" err="1"/>
              <a:t>challenges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great</a:t>
            </a:r>
            <a:r>
              <a:rPr lang="de-DE" baseline="0" dirty="0"/>
              <a:t> </a:t>
            </a:r>
            <a:r>
              <a:rPr lang="de-DE" baseline="0" dirty="0" err="1"/>
              <a:t>complexity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projects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remarkable</a:t>
            </a:r>
            <a:r>
              <a:rPr lang="de-DE" baseline="0" dirty="0"/>
              <a:t> </a:t>
            </a:r>
            <a:r>
              <a:rPr lang="de-DE" baseline="0" dirty="0" err="1"/>
              <a:t>size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83EDC-5898-4E70-A0F4-CB58BAAA1EF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4D1A-720F-44D0-B0A6-5B7FA7C68370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D8E-B587-4E98-BBA7-E421CEC11E66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7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DFE5-709E-4817-89FB-670C7B5A8547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956-26BF-440E-87B5-5DE736A57D0D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98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171-969A-4357-9025-515B8CC73AEE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32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12A-7C52-4EE8-9CAA-0746F8CD1986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0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FD6-F5C8-493C-B0EE-028EB2149F1A}" type="datetime1">
              <a:rPr lang="de-DE" smtClean="0"/>
              <a:t>22.03.2017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6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14AE-2FB8-41AB-BEC7-8EA956975726}" type="datetime1">
              <a:rPr lang="de-DE" smtClean="0"/>
              <a:t>22.03.2017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4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5E8-1040-485B-8FB4-8E9837FD322C}" type="datetime1">
              <a:rPr lang="de-DE" smtClean="0"/>
              <a:t>22.03.2017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52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2161-CCDB-4AD7-B937-41463C4479F6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4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B4C2-DF9D-436C-B2E3-3DBE8AFD8731}" type="datetime1">
              <a:rPr lang="de-DE" smtClean="0"/>
              <a:t>22.03.2017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9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3955-9345-4F2D-9596-58F22B07A2B1}" type="datetime1">
              <a:rPr lang="de-DE" smtClean="0"/>
              <a:t>22.03.2017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D. Strüber, G. Taentzer, S. Jurack, T. Schäfer -  Towards a Distributed Modeling Process Based on Composite Models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BF9E-6778-4688-B6D2-6318DC3F8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4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-36512" y="112474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Variability-based model </a:t>
            </a:r>
            <a:r>
              <a:rPr lang="en-US" sz="4000" b="1" dirty="0" smtClean="0"/>
              <a:t>transformation</a:t>
            </a:r>
            <a:endParaRPr lang="en-US" sz="36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08" y="2996952"/>
            <a:ext cx="9144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/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de-DE" sz="2400" b="1" dirty="0">
                <a:solidFill>
                  <a:schemeClr val="tx2"/>
                </a:solidFill>
              </a:rPr>
              <a:t>Daniel </a:t>
            </a:r>
            <a:r>
              <a:rPr lang="de-DE" sz="2400" b="1" dirty="0" smtClean="0">
                <a:solidFill>
                  <a:schemeClr val="tx2"/>
                </a:solidFill>
              </a:rPr>
              <a:t>Strüber</a:t>
            </a:r>
            <a:r>
              <a:rPr lang="de-DE" sz="2400" baseline="30000" dirty="0" smtClean="0">
                <a:solidFill>
                  <a:schemeClr val="tx2"/>
                </a:solidFill>
              </a:rPr>
              <a:t/>
            </a:r>
            <a:br>
              <a:rPr lang="de-DE" sz="2400" baseline="300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University </a:t>
            </a:r>
            <a:r>
              <a:rPr lang="en-US" sz="2400" dirty="0">
                <a:solidFill>
                  <a:schemeClr val="tx2"/>
                </a:solidFill>
              </a:rPr>
              <a:t>of Koblenz and Landau, </a:t>
            </a:r>
            <a:r>
              <a:rPr lang="en-US" sz="2400" dirty="0" smtClean="0">
                <a:solidFill>
                  <a:schemeClr val="tx2"/>
                </a:solidFill>
              </a:rPr>
              <a:t>Germany</a:t>
            </a:r>
            <a:r>
              <a:rPr lang="de-DE" sz="2400" dirty="0" smtClean="0">
                <a:solidFill>
                  <a:schemeClr val="tx2"/>
                </a:solidFill>
              </a:rPr>
              <a:t/>
            </a:r>
            <a:br>
              <a:rPr lang="de-DE" sz="2400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2"/>
                </a:solidFill>
              </a:rPr>
              <a:t/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Julia Rubin</a:t>
            </a:r>
            <a:r>
              <a:rPr lang="de-DE" sz="2400" dirty="0">
                <a:solidFill>
                  <a:schemeClr val="tx2"/>
                </a:solidFill>
              </a:rPr>
              <a:t>, Marsha </a:t>
            </a:r>
            <a:r>
              <a:rPr lang="de-DE" sz="2400" dirty="0" err="1">
                <a:solidFill>
                  <a:schemeClr val="tx2"/>
                </a:solidFill>
              </a:rPr>
              <a:t>Chechik</a:t>
            </a:r>
            <a:r>
              <a:rPr lang="de-DE" sz="2400" dirty="0">
                <a:solidFill>
                  <a:schemeClr val="tx2"/>
                </a:solidFill>
              </a:rPr>
              <a:t>, Gabriele </a:t>
            </a:r>
            <a:r>
              <a:rPr lang="de-DE" sz="2400" dirty="0" err="1" smtClean="0">
                <a:solidFill>
                  <a:schemeClr val="tx2"/>
                </a:solidFill>
              </a:rPr>
              <a:t>Taentzer</a:t>
            </a:r>
            <a:r>
              <a:rPr lang="de-DE" sz="2400" dirty="0" smtClean="0">
                <a:solidFill>
                  <a:schemeClr val="tx2"/>
                </a:solidFill>
              </a:rPr>
              <a:t>,</a:t>
            </a:r>
            <a:r>
              <a:rPr lang="de-DE" sz="2400" dirty="0">
                <a:solidFill>
                  <a:schemeClr val="tx2"/>
                </a:solidFill>
              </a:rPr>
              <a:t/>
            </a:r>
            <a:br>
              <a:rPr lang="de-DE" sz="2400" dirty="0">
                <a:solidFill>
                  <a:schemeClr val="tx2"/>
                </a:solidFill>
              </a:rPr>
            </a:br>
            <a:r>
              <a:rPr lang="de-DE" sz="2400" dirty="0" smtClean="0">
                <a:solidFill>
                  <a:schemeClr val="tx2"/>
                </a:solidFill>
              </a:rPr>
              <a:t>Thorsten </a:t>
            </a:r>
            <a:r>
              <a:rPr lang="de-DE" sz="2400" dirty="0">
                <a:solidFill>
                  <a:schemeClr val="tx2"/>
                </a:solidFill>
              </a:rPr>
              <a:t>Arendt</a:t>
            </a:r>
            <a:r>
              <a:rPr lang="de-DE" sz="2400" dirty="0" smtClean="0">
                <a:solidFill>
                  <a:schemeClr val="tx2"/>
                </a:solidFill>
              </a:rPr>
              <a:t>, </a:t>
            </a:r>
            <a:r>
              <a:rPr lang="de-DE" sz="2400" dirty="0">
                <a:solidFill>
                  <a:schemeClr val="tx2"/>
                </a:solidFill>
              </a:rPr>
              <a:t>Jennifer </a:t>
            </a:r>
            <a:r>
              <a:rPr lang="de-DE" sz="2400" dirty="0" err="1" smtClean="0">
                <a:solidFill>
                  <a:schemeClr val="tx2"/>
                </a:solidFill>
              </a:rPr>
              <a:t>Plöger</a:t>
            </a:r>
            <a:r>
              <a:rPr lang="en-US" sz="2000" dirty="0">
                <a:solidFill>
                  <a:schemeClr val="tx2"/>
                </a:solidFill>
              </a:rPr>
              <a:t/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/>
            </a:r>
            <a:br>
              <a:rPr lang="en-US" sz="20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08" y="5445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FOSD Meeting, </a:t>
            </a:r>
            <a:r>
              <a:rPr lang="en-US" sz="2400" dirty="0" err="1" smtClean="0">
                <a:solidFill>
                  <a:schemeClr val="tx2"/>
                </a:solidFill>
              </a:rPr>
              <a:t>Grasellenbach</a:t>
            </a:r>
            <a:r>
              <a:rPr lang="en-US" sz="2400" dirty="0" smtClean="0">
                <a:solidFill>
                  <a:schemeClr val="tx2"/>
                </a:solidFill>
              </a:rPr>
              <a:t>, March 15, 2017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15516" y="1844824"/>
            <a:ext cx="8676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Variation-aware </a:t>
            </a:r>
            <a:r>
              <a:rPr lang="en-US" sz="3200" dirty="0"/>
              <a:t>rule application and rule merging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5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18864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Beyond correctness:</a:t>
            </a:r>
            <a:br>
              <a:rPr lang="en-US" sz="3200" b="1" dirty="0" smtClean="0"/>
            </a:br>
            <a:r>
              <a:rPr lang="en-US" sz="3200" b="1" dirty="0" smtClean="0"/>
              <a:t>Quality goals during merging may be in conflict</a:t>
            </a:r>
            <a:endParaRPr lang="en-US" sz="3200" b="1" dirty="0"/>
          </a:p>
        </p:txBody>
      </p:sp>
      <p:grpSp>
        <p:nvGrpSpPr>
          <p:cNvPr id="73" name="Gruppieren 72"/>
          <p:cNvGrpSpPr/>
          <p:nvPr/>
        </p:nvGrpSpPr>
        <p:grpSpPr>
          <a:xfrm>
            <a:off x="617427" y="3645024"/>
            <a:ext cx="8517352" cy="2653007"/>
            <a:chOff x="617427" y="3356992"/>
            <a:chExt cx="8517352" cy="2653007"/>
          </a:xfrm>
        </p:grpSpPr>
        <p:sp>
          <p:nvSpPr>
            <p:cNvPr id="3" name="Textfeld 2"/>
            <p:cNvSpPr txBox="1"/>
            <p:nvPr/>
          </p:nvSpPr>
          <p:spPr>
            <a:xfrm>
              <a:off x="4493743" y="3478826"/>
              <a:ext cx="15486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chemeClr val="tx2"/>
                  </a:solidFill>
                </a:rPr>
                <a:t>Low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size</a:t>
              </a:r>
              <a:r>
                <a:rPr lang="de-DE" sz="2400" dirty="0" smtClean="0">
                  <a:solidFill>
                    <a:schemeClr val="tx2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of</a:t>
              </a:r>
              <a:r>
                <a:rPr lang="de-DE" sz="2400" dirty="0">
                  <a:solidFill>
                    <a:schemeClr val="tx2"/>
                  </a:solidFill>
                </a:rPr>
                <a:t/>
              </a:r>
              <a:br>
                <a:rPr lang="de-DE" sz="2400" dirty="0">
                  <a:solidFill>
                    <a:schemeClr val="tx2"/>
                  </a:solidFill>
                </a:rPr>
              </a:br>
              <a:r>
                <a:rPr lang="de-DE" sz="2400" dirty="0" smtClean="0">
                  <a:solidFill>
                    <a:schemeClr val="tx2"/>
                  </a:solidFill>
                </a:rPr>
                <a:t>individual</a:t>
              </a:r>
              <a:br>
                <a:rPr lang="de-DE" sz="2400" dirty="0" smtClean="0">
                  <a:solidFill>
                    <a:schemeClr val="tx2"/>
                  </a:solidFill>
                </a:rPr>
              </a:br>
              <a:r>
                <a:rPr lang="de-DE" sz="2400" dirty="0" err="1" smtClean="0">
                  <a:solidFill>
                    <a:schemeClr val="tx2"/>
                  </a:solidFill>
                </a:rPr>
                <a:t>rules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83568" y="3783999"/>
              <a:ext cx="205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/>
                  </a:solidFill>
                </a:rPr>
                <a:t>Low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size</a:t>
              </a:r>
              <a:r>
                <a:rPr lang="de-DE" sz="2400" dirty="0" smtClean="0">
                  <a:solidFill>
                    <a:schemeClr val="tx2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of</a:t>
              </a:r>
              <a:r>
                <a:rPr lang="de-DE" sz="2400" dirty="0" smtClean="0">
                  <a:solidFill>
                    <a:schemeClr val="tx2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left</a:t>
              </a:r>
              <a:r>
                <a:rPr lang="de-DE" sz="2400" dirty="0" smtClean="0">
                  <a:solidFill>
                    <a:schemeClr val="tx2"/>
                  </a:solidFill>
                </a:rPr>
                <a:t>-hand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sides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555776" y="3525723"/>
              <a:ext cx="1755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>
                  <a:solidFill>
                    <a:schemeClr val="tx2"/>
                  </a:solidFill>
                </a:rPr>
                <a:t>Low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number</a:t>
              </a:r>
              <a:r>
                <a:rPr lang="de-DE" sz="2400" dirty="0">
                  <a:solidFill>
                    <a:schemeClr val="tx2"/>
                  </a:solidFill>
                </a:rPr>
                <a:t/>
              </a:r>
              <a:br>
                <a:rPr lang="de-DE" sz="2400" dirty="0">
                  <a:solidFill>
                    <a:schemeClr val="tx2"/>
                  </a:solidFill>
                </a:rPr>
              </a:br>
              <a:r>
                <a:rPr lang="de-DE" sz="2400" dirty="0" err="1" smtClean="0">
                  <a:solidFill>
                    <a:schemeClr val="tx2"/>
                  </a:solidFill>
                </a:rPr>
                <a:t>of</a:t>
              </a:r>
              <a:r>
                <a:rPr lang="de-DE" sz="2400" dirty="0" smtClean="0">
                  <a:solidFill>
                    <a:schemeClr val="tx2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rules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971304" y="4846661"/>
              <a:ext cx="2445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/>
                  </a:solidFill>
                </a:rPr>
                <a:t>Low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number</a:t>
              </a:r>
              <a:r>
                <a:rPr lang="de-DE" sz="2400" dirty="0" smtClean="0">
                  <a:solidFill>
                    <a:schemeClr val="tx2"/>
                  </a:solidFill>
                </a:rPr>
                <a:t> </a:t>
              </a:r>
              <a:r>
                <a:rPr lang="de-DE" sz="2400" dirty="0" err="1" smtClean="0">
                  <a:solidFill>
                    <a:schemeClr val="tx2"/>
                  </a:solidFill>
                </a:rPr>
                <a:t>of</a:t>
              </a:r>
              <a:r>
                <a:rPr lang="de-DE" sz="2400" dirty="0">
                  <a:solidFill>
                    <a:schemeClr val="tx2"/>
                  </a:solidFill>
                </a:rPr>
                <a:t/>
              </a:r>
              <a:br>
                <a:rPr lang="de-DE" sz="2400" dirty="0">
                  <a:solidFill>
                    <a:schemeClr val="tx2"/>
                  </a:solidFill>
                </a:rPr>
              </a:br>
              <a:r>
                <a:rPr lang="de-DE" sz="2400" dirty="0" err="1" smtClean="0">
                  <a:solidFill>
                    <a:schemeClr val="tx2"/>
                  </a:solidFill>
                </a:rPr>
                <a:t>annotations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487828" y="3632447"/>
              <a:ext cx="1614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Meaningful</a:t>
              </a:r>
              <a:r>
                <a:rPr lang="de-DE" sz="2400" dirty="0" smtClean="0">
                  <a:solidFill>
                    <a:schemeClr val="tx2"/>
                  </a:solidFill>
                </a:rPr>
                <a:t/>
              </a:r>
              <a:br>
                <a:rPr lang="de-DE" sz="2400" dirty="0" smtClean="0">
                  <a:solidFill>
                    <a:schemeClr val="tx2"/>
                  </a:solidFill>
                </a:rPr>
              </a:br>
              <a:r>
                <a:rPr lang="de-DE" sz="2400" dirty="0" err="1" smtClean="0">
                  <a:solidFill>
                    <a:schemeClr val="tx2"/>
                  </a:solidFill>
                </a:rPr>
                <a:t>clustering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617427" y="3356992"/>
              <a:ext cx="7951018" cy="2653007"/>
            </a:xfrm>
            <a:prstGeom prst="round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7063118" y="5307498"/>
              <a:ext cx="207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/>
                <a:t>Sub-goals</a:t>
              </a:r>
              <a:endParaRPr lang="de-DE" sz="2400" b="1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1711620" y="3062573"/>
            <a:ext cx="5583481" cy="2072120"/>
            <a:chOff x="1711620" y="2774541"/>
            <a:chExt cx="5583481" cy="2072120"/>
          </a:xfrm>
        </p:grpSpPr>
        <p:cxnSp>
          <p:nvCxnSpPr>
            <p:cNvPr id="8" name="Gerade Verbindung 7"/>
            <p:cNvCxnSpPr>
              <a:stCxn id="27" idx="2"/>
              <a:endCxn id="28" idx="0"/>
            </p:cNvCxnSpPr>
            <p:nvPr/>
          </p:nvCxnSpPr>
          <p:spPr>
            <a:xfrm>
              <a:off x="6066446" y="2774541"/>
              <a:ext cx="1228655" cy="8579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>
              <a:stCxn id="27" idx="2"/>
              <a:endCxn id="24" idx="0"/>
            </p:cNvCxnSpPr>
            <p:nvPr/>
          </p:nvCxnSpPr>
          <p:spPr>
            <a:xfrm>
              <a:off x="6066446" y="2774541"/>
              <a:ext cx="127364" cy="20721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5256076" y="2780815"/>
              <a:ext cx="810370" cy="7042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>
              <a:stCxn id="26" idx="2"/>
              <a:endCxn id="22" idx="0"/>
            </p:cNvCxnSpPr>
            <p:nvPr/>
          </p:nvCxnSpPr>
          <p:spPr>
            <a:xfrm flipH="1">
              <a:off x="1711620" y="3052530"/>
              <a:ext cx="591849" cy="731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>
              <a:off x="2303469" y="3034063"/>
              <a:ext cx="972387" cy="610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36" idx="2"/>
            </p:cNvCxnSpPr>
            <p:nvPr/>
          </p:nvCxnSpPr>
          <p:spPr>
            <a:xfrm flipH="1">
              <a:off x="3275856" y="3024572"/>
              <a:ext cx="990110" cy="5605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36" idx="2"/>
            </p:cNvCxnSpPr>
            <p:nvPr/>
          </p:nvCxnSpPr>
          <p:spPr>
            <a:xfrm>
              <a:off x="4265966" y="3035861"/>
              <a:ext cx="414046" cy="4069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pieren 71"/>
          <p:cNvGrpSpPr/>
          <p:nvPr/>
        </p:nvGrpSpPr>
        <p:grpSpPr>
          <a:xfrm>
            <a:off x="617426" y="1484784"/>
            <a:ext cx="8749336" cy="1935274"/>
            <a:chOff x="617426" y="1196752"/>
            <a:chExt cx="8749336" cy="1935274"/>
          </a:xfrm>
        </p:grpSpPr>
        <p:pic>
          <p:nvPicPr>
            <p:cNvPr id="15" name="Picture 8" descr="Bald head with puzzle bra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596" y="1667081"/>
              <a:ext cx="616600" cy="61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Lighting Bul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2054" y="1556792"/>
              <a:ext cx="240874" cy="240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4" descr="Dreaming cloud outline shap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51" r="61585"/>
            <a:stretch/>
          </p:blipFill>
          <p:spPr bwMode="auto">
            <a:xfrm>
              <a:off x="6300192" y="1698853"/>
              <a:ext cx="179546" cy="170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unner moving fas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141" y="1417394"/>
              <a:ext cx="830850" cy="83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feld 25"/>
            <p:cNvSpPr txBox="1"/>
            <p:nvPr/>
          </p:nvSpPr>
          <p:spPr>
            <a:xfrm>
              <a:off x="1403089" y="2221533"/>
              <a:ext cx="18007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/>
                <a:t>Execution</a:t>
              </a:r>
              <a:r>
                <a:rPr lang="de-DE" sz="2400" dirty="0" smtClean="0"/>
                <a:t/>
              </a:r>
              <a:br>
                <a:rPr lang="de-DE" sz="2400" dirty="0" smtClean="0"/>
              </a:br>
              <a:r>
                <a:rPr lang="de-DE" sz="2400" dirty="0" err="1" smtClean="0"/>
                <a:t>speed</a:t>
              </a:r>
              <a:endParaRPr lang="de-DE" sz="24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84068" y="2312876"/>
              <a:ext cx="1764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/>
                <a:t>Readability</a:t>
              </a:r>
              <a:endParaRPr lang="de-DE" sz="2400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617426" y="1196752"/>
              <a:ext cx="7951018" cy="1935274"/>
            </a:xfrm>
            <a:prstGeom prst="round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203848" y="2240868"/>
              <a:ext cx="212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smtClean="0"/>
                <a:t>Editor</a:t>
              </a:r>
              <a:br>
                <a:rPr lang="de-DE" sz="2400" dirty="0" smtClean="0"/>
              </a:br>
              <a:r>
                <a:rPr lang="de-DE" sz="2400" dirty="0" err="1" smtClean="0"/>
                <a:t>performance</a:t>
              </a:r>
              <a:endParaRPr lang="de-DE" sz="2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7295101" y="2590865"/>
              <a:ext cx="207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/>
                <a:t>Goals</a:t>
              </a:r>
              <a:endParaRPr lang="de-DE" sz="2400" b="1" dirty="0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43908" y="1417394"/>
              <a:ext cx="1044116" cy="823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3743908" y="1417394"/>
              <a:ext cx="1044116" cy="1393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1" name="Picture 6" descr="http://modeling-languages.com/wp-content/uploads/2014/08/mola-11.png"/>
            <p:cNvPicPr>
              <a:picLocks noChangeAspect="1" noChangeArrowheads="1"/>
            </p:cNvPicPr>
            <p:nvPr/>
          </p:nvPicPr>
          <p:blipFill rotWithShape="1"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349"/>
            <a:stretch/>
          </p:blipFill>
          <p:spPr bwMode="auto">
            <a:xfrm flipH="1">
              <a:off x="3860527" y="1537039"/>
              <a:ext cx="732408" cy="631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hteck 3"/>
          <p:cNvSpPr/>
          <p:nvPr/>
        </p:nvSpPr>
        <p:spPr>
          <a:xfrm>
            <a:off x="737012" y="5037891"/>
            <a:ext cx="5923220" cy="1257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b="1" dirty="0" err="1" smtClean="0"/>
              <a:t>single</a:t>
            </a:r>
            <a:r>
              <a:rPr lang="de-DE" sz="2400" dirty="0" smtClean="0"/>
              <a:t> </a:t>
            </a:r>
            <a:r>
              <a:rPr lang="de-DE" sz="2400" dirty="0" err="1" smtClean="0"/>
              <a:t>perfect</a:t>
            </a:r>
            <a:r>
              <a:rPr lang="de-DE" sz="2400" dirty="0" smtClean="0"/>
              <a:t> </a:t>
            </a:r>
            <a:r>
              <a:rPr lang="de-DE" sz="2400" dirty="0" err="1" smtClean="0"/>
              <a:t>merge</a:t>
            </a:r>
            <a:r>
              <a:rPr lang="de-DE" sz="2400" dirty="0" smtClean="0"/>
              <a:t> </a:t>
            </a:r>
            <a:r>
              <a:rPr lang="de-DE" sz="2400" dirty="0" err="1" smtClean="0"/>
              <a:t>result</a:t>
            </a:r>
            <a:r>
              <a:rPr lang="de-DE" sz="2400" dirty="0" smtClean="0"/>
              <a:t> </a:t>
            </a:r>
            <a:r>
              <a:rPr lang="de-DE" sz="2400" dirty="0" smtClean="0">
                <a:sym typeface="Wingdings" panose="05000000000000000000" pitchFamily="2" charset="2"/>
              </a:rPr>
              <a:t></a:t>
            </a: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Can </a:t>
            </a:r>
            <a:r>
              <a:rPr lang="de-DE" sz="2400" dirty="0" err="1" smtClean="0"/>
              <a:t>derive</a:t>
            </a:r>
            <a:r>
              <a:rPr lang="de-DE" sz="2400" dirty="0" smtClean="0"/>
              <a:t> </a:t>
            </a:r>
            <a:r>
              <a:rPr lang="de-DE" sz="2400" b="1" dirty="0" err="1" smtClean="0"/>
              <a:t>purpose-specific</a:t>
            </a:r>
            <a:r>
              <a:rPr lang="de-DE" sz="2400" dirty="0" smtClean="0"/>
              <a:t> </a:t>
            </a:r>
            <a:r>
              <a:rPr lang="de-DE" sz="2400" dirty="0" err="1" smtClean="0"/>
              <a:t>merge</a:t>
            </a:r>
            <a:r>
              <a:rPr lang="de-DE" sz="2400" dirty="0" smtClean="0"/>
              <a:t> </a:t>
            </a:r>
            <a:r>
              <a:rPr lang="de-DE" sz="2400" dirty="0" err="1" smtClean="0"/>
              <a:t>results</a:t>
            </a:r>
            <a:r>
              <a:rPr lang="de-DE" sz="2400" dirty="0" smtClean="0"/>
              <a:t>, all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r>
              <a:rPr lang="de-DE" sz="2400" dirty="0" smtClean="0"/>
              <a:t> </a:t>
            </a:r>
            <a:r>
              <a:rPr lang="de-DE" sz="2400" dirty="0" err="1" smtClean="0"/>
              <a:t>equivalent</a:t>
            </a:r>
            <a:r>
              <a:rPr lang="de-DE" sz="2400" dirty="0" smtClean="0"/>
              <a:t> (</a:t>
            </a:r>
            <a:r>
              <a:rPr lang="de-DE" sz="2400" dirty="0" err="1" smtClean="0"/>
              <a:t>Thm</a:t>
            </a:r>
            <a:r>
              <a:rPr lang="de-DE" sz="2400" dirty="0" smtClean="0"/>
              <a:t>. 1) </a:t>
            </a:r>
            <a:r>
              <a:rPr lang="de-DE" sz="2400" dirty="0" smtClean="0">
                <a:sym typeface="Wingdings" panose="05000000000000000000" pitchFamily="2" charset="2"/>
              </a:rPr>
              <a:t>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070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9289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Evaluation using realistic rule sets</a:t>
            </a:r>
          </a:p>
        </p:txBody>
      </p:sp>
      <p:grpSp>
        <p:nvGrpSpPr>
          <p:cNvPr id="9" name="Group 29"/>
          <p:cNvGrpSpPr/>
          <p:nvPr/>
        </p:nvGrpSpPr>
        <p:grpSpPr>
          <a:xfrm>
            <a:off x="971600" y="1631152"/>
            <a:ext cx="1271966" cy="633012"/>
            <a:chOff x="1103790" y="1612036"/>
            <a:chExt cx="1271966" cy="633012"/>
          </a:xfrm>
        </p:grpSpPr>
        <p:sp>
          <p:nvSpPr>
            <p:cNvPr id="12" name="Rectangle 1"/>
            <p:cNvSpPr/>
            <p:nvPr/>
          </p:nvSpPr>
          <p:spPr>
            <a:xfrm>
              <a:off x="1103790" y="2022916"/>
              <a:ext cx="396044" cy="2221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1605378" y="2022916"/>
              <a:ext cx="396044" cy="2221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2"/>
            <p:cNvSpPr/>
            <p:nvPr/>
          </p:nvSpPr>
          <p:spPr>
            <a:xfrm>
              <a:off x="1367644" y="1612036"/>
              <a:ext cx="396044" cy="2221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>
              <a:off x="1979712" y="1612037"/>
              <a:ext cx="396044" cy="2221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5"/>
            <p:cNvCxnSpPr>
              <a:stCxn id="12" idx="0"/>
              <a:endCxn id="15" idx="2"/>
            </p:cNvCxnSpPr>
            <p:nvPr/>
          </p:nvCxnSpPr>
          <p:spPr>
            <a:xfrm rot="5400000" flipH="1" flipV="1">
              <a:off x="1339365" y="1796615"/>
              <a:ext cx="188748" cy="263854"/>
            </a:xfrm>
            <a:prstGeom prst="bentConnector3">
              <a:avLst>
                <a:gd name="adj1" fmla="val 36543"/>
              </a:avLst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>
              <a:stCxn id="13" idx="0"/>
              <a:endCxn id="15" idx="2"/>
            </p:cNvCxnSpPr>
            <p:nvPr/>
          </p:nvCxnSpPr>
          <p:spPr>
            <a:xfrm rot="16200000" flipV="1">
              <a:off x="1590159" y="1809675"/>
              <a:ext cx="188748" cy="237734"/>
            </a:xfrm>
            <a:prstGeom prst="bentConnector3">
              <a:avLst>
                <a:gd name="adj1" fmla="val 36543"/>
              </a:avLst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5"/>
            <p:cNvCxnSpPr/>
            <p:nvPr/>
          </p:nvCxnSpPr>
          <p:spPr>
            <a:xfrm rot="16200000" flipV="1">
              <a:off x="1742559" y="1962075"/>
              <a:ext cx="188748" cy="237734"/>
            </a:xfrm>
            <a:prstGeom prst="bentConnector3">
              <a:avLst>
                <a:gd name="adj1" fmla="val 36543"/>
              </a:avLst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5"/>
            <p:cNvCxnSpPr>
              <a:stCxn id="16" idx="1"/>
            </p:cNvCxnSpPr>
            <p:nvPr/>
          </p:nvCxnSpPr>
          <p:spPr>
            <a:xfrm rot="10800000" flipV="1">
              <a:off x="1819276" y="1723103"/>
              <a:ext cx="160437" cy="9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0"/>
          <p:cNvSpPr txBox="1"/>
          <p:nvPr/>
        </p:nvSpPr>
        <p:spPr>
          <a:xfrm>
            <a:off x="899592" y="2293712"/>
            <a:ext cx="160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Materials</a:t>
            </a:r>
            <a:endParaRPr lang="en-US" sz="2800" b="1" dirty="0"/>
          </a:p>
        </p:txBody>
      </p:sp>
      <p:sp>
        <p:nvSpPr>
          <p:cNvPr id="22" name="TextBox 21503"/>
          <p:cNvSpPr txBox="1"/>
          <p:nvPr/>
        </p:nvSpPr>
        <p:spPr>
          <a:xfrm>
            <a:off x="2670188" y="1402901"/>
            <a:ext cx="6330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3 rule sets from different domains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Edit operation recognition </a:t>
            </a:r>
            <a:r>
              <a:rPr lang="en-US" sz="2000" dirty="0">
                <a:solidFill>
                  <a:schemeClr val="tx2"/>
                </a:solidFill>
              </a:rPr>
              <a:t>[</a:t>
            </a:r>
            <a:r>
              <a:rPr lang="en-US" sz="2000" dirty="0" err="1">
                <a:solidFill>
                  <a:schemeClr val="tx2"/>
                </a:solidFill>
              </a:rPr>
              <a:t>Bürdek</a:t>
            </a:r>
            <a:r>
              <a:rPr lang="en-US" sz="2000" dirty="0">
                <a:solidFill>
                  <a:schemeClr val="tx2"/>
                </a:solidFill>
              </a:rPr>
              <a:t> 2015]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Translation of OCL constraints </a:t>
            </a:r>
            <a:r>
              <a:rPr lang="en-US" sz="2000" dirty="0" smtClean="0">
                <a:solidFill>
                  <a:schemeClr val="tx2"/>
                </a:solidFill>
              </a:rPr>
              <a:t>[Arendt </a:t>
            </a:r>
            <a:r>
              <a:rPr lang="en-US" sz="2000" dirty="0">
                <a:solidFill>
                  <a:schemeClr val="tx2"/>
                </a:solidFill>
              </a:rPr>
              <a:t>2014]</a:t>
            </a:r>
            <a:endParaRPr lang="en-US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Transformation benchmark </a:t>
            </a:r>
            <a:r>
              <a:rPr lang="en-US" sz="2000" dirty="0">
                <a:solidFill>
                  <a:schemeClr val="tx2"/>
                </a:solidFill>
              </a:rPr>
              <a:t>[</a:t>
            </a:r>
            <a:r>
              <a:rPr lang="en-US" sz="2000" dirty="0" err="1">
                <a:solidFill>
                  <a:schemeClr val="tx2"/>
                </a:solidFill>
              </a:rPr>
              <a:t>Varró</a:t>
            </a:r>
            <a:r>
              <a:rPr lang="en-US" sz="2000" dirty="0">
                <a:solidFill>
                  <a:schemeClr val="tx2"/>
                </a:solidFill>
              </a:rPr>
              <a:t> 2006]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982931" y="4001582"/>
            <a:ext cx="1153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Set-</a:t>
            </a:r>
            <a:r>
              <a:rPr lang="de-DE" sz="2800" b="1" dirty="0" err="1"/>
              <a:t>up</a:t>
            </a:r>
            <a:endParaRPr lang="en-US" sz="2800" b="1" dirty="0"/>
          </a:p>
        </p:txBody>
      </p:sp>
      <p:pic>
        <p:nvPicPr>
          <p:cNvPr id="1030" name="Picture 6" descr="setu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77" y="3212389"/>
            <a:ext cx="832402" cy="83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21503"/>
          <p:cNvSpPr txBox="1"/>
          <p:nvPr/>
        </p:nvSpPr>
        <p:spPr>
          <a:xfrm>
            <a:off x="2663788" y="3176972"/>
            <a:ext cx="61270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Measured performance, scalability, and compactness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Input parameters </a:t>
            </a:r>
            <a:r>
              <a:rPr lang="en-US" sz="2400" dirty="0">
                <a:solidFill>
                  <a:schemeClr val="tx2"/>
                </a:solidFill>
              </a:rPr>
              <a:t>optimized for performance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4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 our evaluation, rule merging allowed</a:t>
            </a:r>
            <a:br>
              <a:rPr lang="en-US" sz="3200" b="1" dirty="0"/>
            </a:br>
            <a:r>
              <a:rPr lang="en-US" sz="3200" b="1" dirty="0"/>
              <a:t>producing highly effective rule sets</a:t>
            </a:r>
          </a:p>
        </p:txBody>
      </p:sp>
      <p:sp>
        <p:nvSpPr>
          <p:cNvPr id="35" name="TextBox 30"/>
          <p:cNvSpPr txBox="1"/>
          <p:nvPr/>
        </p:nvSpPr>
        <p:spPr>
          <a:xfrm>
            <a:off x="633939" y="2547333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Performance</a:t>
            </a:r>
            <a:endParaRPr lang="en-US" sz="2800" b="1" dirty="0"/>
          </a:p>
        </p:txBody>
      </p:sp>
      <p:pic>
        <p:nvPicPr>
          <p:cNvPr id="1028" name="Picture 4" descr="charts, graphics, results, statistics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77" y="1559275"/>
            <a:ext cx="960022" cy="9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21503"/>
          <p:cNvSpPr txBox="1"/>
          <p:nvPr/>
        </p:nvSpPr>
        <p:spPr>
          <a:xfrm>
            <a:off x="2673895" y="1412776"/>
            <a:ext cx="639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4-158x as fast as “classic” </a:t>
            </a:r>
            <a:r>
              <a:rPr lang="en-US" sz="2800" dirty="0" smtClean="0">
                <a:solidFill>
                  <a:schemeClr val="tx2"/>
                </a:solidFill>
              </a:rPr>
              <a:t>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Caveat</a:t>
            </a:r>
            <a:r>
              <a:rPr lang="en-US" sz="2800" dirty="0">
                <a:solidFill>
                  <a:schemeClr val="tx2"/>
                </a:solidFill>
              </a:rPr>
              <a:t>: Many matches (0.7x)</a:t>
            </a:r>
          </a:p>
        </p:txBody>
      </p:sp>
      <p:sp>
        <p:nvSpPr>
          <p:cNvPr id="23" name="TextBox 30"/>
          <p:cNvSpPr txBox="1"/>
          <p:nvPr/>
        </p:nvSpPr>
        <p:spPr>
          <a:xfrm>
            <a:off x="603485" y="5699568"/>
            <a:ext cx="216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Compactness</a:t>
            </a:r>
            <a:endParaRPr lang="en-US" sz="2800" b="1" dirty="0"/>
          </a:p>
        </p:txBody>
      </p:sp>
      <p:sp>
        <p:nvSpPr>
          <p:cNvPr id="25" name="TextBox 30"/>
          <p:cNvSpPr txBox="1"/>
          <p:nvPr/>
        </p:nvSpPr>
        <p:spPr>
          <a:xfrm>
            <a:off x="844785" y="4110750"/>
            <a:ext cx="16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Scalability</a:t>
            </a:r>
            <a:endParaRPr lang="en-US" sz="2800" b="1" dirty="0"/>
          </a:p>
        </p:txBody>
      </p:sp>
      <p:sp>
        <p:nvSpPr>
          <p:cNvPr id="27" name="TextBox 21503"/>
          <p:cNvSpPr txBox="1"/>
          <p:nvPr/>
        </p:nvSpPr>
        <p:spPr>
          <a:xfrm>
            <a:off x="2657139" y="3104964"/>
            <a:ext cx="639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Performance gain was constant for 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larger input models</a:t>
            </a:r>
          </a:p>
        </p:txBody>
      </p:sp>
      <p:sp>
        <p:nvSpPr>
          <p:cNvPr id="28" name="TextBox 21503"/>
          <p:cNvSpPr txBox="1"/>
          <p:nvPr/>
        </p:nvSpPr>
        <p:spPr>
          <a:xfrm>
            <a:off x="2657138" y="4581128"/>
            <a:ext cx="6392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Removed 29-75% of all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Manually merged rules were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even more compact</a:t>
            </a:r>
          </a:p>
        </p:txBody>
      </p:sp>
      <p:pic>
        <p:nvPicPr>
          <p:cNvPr id="3074" name="Picture 2" descr="duplicate, interface, layout, page stack, pag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80" y="4709531"/>
            <a:ext cx="1020373" cy="102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2.iconfinder.com/data/icons/interface-part-2/32/shift-top-right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80" y="3102549"/>
            <a:ext cx="1033602" cy="103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2732978" y="764704"/>
            <a:ext cx="6237809" cy="5084440"/>
            <a:chOff x="2732978" y="1256630"/>
            <a:chExt cx="6237809" cy="508444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8"/>
            <a:srcRect l="32792" t="36065" r="40078" b="18271"/>
            <a:stretch/>
          </p:blipFill>
          <p:spPr>
            <a:xfrm>
              <a:off x="2732978" y="1256630"/>
              <a:ext cx="5568295" cy="5084440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7848364" y="5121188"/>
              <a:ext cx="11224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>x = </a:t>
              </a:r>
              <a:r>
                <a:rPr lang="de-DE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sqrt</a:t>
              </a:r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de-DE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de-DE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size</a:t>
              </a:r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de-DE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136280" y="2050220"/>
              <a:ext cx="19335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>y = </a:t>
              </a:r>
              <a:r>
                <a:rPr lang="de-DE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execution</a:t>
              </a:r>
              <a:r>
                <a:rPr lang="de-DE" sz="2400" b="1" dirty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de-DE" sz="2400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de-DE" sz="2000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400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2400" b="1" dirty="0" smtClean="0">
                  <a:solidFill>
                    <a:schemeClr val="bg1">
                      <a:lumMod val="50000"/>
                    </a:schemeClr>
                  </a:solidFill>
                </a:rPr>
                <a:t>time / sec</a:t>
              </a:r>
              <a:endParaRPr lang="de-DE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9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92"/>
          <p:cNvGrpSpPr/>
          <p:nvPr/>
        </p:nvGrpSpPr>
        <p:grpSpPr>
          <a:xfrm>
            <a:off x="5926555" y="1110610"/>
            <a:ext cx="1201729" cy="1019434"/>
            <a:chOff x="5048110" y="4308631"/>
            <a:chExt cx="779163" cy="686159"/>
          </a:xfrm>
        </p:grpSpPr>
        <p:sp>
          <p:nvSpPr>
            <p:cNvPr id="243" name="Rechteck 707"/>
            <p:cNvSpPr/>
            <p:nvPr/>
          </p:nvSpPr>
          <p:spPr>
            <a:xfrm>
              <a:off x="5095647" y="4349417"/>
              <a:ext cx="731626" cy="645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4" name="Rechteck 708"/>
            <p:cNvSpPr/>
            <p:nvPr/>
          </p:nvSpPr>
          <p:spPr>
            <a:xfrm>
              <a:off x="5141645" y="4730187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Rechteck 709"/>
            <p:cNvSpPr/>
            <p:nvPr/>
          </p:nvSpPr>
          <p:spPr>
            <a:xfrm>
              <a:off x="5142488" y="4879834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6" name="Rechteck 710"/>
            <p:cNvSpPr/>
            <p:nvPr/>
          </p:nvSpPr>
          <p:spPr>
            <a:xfrm>
              <a:off x="5382520" y="4879834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7" name="Rechteck 711"/>
            <p:cNvSpPr/>
            <p:nvPr/>
          </p:nvSpPr>
          <p:spPr>
            <a:xfrm>
              <a:off x="5618999" y="4880827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8" name="Rechteck 712"/>
            <p:cNvSpPr/>
            <p:nvPr/>
          </p:nvSpPr>
          <p:spPr>
            <a:xfrm>
              <a:off x="5618999" y="4731180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9" name="Gerade Verbindung mit Pfeil 713"/>
            <p:cNvCxnSpPr>
              <a:stCxn id="245" idx="0"/>
            </p:cNvCxnSpPr>
            <p:nvPr/>
          </p:nvCxnSpPr>
          <p:spPr>
            <a:xfrm flipH="1" flipV="1">
              <a:off x="5227006" y="4803188"/>
              <a:ext cx="842" cy="766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mit Pfeil 714"/>
            <p:cNvCxnSpPr>
              <a:stCxn id="246" idx="1"/>
              <a:endCxn id="245" idx="3"/>
            </p:cNvCxnSpPr>
            <p:nvPr/>
          </p:nvCxnSpPr>
          <p:spPr>
            <a:xfrm flipH="1">
              <a:off x="5313206" y="4915837"/>
              <a:ext cx="69314" cy="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mit Pfeil 715"/>
            <p:cNvCxnSpPr>
              <a:stCxn id="247" idx="3"/>
            </p:cNvCxnSpPr>
            <p:nvPr/>
          </p:nvCxnSpPr>
          <p:spPr>
            <a:xfrm flipH="1" flipV="1">
              <a:off x="5553241" y="4915838"/>
              <a:ext cx="236479" cy="992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mit Pfeil 716"/>
            <p:cNvCxnSpPr>
              <a:stCxn id="247" idx="0"/>
              <a:endCxn id="248" idx="2"/>
            </p:cNvCxnSpPr>
            <p:nvPr/>
          </p:nvCxnSpPr>
          <p:spPr>
            <a:xfrm flipV="1">
              <a:off x="5704358" y="4803188"/>
              <a:ext cx="0" cy="7763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Gleichschenkliges Dreieck 717"/>
            <p:cNvSpPr/>
            <p:nvPr/>
          </p:nvSpPr>
          <p:spPr>
            <a:xfrm rot="16200000" flipV="1">
              <a:off x="5574345" y="4539352"/>
              <a:ext cx="120588" cy="153822"/>
            </a:xfrm>
            <a:prstGeom prst="triangle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54" name="Gerade Verbindung mit Pfeil 718"/>
            <p:cNvCxnSpPr>
              <a:stCxn id="244" idx="3"/>
              <a:endCxn id="253" idx="3"/>
            </p:cNvCxnSpPr>
            <p:nvPr/>
          </p:nvCxnSpPr>
          <p:spPr>
            <a:xfrm flipV="1">
              <a:off x="5312363" y="4616263"/>
              <a:ext cx="245365" cy="14992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719"/>
            <p:cNvSpPr/>
            <p:nvPr/>
          </p:nvSpPr>
          <p:spPr>
            <a:xfrm>
              <a:off x="5350339" y="4489156"/>
              <a:ext cx="153822" cy="13892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6" name="Raute 720"/>
            <p:cNvSpPr/>
            <p:nvPr/>
          </p:nvSpPr>
          <p:spPr>
            <a:xfrm>
              <a:off x="5152729" y="4529974"/>
              <a:ext cx="153823" cy="126350"/>
            </a:xfrm>
            <a:prstGeom prst="diamond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57" name="Gerade Verbindung mit Pfeil 721"/>
            <p:cNvCxnSpPr>
              <a:stCxn id="244" idx="3"/>
              <a:endCxn id="255" idx="3"/>
            </p:cNvCxnSpPr>
            <p:nvPr/>
          </p:nvCxnSpPr>
          <p:spPr>
            <a:xfrm flipV="1">
              <a:off x="5312363" y="4607738"/>
              <a:ext cx="60503" cy="15845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mit Pfeil 722"/>
            <p:cNvCxnSpPr>
              <a:stCxn id="244" idx="2"/>
              <a:endCxn id="256" idx="2"/>
            </p:cNvCxnSpPr>
            <p:nvPr/>
          </p:nvCxnSpPr>
          <p:spPr>
            <a:xfrm flipV="1">
              <a:off x="5227007" y="4656325"/>
              <a:ext cx="2635" cy="14587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feld 723"/>
            <p:cNvSpPr txBox="1"/>
            <p:nvPr/>
          </p:nvSpPr>
          <p:spPr>
            <a:xfrm>
              <a:off x="5048110" y="4384353"/>
              <a:ext cx="310969" cy="17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Diam</a:t>
              </a:r>
              <a:endParaRPr lang="de-DE" sz="105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1" name="Textfeld 725"/>
            <p:cNvSpPr txBox="1"/>
            <p:nvPr/>
          </p:nvSpPr>
          <p:spPr>
            <a:xfrm>
              <a:off x="5508104" y="4401108"/>
              <a:ext cx="263160" cy="17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Tri</a:t>
              </a:r>
              <a:endParaRPr lang="de-DE" sz="105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0" name="Textfeld 724"/>
            <p:cNvSpPr txBox="1"/>
            <p:nvPr/>
          </p:nvSpPr>
          <p:spPr>
            <a:xfrm>
              <a:off x="5265482" y="4308631"/>
              <a:ext cx="310969" cy="17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Circ</a:t>
              </a:r>
              <a:endParaRPr lang="de-DE" sz="105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01" name="TextBox 4"/>
          <p:cNvSpPr txBox="1"/>
          <p:nvPr/>
        </p:nvSpPr>
        <p:spPr>
          <a:xfrm>
            <a:off x="339842" y="2315192"/>
            <a:ext cx="82288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Merge cloned rules to produce a “150% rule”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chemeClr val="tx2"/>
                </a:solidFill>
              </a:rPr>
              <a:t>Apply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“150% rule</a:t>
            </a:r>
            <a:r>
              <a:rPr lang="en-US" sz="2800" dirty="0" smtClean="0">
                <a:solidFill>
                  <a:schemeClr val="tx2"/>
                </a:solidFill>
              </a:rPr>
              <a:t>” using a variability-based algorithm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2"/>
                </a:solidFill>
              </a:rPr>
              <a:t>Tool </a:t>
            </a:r>
            <a:r>
              <a:rPr lang="de-DE" sz="2800" dirty="0" err="1" smtClean="0">
                <a:solidFill>
                  <a:schemeClr val="tx2"/>
                </a:solidFill>
              </a:rPr>
              <a:t>support</a:t>
            </a:r>
            <a:r>
              <a:rPr lang="de-DE" sz="2800" dirty="0" smtClean="0">
                <a:solidFill>
                  <a:schemeClr val="tx2"/>
                </a:solidFill>
              </a:rPr>
              <a:t>: </a:t>
            </a:r>
            <a:r>
              <a:rPr lang="de-DE" sz="2800" b="1" dirty="0" smtClean="0"/>
              <a:t>SNEAKERS4FREE</a:t>
            </a:r>
            <a:endParaRPr lang="en-US" sz="2800" b="1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2"/>
                </a:solidFill>
              </a:rPr>
              <a:t>Future </a:t>
            </a:r>
            <a:r>
              <a:rPr lang="de-DE" sz="2800" dirty="0" err="1" smtClean="0">
                <a:solidFill>
                  <a:schemeClr val="tx2"/>
                </a:solidFill>
              </a:rPr>
              <a:t>work</a:t>
            </a:r>
            <a:endParaRPr lang="de-DE" sz="2800" dirty="0" smtClean="0">
              <a:solidFill>
                <a:schemeClr val="tx2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tx2"/>
                </a:solidFill>
              </a:rPr>
              <a:t>Address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variability</a:t>
            </a:r>
            <a:r>
              <a:rPr lang="de-DE" sz="2400" dirty="0" smtClean="0">
                <a:solidFill>
                  <a:schemeClr val="tx2"/>
                </a:solidFill>
              </a:rPr>
              <a:t> in </a:t>
            </a:r>
            <a:r>
              <a:rPr lang="de-DE" sz="2400" dirty="0" err="1" smtClean="0">
                <a:solidFill>
                  <a:schemeClr val="tx2"/>
                </a:solidFill>
              </a:rPr>
              <a:t>input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models</a:t>
            </a:r>
            <a:endParaRPr lang="de-DE" sz="2400" dirty="0" smtClean="0">
              <a:solidFill>
                <a:schemeClr val="tx2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tx2"/>
                </a:solidFill>
              </a:rPr>
              <a:t>Formalizing</a:t>
            </a:r>
            <a:r>
              <a:rPr lang="de-DE" sz="2400" dirty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the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quality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goal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i="1" dirty="0" err="1" smtClean="0">
                <a:solidFill>
                  <a:schemeClr val="tx2"/>
                </a:solidFill>
              </a:rPr>
              <a:t>readability</a:t>
            </a:r>
            <a:r>
              <a:rPr lang="de-DE" sz="2400" dirty="0" smtClean="0">
                <a:solidFill>
                  <a:schemeClr val="tx2"/>
                </a:solidFill>
              </a:rPr>
              <a:t>: </a:t>
            </a:r>
            <a:br>
              <a:rPr lang="de-DE" sz="2400" dirty="0" smtClean="0">
                <a:solidFill>
                  <a:schemeClr val="tx2"/>
                </a:solidFill>
              </a:rPr>
            </a:br>
            <a:r>
              <a:rPr lang="de-DE" sz="2400" smtClean="0">
                <a:solidFill>
                  <a:schemeClr val="tx2"/>
                </a:solidFill>
              </a:rPr>
              <a:t>can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machine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learning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help</a:t>
            </a:r>
            <a:r>
              <a:rPr lang="de-DE" sz="2400" dirty="0" smtClean="0">
                <a:solidFill>
                  <a:schemeClr val="tx2"/>
                </a:solidFill>
              </a:rPr>
              <a:t>?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13</a:t>
            </a:fld>
            <a:endParaRPr lang="en-US" dirty="0"/>
          </a:p>
        </p:txBody>
      </p:sp>
      <p:sp>
        <p:nvSpPr>
          <p:cNvPr id="200" name="Title 1"/>
          <p:cNvSpPr txBox="1">
            <a:spLocks/>
          </p:cNvSpPr>
          <p:nvPr/>
        </p:nvSpPr>
        <p:spPr>
          <a:xfrm>
            <a:off x="0" y="4462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From </a:t>
            </a:r>
            <a:r>
              <a:rPr lang="en-US" sz="3200" b="1" dirty="0"/>
              <a:t>similar to variability-based rules </a:t>
            </a:r>
          </a:p>
        </p:txBody>
      </p:sp>
      <p:grpSp>
        <p:nvGrpSpPr>
          <p:cNvPr id="202" name="Group 3"/>
          <p:cNvGrpSpPr/>
          <p:nvPr/>
        </p:nvGrpSpPr>
        <p:grpSpPr>
          <a:xfrm>
            <a:off x="1771818" y="1263509"/>
            <a:ext cx="2971730" cy="652357"/>
            <a:chOff x="1856689" y="1402178"/>
            <a:chExt cx="2086641" cy="437803"/>
          </a:xfrm>
        </p:grpSpPr>
        <p:grpSp>
          <p:nvGrpSpPr>
            <p:cNvPr id="203" name="Gruppieren 222"/>
            <p:cNvGrpSpPr/>
            <p:nvPr/>
          </p:nvGrpSpPr>
          <p:grpSpPr>
            <a:xfrm>
              <a:off x="2555776" y="1402178"/>
              <a:ext cx="720080" cy="365795"/>
              <a:chOff x="1907352" y="601227"/>
              <a:chExt cx="720080" cy="365795"/>
            </a:xfrm>
          </p:grpSpPr>
          <p:sp>
            <p:nvSpPr>
              <p:cNvPr id="230" name="Rechteck 204"/>
              <p:cNvSpPr/>
              <p:nvPr/>
            </p:nvSpPr>
            <p:spPr>
              <a:xfrm>
                <a:off x="1907352" y="601227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31" name="Gerade Verbindung mit Pfeil 82"/>
              <p:cNvCxnSpPr>
                <a:stCxn id="232" idx="3"/>
              </p:cNvCxnSpPr>
              <p:nvPr/>
            </p:nvCxnSpPr>
            <p:spPr>
              <a:xfrm flipH="1" flipV="1">
                <a:off x="2365296" y="883903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hteck 78"/>
              <p:cNvSpPr/>
              <p:nvPr/>
            </p:nvSpPr>
            <p:spPr>
              <a:xfrm>
                <a:off x="2431057" y="848891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3" name="Rechteck 79"/>
              <p:cNvSpPr/>
              <p:nvPr/>
            </p:nvSpPr>
            <p:spPr>
              <a:xfrm>
                <a:off x="2431057" y="699244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4" name="Rechteck 75"/>
              <p:cNvSpPr/>
              <p:nvPr/>
            </p:nvSpPr>
            <p:spPr>
              <a:xfrm>
                <a:off x="1953703" y="698251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5" name="Rechteck 76"/>
              <p:cNvSpPr/>
              <p:nvPr/>
            </p:nvSpPr>
            <p:spPr>
              <a:xfrm>
                <a:off x="1954546" y="84789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6" name="Rechteck 77"/>
              <p:cNvSpPr/>
              <p:nvPr/>
            </p:nvSpPr>
            <p:spPr>
              <a:xfrm>
                <a:off x="2194578" y="84789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37" name="Gerade Verbindung mit Pfeil 80"/>
              <p:cNvCxnSpPr>
                <a:stCxn id="235" idx="0"/>
              </p:cNvCxnSpPr>
              <p:nvPr/>
            </p:nvCxnSpPr>
            <p:spPr>
              <a:xfrm flipH="1" flipV="1">
                <a:off x="2039062" y="771252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Gerade Verbindung mit Pfeil 81"/>
              <p:cNvCxnSpPr>
                <a:stCxn id="236" idx="1"/>
                <a:endCxn id="235" idx="3"/>
              </p:cNvCxnSpPr>
              <p:nvPr/>
            </p:nvCxnSpPr>
            <p:spPr>
              <a:xfrm flipH="1">
                <a:off x="2125264" y="883902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Gerade Verbindung mit Pfeil 83"/>
              <p:cNvCxnSpPr>
                <a:stCxn id="232" idx="0"/>
                <a:endCxn id="233" idx="2"/>
              </p:cNvCxnSpPr>
              <p:nvPr/>
            </p:nvCxnSpPr>
            <p:spPr>
              <a:xfrm flipV="1">
                <a:off x="2516416" y="771252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Gerade Verbindung mit Pfeil 85"/>
              <p:cNvCxnSpPr>
                <a:stCxn id="234" idx="3"/>
              </p:cNvCxnSpPr>
              <p:nvPr/>
            </p:nvCxnSpPr>
            <p:spPr>
              <a:xfrm>
                <a:off x="2124421" y="734255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Ellipse 125"/>
              <p:cNvSpPr/>
              <p:nvPr/>
            </p:nvSpPr>
            <p:spPr>
              <a:xfrm>
                <a:off x="2211474" y="662115"/>
                <a:ext cx="153822" cy="138927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4" name="Gruppieren 217"/>
            <p:cNvGrpSpPr/>
            <p:nvPr/>
          </p:nvGrpSpPr>
          <p:grpSpPr>
            <a:xfrm>
              <a:off x="3223250" y="1474186"/>
              <a:ext cx="720080" cy="365795"/>
              <a:chOff x="2574826" y="666382"/>
              <a:chExt cx="720080" cy="365795"/>
            </a:xfrm>
          </p:grpSpPr>
          <p:sp>
            <p:nvSpPr>
              <p:cNvPr id="218" name="Rechteck 203"/>
              <p:cNvSpPr/>
              <p:nvPr/>
            </p:nvSpPr>
            <p:spPr>
              <a:xfrm>
                <a:off x="2574826" y="666382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9" name="Rechteck 114"/>
              <p:cNvSpPr/>
              <p:nvPr/>
            </p:nvSpPr>
            <p:spPr>
              <a:xfrm>
                <a:off x="2620825" y="77025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0" name="Rechteck 115"/>
              <p:cNvSpPr/>
              <p:nvPr/>
            </p:nvSpPr>
            <p:spPr>
              <a:xfrm>
                <a:off x="2621668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1" name="Rechteck 116"/>
              <p:cNvSpPr/>
              <p:nvPr/>
            </p:nvSpPr>
            <p:spPr>
              <a:xfrm>
                <a:off x="2861700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2" name="Rechteck 117"/>
              <p:cNvSpPr/>
              <p:nvPr/>
            </p:nvSpPr>
            <p:spPr>
              <a:xfrm>
                <a:off x="3098179" y="92089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3" name="Rechteck 118"/>
              <p:cNvSpPr/>
              <p:nvPr/>
            </p:nvSpPr>
            <p:spPr>
              <a:xfrm>
                <a:off x="3098179" y="77125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24" name="Gerade Verbindung mit Pfeil 119"/>
              <p:cNvCxnSpPr>
                <a:stCxn id="220" idx="0"/>
              </p:cNvCxnSpPr>
              <p:nvPr/>
            </p:nvCxnSpPr>
            <p:spPr>
              <a:xfrm flipH="1" flipV="1">
                <a:off x="2706184" y="843260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Gerade Verbindung mit Pfeil 120"/>
              <p:cNvCxnSpPr>
                <a:stCxn id="221" idx="1"/>
                <a:endCxn id="220" idx="3"/>
              </p:cNvCxnSpPr>
              <p:nvPr/>
            </p:nvCxnSpPr>
            <p:spPr>
              <a:xfrm flipH="1">
                <a:off x="2792386" y="955910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Gerade Verbindung mit Pfeil 121"/>
              <p:cNvCxnSpPr>
                <a:stCxn id="222" idx="3"/>
              </p:cNvCxnSpPr>
              <p:nvPr/>
            </p:nvCxnSpPr>
            <p:spPr>
              <a:xfrm flipH="1" flipV="1">
                <a:off x="3032418" y="955911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Gerade Verbindung mit Pfeil 122"/>
              <p:cNvCxnSpPr>
                <a:stCxn id="222" idx="0"/>
                <a:endCxn id="223" idx="2"/>
              </p:cNvCxnSpPr>
              <p:nvPr/>
            </p:nvCxnSpPr>
            <p:spPr>
              <a:xfrm flipV="1">
                <a:off x="3183538" y="84326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 Verbindung mit Pfeil 124"/>
              <p:cNvCxnSpPr>
                <a:stCxn id="219" idx="3"/>
              </p:cNvCxnSpPr>
              <p:nvPr/>
            </p:nvCxnSpPr>
            <p:spPr>
              <a:xfrm>
                <a:off x="2791543" y="80626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aute 126"/>
              <p:cNvSpPr/>
              <p:nvPr/>
            </p:nvSpPr>
            <p:spPr>
              <a:xfrm>
                <a:off x="2881352" y="735248"/>
                <a:ext cx="153823" cy="126350"/>
              </a:xfrm>
              <a:prstGeom prst="diamond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05" name="Gruppieren 231"/>
            <p:cNvGrpSpPr/>
            <p:nvPr/>
          </p:nvGrpSpPr>
          <p:grpSpPr>
            <a:xfrm>
              <a:off x="1856689" y="1468431"/>
              <a:ext cx="720080" cy="365795"/>
              <a:chOff x="1208265" y="548680"/>
              <a:chExt cx="720080" cy="365795"/>
            </a:xfrm>
          </p:grpSpPr>
          <p:sp>
            <p:nvSpPr>
              <p:cNvPr id="206" name="Rechteck 205"/>
              <p:cNvSpPr/>
              <p:nvPr/>
            </p:nvSpPr>
            <p:spPr>
              <a:xfrm>
                <a:off x="1208265" y="548680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Rechteck 11"/>
              <p:cNvSpPr/>
              <p:nvPr/>
            </p:nvSpPr>
            <p:spPr>
              <a:xfrm>
                <a:off x="1736986" y="80203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Rechteck 12"/>
              <p:cNvSpPr/>
              <p:nvPr/>
            </p:nvSpPr>
            <p:spPr>
              <a:xfrm>
                <a:off x="1736986" y="65238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09" name="Gerade Verbindung mit Pfeil 30"/>
              <p:cNvCxnSpPr>
                <a:stCxn id="207" idx="3"/>
              </p:cNvCxnSpPr>
              <p:nvPr/>
            </p:nvCxnSpPr>
            <p:spPr>
              <a:xfrm flipH="1" flipV="1">
                <a:off x="1671225" y="837047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mit Pfeil 40"/>
              <p:cNvCxnSpPr>
                <a:stCxn id="207" idx="0"/>
                <a:endCxn id="208" idx="2"/>
              </p:cNvCxnSpPr>
              <p:nvPr/>
            </p:nvCxnSpPr>
            <p:spPr>
              <a:xfrm flipV="1">
                <a:off x="1822345" y="724396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hteck 8"/>
              <p:cNvSpPr/>
              <p:nvPr/>
            </p:nvSpPr>
            <p:spPr>
              <a:xfrm>
                <a:off x="1259632" y="65139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2" name="Rechteck 9"/>
              <p:cNvSpPr/>
              <p:nvPr/>
            </p:nvSpPr>
            <p:spPr>
              <a:xfrm>
                <a:off x="1260475" y="80104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3" name="Rechteck 10"/>
              <p:cNvSpPr/>
              <p:nvPr/>
            </p:nvSpPr>
            <p:spPr>
              <a:xfrm>
                <a:off x="1500507" y="80104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4" name="Gerade Verbindung mit Pfeil 20"/>
              <p:cNvCxnSpPr>
                <a:stCxn id="212" idx="0"/>
              </p:cNvCxnSpPr>
              <p:nvPr/>
            </p:nvCxnSpPr>
            <p:spPr>
              <a:xfrm flipH="1" flipV="1">
                <a:off x="1344991" y="724396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mit Pfeil 23"/>
              <p:cNvCxnSpPr>
                <a:stCxn id="213" idx="1"/>
                <a:endCxn id="212" idx="3"/>
              </p:cNvCxnSpPr>
              <p:nvPr/>
            </p:nvCxnSpPr>
            <p:spPr>
              <a:xfrm flipH="1">
                <a:off x="1431193" y="83704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Gleichschenkliges Dreieck 56"/>
              <p:cNvSpPr/>
              <p:nvPr/>
            </p:nvSpPr>
            <p:spPr>
              <a:xfrm rot="16200000" flipV="1">
                <a:off x="1534020" y="610488"/>
                <a:ext cx="120588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7" name="Gerade Verbindung mit Pfeil 57"/>
              <p:cNvCxnSpPr>
                <a:stCxn id="211" idx="3"/>
                <a:endCxn id="216" idx="3"/>
              </p:cNvCxnSpPr>
              <p:nvPr/>
            </p:nvCxnSpPr>
            <p:spPr>
              <a:xfrm>
                <a:off x="1430350" y="687399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Right Arrow 112"/>
          <p:cNvSpPr/>
          <p:nvPr/>
        </p:nvSpPr>
        <p:spPr>
          <a:xfrm>
            <a:off x="5017054" y="1467090"/>
            <a:ext cx="648811" cy="3064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6797671" y="3261768"/>
            <a:ext cx="1747338" cy="1506175"/>
            <a:chOff x="6797671" y="3261768"/>
            <a:chExt cx="1747338" cy="1506175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253" y="3261768"/>
              <a:ext cx="1506175" cy="1506175"/>
            </a:xfrm>
            <a:prstGeom prst="rect">
              <a:avLst/>
            </a:prstGeom>
          </p:spPr>
        </p:pic>
        <p:sp>
          <p:nvSpPr>
            <p:cNvPr id="3" name="Rechteck 2"/>
            <p:cNvSpPr/>
            <p:nvPr/>
          </p:nvSpPr>
          <p:spPr>
            <a:xfrm>
              <a:off x="6797671" y="4382607"/>
              <a:ext cx="17473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/>
                <a:t>SNEAKERS4FREE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1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2</a:t>
            </a:fld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0" y="15435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What are these models and why transform them?</a:t>
            </a:r>
            <a:endParaRPr lang="en-US" sz="3200" b="1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4391980" y="1688392"/>
            <a:ext cx="4582530" cy="3471396"/>
            <a:chOff x="4499992" y="1688392"/>
            <a:chExt cx="4582530" cy="3471396"/>
          </a:xfrm>
        </p:grpSpPr>
        <p:sp>
          <p:nvSpPr>
            <p:cNvPr id="3" name="Textfeld 2"/>
            <p:cNvSpPr txBox="1"/>
            <p:nvPr/>
          </p:nvSpPr>
          <p:spPr>
            <a:xfrm>
              <a:off x="4673161" y="3481928"/>
              <a:ext cx="16201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Manipulation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96140" y="3877538"/>
              <a:ext cx="153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>
                  <a:solidFill>
                    <a:srgbClr val="002060"/>
                  </a:solidFill>
                </a:rPr>
                <a:t>Refinement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5958325" y="4267515"/>
              <a:ext cx="153195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Analysis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551533" y="4747408"/>
              <a:ext cx="153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Synthesis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370886" y="4034856"/>
              <a:ext cx="153098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Reverse Engineering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763673" y="1688392"/>
              <a:ext cx="2264787" cy="1722828"/>
              <a:chOff x="3352746" y="1688392"/>
              <a:chExt cx="2264787" cy="1722828"/>
            </a:xfrm>
          </p:grpSpPr>
          <p:sp>
            <p:nvSpPr>
              <p:cNvPr id="25" name="TextBox 2"/>
              <p:cNvSpPr txBox="1"/>
              <p:nvPr/>
            </p:nvSpPr>
            <p:spPr>
              <a:xfrm>
                <a:off x="3352746" y="2995722"/>
                <a:ext cx="2264787" cy="415498"/>
              </a:xfrm>
              <a:prstGeom prst="rect">
                <a:avLst/>
              </a:prstGeom>
              <a:noFill/>
            </p:spPr>
            <p:txBody>
              <a:bodyPr wrap="none" tIns="0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Transformations</a:t>
                </a:r>
                <a:endParaRPr lang="en-US" sz="1050" b="1" dirty="0"/>
              </a:p>
            </p:txBody>
          </p:sp>
          <p:pic>
            <p:nvPicPr>
              <p:cNvPr id="2050" name="Picture 2" descr="gear, preferences, settings, tool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2701" y="1913068"/>
                <a:ext cx="478213" cy="478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gear, preferences, settings, tools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5340" y="1688392"/>
                <a:ext cx="478213" cy="478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Pfeil nach links und rechts 6"/>
              <p:cNvSpPr/>
              <p:nvPr/>
            </p:nvSpPr>
            <p:spPr>
              <a:xfrm>
                <a:off x="3891725" y="2408410"/>
                <a:ext cx="1216152" cy="484632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feld 44"/>
            <p:cNvSpPr txBox="1"/>
            <p:nvPr/>
          </p:nvSpPr>
          <p:spPr>
            <a:xfrm>
              <a:off x="7518173" y="3567524"/>
              <a:ext cx="153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Simulation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6233010" y="3500302"/>
              <a:ext cx="143786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>
                  <a:solidFill>
                    <a:srgbClr val="002060"/>
                  </a:solidFill>
                </a:rPr>
                <a:t>Refactoring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958324" y="3870717"/>
              <a:ext cx="153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Migration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643802" y="4318608"/>
              <a:ext cx="153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>
                  <a:solidFill>
                    <a:srgbClr val="002060"/>
                  </a:solidFill>
                </a:rPr>
                <a:t>Refactoring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785540" y="4753768"/>
              <a:ext cx="195400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>
                  <a:solidFill>
                    <a:srgbClr val="002060"/>
                  </a:solidFill>
                </a:rPr>
                <a:t>Synchronization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4499992" y="4759678"/>
              <a:ext cx="14076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Rendering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02872" y="1405853"/>
            <a:ext cx="3736333" cy="3973568"/>
            <a:chOff x="302872" y="1405853"/>
            <a:chExt cx="3736333" cy="39735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4098" r="36885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9017"/>
            <a:stretch/>
          </p:blipFill>
          <p:spPr>
            <a:xfrm>
              <a:off x="1583668" y="1405853"/>
              <a:ext cx="1946176" cy="1739956"/>
            </a:xfrm>
            <a:prstGeom prst="rect">
              <a:avLst/>
            </a:prstGeom>
          </p:spPr>
        </p:pic>
        <p:sp>
          <p:nvSpPr>
            <p:cNvPr id="24" name="TextBox 2"/>
            <p:cNvSpPr txBox="1"/>
            <p:nvPr/>
          </p:nvSpPr>
          <p:spPr>
            <a:xfrm>
              <a:off x="1908982" y="2982288"/>
              <a:ext cx="1138453" cy="415498"/>
            </a:xfrm>
            <a:prstGeom prst="rect">
              <a:avLst/>
            </a:prstGeom>
            <a:noFill/>
          </p:spPr>
          <p:txBody>
            <a:bodyPr wrap="none" tIns="0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400" b="1" dirty="0"/>
                <a:t>Models</a:t>
              </a:r>
              <a:endParaRPr lang="en-US" sz="1050" b="1" dirty="0"/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617506" y="3681983"/>
              <a:ext cx="142169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Domain-</a:t>
              </a:r>
              <a:r>
                <a:rPr lang="de-DE" sz="2000" dirty="0" err="1" smtClean="0">
                  <a:solidFill>
                    <a:srgbClr val="002060"/>
                  </a:solidFill>
                </a:rPr>
                <a:t>specific</a:t>
              </a:r>
              <a:r>
                <a:rPr lang="de-DE" sz="2000" dirty="0" smtClean="0">
                  <a:solidFill>
                    <a:srgbClr val="002060"/>
                  </a:solidFill>
                </a:rPr>
                <a:t> </a:t>
              </a:r>
              <a:r>
                <a:rPr lang="de-DE" sz="2000" dirty="0" err="1" smtClean="0">
                  <a:solidFill>
                    <a:srgbClr val="002060"/>
                  </a:solidFill>
                </a:rPr>
                <a:t>languages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310117" y="3695822"/>
              <a:ext cx="122326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>
                  <a:solidFill>
                    <a:srgbClr val="002060"/>
                  </a:solidFill>
                </a:rPr>
                <a:t>Textual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02872" y="4120517"/>
              <a:ext cx="122326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Visual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430783" y="4583085"/>
              <a:ext cx="10920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 smtClean="0">
                  <a:solidFill>
                    <a:srgbClr val="002060"/>
                  </a:solidFill>
                </a:rPr>
                <a:t>Crypto</a:t>
              </a:r>
              <a:r>
                <a:rPr lang="de-DE" sz="2000" dirty="0" smtClean="0">
                  <a:solidFill>
                    <a:srgbClr val="002060"/>
                  </a:solidFill>
                </a:rPr>
                <a:t> APIs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1476414" y="4511429"/>
              <a:ext cx="12867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Software</a:t>
              </a:r>
              <a:br>
                <a:rPr lang="de-DE" sz="2000" dirty="0" smtClean="0">
                  <a:solidFill>
                    <a:srgbClr val="002060"/>
                  </a:solidFill>
                </a:rPr>
              </a:br>
              <a:r>
                <a:rPr lang="de-DE" sz="2000" dirty="0" err="1" smtClean="0">
                  <a:solidFill>
                    <a:srgbClr val="002060"/>
                  </a:solidFill>
                </a:rPr>
                <a:t>patches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2726243" y="4671535"/>
              <a:ext cx="12867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Business</a:t>
              </a:r>
              <a:br>
                <a:rPr lang="de-DE" sz="2000" dirty="0" smtClean="0">
                  <a:solidFill>
                    <a:srgbClr val="002060"/>
                  </a:solidFill>
                </a:rPr>
              </a:br>
              <a:r>
                <a:rPr lang="de-DE" sz="2000" dirty="0" err="1" smtClean="0">
                  <a:solidFill>
                    <a:srgbClr val="002060"/>
                  </a:solidFill>
                </a:rPr>
                <a:t>processes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1539906" y="3723650"/>
              <a:ext cx="1223264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rgbClr val="002060"/>
                  </a:solidFill>
                </a:rPr>
                <a:t>General</a:t>
              </a:r>
              <a:br>
                <a:rPr lang="de-DE" sz="2000" dirty="0" smtClean="0">
                  <a:solidFill>
                    <a:srgbClr val="002060"/>
                  </a:solidFill>
                </a:rPr>
              </a:br>
              <a:r>
                <a:rPr lang="de-DE" sz="2000" dirty="0" err="1" smtClean="0">
                  <a:solidFill>
                    <a:srgbClr val="002060"/>
                  </a:solidFill>
                </a:rPr>
                <a:t>purpose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7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3</a:t>
            </a:fld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0" y="15435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And what has variability got do with it?</a:t>
            </a:r>
            <a:endParaRPr lang="en-US" sz="32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4565149" y="3481928"/>
            <a:ext cx="16201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Manipulation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488128" y="3877538"/>
            <a:ext cx="153098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srgbClr val="002060"/>
                </a:solidFill>
              </a:rPr>
              <a:t>Refinement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850313" y="4267515"/>
            <a:ext cx="153195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Analysis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443521" y="4747408"/>
            <a:ext cx="153098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Synthesis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262874" y="4034856"/>
            <a:ext cx="153098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Reverse Engineering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5655661" y="2995722"/>
            <a:ext cx="2264787" cy="41549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Transformations</a:t>
            </a:r>
            <a:endParaRPr lang="en-US" sz="105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194640" y="1688392"/>
            <a:ext cx="1216152" cy="1204650"/>
            <a:chOff x="6302652" y="1688392"/>
            <a:chExt cx="1216152" cy="1204650"/>
          </a:xfrm>
        </p:grpSpPr>
        <p:pic>
          <p:nvPicPr>
            <p:cNvPr id="2050" name="Picture 2" descr="gear, preferences, settings, tool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628" y="1913068"/>
              <a:ext cx="478213" cy="478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gear, preferences, settings, tools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267" y="1688392"/>
              <a:ext cx="478213" cy="478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feil nach links und rechts 6"/>
            <p:cNvSpPr/>
            <p:nvPr/>
          </p:nvSpPr>
          <p:spPr>
            <a:xfrm>
              <a:off x="6302652" y="2408410"/>
              <a:ext cx="1216152" cy="48463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7410161" y="3567524"/>
            <a:ext cx="153098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Simulation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124998" y="3500302"/>
            <a:ext cx="14378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srgbClr val="002060"/>
                </a:solidFill>
              </a:rPr>
              <a:t>Refactoring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850312" y="3870717"/>
            <a:ext cx="153098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Migration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535790" y="4318608"/>
            <a:ext cx="153098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srgbClr val="002060"/>
                </a:solidFill>
              </a:rPr>
              <a:t>Refactoring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77528" y="4753768"/>
            <a:ext cx="19540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srgbClr val="002060"/>
                </a:solidFill>
              </a:rPr>
              <a:t>Synchronization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4391980" y="4759678"/>
            <a:ext cx="140769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Rendering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-1404664" y="537321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355785" y="2019355"/>
            <a:ext cx="2976088" cy="897496"/>
            <a:chOff x="5976156" y="5447828"/>
            <a:chExt cx="2976088" cy="89749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76156" y="5511413"/>
              <a:ext cx="937551" cy="833911"/>
              <a:chOff x="-3314323" y="2161811"/>
              <a:chExt cx="1216152" cy="1204650"/>
            </a:xfrm>
          </p:grpSpPr>
          <p:grpSp>
            <p:nvGrpSpPr>
              <p:cNvPr id="74" name="Gruppieren 73"/>
              <p:cNvGrpSpPr/>
              <p:nvPr/>
            </p:nvGrpSpPr>
            <p:grpSpPr>
              <a:xfrm>
                <a:off x="-3143347" y="2161811"/>
                <a:ext cx="850852" cy="702889"/>
                <a:chOff x="4062701" y="3431248"/>
                <a:chExt cx="850852" cy="702889"/>
              </a:xfrm>
            </p:grpSpPr>
            <p:pic>
              <p:nvPicPr>
                <p:cNvPr id="79" name="Picture 2" descr="gear, preferences, settings, tools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2701" y="3655924"/>
                  <a:ext cx="478213" cy="4782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0" name="Picture 2" descr="gear, preferences, settings, tools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5340" y="3431248"/>
                  <a:ext cx="478213" cy="4782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Pfeil nach links und rechts 80"/>
              <p:cNvSpPr/>
              <p:nvPr/>
            </p:nvSpPr>
            <p:spPr>
              <a:xfrm>
                <a:off x="-3314323" y="2881829"/>
                <a:ext cx="1216152" cy="484632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uppieren 86"/>
            <p:cNvGrpSpPr/>
            <p:nvPr/>
          </p:nvGrpSpPr>
          <p:grpSpPr>
            <a:xfrm>
              <a:off x="7020272" y="5475409"/>
              <a:ext cx="937551" cy="833911"/>
              <a:chOff x="-3314323" y="2161811"/>
              <a:chExt cx="1216152" cy="1204650"/>
            </a:xfrm>
          </p:grpSpPr>
          <p:grpSp>
            <p:nvGrpSpPr>
              <p:cNvPr id="88" name="Gruppieren 87"/>
              <p:cNvGrpSpPr/>
              <p:nvPr/>
            </p:nvGrpSpPr>
            <p:grpSpPr>
              <a:xfrm>
                <a:off x="-3143347" y="2161811"/>
                <a:ext cx="850852" cy="702889"/>
                <a:chOff x="4062701" y="3431248"/>
                <a:chExt cx="850852" cy="702889"/>
              </a:xfrm>
            </p:grpSpPr>
            <p:pic>
              <p:nvPicPr>
                <p:cNvPr id="90" name="Picture 2" descr="gear, preferences, settings, tools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2701" y="3655924"/>
                  <a:ext cx="478213" cy="4782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1" name="Picture 2" descr="gear, preferences, settings, tools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5340" y="3431248"/>
                  <a:ext cx="478213" cy="4782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9" name="Pfeil nach links und rechts 88"/>
              <p:cNvSpPr/>
              <p:nvPr/>
            </p:nvSpPr>
            <p:spPr>
              <a:xfrm>
                <a:off x="-3314323" y="2881829"/>
                <a:ext cx="1216152" cy="484632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8014693" y="5447828"/>
              <a:ext cx="937551" cy="833911"/>
              <a:chOff x="-3314323" y="2161811"/>
              <a:chExt cx="1216152" cy="1204650"/>
            </a:xfrm>
          </p:grpSpPr>
          <p:grpSp>
            <p:nvGrpSpPr>
              <p:cNvPr id="98" name="Gruppieren 97"/>
              <p:cNvGrpSpPr/>
              <p:nvPr/>
            </p:nvGrpSpPr>
            <p:grpSpPr>
              <a:xfrm>
                <a:off x="-3143347" y="2161811"/>
                <a:ext cx="850852" cy="702889"/>
                <a:chOff x="4062701" y="3431248"/>
                <a:chExt cx="850852" cy="702889"/>
              </a:xfrm>
            </p:grpSpPr>
            <p:pic>
              <p:nvPicPr>
                <p:cNvPr id="100" name="Picture 2" descr="gear, preferences, settings, tools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62701" y="3655924"/>
                  <a:ext cx="478213" cy="4782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2" descr="gear, preferences, settings, tools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35340" y="3431248"/>
                  <a:ext cx="478213" cy="4782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9" name="Pfeil nach links und rechts 98"/>
              <p:cNvSpPr/>
              <p:nvPr/>
            </p:nvSpPr>
            <p:spPr>
              <a:xfrm>
                <a:off x="-3314323" y="2881829"/>
                <a:ext cx="1216152" cy="484632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098" r="3688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9017"/>
          <a:stretch/>
        </p:blipFill>
        <p:spPr>
          <a:xfrm>
            <a:off x="1583668" y="1405853"/>
            <a:ext cx="1946176" cy="1739956"/>
          </a:xfrm>
          <a:prstGeom prst="rect">
            <a:avLst/>
          </a:prstGeom>
        </p:spPr>
      </p:pic>
      <p:sp>
        <p:nvSpPr>
          <p:cNvPr id="24" name="TextBox 2"/>
          <p:cNvSpPr txBox="1"/>
          <p:nvPr/>
        </p:nvSpPr>
        <p:spPr>
          <a:xfrm>
            <a:off x="1908982" y="2982288"/>
            <a:ext cx="1138453" cy="415498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Models</a:t>
            </a:r>
            <a:endParaRPr lang="en-US" sz="1050" b="1" dirty="0"/>
          </a:p>
        </p:txBody>
      </p:sp>
      <p:sp>
        <p:nvSpPr>
          <p:cNvPr id="102" name="Textfeld 101"/>
          <p:cNvSpPr txBox="1"/>
          <p:nvPr/>
        </p:nvSpPr>
        <p:spPr>
          <a:xfrm>
            <a:off x="2617506" y="3681983"/>
            <a:ext cx="142169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Domain-</a:t>
            </a:r>
            <a:r>
              <a:rPr lang="de-DE" sz="2000" dirty="0" err="1" smtClean="0">
                <a:solidFill>
                  <a:srgbClr val="002060"/>
                </a:solidFill>
              </a:rPr>
              <a:t>specific</a:t>
            </a:r>
            <a:r>
              <a:rPr lang="de-DE" sz="2000" dirty="0" smtClean="0">
                <a:solidFill>
                  <a:srgbClr val="002060"/>
                </a:solidFill>
              </a:rPr>
              <a:t> </a:t>
            </a:r>
            <a:r>
              <a:rPr lang="de-DE" sz="2000" dirty="0" err="1" smtClean="0">
                <a:solidFill>
                  <a:srgbClr val="002060"/>
                </a:solidFill>
              </a:rPr>
              <a:t>languages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10117" y="3695822"/>
            <a:ext cx="12232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srgbClr val="002060"/>
                </a:solidFill>
              </a:rPr>
              <a:t>Textual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02872" y="4120517"/>
            <a:ext cx="12232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Visual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430783" y="4583085"/>
            <a:ext cx="10920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 smtClean="0">
                <a:solidFill>
                  <a:srgbClr val="002060"/>
                </a:solidFill>
              </a:rPr>
              <a:t>Crypto</a:t>
            </a:r>
            <a:r>
              <a:rPr lang="de-DE" sz="2000" dirty="0" smtClean="0">
                <a:solidFill>
                  <a:srgbClr val="002060"/>
                </a:solidFill>
              </a:rPr>
              <a:t> APIs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476414" y="4511429"/>
            <a:ext cx="128675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Software</a:t>
            </a:r>
            <a:br>
              <a:rPr lang="de-DE" sz="2000" dirty="0" smtClean="0">
                <a:solidFill>
                  <a:srgbClr val="002060"/>
                </a:solidFill>
              </a:rPr>
            </a:br>
            <a:r>
              <a:rPr lang="de-DE" sz="2000" dirty="0" err="1" smtClean="0">
                <a:solidFill>
                  <a:srgbClr val="002060"/>
                </a:solidFill>
              </a:rPr>
              <a:t>patches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2726243" y="4671535"/>
            <a:ext cx="128675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Business</a:t>
            </a:r>
            <a:br>
              <a:rPr lang="de-DE" sz="2000" dirty="0" smtClean="0">
                <a:solidFill>
                  <a:srgbClr val="002060"/>
                </a:solidFill>
              </a:rPr>
            </a:br>
            <a:r>
              <a:rPr lang="de-DE" sz="2000" dirty="0" err="1" smtClean="0">
                <a:solidFill>
                  <a:srgbClr val="002060"/>
                </a:solidFill>
              </a:rPr>
              <a:t>processes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539906" y="3723650"/>
            <a:ext cx="122326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002060"/>
                </a:solidFill>
              </a:rPr>
              <a:t>General</a:t>
            </a:r>
            <a:br>
              <a:rPr lang="de-DE" sz="2000" dirty="0" smtClean="0">
                <a:solidFill>
                  <a:srgbClr val="002060"/>
                </a:solidFill>
              </a:rPr>
            </a:br>
            <a:r>
              <a:rPr lang="de-DE" sz="2000" dirty="0" err="1" smtClean="0">
                <a:solidFill>
                  <a:srgbClr val="002060"/>
                </a:solidFill>
              </a:rPr>
              <a:t>purpose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03614" y="1879010"/>
            <a:ext cx="3718411" cy="1208941"/>
            <a:chOff x="861689" y="5515194"/>
            <a:chExt cx="3718411" cy="1208941"/>
          </a:xfrm>
        </p:grpSpPr>
        <p:pic>
          <p:nvPicPr>
            <p:cNvPr id="51" name="Picture 4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4098" r="36885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9017"/>
            <a:stretch/>
          </p:blipFill>
          <p:spPr>
            <a:xfrm>
              <a:off x="861689" y="5563635"/>
              <a:ext cx="1298043" cy="1160500"/>
            </a:xfrm>
            <a:prstGeom prst="rect">
              <a:avLst/>
            </a:prstGeom>
          </p:spPr>
        </p:pic>
        <p:pic>
          <p:nvPicPr>
            <p:cNvPr id="52" name="Picture 4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4098" r="36885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9017"/>
            <a:stretch/>
          </p:blipFill>
          <p:spPr>
            <a:xfrm>
              <a:off x="2021488" y="5533747"/>
              <a:ext cx="1298043" cy="1160500"/>
            </a:xfrm>
            <a:prstGeom prst="rect">
              <a:avLst/>
            </a:prstGeom>
          </p:spPr>
        </p:pic>
        <p:pic>
          <p:nvPicPr>
            <p:cNvPr id="53" name="Picture 4"/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4098" r="36885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9017"/>
            <a:stretch/>
          </p:blipFill>
          <p:spPr>
            <a:xfrm>
              <a:off x="3282057" y="5515194"/>
              <a:ext cx="1298043" cy="1160500"/>
            </a:xfrm>
            <a:prstGeom prst="rect">
              <a:avLst/>
            </a:prstGeom>
          </p:spPr>
        </p:pic>
      </p:grpSp>
      <p:sp>
        <p:nvSpPr>
          <p:cNvPr id="54" name="Title 1"/>
          <p:cNvSpPr txBox="1">
            <a:spLocks/>
          </p:cNvSpPr>
          <p:nvPr/>
        </p:nvSpPr>
        <p:spPr>
          <a:xfrm>
            <a:off x="-94838" y="84584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Product lines of models and model transformations</a:t>
            </a:r>
            <a:endParaRPr lang="en-US" sz="2800" b="1" dirty="0"/>
          </a:p>
        </p:txBody>
      </p:sp>
      <p:sp>
        <p:nvSpPr>
          <p:cNvPr id="8" name="Textfeld 7"/>
          <p:cNvSpPr txBox="1"/>
          <p:nvPr/>
        </p:nvSpPr>
        <p:spPr>
          <a:xfrm flipH="1">
            <a:off x="4331967" y="1808820"/>
            <a:ext cx="4723717" cy="35643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1573"/>
          <a:stretch/>
        </p:blipFill>
        <p:spPr>
          <a:xfrm>
            <a:off x="5065157" y="944724"/>
            <a:ext cx="3760611" cy="515719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5026431" y="4397316"/>
            <a:ext cx="3760612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5065156" y="2672916"/>
            <a:ext cx="3760612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/>
              <a:t>Move </a:t>
            </a:r>
            <a:r>
              <a:rPr lang="de-DE" b="1" i="1" dirty="0" err="1"/>
              <a:t>method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5023856" y="980728"/>
            <a:ext cx="3760612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/>
              <a:t>Move </a:t>
            </a:r>
            <a:r>
              <a:rPr lang="de-DE" b="1" i="1" dirty="0" err="1"/>
              <a:t>method</a:t>
            </a:r>
            <a:endParaRPr lang="de-DE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44624"/>
            <a:ext cx="91439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Model transformations rules are prone to cloning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373" y="1160748"/>
            <a:ext cx="87751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Model transformations are</a:t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often specified using </a:t>
            </a:r>
            <a:r>
              <a:rPr lang="en-US" sz="2800" b="1" dirty="0">
                <a:solidFill>
                  <a:schemeClr val="tx2"/>
                </a:solidFill>
              </a:rPr>
              <a:t>rules</a:t>
            </a:r>
            <a:r>
              <a:rPr lang="en-US" sz="1400" b="1" dirty="0">
                <a:solidFill>
                  <a:schemeClr val="tx2"/>
                </a:solidFill>
              </a:rPr>
              <a:t/>
            </a:r>
            <a:br>
              <a:rPr lang="en-US" sz="1400" b="1" dirty="0">
                <a:solidFill>
                  <a:schemeClr val="tx2"/>
                </a:solidFill>
              </a:rPr>
            </a:b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Multiple rule variants</a:t>
            </a:r>
            <a:r>
              <a:rPr lang="en-US" sz="2800" b="1" dirty="0">
                <a:solidFill>
                  <a:schemeClr val="tx2"/>
                </a:solidFill>
              </a:rPr>
              <a:t>: </a:t>
            </a:r>
            <a:r>
              <a:rPr lang="en-US" sz="2800" dirty="0">
                <a:solidFill>
                  <a:schemeClr val="tx2"/>
                </a:solidFill>
              </a:rPr>
              <a:t>Reuse</a:t>
            </a:r>
            <a:r>
              <a:rPr lang="en-US" sz="2800" b="1" dirty="0">
                <a:solidFill>
                  <a:schemeClr val="tx2"/>
                </a:solidFill>
              </a:rPr>
              <a:t/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mechanisms</a:t>
            </a:r>
            <a:r>
              <a:rPr lang="en-US" sz="2800" b="1" dirty="0">
                <a:solidFill>
                  <a:schemeClr val="tx2"/>
                </a:solidFill>
              </a:rPr>
              <a:t> rarely available,</a:t>
            </a:r>
            <a:br>
              <a:rPr lang="en-US" sz="2800" b="1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cloning is a common paradigm</a:t>
            </a:r>
            <a:endParaRPr lang="en-US" sz="2800" b="1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Error-prone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Leads to large rule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Performance bottlenecks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2" name="Rechteck 1"/>
          <p:cNvSpPr/>
          <p:nvPr/>
        </p:nvSpPr>
        <p:spPr>
          <a:xfrm>
            <a:off x="5184068" y="1012196"/>
            <a:ext cx="144016" cy="14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"/>
          <p:cNvSpPr/>
          <p:nvPr/>
        </p:nvSpPr>
        <p:spPr>
          <a:xfrm>
            <a:off x="5184068" y="2716309"/>
            <a:ext cx="144016" cy="14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"/>
          <p:cNvSpPr/>
          <p:nvPr/>
        </p:nvSpPr>
        <p:spPr>
          <a:xfrm>
            <a:off x="5184068" y="4427343"/>
            <a:ext cx="144016" cy="144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"/>
          <p:cNvSpPr/>
          <p:nvPr/>
        </p:nvSpPr>
        <p:spPr>
          <a:xfrm>
            <a:off x="5076056" y="944724"/>
            <a:ext cx="3760612" cy="1692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964329" y="5355213"/>
            <a:ext cx="71059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/>
              <a:t>Move </a:t>
            </a:r>
            <a:r>
              <a:rPr lang="de-DE" sz="2800" b="1" dirty="0" err="1"/>
              <a:t>method</a:t>
            </a:r>
            <a:r>
              <a:rPr lang="de-DE" sz="2800" dirty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graph-based</a:t>
            </a:r>
            <a:r>
              <a:rPr lang="de-DE" sz="2800" dirty="0" smtClean="0"/>
              <a:t> </a:t>
            </a:r>
            <a:r>
              <a:rPr lang="de-DE" sz="2800" dirty="0" err="1" smtClean="0"/>
              <a:t>transformation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 err="1" smtClean="0"/>
              <a:t>rule</a:t>
            </a:r>
            <a:r>
              <a:rPr lang="de-DE" sz="2800" dirty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FF0000"/>
                </a:solidFill>
              </a:rPr>
              <a:t>deletions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B050"/>
                </a:solidFill>
              </a:rPr>
              <a:t>insertions</a:t>
            </a:r>
            <a:endParaRPr lang="en-GB" sz="2800" dirty="0"/>
          </a:p>
        </p:txBody>
      </p:sp>
      <p:pic>
        <p:nvPicPr>
          <p:cNvPr id="19" name="Picture 8"/>
          <p:cNvPicPr>
            <a:picLocks noChangeAspect="1"/>
          </p:cNvPicPr>
          <p:nvPr/>
        </p:nvPicPr>
        <p:blipFill rotWithShape="1">
          <a:blip r:embed="rId3"/>
          <a:srcRect l="41573" b="67033"/>
          <a:stretch/>
        </p:blipFill>
        <p:spPr>
          <a:xfrm>
            <a:off x="1104764" y="2272990"/>
            <a:ext cx="6934472" cy="31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20" grpId="0" animBg="1"/>
      <p:bldP spid="11" grpId="0" animBg="1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462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From </a:t>
            </a:r>
            <a:r>
              <a:rPr lang="en-US" sz="3200" b="1" dirty="0"/>
              <a:t>similar to variability-based rules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842" y="2384884"/>
            <a:ext cx="87811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Merge cloned rules to produce a </a:t>
            </a:r>
            <a:r>
              <a:rPr lang="en-US" sz="2800" dirty="0">
                <a:solidFill>
                  <a:schemeClr val="tx2"/>
                </a:solidFill>
              </a:rPr>
              <a:t>“150% rule</a:t>
            </a:r>
            <a:r>
              <a:rPr lang="en-US" sz="2800" dirty="0" smtClean="0">
                <a:solidFill>
                  <a:schemeClr val="tx2"/>
                </a:solidFill>
              </a:rPr>
              <a:t>”</a:t>
            </a:r>
            <a:endParaRPr lang="en-US" sz="28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Enable </a:t>
            </a:r>
            <a:r>
              <a:rPr lang="en-US" sz="2800" dirty="0" smtClean="0">
                <a:solidFill>
                  <a:schemeClr val="tx2"/>
                </a:solidFill>
              </a:rPr>
              <a:t>compact specification and </a:t>
            </a:r>
            <a:r>
              <a:rPr lang="en-US" sz="2800" dirty="0">
                <a:solidFill>
                  <a:schemeClr val="tx2"/>
                </a:solidFill>
              </a:rPr>
              <a:t>improved performance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Inspired by </a:t>
            </a:r>
            <a:r>
              <a:rPr lang="en-US" sz="2800" dirty="0" smtClean="0">
                <a:solidFill>
                  <a:schemeClr val="tx2"/>
                </a:solidFill>
              </a:rPr>
              <a:t>SPLE techniques, uses </a:t>
            </a:r>
            <a:r>
              <a:rPr lang="en-US" sz="2800" dirty="0">
                <a:solidFill>
                  <a:schemeClr val="tx2"/>
                </a:solidFill>
              </a:rPr>
              <a:t>clone detection </a:t>
            </a:r>
            <a:r>
              <a:rPr lang="en-US" sz="2800" dirty="0" smtClean="0">
                <a:solidFill>
                  <a:schemeClr val="tx2"/>
                </a:solidFill>
              </a:rPr>
              <a:t>and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clustering</a:t>
            </a:r>
            <a:endParaRPr lang="en-US" sz="2800" i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71818" y="1263509"/>
            <a:ext cx="2971730" cy="652357"/>
            <a:chOff x="1856689" y="1402178"/>
            <a:chExt cx="2086641" cy="437803"/>
          </a:xfrm>
        </p:grpSpPr>
        <p:grpSp>
          <p:nvGrpSpPr>
            <p:cNvPr id="34" name="Gruppieren 222"/>
            <p:cNvGrpSpPr/>
            <p:nvPr/>
          </p:nvGrpSpPr>
          <p:grpSpPr>
            <a:xfrm>
              <a:off x="2555776" y="1402178"/>
              <a:ext cx="720080" cy="365795"/>
              <a:chOff x="1907352" y="601227"/>
              <a:chExt cx="720080" cy="365795"/>
            </a:xfrm>
          </p:grpSpPr>
          <p:sp>
            <p:nvSpPr>
              <p:cNvPr id="35" name="Rechteck 204"/>
              <p:cNvSpPr/>
              <p:nvPr/>
            </p:nvSpPr>
            <p:spPr>
              <a:xfrm>
                <a:off x="1907352" y="601227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6" name="Gerade Verbindung mit Pfeil 82"/>
              <p:cNvCxnSpPr>
                <a:stCxn id="37" idx="3"/>
              </p:cNvCxnSpPr>
              <p:nvPr/>
            </p:nvCxnSpPr>
            <p:spPr>
              <a:xfrm flipH="1" flipV="1">
                <a:off x="2365296" y="883903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hteck 78"/>
              <p:cNvSpPr/>
              <p:nvPr/>
            </p:nvSpPr>
            <p:spPr>
              <a:xfrm>
                <a:off x="2431057" y="848891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8" name="Rechteck 79"/>
              <p:cNvSpPr/>
              <p:nvPr/>
            </p:nvSpPr>
            <p:spPr>
              <a:xfrm>
                <a:off x="2431057" y="699244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" name="Rechteck 75"/>
              <p:cNvSpPr/>
              <p:nvPr/>
            </p:nvSpPr>
            <p:spPr>
              <a:xfrm>
                <a:off x="1953703" y="698251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0" name="Rechteck 76"/>
              <p:cNvSpPr/>
              <p:nvPr/>
            </p:nvSpPr>
            <p:spPr>
              <a:xfrm>
                <a:off x="1954546" y="84789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1" name="Rechteck 77"/>
              <p:cNvSpPr/>
              <p:nvPr/>
            </p:nvSpPr>
            <p:spPr>
              <a:xfrm>
                <a:off x="2194578" y="84789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42" name="Gerade Verbindung mit Pfeil 80"/>
              <p:cNvCxnSpPr>
                <a:stCxn id="40" idx="0"/>
              </p:cNvCxnSpPr>
              <p:nvPr/>
            </p:nvCxnSpPr>
            <p:spPr>
              <a:xfrm flipH="1" flipV="1">
                <a:off x="2039062" y="771252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81"/>
              <p:cNvCxnSpPr>
                <a:stCxn id="41" idx="1"/>
                <a:endCxn id="40" idx="3"/>
              </p:cNvCxnSpPr>
              <p:nvPr/>
            </p:nvCxnSpPr>
            <p:spPr>
              <a:xfrm flipH="1">
                <a:off x="2125264" y="883902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83"/>
              <p:cNvCxnSpPr>
                <a:stCxn id="37" idx="0"/>
                <a:endCxn id="38" idx="2"/>
              </p:cNvCxnSpPr>
              <p:nvPr/>
            </p:nvCxnSpPr>
            <p:spPr>
              <a:xfrm flipV="1">
                <a:off x="2516416" y="771252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85"/>
              <p:cNvCxnSpPr>
                <a:stCxn id="39" idx="3"/>
              </p:cNvCxnSpPr>
              <p:nvPr/>
            </p:nvCxnSpPr>
            <p:spPr>
              <a:xfrm>
                <a:off x="2124421" y="734255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lipse 125"/>
              <p:cNvSpPr/>
              <p:nvPr/>
            </p:nvSpPr>
            <p:spPr>
              <a:xfrm>
                <a:off x="2211474" y="662115"/>
                <a:ext cx="153822" cy="138927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67" name="Gruppieren 217"/>
            <p:cNvGrpSpPr/>
            <p:nvPr/>
          </p:nvGrpSpPr>
          <p:grpSpPr>
            <a:xfrm>
              <a:off x="3223250" y="1474186"/>
              <a:ext cx="720080" cy="365795"/>
              <a:chOff x="2574826" y="666382"/>
              <a:chExt cx="720080" cy="365795"/>
            </a:xfrm>
          </p:grpSpPr>
          <p:sp>
            <p:nvSpPr>
              <p:cNvPr id="68" name="Rechteck 203"/>
              <p:cNvSpPr/>
              <p:nvPr/>
            </p:nvSpPr>
            <p:spPr>
              <a:xfrm>
                <a:off x="2574826" y="666382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9" name="Rechteck 114"/>
              <p:cNvSpPr/>
              <p:nvPr/>
            </p:nvSpPr>
            <p:spPr>
              <a:xfrm>
                <a:off x="2620825" y="77025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0" name="Rechteck 115"/>
              <p:cNvSpPr/>
              <p:nvPr/>
            </p:nvSpPr>
            <p:spPr>
              <a:xfrm>
                <a:off x="2621668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1" name="Rechteck 116"/>
              <p:cNvSpPr/>
              <p:nvPr/>
            </p:nvSpPr>
            <p:spPr>
              <a:xfrm>
                <a:off x="2861700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2" name="Rechteck 117"/>
              <p:cNvSpPr/>
              <p:nvPr/>
            </p:nvSpPr>
            <p:spPr>
              <a:xfrm>
                <a:off x="3098179" y="92089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3" name="Rechteck 118"/>
              <p:cNvSpPr/>
              <p:nvPr/>
            </p:nvSpPr>
            <p:spPr>
              <a:xfrm>
                <a:off x="3098179" y="77125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74" name="Gerade Verbindung mit Pfeil 119"/>
              <p:cNvCxnSpPr>
                <a:stCxn id="70" idx="0"/>
              </p:cNvCxnSpPr>
              <p:nvPr/>
            </p:nvCxnSpPr>
            <p:spPr>
              <a:xfrm flipH="1" flipV="1">
                <a:off x="2706184" y="843260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120"/>
              <p:cNvCxnSpPr>
                <a:stCxn id="71" idx="1"/>
                <a:endCxn id="70" idx="3"/>
              </p:cNvCxnSpPr>
              <p:nvPr/>
            </p:nvCxnSpPr>
            <p:spPr>
              <a:xfrm flipH="1">
                <a:off x="2792386" y="955910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121"/>
              <p:cNvCxnSpPr>
                <a:stCxn id="72" idx="3"/>
              </p:cNvCxnSpPr>
              <p:nvPr/>
            </p:nvCxnSpPr>
            <p:spPr>
              <a:xfrm flipH="1" flipV="1">
                <a:off x="3032418" y="955911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122"/>
              <p:cNvCxnSpPr>
                <a:stCxn id="72" idx="0"/>
                <a:endCxn id="73" idx="2"/>
              </p:cNvCxnSpPr>
              <p:nvPr/>
            </p:nvCxnSpPr>
            <p:spPr>
              <a:xfrm flipV="1">
                <a:off x="3183538" y="84326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124"/>
              <p:cNvCxnSpPr>
                <a:stCxn id="69" idx="3"/>
              </p:cNvCxnSpPr>
              <p:nvPr/>
            </p:nvCxnSpPr>
            <p:spPr>
              <a:xfrm>
                <a:off x="2791543" y="80626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aute 126"/>
              <p:cNvSpPr/>
              <p:nvPr/>
            </p:nvSpPr>
            <p:spPr>
              <a:xfrm>
                <a:off x="2881352" y="735248"/>
                <a:ext cx="153823" cy="126350"/>
              </a:xfrm>
              <a:prstGeom prst="diamond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80" name="Gruppieren 231"/>
            <p:cNvGrpSpPr/>
            <p:nvPr/>
          </p:nvGrpSpPr>
          <p:grpSpPr>
            <a:xfrm>
              <a:off x="1856689" y="1468431"/>
              <a:ext cx="720080" cy="365795"/>
              <a:chOff x="1208265" y="548680"/>
              <a:chExt cx="720080" cy="365795"/>
            </a:xfrm>
          </p:grpSpPr>
          <p:sp>
            <p:nvSpPr>
              <p:cNvPr id="81" name="Rechteck 205"/>
              <p:cNvSpPr/>
              <p:nvPr/>
            </p:nvSpPr>
            <p:spPr>
              <a:xfrm>
                <a:off x="1208265" y="548680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2" name="Rechteck 11"/>
              <p:cNvSpPr/>
              <p:nvPr/>
            </p:nvSpPr>
            <p:spPr>
              <a:xfrm>
                <a:off x="1736986" y="80203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3" name="Rechteck 12"/>
              <p:cNvSpPr/>
              <p:nvPr/>
            </p:nvSpPr>
            <p:spPr>
              <a:xfrm>
                <a:off x="1736986" y="65238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4" name="Gerade Verbindung mit Pfeil 30"/>
              <p:cNvCxnSpPr>
                <a:stCxn id="82" idx="3"/>
              </p:cNvCxnSpPr>
              <p:nvPr/>
            </p:nvCxnSpPr>
            <p:spPr>
              <a:xfrm flipH="1" flipV="1">
                <a:off x="1671225" y="837047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40"/>
              <p:cNvCxnSpPr>
                <a:stCxn id="82" idx="0"/>
                <a:endCxn id="83" idx="2"/>
              </p:cNvCxnSpPr>
              <p:nvPr/>
            </p:nvCxnSpPr>
            <p:spPr>
              <a:xfrm flipV="1">
                <a:off x="1822345" y="724396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hteck 8"/>
              <p:cNvSpPr/>
              <p:nvPr/>
            </p:nvSpPr>
            <p:spPr>
              <a:xfrm>
                <a:off x="1259632" y="65139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7" name="Rechteck 9"/>
              <p:cNvSpPr/>
              <p:nvPr/>
            </p:nvSpPr>
            <p:spPr>
              <a:xfrm>
                <a:off x="1260475" y="80104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8" name="Rechteck 10"/>
              <p:cNvSpPr/>
              <p:nvPr/>
            </p:nvSpPr>
            <p:spPr>
              <a:xfrm>
                <a:off x="1500507" y="80104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9" name="Gerade Verbindung mit Pfeil 20"/>
              <p:cNvCxnSpPr>
                <a:stCxn id="87" idx="0"/>
              </p:cNvCxnSpPr>
              <p:nvPr/>
            </p:nvCxnSpPr>
            <p:spPr>
              <a:xfrm flipH="1" flipV="1">
                <a:off x="1344991" y="724396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23"/>
              <p:cNvCxnSpPr>
                <a:stCxn id="88" idx="1"/>
                <a:endCxn id="87" idx="3"/>
              </p:cNvCxnSpPr>
              <p:nvPr/>
            </p:nvCxnSpPr>
            <p:spPr>
              <a:xfrm flipH="1">
                <a:off x="1431193" y="83704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Gleichschenkliges Dreieck 56"/>
              <p:cNvSpPr/>
              <p:nvPr/>
            </p:nvSpPr>
            <p:spPr>
              <a:xfrm rot="16200000" flipV="1">
                <a:off x="1534020" y="610488"/>
                <a:ext cx="120588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92" name="Gerade Verbindung mit Pfeil 57"/>
              <p:cNvCxnSpPr>
                <a:stCxn id="86" idx="3"/>
                <a:endCxn id="91" idx="3"/>
              </p:cNvCxnSpPr>
              <p:nvPr/>
            </p:nvCxnSpPr>
            <p:spPr>
              <a:xfrm>
                <a:off x="1430350" y="687399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/>
          <p:cNvGrpSpPr/>
          <p:nvPr/>
        </p:nvGrpSpPr>
        <p:grpSpPr>
          <a:xfrm>
            <a:off x="5926555" y="1110610"/>
            <a:ext cx="1201729" cy="1019434"/>
            <a:chOff x="5048110" y="4308631"/>
            <a:chExt cx="779163" cy="686159"/>
          </a:xfrm>
        </p:grpSpPr>
        <p:sp>
          <p:nvSpPr>
            <p:cNvPr id="94" name="Rechteck 707"/>
            <p:cNvSpPr/>
            <p:nvPr/>
          </p:nvSpPr>
          <p:spPr>
            <a:xfrm>
              <a:off x="5095647" y="4349417"/>
              <a:ext cx="731626" cy="645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5" name="Rechteck 708"/>
            <p:cNvSpPr/>
            <p:nvPr/>
          </p:nvSpPr>
          <p:spPr>
            <a:xfrm>
              <a:off x="5141645" y="4730187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Rechteck 709"/>
            <p:cNvSpPr/>
            <p:nvPr/>
          </p:nvSpPr>
          <p:spPr>
            <a:xfrm>
              <a:off x="5142488" y="4879834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7" name="Rechteck 710"/>
            <p:cNvSpPr/>
            <p:nvPr/>
          </p:nvSpPr>
          <p:spPr>
            <a:xfrm>
              <a:off x="5382520" y="4879834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Rechteck 711"/>
            <p:cNvSpPr/>
            <p:nvPr/>
          </p:nvSpPr>
          <p:spPr>
            <a:xfrm>
              <a:off x="5618999" y="4880827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9" name="Rechteck 712"/>
            <p:cNvSpPr/>
            <p:nvPr/>
          </p:nvSpPr>
          <p:spPr>
            <a:xfrm>
              <a:off x="5618999" y="4731180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00" name="Gerade Verbindung mit Pfeil 713"/>
            <p:cNvCxnSpPr>
              <a:stCxn id="96" idx="0"/>
            </p:cNvCxnSpPr>
            <p:nvPr/>
          </p:nvCxnSpPr>
          <p:spPr>
            <a:xfrm flipH="1" flipV="1">
              <a:off x="5227006" y="4803188"/>
              <a:ext cx="842" cy="766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714"/>
            <p:cNvCxnSpPr>
              <a:stCxn id="97" idx="1"/>
              <a:endCxn id="96" idx="3"/>
            </p:cNvCxnSpPr>
            <p:nvPr/>
          </p:nvCxnSpPr>
          <p:spPr>
            <a:xfrm flipH="1">
              <a:off x="5313206" y="4915837"/>
              <a:ext cx="69314" cy="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715"/>
            <p:cNvCxnSpPr>
              <a:stCxn id="98" idx="3"/>
            </p:cNvCxnSpPr>
            <p:nvPr/>
          </p:nvCxnSpPr>
          <p:spPr>
            <a:xfrm flipH="1" flipV="1">
              <a:off x="5553241" y="4915838"/>
              <a:ext cx="236479" cy="992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mit Pfeil 716"/>
            <p:cNvCxnSpPr>
              <a:stCxn id="98" idx="0"/>
              <a:endCxn id="99" idx="2"/>
            </p:cNvCxnSpPr>
            <p:nvPr/>
          </p:nvCxnSpPr>
          <p:spPr>
            <a:xfrm flipV="1">
              <a:off x="5704358" y="4803188"/>
              <a:ext cx="0" cy="7763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Gleichschenkliges Dreieck 717"/>
            <p:cNvSpPr/>
            <p:nvPr/>
          </p:nvSpPr>
          <p:spPr>
            <a:xfrm rot="16200000" flipV="1">
              <a:off x="5574345" y="4539352"/>
              <a:ext cx="120588" cy="153822"/>
            </a:xfrm>
            <a:prstGeom prst="triangle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05" name="Gerade Verbindung mit Pfeil 718"/>
            <p:cNvCxnSpPr>
              <a:stCxn id="95" idx="3"/>
              <a:endCxn id="104" idx="3"/>
            </p:cNvCxnSpPr>
            <p:nvPr/>
          </p:nvCxnSpPr>
          <p:spPr>
            <a:xfrm flipV="1">
              <a:off x="5312363" y="4616263"/>
              <a:ext cx="245365" cy="14992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719"/>
            <p:cNvSpPr/>
            <p:nvPr/>
          </p:nvSpPr>
          <p:spPr>
            <a:xfrm>
              <a:off x="5350339" y="4489156"/>
              <a:ext cx="153822" cy="13892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7" name="Raute 720"/>
            <p:cNvSpPr/>
            <p:nvPr/>
          </p:nvSpPr>
          <p:spPr>
            <a:xfrm>
              <a:off x="5152729" y="4529974"/>
              <a:ext cx="153823" cy="126350"/>
            </a:xfrm>
            <a:prstGeom prst="diamond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08" name="Gerade Verbindung mit Pfeil 721"/>
            <p:cNvCxnSpPr>
              <a:stCxn id="95" idx="3"/>
              <a:endCxn id="106" idx="3"/>
            </p:cNvCxnSpPr>
            <p:nvPr/>
          </p:nvCxnSpPr>
          <p:spPr>
            <a:xfrm flipV="1">
              <a:off x="5312363" y="4607738"/>
              <a:ext cx="60503" cy="15845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722"/>
            <p:cNvCxnSpPr>
              <a:stCxn id="95" idx="2"/>
              <a:endCxn id="107" idx="2"/>
            </p:cNvCxnSpPr>
            <p:nvPr/>
          </p:nvCxnSpPr>
          <p:spPr>
            <a:xfrm flipV="1">
              <a:off x="5227007" y="4656325"/>
              <a:ext cx="2635" cy="14587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feld 723"/>
            <p:cNvSpPr txBox="1"/>
            <p:nvPr/>
          </p:nvSpPr>
          <p:spPr>
            <a:xfrm>
              <a:off x="5048110" y="4384353"/>
              <a:ext cx="310969" cy="17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Diam</a:t>
              </a:r>
              <a:endParaRPr lang="de-DE" sz="105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feld 724"/>
            <p:cNvSpPr txBox="1"/>
            <p:nvPr/>
          </p:nvSpPr>
          <p:spPr>
            <a:xfrm>
              <a:off x="5265482" y="4308631"/>
              <a:ext cx="310969" cy="17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Circ</a:t>
              </a:r>
              <a:endParaRPr lang="de-DE" sz="105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Textfeld 725"/>
            <p:cNvSpPr txBox="1"/>
            <p:nvPr/>
          </p:nvSpPr>
          <p:spPr>
            <a:xfrm>
              <a:off x="5508104" y="4401108"/>
              <a:ext cx="263160" cy="17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Tri</a:t>
              </a:r>
              <a:endParaRPr lang="de-DE" sz="105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3" name="Right Arrow 112"/>
          <p:cNvSpPr/>
          <p:nvPr/>
        </p:nvSpPr>
        <p:spPr>
          <a:xfrm>
            <a:off x="5017054" y="1467090"/>
            <a:ext cx="648811" cy="3064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5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Example: Six highly redundant refactoring rules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" y="6352468"/>
            <a:ext cx="8424427" cy="365125"/>
          </a:xfrm>
        </p:spPr>
        <p:txBody>
          <a:bodyPr/>
          <a:lstStyle/>
          <a:p>
            <a:r>
              <a:rPr lang="de-DE" dirty="0"/>
              <a:t>Model-</a:t>
            </a:r>
            <a:r>
              <a:rPr lang="de-DE" dirty="0" err="1"/>
              <a:t>Driven</a:t>
            </a:r>
            <a:r>
              <a:rPr lang="de-DE" dirty="0"/>
              <a:t> Engineering </a:t>
            </a:r>
            <a:r>
              <a:rPr lang="en-US" dirty="0"/>
              <a:t>in the Large: </a:t>
            </a:r>
            <a:br>
              <a:rPr lang="en-US" dirty="0"/>
            </a:br>
            <a:r>
              <a:rPr lang="en-US" dirty="0"/>
              <a:t>Refactoring Techniques for Models and Model Transformation </a:t>
            </a:r>
            <a:r>
              <a:rPr lang="de-DE" dirty="0"/>
              <a:t>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8" y="864096"/>
            <a:ext cx="7480020" cy="6021288"/>
          </a:xfrm>
          <a:prstGeom prst="rect">
            <a:avLst/>
          </a:prstGeom>
        </p:spPr>
      </p:pic>
      <p:grpSp>
        <p:nvGrpSpPr>
          <p:cNvPr id="68" name="Gruppieren 67"/>
          <p:cNvGrpSpPr/>
          <p:nvPr/>
        </p:nvGrpSpPr>
        <p:grpSpPr>
          <a:xfrm>
            <a:off x="609600" y="1187624"/>
            <a:ext cx="3207970" cy="1616298"/>
            <a:chOff x="609600" y="1187624"/>
            <a:chExt cx="3207970" cy="1616298"/>
          </a:xfrm>
        </p:grpSpPr>
        <p:cxnSp>
          <p:nvCxnSpPr>
            <p:cNvPr id="19" name="Gerader Verbinder 18"/>
            <p:cNvCxnSpPr/>
            <p:nvPr/>
          </p:nvCxnSpPr>
          <p:spPr>
            <a:xfrm>
              <a:off x="3817569" y="1187624"/>
              <a:ext cx="0" cy="47329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Gerader Verbinder 3"/>
            <p:cNvCxnSpPr/>
            <p:nvPr/>
          </p:nvCxnSpPr>
          <p:spPr>
            <a:xfrm>
              <a:off x="609600" y="1664804"/>
              <a:ext cx="830052" cy="1139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9600" y="1187624"/>
              <a:ext cx="0" cy="47329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 flipH="1">
              <a:off x="609602" y="1187624"/>
              <a:ext cx="1190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V="1">
              <a:off x="2987517" y="1660922"/>
              <a:ext cx="830052" cy="1139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>
              <a:off x="1439652" y="2800040"/>
              <a:ext cx="1547865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2762275" y="1187624"/>
              <a:ext cx="1055295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V="1">
              <a:off x="1799692" y="1187624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V="1">
              <a:off x="2762275" y="1187624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>
              <a:off x="1798558" y="1761065"/>
              <a:ext cx="963716" cy="11751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>
            <a:off x="600075" y="3180854"/>
            <a:ext cx="3207970" cy="1616298"/>
            <a:chOff x="600075" y="3149774"/>
            <a:chExt cx="3207970" cy="1616298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808044" y="3149774"/>
              <a:ext cx="0" cy="47329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600075" y="3626954"/>
              <a:ext cx="830052" cy="1139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V="1">
              <a:off x="600075" y="3149774"/>
              <a:ext cx="0" cy="47329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 flipH="1">
              <a:off x="600077" y="3149774"/>
              <a:ext cx="119009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/>
            <p:nvPr/>
          </p:nvCxnSpPr>
          <p:spPr>
            <a:xfrm flipV="1">
              <a:off x="2977992" y="3619512"/>
              <a:ext cx="830052" cy="1142679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1430127" y="4762190"/>
              <a:ext cx="1547865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H="1">
              <a:off x="2752750" y="3149774"/>
              <a:ext cx="1055295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 flipV="1">
              <a:off x="1790167" y="3149774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 flipV="1">
              <a:off x="2752750" y="3149774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>
              <a:off x="1789033" y="3723215"/>
              <a:ext cx="963716" cy="11751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>
            <a:off x="3925480" y="1198947"/>
            <a:ext cx="4138908" cy="1601094"/>
            <a:chOff x="3925480" y="1198947"/>
            <a:chExt cx="4138908" cy="1601094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8064387" y="1198947"/>
              <a:ext cx="1" cy="160109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925480" y="1676127"/>
              <a:ext cx="2875756" cy="112391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flipV="1">
              <a:off x="3925480" y="1198947"/>
              <a:ext cx="0" cy="47329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 flipH="1">
              <a:off x="3925483" y="1198947"/>
              <a:ext cx="1535449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/>
            <p:nvPr/>
          </p:nvCxnSpPr>
          <p:spPr>
            <a:xfrm>
              <a:off x="6804248" y="2800040"/>
              <a:ext cx="1260138" cy="1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Gerader Verbinder 91"/>
            <p:cNvCxnSpPr/>
            <p:nvPr/>
          </p:nvCxnSpPr>
          <p:spPr>
            <a:xfrm flipH="1">
              <a:off x="6528936" y="1198947"/>
              <a:ext cx="153545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 flipV="1">
              <a:off x="5460931" y="1198947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V="1">
              <a:off x="6528936" y="1198947"/>
              <a:ext cx="1" cy="562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V="1">
              <a:off x="5459468" y="1761065"/>
              <a:ext cx="1093732" cy="1132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0" name="Gruppieren 119"/>
          <p:cNvGrpSpPr/>
          <p:nvPr/>
        </p:nvGrpSpPr>
        <p:grpSpPr>
          <a:xfrm>
            <a:off x="3906430" y="3225289"/>
            <a:ext cx="4138908" cy="1601094"/>
            <a:chOff x="3925480" y="1198947"/>
            <a:chExt cx="4138908" cy="1601094"/>
          </a:xfrm>
        </p:grpSpPr>
        <p:cxnSp>
          <p:nvCxnSpPr>
            <p:cNvPr id="121" name="Gerader Verbinder 120"/>
            <p:cNvCxnSpPr/>
            <p:nvPr/>
          </p:nvCxnSpPr>
          <p:spPr>
            <a:xfrm>
              <a:off x="8064387" y="1198947"/>
              <a:ext cx="1" cy="160109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Gerader Verbinder 121"/>
            <p:cNvCxnSpPr/>
            <p:nvPr/>
          </p:nvCxnSpPr>
          <p:spPr>
            <a:xfrm>
              <a:off x="3925480" y="1676127"/>
              <a:ext cx="2875756" cy="112391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Gerader Verbinder 122"/>
            <p:cNvCxnSpPr/>
            <p:nvPr/>
          </p:nvCxnSpPr>
          <p:spPr>
            <a:xfrm flipV="1">
              <a:off x="3925480" y="1198947"/>
              <a:ext cx="0" cy="47329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Gerader Verbinder 123"/>
            <p:cNvCxnSpPr/>
            <p:nvPr/>
          </p:nvCxnSpPr>
          <p:spPr>
            <a:xfrm flipH="1">
              <a:off x="3925483" y="1198947"/>
              <a:ext cx="1535449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Gerader Verbinder 124"/>
            <p:cNvCxnSpPr/>
            <p:nvPr/>
          </p:nvCxnSpPr>
          <p:spPr>
            <a:xfrm>
              <a:off x="6804248" y="2800040"/>
              <a:ext cx="1260138" cy="1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Gerader Verbinder 125"/>
            <p:cNvCxnSpPr/>
            <p:nvPr/>
          </p:nvCxnSpPr>
          <p:spPr>
            <a:xfrm flipH="1">
              <a:off x="6528936" y="1198947"/>
              <a:ext cx="153545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/>
            <p:nvPr/>
          </p:nvCxnSpPr>
          <p:spPr>
            <a:xfrm flipV="1">
              <a:off x="5460931" y="1198947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Gerader Verbinder 127"/>
            <p:cNvCxnSpPr/>
            <p:nvPr/>
          </p:nvCxnSpPr>
          <p:spPr>
            <a:xfrm flipV="1">
              <a:off x="6528936" y="1198947"/>
              <a:ext cx="1" cy="562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/>
            <p:nvPr/>
          </p:nvCxnSpPr>
          <p:spPr>
            <a:xfrm flipV="1">
              <a:off x="5459468" y="1761065"/>
              <a:ext cx="1093732" cy="1132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8" name="Gruppieren 147"/>
          <p:cNvGrpSpPr/>
          <p:nvPr/>
        </p:nvGrpSpPr>
        <p:grpSpPr>
          <a:xfrm>
            <a:off x="3925480" y="5241502"/>
            <a:ext cx="4138908" cy="1601094"/>
            <a:chOff x="3925480" y="5241502"/>
            <a:chExt cx="4138908" cy="1601094"/>
          </a:xfrm>
        </p:grpSpPr>
        <p:grpSp>
          <p:nvGrpSpPr>
            <p:cNvPr id="130" name="Gruppieren 129"/>
            <p:cNvGrpSpPr/>
            <p:nvPr/>
          </p:nvGrpSpPr>
          <p:grpSpPr>
            <a:xfrm>
              <a:off x="3925480" y="5241502"/>
              <a:ext cx="4138908" cy="1601094"/>
              <a:chOff x="3925480" y="1198947"/>
              <a:chExt cx="4138908" cy="1601094"/>
            </a:xfrm>
          </p:grpSpPr>
          <p:cxnSp>
            <p:nvCxnSpPr>
              <p:cNvPr id="131" name="Gerader Verbinder 130"/>
              <p:cNvCxnSpPr/>
              <p:nvPr/>
            </p:nvCxnSpPr>
            <p:spPr>
              <a:xfrm>
                <a:off x="8064387" y="1198947"/>
                <a:ext cx="1" cy="1601093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>
              <a:xfrm>
                <a:off x="3925480" y="2014737"/>
                <a:ext cx="2734752" cy="36004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>
              <a:xfrm flipV="1">
                <a:off x="3925480" y="1198947"/>
                <a:ext cx="0" cy="815790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>
              <a:xfrm flipH="1">
                <a:off x="3925483" y="1198947"/>
                <a:ext cx="1535449" cy="0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>
              <a:xfrm>
                <a:off x="6660232" y="2800040"/>
                <a:ext cx="1404154" cy="1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/>
              <p:cNvCxnSpPr/>
              <p:nvPr/>
            </p:nvCxnSpPr>
            <p:spPr>
              <a:xfrm flipH="1">
                <a:off x="6528936" y="1198947"/>
                <a:ext cx="1535452" cy="0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/>
              <p:nvPr/>
            </p:nvCxnSpPr>
            <p:spPr>
              <a:xfrm flipV="1">
                <a:off x="5460931" y="1198947"/>
                <a:ext cx="0" cy="585192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>
              <a:xfrm flipV="1">
                <a:off x="6528936" y="1198947"/>
                <a:ext cx="1" cy="562118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>
              <a:xfrm flipV="1">
                <a:off x="5459468" y="1761065"/>
                <a:ext cx="1093732" cy="11324"/>
              </a:xfrm>
              <a:prstGeom prst="line">
                <a:avLst/>
              </a:prstGeom>
              <a:ln w="22225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Gerader Verbinder 142"/>
            <p:cNvCxnSpPr/>
            <p:nvPr/>
          </p:nvCxnSpPr>
          <p:spPr>
            <a:xfrm flipV="1">
              <a:off x="6660232" y="6093296"/>
              <a:ext cx="0" cy="749299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0" name="Gruppieren 149"/>
          <p:cNvGrpSpPr/>
          <p:nvPr/>
        </p:nvGrpSpPr>
        <p:grpSpPr>
          <a:xfrm>
            <a:off x="814595" y="5182163"/>
            <a:ext cx="3002972" cy="1618392"/>
            <a:chOff x="3956962" y="1195065"/>
            <a:chExt cx="4107426" cy="1618392"/>
          </a:xfrm>
        </p:grpSpPr>
        <p:cxnSp>
          <p:nvCxnSpPr>
            <p:cNvPr id="151" name="Gerader Verbinder 150"/>
            <p:cNvCxnSpPr/>
            <p:nvPr/>
          </p:nvCxnSpPr>
          <p:spPr>
            <a:xfrm>
              <a:off x="8064387" y="1198947"/>
              <a:ext cx="1" cy="160109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>
              <a:off x="3956962" y="1689544"/>
              <a:ext cx="2875755" cy="112391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/>
            <p:nvPr/>
          </p:nvCxnSpPr>
          <p:spPr>
            <a:xfrm flipH="1" flipV="1">
              <a:off x="3956962" y="1195065"/>
              <a:ext cx="1" cy="49448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 flipH="1" flipV="1">
              <a:off x="3956963" y="1195065"/>
              <a:ext cx="1503970" cy="388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>
              <a:off x="6804248" y="2800040"/>
              <a:ext cx="1260138" cy="1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 flipH="1">
              <a:off x="6528936" y="1198947"/>
              <a:ext cx="153545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 flipV="1">
              <a:off x="5460932" y="1198947"/>
              <a:ext cx="0" cy="547211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 flipV="1">
              <a:off x="6528936" y="1198947"/>
              <a:ext cx="1" cy="562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>
              <a:off x="5460932" y="1746158"/>
              <a:ext cx="1068809" cy="79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1" name="Gruppieren 180"/>
          <p:cNvGrpSpPr/>
          <p:nvPr/>
        </p:nvGrpSpPr>
        <p:grpSpPr>
          <a:xfrm>
            <a:off x="3915953" y="5095480"/>
            <a:ext cx="4138908" cy="1635865"/>
            <a:chOff x="10623165" y="2898040"/>
            <a:chExt cx="4138908" cy="1635865"/>
          </a:xfrm>
        </p:grpSpPr>
        <p:cxnSp>
          <p:nvCxnSpPr>
            <p:cNvPr id="168" name="Gerader Verbinder 167"/>
            <p:cNvCxnSpPr/>
            <p:nvPr/>
          </p:nvCxnSpPr>
          <p:spPr>
            <a:xfrm>
              <a:off x="14762072" y="2898040"/>
              <a:ext cx="1" cy="160109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>
            <a:xfrm flipH="1" flipV="1">
              <a:off x="10623165" y="2898040"/>
              <a:ext cx="1" cy="1635865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>
            <a:xfrm flipH="1">
              <a:off x="10623169" y="2898040"/>
              <a:ext cx="413890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>
            <a:xfrm flipV="1">
              <a:off x="13252348" y="4499134"/>
              <a:ext cx="1509723" cy="15497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>
            <a:xfrm flipH="1">
              <a:off x="10623166" y="4514631"/>
              <a:ext cx="1016086" cy="1927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>
            <a:xfrm flipV="1">
              <a:off x="11639252" y="3948713"/>
              <a:ext cx="0" cy="58519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>
            <a:xfrm flipV="1">
              <a:off x="13252348" y="3952513"/>
              <a:ext cx="1" cy="562118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>
            <a:xfrm>
              <a:off x="11639252" y="3948713"/>
              <a:ext cx="1613096" cy="374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2" name="Gruppieren 181"/>
          <p:cNvGrpSpPr/>
          <p:nvPr/>
        </p:nvGrpSpPr>
        <p:grpSpPr>
          <a:xfrm>
            <a:off x="3906426" y="3205957"/>
            <a:ext cx="4138910" cy="1617056"/>
            <a:chOff x="3925478" y="1198947"/>
            <a:chExt cx="4138910" cy="1617056"/>
          </a:xfrm>
        </p:grpSpPr>
        <p:cxnSp>
          <p:nvCxnSpPr>
            <p:cNvPr id="183" name="Gerader Verbinder 182"/>
            <p:cNvCxnSpPr/>
            <p:nvPr/>
          </p:nvCxnSpPr>
          <p:spPr>
            <a:xfrm>
              <a:off x="8064387" y="1198947"/>
              <a:ext cx="1" cy="1601093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Gerader Verbinder 184"/>
            <p:cNvCxnSpPr/>
            <p:nvPr/>
          </p:nvCxnSpPr>
          <p:spPr>
            <a:xfrm flipV="1">
              <a:off x="3925478" y="1198948"/>
              <a:ext cx="2" cy="1617055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Gerader Verbinder 185"/>
            <p:cNvCxnSpPr/>
            <p:nvPr/>
          </p:nvCxnSpPr>
          <p:spPr>
            <a:xfrm flipH="1">
              <a:off x="3925484" y="1198947"/>
              <a:ext cx="4138902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Gerader Verbinder 186"/>
            <p:cNvCxnSpPr/>
            <p:nvPr/>
          </p:nvCxnSpPr>
          <p:spPr>
            <a:xfrm flipV="1">
              <a:off x="3925480" y="2800041"/>
              <a:ext cx="4138906" cy="15962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4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462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As merge result, we produce variability-based </a:t>
            </a:r>
            <a:r>
              <a:rPr lang="en-US" sz="3200" b="1" dirty="0"/>
              <a:t>rules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891877"/>
            <a:ext cx="47525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Unify variants, annotate differences with </a:t>
            </a:r>
            <a:r>
              <a:rPr lang="en-US" sz="2800" dirty="0">
                <a:solidFill>
                  <a:schemeClr val="tx2"/>
                </a:solidFill>
              </a:rPr>
              <a:t>presence </a:t>
            </a:r>
            <a:r>
              <a:rPr lang="en-US" sz="2800" dirty="0" smtClean="0">
                <a:solidFill>
                  <a:schemeClr val="tx2"/>
                </a:solidFill>
              </a:rPr>
              <a:t>conditions</a:t>
            </a:r>
            <a:r>
              <a:rPr lang="en-US" sz="1200" dirty="0">
                <a:solidFill>
                  <a:schemeClr val="tx2"/>
                </a:solidFill>
              </a:rPr>
              <a:t/>
            </a:r>
            <a:br>
              <a:rPr lang="en-US" sz="1200" dirty="0">
                <a:solidFill>
                  <a:schemeClr val="tx2"/>
                </a:solidFill>
              </a:rPr>
            </a:br>
            <a:endParaRPr lang="en-US" sz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Smaller rule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Less </a:t>
            </a:r>
            <a:r>
              <a:rPr lang="en-US" sz="2800" dirty="0">
                <a:solidFill>
                  <a:schemeClr val="tx2"/>
                </a:solidFill>
              </a:rPr>
              <a:t>error-prone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Faster </a:t>
            </a:r>
            <a:r>
              <a:rPr lang="en-US" sz="2800" dirty="0" smtClean="0">
                <a:solidFill>
                  <a:schemeClr val="tx2"/>
                </a:solidFill>
              </a:rPr>
              <a:t>execution,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based on shared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execution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/>
            </a:r>
            <a:br>
              <a:rPr lang="en-US" sz="2800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6692"/>
            <a:ext cx="4129720" cy="5728520"/>
          </a:xfrm>
          <a:prstGeom prst="rect">
            <a:avLst/>
          </a:prstGeom>
        </p:spPr>
      </p:pic>
      <p:sp>
        <p:nvSpPr>
          <p:cNvPr id="3" name="Rechteckige Legende 2"/>
          <p:cNvSpPr/>
          <p:nvPr/>
        </p:nvSpPr>
        <p:spPr>
          <a:xfrm>
            <a:off x="2231740" y="5409220"/>
            <a:ext cx="1692188" cy="862020"/>
          </a:xfrm>
          <a:prstGeom prst="wedgeRectCallout">
            <a:avLst>
              <a:gd name="adj1" fmla="val 130930"/>
              <a:gd name="adj2" fmla="val 1211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 </a:t>
            </a:r>
            <a:r>
              <a:rPr lang="de-DE" sz="2400" dirty="0" err="1" smtClean="0"/>
              <a:t>presence</a:t>
            </a:r>
            <a:r>
              <a:rPr lang="de-DE" sz="2400" dirty="0" smtClean="0"/>
              <a:t> </a:t>
            </a:r>
            <a:r>
              <a:rPr lang="de-DE" sz="2400" dirty="0" err="1" smtClean="0"/>
              <a:t>condition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07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Three-component framework for rule merging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268760"/>
            <a:ext cx="6440574" cy="97479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004048" y="2933565"/>
            <a:ext cx="3727140" cy="558551"/>
            <a:chOff x="2256876" y="3670460"/>
            <a:chExt cx="2158052" cy="307035"/>
          </a:xfrm>
        </p:grpSpPr>
        <p:sp>
          <p:nvSpPr>
            <p:cNvPr id="57" name="Rechteck 513"/>
            <p:cNvSpPr/>
            <p:nvPr/>
          </p:nvSpPr>
          <p:spPr>
            <a:xfrm>
              <a:off x="2819704" y="3675048"/>
              <a:ext cx="473576" cy="302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Rechteck 514"/>
            <p:cNvSpPr/>
            <p:nvPr/>
          </p:nvSpPr>
          <p:spPr>
            <a:xfrm>
              <a:off x="3161164" y="3884527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Rechteck 515"/>
            <p:cNvSpPr/>
            <p:nvPr/>
          </p:nvSpPr>
          <p:spPr>
            <a:xfrm>
              <a:off x="3161164" y="3760796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60" name="Gerade Verbindung mit Pfeil 516"/>
            <p:cNvCxnSpPr>
              <a:stCxn id="58" idx="3"/>
            </p:cNvCxnSpPr>
            <p:nvPr/>
          </p:nvCxnSpPr>
          <p:spPr>
            <a:xfrm flipH="1" flipV="1">
              <a:off x="3117915" y="3913476"/>
              <a:ext cx="155525" cy="82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517"/>
            <p:cNvCxnSpPr>
              <a:stCxn id="58" idx="0"/>
              <a:endCxn id="59" idx="2"/>
            </p:cNvCxnSpPr>
            <p:nvPr/>
          </p:nvCxnSpPr>
          <p:spPr>
            <a:xfrm flipV="1">
              <a:off x="3217302" y="3820334"/>
              <a:ext cx="0" cy="6419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518"/>
            <p:cNvSpPr/>
            <p:nvPr/>
          </p:nvSpPr>
          <p:spPr>
            <a:xfrm>
              <a:off x="2847222" y="3759975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3" name="Rechteck 519"/>
            <p:cNvSpPr/>
            <p:nvPr/>
          </p:nvSpPr>
          <p:spPr>
            <a:xfrm>
              <a:off x="2847775" y="3883706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4" name="Rechteck 520"/>
            <p:cNvSpPr/>
            <p:nvPr/>
          </p:nvSpPr>
          <p:spPr>
            <a:xfrm>
              <a:off x="3005637" y="3883706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65" name="Gerade Verbindung mit Pfeil 521"/>
            <p:cNvCxnSpPr>
              <a:stCxn id="63" idx="0"/>
            </p:cNvCxnSpPr>
            <p:nvPr/>
          </p:nvCxnSpPr>
          <p:spPr>
            <a:xfrm flipH="1" flipV="1">
              <a:off x="2903359" y="3820334"/>
              <a:ext cx="554" cy="6337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522"/>
            <p:cNvCxnSpPr>
              <a:stCxn id="64" idx="1"/>
              <a:endCxn id="63" idx="3"/>
            </p:cNvCxnSpPr>
            <p:nvPr/>
          </p:nvCxnSpPr>
          <p:spPr>
            <a:xfrm flipH="1">
              <a:off x="2960051" y="3913475"/>
              <a:ext cx="45586" cy="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Gleichschenkliges Dreieck 523"/>
            <p:cNvSpPr/>
            <p:nvPr/>
          </p:nvSpPr>
          <p:spPr>
            <a:xfrm rot="16200000" flipV="1">
              <a:off x="3017481" y="3739162"/>
              <a:ext cx="99705" cy="101164"/>
            </a:xfrm>
            <a:prstGeom prst="triangle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68" name="Gruppieren 525"/>
            <p:cNvGrpSpPr/>
            <p:nvPr/>
          </p:nvGrpSpPr>
          <p:grpSpPr>
            <a:xfrm>
              <a:off x="3385306" y="3676510"/>
              <a:ext cx="473576" cy="287644"/>
              <a:chOff x="1907355" y="601223"/>
              <a:chExt cx="720082" cy="365793"/>
            </a:xfrm>
          </p:grpSpPr>
          <p:sp>
            <p:nvSpPr>
              <p:cNvPr id="69" name="Rechteck 526"/>
              <p:cNvSpPr/>
              <p:nvPr/>
            </p:nvSpPr>
            <p:spPr>
              <a:xfrm>
                <a:off x="1907355" y="601223"/>
                <a:ext cx="720082" cy="36579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70" name="Gerade Verbindung mit Pfeil 527"/>
              <p:cNvCxnSpPr>
                <a:stCxn id="71" idx="3"/>
              </p:cNvCxnSpPr>
              <p:nvPr/>
            </p:nvCxnSpPr>
            <p:spPr>
              <a:xfrm flipH="1" flipV="1">
                <a:off x="2365301" y="883897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hteck 528"/>
              <p:cNvSpPr/>
              <p:nvPr/>
            </p:nvSpPr>
            <p:spPr>
              <a:xfrm>
                <a:off x="2431062" y="84888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2" name="Rechteck 529"/>
              <p:cNvSpPr/>
              <p:nvPr/>
            </p:nvSpPr>
            <p:spPr>
              <a:xfrm>
                <a:off x="2431063" y="699240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3" name="Rechteck 530"/>
              <p:cNvSpPr/>
              <p:nvPr/>
            </p:nvSpPr>
            <p:spPr>
              <a:xfrm>
                <a:off x="1953708" y="69824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4" name="Rechteck 531"/>
              <p:cNvSpPr/>
              <p:nvPr/>
            </p:nvSpPr>
            <p:spPr>
              <a:xfrm>
                <a:off x="1954549" y="84789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5" name="Rechteck 532"/>
              <p:cNvSpPr/>
              <p:nvPr/>
            </p:nvSpPr>
            <p:spPr>
              <a:xfrm>
                <a:off x="2194582" y="84789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76" name="Gerade Verbindung mit Pfeil 533"/>
              <p:cNvCxnSpPr>
                <a:stCxn id="74" idx="0"/>
              </p:cNvCxnSpPr>
              <p:nvPr/>
            </p:nvCxnSpPr>
            <p:spPr>
              <a:xfrm flipH="1" flipV="1">
                <a:off x="2039066" y="771248"/>
                <a:ext cx="842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534"/>
              <p:cNvCxnSpPr>
                <a:stCxn id="75" idx="1"/>
                <a:endCxn id="74" idx="3"/>
              </p:cNvCxnSpPr>
              <p:nvPr/>
            </p:nvCxnSpPr>
            <p:spPr>
              <a:xfrm flipH="1">
                <a:off x="2125267" y="88389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535"/>
              <p:cNvCxnSpPr>
                <a:stCxn id="71" idx="0"/>
                <a:endCxn id="72" idx="2"/>
              </p:cNvCxnSpPr>
              <p:nvPr/>
            </p:nvCxnSpPr>
            <p:spPr>
              <a:xfrm flipV="1">
                <a:off x="2516421" y="77125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536"/>
              <p:cNvCxnSpPr>
                <a:stCxn id="73" idx="3"/>
              </p:cNvCxnSpPr>
              <p:nvPr/>
            </p:nvCxnSpPr>
            <p:spPr>
              <a:xfrm>
                <a:off x="2124428" y="73425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Ellipse 537"/>
              <p:cNvSpPr/>
              <p:nvPr/>
            </p:nvSpPr>
            <p:spPr>
              <a:xfrm>
                <a:off x="2211473" y="662114"/>
                <a:ext cx="153822" cy="138927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81" name="Gruppieren 538"/>
            <p:cNvGrpSpPr/>
            <p:nvPr/>
          </p:nvGrpSpPr>
          <p:grpSpPr>
            <a:xfrm>
              <a:off x="3941352" y="3683918"/>
              <a:ext cx="473576" cy="278222"/>
              <a:chOff x="2574826" y="666382"/>
              <a:chExt cx="720080" cy="365795"/>
            </a:xfrm>
          </p:grpSpPr>
          <p:sp>
            <p:nvSpPr>
              <p:cNvPr id="82" name="Rechteck 539"/>
              <p:cNvSpPr/>
              <p:nvPr/>
            </p:nvSpPr>
            <p:spPr>
              <a:xfrm>
                <a:off x="2574826" y="666382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3" name="Rechteck 540"/>
              <p:cNvSpPr/>
              <p:nvPr/>
            </p:nvSpPr>
            <p:spPr>
              <a:xfrm>
                <a:off x="2620825" y="77025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4" name="Rechteck 541"/>
              <p:cNvSpPr/>
              <p:nvPr/>
            </p:nvSpPr>
            <p:spPr>
              <a:xfrm>
                <a:off x="2621668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5" name="Rechteck 542"/>
              <p:cNvSpPr/>
              <p:nvPr/>
            </p:nvSpPr>
            <p:spPr>
              <a:xfrm>
                <a:off x="2861700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6" name="Rechteck 543"/>
              <p:cNvSpPr/>
              <p:nvPr/>
            </p:nvSpPr>
            <p:spPr>
              <a:xfrm>
                <a:off x="3098179" y="92089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87" name="Rechteck 544"/>
              <p:cNvSpPr/>
              <p:nvPr/>
            </p:nvSpPr>
            <p:spPr>
              <a:xfrm>
                <a:off x="3098179" y="77125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88" name="Gerade Verbindung mit Pfeil 545"/>
              <p:cNvCxnSpPr>
                <a:stCxn id="84" idx="0"/>
              </p:cNvCxnSpPr>
              <p:nvPr/>
            </p:nvCxnSpPr>
            <p:spPr>
              <a:xfrm flipH="1" flipV="1">
                <a:off x="2706184" y="843260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546"/>
              <p:cNvCxnSpPr>
                <a:stCxn id="85" idx="1"/>
                <a:endCxn id="84" idx="3"/>
              </p:cNvCxnSpPr>
              <p:nvPr/>
            </p:nvCxnSpPr>
            <p:spPr>
              <a:xfrm flipH="1">
                <a:off x="2792386" y="955910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547"/>
              <p:cNvCxnSpPr>
                <a:stCxn id="86" idx="3"/>
              </p:cNvCxnSpPr>
              <p:nvPr/>
            </p:nvCxnSpPr>
            <p:spPr>
              <a:xfrm flipH="1" flipV="1">
                <a:off x="3032418" y="955911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548"/>
              <p:cNvCxnSpPr>
                <a:stCxn id="86" idx="0"/>
                <a:endCxn id="87" idx="2"/>
              </p:cNvCxnSpPr>
              <p:nvPr/>
            </p:nvCxnSpPr>
            <p:spPr>
              <a:xfrm flipV="1">
                <a:off x="3183538" y="84326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549"/>
              <p:cNvCxnSpPr>
                <a:stCxn id="83" idx="3"/>
              </p:cNvCxnSpPr>
              <p:nvPr/>
            </p:nvCxnSpPr>
            <p:spPr>
              <a:xfrm>
                <a:off x="2791543" y="80626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aute 550"/>
              <p:cNvSpPr/>
              <p:nvPr/>
            </p:nvSpPr>
            <p:spPr>
              <a:xfrm>
                <a:off x="2881352" y="735248"/>
                <a:ext cx="153823" cy="126350"/>
              </a:xfrm>
              <a:prstGeom prst="diamond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94" name="Gekrümmte Verbindung 1046"/>
            <p:cNvCxnSpPr>
              <a:stCxn id="59" idx="0"/>
              <a:endCxn id="72" idx="0"/>
            </p:cNvCxnSpPr>
            <p:nvPr/>
          </p:nvCxnSpPr>
          <p:spPr>
            <a:xfrm rot="5400000" flipH="1" flipV="1">
              <a:off x="3497982" y="3472908"/>
              <a:ext cx="7209" cy="568568"/>
            </a:xfrm>
            <a:prstGeom prst="curvedConnector3">
              <a:avLst>
                <a:gd name="adj1" fmla="val 2610376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krümmte Verbindung 558"/>
            <p:cNvCxnSpPr/>
            <p:nvPr/>
          </p:nvCxnSpPr>
          <p:spPr>
            <a:xfrm rot="5400000" flipH="1" flipV="1">
              <a:off x="3163729" y="3516404"/>
              <a:ext cx="7169" cy="599048"/>
            </a:xfrm>
            <a:prstGeom prst="curvedConnector3">
              <a:avLst>
                <a:gd name="adj1" fmla="val 3288729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krümmte Verbindung 561"/>
            <p:cNvCxnSpPr>
              <a:stCxn id="63" idx="2"/>
              <a:endCxn id="74" idx="2"/>
            </p:cNvCxnSpPr>
            <p:nvPr/>
          </p:nvCxnSpPr>
          <p:spPr>
            <a:xfrm rot="5400000" flipH="1" flipV="1">
              <a:off x="3180128" y="3650891"/>
              <a:ext cx="16139" cy="568568"/>
            </a:xfrm>
            <a:prstGeom prst="curvedConnector3">
              <a:avLst>
                <a:gd name="adj1" fmla="val -1160698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krümmte Verbindung 565"/>
            <p:cNvCxnSpPr/>
            <p:nvPr/>
          </p:nvCxnSpPr>
          <p:spPr>
            <a:xfrm rot="5400000" flipH="1" flipV="1">
              <a:off x="3304772" y="3638149"/>
              <a:ext cx="16139" cy="599048"/>
            </a:xfrm>
            <a:prstGeom prst="curvedConnector3">
              <a:avLst>
                <a:gd name="adj1" fmla="val -1136105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krümmte Verbindung 566"/>
            <p:cNvCxnSpPr/>
            <p:nvPr/>
          </p:nvCxnSpPr>
          <p:spPr>
            <a:xfrm rot="5400000" flipH="1" flipV="1">
              <a:off x="3472202" y="3632788"/>
              <a:ext cx="16139" cy="599048"/>
            </a:xfrm>
            <a:prstGeom prst="curvedConnector3">
              <a:avLst>
                <a:gd name="adj1" fmla="val -1136105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krümmte Verbindung 569"/>
            <p:cNvCxnSpPr/>
            <p:nvPr/>
          </p:nvCxnSpPr>
          <p:spPr>
            <a:xfrm rot="5400000" flipH="1" flipV="1">
              <a:off x="4075185" y="3640061"/>
              <a:ext cx="16139" cy="599048"/>
            </a:xfrm>
            <a:prstGeom prst="curvedConnector3">
              <a:avLst>
                <a:gd name="adj1" fmla="val -1136105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krümmte Verbindung 570"/>
            <p:cNvCxnSpPr/>
            <p:nvPr/>
          </p:nvCxnSpPr>
          <p:spPr>
            <a:xfrm rot="5400000" flipH="1" flipV="1">
              <a:off x="3919660" y="3644830"/>
              <a:ext cx="16139" cy="599048"/>
            </a:xfrm>
            <a:prstGeom prst="curvedConnector3">
              <a:avLst>
                <a:gd name="adj1" fmla="val -1136105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krümmte Verbindung 571"/>
            <p:cNvCxnSpPr/>
            <p:nvPr/>
          </p:nvCxnSpPr>
          <p:spPr>
            <a:xfrm rot="5400000" flipH="1" flipV="1">
              <a:off x="3777656" y="3638117"/>
              <a:ext cx="16139" cy="599048"/>
            </a:xfrm>
            <a:prstGeom prst="curvedConnector3">
              <a:avLst>
                <a:gd name="adj1" fmla="val -1136105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krümmte Verbindung 572"/>
            <p:cNvCxnSpPr/>
            <p:nvPr/>
          </p:nvCxnSpPr>
          <p:spPr>
            <a:xfrm rot="5400000" flipH="1" flipV="1">
              <a:off x="4081791" y="3455598"/>
              <a:ext cx="7209" cy="599048"/>
            </a:xfrm>
            <a:prstGeom prst="curvedConnector3">
              <a:avLst>
                <a:gd name="adj1" fmla="val 2445180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krümmte Verbindung 573"/>
            <p:cNvCxnSpPr/>
            <p:nvPr/>
          </p:nvCxnSpPr>
          <p:spPr>
            <a:xfrm rot="5400000" flipH="1" flipV="1">
              <a:off x="3768402" y="3467006"/>
              <a:ext cx="7209" cy="599048"/>
            </a:xfrm>
            <a:prstGeom prst="curvedConnector3">
              <a:avLst>
                <a:gd name="adj1" fmla="val 2445207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uppieren 344"/>
            <p:cNvGrpSpPr/>
            <p:nvPr/>
          </p:nvGrpSpPr>
          <p:grpSpPr>
            <a:xfrm>
              <a:off x="2256876" y="3670460"/>
              <a:ext cx="484945" cy="302447"/>
              <a:chOff x="3203729" y="44624"/>
              <a:chExt cx="720080" cy="365795"/>
            </a:xfrm>
          </p:grpSpPr>
          <p:sp>
            <p:nvSpPr>
              <p:cNvPr id="105" name="Rechteck 345"/>
              <p:cNvSpPr/>
              <p:nvPr/>
            </p:nvSpPr>
            <p:spPr>
              <a:xfrm>
                <a:off x="3203729" y="44624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6" name="Rechteck 347"/>
              <p:cNvSpPr/>
              <p:nvPr/>
            </p:nvSpPr>
            <p:spPr>
              <a:xfrm>
                <a:off x="3490603" y="27440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07" name="Gerade Verbindung mit Pfeil 348"/>
              <p:cNvCxnSpPr>
                <a:stCxn id="106" idx="1"/>
              </p:cNvCxnSpPr>
              <p:nvPr/>
            </p:nvCxnSpPr>
            <p:spPr>
              <a:xfrm flipH="1">
                <a:off x="3421289" y="31040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 Verbindung mit Pfeil 349"/>
              <p:cNvCxnSpPr/>
              <p:nvPr/>
            </p:nvCxnSpPr>
            <p:spPr>
              <a:xfrm flipV="1">
                <a:off x="3570782" y="190708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gelmäßiges Fünfeck 350"/>
              <p:cNvSpPr/>
              <p:nvPr/>
            </p:nvSpPr>
            <p:spPr>
              <a:xfrm>
                <a:off x="3253999" y="275395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0" name="Regelmäßiges Fünfeck 351"/>
              <p:cNvSpPr/>
              <p:nvPr/>
            </p:nvSpPr>
            <p:spPr>
              <a:xfrm>
                <a:off x="3489048" y="102343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11" name="Gerade Verbindung mit Pfeil 353"/>
              <p:cNvCxnSpPr>
                <a:stCxn id="106" idx="3"/>
                <a:endCxn id="112" idx="3"/>
              </p:cNvCxnSpPr>
              <p:nvPr/>
            </p:nvCxnSpPr>
            <p:spPr>
              <a:xfrm>
                <a:off x="3661321" y="310406"/>
                <a:ext cx="69309" cy="366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Gleichschenkliges Dreieck 354"/>
              <p:cNvSpPr/>
              <p:nvPr/>
            </p:nvSpPr>
            <p:spPr>
              <a:xfrm rot="16200000" flipV="1">
                <a:off x="3758013" y="237155"/>
                <a:ext cx="99055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113" name="Gekrümmte Verbindung 355"/>
            <p:cNvCxnSpPr>
              <a:stCxn id="106" idx="0"/>
              <a:endCxn id="62" idx="0"/>
            </p:cNvCxnSpPr>
            <p:nvPr/>
          </p:nvCxnSpPr>
          <p:spPr>
            <a:xfrm rot="5400000" flipH="1" flipV="1">
              <a:off x="2655225" y="3612310"/>
              <a:ext cx="100470" cy="395800"/>
            </a:xfrm>
            <a:prstGeom prst="curvedConnector3">
              <a:avLst>
                <a:gd name="adj1" fmla="val 278548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krümmte Verbindung 358"/>
            <p:cNvCxnSpPr>
              <a:endCxn id="67" idx="5"/>
            </p:cNvCxnSpPr>
            <p:nvPr/>
          </p:nvCxnSpPr>
          <p:spPr>
            <a:xfrm flipV="1">
              <a:off x="2642480" y="3764818"/>
              <a:ext cx="424853" cy="99228"/>
            </a:xfrm>
            <a:prstGeom prst="curvedConnector4">
              <a:avLst>
                <a:gd name="adj1" fmla="val 6767"/>
                <a:gd name="adj2" fmla="val 285841"/>
              </a:avLst>
            </a:prstGeom>
            <a:ln w="6350"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516"/>
            <p:cNvCxnSpPr/>
            <p:nvPr/>
          </p:nvCxnSpPr>
          <p:spPr>
            <a:xfrm flipV="1">
              <a:off x="2920179" y="3787488"/>
              <a:ext cx="97830" cy="3007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935596" y="4106762"/>
            <a:ext cx="2476942" cy="1472393"/>
            <a:chOff x="1337363" y="4142766"/>
            <a:chExt cx="1401958" cy="914976"/>
          </a:xfrm>
        </p:grpSpPr>
        <p:grpSp>
          <p:nvGrpSpPr>
            <p:cNvPr id="116" name="Gruppieren 640"/>
            <p:cNvGrpSpPr/>
            <p:nvPr/>
          </p:nvGrpSpPr>
          <p:grpSpPr>
            <a:xfrm>
              <a:off x="1419628" y="4453849"/>
              <a:ext cx="484593" cy="302447"/>
              <a:chOff x="3203729" y="44624"/>
              <a:chExt cx="720080" cy="365795"/>
            </a:xfrm>
          </p:grpSpPr>
          <p:sp>
            <p:nvSpPr>
              <p:cNvPr id="117" name="Rechteck 641"/>
              <p:cNvSpPr/>
              <p:nvPr/>
            </p:nvSpPr>
            <p:spPr>
              <a:xfrm>
                <a:off x="3203729" y="44624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8" name="Rechteck 644"/>
              <p:cNvSpPr/>
              <p:nvPr/>
            </p:nvSpPr>
            <p:spPr>
              <a:xfrm>
                <a:off x="3490603" y="27440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19" name="Gerade Verbindung mit Pfeil 645"/>
              <p:cNvCxnSpPr>
                <a:stCxn id="118" idx="1"/>
              </p:cNvCxnSpPr>
              <p:nvPr/>
            </p:nvCxnSpPr>
            <p:spPr>
              <a:xfrm flipH="1">
                <a:off x="3421289" y="31040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646"/>
              <p:cNvCxnSpPr/>
              <p:nvPr/>
            </p:nvCxnSpPr>
            <p:spPr>
              <a:xfrm flipV="1">
                <a:off x="3570782" y="190708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gelmäßiges Fünfeck 648"/>
              <p:cNvSpPr/>
              <p:nvPr/>
            </p:nvSpPr>
            <p:spPr>
              <a:xfrm>
                <a:off x="3253999" y="275395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2" name="Regelmäßiges Fünfeck 651"/>
              <p:cNvSpPr/>
              <p:nvPr/>
            </p:nvSpPr>
            <p:spPr>
              <a:xfrm>
                <a:off x="3489048" y="102343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3" name="Gerade Verbindung mit Pfeil 652"/>
              <p:cNvCxnSpPr>
                <a:stCxn id="118" idx="3"/>
                <a:endCxn id="124" idx="3"/>
              </p:cNvCxnSpPr>
              <p:nvPr/>
            </p:nvCxnSpPr>
            <p:spPr>
              <a:xfrm>
                <a:off x="3661321" y="310406"/>
                <a:ext cx="69309" cy="366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Gleichschenkliges Dreieck 653"/>
              <p:cNvSpPr/>
              <p:nvPr/>
            </p:nvSpPr>
            <p:spPr>
              <a:xfrm rot="16200000" flipV="1">
                <a:off x="3758013" y="237155"/>
                <a:ext cx="99055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25" name="Gruppieren 304"/>
            <p:cNvGrpSpPr/>
            <p:nvPr/>
          </p:nvGrpSpPr>
          <p:grpSpPr>
            <a:xfrm>
              <a:off x="2178816" y="4754611"/>
              <a:ext cx="473576" cy="302447"/>
              <a:chOff x="1350533" y="1756917"/>
              <a:chExt cx="720080" cy="365795"/>
            </a:xfrm>
          </p:grpSpPr>
          <p:sp>
            <p:nvSpPr>
              <p:cNvPr id="126" name="Rechteck 305"/>
              <p:cNvSpPr/>
              <p:nvPr/>
            </p:nvSpPr>
            <p:spPr>
              <a:xfrm>
                <a:off x="1350533" y="1756917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7" name="Rechteck 306"/>
              <p:cNvSpPr/>
              <p:nvPr/>
            </p:nvSpPr>
            <p:spPr>
              <a:xfrm>
                <a:off x="1869728" y="201027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8" name="Rechteck 307"/>
              <p:cNvSpPr/>
              <p:nvPr/>
            </p:nvSpPr>
            <p:spPr>
              <a:xfrm>
                <a:off x="1869728" y="186062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29" name="Gerade Verbindung mit Pfeil 308"/>
              <p:cNvCxnSpPr>
                <a:stCxn id="127" idx="3"/>
              </p:cNvCxnSpPr>
              <p:nvPr/>
            </p:nvCxnSpPr>
            <p:spPr>
              <a:xfrm flipH="1" flipV="1">
                <a:off x="1803967" y="2045284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309"/>
              <p:cNvCxnSpPr>
                <a:stCxn id="127" idx="0"/>
                <a:endCxn id="128" idx="2"/>
              </p:cNvCxnSpPr>
              <p:nvPr/>
            </p:nvCxnSpPr>
            <p:spPr>
              <a:xfrm flipV="1">
                <a:off x="1955087" y="1932633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hteck 310"/>
              <p:cNvSpPr/>
              <p:nvPr/>
            </p:nvSpPr>
            <p:spPr>
              <a:xfrm>
                <a:off x="1392374" y="185963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2" name="Rechteck 311"/>
              <p:cNvSpPr/>
              <p:nvPr/>
            </p:nvSpPr>
            <p:spPr>
              <a:xfrm>
                <a:off x="1393217" y="200927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3" name="Rechteck 312"/>
              <p:cNvSpPr/>
              <p:nvPr/>
            </p:nvSpPr>
            <p:spPr>
              <a:xfrm>
                <a:off x="1633249" y="200927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34" name="Gerade Verbindung mit Pfeil 313"/>
              <p:cNvCxnSpPr>
                <a:stCxn id="132" idx="0"/>
              </p:cNvCxnSpPr>
              <p:nvPr/>
            </p:nvCxnSpPr>
            <p:spPr>
              <a:xfrm flipH="1" flipV="1">
                <a:off x="1477733" y="1932633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mit Pfeil 314"/>
              <p:cNvCxnSpPr>
                <a:stCxn id="133" idx="1"/>
                <a:endCxn id="132" idx="3"/>
              </p:cNvCxnSpPr>
              <p:nvPr/>
            </p:nvCxnSpPr>
            <p:spPr>
              <a:xfrm flipH="1">
                <a:off x="1563935" y="2045283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Gleichschenkliges Dreieck 315"/>
              <p:cNvSpPr/>
              <p:nvPr/>
            </p:nvSpPr>
            <p:spPr>
              <a:xfrm rot="16200000" flipV="1">
                <a:off x="1666762" y="1818725"/>
                <a:ext cx="120588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37" name="Gerade Verbindung mit Pfeil 316"/>
              <p:cNvCxnSpPr>
                <a:stCxn id="131" idx="3"/>
                <a:endCxn id="136" idx="3"/>
              </p:cNvCxnSpPr>
              <p:nvPr/>
            </p:nvCxnSpPr>
            <p:spPr>
              <a:xfrm>
                <a:off x="1563092" y="1895636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uppieren 317"/>
            <p:cNvGrpSpPr/>
            <p:nvPr/>
          </p:nvGrpSpPr>
          <p:grpSpPr>
            <a:xfrm>
              <a:off x="2175388" y="4444746"/>
              <a:ext cx="473576" cy="287644"/>
              <a:chOff x="1907352" y="601227"/>
              <a:chExt cx="720080" cy="365795"/>
            </a:xfrm>
          </p:grpSpPr>
          <p:sp>
            <p:nvSpPr>
              <p:cNvPr id="139" name="Rechteck 318"/>
              <p:cNvSpPr/>
              <p:nvPr/>
            </p:nvSpPr>
            <p:spPr>
              <a:xfrm>
                <a:off x="1907352" y="601227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40" name="Gerade Verbindung mit Pfeil 319"/>
              <p:cNvCxnSpPr>
                <a:stCxn id="141" idx="3"/>
              </p:cNvCxnSpPr>
              <p:nvPr/>
            </p:nvCxnSpPr>
            <p:spPr>
              <a:xfrm flipH="1" flipV="1">
                <a:off x="2365296" y="883903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hteck 320"/>
              <p:cNvSpPr/>
              <p:nvPr/>
            </p:nvSpPr>
            <p:spPr>
              <a:xfrm>
                <a:off x="2431057" y="848891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2" name="Rechteck 321"/>
              <p:cNvSpPr/>
              <p:nvPr/>
            </p:nvSpPr>
            <p:spPr>
              <a:xfrm>
                <a:off x="2431057" y="699244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3" name="Rechteck 322"/>
              <p:cNvSpPr/>
              <p:nvPr/>
            </p:nvSpPr>
            <p:spPr>
              <a:xfrm>
                <a:off x="1953703" y="698251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4" name="Rechteck 323"/>
              <p:cNvSpPr/>
              <p:nvPr/>
            </p:nvSpPr>
            <p:spPr>
              <a:xfrm>
                <a:off x="1954546" y="84789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5" name="Rechteck 324"/>
              <p:cNvSpPr/>
              <p:nvPr/>
            </p:nvSpPr>
            <p:spPr>
              <a:xfrm>
                <a:off x="2194578" y="847898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46" name="Gerade Verbindung mit Pfeil 325"/>
              <p:cNvCxnSpPr>
                <a:stCxn id="144" idx="0"/>
              </p:cNvCxnSpPr>
              <p:nvPr/>
            </p:nvCxnSpPr>
            <p:spPr>
              <a:xfrm flipH="1" flipV="1">
                <a:off x="2039062" y="771252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mit Pfeil 326"/>
              <p:cNvCxnSpPr>
                <a:stCxn id="145" idx="1"/>
                <a:endCxn id="144" idx="3"/>
              </p:cNvCxnSpPr>
              <p:nvPr/>
            </p:nvCxnSpPr>
            <p:spPr>
              <a:xfrm flipH="1">
                <a:off x="2125264" y="883902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mit Pfeil 327"/>
              <p:cNvCxnSpPr>
                <a:stCxn id="141" idx="0"/>
                <a:endCxn id="142" idx="2"/>
              </p:cNvCxnSpPr>
              <p:nvPr/>
            </p:nvCxnSpPr>
            <p:spPr>
              <a:xfrm flipV="1">
                <a:off x="2516416" y="771252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328"/>
              <p:cNvCxnSpPr>
                <a:stCxn id="143" idx="3"/>
              </p:cNvCxnSpPr>
              <p:nvPr/>
            </p:nvCxnSpPr>
            <p:spPr>
              <a:xfrm>
                <a:off x="2124421" y="734255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lipse 329"/>
              <p:cNvSpPr/>
              <p:nvPr/>
            </p:nvSpPr>
            <p:spPr>
              <a:xfrm>
                <a:off x="2211474" y="662115"/>
                <a:ext cx="153822" cy="138927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51" name="Gruppieren 330"/>
            <p:cNvGrpSpPr/>
            <p:nvPr/>
          </p:nvGrpSpPr>
          <p:grpSpPr>
            <a:xfrm>
              <a:off x="2178816" y="4142766"/>
              <a:ext cx="473576" cy="278222"/>
              <a:chOff x="2574826" y="666382"/>
              <a:chExt cx="720080" cy="365795"/>
            </a:xfrm>
          </p:grpSpPr>
          <p:sp>
            <p:nvSpPr>
              <p:cNvPr id="152" name="Rechteck 331"/>
              <p:cNvSpPr/>
              <p:nvPr/>
            </p:nvSpPr>
            <p:spPr>
              <a:xfrm>
                <a:off x="2574826" y="666382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3" name="Rechteck 332"/>
              <p:cNvSpPr/>
              <p:nvPr/>
            </p:nvSpPr>
            <p:spPr>
              <a:xfrm>
                <a:off x="2620825" y="77025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4" name="Rechteck 333"/>
              <p:cNvSpPr/>
              <p:nvPr/>
            </p:nvSpPr>
            <p:spPr>
              <a:xfrm>
                <a:off x="2621668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5" name="Rechteck 334"/>
              <p:cNvSpPr/>
              <p:nvPr/>
            </p:nvSpPr>
            <p:spPr>
              <a:xfrm>
                <a:off x="2861700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6" name="Rechteck 335"/>
              <p:cNvSpPr/>
              <p:nvPr/>
            </p:nvSpPr>
            <p:spPr>
              <a:xfrm>
                <a:off x="3098179" y="92089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57" name="Rechteck 336"/>
              <p:cNvSpPr/>
              <p:nvPr/>
            </p:nvSpPr>
            <p:spPr>
              <a:xfrm>
                <a:off x="3098179" y="77125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58" name="Gerade Verbindung mit Pfeil 337"/>
              <p:cNvCxnSpPr>
                <a:stCxn id="154" idx="0"/>
              </p:cNvCxnSpPr>
              <p:nvPr/>
            </p:nvCxnSpPr>
            <p:spPr>
              <a:xfrm flipH="1" flipV="1">
                <a:off x="2706184" y="843260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mit Pfeil 338"/>
              <p:cNvCxnSpPr>
                <a:stCxn id="155" idx="1"/>
                <a:endCxn id="154" idx="3"/>
              </p:cNvCxnSpPr>
              <p:nvPr/>
            </p:nvCxnSpPr>
            <p:spPr>
              <a:xfrm flipH="1">
                <a:off x="2792386" y="955910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mit Pfeil 339"/>
              <p:cNvCxnSpPr>
                <a:stCxn id="156" idx="3"/>
              </p:cNvCxnSpPr>
              <p:nvPr/>
            </p:nvCxnSpPr>
            <p:spPr>
              <a:xfrm flipH="1" flipV="1">
                <a:off x="3032418" y="955911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mit Pfeil 340"/>
              <p:cNvCxnSpPr>
                <a:stCxn id="156" idx="0"/>
                <a:endCxn id="157" idx="2"/>
              </p:cNvCxnSpPr>
              <p:nvPr/>
            </p:nvCxnSpPr>
            <p:spPr>
              <a:xfrm flipV="1">
                <a:off x="3183538" y="84326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mit Pfeil 341"/>
              <p:cNvCxnSpPr>
                <a:stCxn id="153" idx="3"/>
              </p:cNvCxnSpPr>
              <p:nvPr/>
            </p:nvCxnSpPr>
            <p:spPr>
              <a:xfrm>
                <a:off x="2791543" y="80626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aute 342"/>
              <p:cNvSpPr/>
              <p:nvPr/>
            </p:nvSpPr>
            <p:spPr>
              <a:xfrm>
                <a:off x="2881352" y="735248"/>
                <a:ext cx="153823" cy="126350"/>
              </a:xfrm>
              <a:prstGeom prst="diamond">
                <a:avLst/>
              </a:prstGeom>
              <a:solidFill>
                <a:srgbClr val="C0504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164" name="Geschweifte Klammer links/rechts 758"/>
            <p:cNvSpPr/>
            <p:nvPr/>
          </p:nvSpPr>
          <p:spPr>
            <a:xfrm>
              <a:off x="2065879" y="4143450"/>
              <a:ext cx="673442" cy="914292"/>
            </a:xfrm>
            <a:prstGeom prst="bracePair">
              <a:avLst>
                <a:gd name="adj" fmla="val 5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  <p:sp>
          <p:nvSpPr>
            <p:cNvPr id="165" name="Geschweifte Klammer links/rechts 758"/>
            <p:cNvSpPr/>
            <p:nvPr/>
          </p:nvSpPr>
          <p:spPr>
            <a:xfrm>
              <a:off x="1337363" y="4143450"/>
              <a:ext cx="654681" cy="914292"/>
            </a:xfrm>
            <a:prstGeom prst="bracePair">
              <a:avLst>
                <a:gd name="adj" fmla="val 5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35596" y="2871663"/>
            <a:ext cx="3402107" cy="584158"/>
            <a:chOff x="457052" y="2944194"/>
            <a:chExt cx="1985777" cy="307035"/>
          </a:xfrm>
        </p:grpSpPr>
        <p:sp>
          <p:nvSpPr>
            <p:cNvPr id="227" name="Rechteck 513"/>
            <p:cNvSpPr/>
            <p:nvPr/>
          </p:nvSpPr>
          <p:spPr>
            <a:xfrm>
              <a:off x="966665" y="2948782"/>
              <a:ext cx="473576" cy="3024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8" name="Rechteck 514"/>
            <p:cNvSpPr/>
            <p:nvPr/>
          </p:nvSpPr>
          <p:spPr>
            <a:xfrm>
              <a:off x="1308125" y="3158261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9" name="Rechteck 515"/>
            <p:cNvSpPr/>
            <p:nvPr/>
          </p:nvSpPr>
          <p:spPr>
            <a:xfrm>
              <a:off x="1308125" y="3034530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30" name="Gerade Verbindung mit Pfeil 516"/>
            <p:cNvCxnSpPr>
              <a:stCxn id="228" idx="3"/>
            </p:cNvCxnSpPr>
            <p:nvPr/>
          </p:nvCxnSpPr>
          <p:spPr>
            <a:xfrm flipH="1" flipV="1">
              <a:off x="1264876" y="3187210"/>
              <a:ext cx="155525" cy="82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517"/>
            <p:cNvCxnSpPr>
              <a:stCxn id="228" idx="0"/>
              <a:endCxn id="229" idx="2"/>
            </p:cNvCxnSpPr>
            <p:nvPr/>
          </p:nvCxnSpPr>
          <p:spPr>
            <a:xfrm flipV="1">
              <a:off x="1364263" y="3094068"/>
              <a:ext cx="0" cy="6419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hteck 518"/>
            <p:cNvSpPr/>
            <p:nvPr/>
          </p:nvSpPr>
          <p:spPr>
            <a:xfrm>
              <a:off x="994183" y="3033709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3" name="Rechteck 519"/>
            <p:cNvSpPr/>
            <p:nvPr/>
          </p:nvSpPr>
          <p:spPr>
            <a:xfrm>
              <a:off x="994736" y="3157440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4" name="Rechteck 520"/>
            <p:cNvSpPr/>
            <p:nvPr/>
          </p:nvSpPr>
          <p:spPr>
            <a:xfrm>
              <a:off x="1152598" y="3157440"/>
              <a:ext cx="112276" cy="5953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35" name="Gerade Verbindung mit Pfeil 521"/>
            <p:cNvCxnSpPr>
              <a:stCxn id="233" idx="0"/>
            </p:cNvCxnSpPr>
            <p:nvPr/>
          </p:nvCxnSpPr>
          <p:spPr>
            <a:xfrm flipH="1" flipV="1">
              <a:off x="1050320" y="3094068"/>
              <a:ext cx="554" cy="6337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mit Pfeil 522"/>
            <p:cNvCxnSpPr>
              <a:stCxn id="234" idx="1"/>
              <a:endCxn id="233" idx="3"/>
            </p:cNvCxnSpPr>
            <p:nvPr/>
          </p:nvCxnSpPr>
          <p:spPr>
            <a:xfrm flipH="1">
              <a:off x="1107012" y="3187209"/>
              <a:ext cx="45586" cy="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Gleichschenkliges Dreieck 523"/>
            <p:cNvSpPr/>
            <p:nvPr/>
          </p:nvSpPr>
          <p:spPr>
            <a:xfrm rot="16200000" flipV="1">
              <a:off x="1164442" y="3012896"/>
              <a:ext cx="99705" cy="101164"/>
            </a:xfrm>
            <a:prstGeom prst="triangle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38" name="Gruppieren 525"/>
            <p:cNvGrpSpPr/>
            <p:nvPr/>
          </p:nvGrpSpPr>
          <p:grpSpPr>
            <a:xfrm>
              <a:off x="1470721" y="2950243"/>
              <a:ext cx="473576" cy="300985"/>
              <a:chOff x="1907355" y="601223"/>
              <a:chExt cx="720082" cy="365793"/>
            </a:xfrm>
          </p:grpSpPr>
          <p:sp>
            <p:nvSpPr>
              <p:cNvPr id="239" name="Rechteck 526"/>
              <p:cNvSpPr/>
              <p:nvPr/>
            </p:nvSpPr>
            <p:spPr>
              <a:xfrm>
                <a:off x="1907355" y="601223"/>
                <a:ext cx="720082" cy="36579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40" name="Gerade Verbindung mit Pfeil 527"/>
              <p:cNvCxnSpPr>
                <a:stCxn id="241" idx="3"/>
              </p:cNvCxnSpPr>
              <p:nvPr/>
            </p:nvCxnSpPr>
            <p:spPr>
              <a:xfrm flipH="1" flipV="1">
                <a:off x="2365301" y="883897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Rechteck 528"/>
              <p:cNvSpPr/>
              <p:nvPr/>
            </p:nvSpPr>
            <p:spPr>
              <a:xfrm>
                <a:off x="2431062" y="848885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2" name="Rechteck 529"/>
              <p:cNvSpPr/>
              <p:nvPr/>
            </p:nvSpPr>
            <p:spPr>
              <a:xfrm>
                <a:off x="2431063" y="699240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3" name="Rechteck 530"/>
              <p:cNvSpPr/>
              <p:nvPr/>
            </p:nvSpPr>
            <p:spPr>
              <a:xfrm>
                <a:off x="1953708" y="69824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4" name="Rechteck 531"/>
              <p:cNvSpPr/>
              <p:nvPr/>
            </p:nvSpPr>
            <p:spPr>
              <a:xfrm>
                <a:off x="1954549" y="84789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5" name="Rechteck 532"/>
              <p:cNvSpPr/>
              <p:nvPr/>
            </p:nvSpPr>
            <p:spPr>
              <a:xfrm>
                <a:off x="2194582" y="84789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46" name="Gerade Verbindung mit Pfeil 533"/>
              <p:cNvCxnSpPr>
                <a:stCxn id="244" idx="0"/>
              </p:cNvCxnSpPr>
              <p:nvPr/>
            </p:nvCxnSpPr>
            <p:spPr>
              <a:xfrm flipH="1" flipV="1">
                <a:off x="2039066" y="771248"/>
                <a:ext cx="842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mit Pfeil 534"/>
              <p:cNvCxnSpPr>
                <a:stCxn id="245" idx="1"/>
                <a:endCxn id="244" idx="3"/>
              </p:cNvCxnSpPr>
              <p:nvPr/>
            </p:nvCxnSpPr>
            <p:spPr>
              <a:xfrm flipH="1">
                <a:off x="2125267" y="88389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Gerade Verbindung mit Pfeil 535"/>
              <p:cNvCxnSpPr>
                <a:stCxn id="241" idx="0"/>
                <a:endCxn id="242" idx="2"/>
              </p:cNvCxnSpPr>
              <p:nvPr/>
            </p:nvCxnSpPr>
            <p:spPr>
              <a:xfrm flipV="1">
                <a:off x="2516421" y="77125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 Verbindung mit Pfeil 536"/>
              <p:cNvCxnSpPr>
                <a:stCxn id="243" idx="3"/>
              </p:cNvCxnSpPr>
              <p:nvPr/>
            </p:nvCxnSpPr>
            <p:spPr>
              <a:xfrm>
                <a:off x="2124428" y="73425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Ellipse 537"/>
              <p:cNvSpPr/>
              <p:nvPr/>
            </p:nvSpPr>
            <p:spPr>
              <a:xfrm>
                <a:off x="2211473" y="662114"/>
                <a:ext cx="153822" cy="138927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51" name="Gruppieren 538"/>
            <p:cNvGrpSpPr/>
            <p:nvPr/>
          </p:nvGrpSpPr>
          <p:grpSpPr>
            <a:xfrm>
              <a:off x="1969253" y="2957652"/>
              <a:ext cx="473576" cy="293576"/>
              <a:chOff x="2574826" y="666382"/>
              <a:chExt cx="720080" cy="365795"/>
            </a:xfrm>
          </p:grpSpPr>
          <p:sp>
            <p:nvSpPr>
              <p:cNvPr id="252" name="Rechteck 539"/>
              <p:cNvSpPr/>
              <p:nvPr/>
            </p:nvSpPr>
            <p:spPr>
              <a:xfrm>
                <a:off x="2574826" y="666382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3" name="Rechteck 540"/>
              <p:cNvSpPr/>
              <p:nvPr/>
            </p:nvSpPr>
            <p:spPr>
              <a:xfrm>
                <a:off x="2620825" y="77025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4" name="Rechteck 541"/>
              <p:cNvSpPr/>
              <p:nvPr/>
            </p:nvSpPr>
            <p:spPr>
              <a:xfrm>
                <a:off x="2621668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5" name="Rechteck 542"/>
              <p:cNvSpPr/>
              <p:nvPr/>
            </p:nvSpPr>
            <p:spPr>
              <a:xfrm>
                <a:off x="2861700" y="919906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6" name="Rechteck 543"/>
              <p:cNvSpPr/>
              <p:nvPr/>
            </p:nvSpPr>
            <p:spPr>
              <a:xfrm>
                <a:off x="3098179" y="920899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7" name="Rechteck 544"/>
              <p:cNvSpPr/>
              <p:nvPr/>
            </p:nvSpPr>
            <p:spPr>
              <a:xfrm>
                <a:off x="3098179" y="77125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58" name="Gerade Verbindung mit Pfeil 545"/>
              <p:cNvCxnSpPr>
                <a:stCxn id="254" idx="0"/>
              </p:cNvCxnSpPr>
              <p:nvPr/>
            </p:nvCxnSpPr>
            <p:spPr>
              <a:xfrm flipH="1" flipV="1">
                <a:off x="2706184" y="843260"/>
                <a:ext cx="843" cy="76646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Gerade Verbindung mit Pfeil 546"/>
              <p:cNvCxnSpPr>
                <a:stCxn id="255" idx="1"/>
                <a:endCxn id="254" idx="3"/>
              </p:cNvCxnSpPr>
              <p:nvPr/>
            </p:nvCxnSpPr>
            <p:spPr>
              <a:xfrm flipH="1">
                <a:off x="2792386" y="955910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 Verbindung mit Pfeil 547"/>
              <p:cNvCxnSpPr>
                <a:stCxn id="256" idx="3"/>
              </p:cNvCxnSpPr>
              <p:nvPr/>
            </p:nvCxnSpPr>
            <p:spPr>
              <a:xfrm flipH="1" flipV="1">
                <a:off x="3032418" y="955911"/>
                <a:ext cx="236479" cy="992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548"/>
              <p:cNvCxnSpPr>
                <a:stCxn id="256" idx="0"/>
                <a:endCxn id="257" idx="2"/>
              </p:cNvCxnSpPr>
              <p:nvPr/>
            </p:nvCxnSpPr>
            <p:spPr>
              <a:xfrm flipV="1">
                <a:off x="3183538" y="843260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Gerade Verbindung mit Pfeil 549"/>
              <p:cNvCxnSpPr>
                <a:stCxn id="253" idx="3"/>
              </p:cNvCxnSpPr>
              <p:nvPr/>
            </p:nvCxnSpPr>
            <p:spPr>
              <a:xfrm>
                <a:off x="2791543" y="806263"/>
                <a:ext cx="87053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Raute 550"/>
              <p:cNvSpPr/>
              <p:nvPr/>
            </p:nvSpPr>
            <p:spPr>
              <a:xfrm>
                <a:off x="2881352" y="735248"/>
                <a:ext cx="153823" cy="126350"/>
              </a:xfrm>
              <a:prstGeom prst="diamond">
                <a:avLst/>
              </a:prstGeom>
              <a:solidFill>
                <a:schemeClr val="accent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74" name="Gruppieren 344"/>
            <p:cNvGrpSpPr/>
            <p:nvPr/>
          </p:nvGrpSpPr>
          <p:grpSpPr>
            <a:xfrm>
              <a:off x="457052" y="2944194"/>
              <a:ext cx="484945" cy="302447"/>
              <a:chOff x="3203729" y="44624"/>
              <a:chExt cx="720080" cy="365795"/>
            </a:xfrm>
          </p:grpSpPr>
          <p:sp>
            <p:nvSpPr>
              <p:cNvPr id="275" name="Rechteck 345"/>
              <p:cNvSpPr/>
              <p:nvPr/>
            </p:nvSpPr>
            <p:spPr>
              <a:xfrm>
                <a:off x="3203729" y="44624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76" name="Rechteck 347"/>
              <p:cNvSpPr/>
              <p:nvPr/>
            </p:nvSpPr>
            <p:spPr>
              <a:xfrm>
                <a:off x="3490603" y="27440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77" name="Gerade Verbindung mit Pfeil 348"/>
              <p:cNvCxnSpPr>
                <a:stCxn id="276" idx="1"/>
              </p:cNvCxnSpPr>
              <p:nvPr/>
            </p:nvCxnSpPr>
            <p:spPr>
              <a:xfrm flipH="1">
                <a:off x="3421289" y="31040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mit Pfeil 349"/>
              <p:cNvCxnSpPr/>
              <p:nvPr/>
            </p:nvCxnSpPr>
            <p:spPr>
              <a:xfrm flipV="1">
                <a:off x="3570782" y="190708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gelmäßiges Fünfeck 350"/>
              <p:cNvSpPr/>
              <p:nvPr/>
            </p:nvSpPr>
            <p:spPr>
              <a:xfrm>
                <a:off x="3253999" y="275395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0" name="Regelmäßiges Fünfeck 351"/>
              <p:cNvSpPr/>
              <p:nvPr/>
            </p:nvSpPr>
            <p:spPr>
              <a:xfrm>
                <a:off x="3489048" y="102343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81" name="Gerade Verbindung mit Pfeil 353"/>
              <p:cNvCxnSpPr>
                <a:stCxn id="276" idx="3"/>
                <a:endCxn id="282" idx="3"/>
              </p:cNvCxnSpPr>
              <p:nvPr/>
            </p:nvCxnSpPr>
            <p:spPr>
              <a:xfrm>
                <a:off x="3661321" y="310406"/>
                <a:ext cx="69309" cy="366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Gleichschenkliges Dreieck 354"/>
              <p:cNvSpPr/>
              <p:nvPr/>
            </p:nvSpPr>
            <p:spPr>
              <a:xfrm rot="16200000" flipV="1">
                <a:off x="3758013" y="237155"/>
                <a:ext cx="99055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285" name="Gerade Verbindung mit Pfeil 516"/>
            <p:cNvCxnSpPr/>
            <p:nvPr/>
          </p:nvCxnSpPr>
          <p:spPr>
            <a:xfrm flipV="1">
              <a:off x="1067140" y="3061222"/>
              <a:ext cx="97830" cy="3007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6" name="Group 325"/>
          <p:cNvGrpSpPr/>
          <p:nvPr/>
        </p:nvGrpSpPr>
        <p:grpSpPr>
          <a:xfrm>
            <a:off x="5004048" y="4308577"/>
            <a:ext cx="2302191" cy="951652"/>
            <a:chOff x="6685855" y="5169875"/>
            <a:chExt cx="1623752" cy="655072"/>
          </a:xfrm>
        </p:grpSpPr>
        <p:sp>
          <p:nvSpPr>
            <p:cNvPr id="286" name="Rechteck 185"/>
            <p:cNvSpPr/>
            <p:nvPr/>
          </p:nvSpPr>
          <p:spPr>
            <a:xfrm>
              <a:off x="6732240" y="5512860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7" name="Rechteck 187"/>
            <p:cNvSpPr/>
            <p:nvPr/>
          </p:nvSpPr>
          <p:spPr>
            <a:xfrm>
              <a:off x="7209594" y="5513853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88" name="Gerade Verbindung mit Pfeil 188"/>
            <p:cNvCxnSpPr/>
            <p:nvPr/>
          </p:nvCxnSpPr>
          <p:spPr>
            <a:xfrm flipH="1" flipV="1">
              <a:off x="6817602" y="5573161"/>
              <a:ext cx="842" cy="766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 Verbindung mit Pfeil 189"/>
            <p:cNvCxnSpPr/>
            <p:nvPr/>
          </p:nvCxnSpPr>
          <p:spPr>
            <a:xfrm flipH="1">
              <a:off x="6903801" y="5698510"/>
              <a:ext cx="69314" cy="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 Verbindung mit Pfeil 190"/>
            <p:cNvCxnSpPr>
              <a:endCxn id="287" idx="2"/>
            </p:cNvCxnSpPr>
            <p:nvPr/>
          </p:nvCxnSpPr>
          <p:spPr>
            <a:xfrm flipV="1">
              <a:off x="7294953" y="5585860"/>
              <a:ext cx="0" cy="7763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uppieren 662"/>
            <p:cNvGrpSpPr/>
            <p:nvPr/>
          </p:nvGrpSpPr>
          <p:grpSpPr>
            <a:xfrm>
              <a:off x="6685855" y="5349377"/>
              <a:ext cx="720080" cy="365795"/>
              <a:chOff x="3203729" y="44624"/>
              <a:chExt cx="720080" cy="365795"/>
            </a:xfrm>
          </p:grpSpPr>
          <p:sp>
            <p:nvSpPr>
              <p:cNvPr id="292" name="Rechteck 663"/>
              <p:cNvSpPr/>
              <p:nvPr/>
            </p:nvSpPr>
            <p:spPr>
              <a:xfrm>
                <a:off x="3203729" y="44624"/>
                <a:ext cx="720080" cy="3657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Rechteck 664"/>
              <p:cNvSpPr/>
              <p:nvPr/>
            </p:nvSpPr>
            <p:spPr>
              <a:xfrm>
                <a:off x="3490603" y="274402"/>
                <a:ext cx="170718" cy="72008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94" name="Gerade Verbindung mit Pfeil 665"/>
              <p:cNvCxnSpPr>
                <a:stCxn id="293" idx="1"/>
              </p:cNvCxnSpPr>
              <p:nvPr/>
            </p:nvCxnSpPr>
            <p:spPr>
              <a:xfrm flipH="1">
                <a:off x="3421289" y="310406"/>
                <a:ext cx="69314" cy="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mit Pfeil 666"/>
              <p:cNvCxnSpPr/>
              <p:nvPr/>
            </p:nvCxnSpPr>
            <p:spPr>
              <a:xfrm flipV="1">
                <a:off x="3570782" y="190708"/>
                <a:ext cx="0" cy="77639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gelmäßiges Fünfeck 667"/>
              <p:cNvSpPr/>
              <p:nvPr/>
            </p:nvSpPr>
            <p:spPr>
              <a:xfrm>
                <a:off x="3253999" y="275395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7" name="Regelmäßiges Fünfeck 668"/>
              <p:cNvSpPr/>
              <p:nvPr/>
            </p:nvSpPr>
            <p:spPr>
              <a:xfrm>
                <a:off x="3489048" y="102343"/>
                <a:ext cx="166447" cy="88365"/>
              </a:xfrm>
              <a:prstGeom prst="pentagon">
                <a:avLst/>
              </a:prstGeom>
              <a:solidFill>
                <a:srgbClr val="7030A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98" name="Gerade Verbindung mit Pfeil 669"/>
              <p:cNvCxnSpPr>
                <a:stCxn id="293" idx="3"/>
                <a:endCxn id="299" idx="3"/>
              </p:cNvCxnSpPr>
              <p:nvPr/>
            </p:nvCxnSpPr>
            <p:spPr>
              <a:xfrm>
                <a:off x="3661321" y="310406"/>
                <a:ext cx="69309" cy="3660"/>
              </a:xfrm>
              <a:prstGeom prst="straightConnector1">
                <a:avLst/>
              </a:prstGeom>
              <a:ln w="635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Gleichschenkliges Dreieck 670"/>
              <p:cNvSpPr/>
              <p:nvPr/>
            </p:nvSpPr>
            <p:spPr>
              <a:xfrm rot="16200000" flipV="1">
                <a:off x="3758013" y="237155"/>
                <a:ext cx="99055" cy="153822"/>
              </a:xfrm>
              <a:prstGeom prst="triangle">
                <a:avLst/>
              </a:prstGeom>
              <a:solidFill>
                <a:srgbClr val="00B05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300" name="Rechteck 707"/>
            <p:cNvSpPr/>
            <p:nvPr/>
          </p:nvSpPr>
          <p:spPr>
            <a:xfrm>
              <a:off x="7577981" y="5179574"/>
              <a:ext cx="731626" cy="64537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1" name="Rechteck 708"/>
            <p:cNvSpPr/>
            <p:nvPr/>
          </p:nvSpPr>
          <p:spPr>
            <a:xfrm>
              <a:off x="7623979" y="5560344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2" name="Rechteck 709"/>
            <p:cNvSpPr/>
            <p:nvPr/>
          </p:nvSpPr>
          <p:spPr>
            <a:xfrm>
              <a:off x="7624822" y="5709991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3" name="Rechteck 710"/>
            <p:cNvSpPr/>
            <p:nvPr/>
          </p:nvSpPr>
          <p:spPr>
            <a:xfrm>
              <a:off x="7864854" y="5709991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4" name="Rechteck 711"/>
            <p:cNvSpPr/>
            <p:nvPr/>
          </p:nvSpPr>
          <p:spPr>
            <a:xfrm>
              <a:off x="8101333" y="5710984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05" name="Rechteck 712"/>
            <p:cNvSpPr/>
            <p:nvPr/>
          </p:nvSpPr>
          <p:spPr>
            <a:xfrm>
              <a:off x="8101333" y="5561337"/>
              <a:ext cx="170718" cy="7200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06" name="Gerade Verbindung mit Pfeil 713"/>
            <p:cNvCxnSpPr>
              <a:stCxn id="302" idx="0"/>
            </p:cNvCxnSpPr>
            <p:nvPr/>
          </p:nvCxnSpPr>
          <p:spPr>
            <a:xfrm flipH="1" flipV="1">
              <a:off x="7709340" y="5633345"/>
              <a:ext cx="842" cy="766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714"/>
            <p:cNvCxnSpPr>
              <a:stCxn id="303" idx="1"/>
              <a:endCxn id="302" idx="3"/>
            </p:cNvCxnSpPr>
            <p:nvPr/>
          </p:nvCxnSpPr>
          <p:spPr>
            <a:xfrm flipH="1">
              <a:off x="7795540" y="5745994"/>
              <a:ext cx="69314" cy="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715"/>
            <p:cNvCxnSpPr>
              <a:stCxn id="304" idx="3"/>
            </p:cNvCxnSpPr>
            <p:nvPr/>
          </p:nvCxnSpPr>
          <p:spPr>
            <a:xfrm flipH="1" flipV="1">
              <a:off x="8035575" y="5745995"/>
              <a:ext cx="236479" cy="992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716"/>
            <p:cNvCxnSpPr>
              <a:stCxn id="304" idx="0"/>
              <a:endCxn id="305" idx="2"/>
            </p:cNvCxnSpPr>
            <p:nvPr/>
          </p:nvCxnSpPr>
          <p:spPr>
            <a:xfrm flipV="1">
              <a:off x="8186692" y="5633345"/>
              <a:ext cx="0" cy="7763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Gleichschenkliges Dreieck 717"/>
            <p:cNvSpPr/>
            <p:nvPr/>
          </p:nvSpPr>
          <p:spPr>
            <a:xfrm rot="16200000" flipV="1">
              <a:off x="8056679" y="5369509"/>
              <a:ext cx="120588" cy="153822"/>
            </a:xfrm>
            <a:prstGeom prst="triangle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11" name="Gerade Verbindung mit Pfeil 718"/>
            <p:cNvCxnSpPr>
              <a:stCxn id="301" idx="3"/>
              <a:endCxn id="310" idx="3"/>
            </p:cNvCxnSpPr>
            <p:nvPr/>
          </p:nvCxnSpPr>
          <p:spPr>
            <a:xfrm flipV="1">
              <a:off x="7794697" y="5446420"/>
              <a:ext cx="245365" cy="14992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Ellipse 719"/>
            <p:cNvSpPr/>
            <p:nvPr/>
          </p:nvSpPr>
          <p:spPr>
            <a:xfrm>
              <a:off x="7832673" y="5319313"/>
              <a:ext cx="153822" cy="138927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3" name="Raute 720"/>
            <p:cNvSpPr/>
            <p:nvPr/>
          </p:nvSpPr>
          <p:spPr>
            <a:xfrm>
              <a:off x="7635063" y="5360131"/>
              <a:ext cx="153823" cy="126350"/>
            </a:xfrm>
            <a:prstGeom prst="diamond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14" name="Gerade Verbindung mit Pfeil 721"/>
            <p:cNvCxnSpPr>
              <a:stCxn id="301" idx="3"/>
              <a:endCxn id="312" idx="3"/>
            </p:cNvCxnSpPr>
            <p:nvPr/>
          </p:nvCxnSpPr>
          <p:spPr>
            <a:xfrm flipV="1">
              <a:off x="7794697" y="5437895"/>
              <a:ext cx="60503" cy="15845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mit Pfeil 722"/>
            <p:cNvCxnSpPr>
              <a:stCxn id="301" idx="2"/>
              <a:endCxn id="313" idx="2"/>
            </p:cNvCxnSpPr>
            <p:nvPr/>
          </p:nvCxnSpPr>
          <p:spPr>
            <a:xfrm flipV="1">
              <a:off x="7709341" y="5486482"/>
              <a:ext cx="2635" cy="14587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feld 723"/>
            <p:cNvSpPr txBox="1"/>
            <p:nvPr/>
          </p:nvSpPr>
          <p:spPr>
            <a:xfrm>
              <a:off x="7578009" y="5208785"/>
              <a:ext cx="329233" cy="169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latin typeface="+mj-lt"/>
                  <a:cs typeface="Consolas" panose="020B0609020204030204" pitchFamily="49" charset="0"/>
                </a:rPr>
                <a:t>Diam</a:t>
              </a:r>
              <a:endParaRPr lang="de-DE" sz="1000" b="1" dirty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317" name="Textfeld 724"/>
            <p:cNvSpPr txBox="1"/>
            <p:nvPr/>
          </p:nvSpPr>
          <p:spPr>
            <a:xfrm>
              <a:off x="7815688" y="5169875"/>
              <a:ext cx="269312" cy="169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latin typeface="+mj-lt"/>
                  <a:cs typeface="Consolas" panose="020B0609020204030204" pitchFamily="49" charset="0"/>
                </a:rPr>
                <a:t>Circ</a:t>
              </a:r>
              <a:endParaRPr lang="de-DE" sz="1000" b="1" dirty="0">
                <a:latin typeface="+mj-lt"/>
                <a:cs typeface="Consolas" panose="020B0609020204030204" pitchFamily="49" charset="0"/>
              </a:endParaRPr>
            </a:p>
          </p:txBody>
        </p:sp>
        <p:sp>
          <p:nvSpPr>
            <p:cNvPr id="318" name="Textfeld 725"/>
            <p:cNvSpPr txBox="1"/>
            <p:nvPr/>
          </p:nvSpPr>
          <p:spPr>
            <a:xfrm>
              <a:off x="8033017" y="5262352"/>
              <a:ext cx="229740" cy="169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latin typeface="+mj-lt"/>
                  <a:cs typeface="Consolas" panose="020B0609020204030204" pitchFamily="49" charset="0"/>
                </a:rPr>
                <a:t>Tri</a:t>
              </a:r>
              <a:endParaRPr lang="de-DE" sz="1000" b="1" dirty="0">
                <a:latin typeface="+mj-lt"/>
                <a:cs typeface="Consolas" panose="020B0609020204030204" pitchFamily="49" charset="0"/>
              </a:endParaRPr>
            </a:p>
          </p:txBody>
        </p:sp>
      </p:grpSp>
      <p:sp>
        <p:nvSpPr>
          <p:cNvPr id="322" name="Rectangle 321"/>
          <p:cNvSpPr/>
          <p:nvPr/>
        </p:nvSpPr>
        <p:spPr>
          <a:xfrm rot="10800000">
            <a:off x="3217302" y="1589946"/>
            <a:ext cx="980842" cy="50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rot="10800000">
            <a:off x="4368960" y="1592796"/>
            <a:ext cx="980842" cy="50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 rot="10800000">
            <a:off x="5524770" y="1592797"/>
            <a:ext cx="1066529" cy="507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09713" y="288617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800" b="1" dirty="0"/>
          </a:p>
        </p:txBody>
      </p:sp>
      <p:sp>
        <p:nvSpPr>
          <p:cNvPr id="203" name="Textfeld 202"/>
          <p:cNvSpPr txBox="1"/>
          <p:nvPr/>
        </p:nvSpPr>
        <p:spPr>
          <a:xfrm>
            <a:off x="4535996" y="2947057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1:</a:t>
            </a:r>
            <a:endParaRPr lang="de-DE" sz="2800" b="1" dirty="0"/>
          </a:p>
        </p:txBody>
      </p:sp>
      <p:sp>
        <p:nvSpPr>
          <p:cNvPr id="204" name="Textfeld 203"/>
          <p:cNvSpPr txBox="1"/>
          <p:nvPr/>
        </p:nvSpPr>
        <p:spPr>
          <a:xfrm>
            <a:off x="426737" y="4529838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2:</a:t>
            </a:r>
            <a:endParaRPr lang="de-DE" sz="2800" b="1" dirty="0"/>
          </a:p>
        </p:txBody>
      </p:sp>
      <p:sp>
        <p:nvSpPr>
          <p:cNvPr id="206" name="Textfeld 205"/>
          <p:cNvSpPr txBox="1"/>
          <p:nvPr/>
        </p:nvSpPr>
        <p:spPr>
          <a:xfrm>
            <a:off x="4535996" y="4525672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3: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598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  <p:bldP spid="322" grpId="1" animBg="1"/>
      <p:bldP spid="324" grpId="0" animBg="1"/>
      <p:bldP spid="324" grpId="1" animBg="1"/>
      <p:bldP spid="325" grpId="0" animBg="1"/>
      <p:bldP spid="6" grpId="0"/>
      <p:bldP spid="203" grpId="0"/>
      <p:bldP spid="204" grpId="0"/>
      <p:bldP spid="2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43BF9E-6778-4688-B6D2-6318DC3F847B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8864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Proving the correctness of rule merging and</a:t>
            </a:r>
            <a:br>
              <a:rPr lang="en-US" sz="3200" b="1" dirty="0" smtClean="0"/>
            </a:br>
            <a:r>
              <a:rPr lang="en-US" sz="3200" b="1" dirty="0" smtClean="0"/>
              <a:t>variability-based rule application</a:t>
            </a:r>
            <a:endParaRPr lang="en-US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2715" y="5710820"/>
            <a:ext cx="3956439" cy="828092"/>
            <a:chOff x="4247964" y="2672916"/>
            <a:chExt cx="3956439" cy="82809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7964" y="2672916"/>
              <a:ext cx="3956439" cy="82809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l="20279" t="3558" r="75915" b="69236"/>
            <a:stretch/>
          </p:blipFill>
          <p:spPr>
            <a:xfrm>
              <a:off x="5184068" y="2722766"/>
              <a:ext cx="189022" cy="22682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4188259" y="5767330"/>
            <a:ext cx="4729882" cy="794018"/>
            <a:chOff x="4247964" y="3933056"/>
            <a:chExt cx="4729882" cy="7940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7964" y="3933056"/>
              <a:ext cx="4729882" cy="7940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23559" t="4348" r="71891" b="65217"/>
            <a:stretch/>
          </p:blipFill>
          <p:spPr>
            <a:xfrm>
              <a:off x="5148064" y="3933056"/>
              <a:ext cx="189021" cy="264629"/>
            </a:xfrm>
            <a:prstGeom prst="rect">
              <a:avLst/>
            </a:prstGeom>
          </p:spPr>
        </p:pic>
      </p:grpSp>
      <p:sp>
        <p:nvSpPr>
          <p:cNvPr id="17" name="Rectangle 59"/>
          <p:cNvSpPr/>
          <p:nvPr/>
        </p:nvSpPr>
        <p:spPr>
          <a:xfrm>
            <a:off x="1295636" y="1772747"/>
            <a:ext cx="2405972" cy="20867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de-DE" sz="2400" b="1" dirty="0"/>
              <a:t/>
            </a:r>
            <a:br>
              <a:rPr lang="de-DE" sz="2400" b="1" dirty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endParaRPr lang="de-DE" sz="2400" b="1" dirty="0"/>
          </a:p>
        </p:txBody>
      </p:sp>
      <p:sp>
        <p:nvSpPr>
          <p:cNvPr id="24" name="TextBox 13"/>
          <p:cNvSpPr txBox="1"/>
          <p:nvPr/>
        </p:nvSpPr>
        <p:spPr>
          <a:xfrm>
            <a:off x="5616116" y="4324339"/>
            <a:ext cx="312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Apply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variability-based</a:t>
            </a:r>
            <a:endParaRPr lang="de-DE" sz="2400" b="1" dirty="0"/>
          </a:p>
        </p:txBody>
      </p:sp>
      <p:sp>
        <p:nvSpPr>
          <p:cNvPr id="25" name="TextBox 14"/>
          <p:cNvSpPr txBox="1"/>
          <p:nvPr/>
        </p:nvSpPr>
        <p:spPr>
          <a:xfrm>
            <a:off x="1079612" y="4252331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Apply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individually</a:t>
            </a:r>
            <a:endParaRPr lang="de-DE" sz="2400" b="1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743908" y="1731602"/>
            <a:ext cx="3960440" cy="2164071"/>
            <a:chOff x="3743908" y="1731602"/>
            <a:chExt cx="3960440" cy="2164071"/>
          </a:xfrm>
        </p:grpSpPr>
        <p:sp>
          <p:nvSpPr>
            <p:cNvPr id="20" name="Rectangle 57"/>
            <p:cNvSpPr/>
            <p:nvPr/>
          </p:nvSpPr>
          <p:spPr>
            <a:xfrm>
              <a:off x="5580112" y="1731602"/>
              <a:ext cx="2124236" cy="2164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e-DE" sz="2400" b="1" dirty="0"/>
                <a:t/>
              </a:r>
              <a:br>
                <a:rPr lang="de-DE" sz="2400" b="1" dirty="0"/>
              </a:br>
              <a:r>
                <a:rPr lang="de-DE" sz="2400" b="1" dirty="0" smtClean="0"/>
                <a:t/>
              </a:r>
              <a:br>
                <a:rPr lang="de-DE" sz="2400" b="1" dirty="0" smtClean="0"/>
              </a:br>
              <a:endParaRPr lang="de-DE" sz="2400" b="1" dirty="0"/>
            </a:p>
          </p:txBody>
        </p:sp>
        <p:sp>
          <p:nvSpPr>
            <p:cNvPr id="21" name="Rectangle 1"/>
            <p:cNvSpPr/>
            <p:nvPr/>
          </p:nvSpPr>
          <p:spPr>
            <a:xfrm>
              <a:off x="5760132" y="1794838"/>
              <a:ext cx="1777435" cy="11329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de-DE" sz="2400" b="1" dirty="0" err="1" smtClean="0"/>
                <a:t>Variability-based</a:t>
              </a:r>
              <a:r>
                <a:rPr lang="de-DE" sz="2400" b="1" dirty="0" smtClean="0"/>
                <a:t> </a:t>
              </a:r>
              <a:r>
                <a:rPr lang="de-DE" sz="2400" b="1" dirty="0" err="1" smtClean="0"/>
                <a:t>rule</a:t>
              </a:r>
              <a:endParaRPr lang="de-DE" sz="2400" b="1" dirty="0"/>
            </a:p>
          </p:txBody>
        </p:sp>
        <p:cxnSp>
          <p:nvCxnSpPr>
            <p:cNvPr id="22" name="Straight Arrow Connector 3"/>
            <p:cNvCxnSpPr/>
            <p:nvPr/>
          </p:nvCxnSpPr>
          <p:spPr>
            <a:xfrm flipV="1">
              <a:off x="3743908" y="2236107"/>
              <a:ext cx="1825401" cy="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12"/>
            <p:cNvSpPr txBox="1"/>
            <p:nvPr/>
          </p:nvSpPr>
          <p:spPr>
            <a:xfrm>
              <a:off x="4099154" y="1768055"/>
              <a:ext cx="10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err="1" smtClean="0"/>
                <a:t>Merge</a:t>
              </a:r>
              <a:endParaRPr lang="de-DE" sz="2400" b="1" dirty="0"/>
            </a:p>
          </p:txBody>
        </p:sp>
        <p:sp>
          <p:nvSpPr>
            <p:cNvPr id="26" name="Rectangle 18"/>
            <p:cNvSpPr/>
            <p:nvPr/>
          </p:nvSpPr>
          <p:spPr>
            <a:xfrm>
              <a:off x="5760132" y="3027746"/>
              <a:ext cx="1777435" cy="7968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tIns="36000" rtlCol="0" anchor="t"/>
            <a:lstStyle/>
            <a:p>
              <a:pPr algn="ctr"/>
              <a:r>
                <a:rPr lang="de-DE" sz="2400" b="1" dirty="0" smtClean="0"/>
                <a:t>Input</a:t>
              </a:r>
              <a:br>
                <a:rPr lang="de-DE" sz="2400" b="1" dirty="0" smtClean="0"/>
              </a:br>
              <a:r>
                <a:rPr lang="de-DE" sz="2400" b="1" dirty="0" err="1" smtClean="0"/>
                <a:t>model</a:t>
              </a:r>
              <a:r>
                <a:rPr lang="de-DE" sz="2400" b="1" dirty="0" smtClean="0"/>
                <a:t/>
              </a:r>
              <a:br>
                <a:rPr lang="de-DE" sz="2400" b="1" dirty="0" smtClean="0"/>
              </a:br>
              <a:endParaRPr lang="de-DE" sz="2400" b="1" dirty="0"/>
            </a:p>
          </p:txBody>
        </p:sp>
      </p:grpSp>
      <p:grpSp>
        <p:nvGrpSpPr>
          <p:cNvPr id="39" name="Group 54"/>
          <p:cNvGrpSpPr/>
          <p:nvPr/>
        </p:nvGrpSpPr>
        <p:grpSpPr>
          <a:xfrm>
            <a:off x="1423018" y="1840063"/>
            <a:ext cx="2174540" cy="1036712"/>
            <a:chOff x="5309459" y="1626904"/>
            <a:chExt cx="2174540" cy="1036712"/>
          </a:xfrm>
        </p:grpSpPr>
        <p:sp>
          <p:nvSpPr>
            <p:cNvPr id="40" name="Rectangle 15"/>
            <p:cNvSpPr/>
            <p:nvPr/>
          </p:nvSpPr>
          <p:spPr>
            <a:xfrm>
              <a:off x="5417471" y="1626904"/>
              <a:ext cx="2066528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2400" b="1" dirty="0"/>
            </a:p>
          </p:txBody>
        </p:sp>
        <p:sp>
          <p:nvSpPr>
            <p:cNvPr id="41" name="Rectangle 5"/>
            <p:cNvSpPr/>
            <p:nvPr/>
          </p:nvSpPr>
          <p:spPr>
            <a:xfrm>
              <a:off x="5309459" y="1749216"/>
              <a:ext cx="2066528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57600" rtlCol="0" anchor="ctr"/>
            <a:lstStyle/>
            <a:p>
              <a:pPr algn="ctr"/>
              <a:r>
                <a:rPr lang="de-DE" sz="2400" b="1" dirty="0" smtClean="0"/>
                <a:t>Classic </a:t>
              </a:r>
              <a:r>
                <a:rPr lang="de-DE" sz="2400" b="1" dirty="0" err="1" smtClean="0"/>
                <a:t>rules</a:t>
              </a:r>
              <a:endParaRPr lang="de-DE" sz="2400" b="1" dirty="0"/>
            </a:p>
          </p:txBody>
        </p:sp>
      </p:grpSp>
      <p:sp>
        <p:nvSpPr>
          <p:cNvPr id="46" name="Rectangle 47"/>
          <p:cNvSpPr/>
          <p:nvPr/>
        </p:nvSpPr>
        <p:spPr>
          <a:xfrm>
            <a:off x="3586653" y="4365104"/>
            <a:ext cx="1597415" cy="796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lang="de-DE" sz="2400" b="1" dirty="0" smtClean="0"/>
              <a:t>Output </a:t>
            </a:r>
            <a:r>
              <a:rPr lang="de-DE" sz="2400" b="1" dirty="0" err="1" smtClean="0"/>
              <a:t>model</a:t>
            </a:r>
            <a:r>
              <a:rPr lang="de-DE" sz="2400" b="1" dirty="0" smtClean="0"/>
              <a:t/>
            </a:r>
            <a:br>
              <a:rPr lang="de-DE" sz="2400" b="1" dirty="0" smtClean="0"/>
            </a:br>
            <a:endParaRPr lang="de-DE" sz="2400" b="1" dirty="0"/>
          </a:p>
        </p:txBody>
      </p:sp>
      <p:cxnSp>
        <p:nvCxnSpPr>
          <p:cNvPr id="47" name="Straight Arrow Connector 11"/>
          <p:cNvCxnSpPr/>
          <p:nvPr/>
        </p:nvCxnSpPr>
        <p:spPr>
          <a:xfrm>
            <a:off x="2829229" y="3889031"/>
            <a:ext cx="864466" cy="43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63"/>
          <p:cNvCxnSpPr/>
          <p:nvPr/>
        </p:nvCxnSpPr>
        <p:spPr>
          <a:xfrm flipH="1">
            <a:off x="5277380" y="3865787"/>
            <a:ext cx="1106130" cy="4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18"/>
          <p:cNvSpPr/>
          <p:nvPr/>
        </p:nvSpPr>
        <p:spPr>
          <a:xfrm>
            <a:off x="1670119" y="2992191"/>
            <a:ext cx="1597415" cy="7968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36000" rtlCol="0" anchor="t"/>
          <a:lstStyle/>
          <a:p>
            <a:pPr algn="ctr"/>
            <a:r>
              <a:rPr lang="de-DE" sz="2400" b="1" dirty="0" smtClean="0"/>
              <a:t>Input </a:t>
            </a:r>
            <a:r>
              <a:rPr lang="de-DE" sz="2400" b="1" dirty="0" err="1" smtClean="0"/>
              <a:t>model</a:t>
            </a:r>
            <a:endParaRPr lang="de-DE" sz="2400" b="1" dirty="0"/>
          </a:p>
        </p:txBody>
      </p:sp>
      <p:cxnSp>
        <p:nvCxnSpPr>
          <p:cNvPr id="50" name="Straight Arrow Connector 3"/>
          <p:cNvCxnSpPr/>
          <p:nvPr/>
        </p:nvCxnSpPr>
        <p:spPr>
          <a:xfrm flipH="1">
            <a:off x="3693695" y="2631760"/>
            <a:ext cx="1875614" cy="2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12"/>
          <p:cNvSpPr txBox="1"/>
          <p:nvPr/>
        </p:nvSpPr>
        <p:spPr>
          <a:xfrm>
            <a:off x="4067944" y="2622651"/>
            <a:ext cx="107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Flatten</a:t>
            </a:r>
            <a:endParaRPr lang="de-DE" sz="2400" b="1" dirty="0"/>
          </a:p>
        </p:txBody>
      </p:sp>
      <p:sp>
        <p:nvSpPr>
          <p:cNvPr id="53" name="TextBox 13"/>
          <p:cNvSpPr txBox="1"/>
          <p:nvPr/>
        </p:nvSpPr>
        <p:spPr>
          <a:xfrm>
            <a:off x="4436330" y="21906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=</a:t>
            </a:r>
            <a:endParaRPr lang="de-DE" sz="2400" b="1" dirty="0"/>
          </a:p>
        </p:txBody>
      </p:sp>
      <p:sp>
        <p:nvSpPr>
          <p:cNvPr id="54" name="TextBox 13"/>
          <p:cNvSpPr txBox="1"/>
          <p:nvPr/>
        </p:nvSpPr>
        <p:spPr>
          <a:xfrm>
            <a:off x="4363011" y="38626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=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7492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Office PowerPoint</Application>
  <PresentationFormat>Bildschirmpräsentation (4:3)</PresentationFormat>
  <Paragraphs>199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Helvetica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strueber</dc:creator>
  <cp:lastModifiedBy>Daniel Strüber</cp:lastModifiedBy>
  <cp:revision>1839</cp:revision>
  <dcterms:created xsi:type="dcterms:W3CDTF">2013-02-12T11:41:53Z</dcterms:created>
  <dcterms:modified xsi:type="dcterms:W3CDTF">2017-03-22T09:27:26Z</dcterms:modified>
</cp:coreProperties>
</file>