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8" r:id="rId3"/>
    <p:sldId id="259" r:id="rId4"/>
    <p:sldId id="260" r:id="rId5"/>
    <p:sldId id="261" r:id="rId6"/>
    <p:sldId id="263" r:id="rId7"/>
    <p:sldId id="262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3CC"/>
    <a:srgbClr val="00689D"/>
    <a:srgbClr val="009CDA"/>
    <a:srgbClr val="F5A300"/>
    <a:srgbClr val="FDCA00"/>
    <a:srgbClr val="9C1C26"/>
    <a:srgbClr val="312C8C"/>
    <a:srgbClr val="000000"/>
    <a:srgbClr val="B5B5B5"/>
    <a:srgbClr val="E9503E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06" autoAdjust="0"/>
    <p:restoredTop sz="68977" autoAdjust="0"/>
  </p:normalViewPr>
  <p:slideViewPr>
    <p:cSldViewPr snapToObjects="1">
      <p:cViewPr varScale="1">
        <p:scale>
          <a:sx n="83" d="100"/>
          <a:sy n="83" d="100"/>
        </p:scale>
        <p:origin x="-2790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90500" y="387350"/>
            <a:ext cx="540385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8000" tIns="0" rIns="0" bIns="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 b="1">
                <a:latin typeface="Stafford" pitchFamily="2" charset="0"/>
              </a:defRPr>
            </a:lvl1pPr>
          </a:lstStyle>
          <a:p>
            <a:endParaRPr lang="de-DE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190500" y="8567738"/>
            <a:ext cx="13303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latin typeface="Stafford" pitchFamily="2" charset="0"/>
              </a:defRPr>
            </a:lvl1pPr>
          </a:lstStyle>
          <a:p>
            <a:fld id="{A32DC80D-291A-4ABB-A78B-0417274A267C}" type="datetime4">
              <a:rPr lang="de-DE"/>
              <a:pPr/>
              <a:t>14. Mai 2019</a:t>
            </a:fld>
            <a:endParaRPr lang="de-DE"/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520825" y="8567738"/>
            <a:ext cx="44640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999163" y="8567738"/>
            <a:ext cx="6699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000" b="1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  <a:fld id="{C7CC2173-B0D1-45F1-9D54-E33B7353DA19}" type="slidenum">
              <a:rPr lang="de-DE"/>
              <a:pPr/>
              <a:t>‹Nr.›</a:t>
            </a:fld>
            <a:endParaRPr lang="de-DE"/>
          </a:p>
        </p:txBody>
      </p:sp>
      <p:pic>
        <p:nvPicPr>
          <p:cNvPr id="50182" name="Picture 6" descr="tud_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40400" y="360363"/>
            <a:ext cx="928688" cy="417512"/>
          </a:xfrm>
          <a:prstGeom prst="rect">
            <a:avLst/>
          </a:prstGeom>
          <a:noFill/>
        </p:spPr>
      </p:pic>
      <p:sp>
        <p:nvSpPr>
          <p:cNvPr id="50183" name="Rectangle 7"/>
          <p:cNvSpPr>
            <a:spLocks noChangeArrowheads="1"/>
          </p:cNvSpPr>
          <p:nvPr/>
        </p:nvSpPr>
        <p:spPr bwMode="auto">
          <a:xfrm>
            <a:off x="190500" y="179388"/>
            <a:ext cx="6478588" cy="144462"/>
          </a:xfrm>
          <a:prstGeom prst="rect">
            <a:avLst/>
          </a:prstGeom>
          <a:solidFill>
            <a:srgbClr val="B5B5B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0184" name="Line 8"/>
          <p:cNvSpPr>
            <a:spLocks noChangeShapeType="1"/>
          </p:cNvSpPr>
          <p:nvPr/>
        </p:nvSpPr>
        <p:spPr bwMode="auto">
          <a:xfrm>
            <a:off x="190500" y="360363"/>
            <a:ext cx="6478588" cy="0"/>
          </a:xfrm>
          <a:prstGeom prst="line">
            <a:avLst/>
          </a:prstGeom>
          <a:noFill/>
          <a:ln w="1524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50185" name="Line 9"/>
          <p:cNvSpPr>
            <a:spLocks noChangeShapeType="1"/>
          </p:cNvSpPr>
          <p:nvPr/>
        </p:nvSpPr>
        <p:spPr bwMode="auto">
          <a:xfrm>
            <a:off x="190500" y="8496300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50186" name="Line 10"/>
          <p:cNvSpPr>
            <a:spLocks noChangeShapeType="1"/>
          </p:cNvSpPr>
          <p:nvPr/>
        </p:nvSpPr>
        <p:spPr bwMode="auto">
          <a:xfrm>
            <a:off x="188913" y="777875"/>
            <a:ext cx="6478587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5" name="Picture 13" descr="tud_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32463" y="360363"/>
            <a:ext cx="935037" cy="420687"/>
          </a:xfrm>
          <a:prstGeom prst="rect">
            <a:avLst/>
          </a:prstGeom>
          <a:noFill/>
        </p:spPr>
      </p:pic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188913" y="8685213"/>
            <a:ext cx="1619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>
                <a:latin typeface="Stafford" pitchFamily="2" charset="0"/>
              </a:defRPr>
            </a:lvl1pPr>
          </a:lstStyle>
          <a:p>
            <a:fld id="{065B079B-E513-489A-8A1B-D7C78493EA86}" type="datetime4">
              <a:rPr lang="de-DE"/>
              <a:pPr/>
              <a:t>14. Mai 2019</a:t>
            </a:fld>
            <a:endParaRPr lang="de-DE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22388" y="923925"/>
            <a:ext cx="4194175" cy="30718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90500" y="4284663"/>
            <a:ext cx="6477000" cy="428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808163" y="8685213"/>
            <a:ext cx="4105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913438" y="8685213"/>
            <a:ext cx="942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ts val="1300"/>
              </a:lnSpc>
              <a:defRPr sz="1000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  <a:fld id="{C36AA9A4-5D0B-4134-89A6-D8B9DAA4F25C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3080" name="Rectangle 8"/>
          <p:cNvSpPr>
            <a:spLocks noChangeArrowheads="1"/>
          </p:cNvSpPr>
          <p:nvPr/>
        </p:nvSpPr>
        <p:spPr bwMode="auto">
          <a:xfrm>
            <a:off x="190500" y="387350"/>
            <a:ext cx="540385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8000" tIns="0" rIns="0" bIns="0" anchor="ctr"/>
          <a:lstStyle/>
          <a:p>
            <a:pPr>
              <a:lnSpc>
                <a:spcPts val="1300"/>
              </a:lnSpc>
            </a:pPr>
            <a:endParaRPr lang="de-DE" sz="1000" b="1">
              <a:latin typeface="Stafford" pitchFamily="2" charset="0"/>
            </a:endParaRPr>
          </a:p>
        </p:txBody>
      </p:sp>
      <p:sp>
        <p:nvSpPr>
          <p:cNvPr id="3081" name="Rectangle 9"/>
          <p:cNvSpPr>
            <a:spLocks noChangeArrowheads="1"/>
          </p:cNvSpPr>
          <p:nvPr/>
        </p:nvSpPr>
        <p:spPr bwMode="auto">
          <a:xfrm>
            <a:off x="190500" y="179388"/>
            <a:ext cx="6478588" cy="144462"/>
          </a:xfrm>
          <a:prstGeom prst="rect">
            <a:avLst/>
          </a:prstGeom>
          <a:solidFill>
            <a:srgbClr val="B5B5B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082" name="Line 10"/>
          <p:cNvSpPr>
            <a:spLocks noChangeShapeType="1"/>
          </p:cNvSpPr>
          <p:nvPr/>
        </p:nvSpPr>
        <p:spPr bwMode="auto">
          <a:xfrm>
            <a:off x="190500" y="360363"/>
            <a:ext cx="6478588" cy="0"/>
          </a:xfrm>
          <a:prstGeom prst="line">
            <a:avLst/>
          </a:prstGeom>
          <a:noFill/>
          <a:ln w="1524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83" name="Line 11"/>
          <p:cNvSpPr>
            <a:spLocks noChangeShapeType="1"/>
          </p:cNvSpPr>
          <p:nvPr/>
        </p:nvSpPr>
        <p:spPr bwMode="auto">
          <a:xfrm>
            <a:off x="190500" y="781050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84" name="Line 12"/>
          <p:cNvSpPr>
            <a:spLocks noChangeShapeType="1"/>
          </p:cNvSpPr>
          <p:nvPr/>
        </p:nvSpPr>
        <p:spPr bwMode="auto">
          <a:xfrm>
            <a:off x="190500" y="8685213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86" name="Line 14"/>
          <p:cNvSpPr>
            <a:spLocks noChangeShapeType="1"/>
          </p:cNvSpPr>
          <p:nvPr/>
        </p:nvSpPr>
        <p:spPr bwMode="auto">
          <a:xfrm>
            <a:off x="188913" y="4103688"/>
            <a:ext cx="6478587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/>
  <p:notesStyle>
    <a:lvl1pPr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1pPr>
    <a:lvl2pPr marL="4572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2pPr>
    <a:lvl3pPr marL="9144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3pPr>
    <a:lvl4pPr marL="13716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4pPr>
    <a:lvl5pPr marL="18288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de-DE" dirty="0" smtClean="0"/>
              <a:t> Lego-Mindstorms EV3</a:t>
            </a:r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 2 große Motoren</a:t>
            </a:r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 Ultraschallsensor (Abstand)</a:t>
            </a:r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 Gyrosensor (Drehung)</a:t>
            </a:r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 2 Farbsensoren</a:t>
            </a:r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 6 Tasten</a:t>
            </a:r>
          </a:p>
          <a:p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Roboter</a:t>
            </a:r>
            <a:r>
              <a:rPr lang="de-DE" baseline="0" dirty="0" smtClean="0"/>
              <a:t> </a:t>
            </a:r>
            <a:r>
              <a:rPr lang="de-DE" baseline="0" dirty="0" smtClean="0"/>
              <a:t>Erklären, Sensoren erklären</a:t>
            </a:r>
          </a:p>
          <a:p>
            <a:r>
              <a:rPr lang="de-DE" baseline="0" dirty="0" smtClean="0"/>
              <a:t>Kabel Überprüfen!</a:t>
            </a:r>
          </a:p>
          <a:p>
            <a:r>
              <a:rPr lang="de-DE" baseline="0" dirty="0" smtClean="0"/>
              <a:t>Sensoren, Motoren, und Brick!</a:t>
            </a:r>
          </a:p>
          <a:p>
            <a:r>
              <a:rPr lang="de-DE" baseline="0" dirty="0" smtClean="0"/>
              <a:t>Tasten benennen,</a:t>
            </a:r>
            <a:br>
              <a:rPr lang="de-DE" baseline="0" dirty="0" smtClean="0"/>
            </a:br>
            <a:r>
              <a:rPr lang="de-DE" baseline="0" dirty="0" smtClean="0"/>
              <a:t>Links Rechts Oben Unten </a:t>
            </a:r>
          </a:p>
          <a:p>
            <a:r>
              <a:rPr lang="de-DE" baseline="0" dirty="0" smtClean="0"/>
              <a:t>Enter Escape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14. Mai 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|  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|  </a:t>
            </a:r>
            <a:fld id="{C36AA9A4-5D0B-4134-89A6-D8B9DAA4F25C}" type="slidenum">
              <a:rPr lang="de-DE" smtClean="0"/>
              <a:pPr/>
              <a:t>5</a:t>
            </a:fld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Roboter</a:t>
            </a:r>
            <a:r>
              <a:rPr lang="de-DE" baseline="0" dirty="0" smtClean="0"/>
              <a:t> Erklären, Sensoren erklären</a:t>
            </a:r>
          </a:p>
          <a:p>
            <a:r>
              <a:rPr lang="de-DE" baseline="0" dirty="0" smtClean="0"/>
              <a:t>Kabel Überprüfen!</a:t>
            </a:r>
          </a:p>
          <a:p>
            <a:r>
              <a:rPr lang="de-DE" baseline="0" dirty="0" smtClean="0"/>
              <a:t>Sensoren, Motoren, und Brick!</a:t>
            </a:r>
          </a:p>
          <a:p>
            <a:r>
              <a:rPr lang="de-DE" baseline="0" dirty="0" smtClean="0"/>
              <a:t>Tasten benennen,</a:t>
            </a:r>
            <a:br>
              <a:rPr lang="de-DE" baseline="0" dirty="0" smtClean="0"/>
            </a:br>
            <a:r>
              <a:rPr lang="de-DE" baseline="0" dirty="0" smtClean="0"/>
              <a:t>Links Rechts Oben Unten </a:t>
            </a:r>
          </a:p>
          <a:p>
            <a:r>
              <a:rPr lang="de-DE" baseline="0" dirty="0" smtClean="0"/>
              <a:t>Enter Escape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14. Mai 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|  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|  </a:t>
            </a:r>
            <a:fld id="{C36AA9A4-5D0B-4134-89A6-D8B9DAA4F25C}" type="slidenum">
              <a:rPr lang="de-DE" smtClean="0"/>
              <a:pPr/>
              <a:t>6</a:t>
            </a:fld>
            <a:endParaRPr lang="de-D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smtClean="0"/>
              <a:t>Als erstes -&gt; Computer</a:t>
            </a:r>
            <a:r>
              <a:rPr lang="de-DE" baseline="0" smtClean="0"/>
              <a:t> und Roboter verbinden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14. Mai 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|  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|  </a:t>
            </a:r>
            <a:fld id="{C36AA9A4-5D0B-4134-89A6-D8B9DAA4F25C}" type="slidenum">
              <a:rPr lang="de-DE" smtClean="0"/>
              <a:pPr/>
              <a:t>7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ChangeArrowheads="1"/>
          </p:cNvSpPr>
          <p:nvPr/>
        </p:nvSpPr>
        <p:spPr bwMode="auto">
          <a:xfrm>
            <a:off x="250825" y="368300"/>
            <a:ext cx="8642350" cy="2089150"/>
          </a:xfrm>
          <a:prstGeom prst="rect">
            <a:avLst/>
          </a:prstGeom>
          <a:solidFill>
            <a:srgbClr val="0083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de-DE"/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58775" y="1449388"/>
            <a:ext cx="6642117" cy="944562"/>
          </a:xfrm>
        </p:spPr>
        <p:txBody>
          <a:bodyPr lIns="0" tIns="0" rIns="0" bIns="0"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  <p:sp>
        <p:nvSpPr>
          <p:cNvPr id="87048" name="Rectangle 8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83CC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endParaRPr lang="de-DE"/>
          </a:p>
        </p:txBody>
      </p:sp>
      <p:pic>
        <p:nvPicPr>
          <p:cNvPr id="87049" name="Picture 9" descr="tud_logo"/>
          <p:cNvPicPr>
            <a:picLocks noChangeAspect="1" noChangeArrowheads="1"/>
          </p:cNvPicPr>
          <p:nvPr/>
        </p:nvPicPr>
        <p:blipFill>
          <a:blip r:embed="rId2" cstate="print"/>
          <a:srcRect r="5453"/>
          <a:stretch>
            <a:fillRect/>
          </a:stretch>
        </p:blipFill>
        <p:spPr bwMode="auto">
          <a:xfrm>
            <a:off x="7172325" y="657225"/>
            <a:ext cx="1873250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7055" name="Line 15"/>
          <p:cNvSpPr>
            <a:spLocks noChangeShapeType="1"/>
          </p:cNvSpPr>
          <p:nvPr/>
        </p:nvSpPr>
        <p:spPr bwMode="auto">
          <a:xfrm>
            <a:off x="252413" y="6357958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87058" name="Rectangle 18"/>
          <p:cNvSpPr>
            <a:spLocks noChangeArrowheads="1"/>
          </p:cNvSpPr>
          <p:nvPr/>
        </p:nvSpPr>
        <p:spPr bwMode="auto">
          <a:xfrm>
            <a:off x="250825" y="360363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87059" name="Rectangle 19"/>
          <p:cNvSpPr>
            <a:spLocks noChangeArrowheads="1"/>
          </p:cNvSpPr>
          <p:nvPr/>
        </p:nvSpPr>
        <p:spPr bwMode="auto">
          <a:xfrm>
            <a:off x="250825" y="2457450"/>
            <a:ext cx="8640763" cy="793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15" name="Fußzeilenplatzhalter 3"/>
          <p:cNvSpPr txBox="1">
            <a:spLocks/>
          </p:cNvSpPr>
          <p:nvPr userDrawn="1"/>
        </p:nvSpPr>
        <p:spPr>
          <a:xfrm>
            <a:off x="252413" y="6489700"/>
            <a:ext cx="7200900" cy="2317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1E482C5-58E3-4583-8C64-AB4EA00E1990}" type="datetime1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14.05.2019</a:t>
            </a:fld>
            <a:r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  | </a:t>
            </a:r>
            <a:r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TU Darmstadt | NeXT Generation on Campus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</p:txBody>
      </p:sp>
      <p:pic>
        <p:nvPicPr>
          <p:cNvPr id="13" name="Picture 21" descr="D:\Dokumente und Einstellungen\schuster\Eigene Dateien\TUD\GSCE_Logo_2c_POS_DE.emf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27237" y="6381328"/>
            <a:ext cx="446051" cy="411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8426" y="6381328"/>
            <a:ext cx="399436" cy="411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60000" y="1620000"/>
            <a:ext cx="6823569" cy="4479943"/>
          </a:xfrm>
        </p:spPr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6421455" cy="1362075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6421455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58775" y="1592263"/>
            <a:ext cx="4135438" cy="4551381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86314" y="1592263"/>
            <a:ext cx="4105274" cy="4551381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57620" y="1620000"/>
            <a:ext cx="5000660" cy="4506163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358776" y="1620000"/>
            <a:ext cx="3106738" cy="4506163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6840000" cy="8382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1928801"/>
            <a:ext cx="5486400" cy="279877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emf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8775" y="488950"/>
            <a:ext cx="6642117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Titelmasterformat durch Klicken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0000" y="1620000"/>
            <a:ext cx="6640892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83CC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pic>
        <p:nvPicPr>
          <p:cNvPr id="1033" name="Picture 9" descr="tud_logo"/>
          <p:cNvPicPr>
            <a:picLocks noChangeAspect="1" noChangeArrowheads="1"/>
          </p:cNvPicPr>
          <p:nvPr/>
        </p:nvPicPr>
        <p:blipFill>
          <a:blip r:embed="rId10" cstate="print"/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8" name="Line 14"/>
          <p:cNvSpPr>
            <a:spLocks noChangeShapeType="1"/>
          </p:cNvSpPr>
          <p:nvPr/>
        </p:nvSpPr>
        <p:spPr bwMode="auto">
          <a:xfrm>
            <a:off x="250825" y="1449388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1" name="Line 15"/>
          <p:cNvSpPr>
            <a:spLocks noChangeShapeType="1"/>
          </p:cNvSpPr>
          <p:nvPr userDrawn="1"/>
        </p:nvSpPr>
        <p:spPr bwMode="auto">
          <a:xfrm>
            <a:off x="252413" y="6357958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3" name="Fußzeilenplatzhalter 3"/>
          <p:cNvSpPr txBox="1">
            <a:spLocks/>
          </p:cNvSpPr>
          <p:nvPr userDrawn="1"/>
        </p:nvSpPr>
        <p:spPr>
          <a:xfrm>
            <a:off x="252412" y="6489700"/>
            <a:ext cx="8639175" cy="2317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1E482C5-58E3-4583-8C64-AB4EA00E1990}" type="datetime1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14.05.2019</a:t>
            </a:fld>
            <a:r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  | TU Darmstadt | NeXT Generation on Campus 					                       </a:t>
            </a:r>
            <a:fld id="{BD386F6E-5760-44EA-863D-6162B30654B1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</p:txBody>
      </p:sp>
      <p:pic>
        <p:nvPicPr>
          <p:cNvPr id="12" name="Picture 21" descr="D:\Dokumente und Einstellungen\schuster\Eigene Dateien\TUD\GSCE_Logo_2c_POS_DE.emf"/>
          <p:cNvPicPr>
            <a:picLocks noChangeAspect="1" noChangeArrowheads="1"/>
          </p:cNvPicPr>
          <p:nvPr userDrawn="1"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821811" y="6381328"/>
            <a:ext cx="446051" cy="411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2"/>
          <p:cNvPicPr>
            <a:picLocks noChangeAspect="1" noChangeArrowheads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3000" y="6381328"/>
            <a:ext cx="399436" cy="411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7" r:id="rId8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n-lt"/>
          <a:ea typeface="+mj-ea"/>
          <a:cs typeface="Tahoma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179388" indent="-179388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None/>
        <a:defRPr sz="200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179388" indent="-177800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Tahoma" pitchFamily="34" charset="0"/>
        </a:defRPr>
      </a:lvl2pPr>
      <a:lvl3pPr marL="538163" indent="-187325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Char char="§"/>
        <a:defRPr>
          <a:solidFill>
            <a:schemeClr val="tx1"/>
          </a:solidFill>
          <a:latin typeface="+mn-lt"/>
          <a:cs typeface="Tahoma" pitchFamily="34" charset="0"/>
        </a:defRPr>
      </a:lvl3pPr>
      <a:lvl4pPr marL="717550" indent="-173038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Tahoma" pitchFamily="34" charset="0"/>
        </a:defRPr>
      </a:lvl4pPr>
      <a:lvl5pPr marL="908050" indent="-188913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Tahoma" pitchFamily="34" charset="0"/>
        </a:defRPr>
      </a:lvl5pPr>
      <a:lvl6pPr marL="13652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8224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2796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7368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5400" dirty="0" smtClean="0"/>
              <a:t>Mindroid Workshop</a:t>
            </a:r>
            <a:endParaRPr lang="de-DE" sz="5400" dirty="0"/>
          </a:p>
        </p:txBody>
      </p:sp>
      <p:sp>
        <p:nvSpPr>
          <p:cNvPr id="4" name="Textfeld 3"/>
          <p:cNvSpPr txBox="1"/>
          <p:nvPr/>
        </p:nvSpPr>
        <p:spPr>
          <a:xfrm>
            <a:off x="1691680" y="3429000"/>
            <a:ext cx="4536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Cooles Bild von Mindroids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Verbinden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5122" name="Picture 2" descr="C:\Users\Marcel\Documents\Mindroid\doc\IntroPresentation\Server_small_connecte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0000" y="2708920"/>
            <a:ext cx="4762501" cy="2381250"/>
          </a:xfrm>
          <a:prstGeom prst="rect">
            <a:avLst/>
          </a:prstGeom>
          <a:noFill/>
        </p:spPr>
      </p:pic>
      <p:pic>
        <p:nvPicPr>
          <p:cNvPr id="5123" name="Picture 3" descr="C:\Users\Marcel\Documents\Mindroid\doc\IntroPresentation\Screenshot_20181219-15452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44644" y="1620000"/>
            <a:ext cx="2637742" cy="468932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dirty="0" smtClean="0"/>
              <a:t>Studieren an der TU Darmstadt</a:t>
            </a:r>
          </a:p>
        </p:txBody>
      </p:sp>
      <p:pic>
        <p:nvPicPr>
          <p:cNvPr id="7172" name="Picture 1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55650" y="2852738"/>
            <a:ext cx="7740650" cy="2614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6" name="Picture 8" descr="GSCE_Logo_RGB_POS_DE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58775" y="4722813"/>
            <a:ext cx="4968875" cy="148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1933" y="1484784"/>
            <a:ext cx="3482067" cy="1525588"/>
          </a:xfrm>
          <a:prstGeom prst="rect">
            <a:avLst/>
          </a:prstGeom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ung 9"/>
          <p:cNvGrpSpPr/>
          <p:nvPr/>
        </p:nvGrpSpPr>
        <p:grpSpPr>
          <a:xfrm>
            <a:off x="86295" y="1657896"/>
            <a:ext cx="8784976" cy="4742903"/>
            <a:chOff x="230311" y="1234797"/>
            <a:chExt cx="8784976" cy="5166003"/>
          </a:xfrm>
        </p:grpSpPr>
        <p:pic>
          <p:nvPicPr>
            <p:cNvPr id="7" name="Bild 10"/>
            <p:cNvPicPr>
              <a:picLocks noChangeAspect="1"/>
            </p:cNvPicPr>
            <p:nvPr/>
          </p:nvPicPr>
          <p:blipFill>
            <a:blip r:embed="rId2" cstate="print">
              <a:alphaModFix amt="25000"/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2424" y="1412875"/>
              <a:ext cx="8540751" cy="4987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Rechteck 7"/>
            <p:cNvSpPr/>
            <p:nvPr/>
          </p:nvSpPr>
          <p:spPr>
            <a:xfrm>
              <a:off x="230311" y="1234797"/>
              <a:ext cx="8784976" cy="25922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9" name="Inhaltsplatzhalter 3"/>
          <p:cNvSpPr>
            <a:spLocks noGrp="1"/>
          </p:cNvSpPr>
          <p:nvPr>
            <p:ph idx="1"/>
          </p:nvPr>
        </p:nvSpPr>
        <p:spPr>
          <a:xfrm>
            <a:off x="831404" y="1761085"/>
            <a:ext cx="6188868" cy="3828155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de-DE" sz="1800" dirty="0" smtClean="0">
                <a:latin typeface="FrontPage" panose="00000400000000000000" pitchFamily="2" charset="0"/>
                <a:ea typeface="FrontPage" panose="00000400000000000000" pitchFamily="2" charset="0"/>
                <a:cs typeface="Calibri"/>
              </a:rPr>
              <a:t>Wer wir sind:</a:t>
            </a:r>
            <a:endParaRPr lang="de-DE" sz="1800" dirty="0">
              <a:latin typeface="FrontPage" panose="00000400000000000000" pitchFamily="2" charset="0"/>
              <a:ea typeface="FrontPage" panose="00000400000000000000" pitchFamily="2" charset="0"/>
              <a:cs typeface="Calibri"/>
            </a:endParaRPr>
          </a:p>
          <a:p>
            <a:pPr marL="0" indent="0">
              <a:lnSpc>
                <a:spcPct val="100000"/>
              </a:lnSpc>
              <a:buFont typeface="Wingdings" pitchFamily="2" charset="2"/>
              <a:buNone/>
            </a:pPr>
            <a:endParaRPr lang="de-DE" sz="1800" dirty="0">
              <a:latin typeface="FrontPage" panose="00000400000000000000" pitchFamily="2" charset="0"/>
              <a:ea typeface="FrontPage" panose="00000400000000000000" pitchFamily="2" charset="0"/>
              <a:cs typeface="Calibri"/>
            </a:endParaRPr>
          </a:p>
          <a:p>
            <a:pPr>
              <a:lnSpc>
                <a:spcPct val="100000"/>
              </a:lnSpc>
            </a:pPr>
            <a:r>
              <a:rPr lang="de-DE" sz="1800" dirty="0" smtClean="0">
                <a:latin typeface="FrontPage" panose="00000400000000000000" pitchFamily="2" charset="0"/>
                <a:ea typeface="FrontPage" panose="00000400000000000000" pitchFamily="2" charset="0"/>
                <a:cs typeface="Calibri"/>
              </a:rPr>
              <a:t>Gegründet 1877</a:t>
            </a:r>
          </a:p>
          <a:p>
            <a:pPr marL="0" indent="0">
              <a:lnSpc>
                <a:spcPct val="100000"/>
              </a:lnSpc>
              <a:buNone/>
            </a:pPr>
            <a:endParaRPr lang="de-DE" sz="1800" dirty="0">
              <a:latin typeface="FrontPage" panose="00000400000000000000" pitchFamily="2" charset="0"/>
              <a:ea typeface="FrontPage" panose="00000400000000000000" pitchFamily="2" charset="0"/>
              <a:cs typeface="Calibri"/>
            </a:endParaRPr>
          </a:p>
          <a:p>
            <a:pPr>
              <a:lnSpc>
                <a:spcPct val="100000"/>
              </a:lnSpc>
            </a:pPr>
            <a:r>
              <a:rPr lang="de-DE" sz="1800" dirty="0" smtClean="0">
                <a:latin typeface="FrontPage" panose="00000400000000000000" pitchFamily="2" charset="0"/>
                <a:ea typeface="FrontPage" panose="00000400000000000000" pitchFamily="2" charset="0"/>
                <a:cs typeface="Calibri"/>
              </a:rPr>
              <a:t>Technik im Fokus aller Disziplinen</a:t>
            </a:r>
          </a:p>
          <a:p>
            <a:pPr>
              <a:lnSpc>
                <a:spcPct val="100000"/>
              </a:lnSpc>
            </a:pPr>
            <a:endParaRPr lang="de-DE" sz="1800" dirty="0">
              <a:latin typeface="FrontPage" panose="00000400000000000000" pitchFamily="2" charset="0"/>
              <a:ea typeface="FrontPage" panose="00000400000000000000" pitchFamily="2" charset="0"/>
              <a:cs typeface="Calibri"/>
            </a:endParaRPr>
          </a:p>
          <a:p>
            <a:pPr>
              <a:lnSpc>
                <a:spcPct val="100000"/>
              </a:lnSpc>
            </a:pPr>
            <a:r>
              <a:rPr lang="de-DE" sz="1800" dirty="0" smtClean="0">
                <a:latin typeface="FrontPage" panose="00000400000000000000" pitchFamily="2" charset="0"/>
                <a:ea typeface="FrontPage" panose="00000400000000000000" pitchFamily="2" charset="0"/>
                <a:cs typeface="Calibri"/>
              </a:rPr>
              <a:t>Naturwissenschaften sowie Sozial- und Geisteswissenschaften arbeiten eng mit Ingenieurwissenschaften zusammen</a:t>
            </a:r>
          </a:p>
          <a:p>
            <a:pPr>
              <a:lnSpc>
                <a:spcPct val="100000"/>
              </a:lnSpc>
            </a:pPr>
            <a:endParaRPr lang="de-DE" sz="1800" dirty="0">
              <a:latin typeface="FrontPage" panose="00000400000000000000" pitchFamily="2" charset="0"/>
              <a:ea typeface="FrontPage" panose="00000400000000000000" pitchFamily="2" charset="0"/>
              <a:cs typeface="Calibri"/>
            </a:endParaRPr>
          </a:p>
          <a:p>
            <a:pPr>
              <a:lnSpc>
                <a:spcPct val="100000"/>
              </a:lnSpc>
            </a:pPr>
            <a:r>
              <a:rPr lang="de-DE" sz="1800" dirty="0" smtClean="0">
                <a:latin typeface="FrontPage" panose="00000400000000000000" pitchFamily="2" charset="0"/>
                <a:ea typeface="FrontPage" panose="00000400000000000000" pitchFamily="2" charset="0"/>
                <a:cs typeface="Calibri"/>
              </a:rPr>
              <a:t>Erste autonome Universität Deutschlands</a:t>
            </a:r>
          </a:p>
          <a:p>
            <a:pPr marL="0" indent="0">
              <a:lnSpc>
                <a:spcPct val="100000"/>
              </a:lnSpc>
              <a:buFont typeface="Wingdings" pitchFamily="2" charset="2"/>
              <a:buNone/>
            </a:pPr>
            <a:endParaRPr lang="de-DE" sz="1800" dirty="0">
              <a:latin typeface="FrontPage" panose="00000400000000000000" pitchFamily="2" charset="0"/>
              <a:ea typeface="FrontPage" panose="00000400000000000000" pitchFamily="2" charset="0"/>
              <a:cs typeface="Calibri"/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Technische Universität Darmstadt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4084488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Technische Universität Darmstadt</a:t>
            </a:r>
            <a:endParaRPr lang="en-GB" dirty="0"/>
          </a:p>
        </p:txBody>
      </p:sp>
      <p:grpSp>
        <p:nvGrpSpPr>
          <p:cNvPr id="2" name="Gruppierung 9"/>
          <p:cNvGrpSpPr/>
          <p:nvPr/>
        </p:nvGrpSpPr>
        <p:grpSpPr>
          <a:xfrm>
            <a:off x="107504" y="1689077"/>
            <a:ext cx="8784976" cy="4711722"/>
            <a:chOff x="251520" y="1268760"/>
            <a:chExt cx="8784976" cy="5132040"/>
          </a:xfrm>
        </p:grpSpPr>
        <p:pic>
          <p:nvPicPr>
            <p:cNvPr id="7" name="Bild 10"/>
            <p:cNvPicPr>
              <a:picLocks noChangeAspect="1"/>
            </p:cNvPicPr>
            <p:nvPr/>
          </p:nvPicPr>
          <p:blipFill>
            <a:blip r:embed="rId2" cstate="print">
              <a:alphaModFix amt="25000"/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2424" y="1412875"/>
              <a:ext cx="8540751" cy="4987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Rechteck 7"/>
            <p:cNvSpPr/>
            <p:nvPr/>
          </p:nvSpPr>
          <p:spPr>
            <a:xfrm>
              <a:off x="251520" y="1268760"/>
              <a:ext cx="8784976" cy="25922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0" name="Inhaltsplatzhalter 3"/>
          <p:cNvSpPr txBox="1">
            <a:spLocks/>
          </p:cNvSpPr>
          <p:nvPr/>
        </p:nvSpPr>
        <p:spPr bwMode="auto">
          <a:xfrm>
            <a:off x="899592" y="1700808"/>
            <a:ext cx="7344816" cy="468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9388" indent="-179388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FrontPage" panose="00000400000000000000" pitchFamily="2" charset="0"/>
                <a:ea typeface="FrontPage" panose="00000400000000000000" pitchFamily="2" charset="0"/>
                <a:cs typeface="+mn-cs"/>
              </a:defRPr>
            </a:lvl1pPr>
            <a:lvl2pPr marL="349250" indent="-168275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FrontPage" panose="00000400000000000000" pitchFamily="2" charset="0"/>
                <a:ea typeface="FrontPage" panose="00000400000000000000" pitchFamily="2" charset="0"/>
              </a:defRPr>
            </a:lvl2pPr>
            <a:lvl3pPr marL="538163" indent="-187325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FrontPage" panose="00000400000000000000" pitchFamily="2" charset="0"/>
                <a:ea typeface="FrontPage" panose="00000400000000000000" pitchFamily="2" charset="0"/>
              </a:defRPr>
            </a:lvl3pPr>
            <a:lvl4pPr marL="717550" indent="-173038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FrontPage" panose="00000400000000000000" pitchFamily="2" charset="0"/>
                <a:ea typeface="FrontPage" panose="00000400000000000000" pitchFamily="2" charset="0"/>
              </a:defRPr>
            </a:lvl4pPr>
            <a:lvl5pPr marL="908050" indent="-1889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FrontPage" panose="00000400000000000000" pitchFamily="2" charset="0"/>
                <a:ea typeface="FrontPage" panose="00000400000000000000" pitchFamily="2" charset="0"/>
              </a:defRPr>
            </a:lvl5pPr>
            <a:lvl6pPr marL="1365250" indent="-1889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822450" indent="-1889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279650" indent="-1889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736850" indent="-1889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de-DE" kern="0" dirty="0" smtClean="0">
                <a:cs typeface="Calibri"/>
              </a:rPr>
              <a:t>Fakten und Zahlen:</a:t>
            </a:r>
          </a:p>
          <a:p>
            <a:pPr marL="0" indent="0">
              <a:buNone/>
            </a:pPr>
            <a:endParaRPr lang="de-DE" sz="1800" kern="0" dirty="0" smtClean="0">
              <a:cs typeface="Calibri"/>
            </a:endParaRPr>
          </a:p>
          <a:p>
            <a:r>
              <a:rPr lang="de-DE" sz="1800" kern="0" dirty="0" smtClean="0">
                <a:cs typeface="Calibri"/>
              </a:rPr>
              <a:t>13 Fachbereiche und 5 Studienbereiche</a:t>
            </a:r>
          </a:p>
          <a:p>
            <a:endParaRPr lang="de-DE" sz="1800" kern="0" dirty="0" smtClean="0">
              <a:cs typeface="Calibri"/>
            </a:endParaRPr>
          </a:p>
          <a:p>
            <a:r>
              <a:rPr lang="de-DE" sz="1800" kern="0" dirty="0" smtClean="0">
                <a:cs typeface="Calibri"/>
              </a:rPr>
              <a:t>110 Studiengänge</a:t>
            </a:r>
          </a:p>
          <a:p>
            <a:endParaRPr lang="de-DE" sz="1800" kern="0" dirty="0" smtClean="0">
              <a:cs typeface="Calibri"/>
            </a:endParaRPr>
          </a:p>
          <a:p>
            <a:r>
              <a:rPr lang="de-DE" sz="1800" kern="0" dirty="0" smtClean="0">
                <a:cs typeface="Calibri"/>
              </a:rPr>
              <a:t>303 Professoren und 25.100 (inkl. 4.350 internationale) Studenten</a:t>
            </a:r>
          </a:p>
          <a:p>
            <a:endParaRPr lang="de-DE" sz="1800" kern="0" dirty="0" smtClean="0">
              <a:cs typeface="Calibri"/>
            </a:endParaRPr>
          </a:p>
          <a:p>
            <a:r>
              <a:rPr lang="de-DE" sz="1800" kern="0" dirty="0" smtClean="0">
                <a:cs typeface="Calibri"/>
              </a:rPr>
              <a:t>2.400 wissenschaftliche Mitarbeiter und 1.850 nicht-wissenschaftliche Mitarbeiter</a:t>
            </a:r>
          </a:p>
          <a:p>
            <a:endParaRPr lang="de-DE" sz="1800" kern="0" dirty="0" smtClean="0">
              <a:cs typeface="Calibri"/>
            </a:endParaRPr>
          </a:p>
          <a:p>
            <a:r>
              <a:rPr lang="de-DE" sz="1800" kern="0" dirty="0">
                <a:cs typeface="Calibri"/>
              </a:rPr>
              <a:t>241 </a:t>
            </a:r>
            <a:r>
              <a:rPr lang="de-DE" sz="1800" kern="0" dirty="0" smtClean="0">
                <a:cs typeface="Calibri"/>
              </a:rPr>
              <a:t>Mio. </a:t>
            </a:r>
            <a:r>
              <a:rPr lang="de-DE" sz="1800" kern="0" dirty="0">
                <a:cs typeface="Calibri"/>
              </a:rPr>
              <a:t>Euro Landesmittel, 160 </a:t>
            </a:r>
            <a:r>
              <a:rPr lang="de-DE" sz="1800" kern="0" dirty="0" smtClean="0">
                <a:cs typeface="Calibri"/>
              </a:rPr>
              <a:t>Mio. </a:t>
            </a:r>
            <a:r>
              <a:rPr lang="de-DE" sz="1800" kern="0" dirty="0">
                <a:cs typeface="Calibri"/>
              </a:rPr>
              <a:t>Euro Drittmittel und 31 </a:t>
            </a:r>
            <a:r>
              <a:rPr lang="de-DE" sz="1800" kern="0" dirty="0" smtClean="0">
                <a:cs typeface="Calibri"/>
              </a:rPr>
              <a:t>Mio. </a:t>
            </a:r>
            <a:r>
              <a:rPr lang="de-DE" sz="1800" kern="0" dirty="0">
                <a:cs typeface="Calibri"/>
              </a:rPr>
              <a:t>Euro </a:t>
            </a:r>
            <a:r>
              <a:rPr lang="de-DE" sz="1800" kern="0" dirty="0" smtClean="0">
                <a:cs typeface="Calibri"/>
              </a:rPr>
              <a:t>Bund-Länder-Hochschulpakt</a:t>
            </a:r>
            <a:endParaRPr lang="de-DE" sz="1800" kern="0" dirty="0">
              <a:cs typeface="Calibri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10993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endParaRPr lang="de-DE" dirty="0" smtClean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Die Roboter</a:t>
            </a:r>
            <a:endParaRPr lang="de-DE" dirty="0"/>
          </a:p>
        </p:txBody>
      </p:sp>
      <p:pic>
        <p:nvPicPr>
          <p:cNvPr id="1026" name="Picture 2" descr="C:\Users\Marcel\Documents\Mindroid\doc\IntroPresentation\DSC00708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1236540"/>
            <a:ext cx="7704856" cy="512877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de-DE" dirty="0" smtClean="0"/>
              <a:t> Lego-Mindstorms EV3</a:t>
            </a:r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 2 große Motoren</a:t>
            </a:r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 Ultraschallsensor (Abstand)</a:t>
            </a:r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 Gyrosensor (Drehung)</a:t>
            </a:r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 2 Farbsensoren</a:t>
            </a:r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 6 Tasten</a:t>
            </a:r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 LED-Beleuchtung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Die Roboter</a:t>
            </a:r>
            <a:endParaRPr lang="de-DE" dirty="0"/>
          </a:p>
        </p:txBody>
      </p:sp>
      <p:pic>
        <p:nvPicPr>
          <p:cNvPr id="1026" name="Picture 2" descr="C:\Users\Marcel\Documents\Mindroid\doc\WorkshopInstructions\img\ev3_button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55976" y="2502024"/>
            <a:ext cx="3810000" cy="2286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de-DE" dirty="0" smtClean="0"/>
              <a:t>Nexus 5</a:t>
            </a:r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LineageOS (Android)</a:t>
            </a:r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Mindroid-App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Smartphone		</a:t>
            </a:r>
            <a:endParaRPr lang="de-DE" dirty="0"/>
          </a:p>
        </p:txBody>
      </p:sp>
      <p:pic>
        <p:nvPicPr>
          <p:cNvPr id="2052" name="Picture 4" descr="C:\Users\Marcel\Documents\Mindroid\doc\WorkshopInstructions\img\app_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3573016"/>
            <a:ext cx="2313056" cy="2313056"/>
          </a:xfrm>
          <a:prstGeom prst="rect">
            <a:avLst/>
          </a:prstGeom>
          <a:noFill/>
        </p:spPr>
      </p:pic>
      <p:pic>
        <p:nvPicPr>
          <p:cNvPr id="2054" name="Picture 6" descr="C:\Users\Marcel\Documents\Mindroid\doc\IntroPresentation\Screenshot_20181219-145452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03848" y="1484784"/>
            <a:ext cx="2666681" cy="4741087"/>
          </a:xfrm>
          <a:prstGeom prst="rect">
            <a:avLst/>
          </a:prstGeom>
          <a:noFill/>
        </p:spPr>
      </p:pic>
      <p:pic>
        <p:nvPicPr>
          <p:cNvPr id="2055" name="Picture 7" descr="C:\Users\Marcel\Documents\Mindroid\doc\IntroPresentation\Screenshot_20181219-145457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931502" y="1473646"/>
            <a:ext cx="2672946" cy="47522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de-DE" dirty="0" smtClean="0"/>
              <a:t> 2 Programme benötigt</a:t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endParaRPr lang="de-DE" dirty="0" smtClean="0"/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 Java-Editor</a:t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endParaRPr lang="de-DE" dirty="0" smtClean="0"/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 Mindroid Server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Am Computer</a:t>
            </a:r>
            <a:endParaRPr lang="de-DE" dirty="0"/>
          </a:p>
        </p:txBody>
      </p:sp>
      <p:pic>
        <p:nvPicPr>
          <p:cNvPr id="3074" name="Picture 2" descr="C:\Users\Marcel\Documents\Mindroid\doc\IntroPresentation\pc_serverba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4155" y="4581128"/>
            <a:ext cx="1602717" cy="1052289"/>
          </a:xfrm>
          <a:prstGeom prst="rect">
            <a:avLst/>
          </a:prstGeom>
          <a:noFill/>
        </p:spPr>
      </p:pic>
      <p:pic>
        <p:nvPicPr>
          <p:cNvPr id="3075" name="Picture 3" descr="C:\Users\Marcel\Documents\Mindroid\doc\IntroPresentation\javaedito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09478" y="2659794"/>
            <a:ext cx="1567036" cy="156703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Mindroid Server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de-DE" dirty="0" smtClean="0"/>
              <a:t>IP im Handy anpassen</a:t>
            </a:r>
          </a:p>
          <a:p>
            <a:pPr>
              <a:buFont typeface="Arial" pitchFamily="34" charset="0"/>
              <a:buChar char="•"/>
            </a:pPr>
            <a:endParaRPr lang="de-DE" dirty="0"/>
          </a:p>
        </p:txBody>
      </p:sp>
      <p:pic>
        <p:nvPicPr>
          <p:cNvPr id="4099" name="Picture 3" descr="C:\Users\Marcel\Documents\Mindroid\doc\IntroPresentation\Server_smal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0000" y="2780928"/>
            <a:ext cx="4657725" cy="2381250"/>
          </a:xfrm>
          <a:prstGeom prst="rect">
            <a:avLst/>
          </a:prstGeom>
          <a:noFill/>
        </p:spPr>
      </p:pic>
      <p:pic>
        <p:nvPicPr>
          <p:cNvPr id="4100" name="Picture 4" descr="C:\Users\Marcel\Documents\Mindroid\doc\IntroPresentation\Screenshot_20181219-145515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64787" y="1628800"/>
            <a:ext cx="2637563" cy="468932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äsentationsvorlage_BWL9">
  <a:themeElements>
    <a:clrScheme name="v1_TUD_Präsentation_ro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v1_TUD_Präsentation_ro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v1_TUD_Präsentation_ro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Präsentationsvorlage_BWL9</Template>
  <TotalTime>0</TotalTime>
  <Words>216</Words>
  <Application>Microsoft Office PowerPoint</Application>
  <PresentationFormat>Bildschirmpräsentation (4:3)</PresentationFormat>
  <Paragraphs>73</Paragraphs>
  <Slides>10</Slides>
  <Notes>3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1" baseType="lpstr">
      <vt:lpstr>Präsentationsvorlage_BWL9</vt:lpstr>
      <vt:lpstr>Mindroid Workshop</vt:lpstr>
      <vt:lpstr>Studieren an der TU Darmstadt</vt:lpstr>
      <vt:lpstr>Technische Universität Darmstadt</vt:lpstr>
      <vt:lpstr>Technische Universität Darmstadt</vt:lpstr>
      <vt:lpstr>Die Roboter</vt:lpstr>
      <vt:lpstr>Die Roboter</vt:lpstr>
      <vt:lpstr>Smartphone  </vt:lpstr>
      <vt:lpstr>Am Computer</vt:lpstr>
      <vt:lpstr>Mindroid Server</vt:lpstr>
      <vt:lpstr>Verbinden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Moritz Lohse</dc:creator>
  <cp:lastModifiedBy>Marcel Mann</cp:lastModifiedBy>
  <cp:revision>64</cp:revision>
  <dcterms:created xsi:type="dcterms:W3CDTF">2009-12-23T09:42:49Z</dcterms:created>
  <dcterms:modified xsi:type="dcterms:W3CDTF">2019-05-14T16:06:29Z</dcterms:modified>
</cp:coreProperties>
</file>