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257" r:id="rId3"/>
    <p:sldId id="258" r:id="rId4"/>
    <p:sldId id="259" r:id="rId5"/>
    <p:sldId id="329" r:id="rId6"/>
    <p:sldId id="260" r:id="rId7"/>
    <p:sldId id="261" r:id="rId8"/>
    <p:sldId id="305" r:id="rId9"/>
    <p:sldId id="304" r:id="rId10"/>
    <p:sldId id="306" r:id="rId11"/>
    <p:sldId id="307" r:id="rId12"/>
    <p:sldId id="308" r:id="rId13"/>
    <p:sldId id="309" r:id="rId14"/>
    <p:sldId id="310" r:id="rId15"/>
    <p:sldId id="311" r:id="rId16"/>
    <p:sldId id="330" r:id="rId17"/>
    <p:sldId id="276" r:id="rId18"/>
    <p:sldId id="277" r:id="rId19"/>
    <p:sldId id="278" r:id="rId20"/>
    <p:sldId id="312" r:id="rId21"/>
    <p:sldId id="314" r:id="rId22"/>
    <p:sldId id="313" r:id="rId23"/>
    <p:sldId id="315" r:id="rId24"/>
    <p:sldId id="316" r:id="rId25"/>
    <p:sldId id="317" r:id="rId26"/>
    <p:sldId id="318" r:id="rId27"/>
    <p:sldId id="319" r:id="rId28"/>
    <p:sldId id="320" r:id="rId29"/>
    <p:sldId id="321" r:id="rId30"/>
    <p:sldId id="322" r:id="rId31"/>
    <p:sldId id="323" r:id="rId32"/>
    <p:sldId id="324" r:id="rId33"/>
    <p:sldId id="325" r:id="rId34"/>
    <p:sldId id="326" r:id="rId35"/>
    <p:sldId id="327" r:id="rId36"/>
    <p:sldId id="328" r:id="rId37"/>
    <p:sldId id="271" r:id="rId38"/>
    <p:sldId id="296" r:id="rId39"/>
    <p:sldId id="297" r:id="rId40"/>
    <p:sldId id="298" r:id="rId41"/>
    <p:sldId id="274" r:id="rId42"/>
    <p:sldId id="273" r:id="rId43"/>
    <p:sldId id="263" r:id="rId44"/>
    <p:sldId id="342" r:id="rId45"/>
    <p:sldId id="264" r:id="rId46"/>
    <p:sldId id="265" r:id="rId47"/>
    <p:sldId id="266" r:id="rId48"/>
    <p:sldId id="267" r:id="rId49"/>
    <p:sldId id="346" r:id="rId50"/>
    <p:sldId id="348" r:id="rId51"/>
    <p:sldId id="349" r:id="rId52"/>
    <p:sldId id="350" r:id="rId53"/>
    <p:sldId id="380" r:id="rId54"/>
    <p:sldId id="376" r:id="rId55"/>
    <p:sldId id="381" r:id="rId56"/>
    <p:sldId id="377" r:id="rId57"/>
    <p:sldId id="287" r:id="rId58"/>
    <p:sldId id="288" r:id="rId59"/>
    <p:sldId id="289" r:id="rId60"/>
    <p:sldId id="290" r:id="rId61"/>
    <p:sldId id="291" r:id="rId62"/>
    <p:sldId id="292" r:id="rId63"/>
    <p:sldId id="293" r:id="rId64"/>
    <p:sldId id="294" r:id="rId65"/>
    <p:sldId id="303"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213" autoAdjust="0"/>
  </p:normalViewPr>
  <p:slideViewPr>
    <p:cSldViewPr>
      <p:cViewPr varScale="1">
        <p:scale>
          <a:sx n="75" d="100"/>
          <a:sy n="75" d="100"/>
        </p:scale>
        <p:origin x="974"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3CF9DF-7530-44F6-98F6-65F3027C0AE3}" type="datetimeFigureOut">
              <a:rPr lang="zh-CN" altLang="en-US" smtClean="0"/>
              <a:t>2024-01-02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56CD1E-0504-4DD9-A31D-C04C9B0579FE}" type="slidenum">
              <a:rPr lang="zh-CN" altLang="en-US" smtClean="0"/>
              <a:t>‹#›</a:t>
            </a:fld>
            <a:endParaRPr lang="zh-CN" altLang="en-US"/>
          </a:p>
        </p:txBody>
      </p:sp>
    </p:spTree>
    <p:extLst>
      <p:ext uri="{BB962C8B-B14F-4D97-AF65-F5344CB8AC3E}">
        <p14:creationId xmlns:p14="http://schemas.microsoft.com/office/powerpoint/2010/main" val="526923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56CD1E-0504-4DD9-A31D-C04C9B0579FE}" type="slidenum">
              <a:rPr lang="zh-CN" altLang="en-US" smtClean="0"/>
              <a:t>21</a:t>
            </a:fld>
            <a:endParaRPr lang="zh-CN" altLang="en-US"/>
          </a:p>
        </p:txBody>
      </p:sp>
    </p:spTree>
    <p:extLst>
      <p:ext uri="{BB962C8B-B14F-4D97-AF65-F5344CB8AC3E}">
        <p14:creationId xmlns:p14="http://schemas.microsoft.com/office/powerpoint/2010/main" val="2531998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56CD1E-0504-4DD9-A31D-C04C9B0579FE}" type="slidenum">
              <a:rPr lang="zh-CN" altLang="en-US" smtClean="0"/>
              <a:t>30</a:t>
            </a:fld>
            <a:endParaRPr lang="zh-CN" altLang="en-US"/>
          </a:p>
        </p:txBody>
      </p:sp>
    </p:spTree>
    <p:extLst>
      <p:ext uri="{BB962C8B-B14F-4D97-AF65-F5344CB8AC3E}">
        <p14:creationId xmlns:p14="http://schemas.microsoft.com/office/powerpoint/2010/main" val="2851146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56CD1E-0504-4DD9-A31D-C04C9B0579FE}" type="slidenum">
              <a:rPr lang="zh-CN" altLang="en-US" smtClean="0"/>
              <a:t>31</a:t>
            </a:fld>
            <a:endParaRPr lang="zh-CN" altLang="en-US"/>
          </a:p>
        </p:txBody>
      </p:sp>
    </p:spTree>
    <p:extLst>
      <p:ext uri="{BB962C8B-B14F-4D97-AF65-F5344CB8AC3E}">
        <p14:creationId xmlns:p14="http://schemas.microsoft.com/office/powerpoint/2010/main" val="978822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56CD1E-0504-4DD9-A31D-C04C9B0579FE}" type="slidenum">
              <a:rPr lang="zh-CN" altLang="en-US" smtClean="0"/>
              <a:t>32</a:t>
            </a:fld>
            <a:endParaRPr lang="zh-CN" altLang="en-US"/>
          </a:p>
        </p:txBody>
      </p:sp>
    </p:spTree>
    <p:extLst>
      <p:ext uri="{BB962C8B-B14F-4D97-AF65-F5344CB8AC3E}">
        <p14:creationId xmlns:p14="http://schemas.microsoft.com/office/powerpoint/2010/main" val="1590050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56CD1E-0504-4DD9-A31D-C04C9B0579FE}" type="slidenum">
              <a:rPr lang="zh-CN" altLang="en-US" smtClean="0"/>
              <a:t>33</a:t>
            </a:fld>
            <a:endParaRPr lang="zh-CN" altLang="en-US"/>
          </a:p>
        </p:txBody>
      </p:sp>
    </p:spTree>
    <p:extLst>
      <p:ext uri="{BB962C8B-B14F-4D97-AF65-F5344CB8AC3E}">
        <p14:creationId xmlns:p14="http://schemas.microsoft.com/office/powerpoint/2010/main" val="1695060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56CD1E-0504-4DD9-A31D-C04C9B0579FE}" type="slidenum">
              <a:rPr lang="zh-CN" altLang="en-US" smtClean="0"/>
              <a:t>34</a:t>
            </a:fld>
            <a:endParaRPr lang="zh-CN" altLang="en-US"/>
          </a:p>
        </p:txBody>
      </p:sp>
    </p:spTree>
    <p:extLst>
      <p:ext uri="{BB962C8B-B14F-4D97-AF65-F5344CB8AC3E}">
        <p14:creationId xmlns:p14="http://schemas.microsoft.com/office/powerpoint/2010/main" val="986887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56CD1E-0504-4DD9-A31D-C04C9B0579FE}" type="slidenum">
              <a:rPr lang="zh-CN" altLang="en-US" smtClean="0"/>
              <a:t>35</a:t>
            </a:fld>
            <a:endParaRPr lang="zh-CN" altLang="en-US"/>
          </a:p>
        </p:txBody>
      </p:sp>
    </p:spTree>
    <p:extLst>
      <p:ext uri="{BB962C8B-B14F-4D97-AF65-F5344CB8AC3E}">
        <p14:creationId xmlns:p14="http://schemas.microsoft.com/office/powerpoint/2010/main" val="5701875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56CD1E-0504-4DD9-A31D-C04C9B0579FE}" type="slidenum">
              <a:rPr lang="zh-CN" altLang="en-US" smtClean="0"/>
              <a:t>36</a:t>
            </a:fld>
            <a:endParaRPr lang="zh-CN" altLang="en-US"/>
          </a:p>
        </p:txBody>
      </p:sp>
    </p:spTree>
    <p:extLst>
      <p:ext uri="{BB962C8B-B14F-4D97-AF65-F5344CB8AC3E}">
        <p14:creationId xmlns:p14="http://schemas.microsoft.com/office/powerpoint/2010/main" val="1978184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56CD1E-0504-4DD9-A31D-C04C9B0579FE}" type="slidenum">
              <a:rPr lang="zh-CN" altLang="en-US" smtClean="0"/>
              <a:t>22</a:t>
            </a:fld>
            <a:endParaRPr lang="zh-CN" altLang="en-US"/>
          </a:p>
        </p:txBody>
      </p:sp>
    </p:spTree>
    <p:extLst>
      <p:ext uri="{BB962C8B-B14F-4D97-AF65-F5344CB8AC3E}">
        <p14:creationId xmlns:p14="http://schemas.microsoft.com/office/powerpoint/2010/main" val="1231552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56CD1E-0504-4DD9-A31D-C04C9B0579FE}" type="slidenum">
              <a:rPr lang="zh-CN" altLang="en-US" smtClean="0"/>
              <a:t>23</a:t>
            </a:fld>
            <a:endParaRPr lang="zh-CN" altLang="en-US"/>
          </a:p>
        </p:txBody>
      </p:sp>
    </p:spTree>
    <p:extLst>
      <p:ext uri="{BB962C8B-B14F-4D97-AF65-F5344CB8AC3E}">
        <p14:creationId xmlns:p14="http://schemas.microsoft.com/office/powerpoint/2010/main" val="57268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56CD1E-0504-4DD9-A31D-C04C9B0579FE}" type="slidenum">
              <a:rPr lang="zh-CN" altLang="en-US" smtClean="0"/>
              <a:t>24</a:t>
            </a:fld>
            <a:endParaRPr lang="zh-CN" altLang="en-US"/>
          </a:p>
        </p:txBody>
      </p:sp>
    </p:spTree>
    <p:extLst>
      <p:ext uri="{BB962C8B-B14F-4D97-AF65-F5344CB8AC3E}">
        <p14:creationId xmlns:p14="http://schemas.microsoft.com/office/powerpoint/2010/main" val="2265730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56CD1E-0504-4DD9-A31D-C04C9B0579FE}" type="slidenum">
              <a:rPr lang="zh-CN" altLang="en-US" smtClean="0"/>
              <a:t>25</a:t>
            </a:fld>
            <a:endParaRPr lang="zh-CN" altLang="en-US"/>
          </a:p>
        </p:txBody>
      </p:sp>
    </p:spTree>
    <p:extLst>
      <p:ext uri="{BB962C8B-B14F-4D97-AF65-F5344CB8AC3E}">
        <p14:creationId xmlns:p14="http://schemas.microsoft.com/office/powerpoint/2010/main" val="2729444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56CD1E-0504-4DD9-A31D-C04C9B0579FE}" type="slidenum">
              <a:rPr lang="zh-CN" altLang="en-US" smtClean="0"/>
              <a:t>26</a:t>
            </a:fld>
            <a:endParaRPr lang="zh-CN" altLang="en-US"/>
          </a:p>
        </p:txBody>
      </p:sp>
    </p:spTree>
    <p:extLst>
      <p:ext uri="{BB962C8B-B14F-4D97-AF65-F5344CB8AC3E}">
        <p14:creationId xmlns:p14="http://schemas.microsoft.com/office/powerpoint/2010/main" val="1001064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56CD1E-0504-4DD9-A31D-C04C9B0579FE}" type="slidenum">
              <a:rPr lang="zh-CN" altLang="en-US" smtClean="0"/>
              <a:t>27</a:t>
            </a:fld>
            <a:endParaRPr lang="zh-CN" altLang="en-US"/>
          </a:p>
        </p:txBody>
      </p:sp>
    </p:spTree>
    <p:extLst>
      <p:ext uri="{BB962C8B-B14F-4D97-AF65-F5344CB8AC3E}">
        <p14:creationId xmlns:p14="http://schemas.microsoft.com/office/powerpoint/2010/main" val="3665860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56CD1E-0504-4DD9-A31D-C04C9B0579FE}" type="slidenum">
              <a:rPr lang="zh-CN" altLang="en-US" smtClean="0"/>
              <a:t>28</a:t>
            </a:fld>
            <a:endParaRPr lang="zh-CN" altLang="en-US"/>
          </a:p>
        </p:txBody>
      </p:sp>
    </p:spTree>
    <p:extLst>
      <p:ext uri="{BB962C8B-B14F-4D97-AF65-F5344CB8AC3E}">
        <p14:creationId xmlns:p14="http://schemas.microsoft.com/office/powerpoint/2010/main" val="3160520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56CD1E-0504-4DD9-A31D-C04C9B0579FE}" type="slidenum">
              <a:rPr lang="zh-CN" altLang="en-US" smtClean="0"/>
              <a:t>29</a:t>
            </a:fld>
            <a:endParaRPr lang="zh-CN" altLang="en-US"/>
          </a:p>
        </p:txBody>
      </p:sp>
    </p:spTree>
    <p:extLst>
      <p:ext uri="{BB962C8B-B14F-4D97-AF65-F5344CB8AC3E}">
        <p14:creationId xmlns:p14="http://schemas.microsoft.com/office/powerpoint/2010/main" val="3441109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image" Target="../media/image21.GIF"/></Relationships>
</file>

<file path=ppt/slides/_rels/slide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5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slideLayout" Target="../slideLayouts/slideLayout6.xml"/><Relationship Id="rId1" Type="http://schemas.openxmlformats.org/officeDocument/2006/relationships/tags" Target="../tags/tag3.xml"/><Relationship Id="rId4" Type="http://schemas.openxmlformats.org/officeDocument/2006/relationships/image" Target="../media/image29.png"/></Relationships>
</file>

<file path=ppt/slides/_rels/slide5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slideLayout" Target="../slideLayouts/slideLayout6.xml"/><Relationship Id="rId1" Type="http://schemas.openxmlformats.org/officeDocument/2006/relationships/tags" Target="../tags/tag4.xml"/><Relationship Id="rId4" Type="http://schemas.openxmlformats.org/officeDocument/2006/relationships/image" Target="../media/image30.png"/></Relationships>
</file>

<file path=ppt/slides/_rels/slide5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slideLayout" Target="../slideLayouts/slideLayout6.xml"/><Relationship Id="rId1" Type="http://schemas.openxmlformats.org/officeDocument/2006/relationships/tags" Target="../tags/tag5.xml"/><Relationship Id="rId5" Type="http://schemas.openxmlformats.org/officeDocument/2006/relationships/image" Target="../media/image32.png"/><Relationship Id="rId4" Type="http://schemas.openxmlformats.org/officeDocument/2006/relationships/image" Target="../media/image31.png"/></Relationships>
</file>

<file path=ppt/slides/_rels/slide5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slideLayout" Target="../slideLayouts/slideLayout6.xml"/><Relationship Id="rId1" Type="http://schemas.openxmlformats.org/officeDocument/2006/relationships/tags" Target="../tags/tag6.xml"/><Relationship Id="rId5" Type="http://schemas.openxmlformats.org/officeDocument/2006/relationships/image" Target="../media/image34.png"/><Relationship Id="rId4" Type="http://schemas.openxmlformats.org/officeDocument/2006/relationships/image" Target="../media/image33.png"/></Relationships>
</file>

<file path=ppt/slides/_rels/slide5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799021" y="1336929"/>
            <a:ext cx="10593957" cy="2009846"/>
          </a:xfrm>
          <a:prstGeom prst="rect">
            <a:avLst/>
          </a:prstGeom>
        </p:spPr>
        <p:txBody>
          <a:bodyPr vert="horz" wrap="square" lIns="114300" tIns="57150" rIns="114300" bIns="57150" rtlCol="0" anchor="t" anchorCtr="0">
            <a:spAutoFit/>
          </a:bodyPr>
          <a:lstStyle/>
          <a:p>
            <a:pPr>
              <a:lnSpc>
                <a:spcPct val="120000"/>
              </a:lnSpc>
              <a:spcBef>
                <a:spcPts val="450"/>
              </a:spcBef>
            </a:pPr>
            <a:r>
              <a:rPr lang="zh-CN" altLang="en-US" sz="5175" b="1" dirty="0">
                <a:solidFill>
                  <a:schemeClr val="accent1">
                    <a:alpha val="100000"/>
                  </a:schemeClr>
                </a:solidFill>
                <a:latin typeface="Microsoft Yahei"/>
                <a:ea typeface="Microsoft Yahei"/>
                <a:cs typeface="Microsoft Yahei"/>
              </a:rPr>
              <a:t>“喵咪美食坊”</a:t>
            </a:r>
            <a:endParaRPr lang="en-US" altLang="zh-CN" sz="5175" b="1" dirty="0">
              <a:solidFill>
                <a:schemeClr val="accent1">
                  <a:alpha val="100000"/>
                </a:schemeClr>
              </a:solidFill>
              <a:latin typeface="Microsoft Yahei"/>
              <a:ea typeface="Microsoft Yahei"/>
              <a:cs typeface="Microsoft Yahei"/>
            </a:endParaRPr>
          </a:p>
          <a:p>
            <a:pPr>
              <a:lnSpc>
                <a:spcPct val="120000"/>
              </a:lnSpc>
              <a:spcBef>
                <a:spcPts val="450"/>
              </a:spcBef>
            </a:pPr>
            <a:r>
              <a:rPr lang="zh-CN" altLang="en-US" sz="5175" b="1" dirty="0">
                <a:solidFill>
                  <a:schemeClr val="accent1">
                    <a:alpha val="100000"/>
                  </a:schemeClr>
                </a:solidFill>
                <a:latin typeface="Microsoft Yahei"/>
                <a:ea typeface="Microsoft Yahei"/>
                <a:cs typeface="Microsoft Yahei"/>
              </a:rPr>
              <a:t>学期总阶段评审报告</a:t>
            </a:r>
            <a:endParaRPr lang="en-US" sz="5175" b="1" dirty="0">
              <a:solidFill>
                <a:schemeClr val="accent1">
                  <a:alpha val="100000"/>
                </a:schemeClr>
              </a:solidFill>
              <a:latin typeface="Microsoft Yahei"/>
              <a:ea typeface="Microsoft Yahei"/>
              <a:cs typeface="Microsoft Yahei"/>
            </a:endParaRPr>
          </a:p>
        </p:txBody>
      </p:sp>
      <p:sp>
        <p:nvSpPr>
          <p:cNvPr id="3" name="TextBox 3"/>
          <p:cNvSpPr txBox="1"/>
          <p:nvPr/>
        </p:nvSpPr>
        <p:spPr>
          <a:xfrm>
            <a:off x="990600" y="4811940"/>
            <a:ext cx="8029457" cy="1304973"/>
          </a:xfrm>
          <a:prstGeom prst="rect">
            <a:avLst/>
          </a:prstGeom>
        </p:spPr>
        <p:txBody>
          <a:bodyPr vert="horz" wrap="square" lIns="114300" tIns="57150" rIns="114300" bIns="57150" rtlCol="0" anchor="t" anchorCtr="0">
            <a:spAutoFit/>
          </a:bodyPr>
          <a:lstStyle/>
          <a:p>
            <a:pPr>
              <a:lnSpc>
                <a:spcPct val="80000"/>
              </a:lnSpc>
              <a:spcBef>
                <a:spcPts val="450"/>
              </a:spcBef>
            </a:pPr>
            <a:r>
              <a:rPr lang="zh-CN" altLang="en-US" sz="2025" dirty="0">
                <a:solidFill>
                  <a:schemeClr val="accent2">
                    <a:alpha val="100000"/>
                  </a:schemeClr>
                </a:solidFill>
                <a:latin typeface="Microsoft Yahei"/>
                <a:ea typeface="Microsoft Yahei"/>
                <a:cs typeface="Microsoft Yahei"/>
              </a:rPr>
              <a:t>汇报人：胡丰麒</a:t>
            </a:r>
            <a:endParaRPr lang="en-US" altLang="zh-CN" sz="2025" dirty="0">
              <a:solidFill>
                <a:schemeClr val="accent2">
                  <a:alpha val="100000"/>
                </a:schemeClr>
              </a:solidFill>
              <a:latin typeface="Microsoft Yahei"/>
              <a:ea typeface="Microsoft Yahei"/>
              <a:cs typeface="Microsoft Yahei"/>
            </a:endParaRPr>
          </a:p>
          <a:p>
            <a:pPr>
              <a:lnSpc>
                <a:spcPct val="80000"/>
              </a:lnSpc>
              <a:spcBef>
                <a:spcPts val="450"/>
              </a:spcBef>
            </a:pPr>
            <a:r>
              <a:rPr lang="zh-CN" altLang="en-US" sz="2025" dirty="0">
                <a:solidFill>
                  <a:schemeClr val="accent2">
                    <a:alpha val="100000"/>
                  </a:schemeClr>
                </a:solidFill>
                <a:latin typeface="Microsoft Yahei"/>
                <a:ea typeface="Microsoft Yahei"/>
                <a:cs typeface="Microsoft Yahei"/>
              </a:rPr>
              <a:t>制作人：江锦文 胡丰麒</a:t>
            </a:r>
            <a:endParaRPr lang="en-US" altLang="zh-CN" sz="2025" dirty="0">
              <a:solidFill>
                <a:schemeClr val="accent2">
                  <a:alpha val="100000"/>
                </a:schemeClr>
              </a:solidFill>
              <a:latin typeface="Microsoft Yahei"/>
              <a:ea typeface="Microsoft Yahei"/>
              <a:cs typeface="Microsoft Yahei"/>
            </a:endParaRPr>
          </a:p>
          <a:p>
            <a:pPr>
              <a:lnSpc>
                <a:spcPct val="80000"/>
              </a:lnSpc>
              <a:spcBef>
                <a:spcPts val="450"/>
              </a:spcBef>
            </a:pPr>
            <a:r>
              <a:rPr lang="zh-CN" altLang="en-US" sz="2025" dirty="0">
                <a:solidFill>
                  <a:schemeClr val="accent2">
                    <a:alpha val="100000"/>
                  </a:schemeClr>
                </a:solidFill>
                <a:latin typeface="Microsoft Yahei"/>
                <a:ea typeface="Microsoft Yahei"/>
                <a:cs typeface="Microsoft Yahei"/>
              </a:rPr>
              <a:t>小组成员</a:t>
            </a:r>
            <a:r>
              <a:rPr lang="en-US" altLang="zh-CN" sz="2025" dirty="0">
                <a:solidFill>
                  <a:schemeClr val="accent2">
                    <a:alpha val="100000"/>
                  </a:schemeClr>
                </a:solidFill>
                <a:latin typeface="Microsoft Yahei"/>
                <a:ea typeface="Microsoft Yahei"/>
                <a:cs typeface="Microsoft Yahei"/>
              </a:rPr>
              <a:t>：</a:t>
            </a:r>
            <a:r>
              <a:rPr lang="zh-CN" altLang="en-US" sz="2025" dirty="0">
                <a:solidFill>
                  <a:schemeClr val="accent2">
                    <a:alpha val="100000"/>
                  </a:schemeClr>
                </a:solidFill>
                <a:latin typeface="Microsoft Yahei"/>
                <a:ea typeface="Microsoft Yahei"/>
                <a:cs typeface="Microsoft Yahei"/>
              </a:rPr>
              <a:t>胡丰麒 江锦文 叶雨清 蓝鲁晟 朱耀杰</a:t>
            </a:r>
            <a:endParaRPr lang="en-US" altLang="zh-CN" sz="2025" dirty="0">
              <a:solidFill>
                <a:schemeClr val="accent2">
                  <a:alpha val="100000"/>
                </a:schemeClr>
              </a:solidFill>
              <a:latin typeface="Microsoft Yahei"/>
              <a:ea typeface="Microsoft Yahei"/>
              <a:cs typeface="Microsoft Yahei"/>
            </a:endParaRPr>
          </a:p>
          <a:p>
            <a:pPr>
              <a:lnSpc>
                <a:spcPct val="80000"/>
              </a:lnSpc>
              <a:spcBef>
                <a:spcPts val="450"/>
              </a:spcBef>
            </a:pPr>
            <a:r>
              <a:rPr lang="zh-CN" altLang="en-US" sz="2025" dirty="0">
                <a:solidFill>
                  <a:schemeClr val="accent2">
                    <a:alpha val="100000"/>
                  </a:schemeClr>
                </a:solidFill>
                <a:latin typeface="Microsoft Yahei"/>
                <a:ea typeface="Microsoft Yahei"/>
                <a:cs typeface="Microsoft Yahei"/>
              </a:rPr>
              <a:t>汇报时间：</a:t>
            </a:r>
            <a:r>
              <a:rPr lang="en-US" altLang="zh-CN" sz="2025" dirty="0">
                <a:solidFill>
                  <a:schemeClr val="accent2">
                    <a:alpha val="100000"/>
                  </a:schemeClr>
                </a:solidFill>
                <a:latin typeface="Microsoft Yahei"/>
                <a:ea typeface="Microsoft Yahei"/>
                <a:cs typeface="Microsoft Yahei"/>
              </a:rPr>
              <a:t>2024.01.01</a:t>
            </a:r>
          </a:p>
        </p:txBody>
      </p:sp>
      <p:sp>
        <p:nvSpPr>
          <p:cNvPr id="6" name="TextBox 2">
            <a:extLst>
              <a:ext uri="{FF2B5EF4-FFF2-40B4-BE49-F238E27FC236}">
                <a16:creationId xmlns:a16="http://schemas.microsoft.com/office/drawing/2014/main" id="{F596FAE3-95A2-0183-8305-9446C715DECD}"/>
              </a:ext>
            </a:extLst>
          </p:cNvPr>
          <p:cNvSpPr txBox="1"/>
          <p:nvPr/>
        </p:nvSpPr>
        <p:spPr>
          <a:xfrm>
            <a:off x="994611" y="3511226"/>
            <a:ext cx="5220779" cy="521040"/>
          </a:xfrm>
          <a:prstGeom prst="rect">
            <a:avLst/>
          </a:prstGeom>
        </p:spPr>
        <p:txBody>
          <a:bodyPr vert="horz" wrap="square" lIns="114300" tIns="57150" rIns="114300" bIns="57150" rtlCol="0" anchor="t" anchorCtr="0">
            <a:spAutoFit/>
          </a:bodyPr>
          <a:lstStyle/>
          <a:p>
            <a:pPr>
              <a:lnSpc>
                <a:spcPct val="120000"/>
              </a:lnSpc>
              <a:spcBef>
                <a:spcPts val="450"/>
              </a:spcBef>
            </a:pPr>
            <a:r>
              <a:rPr lang="en-US" altLang="zh-CN" sz="2400" b="1" dirty="0">
                <a:solidFill>
                  <a:schemeClr val="accent1">
                    <a:alpha val="100000"/>
                  </a:schemeClr>
                </a:solidFill>
                <a:latin typeface="Microsoft Yahei"/>
                <a:ea typeface="Microsoft Yahei"/>
                <a:cs typeface="Microsoft Yahei"/>
              </a:rPr>
              <a:t>2023.9.21-2024.1.4</a:t>
            </a:r>
            <a:endParaRPr lang="en-US" sz="2400" b="1" dirty="0">
              <a:solidFill>
                <a:schemeClr val="accent1">
                  <a:alpha val="100000"/>
                </a:schemeClr>
              </a:solidFill>
              <a:latin typeface="Microsoft Yahei"/>
              <a:ea typeface="Microsoft Yahei"/>
              <a:cs typeface="Microsoft Yahe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blip>
          <a:srcRect l="17334" r="17334"/>
          <a:stretch>
            <a:fillRect/>
          </a:stretch>
        </p:blipFill>
        <p:spPr>
          <a:xfrm>
            <a:off x="7092557" y="1559288"/>
            <a:ext cx="4492828" cy="4492828"/>
          </a:xfrm>
          <a:prstGeom prst="roundRect">
            <a:avLst/>
          </a:prstGeom>
        </p:spPr>
      </p:pic>
      <p:sp>
        <p:nvSpPr>
          <p:cNvPr id="3" name="Freeform 3"/>
          <p:cNvSpPr/>
          <p:nvPr/>
        </p:nvSpPr>
        <p:spPr>
          <a:xfrm>
            <a:off x="539110" y="1488377"/>
            <a:ext cx="1511760" cy="1373901"/>
          </a:xfrm>
          <a:custGeom>
            <a:avLst/>
            <a:gdLst/>
            <a:ahLst/>
            <a:cxnLst/>
            <a:rect l="l" t="t" r="r" b="b"/>
            <a:pathLst>
              <a:path w="1181062" h="1073360">
                <a:moveTo>
                  <a:pt x="0" y="0"/>
                </a:moveTo>
                <a:lnTo>
                  <a:pt x="1046892" y="0"/>
                </a:lnTo>
                <a:quadBezTo>
                  <a:pt x="1181062" y="0"/>
                  <a:pt x="1181062" y="134170"/>
                </a:quadBezTo>
                <a:lnTo>
                  <a:pt x="1181062" y="1073360"/>
                </a:lnTo>
                <a:lnTo>
                  <a:pt x="134170" y="1073360"/>
                </a:lnTo>
                <a:quadBezTo>
                  <a:pt x="0" y="1073360"/>
                  <a:pt x="0" y="939190"/>
                </a:quadBezTo>
                <a:lnTo>
                  <a:pt x="0" y="0"/>
                </a:lnTo>
                <a:close/>
              </a:path>
            </a:pathLst>
          </a:custGeom>
          <a:solidFill>
            <a:schemeClr val="accent2">
              <a:alpha val="100000"/>
            </a:schemeClr>
          </a:solidFill>
        </p:spPr>
      </p:sp>
      <p:sp>
        <p:nvSpPr>
          <p:cNvPr id="4" name="TextBox 4"/>
          <p:cNvSpPr txBox="1"/>
          <p:nvPr/>
        </p:nvSpPr>
        <p:spPr>
          <a:xfrm>
            <a:off x="739477" y="1370655"/>
            <a:ext cx="1111026" cy="1615440"/>
          </a:xfrm>
          <a:prstGeom prst="rect">
            <a:avLst/>
          </a:prstGeom>
        </p:spPr>
        <p:txBody>
          <a:bodyPr vert="horz" wrap="square" lIns="123825" tIns="123825" rIns="57150" bIns="123825" rtlCol="0" anchor="t" anchorCtr="0">
            <a:spAutoFit/>
          </a:bodyPr>
          <a:lstStyle/>
          <a:p>
            <a:pPr algn="ctr">
              <a:lnSpc>
                <a:spcPct val="150000"/>
              </a:lnSpc>
            </a:pPr>
            <a:r>
              <a:rPr lang="en-US" sz="5775" b="1">
                <a:solidFill>
                  <a:srgbClr val="FFFFFF">
                    <a:alpha val="100000"/>
                  </a:srgbClr>
                </a:solidFill>
                <a:latin typeface="Microsoft Yahei"/>
                <a:ea typeface="Microsoft Yahei"/>
                <a:cs typeface="Microsoft Yahei"/>
              </a:rPr>
              <a:t>1</a:t>
            </a:r>
          </a:p>
        </p:txBody>
      </p:sp>
      <p:sp>
        <p:nvSpPr>
          <p:cNvPr id="5" name="Freeform 5"/>
          <p:cNvSpPr/>
          <p:nvPr/>
        </p:nvSpPr>
        <p:spPr>
          <a:xfrm>
            <a:off x="539110" y="3205847"/>
            <a:ext cx="1511760" cy="1373901"/>
          </a:xfrm>
          <a:custGeom>
            <a:avLst/>
            <a:gdLst/>
            <a:ahLst/>
            <a:cxnLst/>
            <a:rect l="l" t="t" r="r" b="b"/>
            <a:pathLst>
              <a:path w="1181062" h="1073360">
                <a:moveTo>
                  <a:pt x="0" y="0"/>
                </a:moveTo>
                <a:lnTo>
                  <a:pt x="1046892" y="0"/>
                </a:lnTo>
                <a:quadBezTo>
                  <a:pt x="1181062" y="0"/>
                  <a:pt x="1181062" y="134170"/>
                </a:quadBezTo>
                <a:lnTo>
                  <a:pt x="1181062" y="1073360"/>
                </a:lnTo>
                <a:lnTo>
                  <a:pt x="134170" y="1073360"/>
                </a:lnTo>
                <a:quadBezTo>
                  <a:pt x="0" y="1073360"/>
                  <a:pt x="0" y="939190"/>
                </a:quadBezTo>
                <a:lnTo>
                  <a:pt x="0" y="0"/>
                </a:lnTo>
                <a:close/>
              </a:path>
            </a:pathLst>
          </a:custGeom>
          <a:solidFill>
            <a:schemeClr val="accent2">
              <a:alpha val="100000"/>
            </a:schemeClr>
          </a:solidFill>
        </p:spPr>
      </p:sp>
      <p:sp>
        <p:nvSpPr>
          <p:cNvPr id="6" name="TextBox 6"/>
          <p:cNvSpPr txBox="1"/>
          <p:nvPr/>
        </p:nvSpPr>
        <p:spPr>
          <a:xfrm>
            <a:off x="739477" y="3088125"/>
            <a:ext cx="1111026" cy="1615440"/>
          </a:xfrm>
          <a:prstGeom prst="rect">
            <a:avLst/>
          </a:prstGeom>
        </p:spPr>
        <p:txBody>
          <a:bodyPr vert="horz" wrap="square" lIns="123825" tIns="123825" rIns="57150" bIns="123825" rtlCol="0" anchor="t" anchorCtr="0">
            <a:spAutoFit/>
          </a:bodyPr>
          <a:lstStyle/>
          <a:p>
            <a:pPr algn="ctr">
              <a:lnSpc>
                <a:spcPct val="150000"/>
              </a:lnSpc>
            </a:pPr>
            <a:r>
              <a:rPr lang="en-US" sz="5775" b="1">
                <a:solidFill>
                  <a:srgbClr val="FFFFFF">
                    <a:alpha val="100000"/>
                  </a:srgbClr>
                </a:solidFill>
                <a:latin typeface="Microsoft Yahei"/>
                <a:ea typeface="Microsoft Yahei"/>
                <a:cs typeface="Microsoft Yahei"/>
              </a:rPr>
              <a:t>2</a:t>
            </a:r>
          </a:p>
        </p:txBody>
      </p:sp>
      <p:sp>
        <p:nvSpPr>
          <p:cNvPr id="7" name="Freeform 7"/>
          <p:cNvSpPr/>
          <p:nvPr/>
        </p:nvSpPr>
        <p:spPr>
          <a:xfrm>
            <a:off x="539110" y="4984278"/>
            <a:ext cx="1511760" cy="1373901"/>
          </a:xfrm>
          <a:custGeom>
            <a:avLst/>
            <a:gdLst/>
            <a:ahLst/>
            <a:cxnLst/>
            <a:rect l="l" t="t" r="r" b="b"/>
            <a:pathLst>
              <a:path w="1181062" h="1073360">
                <a:moveTo>
                  <a:pt x="0" y="0"/>
                </a:moveTo>
                <a:lnTo>
                  <a:pt x="1046892" y="0"/>
                </a:lnTo>
                <a:quadBezTo>
                  <a:pt x="1181062" y="0"/>
                  <a:pt x="1181062" y="134170"/>
                </a:quadBezTo>
                <a:lnTo>
                  <a:pt x="1181062" y="1073360"/>
                </a:lnTo>
                <a:lnTo>
                  <a:pt x="134170" y="1073360"/>
                </a:lnTo>
                <a:quadBezTo>
                  <a:pt x="0" y="1073360"/>
                  <a:pt x="0" y="939190"/>
                </a:quadBezTo>
                <a:lnTo>
                  <a:pt x="0" y="0"/>
                </a:lnTo>
                <a:close/>
              </a:path>
            </a:pathLst>
          </a:custGeom>
          <a:solidFill>
            <a:schemeClr val="accent2">
              <a:alpha val="100000"/>
            </a:schemeClr>
          </a:solidFill>
        </p:spPr>
      </p:sp>
      <p:sp>
        <p:nvSpPr>
          <p:cNvPr id="8" name="TextBox 8"/>
          <p:cNvSpPr txBox="1"/>
          <p:nvPr/>
        </p:nvSpPr>
        <p:spPr>
          <a:xfrm>
            <a:off x="739477" y="4866556"/>
            <a:ext cx="1111026" cy="1615440"/>
          </a:xfrm>
          <a:prstGeom prst="rect">
            <a:avLst/>
          </a:prstGeom>
        </p:spPr>
        <p:txBody>
          <a:bodyPr vert="horz" wrap="square" lIns="123825" tIns="123825" rIns="57150" bIns="123825" rtlCol="0" anchor="t" anchorCtr="0">
            <a:spAutoFit/>
          </a:bodyPr>
          <a:lstStyle/>
          <a:p>
            <a:pPr algn="ctr">
              <a:lnSpc>
                <a:spcPct val="150000"/>
              </a:lnSpc>
            </a:pPr>
            <a:r>
              <a:rPr lang="en-US" sz="5775" b="1">
                <a:solidFill>
                  <a:srgbClr val="FFFFFF">
                    <a:alpha val="100000"/>
                  </a:srgbClr>
                </a:solidFill>
                <a:latin typeface="Microsoft Yahei"/>
                <a:ea typeface="Microsoft Yahei"/>
                <a:cs typeface="Microsoft Yahei"/>
              </a:rPr>
              <a:t>3</a:t>
            </a:r>
          </a:p>
        </p:txBody>
      </p:sp>
      <p:sp>
        <p:nvSpPr>
          <p:cNvPr id="9" name="TextBox 9"/>
          <p:cNvSpPr txBox="1"/>
          <p:nvPr/>
        </p:nvSpPr>
        <p:spPr>
          <a:xfrm>
            <a:off x="2248535" y="1715158"/>
            <a:ext cx="4643655" cy="555537"/>
          </a:xfrm>
          <a:prstGeom prst="rect">
            <a:avLst/>
          </a:prstGeom>
        </p:spPr>
        <p:txBody>
          <a:bodyPr vert="horz" wrap="square" lIns="123825" tIns="123825" rIns="57150" bIns="123825" rtlCol="0" anchor="t" anchorCtr="0">
            <a:spAutoFit/>
          </a:bodyPr>
          <a:lstStyle/>
          <a:p>
            <a:pPr>
              <a:lnSpc>
                <a:spcPct val="150000"/>
              </a:lnSpc>
            </a:pPr>
            <a:r>
              <a:rPr lang="zh-CN" altLang="en-US" sz="1500" dirty="0">
                <a:solidFill>
                  <a:schemeClr val="dk1">
                    <a:alpha val="100000"/>
                  </a:schemeClr>
                </a:solidFill>
                <a:latin typeface="Microsoft Yahei"/>
                <a:ea typeface="Microsoft Yahei"/>
                <a:cs typeface="Microsoft Yahei"/>
              </a:rPr>
              <a:t>卖家可以同时发布多个商品。商品图片可以多张。</a:t>
            </a:r>
            <a:endParaRPr lang="en-US" altLang="zh-CN" sz="1500" dirty="0">
              <a:solidFill>
                <a:schemeClr val="dk1">
                  <a:alpha val="100000"/>
                </a:schemeClr>
              </a:solidFill>
              <a:latin typeface="Microsoft Yahei"/>
              <a:ea typeface="Microsoft Yahei"/>
              <a:cs typeface="Microsoft Yahei"/>
            </a:endParaRPr>
          </a:p>
        </p:txBody>
      </p:sp>
      <p:sp>
        <p:nvSpPr>
          <p:cNvPr id="10" name="TextBox 10"/>
          <p:cNvSpPr txBox="1"/>
          <p:nvPr/>
        </p:nvSpPr>
        <p:spPr>
          <a:xfrm>
            <a:off x="2248535" y="1250513"/>
            <a:ext cx="4219575" cy="577081"/>
          </a:xfrm>
          <a:prstGeom prst="rect">
            <a:avLst/>
          </a:prstGeom>
        </p:spPr>
        <p:txBody>
          <a:bodyPr vert="horz" wrap="square" lIns="123825" tIns="123825" rIns="57150" bIns="123825" rtlCol="0" anchor="t" anchorCtr="0">
            <a:spAutoFit/>
          </a:bodyPr>
          <a:lstStyle/>
          <a:p>
            <a:pPr>
              <a:lnSpc>
                <a:spcPct val="150000"/>
              </a:lnSpc>
            </a:pPr>
            <a:r>
              <a:rPr lang="zh-CN" altLang="en-US" sz="1606" b="1" dirty="0">
                <a:solidFill>
                  <a:schemeClr val="accent1">
                    <a:alpha val="100000"/>
                  </a:schemeClr>
                </a:solidFill>
                <a:latin typeface="Microsoft Yahei"/>
                <a:ea typeface="Microsoft Yahei"/>
                <a:cs typeface="Microsoft Yahei"/>
              </a:rPr>
              <a:t>商品操作优化</a:t>
            </a:r>
            <a:endParaRPr lang="en-US" sz="1606" b="1" dirty="0">
              <a:solidFill>
                <a:schemeClr val="accent1">
                  <a:alpha val="100000"/>
                </a:schemeClr>
              </a:solidFill>
              <a:latin typeface="Microsoft Yahei"/>
              <a:ea typeface="Microsoft Yahei"/>
              <a:cs typeface="Microsoft Yahei"/>
            </a:endParaRPr>
          </a:p>
        </p:txBody>
      </p:sp>
      <p:sp>
        <p:nvSpPr>
          <p:cNvPr id="11" name="TextBox 11"/>
          <p:cNvSpPr txBox="1"/>
          <p:nvPr/>
        </p:nvSpPr>
        <p:spPr>
          <a:xfrm>
            <a:off x="2248535" y="3368732"/>
            <a:ext cx="4235703" cy="555537"/>
          </a:xfrm>
          <a:prstGeom prst="rect">
            <a:avLst/>
          </a:prstGeom>
        </p:spPr>
        <p:txBody>
          <a:bodyPr vert="horz" wrap="square" lIns="123825" tIns="123825" rIns="57150" bIns="123825" rtlCol="0" anchor="t" anchorCtr="0">
            <a:spAutoFit/>
          </a:bodyPr>
          <a:lstStyle/>
          <a:p>
            <a:pPr>
              <a:lnSpc>
                <a:spcPct val="150000"/>
              </a:lnSpc>
            </a:pPr>
            <a:r>
              <a:rPr lang="zh-CN" altLang="en-US" sz="1500" dirty="0">
                <a:solidFill>
                  <a:schemeClr val="dk1">
                    <a:alpha val="100000"/>
                  </a:schemeClr>
                </a:solidFill>
                <a:latin typeface="Microsoft Yahei"/>
                <a:ea typeface="Microsoft Yahei"/>
                <a:cs typeface="Microsoft Yahei"/>
              </a:rPr>
              <a:t>卖家可以在后台查看所有买家的交易历史情况。</a:t>
            </a:r>
            <a:endParaRPr lang="en-US" sz="1500" dirty="0">
              <a:solidFill>
                <a:schemeClr val="dk1">
                  <a:alpha val="100000"/>
                </a:schemeClr>
              </a:solidFill>
              <a:latin typeface="Microsoft Yahei"/>
              <a:ea typeface="Microsoft Yahei"/>
              <a:cs typeface="Microsoft Yahei"/>
            </a:endParaRPr>
          </a:p>
        </p:txBody>
      </p:sp>
      <p:sp>
        <p:nvSpPr>
          <p:cNvPr id="12" name="TextBox 12"/>
          <p:cNvSpPr txBox="1"/>
          <p:nvPr/>
        </p:nvSpPr>
        <p:spPr>
          <a:xfrm>
            <a:off x="2248535" y="2928472"/>
            <a:ext cx="4219575" cy="577081"/>
          </a:xfrm>
          <a:prstGeom prst="rect">
            <a:avLst/>
          </a:prstGeom>
        </p:spPr>
        <p:txBody>
          <a:bodyPr vert="horz" wrap="square" lIns="123825" tIns="123825" rIns="57150" bIns="123825" rtlCol="0" anchor="t" anchorCtr="0">
            <a:spAutoFit/>
          </a:bodyPr>
          <a:lstStyle/>
          <a:p>
            <a:pPr>
              <a:lnSpc>
                <a:spcPct val="150000"/>
              </a:lnSpc>
            </a:pPr>
            <a:r>
              <a:rPr lang="zh-CN" altLang="en-US" sz="1606" b="1" dirty="0">
                <a:solidFill>
                  <a:schemeClr val="accent1">
                    <a:alpha val="100000"/>
                  </a:schemeClr>
                </a:solidFill>
                <a:latin typeface="Microsoft Yahei"/>
                <a:ea typeface="Microsoft Yahei"/>
                <a:cs typeface="Microsoft Yahei"/>
              </a:rPr>
              <a:t>交易历史查询</a:t>
            </a:r>
            <a:endParaRPr lang="en-US" sz="1606" b="1" dirty="0">
              <a:solidFill>
                <a:schemeClr val="accent1">
                  <a:alpha val="100000"/>
                </a:schemeClr>
              </a:solidFill>
              <a:latin typeface="Microsoft Yahei"/>
              <a:ea typeface="Microsoft Yahei"/>
              <a:cs typeface="Microsoft Yahei"/>
            </a:endParaRPr>
          </a:p>
        </p:txBody>
      </p:sp>
      <p:sp>
        <p:nvSpPr>
          <p:cNvPr id="13" name="TextBox 13"/>
          <p:cNvSpPr txBox="1"/>
          <p:nvPr/>
        </p:nvSpPr>
        <p:spPr>
          <a:xfrm>
            <a:off x="2248535" y="5134585"/>
            <a:ext cx="4235703" cy="1594283"/>
          </a:xfrm>
          <a:prstGeom prst="rect">
            <a:avLst/>
          </a:prstGeom>
        </p:spPr>
        <p:txBody>
          <a:bodyPr vert="horz" wrap="square" lIns="123825" tIns="123825" rIns="57150" bIns="123825" rtlCol="0" anchor="t" anchorCtr="0">
            <a:spAutoFit/>
          </a:bodyPr>
          <a:lstStyle/>
          <a:p>
            <a:pPr>
              <a:lnSpc>
                <a:spcPct val="150000"/>
              </a:lnSpc>
            </a:pPr>
            <a:r>
              <a:rPr lang="zh-CN" altLang="en-US" sz="1500" dirty="0">
                <a:solidFill>
                  <a:schemeClr val="dk1">
                    <a:alpha val="100000"/>
                  </a:schemeClr>
                </a:solidFill>
                <a:latin typeface="Microsoft Yahei"/>
                <a:ea typeface="Microsoft Yahei"/>
                <a:cs typeface="Microsoft Yahei"/>
              </a:rPr>
              <a:t>卖家发布的猫粮信息中，包括商品类别，可用于后续的多商品情况，可以管理猫粮类别，包括新增、删除、修改所属类别。支持商品类别管理。类别的管理不影响已发布商品的类别信息。</a:t>
            </a:r>
            <a:endParaRPr lang="en-US" altLang="zh-CN" sz="1500" dirty="0">
              <a:solidFill>
                <a:schemeClr val="dk1">
                  <a:alpha val="100000"/>
                </a:schemeClr>
              </a:solidFill>
              <a:latin typeface="Microsoft Yahei"/>
              <a:ea typeface="Microsoft Yahei"/>
              <a:cs typeface="Microsoft Yahei"/>
            </a:endParaRPr>
          </a:p>
        </p:txBody>
      </p:sp>
      <p:sp>
        <p:nvSpPr>
          <p:cNvPr id="14" name="TextBox 14"/>
          <p:cNvSpPr txBox="1"/>
          <p:nvPr/>
        </p:nvSpPr>
        <p:spPr>
          <a:xfrm>
            <a:off x="2248535" y="4694325"/>
            <a:ext cx="4219575" cy="577081"/>
          </a:xfrm>
          <a:prstGeom prst="rect">
            <a:avLst/>
          </a:prstGeom>
        </p:spPr>
        <p:txBody>
          <a:bodyPr vert="horz" wrap="square" lIns="123825" tIns="123825" rIns="57150" bIns="123825" rtlCol="0" anchor="t" anchorCtr="0">
            <a:spAutoFit/>
          </a:bodyPr>
          <a:lstStyle/>
          <a:p>
            <a:pPr>
              <a:lnSpc>
                <a:spcPct val="150000"/>
              </a:lnSpc>
            </a:pPr>
            <a:r>
              <a:rPr lang="zh-CN" altLang="en-US" sz="1606" b="1" dirty="0">
                <a:solidFill>
                  <a:schemeClr val="accent1">
                    <a:alpha val="100000"/>
                  </a:schemeClr>
                </a:solidFill>
                <a:latin typeface="Microsoft Yahei"/>
                <a:ea typeface="Microsoft Yahei"/>
                <a:cs typeface="Microsoft Yahei"/>
              </a:rPr>
              <a:t>商品类别属性</a:t>
            </a:r>
            <a:endParaRPr lang="en-US" sz="1606" b="1" dirty="0">
              <a:solidFill>
                <a:schemeClr val="accent1">
                  <a:alpha val="100000"/>
                </a:schemeClr>
              </a:solidFill>
              <a:latin typeface="Microsoft Yahei"/>
              <a:ea typeface="Microsoft Yahei"/>
              <a:cs typeface="Microsoft Yahei"/>
            </a:endParaRPr>
          </a:p>
        </p:txBody>
      </p:sp>
      <p:grpSp>
        <p:nvGrpSpPr>
          <p:cNvPr id="15" name="Group 15"/>
          <p:cNvGrpSpPr/>
          <p:nvPr/>
        </p:nvGrpSpPr>
        <p:grpSpPr>
          <a:xfrm>
            <a:off x="454963" y="93878"/>
            <a:ext cx="10641129" cy="826316"/>
            <a:chOff x="454963" y="93878"/>
            <a:chExt cx="10641129" cy="826316"/>
          </a:xfrm>
        </p:grpSpPr>
        <p:sp>
          <p:nvSpPr>
            <p:cNvPr id="16" name="AutoShape 16"/>
            <p:cNvSpPr/>
            <p:nvPr/>
          </p:nvSpPr>
          <p:spPr>
            <a:xfrm>
              <a:off x="454963" y="331168"/>
              <a:ext cx="84147" cy="84147"/>
            </a:xfrm>
            <a:prstGeom prst="ellipse">
              <a:avLst/>
            </a:prstGeom>
            <a:solidFill>
              <a:schemeClr val="accent1">
                <a:alpha val="100000"/>
              </a:schemeClr>
            </a:solidFill>
          </p:spPr>
        </p:sp>
        <p:sp>
          <p:nvSpPr>
            <p:cNvPr id="17" name="AutoShape 17"/>
            <p:cNvSpPr/>
            <p:nvPr/>
          </p:nvSpPr>
          <p:spPr>
            <a:xfrm>
              <a:off x="575049" y="337743"/>
              <a:ext cx="78137" cy="78137"/>
            </a:xfrm>
            <a:prstGeom prst="ellipse">
              <a:avLst/>
            </a:prstGeom>
            <a:solidFill>
              <a:schemeClr val="accent1">
                <a:alpha val="80000"/>
              </a:schemeClr>
            </a:solidFill>
          </p:spPr>
        </p:sp>
        <p:sp>
          <p:nvSpPr>
            <p:cNvPr id="18" name="AutoShape 18"/>
            <p:cNvSpPr/>
            <p:nvPr/>
          </p:nvSpPr>
          <p:spPr>
            <a:xfrm>
              <a:off x="689125" y="339460"/>
              <a:ext cx="74704" cy="74704"/>
            </a:xfrm>
            <a:prstGeom prst="ellipse">
              <a:avLst/>
            </a:prstGeom>
            <a:solidFill>
              <a:schemeClr val="accent1">
                <a:alpha val="60000"/>
              </a:schemeClr>
            </a:solidFill>
          </p:spPr>
        </p:sp>
        <p:sp>
          <p:nvSpPr>
            <p:cNvPr id="19" name="AutoShape 19"/>
            <p:cNvSpPr/>
            <p:nvPr/>
          </p:nvSpPr>
          <p:spPr>
            <a:xfrm>
              <a:off x="799768" y="348430"/>
              <a:ext cx="69238" cy="69238"/>
            </a:xfrm>
            <a:prstGeom prst="ellipse">
              <a:avLst/>
            </a:prstGeom>
            <a:solidFill>
              <a:schemeClr val="accent1">
                <a:alpha val="40000"/>
              </a:schemeClr>
            </a:solidFill>
          </p:spPr>
        </p:sp>
        <p:sp>
          <p:nvSpPr>
            <p:cNvPr id="20" name="AutoShape 20"/>
            <p:cNvSpPr/>
            <p:nvPr/>
          </p:nvSpPr>
          <p:spPr>
            <a:xfrm>
              <a:off x="904945" y="344297"/>
              <a:ext cx="65594" cy="65594"/>
            </a:xfrm>
            <a:prstGeom prst="ellipse">
              <a:avLst/>
            </a:prstGeom>
            <a:solidFill>
              <a:schemeClr val="accent1">
                <a:alpha val="20000"/>
              </a:schemeClr>
            </a:solidFill>
          </p:spPr>
        </p:sp>
        <p:sp>
          <p:nvSpPr>
            <p:cNvPr id="21" name="AutoShape 21"/>
            <p:cNvSpPr/>
            <p:nvPr/>
          </p:nvSpPr>
          <p:spPr>
            <a:xfrm>
              <a:off x="454963" y="448942"/>
              <a:ext cx="84147" cy="84147"/>
            </a:xfrm>
            <a:prstGeom prst="ellipse">
              <a:avLst/>
            </a:prstGeom>
            <a:solidFill>
              <a:schemeClr val="accent1">
                <a:alpha val="100000"/>
              </a:schemeClr>
            </a:solidFill>
          </p:spPr>
        </p:sp>
        <p:sp>
          <p:nvSpPr>
            <p:cNvPr id="22" name="AutoShape 22"/>
            <p:cNvSpPr/>
            <p:nvPr/>
          </p:nvSpPr>
          <p:spPr>
            <a:xfrm>
              <a:off x="575049" y="455517"/>
              <a:ext cx="78137" cy="78137"/>
            </a:xfrm>
            <a:prstGeom prst="ellipse">
              <a:avLst/>
            </a:prstGeom>
            <a:solidFill>
              <a:schemeClr val="accent1">
                <a:alpha val="80000"/>
              </a:schemeClr>
            </a:solidFill>
          </p:spPr>
        </p:sp>
        <p:sp>
          <p:nvSpPr>
            <p:cNvPr id="23" name="AutoShape 23"/>
            <p:cNvSpPr/>
            <p:nvPr/>
          </p:nvSpPr>
          <p:spPr>
            <a:xfrm>
              <a:off x="689125" y="457233"/>
              <a:ext cx="74704" cy="74704"/>
            </a:xfrm>
            <a:prstGeom prst="ellipse">
              <a:avLst/>
            </a:prstGeom>
            <a:solidFill>
              <a:schemeClr val="accent1">
                <a:alpha val="60000"/>
              </a:schemeClr>
            </a:solidFill>
          </p:spPr>
        </p:sp>
        <p:sp>
          <p:nvSpPr>
            <p:cNvPr id="24" name="AutoShape 24"/>
            <p:cNvSpPr/>
            <p:nvPr/>
          </p:nvSpPr>
          <p:spPr>
            <a:xfrm>
              <a:off x="799768" y="466203"/>
              <a:ext cx="69238" cy="69238"/>
            </a:xfrm>
            <a:prstGeom prst="ellipse">
              <a:avLst/>
            </a:prstGeom>
            <a:solidFill>
              <a:schemeClr val="accent1">
                <a:alpha val="40000"/>
              </a:schemeClr>
            </a:solidFill>
          </p:spPr>
        </p:sp>
        <p:sp>
          <p:nvSpPr>
            <p:cNvPr id="25" name="AutoShape 25"/>
            <p:cNvSpPr/>
            <p:nvPr/>
          </p:nvSpPr>
          <p:spPr>
            <a:xfrm>
              <a:off x="904945" y="462070"/>
              <a:ext cx="65594" cy="65594"/>
            </a:xfrm>
            <a:prstGeom prst="ellipse">
              <a:avLst/>
            </a:prstGeom>
            <a:solidFill>
              <a:schemeClr val="accent1">
                <a:alpha val="20000"/>
              </a:schemeClr>
            </a:solidFill>
          </p:spPr>
        </p:sp>
        <p:sp>
          <p:nvSpPr>
            <p:cNvPr id="26" name="AutoShape 26"/>
            <p:cNvSpPr/>
            <p:nvPr/>
          </p:nvSpPr>
          <p:spPr>
            <a:xfrm>
              <a:off x="454963" y="566715"/>
              <a:ext cx="84147" cy="84147"/>
            </a:xfrm>
            <a:prstGeom prst="ellipse">
              <a:avLst/>
            </a:prstGeom>
            <a:solidFill>
              <a:schemeClr val="accent1">
                <a:alpha val="100000"/>
              </a:schemeClr>
            </a:solidFill>
          </p:spPr>
        </p:sp>
        <p:sp>
          <p:nvSpPr>
            <p:cNvPr id="27" name="AutoShape 27"/>
            <p:cNvSpPr/>
            <p:nvPr/>
          </p:nvSpPr>
          <p:spPr>
            <a:xfrm>
              <a:off x="575049" y="573291"/>
              <a:ext cx="78137" cy="78137"/>
            </a:xfrm>
            <a:prstGeom prst="ellipse">
              <a:avLst/>
            </a:prstGeom>
            <a:solidFill>
              <a:schemeClr val="accent1">
                <a:alpha val="80000"/>
              </a:schemeClr>
            </a:solidFill>
          </p:spPr>
        </p:sp>
        <p:sp>
          <p:nvSpPr>
            <p:cNvPr id="28" name="AutoShape 28"/>
            <p:cNvSpPr/>
            <p:nvPr/>
          </p:nvSpPr>
          <p:spPr>
            <a:xfrm>
              <a:off x="689125" y="575007"/>
              <a:ext cx="74704" cy="74704"/>
            </a:xfrm>
            <a:prstGeom prst="ellipse">
              <a:avLst/>
            </a:prstGeom>
            <a:solidFill>
              <a:schemeClr val="accent1">
                <a:alpha val="60000"/>
              </a:schemeClr>
            </a:solidFill>
          </p:spPr>
        </p:sp>
        <p:sp>
          <p:nvSpPr>
            <p:cNvPr id="29" name="AutoShape 29"/>
            <p:cNvSpPr/>
            <p:nvPr/>
          </p:nvSpPr>
          <p:spPr>
            <a:xfrm>
              <a:off x="799768" y="583977"/>
              <a:ext cx="69238" cy="69238"/>
            </a:xfrm>
            <a:prstGeom prst="ellipse">
              <a:avLst/>
            </a:prstGeom>
            <a:solidFill>
              <a:schemeClr val="accent1">
                <a:alpha val="40000"/>
              </a:schemeClr>
            </a:solidFill>
          </p:spPr>
        </p:sp>
        <p:sp>
          <p:nvSpPr>
            <p:cNvPr id="30" name="AutoShape 30"/>
            <p:cNvSpPr/>
            <p:nvPr/>
          </p:nvSpPr>
          <p:spPr>
            <a:xfrm>
              <a:off x="904945" y="579844"/>
              <a:ext cx="65594" cy="65594"/>
            </a:xfrm>
            <a:prstGeom prst="ellipse">
              <a:avLst/>
            </a:prstGeom>
            <a:solidFill>
              <a:schemeClr val="accent1">
                <a:alpha val="20000"/>
              </a:schemeClr>
            </a:solidFill>
          </p:spPr>
        </p:sp>
        <p:sp>
          <p:nvSpPr>
            <p:cNvPr id="31" name="AutoShape 31"/>
            <p:cNvSpPr/>
            <p:nvPr/>
          </p:nvSpPr>
          <p:spPr>
            <a:xfrm>
              <a:off x="454963" y="684489"/>
              <a:ext cx="84147" cy="84147"/>
            </a:xfrm>
            <a:prstGeom prst="ellipse">
              <a:avLst/>
            </a:prstGeom>
            <a:solidFill>
              <a:schemeClr val="accent1">
                <a:alpha val="100000"/>
              </a:schemeClr>
            </a:solidFill>
          </p:spPr>
        </p:sp>
        <p:sp>
          <p:nvSpPr>
            <p:cNvPr id="32" name="AutoShape 32"/>
            <p:cNvSpPr/>
            <p:nvPr/>
          </p:nvSpPr>
          <p:spPr>
            <a:xfrm>
              <a:off x="575049" y="691064"/>
              <a:ext cx="78137" cy="78137"/>
            </a:xfrm>
            <a:prstGeom prst="ellipse">
              <a:avLst/>
            </a:prstGeom>
            <a:solidFill>
              <a:schemeClr val="accent1">
                <a:alpha val="80000"/>
              </a:schemeClr>
            </a:solidFill>
          </p:spPr>
        </p:sp>
        <p:sp>
          <p:nvSpPr>
            <p:cNvPr id="33" name="AutoShape 33"/>
            <p:cNvSpPr/>
            <p:nvPr/>
          </p:nvSpPr>
          <p:spPr>
            <a:xfrm>
              <a:off x="689125" y="692781"/>
              <a:ext cx="74704" cy="74704"/>
            </a:xfrm>
            <a:prstGeom prst="ellipse">
              <a:avLst/>
            </a:prstGeom>
            <a:solidFill>
              <a:schemeClr val="accent1">
                <a:alpha val="60000"/>
              </a:schemeClr>
            </a:solidFill>
          </p:spPr>
        </p:sp>
        <p:sp>
          <p:nvSpPr>
            <p:cNvPr id="34" name="AutoShape 34"/>
            <p:cNvSpPr/>
            <p:nvPr/>
          </p:nvSpPr>
          <p:spPr>
            <a:xfrm>
              <a:off x="799768" y="701751"/>
              <a:ext cx="69238" cy="69238"/>
            </a:xfrm>
            <a:prstGeom prst="ellipse">
              <a:avLst/>
            </a:prstGeom>
            <a:solidFill>
              <a:schemeClr val="accent1">
                <a:alpha val="40000"/>
              </a:schemeClr>
            </a:solidFill>
          </p:spPr>
        </p:sp>
        <p:sp>
          <p:nvSpPr>
            <p:cNvPr id="35" name="AutoShape 35"/>
            <p:cNvSpPr/>
            <p:nvPr/>
          </p:nvSpPr>
          <p:spPr>
            <a:xfrm>
              <a:off x="904945" y="697618"/>
              <a:ext cx="65594" cy="65594"/>
            </a:xfrm>
            <a:prstGeom prst="ellipse">
              <a:avLst/>
            </a:prstGeom>
            <a:solidFill>
              <a:schemeClr val="accent1">
                <a:alpha val="20000"/>
              </a:schemeClr>
            </a:solidFill>
          </p:spPr>
        </p:sp>
        <p:sp>
          <p:nvSpPr>
            <p:cNvPr id="36" name="TextBox 36"/>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升级</a:t>
              </a:r>
              <a:r>
                <a:rPr lang="en-US" altLang="zh-CN" sz="3000" b="1" dirty="0" err="1">
                  <a:solidFill>
                    <a:schemeClr val="accent1">
                      <a:alpha val="100000"/>
                    </a:schemeClr>
                  </a:solidFill>
                  <a:latin typeface="Microsoft Yahei"/>
                  <a:ea typeface="Microsoft Yahei"/>
                  <a:cs typeface="Microsoft Yahei"/>
                </a:rPr>
                <a:t>需求</a:t>
              </a:r>
              <a:r>
                <a:rPr lang="zh-CN" altLang="en-US" sz="3000" b="1" dirty="0">
                  <a:solidFill>
                    <a:schemeClr val="accent1">
                      <a:alpha val="100000"/>
                    </a:schemeClr>
                  </a:solidFill>
                  <a:latin typeface="Microsoft Yahei"/>
                  <a:ea typeface="Microsoft Yahei"/>
                  <a:cs typeface="Microsoft Yahei"/>
                </a:rPr>
                <a:t>规格说明书</a:t>
              </a:r>
              <a:r>
                <a:rPr lang="en-US" altLang="zh-CN" sz="3000" b="1" dirty="0">
                  <a:solidFill>
                    <a:schemeClr val="accent1">
                      <a:alpha val="100000"/>
                    </a:schemeClr>
                  </a:solidFill>
                  <a:latin typeface="Microsoft Yahei"/>
                  <a:ea typeface="Microsoft Yahei"/>
                  <a:cs typeface="Microsoft Yahei"/>
                </a:rPr>
                <a:t>——</a:t>
              </a:r>
              <a:r>
                <a:rPr lang="zh-CN" altLang="en-US" sz="3000" b="1" dirty="0">
                  <a:solidFill>
                    <a:schemeClr val="accent1">
                      <a:alpha val="100000"/>
                    </a:schemeClr>
                  </a:solidFill>
                  <a:latin typeface="Microsoft Yahei"/>
                  <a:ea typeface="Microsoft Yahei"/>
                  <a:cs typeface="Microsoft Yahei"/>
                </a:rPr>
                <a:t>卖家角色和主要功能</a:t>
              </a:r>
              <a:endParaRPr lang="en-US" altLang="zh-CN" sz="3000" b="1" dirty="0">
                <a:solidFill>
                  <a:schemeClr val="accent1">
                    <a:alpha val="100000"/>
                  </a:schemeClr>
                </a:solidFill>
                <a:latin typeface="Microsoft Yahei"/>
                <a:ea typeface="Microsoft Yahei"/>
                <a:cs typeface="Microsoft Yahei"/>
              </a:endParaRPr>
            </a:p>
          </p:txBody>
        </p:sp>
      </p:grpSp>
    </p:spTree>
    <p:extLst>
      <p:ext uri="{BB962C8B-B14F-4D97-AF65-F5344CB8AC3E}">
        <p14:creationId xmlns:p14="http://schemas.microsoft.com/office/powerpoint/2010/main" val="2417235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or 2"/>
          <p:cNvCxnSpPr>
            <a:cxnSpLocks/>
          </p:cNvCxnSpPr>
          <p:nvPr/>
        </p:nvCxnSpPr>
        <p:spPr>
          <a:xfrm flipH="1" flipV="1">
            <a:off x="5226940" y="2711199"/>
            <a:ext cx="869059" cy="556467"/>
          </a:xfrm>
          <a:prstGeom prst="line">
            <a:avLst/>
          </a:prstGeom>
          <a:ln w="19050">
            <a:solidFill>
              <a:schemeClr val="accent2"/>
            </a:solidFill>
            <a:prstDash val="solid"/>
          </a:ln>
        </p:spPr>
        <p:style>
          <a:lnRef idx="0">
            <a:schemeClr val="accent2"/>
          </a:lnRef>
          <a:fillRef idx="1">
            <a:schemeClr val="accent2"/>
          </a:fillRef>
          <a:effectRef idx="0">
            <a:schemeClr val="accent2"/>
          </a:effectRef>
          <a:fontRef idx="minor">
            <a:schemeClr val="lt1"/>
          </a:fontRef>
        </p:style>
      </p:cxnSp>
      <p:cxnSp>
        <p:nvCxnSpPr>
          <p:cNvPr id="3" name="Connector 3"/>
          <p:cNvCxnSpPr>
            <a:cxnSpLocks/>
          </p:cNvCxnSpPr>
          <p:nvPr/>
        </p:nvCxnSpPr>
        <p:spPr>
          <a:xfrm flipH="1">
            <a:off x="6085799" y="2787060"/>
            <a:ext cx="787048" cy="457877"/>
          </a:xfrm>
          <a:prstGeom prst="line">
            <a:avLst/>
          </a:prstGeom>
          <a:ln w="19050">
            <a:solidFill>
              <a:schemeClr val="accent2"/>
            </a:solidFill>
            <a:prstDash val="solid"/>
          </a:ln>
        </p:spPr>
        <p:style>
          <a:lnRef idx="0">
            <a:schemeClr val="accent2"/>
          </a:lnRef>
          <a:fillRef idx="1">
            <a:schemeClr val="accent2"/>
          </a:fillRef>
          <a:effectRef idx="0">
            <a:schemeClr val="accent2"/>
          </a:effectRef>
          <a:fontRef idx="minor">
            <a:schemeClr val="lt1"/>
          </a:fontRef>
        </p:style>
      </p:cxnSp>
      <p:cxnSp>
        <p:nvCxnSpPr>
          <p:cNvPr id="4" name="Connector 4"/>
          <p:cNvCxnSpPr>
            <a:cxnSpLocks/>
          </p:cNvCxnSpPr>
          <p:nvPr/>
        </p:nvCxnSpPr>
        <p:spPr>
          <a:xfrm flipV="1">
            <a:off x="6096000" y="3252176"/>
            <a:ext cx="0" cy="1146048"/>
          </a:xfrm>
          <a:prstGeom prst="line">
            <a:avLst/>
          </a:prstGeom>
          <a:ln w="19050">
            <a:solidFill>
              <a:schemeClr val="accent2"/>
            </a:solidFill>
            <a:prstDash val="solid"/>
          </a:ln>
        </p:spPr>
        <p:style>
          <a:lnRef idx="0">
            <a:schemeClr val="accent2"/>
          </a:lnRef>
          <a:fillRef idx="1">
            <a:schemeClr val="accent2"/>
          </a:fillRef>
          <a:effectRef idx="0">
            <a:schemeClr val="accent2"/>
          </a:effectRef>
          <a:fontRef idx="minor">
            <a:schemeClr val="lt1"/>
          </a:fontRef>
        </p:style>
      </p:cxnSp>
      <p:sp>
        <p:nvSpPr>
          <p:cNvPr id="5" name="AutoShape 5"/>
          <p:cNvSpPr/>
          <p:nvPr/>
        </p:nvSpPr>
        <p:spPr>
          <a:xfrm>
            <a:off x="654974" y="1746676"/>
            <a:ext cx="4692565" cy="1777323"/>
          </a:xfrm>
          <a:prstGeom prst="snip1Rect">
            <a:avLst>
              <a:gd name="adj" fmla="val 25816"/>
            </a:avLst>
          </a:prstGeom>
          <a:solidFill>
            <a:schemeClr val="accent2">
              <a:alpha val="100000"/>
            </a:schemeClr>
          </a:solidFill>
        </p:spPr>
      </p:sp>
      <p:sp>
        <p:nvSpPr>
          <p:cNvPr id="6" name="TextBox 6"/>
          <p:cNvSpPr txBox="1"/>
          <p:nvPr/>
        </p:nvSpPr>
        <p:spPr>
          <a:xfrm>
            <a:off x="897941" y="2525610"/>
            <a:ext cx="4199811" cy="645946"/>
          </a:xfrm>
          <a:prstGeom prst="rect">
            <a:avLst/>
          </a:prstGeom>
        </p:spPr>
        <p:txBody>
          <a:bodyPr vert="horz" wrap="square" lIns="114300" tIns="57150" rIns="114300" bIns="57150" rtlCol="0" anchor="t" anchorCtr="0">
            <a:spAutoFit/>
          </a:bodyPr>
          <a:lstStyle/>
          <a:p>
            <a:pPr algn="just">
              <a:lnSpc>
                <a:spcPct val="120000"/>
              </a:lnSpc>
            </a:pPr>
            <a:r>
              <a:rPr lang="en-US" altLang="zh-CN" sz="1500" dirty="0">
                <a:solidFill>
                  <a:srgbClr val="FFFFFF">
                    <a:alpha val="100000"/>
                  </a:srgbClr>
                </a:solidFill>
                <a:latin typeface="Microsoft Yahei"/>
                <a:ea typeface="Microsoft Yahei"/>
                <a:cs typeface="Microsoft Yahei"/>
              </a:rPr>
              <a:t>- </a:t>
            </a:r>
            <a:r>
              <a:rPr lang="zh-CN" altLang="en-US" sz="1500" dirty="0">
                <a:solidFill>
                  <a:srgbClr val="FFFFFF">
                    <a:alpha val="100000"/>
                  </a:srgbClr>
                </a:solidFill>
                <a:latin typeface="Microsoft Yahei"/>
                <a:ea typeface="Microsoft Yahei"/>
                <a:cs typeface="Microsoft Yahei"/>
              </a:rPr>
              <a:t>注册：填写用户名、密码、电话、默认交易地点，注册后自动登录并进入猫粮浏览页面。</a:t>
            </a:r>
          </a:p>
        </p:txBody>
      </p:sp>
      <p:sp>
        <p:nvSpPr>
          <p:cNvPr id="7" name="TextBox 7"/>
          <p:cNvSpPr txBox="1"/>
          <p:nvPr/>
        </p:nvSpPr>
        <p:spPr>
          <a:xfrm>
            <a:off x="897941" y="1951443"/>
            <a:ext cx="3851172" cy="470322"/>
          </a:xfrm>
          <a:prstGeom prst="rect">
            <a:avLst/>
          </a:prstGeom>
        </p:spPr>
        <p:txBody>
          <a:bodyPr vert="horz" wrap="square" lIns="114300" tIns="57150" rIns="114300" bIns="57150" rtlCol="0" anchor="t" anchorCtr="0">
            <a:spAutoFit/>
          </a:bodyPr>
          <a:lstStyle/>
          <a:p>
            <a:pPr>
              <a:lnSpc>
                <a:spcPct val="120000"/>
              </a:lnSpc>
            </a:pPr>
            <a:r>
              <a:rPr lang="zh-CN" altLang="en-US" sz="2100" b="1" dirty="0">
                <a:solidFill>
                  <a:srgbClr val="FFFFFF">
                    <a:alpha val="100000"/>
                  </a:srgbClr>
                </a:solidFill>
                <a:latin typeface="Microsoft Yahei"/>
                <a:ea typeface="Microsoft Yahei"/>
                <a:cs typeface="Microsoft Yahei"/>
              </a:rPr>
              <a:t>账号注册</a:t>
            </a:r>
            <a:endParaRPr lang="en-US" sz="2100" b="1" dirty="0">
              <a:solidFill>
                <a:srgbClr val="FFFFFF">
                  <a:alpha val="100000"/>
                </a:srgbClr>
              </a:solidFill>
              <a:latin typeface="Microsoft Yahei"/>
              <a:ea typeface="Microsoft Yahei"/>
              <a:cs typeface="Microsoft Yahei"/>
            </a:endParaRPr>
          </a:p>
        </p:txBody>
      </p:sp>
      <p:sp>
        <p:nvSpPr>
          <p:cNvPr id="8" name="AutoShape 8"/>
          <p:cNvSpPr/>
          <p:nvPr/>
        </p:nvSpPr>
        <p:spPr>
          <a:xfrm>
            <a:off x="5575257" y="2695566"/>
            <a:ext cx="1041485" cy="1064453"/>
          </a:xfrm>
          <a:prstGeom prst="ellipse">
            <a:avLst/>
          </a:prstGeom>
          <a:solidFill>
            <a:schemeClr val="accent2">
              <a:lumMod val="20000"/>
              <a:lumOff val="80000"/>
              <a:alpha val="100000"/>
            </a:schemeClr>
          </a:solidFill>
        </p:spPr>
      </p:sp>
      <p:sp>
        <p:nvSpPr>
          <p:cNvPr id="9" name="AutoShape 9"/>
          <p:cNvSpPr/>
          <p:nvPr/>
        </p:nvSpPr>
        <p:spPr>
          <a:xfrm>
            <a:off x="5692637" y="2815534"/>
            <a:ext cx="806727" cy="824518"/>
          </a:xfrm>
          <a:prstGeom prst="ellipse">
            <a:avLst/>
          </a:prstGeom>
          <a:solidFill>
            <a:schemeClr val="accent2">
              <a:alpha val="100000"/>
            </a:schemeClr>
          </a:solidFill>
        </p:spPr>
      </p:sp>
      <p:sp>
        <p:nvSpPr>
          <p:cNvPr id="10" name="AutoShape 10"/>
          <p:cNvSpPr/>
          <p:nvPr/>
        </p:nvSpPr>
        <p:spPr>
          <a:xfrm rot="10800000">
            <a:off x="5065769" y="1746676"/>
            <a:ext cx="281771" cy="281771"/>
          </a:xfrm>
          <a:prstGeom prst="rtTriangle">
            <a:avLst/>
          </a:prstGeom>
          <a:solidFill>
            <a:schemeClr val="accent2">
              <a:alpha val="100000"/>
            </a:schemeClr>
          </a:solidFill>
        </p:spPr>
      </p:sp>
      <p:sp>
        <p:nvSpPr>
          <p:cNvPr id="11" name="AutoShape 11"/>
          <p:cNvSpPr/>
          <p:nvPr/>
        </p:nvSpPr>
        <p:spPr>
          <a:xfrm>
            <a:off x="6862010" y="1746676"/>
            <a:ext cx="4692565" cy="1777323"/>
          </a:xfrm>
          <a:prstGeom prst="snip1Rect">
            <a:avLst>
              <a:gd name="adj" fmla="val 25816"/>
            </a:avLst>
          </a:prstGeom>
          <a:solidFill>
            <a:schemeClr val="accent1">
              <a:alpha val="100000"/>
            </a:schemeClr>
          </a:solidFill>
        </p:spPr>
      </p:sp>
      <p:sp>
        <p:nvSpPr>
          <p:cNvPr id="12" name="AutoShape 12"/>
          <p:cNvSpPr/>
          <p:nvPr/>
        </p:nvSpPr>
        <p:spPr>
          <a:xfrm rot="10800000">
            <a:off x="11272804" y="1746676"/>
            <a:ext cx="281771" cy="281771"/>
          </a:xfrm>
          <a:prstGeom prst="rtTriangle">
            <a:avLst/>
          </a:prstGeom>
          <a:solidFill>
            <a:schemeClr val="accent1">
              <a:alpha val="100000"/>
            </a:schemeClr>
          </a:solidFill>
        </p:spPr>
      </p:sp>
      <p:sp>
        <p:nvSpPr>
          <p:cNvPr id="13" name="AutoShape 13"/>
          <p:cNvSpPr/>
          <p:nvPr/>
        </p:nvSpPr>
        <p:spPr>
          <a:xfrm>
            <a:off x="2304288" y="4201903"/>
            <a:ext cx="7583424" cy="1744811"/>
          </a:xfrm>
          <a:prstGeom prst="snip1Rect">
            <a:avLst>
              <a:gd name="adj" fmla="val 25374"/>
            </a:avLst>
          </a:prstGeom>
          <a:solidFill>
            <a:schemeClr val="accent2">
              <a:lumMod val="75000"/>
              <a:alpha val="100000"/>
            </a:schemeClr>
          </a:solidFill>
        </p:spPr>
      </p:sp>
      <p:sp>
        <p:nvSpPr>
          <p:cNvPr id="14" name="AutoShape 14"/>
          <p:cNvSpPr/>
          <p:nvPr/>
        </p:nvSpPr>
        <p:spPr>
          <a:xfrm rot="10800000">
            <a:off x="9605942" y="4201903"/>
            <a:ext cx="281771" cy="281771"/>
          </a:xfrm>
          <a:prstGeom prst="rtTriangle">
            <a:avLst/>
          </a:prstGeom>
          <a:solidFill>
            <a:schemeClr val="accent2">
              <a:lumMod val="75000"/>
              <a:alpha val="100000"/>
            </a:schemeClr>
          </a:solidFill>
        </p:spPr>
      </p:sp>
      <p:sp>
        <p:nvSpPr>
          <p:cNvPr id="15" name="TextBox 15"/>
          <p:cNvSpPr txBox="1"/>
          <p:nvPr/>
        </p:nvSpPr>
        <p:spPr>
          <a:xfrm>
            <a:off x="7096195" y="2525610"/>
            <a:ext cx="4199811" cy="922945"/>
          </a:xfrm>
          <a:prstGeom prst="rect">
            <a:avLst/>
          </a:prstGeom>
        </p:spPr>
        <p:txBody>
          <a:bodyPr vert="horz" wrap="square" lIns="114300" tIns="57150" rIns="114300" bIns="57150" rtlCol="0" anchor="t" anchorCtr="0">
            <a:spAutoFit/>
          </a:bodyPr>
          <a:lstStyle/>
          <a:p>
            <a:pPr algn="just">
              <a:lnSpc>
                <a:spcPct val="120000"/>
              </a:lnSpc>
            </a:pPr>
            <a:r>
              <a:rPr lang="en-US" altLang="zh-CN" sz="1500" dirty="0">
                <a:solidFill>
                  <a:srgbClr val="FFFFFF">
                    <a:alpha val="100000"/>
                  </a:srgbClr>
                </a:solidFill>
                <a:latin typeface="Microsoft Yahei"/>
                <a:ea typeface="Microsoft Yahei"/>
                <a:cs typeface="Microsoft Yahei"/>
              </a:rPr>
              <a:t>- </a:t>
            </a:r>
            <a:r>
              <a:rPr lang="zh-CN" altLang="en-US" sz="1500" dirty="0">
                <a:solidFill>
                  <a:srgbClr val="FFFFFF">
                    <a:alpha val="100000"/>
                  </a:srgbClr>
                </a:solidFill>
                <a:latin typeface="Microsoft Yahei"/>
                <a:ea typeface="Microsoft Yahei"/>
                <a:cs typeface="Microsoft Yahei"/>
              </a:rPr>
              <a:t>登录：输入用户名和密码后进入猫粮浏览页面。</a:t>
            </a:r>
          </a:p>
          <a:p>
            <a:pPr algn="just">
              <a:lnSpc>
                <a:spcPct val="120000"/>
              </a:lnSpc>
            </a:pPr>
            <a:r>
              <a:rPr lang="en-US" altLang="zh-CN" sz="1500" dirty="0">
                <a:solidFill>
                  <a:srgbClr val="FFFFFF">
                    <a:alpha val="100000"/>
                  </a:srgbClr>
                </a:solidFill>
                <a:latin typeface="Microsoft Yahei"/>
                <a:ea typeface="Microsoft Yahei"/>
                <a:cs typeface="Microsoft Yahei"/>
              </a:rPr>
              <a:t>- </a:t>
            </a:r>
            <a:r>
              <a:rPr lang="zh-CN" altLang="en-US" sz="1500" dirty="0">
                <a:solidFill>
                  <a:srgbClr val="FFFFFF">
                    <a:alpha val="100000"/>
                  </a:srgbClr>
                </a:solidFill>
                <a:latin typeface="Microsoft Yahei"/>
                <a:ea typeface="Microsoft Yahei"/>
                <a:cs typeface="Microsoft Yahei"/>
              </a:rPr>
              <a:t>退出登录：点击退出登录按钮退出登录并返回登录界面。</a:t>
            </a:r>
            <a:endParaRPr lang="en-US" altLang="zh-CN" sz="1500" dirty="0">
              <a:solidFill>
                <a:srgbClr val="FFFFFF">
                  <a:alpha val="100000"/>
                </a:srgbClr>
              </a:solidFill>
              <a:latin typeface="Microsoft Yahei"/>
              <a:ea typeface="Microsoft Yahei"/>
              <a:cs typeface="Microsoft Yahei"/>
            </a:endParaRPr>
          </a:p>
        </p:txBody>
      </p:sp>
      <p:sp>
        <p:nvSpPr>
          <p:cNvPr id="16" name="TextBox 16"/>
          <p:cNvSpPr txBox="1"/>
          <p:nvPr/>
        </p:nvSpPr>
        <p:spPr>
          <a:xfrm>
            <a:off x="7096195" y="1966682"/>
            <a:ext cx="3948708" cy="470322"/>
          </a:xfrm>
          <a:prstGeom prst="rect">
            <a:avLst/>
          </a:prstGeom>
        </p:spPr>
        <p:txBody>
          <a:bodyPr vert="horz" wrap="square" lIns="114300" tIns="57150" rIns="114300" bIns="57150" rtlCol="0" anchor="t" anchorCtr="0">
            <a:spAutoFit/>
          </a:bodyPr>
          <a:lstStyle/>
          <a:p>
            <a:pPr>
              <a:lnSpc>
                <a:spcPct val="120000"/>
              </a:lnSpc>
            </a:pPr>
            <a:r>
              <a:rPr lang="zh-CN" altLang="en-US" sz="2100" b="1" dirty="0">
                <a:solidFill>
                  <a:srgbClr val="FFFFFF">
                    <a:alpha val="100000"/>
                  </a:srgbClr>
                </a:solidFill>
                <a:latin typeface="Microsoft Yahei"/>
                <a:ea typeface="Microsoft Yahei"/>
                <a:cs typeface="Microsoft Yahei"/>
              </a:rPr>
              <a:t>账号登录</a:t>
            </a:r>
            <a:endParaRPr lang="en-US" sz="2100" b="1" dirty="0">
              <a:solidFill>
                <a:srgbClr val="FFFFFF">
                  <a:alpha val="100000"/>
                </a:srgbClr>
              </a:solidFill>
              <a:latin typeface="Microsoft Yahei"/>
              <a:ea typeface="Microsoft Yahei"/>
              <a:cs typeface="Microsoft Yahei"/>
            </a:endParaRPr>
          </a:p>
        </p:txBody>
      </p:sp>
      <p:sp>
        <p:nvSpPr>
          <p:cNvPr id="17" name="TextBox 17"/>
          <p:cNvSpPr txBox="1"/>
          <p:nvPr/>
        </p:nvSpPr>
        <p:spPr>
          <a:xfrm>
            <a:off x="2571608" y="4965724"/>
            <a:ext cx="6876633" cy="368947"/>
          </a:xfrm>
          <a:prstGeom prst="rect">
            <a:avLst/>
          </a:prstGeom>
        </p:spPr>
        <p:txBody>
          <a:bodyPr vert="horz" wrap="square" lIns="114300" tIns="57150" rIns="114300" bIns="57150" rtlCol="0" anchor="t" anchorCtr="0">
            <a:spAutoFit/>
          </a:bodyPr>
          <a:lstStyle/>
          <a:p>
            <a:pPr algn="just">
              <a:lnSpc>
                <a:spcPct val="120000"/>
              </a:lnSpc>
            </a:pPr>
            <a:r>
              <a:rPr lang="en-US" altLang="zh-CN" sz="1500" dirty="0">
                <a:solidFill>
                  <a:srgbClr val="FFFFFF">
                    <a:alpha val="100000"/>
                  </a:srgbClr>
                </a:solidFill>
                <a:latin typeface="Microsoft Yahei"/>
                <a:ea typeface="Microsoft Yahei"/>
                <a:cs typeface="Microsoft Yahei"/>
              </a:rPr>
              <a:t>- </a:t>
            </a:r>
            <a:r>
              <a:rPr lang="zh-CN" altLang="en-US" sz="1500" dirty="0">
                <a:solidFill>
                  <a:srgbClr val="FFFFFF">
                    <a:alpha val="100000"/>
                  </a:srgbClr>
                </a:solidFill>
                <a:latin typeface="Microsoft Yahei"/>
                <a:ea typeface="Microsoft Yahei"/>
                <a:cs typeface="Microsoft Yahei"/>
              </a:rPr>
              <a:t>修改账号信息：登录后可以通过填写旧密码和新账号信息进行账号修改。</a:t>
            </a:r>
          </a:p>
        </p:txBody>
      </p:sp>
      <p:sp>
        <p:nvSpPr>
          <p:cNvPr id="18" name="TextBox 18"/>
          <p:cNvSpPr txBox="1"/>
          <p:nvPr/>
        </p:nvSpPr>
        <p:spPr>
          <a:xfrm>
            <a:off x="2571608" y="4415940"/>
            <a:ext cx="4371364" cy="470322"/>
          </a:xfrm>
          <a:prstGeom prst="rect">
            <a:avLst/>
          </a:prstGeom>
        </p:spPr>
        <p:txBody>
          <a:bodyPr vert="horz" wrap="square" lIns="114300" tIns="57150" rIns="114300" bIns="57150" rtlCol="0" anchor="t" anchorCtr="0">
            <a:spAutoFit/>
          </a:bodyPr>
          <a:lstStyle/>
          <a:p>
            <a:pPr>
              <a:lnSpc>
                <a:spcPct val="120000"/>
              </a:lnSpc>
            </a:pPr>
            <a:r>
              <a:rPr lang="zh-CN" altLang="en-US" sz="2100" b="1" dirty="0">
                <a:solidFill>
                  <a:srgbClr val="FFFFFF">
                    <a:alpha val="100000"/>
                  </a:srgbClr>
                </a:solidFill>
                <a:latin typeface="Microsoft Yahei"/>
                <a:ea typeface="Microsoft Yahei"/>
                <a:cs typeface="Microsoft Yahei"/>
              </a:rPr>
              <a:t>账号修改</a:t>
            </a:r>
            <a:endParaRPr lang="en-US" sz="2100" b="1" dirty="0">
              <a:solidFill>
                <a:srgbClr val="FFFFFF">
                  <a:alpha val="100000"/>
                </a:srgbClr>
              </a:solidFill>
              <a:latin typeface="Microsoft Yahei"/>
              <a:ea typeface="Microsoft Yahei"/>
              <a:cs typeface="Microsoft Yahei"/>
            </a:endParaRPr>
          </a:p>
        </p:txBody>
      </p:sp>
      <p:sp>
        <p:nvSpPr>
          <p:cNvPr id="19" name="Freeform 19"/>
          <p:cNvSpPr/>
          <p:nvPr/>
        </p:nvSpPr>
        <p:spPr>
          <a:xfrm>
            <a:off x="5885368" y="3029673"/>
            <a:ext cx="396240" cy="420624"/>
          </a:xfrm>
          <a:custGeom>
            <a:avLst/>
            <a:gdLst/>
            <a:ahLst/>
            <a:cxnLst/>
            <a:rect l="l" t="t" r="r" b="b"/>
            <a:pathLst>
              <a:path w="304800" h="304800">
                <a:moveTo>
                  <a:pt x="0" y="209550"/>
                </a:moveTo>
                <a:lnTo>
                  <a:pt x="152410" y="247650"/>
                </a:lnTo>
                <a:lnTo>
                  <a:pt x="304800" y="209550"/>
                </a:lnTo>
                <a:lnTo>
                  <a:pt x="304800" y="247650"/>
                </a:lnTo>
                <a:lnTo>
                  <a:pt x="152410" y="285750"/>
                </a:lnTo>
                <a:lnTo>
                  <a:pt x="0" y="247650"/>
                </a:lnTo>
                <a:close/>
                <a:moveTo>
                  <a:pt x="0" y="133350"/>
                </a:moveTo>
                <a:lnTo>
                  <a:pt x="152410" y="171450"/>
                </a:lnTo>
                <a:lnTo>
                  <a:pt x="304800" y="133350"/>
                </a:lnTo>
                <a:lnTo>
                  <a:pt x="304800" y="171450"/>
                </a:lnTo>
                <a:lnTo>
                  <a:pt x="152410" y="209550"/>
                </a:lnTo>
                <a:lnTo>
                  <a:pt x="0" y="171450"/>
                </a:lnTo>
                <a:close/>
                <a:moveTo>
                  <a:pt x="0" y="57150"/>
                </a:moveTo>
                <a:lnTo>
                  <a:pt x="152410" y="19050"/>
                </a:lnTo>
                <a:lnTo>
                  <a:pt x="304800" y="57150"/>
                </a:lnTo>
                <a:lnTo>
                  <a:pt x="304800" y="95250"/>
                </a:lnTo>
                <a:lnTo>
                  <a:pt x="152410" y="133350"/>
                </a:lnTo>
                <a:lnTo>
                  <a:pt x="0" y="95250"/>
                </a:lnTo>
                <a:close/>
              </a:path>
            </a:pathLst>
          </a:custGeom>
          <a:solidFill>
            <a:srgbClr val="FFFFFF">
              <a:alpha val="100000"/>
            </a:srgbClr>
          </a:solidFill>
        </p:spPr>
      </p:sp>
      <p:grpSp>
        <p:nvGrpSpPr>
          <p:cNvPr id="20" name="Group 20"/>
          <p:cNvGrpSpPr/>
          <p:nvPr/>
        </p:nvGrpSpPr>
        <p:grpSpPr>
          <a:xfrm>
            <a:off x="454963" y="93878"/>
            <a:ext cx="10641129" cy="826316"/>
            <a:chOff x="454963" y="93878"/>
            <a:chExt cx="10641129" cy="826316"/>
          </a:xfrm>
        </p:grpSpPr>
        <p:sp>
          <p:nvSpPr>
            <p:cNvPr id="21" name="AutoShape 21"/>
            <p:cNvSpPr/>
            <p:nvPr/>
          </p:nvSpPr>
          <p:spPr>
            <a:xfrm>
              <a:off x="454963" y="331168"/>
              <a:ext cx="84147" cy="84147"/>
            </a:xfrm>
            <a:prstGeom prst="ellipse">
              <a:avLst/>
            </a:prstGeom>
            <a:solidFill>
              <a:schemeClr val="accent1">
                <a:alpha val="100000"/>
              </a:schemeClr>
            </a:solidFill>
          </p:spPr>
        </p:sp>
        <p:sp>
          <p:nvSpPr>
            <p:cNvPr id="22" name="AutoShape 22"/>
            <p:cNvSpPr/>
            <p:nvPr/>
          </p:nvSpPr>
          <p:spPr>
            <a:xfrm>
              <a:off x="575049" y="337743"/>
              <a:ext cx="78137" cy="78137"/>
            </a:xfrm>
            <a:prstGeom prst="ellipse">
              <a:avLst/>
            </a:prstGeom>
            <a:solidFill>
              <a:schemeClr val="accent1">
                <a:alpha val="80000"/>
              </a:schemeClr>
            </a:solidFill>
          </p:spPr>
        </p:sp>
        <p:sp>
          <p:nvSpPr>
            <p:cNvPr id="23" name="AutoShape 23"/>
            <p:cNvSpPr/>
            <p:nvPr/>
          </p:nvSpPr>
          <p:spPr>
            <a:xfrm>
              <a:off x="689125" y="339460"/>
              <a:ext cx="74704" cy="74704"/>
            </a:xfrm>
            <a:prstGeom prst="ellipse">
              <a:avLst/>
            </a:prstGeom>
            <a:solidFill>
              <a:schemeClr val="accent1">
                <a:alpha val="60000"/>
              </a:schemeClr>
            </a:solidFill>
          </p:spPr>
        </p:sp>
        <p:sp>
          <p:nvSpPr>
            <p:cNvPr id="24" name="AutoShape 24"/>
            <p:cNvSpPr/>
            <p:nvPr/>
          </p:nvSpPr>
          <p:spPr>
            <a:xfrm>
              <a:off x="799768" y="348430"/>
              <a:ext cx="69238" cy="69238"/>
            </a:xfrm>
            <a:prstGeom prst="ellipse">
              <a:avLst/>
            </a:prstGeom>
            <a:solidFill>
              <a:schemeClr val="accent1">
                <a:alpha val="40000"/>
              </a:schemeClr>
            </a:solidFill>
          </p:spPr>
        </p:sp>
        <p:sp>
          <p:nvSpPr>
            <p:cNvPr id="25" name="AutoShape 25"/>
            <p:cNvSpPr/>
            <p:nvPr/>
          </p:nvSpPr>
          <p:spPr>
            <a:xfrm>
              <a:off x="904945" y="344297"/>
              <a:ext cx="65594" cy="65594"/>
            </a:xfrm>
            <a:prstGeom prst="ellipse">
              <a:avLst/>
            </a:prstGeom>
            <a:solidFill>
              <a:schemeClr val="accent1">
                <a:alpha val="20000"/>
              </a:schemeClr>
            </a:solidFill>
          </p:spPr>
        </p:sp>
        <p:sp>
          <p:nvSpPr>
            <p:cNvPr id="26" name="AutoShape 26"/>
            <p:cNvSpPr/>
            <p:nvPr/>
          </p:nvSpPr>
          <p:spPr>
            <a:xfrm>
              <a:off x="454963" y="448942"/>
              <a:ext cx="84147" cy="84147"/>
            </a:xfrm>
            <a:prstGeom prst="ellipse">
              <a:avLst/>
            </a:prstGeom>
            <a:solidFill>
              <a:schemeClr val="accent1">
                <a:alpha val="100000"/>
              </a:schemeClr>
            </a:solidFill>
          </p:spPr>
        </p:sp>
        <p:sp>
          <p:nvSpPr>
            <p:cNvPr id="27" name="AutoShape 27"/>
            <p:cNvSpPr/>
            <p:nvPr/>
          </p:nvSpPr>
          <p:spPr>
            <a:xfrm>
              <a:off x="575049" y="455517"/>
              <a:ext cx="78137" cy="78137"/>
            </a:xfrm>
            <a:prstGeom prst="ellipse">
              <a:avLst/>
            </a:prstGeom>
            <a:solidFill>
              <a:schemeClr val="accent1">
                <a:alpha val="80000"/>
              </a:schemeClr>
            </a:solidFill>
          </p:spPr>
        </p:sp>
        <p:sp>
          <p:nvSpPr>
            <p:cNvPr id="28" name="AutoShape 28"/>
            <p:cNvSpPr/>
            <p:nvPr/>
          </p:nvSpPr>
          <p:spPr>
            <a:xfrm>
              <a:off x="689125" y="457233"/>
              <a:ext cx="74704" cy="74704"/>
            </a:xfrm>
            <a:prstGeom prst="ellipse">
              <a:avLst/>
            </a:prstGeom>
            <a:solidFill>
              <a:schemeClr val="accent1">
                <a:alpha val="60000"/>
              </a:schemeClr>
            </a:solidFill>
          </p:spPr>
        </p:sp>
        <p:sp>
          <p:nvSpPr>
            <p:cNvPr id="29" name="AutoShape 29"/>
            <p:cNvSpPr/>
            <p:nvPr/>
          </p:nvSpPr>
          <p:spPr>
            <a:xfrm>
              <a:off x="799768" y="466203"/>
              <a:ext cx="69238" cy="69238"/>
            </a:xfrm>
            <a:prstGeom prst="ellipse">
              <a:avLst/>
            </a:prstGeom>
            <a:solidFill>
              <a:schemeClr val="accent1">
                <a:alpha val="40000"/>
              </a:schemeClr>
            </a:solidFill>
          </p:spPr>
        </p:sp>
        <p:sp>
          <p:nvSpPr>
            <p:cNvPr id="30" name="AutoShape 30"/>
            <p:cNvSpPr/>
            <p:nvPr/>
          </p:nvSpPr>
          <p:spPr>
            <a:xfrm>
              <a:off x="904945" y="462070"/>
              <a:ext cx="65594" cy="65594"/>
            </a:xfrm>
            <a:prstGeom prst="ellipse">
              <a:avLst/>
            </a:prstGeom>
            <a:solidFill>
              <a:schemeClr val="accent1">
                <a:alpha val="20000"/>
              </a:schemeClr>
            </a:solidFill>
          </p:spPr>
        </p:sp>
        <p:sp>
          <p:nvSpPr>
            <p:cNvPr id="31" name="AutoShape 31"/>
            <p:cNvSpPr/>
            <p:nvPr/>
          </p:nvSpPr>
          <p:spPr>
            <a:xfrm>
              <a:off x="454963" y="566715"/>
              <a:ext cx="84147" cy="84147"/>
            </a:xfrm>
            <a:prstGeom prst="ellipse">
              <a:avLst/>
            </a:prstGeom>
            <a:solidFill>
              <a:schemeClr val="accent1">
                <a:alpha val="100000"/>
              </a:schemeClr>
            </a:solidFill>
          </p:spPr>
        </p:sp>
        <p:sp>
          <p:nvSpPr>
            <p:cNvPr id="32" name="AutoShape 32"/>
            <p:cNvSpPr/>
            <p:nvPr/>
          </p:nvSpPr>
          <p:spPr>
            <a:xfrm>
              <a:off x="575049" y="573291"/>
              <a:ext cx="78137" cy="78137"/>
            </a:xfrm>
            <a:prstGeom prst="ellipse">
              <a:avLst/>
            </a:prstGeom>
            <a:solidFill>
              <a:schemeClr val="accent1">
                <a:alpha val="80000"/>
              </a:schemeClr>
            </a:solidFill>
          </p:spPr>
        </p:sp>
        <p:sp>
          <p:nvSpPr>
            <p:cNvPr id="33" name="AutoShape 33"/>
            <p:cNvSpPr/>
            <p:nvPr/>
          </p:nvSpPr>
          <p:spPr>
            <a:xfrm>
              <a:off x="689125" y="575007"/>
              <a:ext cx="74704" cy="74704"/>
            </a:xfrm>
            <a:prstGeom prst="ellipse">
              <a:avLst/>
            </a:prstGeom>
            <a:solidFill>
              <a:schemeClr val="accent1">
                <a:alpha val="60000"/>
              </a:schemeClr>
            </a:solidFill>
          </p:spPr>
        </p:sp>
        <p:sp>
          <p:nvSpPr>
            <p:cNvPr id="34" name="AutoShape 34"/>
            <p:cNvSpPr/>
            <p:nvPr/>
          </p:nvSpPr>
          <p:spPr>
            <a:xfrm>
              <a:off x="799768" y="583977"/>
              <a:ext cx="69238" cy="69238"/>
            </a:xfrm>
            <a:prstGeom prst="ellipse">
              <a:avLst/>
            </a:prstGeom>
            <a:solidFill>
              <a:schemeClr val="accent1">
                <a:alpha val="40000"/>
              </a:schemeClr>
            </a:solidFill>
          </p:spPr>
        </p:sp>
        <p:sp>
          <p:nvSpPr>
            <p:cNvPr id="35" name="AutoShape 35"/>
            <p:cNvSpPr/>
            <p:nvPr/>
          </p:nvSpPr>
          <p:spPr>
            <a:xfrm>
              <a:off x="904945" y="579844"/>
              <a:ext cx="65594" cy="65594"/>
            </a:xfrm>
            <a:prstGeom prst="ellipse">
              <a:avLst/>
            </a:prstGeom>
            <a:solidFill>
              <a:schemeClr val="accent1">
                <a:alpha val="20000"/>
              </a:schemeClr>
            </a:solidFill>
          </p:spPr>
        </p:sp>
        <p:sp>
          <p:nvSpPr>
            <p:cNvPr id="36" name="AutoShape 36"/>
            <p:cNvSpPr/>
            <p:nvPr/>
          </p:nvSpPr>
          <p:spPr>
            <a:xfrm>
              <a:off x="454963" y="684489"/>
              <a:ext cx="84147" cy="84147"/>
            </a:xfrm>
            <a:prstGeom prst="ellipse">
              <a:avLst/>
            </a:prstGeom>
            <a:solidFill>
              <a:schemeClr val="accent1">
                <a:alpha val="100000"/>
              </a:schemeClr>
            </a:solidFill>
          </p:spPr>
        </p:sp>
        <p:sp>
          <p:nvSpPr>
            <p:cNvPr id="37" name="AutoShape 37"/>
            <p:cNvSpPr/>
            <p:nvPr/>
          </p:nvSpPr>
          <p:spPr>
            <a:xfrm>
              <a:off x="575049" y="691064"/>
              <a:ext cx="78137" cy="78137"/>
            </a:xfrm>
            <a:prstGeom prst="ellipse">
              <a:avLst/>
            </a:prstGeom>
            <a:solidFill>
              <a:schemeClr val="accent1">
                <a:alpha val="80000"/>
              </a:schemeClr>
            </a:solidFill>
          </p:spPr>
        </p:sp>
        <p:sp>
          <p:nvSpPr>
            <p:cNvPr id="38" name="AutoShape 38"/>
            <p:cNvSpPr/>
            <p:nvPr/>
          </p:nvSpPr>
          <p:spPr>
            <a:xfrm>
              <a:off x="689125" y="692781"/>
              <a:ext cx="74704" cy="74704"/>
            </a:xfrm>
            <a:prstGeom prst="ellipse">
              <a:avLst/>
            </a:prstGeom>
            <a:solidFill>
              <a:schemeClr val="accent1">
                <a:alpha val="60000"/>
              </a:schemeClr>
            </a:solidFill>
          </p:spPr>
        </p:sp>
        <p:sp>
          <p:nvSpPr>
            <p:cNvPr id="39" name="AutoShape 39"/>
            <p:cNvSpPr/>
            <p:nvPr/>
          </p:nvSpPr>
          <p:spPr>
            <a:xfrm>
              <a:off x="799768" y="701751"/>
              <a:ext cx="69238" cy="69238"/>
            </a:xfrm>
            <a:prstGeom prst="ellipse">
              <a:avLst/>
            </a:prstGeom>
            <a:solidFill>
              <a:schemeClr val="accent1">
                <a:alpha val="40000"/>
              </a:schemeClr>
            </a:solidFill>
          </p:spPr>
        </p:sp>
        <p:sp>
          <p:nvSpPr>
            <p:cNvPr id="40" name="AutoShape 40"/>
            <p:cNvSpPr/>
            <p:nvPr/>
          </p:nvSpPr>
          <p:spPr>
            <a:xfrm>
              <a:off x="904945" y="697618"/>
              <a:ext cx="65594" cy="65594"/>
            </a:xfrm>
            <a:prstGeom prst="ellipse">
              <a:avLst/>
            </a:prstGeom>
            <a:solidFill>
              <a:schemeClr val="accent1">
                <a:alpha val="20000"/>
              </a:schemeClr>
            </a:solidFill>
          </p:spPr>
        </p:sp>
        <p:sp>
          <p:nvSpPr>
            <p:cNvPr id="41" name="TextBox 41"/>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业务功能需求</a:t>
              </a:r>
              <a:r>
                <a:rPr lang="en-US" altLang="zh-CN" sz="3000" b="1" dirty="0">
                  <a:solidFill>
                    <a:schemeClr val="accent1">
                      <a:alpha val="100000"/>
                    </a:schemeClr>
                  </a:solidFill>
                  <a:latin typeface="Microsoft Yahei"/>
                  <a:ea typeface="Microsoft Yahei"/>
                  <a:cs typeface="Microsoft Yahei"/>
                </a:rPr>
                <a:t>——</a:t>
              </a:r>
              <a:r>
                <a:rPr lang="zh-CN" altLang="en-US" sz="3000" b="1" dirty="0">
                  <a:solidFill>
                    <a:schemeClr val="accent1">
                      <a:alpha val="100000"/>
                    </a:schemeClr>
                  </a:solidFill>
                  <a:latin typeface="Microsoft Yahei"/>
                  <a:ea typeface="Microsoft Yahei"/>
                  <a:cs typeface="Microsoft Yahei"/>
                </a:rPr>
                <a:t>买家部分</a:t>
              </a:r>
              <a:endParaRPr lang="en-US" sz="3000" b="1" dirty="0">
                <a:solidFill>
                  <a:schemeClr val="accent1">
                    <a:alpha val="100000"/>
                  </a:schemeClr>
                </a:solidFill>
                <a:latin typeface="Microsoft Yahei"/>
                <a:ea typeface="Microsoft Yahei"/>
                <a:cs typeface="Microsoft Yahei"/>
              </a:endParaRPr>
            </a:p>
          </p:txBody>
        </p:sp>
      </p:grpSp>
    </p:spTree>
    <p:extLst>
      <p:ext uri="{BB962C8B-B14F-4D97-AF65-F5344CB8AC3E}">
        <p14:creationId xmlns:p14="http://schemas.microsoft.com/office/powerpoint/2010/main" val="325852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or 2"/>
          <p:cNvCxnSpPr>
            <a:cxnSpLocks/>
          </p:cNvCxnSpPr>
          <p:nvPr/>
        </p:nvCxnSpPr>
        <p:spPr>
          <a:xfrm flipH="1" flipV="1">
            <a:off x="5226940" y="2711199"/>
            <a:ext cx="869059" cy="556467"/>
          </a:xfrm>
          <a:prstGeom prst="line">
            <a:avLst/>
          </a:prstGeom>
          <a:ln w="19050">
            <a:solidFill>
              <a:schemeClr val="accent2"/>
            </a:solidFill>
            <a:prstDash val="solid"/>
          </a:ln>
        </p:spPr>
        <p:style>
          <a:lnRef idx="0">
            <a:schemeClr val="accent2"/>
          </a:lnRef>
          <a:fillRef idx="1">
            <a:schemeClr val="accent2"/>
          </a:fillRef>
          <a:effectRef idx="0">
            <a:schemeClr val="accent2"/>
          </a:effectRef>
          <a:fontRef idx="minor">
            <a:schemeClr val="lt1"/>
          </a:fontRef>
        </p:style>
      </p:cxnSp>
      <p:cxnSp>
        <p:nvCxnSpPr>
          <p:cNvPr id="3" name="Connector 3"/>
          <p:cNvCxnSpPr>
            <a:cxnSpLocks/>
          </p:cNvCxnSpPr>
          <p:nvPr/>
        </p:nvCxnSpPr>
        <p:spPr>
          <a:xfrm flipH="1">
            <a:off x="6085799" y="2787060"/>
            <a:ext cx="787048" cy="457877"/>
          </a:xfrm>
          <a:prstGeom prst="line">
            <a:avLst/>
          </a:prstGeom>
          <a:ln w="19050">
            <a:solidFill>
              <a:schemeClr val="accent2"/>
            </a:solidFill>
            <a:prstDash val="solid"/>
          </a:ln>
        </p:spPr>
        <p:style>
          <a:lnRef idx="0">
            <a:schemeClr val="accent2"/>
          </a:lnRef>
          <a:fillRef idx="1">
            <a:schemeClr val="accent2"/>
          </a:fillRef>
          <a:effectRef idx="0">
            <a:schemeClr val="accent2"/>
          </a:effectRef>
          <a:fontRef idx="minor">
            <a:schemeClr val="lt1"/>
          </a:fontRef>
        </p:style>
      </p:cxnSp>
      <p:cxnSp>
        <p:nvCxnSpPr>
          <p:cNvPr id="4" name="Connector 4"/>
          <p:cNvCxnSpPr>
            <a:cxnSpLocks/>
          </p:cNvCxnSpPr>
          <p:nvPr/>
        </p:nvCxnSpPr>
        <p:spPr>
          <a:xfrm flipV="1">
            <a:off x="6096000" y="3252176"/>
            <a:ext cx="0" cy="1146048"/>
          </a:xfrm>
          <a:prstGeom prst="line">
            <a:avLst/>
          </a:prstGeom>
          <a:ln w="19050">
            <a:solidFill>
              <a:schemeClr val="accent2"/>
            </a:solidFill>
            <a:prstDash val="solid"/>
          </a:ln>
        </p:spPr>
        <p:style>
          <a:lnRef idx="0">
            <a:schemeClr val="accent2"/>
          </a:lnRef>
          <a:fillRef idx="1">
            <a:schemeClr val="accent2"/>
          </a:fillRef>
          <a:effectRef idx="0">
            <a:schemeClr val="accent2"/>
          </a:effectRef>
          <a:fontRef idx="minor">
            <a:schemeClr val="lt1"/>
          </a:fontRef>
        </p:style>
      </p:cxnSp>
      <p:sp>
        <p:nvSpPr>
          <p:cNvPr id="5" name="AutoShape 5"/>
          <p:cNvSpPr/>
          <p:nvPr/>
        </p:nvSpPr>
        <p:spPr>
          <a:xfrm>
            <a:off x="654974" y="1746676"/>
            <a:ext cx="4692565" cy="1777323"/>
          </a:xfrm>
          <a:prstGeom prst="snip1Rect">
            <a:avLst>
              <a:gd name="adj" fmla="val 25816"/>
            </a:avLst>
          </a:prstGeom>
          <a:solidFill>
            <a:schemeClr val="accent2">
              <a:alpha val="100000"/>
            </a:schemeClr>
          </a:solidFill>
        </p:spPr>
      </p:sp>
      <p:sp>
        <p:nvSpPr>
          <p:cNvPr id="6" name="TextBox 6"/>
          <p:cNvSpPr txBox="1"/>
          <p:nvPr/>
        </p:nvSpPr>
        <p:spPr>
          <a:xfrm>
            <a:off x="869006" y="2339725"/>
            <a:ext cx="4199811" cy="1426224"/>
          </a:xfrm>
          <a:prstGeom prst="rect">
            <a:avLst/>
          </a:prstGeom>
        </p:spPr>
        <p:txBody>
          <a:bodyPr vert="horz" wrap="square" lIns="114300" tIns="57150" rIns="114300" bIns="57150" rtlCol="0" anchor="t" anchorCtr="0">
            <a:spAutoFit/>
          </a:bodyPr>
          <a:lstStyle/>
          <a:p>
            <a:pPr algn="just">
              <a:lnSpc>
                <a:spcPct val="120000"/>
              </a:lnSpc>
            </a:pPr>
            <a:r>
              <a:rPr lang="en-US" altLang="zh-CN" sz="1200" dirty="0">
                <a:solidFill>
                  <a:srgbClr val="FFFFFF">
                    <a:alpha val="100000"/>
                  </a:srgbClr>
                </a:solidFill>
                <a:latin typeface="Microsoft Yahei"/>
                <a:ea typeface="Microsoft Yahei"/>
                <a:cs typeface="Microsoft Yahei"/>
              </a:rPr>
              <a:t>- </a:t>
            </a:r>
            <a:r>
              <a:rPr lang="zh-CN" altLang="en-US" sz="1200" dirty="0">
                <a:solidFill>
                  <a:srgbClr val="FFFFFF">
                    <a:alpha val="100000"/>
                  </a:srgbClr>
                </a:solidFill>
                <a:latin typeface="Microsoft Yahei"/>
                <a:ea typeface="Microsoft Yahei"/>
                <a:cs typeface="Microsoft Yahei"/>
              </a:rPr>
              <a:t>登录后可以查看所有猫粮商品信息，包括商品名称、商品描述、图片、库存和价格。</a:t>
            </a:r>
          </a:p>
          <a:p>
            <a:pPr algn="just">
              <a:lnSpc>
                <a:spcPct val="120000"/>
              </a:lnSpc>
            </a:pPr>
            <a:r>
              <a:rPr lang="en-US" altLang="zh-CN" sz="1200" dirty="0">
                <a:solidFill>
                  <a:srgbClr val="FFFFFF">
                    <a:alpha val="100000"/>
                  </a:srgbClr>
                </a:solidFill>
                <a:latin typeface="Microsoft Yahei"/>
                <a:ea typeface="Microsoft Yahei"/>
                <a:cs typeface="Microsoft Yahei"/>
              </a:rPr>
              <a:t>- </a:t>
            </a:r>
            <a:r>
              <a:rPr lang="zh-CN" altLang="en-US" sz="1200" dirty="0">
                <a:solidFill>
                  <a:srgbClr val="FFFFFF">
                    <a:alpha val="100000"/>
                  </a:srgbClr>
                </a:solidFill>
                <a:latin typeface="Microsoft Yahei"/>
                <a:ea typeface="Microsoft Yahei"/>
                <a:cs typeface="Microsoft Yahei"/>
              </a:rPr>
              <a:t>可以查看单件猫粮的详细信息。</a:t>
            </a:r>
          </a:p>
          <a:p>
            <a:pPr algn="just">
              <a:lnSpc>
                <a:spcPct val="120000"/>
              </a:lnSpc>
            </a:pPr>
            <a:r>
              <a:rPr lang="en-US" altLang="zh-CN" sz="1200" dirty="0">
                <a:solidFill>
                  <a:srgbClr val="FFFFFF">
                    <a:alpha val="100000"/>
                  </a:srgbClr>
                </a:solidFill>
                <a:latin typeface="Microsoft Yahei"/>
                <a:ea typeface="Microsoft Yahei"/>
                <a:cs typeface="Microsoft Yahei"/>
              </a:rPr>
              <a:t>- </a:t>
            </a:r>
            <a:r>
              <a:rPr lang="zh-CN" altLang="en-US" sz="1200" dirty="0">
                <a:solidFill>
                  <a:srgbClr val="FFFFFF">
                    <a:alpha val="100000"/>
                  </a:srgbClr>
                </a:solidFill>
                <a:latin typeface="Microsoft Yahei"/>
                <a:ea typeface="Microsoft Yahei"/>
                <a:cs typeface="Microsoft Yahei"/>
              </a:rPr>
              <a:t>在查看相关猫粮信息后，有意向购买，可以点击购买按钮，填写姓名，电话，交易地址，购买数量，备注等信息。</a:t>
            </a:r>
          </a:p>
          <a:p>
            <a:pPr algn="just">
              <a:lnSpc>
                <a:spcPct val="120000"/>
              </a:lnSpc>
            </a:pPr>
            <a:r>
              <a:rPr lang="zh-CN" altLang="en-US" sz="1200" dirty="0">
                <a:solidFill>
                  <a:srgbClr val="FFFFFF">
                    <a:alpha val="100000"/>
                  </a:srgbClr>
                </a:solidFill>
                <a:latin typeface="Microsoft Yahei"/>
                <a:ea typeface="Microsoft Yahei"/>
                <a:cs typeface="Microsoft Yahei"/>
              </a:rPr>
              <a:t> </a:t>
            </a:r>
          </a:p>
        </p:txBody>
      </p:sp>
      <p:sp>
        <p:nvSpPr>
          <p:cNvPr id="7" name="TextBox 7"/>
          <p:cNvSpPr txBox="1"/>
          <p:nvPr/>
        </p:nvSpPr>
        <p:spPr>
          <a:xfrm>
            <a:off x="897941" y="1951443"/>
            <a:ext cx="3851172" cy="470322"/>
          </a:xfrm>
          <a:prstGeom prst="rect">
            <a:avLst/>
          </a:prstGeom>
        </p:spPr>
        <p:txBody>
          <a:bodyPr vert="horz" wrap="square" lIns="114300" tIns="57150" rIns="114300" bIns="57150" rtlCol="0" anchor="t" anchorCtr="0">
            <a:spAutoFit/>
          </a:bodyPr>
          <a:lstStyle/>
          <a:p>
            <a:pPr>
              <a:lnSpc>
                <a:spcPct val="120000"/>
              </a:lnSpc>
            </a:pPr>
            <a:r>
              <a:rPr lang="zh-CN" altLang="en-US" sz="2100" b="1" dirty="0">
                <a:solidFill>
                  <a:srgbClr val="FFFFFF">
                    <a:alpha val="100000"/>
                  </a:srgbClr>
                </a:solidFill>
                <a:latin typeface="Microsoft Yahei"/>
                <a:ea typeface="Microsoft Yahei"/>
                <a:cs typeface="Microsoft Yahei"/>
              </a:rPr>
              <a:t>商品浏览与购买</a:t>
            </a:r>
            <a:endParaRPr lang="en-US" sz="2100" b="1" dirty="0">
              <a:solidFill>
                <a:srgbClr val="FFFFFF">
                  <a:alpha val="100000"/>
                </a:srgbClr>
              </a:solidFill>
              <a:latin typeface="Microsoft Yahei"/>
              <a:ea typeface="Microsoft Yahei"/>
              <a:cs typeface="Microsoft Yahei"/>
            </a:endParaRPr>
          </a:p>
        </p:txBody>
      </p:sp>
      <p:sp>
        <p:nvSpPr>
          <p:cNvPr id="8" name="AutoShape 8"/>
          <p:cNvSpPr/>
          <p:nvPr/>
        </p:nvSpPr>
        <p:spPr>
          <a:xfrm>
            <a:off x="5575257" y="2695566"/>
            <a:ext cx="1041485" cy="1064453"/>
          </a:xfrm>
          <a:prstGeom prst="ellipse">
            <a:avLst/>
          </a:prstGeom>
          <a:solidFill>
            <a:schemeClr val="accent2">
              <a:lumMod val="20000"/>
              <a:lumOff val="80000"/>
              <a:alpha val="100000"/>
            </a:schemeClr>
          </a:solidFill>
        </p:spPr>
      </p:sp>
      <p:sp>
        <p:nvSpPr>
          <p:cNvPr id="9" name="AutoShape 9"/>
          <p:cNvSpPr/>
          <p:nvPr/>
        </p:nvSpPr>
        <p:spPr>
          <a:xfrm>
            <a:off x="5692637" y="2815534"/>
            <a:ext cx="806727" cy="824518"/>
          </a:xfrm>
          <a:prstGeom prst="ellipse">
            <a:avLst/>
          </a:prstGeom>
          <a:solidFill>
            <a:schemeClr val="accent2">
              <a:alpha val="100000"/>
            </a:schemeClr>
          </a:solidFill>
        </p:spPr>
      </p:sp>
      <p:sp>
        <p:nvSpPr>
          <p:cNvPr id="10" name="AutoShape 10"/>
          <p:cNvSpPr/>
          <p:nvPr/>
        </p:nvSpPr>
        <p:spPr>
          <a:xfrm rot="10800000">
            <a:off x="5065769" y="1746676"/>
            <a:ext cx="281771" cy="281771"/>
          </a:xfrm>
          <a:prstGeom prst="rtTriangle">
            <a:avLst/>
          </a:prstGeom>
          <a:solidFill>
            <a:schemeClr val="accent2">
              <a:alpha val="100000"/>
            </a:schemeClr>
          </a:solidFill>
        </p:spPr>
      </p:sp>
      <p:sp>
        <p:nvSpPr>
          <p:cNvPr id="11" name="AutoShape 11"/>
          <p:cNvSpPr/>
          <p:nvPr/>
        </p:nvSpPr>
        <p:spPr>
          <a:xfrm>
            <a:off x="6862010" y="1746676"/>
            <a:ext cx="4692565" cy="1777323"/>
          </a:xfrm>
          <a:prstGeom prst="snip1Rect">
            <a:avLst>
              <a:gd name="adj" fmla="val 25816"/>
            </a:avLst>
          </a:prstGeom>
          <a:solidFill>
            <a:schemeClr val="accent1">
              <a:alpha val="100000"/>
            </a:schemeClr>
          </a:solidFill>
        </p:spPr>
      </p:sp>
      <p:sp>
        <p:nvSpPr>
          <p:cNvPr id="12" name="AutoShape 12"/>
          <p:cNvSpPr/>
          <p:nvPr/>
        </p:nvSpPr>
        <p:spPr>
          <a:xfrm rot="10800000">
            <a:off x="11272804" y="1746676"/>
            <a:ext cx="281771" cy="281771"/>
          </a:xfrm>
          <a:prstGeom prst="rtTriangle">
            <a:avLst/>
          </a:prstGeom>
          <a:solidFill>
            <a:schemeClr val="accent1">
              <a:alpha val="100000"/>
            </a:schemeClr>
          </a:solidFill>
        </p:spPr>
      </p:sp>
      <p:sp>
        <p:nvSpPr>
          <p:cNvPr id="13" name="AutoShape 13"/>
          <p:cNvSpPr/>
          <p:nvPr/>
        </p:nvSpPr>
        <p:spPr>
          <a:xfrm>
            <a:off x="2304288" y="4201903"/>
            <a:ext cx="7583424" cy="1744811"/>
          </a:xfrm>
          <a:prstGeom prst="snip1Rect">
            <a:avLst>
              <a:gd name="adj" fmla="val 25374"/>
            </a:avLst>
          </a:prstGeom>
          <a:solidFill>
            <a:schemeClr val="accent2">
              <a:lumMod val="75000"/>
              <a:alpha val="100000"/>
            </a:schemeClr>
          </a:solidFill>
        </p:spPr>
      </p:sp>
      <p:sp>
        <p:nvSpPr>
          <p:cNvPr id="14" name="AutoShape 14"/>
          <p:cNvSpPr/>
          <p:nvPr/>
        </p:nvSpPr>
        <p:spPr>
          <a:xfrm rot="10800000">
            <a:off x="9605942" y="4201903"/>
            <a:ext cx="281771" cy="281771"/>
          </a:xfrm>
          <a:prstGeom prst="rtTriangle">
            <a:avLst/>
          </a:prstGeom>
          <a:solidFill>
            <a:schemeClr val="accent2">
              <a:lumMod val="75000"/>
              <a:alpha val="100000"/>
            </a:schemeClr>
          </a:solidFill>
        </p:spPr>
      </p:sp>
      <p:sp>
        <p:nvSpPr>
          <p:cNvPr id="15" name="TextBox 15"/>
          <p:cNvSpPr txBox="1"/>
          <p:nvPr/>
        </p:nvSpPr>
        <p:spPr>
          <a:xfrm>
            <a:off x="7096195" y="2525610"/>
            <a:ext cx="4199811" cy="645946"/>
          </a:xfrm>
          <a:prstGeom prst="rect">
            <a:avLst/>
          </a:prstGeom>
        </p:spPr>
        <p:txBody>
          <a:bodyPr vert="horz" wrap="square" lIns="114300" tIns="57150" rIns="114300" bIns="57150" rtlCol="0" anchor="t" anchorCtr="0">
            <a:spAutoFit/>
          </a:bodyPr>
          <a:lstStyle/>
          <a:p>
            <a:pPr algn="just">
              <a:lnSpc>
                <a:spcPct val="120000"/>
              </a:lnSpc>
            </a:pPr>
            <a:r>
              <a:rPr lang="zh-CN" altLang="en-US" sz="1500" dirty="0">
                <a:solidFill>
                  <a:srgbClr val="FFFFFF">
                    <a:alpha val="100000"/>
                  </a:srgbClr>
                </a:solidFill>
                <a:latin typeface="Microsoft Yahei"/>
                <a:ea typeface="Microsoft Yahei"/>
                <a:cs typeface="Microsoft Yahei"/>
              </a:rPr>
              <a:t>可以查看所有本人提交的交易意向信息和交易结果。</a:t>
            </a:r>
            <a:endParaRPr lang="en-US" altLang="zh-CN" sz="1500" dirty="0">
              <a:solidFill>
                <a:srgbClr val="FFFFFF">
                  <a:alpha val="100000"/>
                </a:srgbClr>
              </a:solidFill>
              <a:latin typeface="Microsoft Yahei"/>
              <a:ea typeface="Microsoft Yahei"/>
              <a:cs typeface="Microsoft Yahei"/>
            </a:endParaRPr>
          </a:p>
        </p:txBody>
      </p:sp>
      <p:sp>
        <p:nvSpPr>
          <p:cNvPr id="16" name="TextBox 16"/>
          <p:cNvSpPr txBox="1"/>
          <p:nvPr/>
        </p:nvSpPr>
        <p:spPr>
          <a:xfrm>
            <a:off x="7096195" y="1966682"/>
            <a:ext cx="3948708" cy="470322"/>
          </a:xfrm>
          <a:prstGeom prst="rect">
            <a:avLst/>
          </a:prstGeom>
        </p:spPr>
        <p:txBody>
          <a:bodyPr vert="horz" wrap="square" lIns="114300" tIns="57150" rIns="114300" bIns="57150" rtlCol="0" anchor="t" anchorCtr="0">
            <a:spAutoFit/>
          </a:bodyPr>
          <a:lstStyle/>
          <a:p>
            <a:pPr>
              <a:lnSpc>
                <a:spcPct val="120000"/>
              </a:lnSpc>
            </a:pPr>
            <a:r>
              <a:rPr lang="zh-CN" altLang="en-US" sz="2100" b="1" dirty="0">
                <a:solidFill>
                  <a:srgbClr val="FFFFFF">
                    <a:alpha val="100000"/>
                  </a:srgbClr>
                </a:solidFill>
                <a:latin typeface="Microsoft Yahei"/>
                <a:ea typeface="Microsoft Yahei"/>
                <a:cs typeface="Microsoft Yahei"/>
              </a:rPr>
              <a:t>交易历史查看</a:t>
            </a:r>
            <a:endParaRPr lang="en-US" sz="2100" b="1" dirty="0">
              <a:solidFill>
                <a:srgbClr val="FFFFFF">
                  <a:alpha val="100000"/>
                </a:srgbClr>
              </a:solidFill>
              <a:latin typeface="Microsoft Yahei"/>
              <a:ea typeface="Microsoft Yahei"/>
              <a:cs typeface="Microsoft Yahei"/>
            </a:endParaRPr>
          </a:p>
        </p:txBody>
      </p:sp>
      <p:sp>
        <p:nvSpPr>
          <p:cNvPr id="17" name="TextBox 17"/>
          <p:cNvSpPr txBox="1"/>
          <p:nvPr/>
        </p:nvSpPr>
        <p:spPr>
          <a:xfrm>
            <a:off x="2571608" y="4965724"/>
            <a:ext cx="6876633" cy="922945"/>
          </a:xfrm>
          <a:prstGeom prst="rect">
            <a:avLst/>
          </a:prstGeom>
        </p:spPr>
        <p:txBody>
          <a:bodyPr vert="horz" wrap="square" lIns="114300" tIns="57150" rIns="114300" bIns="57150" rtlCol="0" anchor="t" anchorCtr="0">
            <a:spAutoFit/>
          </a:bodyPr>
          <a:lstStyle/>
          <a:p>
            <a:pPr algn="just">
              <a:lnSpc>
                <a:spcPct val="120000"/>
              </a:lnSpc>
            </a:pPr>
            <a:r>
              <a:rPr lang="en-US" altLang="zh-CN" sz="1500" dirty="0">
                <a:solidFill>
                  <a:srgbClr val="FFFFFF">
                    <a:alpha val="100000"/>
                  </a:srgbClr>
                </a:solidFill>
                <a:latin typeface="Microsoft Yahei"/>
                <a:ea typeface="Microsoft Yahei"/>
                <a:cs typeface="Microsoft Yahei"/>
              </a:rPr>
              <a:t>- </a:t>
            </a:r>
            <a:r>
              <a:rPr lang="zh-CN" altLang="en-US" sz="1500" dirty="0">
                <a:solidFill>
                  <a:srgbClr val="FFFFFF">
                    <a:alpha val="100000"/>
                  </a:srgbClr>
                </a:solidFill>
                <a:latin typeface="Microsoft Yahei"/>
                <a:ea typeface="Microsoft Yahei"/>
                <a:cs typeface="Microsoft Yahei"/>
              </a:rPr>
              <a:t>登录后可以查看所有猫粮商品信息，包括商品名称、商品描述、图片、库存和价格。</a:t>
            </a:r>
          </a:p>
          <a:p>
            <a:pPr algn="just">
              <a:lnSpc>
                <a:spcPct val="120000"/>
              </a:lnSpc>
            </a:pPr>
            <a:r>
              <a:rPr lang="en-US" altLang="zh-CN" sz="1500" dirty="0">
                <a:solidFill>
                  <a:srgbClr val="FFFFFF">
                    <a:alpha val="100000"/>
                  </a:srgbClr>
                </a:solidFill>
                <a:latin typeface="Microsoft Yahei"/>
                <a:ea typeface="Microsoft Yahei"/>
                <a:cs typeface="Microsoft Yahei"/>
              </a:rPr>
              <a:t>- </a:t>
            </a:r>
            <a:r>
              <a:rPr lang="zh-CN" altLang="en-US" sz="1500" dirty="0">
                <a:solidFill>
                  <a:srgbClr val="FFFFFF">
                    <a:alpha val="100000"/>
                  </a:srgbClr>
                </a:solidFill>
                <a:latin typeface="Microsoft Yahei"/>
                <a:ea typeface="Microsoft Yahei"/>
                <a:cs typeface="Microsoft Yahei"/>
              </a:rPr>
              <a:t>可以进入搜索栏进行搜索想要的购买的猫粮。</a:t>
            </a:r>
          </a:p>
        </p:txBody>
      </p:sp>
      <p:sp>
        <p:nvSpPr>
          <p:cNvPr id="18" name="TextBox 18"/>
          <p:cNvSpPr txBox="1"/>
          <p:nvPr/>
        </p:nvSpPr>
        <p:spPr>
          <a:xfrm>
            <a:off x="2571608" y="4415940"/>
            <a:ext cx="4371364" cy="470322"/>
          </a:xfrm>
          <a:prstGeom prst="rect">
            <a:avLst/>
          </a:prstGeom>
        </p:spPr>
        <p:txBody>
          <a:bodyPr vert="horz" wrap="square" lIns="114300" tIns="57150" rIns="114300" bIns="57150" rtlCol="0" anchor="t" anchorCtr="0">
            <a:spAutoFit/>
          </a:bodyPr>
          <a:lstStyle/>
          <a:p>
            <a:pPr>
              <a:lnSpc>
                <a:spcPct val="120000"/>
              </a:lnSpc>
            </a:pPr>
            <a:r>
              <a:rPr lang="zh-CN" altLang="en-US" sz="2100" b="1" dirty="0">
                <a:solidFill>
                  <a:srgbClr val="FFFFFF">
                    <a:alpha val="100000"/>
                  </a:srgbClr>
                </a:solidFill>
                <a:latin typeface="Microsoft Yahei"/>
                <a:ea typeface="Microsoft Yahei"/>
                <a:cs typeface="Microsoft Yahei"/>
              </a:rPr>
              <a:t>商品搜索</a:t>
            </a:r>
            <a:endParaRPr lang="en-US" sz="2100" b="1" dirty="0">
              <a:solidFill>
                <a:srgbClr val="FFFFFF">
                  <a:alpha val="100000"/>
                </a:srgbClr>
              </a:solidFill>
              <a:latin typeface="Microsoft Yahei"/>
              <a:ea typeface="Microsoft Yahei"/>
              <a:cs typeface="Microsoft Yahei"/>
            </a:endParaRPr>
          </a:p>
        </p:txBody>
      </p:sp>
      <p:sp>
        <p:nvSpPr>
          <p:cNvPr id="19" name="Freeform 19"/>
          <p:cNvSpPr/>
          <p:nvPr/>
        </p:nvSpPr>
        <p:spPr>
          <a:xfrm>
            <a:off x="5885368" y="3029673"/>
            <a:ext cx="396240" cy="420624"/>
          </a:xfrm>
          <a:custGeom>
            <a:avLst/>
            <a:gdLst/>
            <a:ahLst/>
            <a:cxnLst/>
            <a:rect l="l" t="t" r="r" b="b"/>
            <a:pathLst>
              <a:path w="304800" h="304800">
                <a:moveTo>
                  <a:pt x="0" y="209550"/>
                </a:moveTo>
                <a:lnTo>
                  <a:pt x="152410" y="247650"/>
                </a:lnTo>
                <a:lnTo>
                  <a:pt x="304800" y="209550"/>
                </a:lnTo>
                <a:lnTo>
                  <a:pt x="304800" y="247650"/>
                </a:lnTo>
                <a:lnTo>
                  <a:pt x="152410" y="285750"/>
                </a:lnTo>
                <a:lnTo>
                  <a:pt x="0" y="247650"/>
                </a:lnTo>
                <a:close/>
                <a:moveTo>
                  <a:pt x="0" y="133350"/>
                </a:moveTo>
                <a:lnTo>
                  <a:pt x="152410" y="171450"/>
                </a:lnTo>
                <a:lnTo>
                  <a:pt x="304800" y="133350"/>
                </a:lnTo>
                <a:lnTo>
                  <a:pt x="304800" y="171450"/>
                </a:lnTo>
                <a:lnTo>
                  <a:pt x="152410" y="209550"/>
                </a:lnTo>
                <a:lnTo>
                  <a:pt x="0" y="171450"/>
                </a:lnTo>
                <a:close/>
                <a:moveTo>
                  <a:pt x="0" y="57150"/>
                </a:moveTo>
                <a:lnTo>
                  <a:pt x="152410" y="19050"/>
                </a:lnTo>
                <a:lnTo>
                  <a:pt x="304800" y="57150"/>
                </a:lnTo>
                <a:lnTo>
                  <a:pt x="304800" y="95250"/>
                </a:lnTo>
                <a:lnTo>
                  <a:pt x="152410" y="133350"/>
                </a:lnTo>
                <a:lnTo>
                  <a:pt x="0" y="95250"/>
                </a:lnTo>
                <a:close/>
              </a:path>
            </a:pathLst>
          </a:custGeom>
          <a:solidFill>
            <a:srgbClr val="FFFFFF">
              <a:alpha val="100000"/>
            </a:srgbClr>
          </a:solidFill>
        </p:spPr>
      </p:sp>
      <p:grpSp>
        <p:nvGrpSpPr>
          <p:cNvPr id="20" name="Group 20"/>
          <p:cNvGrpSpPr/>
          <p:nvPr/>
        </p:nvGrpSpPr>
        <p:grpSpPr>
          <a:xfrm>
            <a:off x="454963" y="93878"/>
            <a:ext cx="10641129" cy="826316"/>
            <a:chOff x="454963" y="93878"/>
            <a:chExt cx="10641129" cy="826316"/>
          </a:xfrm>
        </p:grpSpPr>
        <p:sp>
          <p:nvSpPr>
            <p:cNvPr id="21" name="AutoShape 21"/>
            <p:cNvSpPr/>
            <p:nvPr/>
          </p:nvSpPr>
          <p:spPr>
            <a:xfrm>
              <a:off x="454963" y="331168"/>
              <a:ext cx="84147" cy="84147"/>
            </a:xfrm>
            <a:prstGeom prst="ellipse">
              <a:avLst/>
            </a:prstGeom>
            <a:solidFill>
              <a:schemeClr val="accent1">
                <a:alpha val="100000"/>
              </a:schemeClr>
            </a:solidFill>
          </p:spPr>
        </p:sp>
        <p:sp>
          <p:nvSpPr>
            <p:cNvPr id="22" name="AutoShape 22"/>
            <p:cNvSpPr/>
            <p:nvPr/>
          </p:nvSpPr>
          <p:spPr>
            <a:xfrm>
              <a:off x="575049" y="337743"/>
              <a:ext cx="78137" cy="78137"/>
            </a:xfrm>
            <a:prstGeom prst="ellipse">
              <a:avLst/>
            </a:prstGeom>
            <a:solidFill>
              <a:schemeClr val="accent1">
                <a:alpha val="80000"/>
              </a:schemeClr>
            </a:solidFill>
          </p:spPr>
        </p:sp>
        <p:sp>
          <p:nvSpPr>
            <p:cNvPr id="23" name="AutoShape 23"/>
            <p:cNvSpPr/>
            <p:nvPr/>
          </p:nvSpPr>
          <p:spPr>
            <a:xfrm>
              <a:off x="689125" y="339460"/>
              <a:ext cx="74704" cy="74704"/>
            </a:xfrm>
            <a:prstGeom prst="ellipse">
              <a:avLst/>
            </a:prstGeom>
            <a:solidFill>
              <a:schemeClr val="accent1">
                <a:alpha val="60000"/>
              </a:schemeClr>
            </a:solidFill>
          </p:spPr>
        </p:sp>
        <p:sp>
          <p:nvSpPr>
            <p:cNvPr id="24" name="AutoShape 24"/>
            <p:cNvSpPr/>
            <p:nvPr/>
          </p:nvSpPr>
          <p:spPr>
            <a:xfrm>
              <a:off x="799768" y="348430"/>
              <a:ext cx="69238" cy="69238"/>
            </a:xfrm>
            <a:prstGeom prst="ellipse">
              <a:avLst/>
            </a:prstGeom>
            <a:solidFill>
              <a:schemeClr val="accent1">
                <a:alpha val="40000"/>
              </a:schemeClr>
            </a:solidFill>
          </p:spPr>
        </p:sp>
        <p:sp>
          <p:nvSpPr>
            <p:cNvPr id="25" name="AutoShape 25"/>
            <p:cNvSpPr/>
            <p:nvPr/>
          </p:nvSpPr>
          <p:spPr>
            <a:xfrm>
              <a:off x="904945" y="344297"/>
              <a:ext cx="65594" cy="65594"/>
            </a:xfrm>
            <a:prstGeom prst="ellipse">
              <a:avLst/>
            </a:prstGeom>
            <a:solidFill>
              <a:schemeClr val="accent1">
                <a:alpha val="20000"/>
              </a:schemeClr>
            </a:solidFill>
          </p:spPr>
        </p:sp>
        <p:sp>
          <p:nvSpPr>
            <p:cNvPr id="26" name="AutoShape 26"/>
            <p:cNvSpPr/>
            <p:nvPr/>
          </p:nvSpPr>
          <p:spPr>
            <a:xfrm>
              <a:off x="454963" y="448942"/>
              <a:ext cx="84147" cy="84147"/>
            </a:xfrm>
            <a:prstGeom prst="ellipse">
              <a:avLst/>
            </a:prstGeom>
            <a:solidFill>
              <a:schemeClr val="accent1">
                <a:alpha val="100000"/>
              </a:schemeClr>
            </a:solidFill>
          </p:spPr>
        </p:sp>
        <p:sp>
          <p:nvSpPr>
            <p:cNvPr id="27" name="AutoShape 27"/>
            <p:cNvSpPr/>
            <p:nvPr/>
          </p:nvSpPr>
          <p:spPr>
            <a:xfrm>
              <a:off x="575049" y="455517"/>
              <a:ext cx="78137" cy="78137"/>
            </a:xfrm>
            <a:prstGeom prst="ellipse">
              <a:avLst/>
            </a:prstGeom>
            <a:solidFill>
              <a:schemeClr val="accent1">
                <a:alpha val="80000"/>
              </a:schemeClr>
            </a:solidFill>
          </p:spPr>
        </p:sp>
        <p:sp>
          <p:nvSpPr>
            <p:cNvPr id="28" name="AutoShape 28"/>
            <p:cNvSpPr/>
            <p:nvPr/>
          </p:nvSpPr>
          <p:spPr>
            <a:xfrm>
              <a:off x="689125" y="457233"/>
              <a:ext cx="74704" cy="74704"/>
            </a:xfrm>
            <a:prstGeom prst="ellipse">
              <a:avLst/>
            </a:prstGeom>
            <a:solidFill>
              <a:schemeClr val="accent1">
                <a:alpha val="60000"/>
              </a:schemeClr>
            </a:solidFill>
          </p:spPr>
        </p:sp>
        <p:sp>
          <p:nvSpPr>
            <p:cNvPr id="29" name="AutoShape 29"/>
            <p:cNvSpPr/>
            <p:nvPr/>
          </p:nvSpPr>
          <p:spPr>
            <a:xfrm>
              <a:off x="799768" y="466203"/>
              <a:ext cx="69238" cy="69238"/>
            </a:xfrm>
            <a:prstGeom prst="ellipse">
              <a:avLst/>
            </a:prstGeom>
            <a:solidFill>
              <a:schemeClr val="accent1">
                <a:alpha val="40000"/>
              </a:schemeClr>
            </a:solidFill>
          </p:spPr>
        </p:sp>
        <p:sp>
          <p:nvSpPr>
            <p:cNvPr id="30" name="AutoShape 30"/>
            <p:cNvSpPr/>
            <p:nvPr/>
          </p:nvSpPr>
          <p:spPr>
            <a:xfrm>
              <a:off x="904945" y="462070"/>
              <a:ext cx="65594" cy="65594"/>
            </a:xfrm>
            <a:prstGeom prst="ellipse">
              <a:avLst/>
            </a:prstGeom>
            <a:solidFill>
              <a:schemeClr val="accent1">
                <a:alpha val="20000"/>
              </a:schemeClr>
            </a:solidFill>
          </p:spPr>
        </p:sp>
        <p:sp>
          <p:nvSpPr>
            <p:cNvPr id="31" name="AutoShape 31"/>
            <p:cNvSpPr/>
            <p:nvPr/>
          </p:nvSpPr>
          <p:spPr>
            <a:xfrm>
              <a:off x="454963" y="566715"/>
              <a:ext cx="84147" cy="84147"/>
            </a:xfrm>
            <a:prstGeom prst="ellipse">
              <a:avLst/>
            </a:prstGeom>
            <a:solidFill>
              <a:schemeClr val="accent1">
                <a:alpha val="100000"/>
              </a:schemeClr>
            </a:solidFill>
          </p:spPr>
        </p:sp>
        <p:sp>
          <p:nvSpPr>
            <p:cNvPr id="32" name="AutoShape 32"/>
            <p:cNvSpPr/>
            <p:nvPr/>
          </p:nvSpPr>
          <p:spPr>
            <a:xfrm>
              <a:off x="575049" y="573291"/>
              <a:ext cx="78137" cy="78137"/>
            </a:xfrm>
            <a:prstGeom prst="ellipse">
              <a:avLst/>
            </a:prstGeom>
            <a:solidFill>
              <a:schemeClr val="accent1">
                <a:alpha val="80000"/>
              </a:schemeClr>
            </a:solidFill>
          </p:spPr>
        </p:sp>
        <p:sp>
          <p:nvSpPr>
            <p:cNvPr id="33" name="AutoShape 33"/>
            <p:cNvSpPr/>
            <p:nvPr/>
          </p:nvSpPr>
          <p:spPr>
            <a:xfrm>
              <a:off x="689125" y="575007"/>
              <a:ext cx="74704" cy="74704"/>
            </a:xfrm>
            <a:prstGeom prst="ellipse">
              <a:avLst/>
            </a:prstGeom>
            <a:solidFill>
              <a:schemeClr val="accent1">
                <a:alpha val="60000"/>
              </a:schemeClr>
            </a:solidFill>
          </p:spPr>
        </p:sp>
        <p:sp>
          <p:nvSpPr>
            <p:cNvPr id="34" name="AutoShape 34"/>
            <p:cNvSpPr/>
            <p:nvPr/>
          </p:nvSpPr>
          <p:spPr>
            <a:xfrm>
              <a:off x="799768" y="583977"/>
              <a:ext cx="69238" cy="69238"/>
            </a:xfrm>
            <a:prstGeom prst="ellipse">
              <a:avLst/>
            </a:prstGeom>
            <a:solidFill>
              <a:schemeClr val="accent1">
                <a:alpha val="40000"/>
              </a:schemeClr>
            </a:solidFill>
          </p:spPr>
        </p:sp>
        <p:sp>
          <p:nvSpPr>
            <p:cNvPr id="35" name="AutoShape 35"/>
            <p:cNvSpPr/>
            <p:nvPr/>
          </p:nvSpPr>
          <p:spPr>
            <a:xfrm>
              <a:off x="904945" y="579844"/>
              <a:ext cx="65594" cy="65594"/>
            </a:xfrm>
            <a:prstGeom prst="ellipse">
              <a:avLst/>
            </a:prstGeom>
            <a:solidFill>
              <a:schemeClr val="accent1">
                <a:alpha val="20000"/>
              </a:schemeClr>
            </a:solidFill>
          </p:spPr>
        </p:sp>
        <p:sp>
          <p:nvSpPr>
            <p:cNvPr id="36" name="AutoShape 36"/>
            <p:cNvSpPr/>
            <p:nvPr/>
          </p:nvSpPr>
          <p:spPr>
            <a:xfrm>
              <a:off x="454963" y="684489"/>
              <a:ext cx="84147" cy="84147"/>
            </a:xfrm>
            <a:prstGeom prst="ellipse">
              <a:avLst/>
            </a:prstGeom>
            <a:solidFill>
              <a:schemeClr val="accent1">
                <a:alpha val="100000"/>
              </a:schemeClr>
            </a:solidFill>
          </p:spPr>
        </p:sp>
        <p:sp>
          <p:nvSpPr>
            <p:cNvPr id="37" name="AutoShape 37"/>
            <p:cNvSpPr/>
            <p:nvPr/>
          </p:nvSpPr>
          <p:spPr>
            <a:xfrm>
              <a:off x="575049" y="691064"/>
              <a:ext cx="78137" cy="78137"/>
            </a:xfrm>
            <a:prstGeom prst="ellipse">
              <a:avLst/>
            </a:prstGeom>
            <a:solidFill>
              <a:schemeClr val="accent1">
                <a:alpha val="80000"/>
              </a:schemeClr>
            </a:solidFill>
          </p:spPr>
        </p:sp>
        <p:sp>
          <p:nvSpPr>
            <p:cNvPr id="38" name="AutoShape 38"/>
            <p:cNvSpPr/>
            <p:nvPr/>
          </p:nvSpPr>
          <p:spPr>
            <a:xfrm>
              <a:off x="689125" y="692781"/>
              <a:ext cx="74704" cy="74704"/>
            </a:xfrm>
            <a:prstGeom prst="ellipse">
              <a:avLst/>
            </a:prstGeom>
            <a:solidFill>
              <a:schemeClr val="accent1">
                <a:alpha val="60000"/>
              </a:schemeClr>
            </a:solidFill>
          </p:spPr>
        </p:sp>
        <p:sp>
          <p:nvSpPr>
            <p:cNvPr id="39" name="AutoShape 39"/>
            <p:cNvSpPr/>
            <p:nvPr/>
          </p:nvSpPr>
          <p:spPr>
            <a:xfrm>
              <a:off x="799768" y="701751"/>
              <a:ext cx="69238" cy="69238"/>
            </a:xfrm>
            <a:prstGeom prst="ellipse">
              <a:avLst/>
            </a:prstGeom>
            <a:solidFill>
              <a:schemeClr val="accent1">
                <a:alpha val="40000"/>
              </a:schemeClr>
            </a:solidFill>
          </p:spPr>
        </p:sp>
        <p:sp>
          <p:nvSpPr>
            <p:cNvPr id="40" name="AutoShape 40"/>
            <p:cNvSpPr/>
            <p:nvPr/>
          </p:nvSpPr>
          <p:spPr>
            <a:xfrm>
              <a:off x="904945" y="697618"/>
              <a:ext cx="65594" cy="65594"/>
            </a:xfrm>
            <a:prstGeom prst="ellipse">
              <a:avLst/>
            </a:prstGeom>
            <a:solidFill>
              <a:schemeClr val="accent1">
                <a:alpha val="20000"/>
              </a:schemeClr>
            </a:solidFill>
          </p:spPr>
        </p:sp>
        <p:sp>
          <p:nvSpPr>
            <p:cNvPr id="41" name="TextBox 41"/>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业务功能需求</a:t>
              </a:r>
              <a:r>
                <a:rPr lang="en-US" altLang="zh-CN" sz="3000" b="1" dirty="0">
                  <a:solidFill>
                    <a:schemeClr val="accent1">
                      <a:alpha val="100000"/>
                    </a:schemeClr>
                  </a:solidFill>
                  <a:latin typeface="Microsoft Yahei"/>
                  <a:ea typeface="Microsoft Yahei"/>
                  <a:cs typeface="Microsoft Yahei"/>
                </a:rPr>
                <a:t>——</a:t>
              </a:r>
              <a:r>
                <a:rPr lang="zh-CN" altLang="en-US" sz="3000" b="1" dirty="0">
                  <a:solidFill>
                    <a:schemeClr val="accent1">
                      <a:alpha val="100000"/>
                    </a:schemeClr>
                  </a:solidFill>
                  <a:latin typeface="Microsoft Yahei"/>
                  <a:ea typeface="Microsoft Yahei"/>
                  <a:cs typeface="Microsoft Yahei"/>
                </a:rPr>
                <a:t>买家部分</a:t>
              </a:r>
              <a:endParaRPr lang="en-US" sz="3000" b="1" dirty="0">
                <a:solidFill>
                  <a:schemeClr val="accent1">
                    <a:alpha val="100000"/>
                  </a:schemeClr>
                </a:solidFill>
                <a:latin typeface="Microsoft Yahei"/>
                <a:ea typeface="Microsoft Yahei"/>
                <a:cs typeface="Microsoft Yahei"/>
              </a:endParaRPr>
            </a:p>
          </p:txBody>
        </p:sp>
      </p:grpSp>
    </p:spTree>
    <p:extLst>
      <p:ext uri="{BB962C8B-B14F-4D97-AF65-F5344CB8AC3E}">
        <p14:creationId xmlns:p14="http://schemas.microsoft.com/office/powerpoint/2010/main" val="1474393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or 2"/>
          <p:cNvCxnSpPr>
            <a:cxnSpLocks/>
          </p:cNvCxnSpPr>
          <p:nvPr/>
        </p:nvCxnSpPr>
        <p:spPr>
          <a:xfrm flipH="1" flipV="1">
            <a:off x="5226940" y="2711199"/>
            <a:ext cx="869059" cy="556467"/>
          </a:xfrm>
          <a:prstGeom prst="line">
            <a:avLst/>
          </a:prstGeom>
          <a:ln w="19050">
            <a:solidFill>
              <a:schemeClr val="accent2"/>
            </a:solidFill>
            <a:prstDash val="solid"/>
          </a:ln>
        </p:spPr>
        <p:style>
          <a:lnRef idx="0">
            <a:schemeClr val="accent2"/>
          </a:lnRef>
          <a:fillRef idx="1">
            <a:schemeClr val="accent2"/>
          </a:fillRef>
          <a:effectRef idx="0">
            <a:schemeClr val="accent2"/>
          </a:effectRef>
          <a:fontRef idx="minor">
            <a:schemeClr val="lt1"/>
          </a:fontRef>
        </p:style>
      </p:cxnSp>
      <p:cxnSp>
        <p:nvCxnSpPr>
          <p:cNvPr id="3" name="Connector 3"/>
          <p:cNvCxnSpPr>
            <a:cxnSpLocks/>
          </p:cNvCxnSpPr>
          <p:nvPr/>
        </p:nvCxnSpPr>
        <p:spPr>
          <a:xfrm flipH="1">
            <a:off x="6085799" y="2787060"/>
            <a:ext cx="787048" cy="457877"/>
          </a:xfrm>
          <a:prstGeom prst="line">
            <a:avLst/>
          </a:prstGeom>
          <a:ln w="19050">
            <a:solidFill>
              <a:schemeClr val="accent2"/>
            </a:solidFill>
            <a:prstDash val="solid"/>
          </a:ln>
        </p:spPr>
        <p:style>
          <a:lnRef idx="0">
            <a:schemeClr val="accent2"/>
          </a:lnRef>
          <a:fillRef idx="1">
            <a:schemeClr val="accent2"/>
          </a:fillRef>
          <a:effectRef idx="0">
            <a:schemeClr val="accent2"/>
          </a:effectRef>
          <a:fontRef idx="minor">
            <a:schemeClr val="lt1"/>
          </a:fontRef>
        </p:style>
      </p:cxnSp>
      <p:cxnSp>
        <p:nvCxnSpPr>
          <p:cNvPr id="4" name="Connector 4"/>
          <p:cNvCxnSpPr>
            <a:cxnSpLocks/>
          </p:cNvCxnSpPr>
          <p:nvPr/>
        </p:nvCxnSpPr>
        <p:spPr>
          <a:xfrm flipV="1">
            <a:off x="6096000" y="3252176"/>
            <a:ext cx="0" cy="1146048"/>
          </a:xfrm>
          <a:prstGeom prst="line">
            <a:avLst/>
          </a:prstGeom>
          <a:ln w="19050">
            <a:solidFill>
              <a:schemeClr val="accent2"/>
            </a:solidFill>
            <a:prstDash val="solid"/>
          </a:ln>
        </p:spPr>
        <p:style>
          <a:lnRef idx="0">
            <a:schemeClr val="accent2"/>
          </a:lnRef>
          <a:fillRef idx="1">
            <a:schemeClr val="accent2"/>
          </a:fillRef>
          <a:effectRef idx="0">
            <a:schemeClr val="accent2"/>
          </a:effectRef>
          <a:fontRef idx="minor">
            <a:schemeClr val="lt1"/>
          </a:fontRef>
        </p:style>
      </p:cxnSp>
      <p:sp>
        <p:nvSpPr>
          <p:cNvPr id="5" name="AutoShape 5"/>
          <p:cNvSpPr/>
          <p:nvPr/>
        </p:nvSpPr>
        <p:spPr>
          <a:xfrm>
            <a:off x="654974" y="1746676"/>
            <a:ext cx="4692565" cy="1777323"/>
          </a:xfrm>
          <a:prstGeom prst="snip1Rect">
            <a:avLst>
              <a:gd name="adj" fmla="val 25816"/>
            </a:avLst>
          </a:prstGeom>
          <a:solidFill>
            <a:schemeClr val="accent2">
              <a:alpha val="100000"/>
            </a:schemeClr>
          </a:solidFill>
        </p:spPr>
      </p:sp>
      <p:sp>
        <p:nvSpPr>
          <p:cNvPr id="6" name="TextBox 6"/>
          <p:cNvSpPr txBox="1"/>
          <p:nvPr/>
        </p:nvSpPr>
        <p:spPr>
          <a:xfrm>
            <a:off x="869006" y="2339725"/>
            <a:ext cx="4199811" cy="1426224"/>
          </a:xfrm>
          <a:prstGeom prst="rect">
            <a:avLst/>
          </a:prstGeom>
        </p:spPr>
        <p:txBody>
          <a:bodyPr vert="horz" wrap="square" lIns="114300" tIns="57150" rIns="114300" bIns="57150" rtlCol="0" anchor="t" anchorCtr="0">
            <a:spAutoFit/>
          </a:bodyPr>
          <a:lstStyle/>
          <a:p>
            <a:pPr algn="just">
              <a:lnSpc>
                <a:spcPct val="120000"/>
              </a:lnSpc>
            </a:pPr>
            <a:r>
              <a:rPr lang="en-US" altLang="zh-CN" sz="1200" dirty="0">
                <a:solidFill>
                  <a:srgbClr val="FFFFFF">
                    <a:alpha val="100000"/>
                  </a:srgbClr>
                </a:solidFill>
                <a:latin typeface="Microsoft Yahei"/>
                <a:ea typeface="Microsoft Yahei"/>
                <a:cs typeface="Microsoft Yahei"/>
              </a:rPr>
              <a:t>- </a:t>
            </a:r>
            <a:r>
              <a:rPr lang="zh-CN" altLang="en-US" sz="1200" dirty="0">
                <a:solidFill>
                  <a:srgbClr val="FFFFFF">
                    <a:alpha val="100000"/>
                  </a:srgbClr>
                </a:solidFill>
                <a:latin typeface="Microsoft Yahei"/>
                <a:ea typeface="Microsoft Yahei"/>
                <a:cs typeface="Microsoft Yahei"/>
              </a:rPr>
              <a:t>登录后可以查看所有猫粮商品信息，包括商品名称、商品描述、图片、库存和价格。</a:t>
            </a:r>
          </a:p>
          <a:p>
            <a:pPr algn="just">
              <a:lnSpc>
                <a:spcPct val="120000"/>
              </a:lnSpc>
            </a:pPr>
            <a:r>
              <a:rPr lang="en-US" altLang="zh-CN" sz="1200" dirty="0">
                <a:solidFill>
                  <a:srgbClr val="FFFFFF">
                    <a:alpha val="100000"/>
                  </a:srgbClr>
                </a:solidFill>
                <a:latin typeface="Microsoft Yahei"/>
                <a:ea typeface="Microsoft Yahei"/>
                <a:cs typeface="Microsoft Yahei"/>
              </a:rPr>
              <a:t>- </a:t>
            </a:r>
            <a:r>
              <a:rPr lang="zh-CN" altLang="en-US" sz="1200" dirty="0">
                <a:solidFill>
                  <a:srgbClr val="FFFFFF">
                    <a:alpha val="100000"/>
                  </a:srgbClr>
                </a:solidFill>
                <a:latin typeface="Microsoft Yahei"/>
                <a:ea typeface="Microsoft Yahei"/>
                <a:cs typeface="Microsoft Yahei"/>
              </a:rPr>
              <a:t>可以查看单件猫粮的详细信息。</a:t>
            </a:r>
          </a:p>
          <a:p>
            <a:pPr algn="just">
              <a:lnSpc>
                <a:spcPct val="120000"/>
              </a:lnSpc>
            </a:pPr>
            <a:r>
              <a:rPr lang="en-US" altLang="zh-CN" sz="1200" dirty="0">
                <a:solidFill>
                  <a:srgbClr val="FFFFFF">
                    <a:alpha val="100000"/>
                  </a:srgbClr>
                </a:solidFill>
                <a:latin typeface="Microsoft Yahei"/>
                <a:ea typeface="Microsoft Yahei"/>
                <a:cs typeface="Microsoft Yahei"/>
              </a:rPr>
              <a:t>- </a:t>
            </a:r>
            <a:r>
              <a:rPr lang="zh-CN" altLang="en-US" sz="1200" dirty="0">
                <a:solidFill>
                  <a:srgbClr val="FFFFFF">
                    <a:alpha val="100000"/>
                  </a:srgbClr>
                </a:solidFill>
                <a:latin typeface="Microsoft Yahei"/>
                <a:ea typeface="Microsoft Yahei"/>
                <a:cs typeface="Microsoft Yahei"/>
              </a:rPr>
              <a:t>在查看相关猫粮信息后，有意向购买，可以点击购买按钮，填写姓名，电话，交易地址，购买数量，备注等信息。</a:t>
            </a:r>
          </a:p>
          <a:p>
            <a:pPr algn="just">
              <a:lnSpc>
                <a:spcPct val="120000"/>
              </a:lnSpc>
            </a:pPr>
            <a:r>
              <a:rPr lang="zh-CN" altLang="en-US" sz="1200" dirty="0">
                <a:solidFill>
                  <a:srgbClr val="FFFFFF">
                    <a:alpha val="100000"/>
                  </a:srgbClr>
                </a:solidFill>
                <a:latin typeface="Microsoft Yahei"/>
                <a:ea typeface="Microsoft Yahei"/>
                <a:cs typeface="Microsoft Yahei"/>
              </a:rPr>
              <a:t> </a:t>
            </a:r>
          </a:p>
        </p:txBody>
      </p:sp>
      <p:sp>
        <p:nvSpPr>
          <p:cNvPr id="7" name="TextBox 7"/>
          <p:cNvSpPr txBox="1"/>
          <p:nvPr/>
        </p:nvSpPr>
        <p:spPr>
          <a:xfrm>
            <a:off x="897941" y="1951443"/>
            <a:ext cx="3851172" cy="470322"/>
          </a:xfrm>
          <a:prstGeom prst="rect">
            <a:avLst/>
          </a:prstGeom>
        </p:spPr>
        <p:txBody>
          <a:bodyPr vert="horz" wrap="square" lIns="114300" tIns="57150" rIns="114300" bIns="57150" rtlCol="0" anchor="t" anchorCtr="0">
            <a:spAutoFit/>
          </a:bodyPr>
          <a:lstStyle/>
          <a:p>
            <a:pPr>
              <a:lnSpc>
                <a:spcPct val="120000"/>
              </a:lnSpc>
            </a:pPr>
            <a:r>
              <a:rPr lang="zh-CN" altLang="en-US" sz="2100" b="1" dirty="0">
                <a:solidFill>
                  <a:srgbClr val="FFFFFF">
                    <a:alpha val="100000"/>
                  </a:srgbClr>
                </a:solidFill>
                <a:latin typeface="Microsoft Yahei"/>
                <a:ea typeface="Microsoft Yahei"/>
                <a:cs typeface="Microsoft Yahei"/>
              </a:rPr>
              <a:t>商品浏览与购买</a:t>
            </a:r>
            <a:endParaRPr lang="en-US" sz="2100" b="1" dirty="0">
              <a:solidFill>
                <a:srgbClr val="FFFFFF">
                  <a:alpha val="100000"/>
                </a:srgbClr>
              </a:solidFill>
              <a:latin typeface="Microsoft Yahei"/>
              <a:ea typeface="Microsoft Yahei"/>
              <a:cs typeface="Microsoft Yahei"/>
            </a:endParaRPr>
          </a:p>
        </p:txBody>
      </p:sp>
      <p:sp>
        <p:nvSpPr>
          <p:cNvPr id="8" name="AutoShape 8"/>
          <p:cNvSpPr/>
          <p:nvPr/>
        </p:nvSpPr>
        <p:spPr>
          <a:xfrm>
            <a:off x="5575257" y="2695566"/>
            <a:ext cx="1041485" cy="1064453"/>
          </a:xfrm>
          <a:prstGeom prst="ellipse">
            <a:avLst/>
          </a:prstGeom>
          <a:solidFill>
            <a:schemeClr val="accent2">
              <a:lumMod val="20000"/>
              <a:lumOff val="80000"/>
              <a:alpha val="100000"/>
            </a:schemeClr>
          </a:solidFill>
        </p:spPr>
      </p:sp>
      <p:sp>
        <p:nvSpPr>
          <p:cNvPr id="9" name="AutoShape 9"/>
          <p:cNvSpPr/>
          <p:nvPr/>
        </p:nvSpPr>
        <p:spPr>
          <a:xfrm>
            <a:off x="5692637" y="2815534"/>
            <a:ext cx="806727" cy="824518"/>
          </a:xfrm>
          <a:prstGeom prst="ellipse">
            <a:avLst/>
          </a:prstGeom>
          <a:solidFill>
            <a:schemeClr val="accent2">
              <a:alpha val="100000"/>
            </a:schemeClr>
          </a:solidFill>
        </p:spPr>
      </p:sp>
      <p:sp>
        <p:nvSpPr>
          <p:cNvPr id="10" name="AutoShape 10"/>
          <p:cNvSpPr/>
          <p:nvPr/>
        </p:nvSpPr>
        <p:spPr>
          <a:xfrm rot="10800000">
            <a:off x="5065769" y="1746676"/>
            <a:ext cx="281771" cy="281771"/>
          </a:xfrm>
          <a:prstGeom prst="rtTriangle">
            <a:avLst/>
          </a:prstGeom>
          <a:solidFill>
            <a:schemeClr val="accent2">
              <a:alpha val="100000"/>
            </a:schemeClr>
          </a:solidFill>
        </p:spPr>
      </p:sp>
      <p:sp>
        <p:nvSpPr>
          <p:cNvPr id="11" name="AutoShape 11"/>
          <p:cNvSpPr/>
          <p:nvPr/>
        </p:nvSpPr>
        <p:spPr>
          <a:xfrm>
            <a:off x="6862010" y="1746676"/>
            <a:ext cx="4692565" cy="1777323"/>
          </a:xfrm>
          <a:prstGeom prst="snip1Rect">
            <a:avLst>
              <a:gd name="adj" fmla="val 25816"/>
            </a:avLst>
          </a:prstGeom>
          <a:solidFill>
            <a:schemeClr val="accent1">
              <a:alpha val="100000"/>
            </a:schemeClr>
          </a:solidFill>
        </p:spPr>
      </p:sp>
      <p:sp>
        <p:nvSpPr>
          <p:cNvPr id="12" name="AutoShape 12"/>
          <p:cNvSpPr/>
          <p:nvPr/>
        </p:nvSpPr>
        <p:spPr>
          <a:xfrm rot="10800000">
            <a:off x="11272804" y="1746676"/>
            <a:ext cx="281771" cy="281771"/>
          </a:xfrm>
          <a:prstGeom prst="rtTriangle">
            <a:avLst/>
          </a:prstGeom>
          <a:solidFill>
            <a:schemeClr val="accent1">
              <a:alpha val="100000"/>
            </a:schemeClr>
          </a:solidFill>
        </p:spPr>
      </p:sp>
      <p:sp>
        <p:nvSpPr>
          <p:cNvPr id="13" name="AutoShape 13"/>
          <p:cNvSpPr/>
          <p:nvPr/>
        </p:nvSpPr>
        <p:spPr>
          <a:xfrm>
            <a:off x="2304288" y="4201903"/>
            <a:ext cx="7583424" cy="1744811"/>
          </a:xfrm>
          <a:prstGeom prst="snip1Rect">
            <a:avLst>
              <a:gd name="adj" fmla="val 25374"/>
            </a:avLst>
          </a:prstGeom>
          <a:solidFill>
            <a:schemeClr val="accent2">
              <a:lumMod val="75000"/>
              <a:alpha val="100000"/>
            </a:schemeClr>
          </a:solidFill>
        </p:spPr>
      </p:sp>
      <p:sp>
        <p:nvSpPr>
          <p:cNvPr id="14" name="AutoShape 14"/>
          <p:cNvSpPr/>
          <p:nvPr/>
        </p:nvSpPr>
        <p:spPr>
          <a:xfrm rot="10800000">
            <a:off x="9605942" y="4201903"/>
            <a:ext cx="281771" cy="281771"/>
          </a:xfrm>
          <a:prstGeom prst="rtTriangle">
            <a:avLst/>
          </a:prstGeom>
          <a:solidFill>
            <a:schemeClr val="accent2">
              <a:lumMod val="75000"/>
              <a:alpha val="100000"/>
            </a:schemeClr>
          </a:solidFill>
        </p:spPr>
      </p:sp>
      <p:sp>
        <p:nvSpPr>
          <p:cNvPr id="15" name="TextBox 15"/>
          <p:cNvSpPr txBox="1"/>
          <p:nvPr/>
        </p:nvSpPr>
        <p:spPr>
          <a:xfrm>
            <a:off x="7096195" y="2525610"/>
            <a:ext cx="4199811" cy="645946"/>
          </a:xfrm>
          <a:prstGeom prst="rect">
            <a:avLst/>
          </a:prstGeom>
        </p:spPr>
        <p:txBody>
          <a:bodyPr vert="horz" wrap="square" lIns="114300" tIns="57150" rIns="114300" bIns="57150" rtlCol="0" anchor="t" anchorCtr="0">
            <a:spAutoFit/>
          </a:bodyPr>
          <a:lstStyle/>
          <a:p>
            <a:pPr algn="just">
              <a:lnSpc>
                <a:spcPct val="120000"/>
              </a:lnSpc>
            </a:pPr>
            <a:r>
              <a:rPr lang="zh-CN" altLang="en-US" sz="1500" dirty="0">
                <a:solidFill>
                  <a:srgbClr val="FFFFFF">
                    <a:alpha val="100000"/>
                  </a:srgbClr>
                </a:solidFill>
                <a:latin typeface="Microsoft Yahei"/>
                <a:ea typeface="Microsoft Yahei"/>
                <a:cs typeface="Microsoft Yahei"/>
              </a:rPr>
              <a:t>可以查看所有本人提交的交易意向信息和交易结果。</a:t>
            </a:r>
            <a:endParaRPr lang="en-US" altLang="zh-CN" sz="1500" dirty="0">
              <a:solidFill>
                <a:srgbClr val="FFFFFF">
                  <a:alpha val="100000"/>
                </a:srgbClr>
              </a:solidFill>
              <a:latin typeface="Microsoft Yahei"/>
              <a:ea typeface="Microsoft Yahei"/>
              <a:cs typeface="Microsoft Yahei"/>
            </a:endParaRPr>
          </a:p>
        </p:txBody>
      </p:sp>
      <p:sp>
        <p:nvSpPr>
          <p:cNvPr id="16" name="TextBox 16"/>
          <p:cNvSpPr txBox="1"/>
          <p:nvPr/>
        </p:nvSpPr>
        <p:spPr>
          <a:xfrm>
            <a:off x="7096195" y="1966682"/>
            <a:ext cx="3948708" cy="470322"/>
          </a:xfrm>
          <a:prstGeom prst="rect">
            <a:avLst/>
          </a:prstGeom>
        </p:spPr>
        <p:txBody>
          <a:bodyPr vert="horz" wrap="square" lIns="114300" tIns="57150" rIns="114300" bIns="57150" rtlCol="0" anchor="t" anchorCtr="0">
            <a:spAutoFit/>
          </a:bodyPr>
          <a:lstStyle/>
          <a:p>
            <a:pPr>
              <a:lnSpc>
                <a:spcPct val="120000"/>
              </a:lnSpc>
            </a:pPr>
            <a:r>
              <a:rPr lang="zh-CN" altLang="en-US" sz="2100" b="1" dirty="0">
                <a:solidFill>
                  <a:srgbClr val="FFFFFF">
                    <a:alpha val="100000"/>
                  </a:srgbClr>
                </a:solidFill>
                <a:latin typeface="Microsoft Yahei"/>
                <a:ea typeface="Microsoft Yahei"/>
                <a:cs typeface="Microsoft Yahei"/>
              </a:rPr>
              <a:t>交易历史查看</a:t>
            </a:r>
            <a:endParaRPr lang="en-US" sz="2100" b="1" dirty="0">
              <a:solidFill>
                <a:srgbClr val="FFFFFF">
                  <a:alpha val="100000"/>
                </a:srgbClr>
              </a:solidFill>
              <a:latin typeface="Microsoft Yahei"/>
              <a:ea typeface="Microsoft Yahei"/>
              <a:cs typeface="Microsoft Yahei"/>
            </a:endParaRPr>
          </a:p>
        </p:txBody>
      </p:sp>
      <p:sp>
        <p:nvSpPr>
          <p:cNvPr id="17" name="TextBox 17"/>
          <p:cNvSpPr txBox="1"/>
          <p:nvPr/>
        </p:nvSpPr>
        <p:spPr>
          <a:xfrm>
            <a:off x="2571608" y="4965724"/>
            <a:ext cx="6876633" cy="922945"/>
          </a:xfrm>
          <a:prstGeom prst="rect">
            <a:avLst/>
          </a:prstGeom>
        </p:spPr>
        <p:txBody>
          <a:bodyPr vert="horz" wrap="square" lIns="114300" tIns="57150" rIns="114300" bIns="57150" rtlCol="0" anchor="t" anchorCtr="0">
            <a:spAutoFit/>
          </a:bodyPr>
          <a:lstStyle/>
          <a:p>
            <a:pPr algn="just">
              <a:lnSpc>
                <a:spcPct val="120000"/>
              </a:lnSpc>
            </a:pPr>
            <a:r>
              <a:rPr lang="en-US" altLang="zh-CN" sz="1500" dirty="0">
                <a:solidFill>
                  <a:srgbClr val="FFFFFF">
                    <a:alpha val="100000"/>
                  </a:srgbClr>
                </a:solidFill>
                <a:latin typeface="Microsoft Yahei"/>
                <a:ea typeface="Microsoft Yahei"/>
                <a:cs typeface="Microsoft Yahei"/>
              </a:rPr>
              <a:t>- </a:t>
            </a:r>
            <a:r>
              <a:rPr lang="zh-CN" altLang="en-US" sz="1500" dirty="0">
                <a:solidFill>
                  <a:srgbClr val="FFFFFF">
                    <a:alpha val="100000"/>
                  </a:srgbClr>
                </a:solidFill>
                <a:latin typeface="Microsoft Yahei"/>
                <a:ea typeface="Microsoft Yahei"/>
                <a:cs typeface="Microsoft Yahei"/>
              </a:rPr>
              <a:t>登录后可以查看所有猫粮商品信息，包括商品名称、商品描述、图片、库存和价格。</a:t>
            </a:r>
          </a:p>
          <a:p>
            <a:pPr algn="just">
              <a:lnSpc>
                <a:spcPct val="120000"/>
              </a:lnSpc>
            </a:pPr>
            <a:r>
              <a:rPr lang="en-US" altLang="zh-CN" sz="1500" dirty="0">
                <a:solidFill>
                  <a:srgbClr val="FFFFFF">
                    <a:alpha val="100000"/>
                  </a:srgbClr>
                </a:solidFill>
                <a:latin typeface="Microsoft Yahei"/>
                <a:ea typeface="Microsoft Yahei"/>
                <a:cs typeface="Microsoft Yahei"/>
              </a:rPr>
              <a:t>- </a:t>
            </a:r>
            <a:r>
              <a:rPr lang="zh-CN" altLang="en-US" sz="1500" dirty="0">
                <a:solidFill>
                  <a:srgbClr val="FFFFFF">
                    <a:alpha val="100000"/>
                  </a:srgbClr>
                </a:solidFill>
                <a:latin typeface="Microsoft Yahei"/>
                <a:ea typeface="Microsoft Yahei"/>
                <a:cs typeface="Microsoft Yahei"/>
              </a:rPr>
              <a:t>可以进入搜索栏进行搜索想要的购买的猫粮。</a:t>
            </a:r>
          </a:p>
        </p:txBody>
      </p:sp>
      <p:sp>
        <p:nvSpPr>
          <p:cNvPr id="18" name="TextBox 18"/>
          <p:cNvSpPr txBox="1"/>
          <p:nvPr/>
        </p:nvSpPr>
        <p:spPr>
          <a:xfrm>
            <a:off x="2571608" y="4415940"/>
            <a:ext cx="4371364" cy="470322"/>
          </a:xfrm>
          <a:prstGeom prst="rect">
            <a:avLst/>
          </a:prstGeom>
        </p:spPr>
        <p:txBody>
          <a:bodyPr vert="horz" wrap="square" lIns="114300" tIns="57150" rIns="114300" bIns="57150" rtlCol="0" anchor="t" anchorCtr="0">
            <a:spAutoFit/>
          </a:bodyPr>
          <a:lstStyle/>
          <a:p>
            <a:pPr>
              <a:lnSpc>
                <a:spcPct val="120000"/>
              </a:lnSpc>
            </a:pPr>
            <a:r>
              <a:rPr lang="zh-CN" altLang="en-US" sz="2100" b="1" dirty="0">
                <a:solidFill>
                  <a:srgbClr val="FFFFFF">
                    <a:alpha val="100000"/>
                  </a:srgbClr>
                </a:solidFill>
                <a:latin typeface="Microsoft Yahei"/>
                <a:ea typeface="Microsoft Yahei"/>
                <a:cs typeface="Microsoft Yahei"/>
              </a:rPr>
              <a:t>商品搜索</a:t>
            </a:r>
            <a:endParaRPr lang="en-US" sz="2100" b="1" dirty="0">
              <a:solidFill>
                <a:srgbClr val="FFFFFF">
                  <a:alpha val="100000"/>
                </a:srgbClr>
              </a:solidFill>
              <a:latin typeface="Microsoft Yahei"/>
              <a:ea typeface="Microsoft Yahei"/>
              <a:cs typeface="Microsoft Yahei"/>
            </a:endParaRPr>
          </a:p>
        </p:txBody>
      </p:sp>
      <p:sp>
        <p:nvSpPr>
          <p:cNvPr id="19" name="Freeform 19"/>
          <p:cNvSpPr/>
          <p:nvPr/>
        </p:nvSpPr>
        <p:spPr>
          <a:xfrm>
            <a:off x="5885368" y="3029673"/>
            <a:ext cx="396240" cy="420624"/>
          </a:xfrm>
          <a:custGeom>
            <a:avLst/>
            <a:gdLst/>
            <a:ahLst/>
            <a:cxnLst/>
            <a:rect l="l" t="t" r="r" b="b"/>
            <a:pathLst>
              <a:path w="304800" h="304800">
                <a:moveTo>
                  <a:pt x="0" y="209550"/>
                </a:moveTo>
                <a:lnTo>
                  <a:pt x="152410" y="247650"/>
                </a:lnTo>
                <a:lnTo>
                  <a:pt x="304800" y="209550"/>
                </a:lnTo>
                <a:lnTo>
                  <a:pt x="304800" y="247650"/>
                </a:lnTo>
                <a:lnTo>
                  <a:pt x="152410" y="285750"/>
                </a:lnTo>
                <a:lnTo>
                  <a:pt x="0" y="247650"/>
                </a:lnTo>
                <a:close/>
                <a:moveTo>
                  <a:pt x="0" y="133350"/>
                </a:moveTo>
                <a:lnTo>
                  <a:pt x="152410" y="171450"/>
                </a:lnTo>
                <a:lnTo>
                  <a:pt x="304800" y="133350"/>
                </a:lnTo>
                <a:lnTo>
                  <a:pt x="304800" y="171450"/>
                </a:lnTo>
                <a:lnTo>
                  <a:pt x="152410" y="209550"/>
                </a:lnTo>
                <a:lnTo>
                  <a:pt x="0" y="171450"/>
                </a:lnTo>
                <a:close/>
                <a:moveTo>
                  <a:pt x="0" y="57150"/>
                </a:moveTo>
                <a:lnTo>
                  <a:pt x="152410" y="19050"/>
                </a:lnTo>
                <a:lnTo>
                  <a:pt x="304800" y="57150"/>
                </a:lnTo>
                <a:lnTo>
                  <a:pt x="304800" y="95250"/>
                </a:lnTo>
                <a:lnTo>
                  <a:pt x="152410" y="133350"/>
                </a:lnTo>
                <a:lnTo>
                  <a:pt x="0" y="95250"/>
                </a:lnTo>
                <a:close/>
              </a:path>
            </a:pathLst>
          </a:custGeom>
          <a:solidFill>
            <a:srgbClr val="FFFFFF">
              <a:alpha val="100000"/>
            </a:srgbClr>
          </a:solidFill>
        </p:spPr>
      </p:sp>
      <p:grpSp>
        <p:nvGrpSpPr>
          <p:cNvPr id="20" name="Group 20"/>
          <p:cNvGrpSpPr/>
          <p:nvPr/>
        </p:nvGrpSpPr>
        <p:grpSpPr>
          <a:xfrm>
            <a:off x="454963" y="93878"/>
            <a:ext cx="10641129" cy="826316"/>
            <a:chOff x="454963" y="93878"/>
            <a:chExt cx="10641129" cy="826316"/>
          </a:xfrm>
        </p:grpSpPr>
        <p:sp>
          <p:nvSpPr>
            <p:cNvPr id="21" name="AutoShape 21"/>
            <p:cNvSpPr/>
            <p:nvPr/>
          </p:nvSpPr>
          <p:spPr>
            <a:xfrm>
              <a:off x="454963" y="331168"/>
              <a:ext cx="84147" cy="84147"/>
            </a:xfrm>
            <a:prstGeom prst="ellipse">
              <a:avLst/>
            </a:prstGeom>
            <a:solidFill>
              <a:schemeClr val="accent1">
                <a:alpha val="100000"/>
              </a:schemeClr>
            </a:solidFill>
          </p:spPr>
        </p:sp>
        <p:sp>
          <p:nvSpPr>
            <p:cNvPr id="22" name="AutoShape 22"/>
            <p:cNvSpPr/>
            <p:nvPr/>
          </p:nvSpPr>
          <p:spPr>
            <a:xfrm>
              <a:off x="575049" y="337743"/>
              <a:ext cx="78137" cy="78137"/>
            </a:xfrm>
            <a:prstGeom prst="ellipse">
              <a:avLst/>
            </a:prstGeom>
            <a:solidFill>
              <a:schemeClr val="accent1">
                <a:alpha val="80000"/>
              </a:schemeClr>
            </a:solidFill>
          </p:spPr>
        </p:sp>
        <p:sp>
          <p:nvSpPr>
            <p:cNvPr id="23" name="AutoShape 23"/>
            <p:cNvSpPr/>
            <p:nvPr/>
          </p:nvSpPr>
          <p:spPr>
            <a:xfrm>
              <a:off x="689125" y="339460"/>
              <a:ext cx="74704" cy="74704"/>
            </a:xfrm>
            <a:prstGeom prst="ellipse">
              <a:avLst/>
            </a:prstGeom>
            <a:solidFill>
              <a:schemeClr val="accent1">
                <a:alpha val="60000"/>
              </a:schemeClr>
            </a:solidFill>
          </p:spPr>
        </p:sp>
        <p:sp>
          <p:nvSpPr>
            <p:cNvPr id="24" name="AutoShape 24"/>
            <p:cNvSpPr/>
            <p:nvPr/>
          </p:nvSpPr>
          <p:spPr>
            <a:xfrm>
              <a:off x="799768" y="348430"/>
              <a:ext cx="69238" cy="69238"/>
            </a:xfrm>
            <a:prstGeom prst="ellipse">
              <a:avLst/>
            </a:prstGeom>
            <a:solidFill>
              <a:schemeClr val="accent1">
                <a:alpha val="40000"/>
              </a:schemeClr>
            </a:solidFill>
          </p:spPr>
        </p:sp>
        <p:sp>
          <p:nvSpPr>
            <p:cNvPr id="25" name="AutoShape 25"/>
            <p:cNvSpPr/>
            <p:nvPr/>
          </p:nvSpPr>
          <p:spPr>
            <a:xfrm>
              <a:off x="904945" y="344297"/>
              <a:ext cx="65594" cy="65594"/>
            </a:xfrm>
            <a:prstGeom prst="ellipse">
              <a:avLst/>
            </a:prstGeom>
            <a:solidFill>
              <a:schemeClr val="accent1">
                <a:alpha val="20000"/>
              </a:schemeClr>
            </a:solidFill>
          </p:spPr>
        </p:sp>
        <p:sp>
          <p:nvSpPr>
            <p:cNvPr id="26" name="AutoShape 26"/>
            <p:cNvSpPr/>
            <p:nvPr/>
          </p:nvSpPr>
          <p:spPr>
            <a:xfrm>
              <a:off x="454963" y="448942"/>
              <a:ext cx="84147" cy="84147"/>
            </a:xfrm>
            <a:prstGeom prst="ellipse">
              <a:avLst/>
            </a:prstGeom>
            <a:solidFill>
              <a:schemeClr val="accent1">
                <a:alpha val="100000"/>
              </a:schemeClr>
            </a:solidFill>
          </p:spPr>
        </p:sp>
        <p:sp>
          <p:nvSpPr>
            <p:cNvPr id="27" name="AutoShape 27"/>
            <p:cNvSpPr/>
            <p:nvPr/>
          </p:nvSpPr>
          <p:spPr>
            <a:xfrm>
              <a:off x="575049" y="455517"/>
              <a:ext cx="78137" cy="78137"/>
            </a:xfrm>
            <a:prstGeom prst="ellipse">
              <a:avLst/>
            </a:prstGeom>
            <a:solidFill>
              <a:schemeClr val="accent1">
                <a:alpha val="80000"/>
              </a:schemeClr>
            </a:solidFill>
          </p:spPr>
        </p:sp>
        <p:sp>
          <p:nvSpPr>
            <p:cNvPr id="28" name="AutoShape 28"/>
            <p:cNvSpPr/>
            <p:nvPr/>
          </p:nvSpPr>
          <p:spPr>
            <a:xfrm>
              <a:off x="689125" y="457233"/>
              <a:ext cx="74704" cy="74704"/>
            </a:xfrm>
            <a:prstGeom prst="ellipse">
              <a:avLst/>
            </a:prstGeom>
            <a:solidFill>
              <a:schemeClr val="accent1">
                <a:alpha val="60000"/>
              </a:schemeClr>
            </a:solidFill>
          </p:spPr>
        </p:sp>
        <p:sp>
          <p:nvSpPr>
            <p:cNvPr id="29" name="AutoShape 29"/>
            <p:cNvSpPr/>
            <p:nvPr/>
          </p:nvSpPr>
          <p:spPr>
            <a:xfrm>
              <a:off x="799768" y="466203"/>
              <a:ext cx="69238" cy="69238"/>
            </a:xfrm>
            <a:prstGeom prst="ellipse">
              <a:avLst/>
            </a:prstGeom>
            <a:solidFill>
              <a:schemeClr val="accent1">
                <a:alpha val="40000"/>
              </a:schemeClr>
            </a:solidFill>
          </p:spPr>
        </p:sp>
        <p:sp>
          <p:nvSpPr>
            <p:cNvPr id="30" name="AutoShape 30"/>
            <p:cNvSpPr/>
            <p:nvPr/>
          </p:nvSpPr>
          <p:spPr>
            <a:xfrm>
              <a:off x="904945" y="462070"/>
              <a:ext cx="65594" cy="65594"/>
            </a:xfrm>
            <a:prstGeom prst="ellipse">
              <a:avLst/>
            </a:prstGeom>
            <a:solidFill>
              <a:schemeClr val="accent1">
                <a:alpha val="20000"/>
              </a:schemeClr>
            </a:solidFill>
          </p:spPr>
        </p:sp>
        <p:sp>
          <p:nvSpPr>
            <p:cNvPr id="31" name="AutoShape 31"/>
            <p:cNvSpPr/>
            <p:nvPr/>
          </p:nvSpPr>
          <p:spPr>
            <a:xfrm>
              <a:off x="454963" y="566715"/>
              <a:ext cx="84147" cy="84147"/>
            </a:xfrm>
            <a:prstGeom prst="ellipse">
              <a:avLst/>
            </a:prstGeom>
            <a:solidFill>
              <a:schemeClr val="accent1">
                <a:alpha val="100000"/>
              </a:schemeClr>
            </a:solidFill>
          </p:spPr>
        </p:sp>
        <p:sp>
          <p:nvSpPr>
            <p:cNvPr id="32" name="AutoShape 32"/>
            <p:cNvSpPr/>
            <p:nvPr/>
          </p:nvSpPr>
          <p:spPr>
            <a:xfrm>
              <a:off x="575049" y="573291"/>
              <a:ext cx="78137" cy="78137"/>
            </a:xfrm>
            <a:prstGeom prst="ellipse">
              <a:avLst/>
            </a:prstGeom>
            <a:solidFill>
              <a:schemeClr val="accent1">
                <a:alpha val="80000"/>
              </a:schemeClr>
            </a:solidFill>
          </p:spPr>
        </p:sp>
        <p:sp>
          <p:nvSpPr>
            <p:cNvPr id="33" name="AutoShape 33"/>
            <p:cNvSpPr/>
            <p:nvPr/>
          </p:nvSpPr>
          <p:spPr>
            <a:xfrm>
              <a:off x="689125" y="575007"/>
              <a:ext cx="74704" cy="74704"/>
            </a:xfrm>
            <a:prstGeom prst="ellipse">
              <a:avLst/>
            </a:prstGeom>
            <a:solidFill>
              <a:schemeClr val="accent1">
                <a:alpha val="60000"/>
              </a:schemeClr>
            </a:solidFill>
          </p:spPr>
        </p:sp>
        <p:sp>
          <p:nvSpPr>
            <p:cNvPr id="34" name="AutoShape 34"/>
            <p:cNvSpPr/>
            <p:nvPr/>
          </p:nvSpPr>
          <p:spPr>
            <a:xfrm>
              <a:off x="799768" y="583977"/>
              <a:ext cx="69238" cy="69238"/>
            </a:xfrm>
            <a:prstGeom prst="ellipse">
              <a:avLst/>
            </a:prstGeom>
            <a:solidFill>
              <a:schemeClr val="accent1">
                <a:alpha val="40000"/>
              </a:schemeClr>
            </a:solidFill>
          </p:spPr>
        </p:sp>
        <p:sp>
          <p:nvSpPr>
            <p:cNvPr id="35" name="AutoShape 35"/>
            <p:cNvSpPr/>
            <p:nvPr/>
          </p:nvSpPr>
          <p:spPr>
            <a:xfrm>
              <a:off x="904945" y="579844"/>
              <a:ext cx="65594" cy="65594"/>
            </a:xfrm>
            <a:prstGeom prst="ellipse">
              <a:avLst/>
            </a:prstGeom>
            <a:solidFill>
              <a:schemeClr val="accent1">
                <a:alpha val="20000"/>
              </a:schemeClr>
            </a:solidFill>
          </p:spPr>
        </p:sp>
        <p:sp>
          <p:nvSpPr>
            <p:cNvPr id="36" name="AutoShape 36"/>
            <p:cNvSpPr/>
            <p:nvPr/>
          </p:nvSpPr>
          <p:spPr>
            <a:xfrm>
              <a:off x="454963" y="684489"/>
              <a:ext cx="84147" cy="84147"/>
            </a:xfrm>
            <a:prstGeom prst="ellipse">
              <a:avLst/>
            </a:prstGeom>
            <a:solidFill>
              <a:schemeClr val="accent1">
                <a:alpha val="100000"/>
              </a:schemeClr>
            </a:solidFill>
          </p:spPr>
        </p:sp>
        <p:sp>
          <p:nvSpPr>
            <p:cNvPr id="37" name="AutoShape 37"/>
            <p:cNvSpPr/>
            <p:nvPr/>
          </p:nvSpPr>
          <p:spPr>
            <a:xfrm>
              <a:off x="575049" y="691064"/>
              <a:ext cx="78137" cy="78137"/>
            </a:xfrm>
            <a:prstGeom prst="ellipse">
              <a:avLst/>
            </a:prstGeom>
            <a:solidFill>
              <a:schemeClr val="accent1">
                <a:alpha val="80000"/>
              </a:schemeClr>
            </a:solidFill>
          </p:spPr>
        </p:sp>
        <p:sp>
          <p:nvSpPr>
            <p:cNvPr id="38" name="AutoShape 38"/>
            <p:cNvSpPr/>
            <p:nvPr/>
          </p:nvSpPr>
          <p:spPr>
            <a:xfrm>
              <a:off x="689125" y="692781"/>
              <a:ext cx="74704" cy="74704"/>
            </a:xfrm>
            <a:prstGeom prst="ellipse">
              <a:avLst/>
            </a:prstGeom>
            <a:solidFill>
              <a:schemeClr val="accent1">
                <a:alpha val="60000"/>
              </a:schemeClr>
            </a:solidFill>
          </p:spPr>
        </p:sp>
        <p:sp>
          <p:nvSpPr>
            <p:cNvPr id="39" name="AutoShape 39"/>
            <p:cNvSpPr/>
            <p:nvPr/>
          </p:nvSpPr>
          <p:spPr>
            <a:xfrm>
              <a:off x="799768" y="701751"/>
              <a:ext cx="69238" cy="69238"/>
            </a:xfrm>
            <a:prstGeom prst="ellipse">
              <a:avLst/>
            </a:prstGeom>
            <a:solidFill>
              <a:schemeClr val="accent1">
                <a:alpha val="40000"/>
              </a:schemeClr>
            </a:solidFill>
          </p:spPr>
        </p:sp>
        <p:sp>
          <p:nvSpPr>
            <p:cNvPr id="40" name="AutoShape 40"/>
            <p:cNvSpPr/>
            <p:nvPr/>
          </p:nvSpPr>
          <p:spPr>
            <a:xfrm>
              <a:off x="904945" y="697618"/>
              <a:ext cx="65594" cy="65594"/>
            </a:xfrm>
            <a:prstGeom prst="ellipse">
              <a:avLst/>
            </a:prstGeom>
            <a:solidFill>
              <a:schemeClr val="accent1">
                <a:alpha val="20000"/>
              </a:schemeClr>
            </a:solidFill>
          </p:spPr>
        </p:sp>
        <p:sp>
          <p:nvSpPr>
            <p:cNvPr id="41" name="TextBox 41"/>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业务功能需求</a:t>
              </a:r>
              <a:r>
                <a:rPr lang="en-US" altLang="zh-CN" sz="3000" b="1" dirty="0">
                  <a:solidFill>
                    <a:schemeClr val="accent1">
                      <a:alpha val="100000"/>
                    </a:schemeClr>
                  </a:solidFill>
                  <a:latin typeface="Microsoft Yahei"/>
                  <a:ea typeface="Microsoft Yahei"/>
                  <a:cs typeface="Microsoft Yahei"/>
                </a:rPr>
                <a:t>——</a:t>
              </a:r>
              <a:r>
                <a:rPr lang="zh-CN" altLang="en-US" sz="3000" b="1" dirty="0">
                  <a:solidFill>
                    <a:schemeClr val="accent1">
                      <a:alpha val="100000"/>
                    </a:schemeClr>
                  </a:solidFill>
                  <a:latin typeface="Microsoft Yahei"/>
                  <a:ea typeface="Microsoft Yahei"/>
                  <a:cs typeface="Microsoft Yahei"/>
                </a:rPr>
                <a:t>买家部分</a:t>
              </a:r>
              <a:endParaRPr lang="en-US" sz="3000" b="1" dirty="0">
                <a:solidFill>
                  <a:schemeClr val="accent1">
                    <a:alpha val="100000"/>
                  </a:schemeClr>
                </a:solidFill>
                <a:latin typeface="Microsoft Yahei"/>
                <a:ea typeface="Microsoft Yahei"/>
                <a:cs typeface="Microsoft Yahei"/>
              </a:endParaRPr>
            </a:p>
          </p:txBody>
        </p:sp>
      </p:grpSp>
    </p:spTree>
    <p:extLst>
      <p:ext uri="{BB962C8B-B14F-4D97-AF65-F5344CB8AC3E}">
        <p14:creationId xmlns:p14="http://schemas.microsoft.com/office/powerpoint/2010/main" val="1573144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or 2"/>
          <p:cNvCxnSpPr>
            <a:cxnSpLocks/>
          </p:cNvCxnSpPr>
          <p:nvPr/>
        </p:nvCxnSpPr>
        <p:spPr>
          <a:xfrm flipH="1" flipV="1">
            <a:off x="5226940" y="2711199"/>
            <a:ext cx="869059" cy="556467"/>
          </a:xfrm>
          <a:prstGeom prst="line">
            <a:avLst/>
          </a:prstGeom>
          <a:ln w="19050">
            <a:solidFill>
              <a:schemeClr val="accent2"/>
            </a:solidFill>
            <a:prstDash val="solid"/>
          </a:ln>
        </p:spPr>
        <p:style>
          <a:lnRef idx="0">
            <a:schemeClr val="accent2"/>
          </a:lnRef>
          <a:fillRef idx="1">
            <a:schemeClr val="accent2"/>
          </a:fillRef>
          <a:effectRef idx="0">
            <a:schemeClr val="accent2"/>
          </a:effectRef>
          <a:fontRef idx="minor">
            <a:schemeClr val="lt1"/>
          </a:fontRef>
        </p:style>
      </p:cxnSp>
      <p:cxnSp>
        <p:nvCxnSpPr>
          <p:cNvPr id="3" name="Connector 3"/>
          <p:cNvCxnSpPr>
            <a:cxnSpLocks/>
          </p:cNvCxnSpPr>
          <p:nvPr/>
        </p:nvCxnSpPr>
        <p:spPr>
          <a:xfrm flipH="1">
            <a:off x="6085799" y="2787060"/>
            <a:ext cx="787048" cy="457877"/>
          </a:xfrm>
          <a:prstGeom prst="line">
            <a:avLst/>
          </a:prstGeom>
          <a:ln w="19050">
            <a:solidFill>
              <a:schemeClr val="accent2"/>
            </a:solidFill>
            <a:prstDash val="solid"/>
          </a:ln>
        </p:spPr>
        <p:style>
          <a:lnRef idx="0">
            <a:schemeClr val="accent2"/>
          </a:lnRef>
          <a:fillRef idx="1">
            <a:schemeClr val="accent2"/>
          </a:fillRef>
          <a:effectRef idx="0">
            <a:schemeClr val="accent2"/>
          </a:effectRef>
          <a:fontRef idx="minor">
            <a:schemeClr val="lt1"/>
          </a:fontRef>
        </p:style>
      </p:cxnSp>
      <p:cxnSp>
        <p:nvCxnSpPr>
          <p:cNvPr id="4" name="Connector 4"/>
          <p:cNvCxnSpPr>
            <a:cxnSpLocks/>
          </p:cNvCxnSpPr>
          <p:nvPr/>
        </p:nvCxnSpPr>
        <p:spPr>
          <a:xfrm flipV="1">
            <a:off x="6096000" y="3252176"/>
            <a:ext cx="0" cy="1146048"/>
          </a:xfrm>
          <a:prstGeom prst="line">
            <a:avLst/>
          </a:prstGeom>
          <a:ln w="19050">
            <a:solidFill>
              <a:schemeClr val="accent2"/>
            </a:solidFill>
            <a:prstDash val="solid"/>
          </a:ln>
        </p:spPr>
        <p:style>
          <a:lnRef idx="0">
            <a:schemeClr val="accent2"/>
          </a:lnRef>
          <a:fillRef idx="1">
            <a:schemeClr val="accent2"/>
          </a:fillRef>
          <a:effectRef idx="0">
            <a:schemeClr val="accent2"/>
          </a:effectRef>
          <a:fontRef idx="minor">
            <a:schemeClr val="lt1"/>
          </a:fontRef>
        </p:style>
      </p:cxnSp>
      <p:sp>
        <p:nvSpPr>
          <p:cNvPr id="5" name="AutoShape 5"/>
          <p:cNvSpPr/>
          <p:nvPr/>
        </p:nvSpPr>
        <p:spPr>
          <a:xfrm>
            <a:off x="654974" y="1746676"/>
            <a:ext cx="4692565" cy="1777323"/>
          </a:xfrm>
          <a:prstGeom prst="snip1Rect">
            <a:avLst>
              <a:gd name="adj" fmla="val 25816"/>
            </a:avLst>
          </a:prstGeom>
          <a:solidFill>
            <a:schemeClr val="accent2">
              <a:alpha val="100000"/>
            </a:schemeClr>
          </a:solidFill>
        </p:spPr>
      </p:sp>
      <p:sp>
        <p:nvSpPr>
          <p:cNvPr id="6" name="TextBox 6"/>
          <p:cNvSpPr txBox="1"/>
          <p:nvPr/>
        </p:nvSpPr>
        <p:spPr>
          <a:xfrm>
            <a:off x="869006" y="2339725"/>
            <a:ext cx="4199811" cy="983026"/>
          </a:xfrm>
          <a:prstGeom prst="rect">
            <a:avLst/>
          </a:prstGeom>
        </p:spPr>
        <p:txBody>
          <a:bodyPr vert="horz" wrap="square" lIns="114300" tIns="57150" rIns="114300" bIns="57150" rtlCol="0" anchor="t" anchorCtr="0">
            <a:spAutoFit/>
          </a:bodyPr>
          <a:lstStyle/>
          <a:p>
            <a:pPr algn="just">
              <a:lnSpc>
                <a:spcPct val="120000"/>
              </a:lnSpc>
            </a:pPr>
            <a:r>
              <a:rPr lang="en-US" altLang="zh-CN" sz="1200" dirty="0">
                <a:solidFill>
                  <a:srgbClr val="FFFFFF">
                    <a:alpha val="100000"/>
                  </a:srgbClr>
                </a:solidFill>
                <a:latin typeface="Microsoft Yahei"/>
                <a:ea typeface="Microsoft Yahei"/>
                <a:cs typeface="Microsoft Yahei"/>
              </a:rPr>
              <a:t>- </a:t>
            </a:r>
            <a:r>
              <a:rPr lang="zh-CN" altLang="en-US" sz="1200" dirty="0">
                <a:solidFill>
                  <a:srgbClr val="FFFFFF">
                    <a:alpha val="100000"/>
                  </a:srgbClr>
                </a:solidFill>
                <a:latin typeface="Microsoft Yahei"/>
                <a:ea typeface="Microsoft Yahei"/>
                <a:cs typeface="Microsoft Yahei"/>
              </a:rPr>
              <a:t>登录账号：填入正确的用户和密码登录账号。</a:t>
            </a:r>
          </a:p>
          <a:p>
            <a:pPr algn="just">
              <a:lnSpc>
                <a:spcPct val="120000"/>
              </a:lnSpc>
            </a:pPr>
            <a:r>
              <a:rPr lang="en-US" altLang="zh-CN" sz="1200" dirty="0">
                <a:solidFill>
                  <a:srgbClr val="FFFFFF">
                    <a:alpha val="100000"/>
                  </a:srgbClr>
                </a:solidFill>
                <a:latin typeface="Microsoft Yahei"/>
                <a:ea typeface="Microsoft Yahei"/>
                <a:cs typeface="Microsoft Yahei"/>
              </a:rPr>
              <a:t>- </a:t>
            </a:r>
            <a:r>
              <a:rPr lang="zh-CN" altLang="en-US" sz="1200" dirty="0">
                <a:solidFill>
                  <a:srgbClr val="FFFFFF">
                    <a:alpha val="100000"/>
                  </a:srgbClr>
                </a:solidFill>
                <a:latin typeface="Microsoft Yahei"/>
                <a:ea typeface="Microsoft Yahei"/>
                <a:cs typeface="Microsoft Yahei"/>
              </a:rPr>
              <a:t>修改密码：输入正确的原密码和符合规范的新密码和确认密码即可修改账号密码。</a:t>
            </a:r>
          </a:p>
          <a:p>
            <a:pPr algn="just">
              <a:lnSpc>
                <a:spcPct val="120000"/>
              </a:lnSpc>
            </a:pPr>
            <a:r>
              <a:rPr lang="en-US" altLang="zh-CN" sz="1200" dirty="0">
                <a:solidFill>
                  <a:srgbClr val="FFFFFF">
                    <a:alpha val="100000"/>
                  </a:srgbClr>
                </a:solidFill>
                <a:latin typeface="Microsoft Yahei"/>
                <a:ea typeface="Microsoft Yahei"/>
                <a:cs typeface="Microsoft Yahei"/>
              </a:rPr>
              <a:t>- </a:t>
            </a:r>
            <a:r>
              <a:rPr lang="zh-CN" altLang="en-US" sz="1200" dirty="0">
                <a:solidFill>
                  <a:srgbClr val="FFFFFF">
                    <a:alpha val="100000"/>
                  </a:srgbClr>
                </a:solidFill>
                <a:latin typeface="Microsoft Yahei"/>
                <a:ea typeface="Microsoft Yahei"/>
                <a:cs typeface="Microsoft Yahei"/>
              </a:rPr>
              <a:t>退出登录：点击退出登录按钮退出登录并返回登录界面。 </a:t>
            </a:r>
          </a:p>
        </p:txBody>
      </p:sp>
      <p:sp>
        <p:nvSpPr>
          <p:cNvPr id="7" name="TextBox 7"/>
          <p:cNvSpPr txBox="1"/>
          <p:nvPr/>
        </p:nvSpPr>
        <p:spPr>
          <a:xfrm>
            <a:off x="897941" y="1951443"/>
            <a:ext cx="3851172" cy="470322"/>
          </a:xfrm>
          <a:prstGeom prst="rect">
            <a:avLst/>
          </a:prstGeom>
        </p:spPr>
        <p:txBody>
          <a:bodyPr vert="horz" wrap="square" lIns="114300" tIns="57150" rIns="114300" bIns="57150" rtlCol="0" anchor="t" anchorCtr="0">
            <a:spAutoFit/>
          </a:bodyPr>
          <a:lstStyle/>
          <a:p>
            <a:pPr>
              <a:lnSpc>
                <a:spcPct val="120000"/>
              </a:lnSpc>
            </a:pPr>
            <a:r>
              <a:rPr lang="zh-CN" altLang="en-US" sz="2100" b="1" dirty="0">
                <a:solidFill>
                  <a:srgbClr val="FFFFFF">
                    <a:alpha val="100000"/>
                  </a:srgbClr>
                </a:solidFill>
                <a:latin typeface="Microsoft Yahei"/>
                <a:ea typeface="Microsoft Yahei"/>
                <a:cs typeface="Microsoft Yahei"/>
              </a:rPr>
              <a:t>账号管理</a:t>
            </a:r>
            <a:endParaRPr lang="en-US" sz="2100" b="1" dirty="0">
              <a:solidFill>
                <a:srgbClr val="FFFFFF">
                  <a:alpha val="100000"/>
                </a:srgbClr>
              </a:solidFill>
              <a:latin typeface="Microsoft Yahei"/>
              <a:ea typeface="Microsoft Yahei"/>
              <a:cs typeface="Microsoft Yahei"/>
            </a:endParaRPr>
          </a:p>
        </p:txBody>
      </p:sp>
      <p:sp>
        <p:nvSpPr>
          <p:cNvPr id="8" name="AutoShape 8"/>
          <p:cNvSpPr/>
          <p:nvPr/>
        </p:nvSpPr>
        <p:spPr>
          <a:xfrm>
            <a:off x="5575257" y="2695566"/>
            <a:ext cx="1041485" cy="1064453"/>
          </a:xfrm>
          <a:prstGeom prst="ellipse">
            <a:avLst/>
          </a:prstGeom>
          <a:solidFill>
            <a:schemeClr val="accent2">
              <a:lumMod val="20000"/>
              <a:lumOff val="80000"/>
              <a:alpha val="100000"/>
            </a:schemeClr>
          </a:solidFill>
        </p:spPr>
      </p:sp>
      <p:sp>
        <p:nvSpPr>
          <p:cNvPr id="9" name="AutoShape 9"/>
          <p:cNvSpPr/>
          <p:nvPr/>
        </p:nvSpPr>
        <p:spPr>
          <a:xfrm>
            <a:off x="5692637" y="2815534"/>
            <a:ext cx="806727" cy="824518"/>
          </a:xfrm>
          <a:prstGeom prst="ellipse">
            <a:avLst/>
          </a:prstGeom>
          <a:solidFill>
            <a:schemeClr val="accent2">
              <a:alpha val="100000"/>
            </a:schemeClr>
          </a:solidFill>
        </p:spPr>
      </p:sp>
      <p:sp>
        <p:nvSpPr>
          <p:cNvPr id="10" name="AutoShape 10"/>
          <p:cNvSpPr/>
          <p:nvPr/>
        </p:nvSpPr>
        <p:spPr>
          <a:xfrm rot="10800000">
            <a:off x="5065769" y="1746676"/>
            <a:ext cx="281771" cy="281771"/>
          </a:xfrm>
          <a:prstGeom prst="rtTriangle">
            <a:avLst/>
          </a:prstGeom>
          <a:solidFill>
            <a:schemeClr val="accent2">
              <a:alpha val="100000"/>
            </a:schemeClr>
          </a:solidFill>
        </p:spPr>
      </p:sp>
      <p:sp>
        <p:nvSpPr>
          <p:cNvPr id="11" name="AutoShape 11"/>
          <p:cNvSpPr/>
          <p:nvPr/>
        </p:nvSpPr>
        <p:spPr>
          <a:xfrm>
            <a:off x="6862010" y="1746676"/>
            <a:ext cx="4692565" cy="1777323"/>
          </a:xfrm>
          <a:prstGeom prst="snip1Rect">
            <a:avLst>
              <a:gd name="adj" fmla="val 25816"/>
            </a:avLst>
          </a:prstGeom>
          <a:solidFill>
            <a:schemeClr val="accent1">
              <a:alpha val="100000"/>
            </a:schemeClr>
          </a:solidFill>
        </p:spPr>
      </p:sp>
      <p:sp>
        <p:nvSpPr>
          <p:cNvPr id="12" name="AutoShape 12"/>
          <p:cNvSpPr/>
          <p:nvPr/>
        </p:nvSpPr>
        <p:spPr>
          <a:xfrm rot="10800000">
            <a:off x="11272804" y="1746676"/>
            <a:ext cx="281771" cy="281771"/>
          </a:xfrm>
          <a:prstGeom prst="rtTriangle">
            <a:avLst/>
          </a:prstGeom>
          <a:solidFill>
            <a:schemeClr val="accent1">
              <a:alpha val="100000"/>
            </a:schemeClr>
          </a:solidFill>
        </p:spPr>
      </p:sp>
      <p:sp>
        <p:nvSpPr>
          <p:cNvPr id="13" name="AutoShape 13"/>
          <p:cNvSpPr/>
          <p:nvPr/>
        </p:nvSpPr>
        <p:spPr>
          <a:xfrm>
            <a:off x="2304288" y="4201903"/>
            <a:ext cx="7583424" cy="1744811"/>
          </a:xfrm>
          <a:prstGeom prst="snip1Rect">
            <a:avLst>
              <a:gd name="adj" fmla="val 25374"/>
            </a:avLst>
          </a:prstGeom>
          <a:solidFill>
            <a:schemeClr val="accent2">
              <a:lumMod val="75000"/>
              <a:alpha val="100000"/>
            </a:schemeClr>
          </a:solidFill>
        </p:spPr>
      </p:sp>
      <p:sp>
        <p:nvSpPr>
          <p:cNvPr id="14" name="AutoShape 14"/>
          <p:cNvSpPr/>
          <p:nvPr/>
        </p:nvSpPr>
        <p:spPr>
          <a:xfrm rot="10800000">
            <a:off x="9605942" y="4201903"/>
            <a:ext cx="281771" cy="281771"/>
          </a:xfrm>
          <a:prstGeom prst="rtTriangle">
            <a:avLst/>
          </a:prstGeom>
          <a:solidFill>
            <a:schemeClr val="accent2">
              <a:lumMod val="75000"/>
              <a:alpha val="100000"/>
            </a:schemeClr>
          </a:solidFill>
        </p:spPr>
      </p:sp>
      <p:sp>
        <p:nvSpPr>
          <p:cNvPr id="15" name="TextBox 15"/>
          <p:cNvSpPr txBox="1"/>
          <p:nvPr/>
        </p:nvSpPr>
        <p:spPr>
          <a:xfrm>
            <a:off x="7096195" y="2525610"/>
            <a:ext cx="4199811" cy="983026"/>
          </a:xfrm>
          <a:prstGeom prst="rect">
            <a:avLst/>
          </a:prstGeom>
        </p:spPr>
        <p:txBody>
          <a:bodyPr vert="horz" wrap="square" lIns="114300" tIns="57150" rIns="114300" bIns="57150" rtlCol="0" anchor="t" anchorCtr="0">
            <a:spAutoFit/>
          </a:bodyPr>
          <a:lstStyle/>
          <a:p>
            <a:pPr algn="just">
              <a:lnSpc>
                <a:spcPct val="120000"/>
              </a:lnSpc>
            </a:pPr>
            <a:r>
              <a:rPr lang="en-US" altLang="zh-CN" sz="1200" dirty="0">
                <a:solidFill>
                  <a:srgbClr val="FFFFFF">
                    <a:alpha val="100000"/>
                  </a:srgbClr>
                </a:solidFill>
                <a:latin typeface="Microsoft Yahei"/>
                <a:ea typeface="Microsoft Yahei"/>
                <a:cs typeface="Microsoft Yahei"/>
              </a:rPr>
              <a:t>- </a:t>
            </a:r>
            <a:r>
              <a:rPr lang="zh-CN" altLang="en-US" sz="1200" dirty="0">
                <a:solidFill>
                  <a:srgbClr val="FFFFFF">
                    <a:alpha val="100000"/>
                  </a:srgbClr>
                </a:solidFill>
                <a:latin typeface="Microsoft Yahei"/>
                <a:ea typeface="Microsoft Yahei"/>
                <a:cs typeface="Microsoft Yahei"/>
              </a:rPr>
              <a:t>发布猫粮：提交猫粮信息上架一个猫粮商品到系统首页。</a:t>
            </a:r>
          </a:p>
          <a:p>
            <a:pPr algn="just">
              <a:lnSpc>
                <a:spcPct val="120000"/>
              </a:lnSpc>
            </a:pPr>
            <a:r>
              <a:rPr lang="en-US" altLang="zh-CN" sz="1200" dirty="0">
                <a:solidFill>
                  <a:srgbClr val="FFFFFF">
                    <a:alpha val="100000"/>
                  </a:srgbClr>
                </a:solidFill>
                <a:latin typeface="Microsoft Yahei"/>
                <a:ea typeface="Microsoft Yahei"/>
                <a:cs typeface="Microsoft Yahei"/>
              </a:rPr>
              <a:t>- </a:t>
            </a:r>
            <a:r>
              <a:rPr lang="zh-CN" altLang="en-US" sz="1200" dirty="0">
                <a:solidFill>
                  <a:srgbClr val="FFFFFF">
                    <a:alpha val="100000"/>
                  </a:srgbClr>
                </a:solidFill>
                <a:latin typeface="Microsoft Yahei"/>
                <a:ea typeface="Microsoft Yahei"/>
                <a:cs typeface="Microsoft Yahei"/>
              </a:rPr>
              <a:t>冻结和解冻猫粮：可以冻结或解冻正在销售的猫粮商品。</a:t>
            </a:r>
            <a:r>
              <a:rPr lang="en-US" altLang="zh-CN" sz="1200" dirty="0">
                <a:solidFill>
                  <a:srgbClr val="FFFFFF">
                    <a:alpha val="100000"/>
                  </a:srgbClr>
                </a:solidFill>
                <a:latin typeface="Microsoft Yahei"/>
                <a:ea typeface="Microsoft Yahei"/>
                <a:cs typeface="Microsoft Yahei"/>
              </a:rPr>
              <a:t>- </a:t>
            </a:r>
            <a:r>
              <a:rPr lang="zh-CN" altLang="en-US" sz="1200" dirty="0">
                <a:solidFill>
                  <a:srgbClr val="FFFFFF">
                    <a:alpha val="100000"/>
                  </a:srgbClr>
                </a:solidFill>
                <a:latin typeface="Microsoft Yahei"/>
                <a:ea typeface="Microsoft Yahei"/>
                <a:cs typeface="Microsoft Yahei"/>
              </a:rPr>
              <a:t>查看历史猫粮：可以查看历史上架猫粮商品。</a:t>
            </a:r>
          </a:p>
          <a:p>
            <a:pPr algn="just">
              <a:lnSpc>
                <a:spcPct val="120000"/>
              </a:lnSpc>
            </a:pPr>
            <a:r>
              <a:rPr lang="en-US" altLang="zh-CN" sz="1200" dirty="0">
                <a:solidFill>
                  <a:srgbClr val="FFFFFF">
                    <a:alpha val="100000"/>
                  </a:srgbClr>
                </a:solidFill>
                <a:latin typeface="Microsoft Yahei"/>
                <a:ea typeface="Microsoft Yahei"/>
                <a:cs typeface="Microsoft Yahei"/>
              </a:rPr>
              <a:t>- </a:t>
            </a:r>
            <a:r>
              <a:rPr lang="zh-CN" altLang="en-US" sz="1200" dirty="0">
                <a:solidFill>
                  <a:srgbClr val="FFFFFF">
                    <a:alpha val="100000"/>
                  </a:srgbClr>
                </a:solidFill>
                <a:latin typeface="Microsoft Yahei"/>
                <a:ea typeface="Microsoft Yahei"/>
                <a:cs typeface="Microsoft Yahei"/>
              </a:rPr>
              <a:t>下架猫粮：可以使某个猫粮停止销售。</a:t>
            </a:r>
          </a:p>
        </p:txBody>
      </p:sp>
      <p:sp>
        <p:nvSpPr>
          <p:cNvPr id="16" name="TextBox 16"/>
          <p:cNvSpPr txBox="1"/>
          <p:nvPr/>
        </p:nvSpPr>
        <p:spPr>
          <a:xfrm>
            <a:off x="7096195" y="1966682"/>
            <a:ext cx="3948708" cy="470322"/>
          </a:xfrm>
          <a:prstGeom prst="rect">
            <a:avLst/>
          </a:prstGeom>
        </p:spPr>
        <p:txBody>
          <a:bodyPr vert="horz" wrap="square" lIns="114300" tIns="57150" rIns="114300" bIns="57150" rtlCol="0" anchor="t" anchorCtr="0">
            <a:spAutoFit/>
          </a:bodyPr>
          <a:lstStyle/>
          <a:p>
            <a:pPr>
              <a:lnSpc>
                <a:spcPct val="120000"/>
              </a:lnSpc>
            </a:pPr>
            <a:r>
              <a:rPr lang="zh-CN" altLang="en-US" sz="2100" b="1" dirty="0">
                <a:solidFill>
                  <a:srgbClr val="FFFFFF">
                    <a:alpha val="100000"/>
                  </a:srgbClr>
                </a:solidFill>
                <a:latin typeface="Microsoft Yahei"/>
                <a:ea typeface="Microsoft Yahei"/>
                <a:cs typeface="Microsoft Yahei"/>
              </a:rPr>
              <a:t>商品操作</a:t>
            </a:r>
            <a:endParaRPr lang="en-US" sz="2100" b="1" dirty="0">
              <a:solidFill>
                <a:srgbClr val="FFFFFF">
                  <a:alpha val="100000"/>
                </a:srgbClr>
              </a:solidFill>
              <a:latin typeface="Microsoft Yahei"/>
              <a:ea typeface="Microsoft Yahei"/>
              <a:cs typeface="Microsoft Yahei"/>
            </a:endParaRPr>
          </a:p>
        </p:txBody>
      </p:sp>
      <p:sp>
        <p:nvSpPr>
          <p:cNvPr id="17" name="TextBox 17"/>
          <p:cNvSpPr txBox="1"/>
          <p:nvPr/>
        </p:nvSpPr>
        <p:spPr>
          <a:xfrm>
            <a:off x="2571608" y="4965724"/>
            <a:ext cx="6876633" cy="976806"/>
          </a:xfrm>
          <a:prstGeom prst="rect">
            <a:avLst/>
          </a:prstGeom>
        </p:spPr>
        <p:txBody>
          <a:bodyPr vert="horz" wrap="square" lIns="114300" tIns="57150" rIns="114300" bIns="57150" rtlCol="0" anchor="t" anchorCtr="0">
            <a:spAutoFit/>
          </a:bodyPr>
          <a:lstStyle/>
          <a:p>
            <a:pPr algn="just">
              <a:lnSpc>
                <a:spcPct val="120000"/>
              </a:lnSpc>
            </a:pPr>
            <a:r>
              <a:rPr lang="en-US" altLang="zh-CN" sz="1600" dirty="0">
                <a:solidFill>
                  <a:srgbClr val="FFFFFF">
                    <a:alpha val="100000"/>
                  </a:srgbClr>
                </a:solidFill>
                <a:latin typeface="Microsoft Yahei"/>
                <a:ea typeface="Microsoft Yahei"/>
                <a:cs typeface="Microsoft Yahei"/>
              </a:rPr>
              <a:t>- </a:t>
            </a:r>
            <a:r>
              <a:rPr lang="zh-CN" altLang="en-US" sz="1600" dirty="0">
                <a:solidFill>
                  <a:srgbClr val="FFFFFF">
                    <a:alpha val="100000"/>
                  </a:srgbClr>
                </a:solidFill>
                <a:latin typeface="Microsoft Yahei"/>
                <a:ea typeface="Microsoft Yahei"/>
                <a:cs typeface="Microsoft Yahei"/>
              </a:rPr>
              <a:t>新增或删除猫粮类别：可以在后台对猫粮的类别进行添加、修改和删除。</a:t>
            </a:r>
          </a:p>
          <a:p>
            <a:pPr algn="just">
              <a:lnSpc>
                <a:spcPct val="120000"/>
              </a:lnSpc>
            </a:pPr>
            <a:r>
              <a:rPr lang="en-US" altLang="zh-CN" sz="1600" dirty="0">
                <a:solidFill>
                  <a:srgbClr val="FFFFFF">
                    <a:alpha val="100000"/>
                  </a:srgbClr>
                </a:solidFill>
                <a:latin typeface="Microsoft Yahei"/>
                <a:ea typeface="Microsoft Yahei"/>
                <a:cs typeface="Microsoft Yahei"/>
              </a:rPr>
              <a:t>- </a:t>
            </a:r>
            <a:r>
              <a:rPr lang="zh-CN" altLang="en-US" sz="1600" dirty="0">
                <a:solidFill>
                  <a:srgbClr val="FFFFFF">
                    <a:alpha val="100000"/>
                  </a:srgbClr>
                </a:solidFill>
                <a:latin typeface="Microsoft Yahei"/>
                <a:ea typeface="Microsoft Yahei"/>
                <a:cs typeface="Microsoft Yahei"/>
              </a:rPr>
              <a:t>修改猫粮所属类别：可以在后台修改某一猫粮所属类别。</a:t>
            </a:r>
            <a:endParaRPr lang="en-US" altLang="zh-CN" sz="1600" dirty="0">
              <a:solidFill>
                <a:srgbClr val="FFFFFF">
                  <a:alpha val="100000"/>
                </a:srgbClr>
              </a:solidFill>
              <a:latin typeface="Microsoft Yahei"/>
              <a:ea typeface="Microsoft Yahei"/>
              <a:cs typeface="Microsoft Yahei"/>
            </a:endParaRPr>
          </a:p>
          <a:p>
            <a:pPr algn="just">
              <a:lnSpc>
                <a:spcPct val="120000"/>
              </a:lnSpc>
            </a:pPr>
            <a:r>
              <a:rPr lang="en-US" altLang="zh-CN" sz="1600" dirty="0">
                <a:solidFill>
                  <a:srgbClr val="FFFFFF">
                    <a:alpha val="100000"/>
                  </a:srgbClr>
                </a:solidFill>
                <a:latin typeface="Microsoft Yahei"/>
                <a:ea typeface="Microsoft Yahei"/>
                <a:cs typeface="Microsoft Yahei"/>
              </a:rPr>
              <a:t>- </a:t>
            </a:r>
            <a:r>
              <a:rPr lang="zh-CN" altLang="en-US" sz="1600" dirty="0">
                <a:solidFill>
                  <a:srgbClr val="FFFFFF">
                    <a:alpha val="100000"/>
                  </a:srgbClr>
                </a:solidFill>
                <a:latin typeface="Microsoft Yahei"/>
                <a:ea typeface="Microsoft Yahei"/>
                <a:cs typeface="Microsoft Yahei"/>
              </a:rPr>
              <a:t>修改库存：可以修改猫粮库存。</a:t>
            </a:r>
            <a:endParaRPr lang="en-US" altLang="zh-CN" sz="1600" dirty="0">
              <a:solidFill>
                <a:srgbClr val="FFFFFF">
                  <a:alpha val="100000"/>
                </a:srgbClr>
              </a:solidFill>
              <a:latin typeface="Microsoft Yahei"/>
              <a:ea typeface="Microsoft Yahei"/>
              <a:cs typeface="Microsoft Yahei"/>
            </a:endParaRPr>
          </a:p>
        </p:txBody>
      </p:sp>
      <p:sp>
        <p:nvSpPr>
          <p:cNvPr id="18" name="TextBox 18"/>
          <p:cNvSpPr txBox="1"/>
          <p:nvPr/>
        </p:nvSpPr>
        <p:spPr>
          <a:xfrm>
            <a:off x="2571608" y="4415940"/>
            <a:ext cx="4371364" cy="470322"/>
          </a:xfrm>
          <a:prstGeom prst="rect">
            <a:avLst/>
          </a:prstGeom>
        </p:spPr>
        <p:txBody>
          <a:bodyPr vert="horz" wrap="square" lIns="114300" tIns="57150" rIns="114300" bIns="57150" rtlCol="0" anchor="t" anchorCtr="0">
            <a:spAutoFit/>
          </a:bodyPr>
          <a:lstStyle/>
          <a:p>
            <a:pPr>
              <a:lnSpc>
                <a:spcPct val="120000"/>
              </a:lnSpc>
            </a:pPr>
            <a:r>
              <a:rPr lang="zh-CN" altLang="en-US" sz="2100" b="1" dirty="0">
                <a:solidFill>
                  <a:srgbClr val="FFFFFF">
                    <a:alpha val="100000"/>
                  </a:srgbClr>
                </a:solidFill>
                <a:latin typeface="Microsoft Yahei"/>
                <a:ea typeface="Microsoft Yahei"/>
                <a:cs typeface="Microsoft Yahei"/>
              </a:rPr>
              <a:t>商品类别与搜索</a:t>
            </a:r>
            <a:endParaRPr lang="en-US" sz="2100" b="1" dirty="0">
              <a:solidFill>
                <a:srgbClr val="FFFFFF">
                  <a:alpha val="100000"/>
                </a:srgbClr>
              </a:solidFill>
              <a:latin typeface="Microsoft Yahei"/>
              <a:ea typeface="Microsoft Yahei"/>
              <a:cs typeface="Microsoft Yahei"/>
            </a:endParaRPr>
          </a:p>
        </p:txBody>
      </p:sp>
      <p:sp>
        <p:nvSpPr>
          <p:cNvPr id="19" name="Freeform 19"/>
          <p:cNvSpPr/>
          <p:nvPr/>
        </p:nvSpPr>
        <p:spPr>
          <a:xfrm>
            <a:off x="5885368" y="3029673"/>
            <a:ext cx="396240" cy="420624"/>
          </a:xfrm>
          <a:custGeom>
            <a:avLst/>
            <a:gdLst/>
            <a:ahLst/>
            <a:cxnLst/>
            <a:rect l="l" t="t" r="r" b="b"/>
            <a:pathLst>
              <a:path w="304800" h="304800">
                <a:moveTo>
                  <a:pt x="0" y="209550"/>
                </a:moveTo>
                <a:lnTo>
                  <a:pt x="152410" y="247650"/>
                </a:lnTo>
                <a:lnTo>
                  <a:pt x="304800" y="209550"/>
                </a:lnTo>
                <a:lnTo>
                  <a:pt x="304800" y="247650"/>
                </a:lnTo>
                <a:lnTo>
                  <a:pt x="152410" y="285750"/>
                </a:lnTo>
                <a:lnTo>
                  <a:pt x="0" y="247650"/>
                </a:lnTo>
                <a:close/>
                <a:moveTo>
                  <a:pt x="0" y="133350"/>
                </a:moveTo>
                <a:lnTo>
                  <a:pt x="152410" y="171450"/>
                </a:lnTo>
                <a:lnTo>
                  <a:pt x="304800" y="133350"/>
                </a:lnTo>
                <a:lnTo>
                  <a:pt x="304800" y="171450"/>
                </a:lnTo>
                <a:lnTo>
                  <a:pt x="152410" y="209550"/>
                </a:lnTo>
                <a:lnTo>
                  <a:pt x="0" y="171450"/>
                </a:lnTo>
                <a:close/>
                <a:moveTo>
                  <a:pt x="0" y="57150"/>
                </a:moveTo>
                <a:lnTo>
                  <a:pt x="152410" y="19050"/>
                </a:lnTo>
                <a:lnTo>
                  <a:pt x="304800" y="57150"/>
                </a:lnTo>
                <a:lnTo>
                  <a:pt x="304800" y="95250"/>
                </a:lnTo>
                <a:lnTo>
                  <a:pt x="152410" y="133350"/>
                </a:lnTo>
                <a:lnTo>
                  <a:pt x="0" y="95250"/>
                </a:lnTo>
                <a:close/>
              </a:path>
            </a:pathLst>
          </a:custGeom>
          <a:solidFill>
            <a:srgbClr val="FFFFFF">
              <a:alpha val="100000"/>
            </a:srgbClr>
          </a:solidFill>
        </p:spPr>
      </p:sp>
      <p:grpSp>
        <p:nvGrpSpPr>
          <p:cNvPr id="20" name="Group 20"/>
          <p:cNvGrpSpPr/>
          <p:nvPr/>
        </p:nvGrpSpPr>
        <p:grpSpPr>
          <a:xfrm>
            <a:off x="454963" y="93878"/>
            <a:ext cx="10641129" cy="826316"/>
            <a:chOff x="454963" y="93878"/>
            <a:chExt cx="10641129" cy="826316"/>
          </a:xfrm>
        </p:grpSpPr>
        <p:sp>
          <p:nvSpPr>
            <p:cNvPr id="21" name="AutoShape 21"/>
            <p:cNvSpPr/>
            <p:nvPr/>
          </p:nvSpPr>
          <p:spPr>
            <a:xfrm>
              <a:off x="454963" y="331168"/>
              <a:ext cx="84147" cy="84147"/>
            </a:xfrm>
            <a:prstGeom prst="ellipse">
              <a:avLst/>
            </a:prstGeom>
            <a:solidFill>
              <a:schemeClr val="accent1">
                <a:alpha val="100000"/>
              </a:schemeClr>
            </a:solidFill>
          </p:spPr>
        </p:sp>
        <p:sp>
          <p:nvSpPr>
            <p:cNvPr id="22" name="AutoShape 22"/>
            <p:cNvSpPr/>
            <p:nvPr/>
          </p:nvSpPr>
          <p:spPr>
            <a:xfrm>
              <a:off x="575049" y="337743"/>
              <a:ext cx="78137" cy="78137"/>
            </a:xfrm>
            <a:prstGeom prst="ellipse">
              <a:avLst/>
            </a:prstGeom>
            <a:solidFill>
              <a:schemeClr val="accent1">
                <a:alpha val="80000"/>
              </a:schemeClr>
            </a:solidFill>
          </p:spPr>
        </p:sp>
        <p:sp>
          <p:nvSpPr>
            <p:cNvPr id="23" name="AutoShape 23"/>
            <p:cNvSpPr/>
            <p:nvPr/>
          </p:nvSpPr>
          <p:spPr>
            <a:xfrm>
              <a:off x="689125" y="339460"/>
              <a:ext cx="74704" cy="74704"/>
            </a:xfrm>
            <a:prstGeom prst="ellipse">
              <a:avLst/>
            </a:prstGeom>
            <a:solidFill>
              <a:schemeClr val="accent1">
                <a:alpha val="60000"/>
              </a:schemeClr>
            </a:solidFill>
          </p:spPr>
        </p:sp>
        <p:sp>
          <p:nvSpPr>
            <p:cNvPr id="24" name="AutoShape 24"/>
            <p:cNvSpPr/>
            <p:nvPr/>
          </p:nvSpPr>
          <p:spPr>
            <a:xfrm>
              <a:off x="799768" y="348430"/>
              <a:ext cx="69238" cy="69238"/>
            </a:xfrm>
            <a:prstGeom prst="ellipse">
              <a:avLst/>
            </a:prstGeom>
            <a:solidFill>
              <a:schemeClr val="accent1">
                <a:alpha val="40000"/>
              </a:schemeClr>
            </a:solidFill>
          </p:spPr>
        </p:sp>
        <p:sp>
          <p:nvSpPr>
            <p:cNvPr id="25" name="AutoShape 25"/>
            <p:cNvSpPr/>
            <p:nvPr/>
          </p:nvSpPr>
          <p:spPr>
            <a:xfrm>
              <a:off x="904945" y="344297"/>
              <a:ext cx="65594" cy="65594"/>
            </a:xfrm>
            <a:prstGeom prst="ellipse">
              <a:avLst/>
            </a:prstGeom>
            <a:solidFill>
              <a:schemeClr val="accent1">
                <a:alpha val="20000"/>
              </a:schemeClr>
            </a:solidFill>
          </p:spPr>
        </p:sp>
        <p:sp>
          <p:nvSpPr>
            <p:cNvPr id="26" name="AutoShape 26"/>
            <p:cNvSpPr/>
            <p:nvPr/>
          </p:nvSpPr>
          <p:spPr>
            <a:xfrm>
              <a:off x="454963" y="448942"/>
              <a:ext cx="84147" cy="84147"/>
            </a:xfrm>
            <a:prstGeom prst="ellipse">
              <a:avLst/>
            </a:prstGeom>
            <a:solidFill>
              <a:schemeClr val="accent1">
                <a:alpha val="100000"/>
              </a:schemeClr>
            </a:solidFill>
          </p:spPr>
        </p:sp>
        <p:sp>
          <p:nvSpPr>
            <p:cNvPr id="27" name="AutoShape 27"/>
            <p:cNvSpPr/>
            <p:nvPr/>
          </p:nvSpPr>
          <p:spPr>
            <a:xfrm>
              <a:off x="575049" y="455517"/>
              <a:ext cx="78137" cy="78137"/>
            </a:xfrm>
            <a:prstGeom prst="ellipse">
              <a:avLst/>
            </a:prstGeom>
            <a:solidFill>
              <a:schemeClr val="accent1">
                <a:alpha val="80000"/>
              </a:schemeClr>
            </a:solidFill>
          </p:spPr>
        </p:sp>
        <p:sp>
          <p:nvSpPr>
            <p:cNvPr id="28" name="AutoShape 28"/>
            <p:cNvSpPr/>
            <p:nvPr/>
          </p:nvSpPr>
          <p:spPr>
            <a:xfrm>
              <a:off x="689125" y="457233"/>
              <a:ext cx="74704" cy="74704"/>
            </a:xfrm>
            <a:prstGeom prst="ellipse">
              <a:avLst/>
            </a:prstGeom>
            <a:solidFill>
              <a:schemeClr val="accent1">
                <a:alpha val="60000"/>
              </a:schemeClr>
            </a:solidFill>
          </p:spPr>
        </p:sp>
        <p:sp>
          <p:nvSpPr>
            <p:cNvPr id="29" name="AutoShape 29"/>
            <p:cNvSpPr/>
            <p:nvPr/>
          </p:nvSpPr>
          <p:spPr>
            <a:xfrm>
              <a:off x="799768" y="466203"/>
              <a:ext cx="69238" cy="69238"/>
            </a:xfrm>
            <a:prstGeom prst="ellipse">
              <a:avLst/>
            </a:prstGeom>
            <a:solidFill>
              <a:schemeClr val="accent1">
                <a:alpha val="40000"/>
              </a:schemeClr>
            </a:solidFill>
          </p:spPr>
        </p:sp>
        <p:sp>
          <p:nvSpPr>
            <p:cNvPr id="30" name="AutoShape 30"/>
            <p:cNvSpPr/>
            <p:nvPr/>
          </p:nvSpPr>
          <p:spPr>
            <a:xfrm>
              <a:off x="904945" y="462070"/>
              <a:ext cx="65594" cy="65594"/>
            </a:xfrm>
            <a:prstGeom prst="ellipse">
              <a:avLst/>
            </a:prstGeom>
            <a:solidFill>
              <a:schemeClr val="accent1">
                <a:alpha val="20000"/>
              </a:schemeClr>
            </a:solidFill>
          </p:spPr>
        </p:sp>
        <p:sp>
          <p:nvSpPr>
            <p:cNvPr id="31" name="AutoShape 31"/>
            <p:cNvSpPr/>
            <p:nvPr/>
          </p:nvSpPr>
          <p:spPr>
            <a:xfrm>
              <a:off x="454963" y="566715"/>
              <a:ext cx="84147" cy="84147"/>
            </a:xfrm>
            <a:prstGeom prst="ellipse">
              <a:avLst/>
            </a:prstGeom>
            <a:solidFill>
              <a:schemeClr val="accent1">
                <a:alpha val="100000"/>
              </a:schemeClr>
            </a:solidFill>
          </p:spPr>
        </p:sp>
        <p:sp>
          <p:nvSpPr>
            <p:cNvPr id="32" name="AutoShape 32"/>
            <p:cNvSpPr/>
            <p:nvPr/>
          </p:nvSpPr>
          <p:spPr>
            <a:xfrm>
              <a:off x="575049" y="573291"/>
              <a:ext cx="78137" cy="78137"/>
            </a:xfrm>
            <a:prstGeom prst="ellipse">
              <a:avLst/>
            </a:prstGeom>
            <a:solidFill>
              <a:schemeClr val="accent1">
                <a:alpha val="80000"/>
              </a:schemeClr>
            </a:solidFill>
          </p:spPr>
        </p:sp>
        <p:sp>
          <p:nvSpPr>
            <p:cNvPr id="33" name="AutoShape 33"/>
            <p:cNvSpPr/>
            <p:nvPr/>
          </p:nvSpPr>
          <p:spPr>
            <a:xfrm>
              <a:off x="689125" y="575007"/>
              <a:ext cx="74704" cy="74704"/>
            </a:xfrm>
            <a:prstGeom prst="ellipse">
              <a:avLst/>
            </a:prstGeom>
            <a:solidFill>
              <a:schemeClr val="accent1">
                <a:alpha val="60000"/>
              </a:schemeClr>
            </a:solidFill>
          </p:spPr>
        </p:sp>
        <p:sp>
          <p:nvSpPr>
            <p:cNvPr id="34" name="AutoShape 34"/>
            <p:cNvSpPr/>
            <p:nvPr/>
          </p:nvSpPr>
          <p:spPr>
            <a:xfrm>
              <a:off x="799768" y="583977"/>
              <a:ext cx="69238" cy="69238"/>
            </a:xfrm>
            <a:prstGeom prst="ellipse">
              <a:avLst/>
            </a:prstGeom>
            <a:solidFill>
              <a:schemeClr val="accent1">
                <a:alpha val="40000"/>
              </a:schemeClr>
            </a:solidFill>
          </p:spPr>
        </p:sp>
        <p:sp>
          <p:nvSpPr>
            <p:cNvPr id="35" name="AutoShape 35"/>
            <p:cNvSpPr/>
            <p:nvPr/>
          </p:nvSpPr>
          <p:spPr>
            <a:xfrm>
              <a:off x="904945" y="579844"/>
              <a:ext cx="65594" cy="65594"/>
            </a:xfrm>
            <a:prstGeom prst="ellipse">
              <a:avLst/>
            </a:prstGeom>
            <a:solidFill>
              <a:schemeClr val="accent1">
                <a:alpha val="20000"/>
              </a:schemeClr>
            </a:solidFill>
          </p:spPr>
        </p:sp>
        <p:sp>
          <p:nvSpPr>
            <p:cNvPr id="36" name="AutoShape 36"/>
            <p:cNvSpPr/>
            <p:nvPr/>
          </p:nvSpPr>
          <p:spPr>
            <a:xfrm>
              <a:off x="454963" y="684489"/>
              <a:ext cx="84147" cy="84147"/>
            </a:xfrm>
            <a:prstGeom prst="ellipse">
              <a:avLst/>
            </a:prstGeom>
            <a:solidFill>
              <a:schemeClr val="accent1">
                <a:alpha val="100000"/>
              </a:schemeClr>
            </a:solidFill>
          </p:spPr>
        </p:sp>
        <p:sp>
          <p:nvSpPr>
            <p:cNvPr id="37" name="AutoShape 37"/>
            <p:cNvSpPr/>
            <p:nvPr/>
          </p:nvSpPr>
          <p:spPr>
            <a:xfrm>
              <a:off x="575049" y="691064"/>
              <a:ext cx="78137" cy="78137"/>
            </a:xfrm>
            <a:prstGeom prst="ellipse">
              <a:avLst/>
            </a:prstGeom>
            <a:solidFill>
              <a:schemeClr val="accent1">
                <a:alpha val="80000"/>
              </a:schemeClr>
            </a:solidFill>
          </p:spPr>
        </p:sp>
        <p:sp>
          <p:nvSpPr>
            <p:cNvPr id="38" name="AutoShape 38"/>
            <p:cNvSpPr/>
            <p:nvPr/>
          </p:nvSpPr>
          <p:spPr>
            <a:xfrm>
              <a:off x="689125" y="692781"/>
              <a:ext cx="74704" cy="74704"/>
            </a:xfrm>
            <a:prstGeom prst="ellipse">
              <a:avLst/>
            </a:prstGeom>
            <a:solidFill>
              <a:schemeClr val="accent1">
                <a:alpha val="60000"/>
              </a:schemeClr>
            </a:solidFill>
          </p:spPr>
        </p:sp>
        <p:sp>
          <p:nvSpPr>
            <p:cNvPr id="39" name="AutoShape 39"/>
            <p:cNvSpPr/>
            <p:nvPr/>
          </p:nvSpPr>
          <p:spPr>
            <a:xfrm>
              <a:off x="799768" y="701751"/>
              <a:ext cx="69238" cy="69238"/>
            </a:xfrm>
            <a:prstGeom prst="ellipse">
              <a:avLst/>
            </a:prstGeom>
            <a:solidFill>
              <a:schemeClr val="accent1">
                <a:alpha val="40000"/>
              </a:schemeClr>
            </a:solidFill>
          </p:spPr>
        </p:sp>
        <p:sp>
          <p:nvSpPr>
            <p:cNvPr id="40" name="AutoShape 40"/>
            <p:cNvSpPr/>
            <p:nvPr/>
          </p:nvSpPr>
          <p:spPr>
            <a:xfrm>
              <a:off x="904945" y="697618"/>
              <a:ext cx="65594" cy="65594"/>
            </a:xfrm>
            <a:prstGeom prst="ellipse">
              <a:avLst/>
            </a:prstGeom>
            <a:solidFill>
              <a:schemeClr val="accent1">
                <a:alpha val="20000"/>
              </a:schemeClr>
            </a:solidFill>
          </p:spPr>
        </p:sp>
        <p:sp>
          <p:nvSpPr>
            <p:cNvPr id="41" name="TextBox 41"/>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业务功能需求</a:t>
              </a:r>
              <a:r>
                <a:rPr lang="en-US" altLang="zh-CN" sz="3000" b="1" dirty="0">
                  <a:solidFill>
                    <a:schemeClr val="accent1">
                      <a:alpha val="100000"/>
                    </a:schemeClr>
                  </a:solidFill>
                  <a:latin typeface="Microsoft Yahei"/>
                  <a:ea typeface="Microsoft Yahei"/>
                  <a:cs typeface="Microsoft Yahei"/>
                </a:rPr>
                <a:t>——</a:t>
              </a:r>
              <a:r>
                <a:rPr lang="zh-CN" altLang="en-US" sz="3000" b="1" dirty="0">
                  <a:solidFill>
                    <a:schemeClr val="accent1">
                      <a:alpha val="100000"/>
                    </a:schemeClr>
                  </a:solidFill>
                  <a:latin typeface="Microsoft Yahei"/>
                  <a:ea typeface="Microsoft Yahei"/>
                  <a:cs typeface="Microsoft Yahei"/>
                </a:rPr>
                <a:t>卖家部分</a:t>
              </a:r>
              <a:endParaRPr lang="en-US" sz="3000" b="1" dirty="0">
                <a:solidFill>
                  <a:schemeClr val="accent1">
                    <a:alpha val="100000"/>
                  </a:schemeClr>
                </a:solidFill>
                <a:latin typeface="Microsoft Yahei"/>
                <a:ea typeface="Microsoft Yahei"/>
                <a:cs typeface="Microsoft Yahei"/>
              </a:endParaRPr>
            </a:p>
          </p:txBody>
        </p:sp>
      </p:grpSp>
    </p:spTree>
    <p:extLst>
      <p:ext uri="{BB962C8B-B14F-4D97-AF65-F5344CB8AC3E}">
        <p14:creationId xmlns:p14="http://schemas.microsoft.com/office/powerpoint/2010/main" val="1449586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or 2"/>
          <p:cNvCxnSpPr>
            <a:cxnSpLocks/>
          </p:cNvCxnSpPr>
          <p:nvPr/>
        </p:nvCxnSpPr>
        <p:spPr>
          <a:xfrm flipH="1" flipV="1">
            <a:off x="5226940" y="2711199"/>
            <a:ext cx="869059" cy="556467"/>
          </a:xfrm>
          <a:prstGeom prst="line">
            <a:avLst/>
          </a:prstGeom>
          <a:ln w="19050">
            <a:solidFill>
              <a:schemeClr val="accent2"/>
            </a:solidFill>
            <a:prstDash val="solid"/>
          </a:ln>
        </p:spPr>
        <p:style>
          <a:lnRef idx="0">
            <a:schemeClr val="accent2"/>
          </a:lnRef>
          <a:fillRef idx="1">
            <a:schemeClr val="accent2"/>
          </a:fillRef>
          <a:effectRef idx="0">
            <a:schemeClr val="accent2"/>
          </a:effectRef>
          <a:fontRef idx="minor">
            <a:schemeClr val="lt1"/>
          </a:fontRef>
        </p:style>
      </p:cxnSp>
      <p:cxnSp>
        <p:nvCxnSpPr>
          <p:cNvPr id="3" name="Connector 3"/>
          <p:cNvCxnSpPr>
            <a:cxnSpLocks/>
          </p:cNvCxnSpPr>
          <p:nvPr/>
        </p:nvCxnSpPr>
        <p:spPr>
          <a:xfrm flipH="1">
            <a:off x="6085799" y="2787060"/>
            <a:ext cx="787048" cy="457877"/>
          </a:xfrm>
          <a:prstGeom prst="line">
            <a:avLst/>
          </a:prstGeom>
          <a:ln w="19050">
            <a:solidFill>
              <a:schemeClr val="accent2"/>
            </a:solidFill>
            <a:prstDash val="solid"/>
          </a:ln>
        </p:spPr>
        <p:style>
          <a:lnRef idx="0">
            <a:schemeClr val="accent2"/>
          </a:lnRef>
          <a:fillRef idx="1">
            <a:schemeClr val="accent2"/>
          </a:fillRef>
          <a:effectRef idx="0">
            <a:schemeClr val="accent2"/>
          </a:effectRef>
          <a:fontRef idx="minor">
            <a:schemeClr val="lt1"/>
          </a:fontRef>
        </p:style>
      </p:cxnSp>
      <p:cxnSp>
        <p:nvCxnSpPr>
          <p:cNvPr id="4" name="Connector 4"/>
          <p:cNvCxnSpPr>
            <a:cxnSpLocks/>
          </p:cNvCxnSpPr>
          <p:nvPr/>
        </p:nvCxnSpPr>
        <p:spPr>
          <a:xfrm flipV="1">
            <a:off x="6096000" y="3252176"/>
            <a:ext cx="0" cy="1146048"/>
          </a:xfrm>
          <a:prstGeom prst="line">
            <a:avLst/>
          </a:prstGeom>
          <a:ln w="19050">
            <a:solidFill>
              <a:schemeClr val="accent2"/>
            </a:solidFill>
            <a:prstDash val="solid"/>
          </a:ln>
        </p:spPr>
        <p:style>
          <a:lnRef idx="0">
            <a:schemeClr val="accent2"/>
          </a:lnRef>
          <a:fillRef idx="1">
            <a:schemeClr val="accent2"/>
          </a:fillRef>
          <a:effectRef idx="0">
            <a:schemeClr val="accent2"/>
          </a:effectRef>
          <a:fontRef idx="minor">
            <a:schemeClr val="lt1"/>
          </a:fontRef>
        </p:style>
      </p:cxnSp>
      <p:sp>
        <p:nvSpPr>
          <p:cNvPr id="5" name="AutoShape 5"/>
          <p:cNvSpPr/>
          <p:nvPr/>
        </p:nvSpPr>
        <p:spPr>
          <a:xfrm>
            <a:off x="654974" y="1746676"/>
            <a:ext cx="4692565" cy="1777323"/>
          </a:xfrm>
          <a:prstGeom prst="snip1Rect">
            <a:avLst>
              <a:gd name="adj" fmla="val 25816"/>
            </a:avLst>
          </a:prstGeom>
          <a:solidFill>
            <a:schemeClr val="accent2">
              <a:alpha val="100000"/>
            </a:schemeClr>
          </a:solidFill>
        </p:spPr>
      </p:sp>
      <p:sp>
        <p:nvSpPr>
          <p:cNvPr id="6" name="TextBox 6"/>
          <p:cNvSpPr txBox="1"/>
          <p:nvPr/>
        </p:nvSpPr>
        <p:spPr>
          <a:xfrm>
            <a:off x="869006" y="2339725"/>
            <a:ext cx="4199811" cy="1204625"/>
          </a:xfrm>
          <a:prstGeom prst="rect">
            <a:avLst/>
          </a:prstGeom>
        </p:spPr>
        <p:txBody>
          <a:bodyPr vert="horz" wrap="square" lIns="114300" tIns="57150" rIns="114300" bIns="57150" rtlCol="0" anchor="t" anchorCtr="0">
            <a:spAutoFit/>
          </a:bodyPr>
          <a:lstStyle/>
          <a:p>
            <a:pPr algn="just">
              <a:lnSpc>
                <a:spcPct val="120000"/>
              </a:lnSpc>
            </a:pPr>
            <a:r>
              <a:rPr lang="en-US" altLang="zh-CN" sz="1200" dirty="0">
                <a:solidFill>
                  <a:srgbClr val="FFFFFF">
                    <a:alpha val="100000"/>
                  </a:srgbClr>
                </a:solidFill>
                <a:latin typeface="Microsoft Yahei"/>
                <a:ea typeface="Microsoft Yahei"/>
                <a:cs typeface="Microsoft Yahei"/>
              </a:rPr>
              <a:t>- </a:t>
            </a:r>
            <a:r>
              <a:rPr lang="zh-CN" altLang="en-US" sz="1200" dirty="0">
                <a:solidFill>
                  <a:srgbClr val="FFFFFF">
                    <a:alpha val="100000"/>
                  </a:srgbClr>
                </a:solidFill>
                <a:latin typeface="Microsoft Yahei"/>
                <a:ea typeface="Microsoft Yahei"/>
                <a:cs typeface="Microsoft Yahei"/>
              </a:rPr>
              <a:t>查看意向购买买家信息：可以在购买意向的页面里查看买家希望购买的猫粮商品信息以及买家所填写的信息。</a:t>
            </a:r>
          </a:p>
          <a:p>
            <a:pPr algn="just">
              <a:lnSpc>
                <a:spcPct val="120000"/>
              </a:lnSpc>
            </a:pPr>
            <a:r>
              <a:rPr lang="en-US" altLang="zh-CN" sz="1200" dirty="0">
                <a:solidFill>
                  <a:srgbClr val="FFFFFF">
                    <a:alpha val="100000"/>
                  </a:srgbClr>
                </a:solidFill>
                <a:latin typeface="Microsoft Yahei"/>
                <a:ea typeface="Microsoft Yahei"/>
                <a:cs typeface="Microsoft Yahei"/>
              </a:rPr>
              <a:t>- </a:t>
            </a:r>
            <a:r>
              <a:rPr lang="zh-CN" altLang="en-US" sz="1200" dirty="0">
                <a:solidFill>
                  <a:srgbClr val="FFFFFF">
                    <a:alpha val="100000"/>
                  </a:srgbClr>
                </a:solidFill>
                <a:latin typeface="Microsoft Yahei"/>
                <a:ea typeface="Microsoft Yahei"/>
                <a:cs typeface="Microsoft Yahei"/>
              </a:rPr>
              <a:t>同意或拒绝交易意向：可以在购买意向页面处理交易请求。</a:t>
            </a:r>
          </a:p>
          <a:p>
            <a:pPr algn="just">
              <a:lnSpc>
                <a:spcPct val="120000"/>
              </a:lnSpc>
            </a:pPr>
            <a:r>
              <a:rPr lang="en-US" altLang="zh-CN" sz="1200" dirty="0">
                <a:solidFill>
                  <a:srgbClr val="FFFFFF">
                    <a:alpha val="100000"/>
                  </a:srgbClr>
                </a:solidFill>
                <a:latin typeface="Microsoft Yahei"/>
                <a:ea typeface="Microsoft Yahei"/>
                <a:cs typeface="Microsoft Yahei"/>
              </a:rPr>
              <a:t>- </a:t>
            </a:r>
            <a:r>
              <a:rPr lang="zh-CN" altLang="en-US" sz="1200" dirty="0">
                <a:solidFill>
                  <a:srgbClr val="FFFFFF">
                    <a:alpha val="100000"/>
                  </a:srgbClr>
                </a:solidFill>
                <a:latin typeface="Microsoft Yahei"/>
                <a:ea typeface="Microsoft Yahei"/>
                <a:cs typeface="Microsoft Yahei"/>
              </a:rPr>
              <a:t>交易完成或失败：在完成线下交易后可以点击完成该交易意向，影响猫粮库存。若此时猫粮库存归零，猫粮下架。</a:t>
            </a:r>
          </a:p>
        </p:txBody>
      </p:sp>
      <p:sp>
        <p:nvSpPr>
          <p:cNvPr id="7" name="TextBox 7"/>
          <p:cNvSpPr txBox="1"/>
          <p:nvPr/>
        </p:nvSpPr>
        <p:spPr>
          <a:xfrm>
            <a:off x="897941" y="1951443"/>
            <a:ext cx="3851172" cy="470322"/>
          </a:xfrm>
          <a:prstGeom prst="rect">
            <a:avLst/>
          </a:prstGeom>
        </p:spPr>
        <p:txBody>
          <a:bodyPr vert="horz" wrap="square" lIns="114300" tIns="57150" rIns="114300" bIns="57150" rtlCol="0" anchor="t" anchorCtr="0">
            <a:spAutoFit/>
          </a:bodyPr>
          <a:lstStyle/>
          <a:p>
            <a:pPr>
              <a:lnSpc>
                <a:spcPct val="120000"/>
              </a:lnSpc>
            </a:pPr>
            <a:r>
              <a:rPr lang="zh-CN" altLang="en-US" sz="2100" b="1" dirty="0">
                <a:solidFill>
                  <a:srgbClr val="FFFFFF">
                    <a:alpha val="100000"/>
                  </a:srgbClr>
                </a:solidFill>
                <a:latin typeface="Microsoft Yahei"/>
                <a:ea typeface="Microsoft Yahei"/>
                <a:cs typeface="Microsoft Yahei"/>
              </a:rPr>
              <a:t>交易管理</a:t>
            </a:r>
            <a:endParaRPr lang="en-US" sz="2100" b="1" dirty="0">
              <a:solidFill>
                <a:srgbClr val="FFFFFF">
                  <a:alpha val="100000"/>
                </a:srgbClr>
              </a:solidFill>
              <a:latin typeface="Microsoft Yahei"/>
              <a:ea typeface="Microsoft Yahei"/>
              <a:cs typeface="Microsoft Yahei"/>
            </a:endParaRPr>
          </a:p>
        </p:txBody>
      </p:sp>
      <p:sp>
        <p:nvSpPr>
          <p:cNvPr id="8" name="AutoShape 8"/>
          <p:cNvSpPr/>
          <p:nvPr/>
        </p:nvSpPr>
        <p:spPr>
          <a:xfrm>
            <a:off x="5575257" y="2695566"/>
            <a:ext cx="1041485" cy="1064453"/>
          </a:xfrm>
          <a:prstGeom prst="ellipse">
            <a:avLst/>
          </a:prstGeom>
          <a:solidFill>
            <a:schemeClr val="accent2">
              <a:lumMod val="20000"/>
              <a:lumOff val="80000"/>
              <a:alpha val="100000"/>
            </a:schemeClr>
          </a:solidFill>
        </p:spPr>
      </p:sp>
      <p:sp>
        <p:nvSpPr>
          <p:cNvPr id="9" name="AutoShape 9"/>
          <p:cNvSpPr/>
          <p:nvPr/>
        </p:nvSpPr>
        <p:spPr>
          <a:xfrm>
            <a:off x="5692637" y="2815534"/>
            <a:ext cx="806727" cy="824518"/>
          </a:xfrm>
          <a:prstGeom prst="ellipse">
            <a:avLst/>
          </a:prstGeom>
          <a:solidFill>
            <a:schemeClr val="accent2">
              <a:alpha val="100000"/>
            </a:schemeClr>
          </a:solidFill>
        </p:spPr>
      </p:sp>
      <p:sp>
        <p:nvSpPr>
          <p:cNvPr id="10" name="AutoShape 10"/>
          <p:cNvSpPr/>
          <p:nvPr/>
        </p:nvSpPr>
        <p:spPr>
          <a:xfrm rot="10800000">
            <a:off x="5065769" y="1746676"/>
            <a:ext cx="281771" cy="281771"/>
          </a:xfrm>
          <a:prstGeom prst="rtTriangle">
            <a:avLst/>
          </a:prstGeom>
          <a:solidFill>
            <a:schemeClr val="accent2">
              <a:alpha val="100000"/>
            </a:schemeClr>
          </a:solidFill>
        </p:spPr>
      </p:sp>
      <p:sp>
        <p:nvSpPr>
          <p:cNvPr id="11" name="AutoShape 11"/>
          <p:cNvSpPr/>
          <p:nvPr/>
        </p:nvSpPr>
        <p:spPr>
          <a:xfrm>
            <a:off x="6862010" y="1746676"/>
            <a:ext cx="4692565" cy="1777323"/>
          </a:xfrm>
          <a:prstGeom prst="snip1Rect">
            <a:avLst>
              <a:gd name="adj" fmla="val 25816"/>
            </a:avLst>
          </a:prstGeom>
          <a:solidFill>
            <a:schemeClr val="accent1">
              <a:alpha val="100000"/>
            </a:schemeClr>
          </a:solidFill>
        </p:spPr>
      </p:sp>
      <p:sp>
        <p:nvSpPr>
          <p:cNvPr id="12" name="AutoShape 12"/>
          <p:cNvSpPr/>
          <p:nvPr/>
        </p:nvSpPr>
        <p:spPr>
          <a:xfrm rot="10800000">
            <a:off x="11272804" y="1746676"/>
            <a:ext cx="281771" cy="281771"/>
          </a:xfrm>
          <a:prstGeom prst="rtTriangle">
            <a:avLst/>
          </a:prstGeom>
          <a:solidFill>
            <a:schemeClr val="accent1">
              <a:alpha val="100000"/>
            </a:schemeClr>
          </a:solidFill>
        </p:spPr>
      </p:sp>
      <p:sp>
        <p:nvSpPr>
          <p:cNvPr id="13" name="AutoShape 13"/>
          <p:cNvSpPr/>
          <p:nvPr/>
        </p:nvSpPr>
        <p:spPr>
          <a:xfrm>
            <a:off x="2304288" y="4201903"/>
            <a:ext cx="7583424" cy="1744811"/>
          </a:xfrm>
          <a:prstGeom prst="snip1Rect">
            <a:avLst>
              <a:gd name="adj" fmla="val 25374"/>
            </a:avLst>
          </a:prstGeom>
          <a:solidFill>
            <a:schemeClr val="accent2">
              <a:lumMod val="75000"/>
              <a:alpha val="100000"/>
            </a:schemeClr>
          </a:solidFill>
        </p:spPr>
      </p:sp>
      <p:sp>
        <p:nvSpPr>
          <p:cNvPr id="14" name="AutoShape 14"/>
          <p:cNvSpPr/>
          <p:nvPr/>
        </p:nvSpPr>
        <p:spPr>
          <a:xfrm rot="10800000">
            <a:off x="9605942" y="4201903"/>
            <a:ext cx="281771" cy="281771"/>
          </a:xfrm>
          <a:prstGeom prst="rtTriangle">
            <a:avLst/>
          </a:prstGeom>
          <a:solidFill>
            <a:schemeClr val="accent2">
              <a:lumMod val="75000"/>
              <a:alpha val="100000"/>
            </a:schemeClr>
          </a:solidFill>
        </p:spPr>
      </p:sp>
      <p:sp>
        <p:nvSpPr>
          <p:cNvPr id="15" name="TextBox 15"/>
          <p:cNvSpPr txBox="1"/>
          <p:nvPr/>
        </p:nvSpPr>
        <p:spPr>
          <a:xfrm>
            <a:off x="7096195" y="2525610"/>
            <a:ext cx="4199811" cy="761427"/>
          </a:xfrm>
          <a:prstGeom prst="rect">
            <a:avLst/>
          </a:prstGeom>
        </p:spPr>
        <p:txBody>
          <a:bodyPr vert="horz" wrap="square" lIns="114300" tIns="57150" rIns="114300" bIns="57150" rtlCol="0" anchor="t" anchorCtr="0">
            <a:spAutoFit/>
          </a:bodyPr>
          <a:lstStyle/>
          <a:p>
            <a:pPr algn="just">
              <a:lnSpc>
                <a:spcPct val="120000"/>
              </a:lnSpc>
            </a:pPr>
            <a:r>
              <a:rPr lang="en-US" altLang="zh-CN" sz="1200" dirty="0">
                <a:solidFill>
                  <a:srgbClr val="FFFFFF">
                    <a:alpha val="100000"/>
                  </a:srgbClr>
                </a:solidFill>
                <a:latin typeface="Microsoft Yahei"/>
                <a:ea typeface="Microsoft Yahei"/>
                <a:cs typeface="Microsoft Yahei"/>
              </a:rPr>
              <a:t>- </a:t>
            </a:r>
            <a:r>
              <a:rPr lang="zh-CN" altLang="en-US" sz="1200" dirty="0">
                <a:solidFill>
                  <a:srgbClr val="FFFFFF">
                    <a:alpha val="100000"/>
                  </a:srgbClr>
                </a:solidFill>
                <a:latin typeface="Microsoft Yahei"/>
                <a:ea typeface="Microsoft Yahei"/>
                <a:cs typeface="Microsoft Yahei"/>
              </a:rPr>
              <a:t>查询买家填写信息：可以在后台查看所有买家注册时所填写的信息。</a:t>
            </a:r>
          </a:p>
          <a:p>
            <a:pPr algn="just">
              <a:lnSpc>
                <a:spcPct val="120000"/>
              </a:lnSpc>
            </a:pPr>
            <a:r>
              <a:rPr lang="en-US" altLang="zh-CN" sz="1200" dirty="0">
                <a:solidFill>
                  <a:srgbClr val="FFFFFF">
                    <a:alpha val="100000"/>
                  </a:srgbClr>
                </a:solidFill>
                <a:latin typeface="Microsoft Yahei"/>
                <a:ea typeface="Microsoft Yahei"/>
                <a:cs typeface="Microsoft Yahei"/>
              </a:rPr>
              <a:t>- </a:t>
            </a:r>
            <a:r>
              <a:rPr lang="zh-CN" altLang="en-US" sz="1200" dirty="0">
                <a:solidFill>
                  <a:srgbClr val="FFFFFF">
                    <a:alpha val="100000"/>
                  </a:srgbClr>
                </a:solidFill>
                <a:latin typeface="Microsoft Yahei"/>
                <a:ea typeface="Microsoft Yahei"/>
                <a:cs typeface="Microsoft Yahei"/>
              </a:rPr>
              <a:t>查询买家交易记录：可以在后台查看所有买家的交易历史。</a:t>
            </a:r>
          </a:p>
        </p:txBody>
      </p:sp>
      <p:sp>
        <p:nvSpPr>
          <p:cNvPr id="16" name="TextBox 16"/>
          <p:cNvSpPr txBox="1"/>
          <p:nvPr/>
        </p:nvSpPr>
        <p:spPr>
          <a:xfrm>
            <a:off x="7096195" y="1966682"/>
            <a:ext cx="3948708" cy="470322"/>
          </a:xfrm>
          <a:prstGeom prst="rect">
            <a:avLst/>
          </a:prstGeom>
        </p:spPr>
        <p:txBody>
          <a:bodyPr vert="horz" wrap="square" lIns="114300" tIns="57150" rIns="114300" bIns="57150" rtlCol="0" anchor="t" anchorCtr="0">
            <a:spAutoFit/>
          </a:bodyPr>
          <a:lstStyle/>
          <a:p>
            <a:pPr>
              <a:lnSpc>
                <a:spcPct val="120000"/>
              </a:lnSpc>
            </a:pPr>
            <a:r>
              <a:rPr lang="zh-CN" altLang="en-US" sz="2100" b="1" dirty="0">
                <a:solidFill>
                  <a:srgbClr val="FFFFFF">
                    <a:alpha val="100000"/>
                  </a:srgbClr>
                </a:solidFill>
                <a:latin typeface="Microsoft Yahei"/>
                <a:ea typeface="Microsoft Yahei"/>
                <a:cs typeface="Microsoft Yahei"/>
              </a:rPr>
              <a:t>买家信息查询</a:t>
            </a:r>
            <a:endParaRPr lang="en-US" sz="2100" b="1" dirty="0">
              <a:solidFill>
                <a:srgbClr val="FFFFFF">
                  <a:alpha val="100000"/>
                </a:srgbClr>
              </a:solidFill>
              <a:latin typeface="Microsoft Yahei"/>
              <a:ea typeface="Microsoft Yahei"/>
              <a:cs typeface="Microsoft Yahei"/>
            </a:endParaRPr>
          </a:p>
        </p:txBody>
      </p:sp>
      <p:sp>
        <p:nvSpPr>
          <p:cNvPr id="17" name="TextBox 17"/>
          <p:cNvSpPr txBox="1"/>
          <p:nvPr/>
        </p:nvSpPr>
        <p:spPr>
          <a:xfrm>
            <a:off x="2571608" y="4965724"/>
            <a:ext cx="6876633" cy="385875"/>
          </a:xfrm>
          <a:prstGeom prst="rect">
            <a:avLst/>
          </a:prstGeom>
        </p:spPr>
        <p:txBody>
          <a:bodyPr vert="horz" wrap="square" lIns="114300" tIns="57150" rIns="114300" bIns="57150" rtlCol="0" anchor="t" anchorCtr="0">
            <a:spAutoFit/>
          </a:bodyPr>
          <a:lstStyle/>
          <a:p>
            <a:pPr algn="just">
              <a:lnSpc>
                <a:spcPct val="120000"/>
              </a:lnSpc>
            </a:pPr>
            <a:r>
              <a:rPr lang="en-US" altLang="zh-CN" sz="1600" dirty="0">
                <a:solidFill>
                  <a:srgbClr val="FFFFFF">
                    <a:alpha val="100000"/>
                  </a:srgbClr>
                </a:solidFill>
                <a:latin typeface="Microsoft Yahei"/>
                <a:ea typeface="Microsoft Yahei"/>
                <a:cs typeface="Microsoft Yahei"/>
              </a:rPr>
              <a:t>- </a:t>
            </a:r>
            <a:r>
              <a:rPr lang="zh-CN" altLang="en-US" sz="1600" dirty="0">
                <a:solidFill>
                  <a:srgbClr val="FFFFFF">
                    <a:alpha val="100000"/>
                  </a:srgbClr>
                </a:solidFill>
                <a:latin typeface="Microsoft Yahei"/>
                <a:ea typeface="Microsoft Yahei"/>
                <a:cs typeface="Microsoft Yahei"/>
              </a:rPr>
              <a:t>卖家登录后可同时发布多个商品</a:t>
            </a:r>
            <a:endParaRPr lang="en-US" altLang="zh-CN" sz="1600" dirty="0">
              <a:solidFill>
                <a:srgbClr val="FFFFFF">
                  <a:alpha val="100000"/>
                </a:srgbClr>
              </a:solidFill>
              <a:latin typeface="Microsoft Yahei"/>
              <a:ea typeface="Microsoft Yahei"/>
              <a:cs typeface="Microsoft Yahei"/>
            </a:endParaRPr>
          </a:p>
        </p:txBody>
      </p:sp>
      <p:sp>
        <p:nvSpPr>
          <p:cNvPr id="18" name="TextBox 18"/>
          <p:cNvSpPr txBox="1"/>
          <p:nvPr/>
        </p:nvSpPr>
        <p:spPr>
          <a:xfrm>
            <a:off x="2571608" y="4415940"/>
            <a:ext cx="4371364" cy="470322"/>
          </a:xfrm>
          <a:prstGeom prst="rect">
            <a:avLst/>
          </a:prstGeom>
        </p:spPr>
        <p:txBody>
          <a:bodyPr vert="horz" wrap="square" lIns="114300" tIns="57150" rIns="114300" bIns="57150" rtlCol="0" anchor="t" anchorCtr="0">
            <a:spAutoFit/>
          </a:bodyPr>
          <a:lstStyle/>
          <a:p>
            <a:pPr>
              <a:lnSpc>
                <a:spcPct val="120000"/>
              </a:lnSpc>
            </a:pPr>
            <a:r>
              <a:rPr lang="zh-CN" altLang="en-US" sz="2100" b="1" dirty="0">
                <a:solidFill>
                  <a:srgbClr val="FFFFFF">
                    <a:alpha val="100000"/>
                  </a:srgbClr>
                </a:solidFill>
                <a:latin typeface="Microsoft Yahei"/>
                <a:ea typeface="Microsoft Yahei"/>
                <a:cs typeface="Microsoft Yahei"/>
              </a:rPr>
              <a:t>发布多个商品</a:t>
            </a:r>
            <a:endParaRPr lang="en-US" sz="2100" b="1" dirty="0">
              <a:solidFill>
                <a:srgbClr val="FFFFFF">
                  <a:alpha val="100000"/>
                </a:srgbClr>
              </a:solidFill>
              <a:latin typeface="Microsoft Yahei"/>
              <a:ea typeface="Microsoft Yahei"/>
              <a:cs typeface="Microsoft Yahei"/>
            </a:endParaRPr>
          </a:p>
        </p:txBody>
      </p:sp>
      <p:sp>
        <p:nvSpPr>
          <p:cNvPr id="19" name="Freeform 19"/>
          <p:cNvSpPr/>
          <p:nvPr/>
        </p:nvSpPr>
        <p:spPr>
          <a:xfrm>
            <a:off x="5885368" y="3029673"/>
            <a:ext cx="396240" cy="420624"/>
          </a:xfrm>
          <a:custGeom>
            <a:avLst/>
            <a:gdLst/>
            <a:ahLst/>
            <a:cxnLst/>
            <a:rect l="l" t="t" r="r" b="b"/>
            <a:pathLst>
              <a:path w="304800" h="304800">
                <a:moveTo>
                  <a:pt x="0" y="209550"/>
                </a:moveTo>
                <a:lnTo>
                  <a:pt x="152410" y="247650"/>
                </a:lnTo>
                <a:lnTo>
                  <a:pt x="304800" y="209550"/>
                </a:lnTo>
                <a:lnTo>
                  <a:pt x="304800" y="247650"/>
                </a:lnTo>
                <a:lnTo>
                  <a:pt x="152410" y="285750"/>
                </a:lnTo>
                <a:lnTo>
                  <a:pt x="0" y="247650"/>
                </a:lnTo>
                <a:close/>
                <a:moveTo>
                  <a:pt x="0" y="133350"/>
                </a:moveTo>
                <a:lnTo>
                  <a:pt x="152410" y="171450"/>
                </a:lnTo>
                <a:lnTo>
                  <a:pt x="304800" y="133350"/>
                </a:lnTo>
                <a:lnTo>
                  <a:pt x="304800" y="171450"/>
                </a:lnTo>
                <a:lnTo>
                  <a:pt x="152410" y="209550"/>
                </a:lnTo>
                <a:lnTo>
                  <a:pt x="0" y="171450"/>
                </a:lnTo>
                <a:close/>
                <a:moveTo>
                  <a:pt x="0" y="57150"/>
                </a:moveTo>
                <a:lnTo>
                  <a:pt x="152410" y="19050"/>
                </a:lnTo>
                <a:lnTo>
                  <a:pt x="304800" y="57150"/>
                </a:lnTo>
                <a:lnTo>
                  <a:pt x="304800" y="95250"/>
                </a:lnTo>
                <a:lnTo>
                  <a:pt x="152410" y="133350"/>
                </a:lnTo>
                <a:lnTo>
                  <a:pt x="0" y="95250"/>
                </a:lnTo>
                <a:close/>
              </a:path>
            </a:pathLst>
          </a:custGeom>
          <a:solidFill>
            <a:srgbClr val="FFFFFF">
              <a:alpha val="100000"/>
            </a:srgbClr>
          </a:solidFill>
        </p:spPr>
      </p:sp>
      <p:grpSp>
        <p:nvGrpSpPr>
          <p:cNvPr id="20" name="Group 20"/>
          <p:cNvGrpSpPr/>
          <p:nvPr/>
        </p:nvGrpSpPr>
        <p:grpSpPr>
          <a:xfrm>
            <a:off x="454963" y="93878"/>
            <a:ext cx="10641129" cy="826316"/>
            <a:chOff x="454963" y="93878"/>
            <a:chExt cx="10641129" cy="826316"/>
          </a:xfrm>
        </p:grpSpPr>
        <p:sp>
          <p:nvSpPr>
            <p:cNvPr id="21" name="AutoShape 21"/>
            <p:cNvSpPr/>
            <p:nvPr/>
          </p:nvSpPr>
          <p:spPr>
            <a:xfrm>
              <a:off x="454963" y="331168"/>
              <a:ext cx="84147" cy="84147"/>
            </a:xfrm>
            <a:prstGeom prst="ellipse">
              <a:avLst/>
            </a:prstGeom>
            <a:solidFill>
              <a:schemeClr val="accent1">
                <a:alpha val="100000"/>
              </a:schemeClr>
            </a:solidFill>
          </p:spPr>
        </p:sp>
        <p:sp>
          <p:nvSpPr>
            <p:cNvPr id="22" name="AutoShape 22"/>
            <p:cNvSpPr/>
            <p:nvPr/>
          </p:nvSpPr>
          <p:spPr>
            <a:xfrm>
              <a:off x="575049" y="337743"/>
              <a:ext cx="78137" cy="78137"/>
            </a:xfrm>
            <a:prstGeom prst="ellipse">
              <a:avLst/>
            </a:prstGeom>
            <a:solidFill>
              <a:schemeClr val="accent1">
                <a:alpha val="80000"/>
              </a:schemeClr>
            </a:solidFill>
          </p:spPr>
        </p:sp>
        <p:sp>
          <p:nvSpPr>
            <p:cNvPr id="23" name="AutoShape 23"/>
            <p:cNvSpPr/>
            <p:nvPr/>
          </p:nvSpPr>
          <p:spPr>
            <a:xfrm>
              <a:off x="689125" y="339460"/>
              <a:ext cx="74704" cy="74704"/>
            </a:xfrm>
            <a:prstGeom prst="ellipse">
              <a:avLst/>
            </a:prstGeom>
            <a:solidFill>
              <a:schemeClr val="accent1">
                <a:alpha val="60000"/>
              </a:schemeClr>
            </a:solidFill>
          </p:spPr>
        </p:sp>
        <p:sp>
          <p:nvSpPr>
            <p:cNvPr id="24" name="AutoShape 24"/>
            <p:cNvSpPr/>
            <p:nvPr/>
          </p:nvSpPr>
          <p:spPr>
            <a:xfrm>
              <a:off x="799768" y="348430"/>
              <a:ext cx="69238" cy="69238"/>
            </a:xfrm>
            <a:prstGeom prst="ellipse">
              <a:avLst/>
            </a:prstGeom>
            <a:solidFill>
              <a:schemeClr val="accent1">
                <a:alpha val="40000"/>
              </a:schemeClr>
            </a:solidFill>
          </p:spPr>
        </p:sp>
        <p:sp>
          <p:nvSpPr>
            <p:cNvPr id="25" name="AutoShape 25"/>
            <p:cNvSpPr/>
            <p:nvPr/>
          </p:nvSpPr>
          <p:spPr>
            <a:xfrm>
              <a:off x="904945" y="344297"/>
              <a:ext cx="65594" cy="65594"/>
            </a:xfrm>
            <a:prstGeom prst="ellipse">
              <a:avLst/>
            </a:prstGeom>
            <a:solidFill>
              <a:schemeClr val="accent1">
                <a:alpha val="20000"/>
              </a:schemeClr>
            </a:solidFill>
          </p:spPr>
        </p:sp>
        <p:sp>
          <p:nvSpPr>
            <p:cNvPr id="26" name="AutoShape 26"/>
            <p:cNvSpPr/>
            <p:nvPr/>
          </p:nvSpPr>
          <p:spPr>
            <a:xfrm>
              <a:off x="454963" y="448942"/>
              <a:ext cx="84147" cy="84147"/>
            </a:xfrm>
            <a:prstGeom prst="ellipse">
              <a:avLst/>
            </a:prstGeom>
            <a:solidFill>
              <a:schemeClr val="accent1">
                <a:alpha val="100000"/>
              </a:schemeClr>
            </a:solidFill>
          </p:spPr>
        </p:sp>
        <p:sp>
          <p:nvSpPr>
            <p:cNvPr id="27" name="AutoShape 27"/>
            <p:cNvSpPr/>
            <p:nvPr/>
          </p:nvSpPr>
          <p:spPr>
            <a:xfrm>
              <a:off x="575049" y="455517"/>
              <a:ext cx="78137" cy="78137"/>
            </a:xfrm>
            <a:prstGeom prst="ellipse">
              <a:avLst/>
            </a:prstGeom>
            <a:solidFill>
              <a:schemeClr val="accent1">
                <a:alpha val="80000"/>
              </a:schemeClr>
            </a:solidFill>
          </p:spPr>
        </p:sp>
        <p:sp>
          <p:nvSpPr>
            <p:cNvPr id="28" name="AutoShape 28"/>
            <p:cNvSpPr/>
            <p:nvPr/>
          </p:nvSpPr>
          <p:spPr>
            <a:xfrm>
              <a:off x="689125" y="457233"/>
              <a:ext cx="74704" cy="74704"/>
            </a:xfrm>
            <a:prstGeom prst="ellipse">
              <a:avLst/>
            </a:prstGeom>
            <a:solidFill>
              <a:schemeClr val="accent1">
                <a:alpha val="60000"/>
              </a:schemeClr>
            </a:solidFill>
          </p:spPr>
        </p:sp>
        <p:sp>
          <p:nvSpPr>
            <p:cNvPr id="29" name="AutoShape 29"/>
            <p:cNvSpPr/>
            <p:nvPr/>
          </p:nvSpPr>
          <p:spPr>
            <a:xfrm>
              <a:off x="799768" y="466203"/>
              <a:ext cx="69238" cy="69238"/>
            </a:xfrm>
            <a:prstGeom prst="ellipse">
              <a:avLst/>
            </a:prstGeom>
            <a:solidFill>
              <a:schemeClr val="accent1">
                <a:alpha val="40000"/>
              </a:schemeClr>
            </a:solidFill>
          </p:spPr>
        </p:sp>
        <p:sp>
          <p:nvSpPr>
            <p:cNvPr id="30" name="AutoShape 30"/>
            <p:cNvSpPr/>
            <p:nvPr/>
          </p:nvSpPr>
          <p:spPr>
            <a:xfrm>
              <a:off x="904945" y="462070"/>
              <a:ext cx="65594" cy="65594"/>
            </a:xfrm>
            <a:prstGeom prst="ellipse">
              <a:avLst/>
            </a:prstGeom>
            <a:solidFill>
              <a:schemeClr val="accent1">
                <a:alpha val="20000"/>
              </a:schemeClr>
            </a:solidFill>
          </p:spPr>
        </p:sp>
        <p:sp>
          <p:nvSpPr>
            <p:cNvPr id="31" name="AutoShape 31"/>
            <p:cNvSpPr/>
            <p:nvPr/>
          </p:nvSpPr>
          <p:spPr>
            <a:xfrm>
              <a:off x="454963" y="566715"/>
              <a:ext cx="84147" cy="84147"/>
            </a:xfrm>
            <a:prstGeom prst="ellipse">
              <a:avLst/>
            </a:prstGeom>
            <a:solidFill>
              <a:schemeClr val="accent1">
                <a:alpha val="100000"/>
              </a:schemeClr>
            </a:solidFill>
          </p:spPr>
        </p:sp>
        <p:sp>
          <p:nvSpPr>
            <p:cNvPr id="32" name="AutoShape 32"/>
            <p:cNvSpPr/>
            <p:nvPr/>
          </p:nvSpPr>
          <p:spPr>
            <a:xfrm>
              <a:off x="575049" y="573291"/>
              <a:ext cx="78137" cy="78137"/>
            </a:xfrm>
            <a:prstGeom prst="ellipse">
              <a:avLst/>
            </a:prstGeom>
            <a:solidFill>
              <a:schemeClr val="accent1">
                <a:alpha val="80000"/>
              </a:schemeClr>
            </a:solidFill>
          </p:spPr>
        </p:sp>
        <p:sp>
          <p:nvSpPr>
            <p:cNvPr id="33" name="AutoShape 33"/>
            <p:cNvSpPr/>
            <p:nvPr/>
          </p:nvSpPr>
          <p:spPr>
            <a:xfrm>
              <a:off x="689125" y="575007"/>
              <a:ext cx="74704" cy="74704"/>
            </a:xfrm>
            <a:prstGeom prst="ellipse">
              <a:avLst/>
            </a:prstGeom>
            <a:solidFill>
              <a:schemeClr val="accent1">
                <a:alpha val="60000"/>
              </a:schemeClr>
            </a:solidFill>
          </p:spPr>
        </p:sp>
        <p:sp>
          <p:nvSpPr>
            <p:cNvPr id="34" name="AutoShape 34"/>
            <p:cNvSpPr/>
            <p:nvPr/>
          </p:nvSpPr>
          <p:spPr>
            <a:xfrm>
              <a:off x="799768" y="583977"/>
              <a:ext cx="69238" cy="69238"/>
            </a:xfrm>
            <a:prstGeom prst="ellipse">
              <a:avLst/>
            </a:prstGeom>
            <a:solidFill>
              <a:schemeClr val="accent1">
                <a:alpha val="40000"/>
              </a:schemeClr>
            </a:solidFill>
          </p:spPr>
        </p:sp>
        <p:sp>
          <p:nvSpPr>
            <p:cNvPr id="35" name="AutoShape 35"/>
            <p:cNvSpPr/>
            <p:nvPr/>
          </p:nvSpPr>
          <p:spPr>
            <a:xfrm>
              <a:off x="904945" y="579844"/>
              <a:ext cx="65594" cy="65594"/>
            </a:xfrm>
            <a:prstGeom prst="ellipse">
              <a:avLst/>
            </a:prstGeom>
            <a:solidFill>
              <a:schemeClr val="accent1">
                <a:alpha val="20000"/>
              </a:schemeClr>
            </a:solidFill>
          </p:spPr>
        </p:sp>
        <p:sp>
          <p:nvSpPr>
            <p:cNvPr id="36" name="AutoShape 36"/>
            <p:cNvSpPr/>
            <p:nvPr/>
          </p:nvSpPr>
          <p:spPr>
            <a:xfrm>
              <a:off x="454963" y="684489"/>
              <a:ext cx="84147" cy="84147"/>
            </a:xfrm>
            <a:prstGeom prst="ellipse">
              <a:avLst/>
            </a:prstGeom>
            <a:solidFill>
              <a:schemeClr val="accent1">
                <a:alpha val="100000"/>
              </a:schemeClr>
            </a:solidFill>
          </p:spPr>
        </p:sp>
        <p:sp>
          <p:nvSpPr>
            <p:cNvPr id="37" name="AutoShape 37"/>
            <p:cNvSpPr/>
            <p:nvPr/>
          </p:nvSpPr>
          <p:spPr>
            <a:xfrm>
              <a:off x="575049" y="691064"/>
              <a:ext cx="78137" cy="78137"/>
            </a:xfrm>
            <a:prstGeom prst="ellipse">
              <a:avLst/>
            </a:prstGeom>
            <a:solidFill>
              <a:schemeClr val="accent1">
                <a:alpha val="80000"/>
              </a:schemeClr>
            </a:solidFill>
          </p:spPr>
        </p:sp>
        <p:sp>
          <p:nvSpPr>
            <p:cNvPr id="38" name="AutoShape 38"/>
            <p:cNvSpPr/>
            <p:nvPr/>
          </p:nvSpPr>
          <p:spPr>
            <a:xfrm>
              <a:off x="689125" y="692781"/>
              <a:ext cx="74704" cy="74704"/>
            </a:xfrm>
            <a:prstGeom prst="ellipse">
              <a:avLst/>
            </a:prstGeom>
            <a:solidFill>
              <a:schemeClr val="accent1">
                <a:alpha val="60000"/>
              </a:schemeClr>
            </a:solidFill>
          </p:spPr>
        </p:sp>
        <p:sp>
          <p:nvSpPr>
            <p:cNvPr id="39" name="AutoShape 39"/>
            <p:cNvSpPr/>
            <p:nvPr/>
          </p:nvSpPr>
          <p:spPr>
            <a:xfrm>
              <a:off x="799768" y="701751"/>
              <a:ext cx="69238" cy="69238"/>
            </a:xfrm>
            <a:prstGeom prst="ellipse">
              <a:avLst/>
            </a:prstGeom>
            <a:solidFill>
              <a:schemeClr val="accent1">
                <a:alpha val="40000"/>
              </a:schemeClr>
            </a:solidFill>
          </p:spPr>
        </p:sp>
        <p:sp>
          <p:nvSpPr>
            <p:cNvPr id="40" name="AutoShape 40"/>
            <p:cNvSpPr/>
            <p:nvPr/>
          </p:nvSpPr>
          <p:spPr>
            <a:xfrm>
              <a:off x="904945" y="697618"/>
              <a:ext cx="65594" cy="65594"/>
            </a:xfrm>
            <a:prstGeom prst="ellipse">
              <a:avLst/>
            </a:prstGeom>
            <a:solidFill>
              <a:schemeClr val="accent1">
                <a:alpha val="20000"/>
              </a:schemeClr>
            </a:solidFill>
          </p:spPr>
        </p:sp>
        <p:sp>
          <p:nvSpPr>
            <p:cNvPr id="41" name="TextBox 41"/>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业务功能需求</a:t>
              </a:r>
              <a:r>
                <a:rPr lang="en-US" altLang="zh-CN" sz="3000" b="1" dirty="0">
                  <a:solidFill>
                    <a:schemeClr val="accent1">
                      <a:alpha val="100000"/>
                    </a:schemeClr>
                  </a:solidFill>
                  <a:latin typeface="Microsoft Yahei"/>
                  <a:ea typeface="Microsoft Yahei"/>
                  <a:cs typeface="Microsoft Yahei"/>
                </a:rPr>
                <a:t>——</a:t>
              </a:r>
              <a:r>
                <a:rPr lang="zh-CN" altLang="en-US" sz="3000" b="1" dirty="0">
                  <a:solidFill>
                    <a:schemeClr val="accent1">
                      <a:alpha val="100000"/>
                    </a:schemeClr>
                  </a:solidFill>
                  <a:latin typeface="Microsoft Yahei"/>
                  <a:ea typeface="Microsoft Yahei"/>
                  <a:cs typeface="Microsoft Yahei"/>
                </a:rPr>
                <a:t>卖家部分</a:t>
              </a:r>
              <a:endParaRPr lang="en-US" sz="3000" b="1" dirty="0">
                <a:solidFill>
                  <a:schemeClr val="accent1">
                    <a:alpha val="100000"/>
                  </a:schemeClr>
                </a:solidFill>
                <a:latin typeface="Microsoft Yahei"/>
                <a:ea typeface="Microsoft Yahei"/>
                <a:cs typeface="Microsoft Yahei"/>
              </a:endParaRPr>
            </a:p>
          </p:txBody>
        </p:sp>
      </p:grpSp>
    </p:spTree>
    <p:extLst>
      <p:ext uri="{BB962C8B-B14F-4D97-AF65-F5344CB8AC3E}">
        <p14:creationId xmlns:p14="http://schemas.microsoft.com/office/powerpoint/2010/main" val="2418035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78798" y="3644837"/>
            <a:ext cx="9429750" cy="990079"/>
          </a:xfrm>
          <a:prstGeom prst="rect">
            <a:avLst/>
          </a:prstGeom>
        </p:spPr>
        <p:txBody>
          <a:bodyPr vert="horz" wrap="square" lIns="114300" tIns="57150" rIns="114300" bIns="57150" rtlCol="0" anchor="t" anchorCtr="0">
            <a:spAutoFit/>
          </a:bodyPr>
          <a:lstStyle/>
          <a:p>
            <a:pPr algn="ctr">
              <a:lnSpc>
                <a:spcPct val="120000"/>
              </a:lnSpc>
            </a:pPr>
            <a:r>
              <a:rPr lang="en-US" sz="5175" b="1" dirty="0" err="1">
                <a:solidFill>
                  <a:schemeClr val="accent2">
                    <a:alpha val="100000"/>
                  </a:schemeClr>
                </a:solidFill>
                <a:latin typeface="Microsoft Yahei"/>
                <a:ea typeface="Microsoft Yahei"/>
                <a:cs typeface="Microsoft Yahei"/>
              </a:rPr>
              <a:t>测试用例设计</a:t>
            </a:r>
            <a:r>
              <a:rPr lang="zh-CN" altLang="en-US" sz="5175" b="1" dirty="0">
                <a:solidFill>
                  <a:schemeClr val="accent2">
                    <a:alpha val="100000"/>
                  </a:schemeClr>
                </a:solidFill>
                <a:latin typeface="Microsoft Yahei"/>
                <a:ea typeface="Microsoft Yahei"/>
                <a:cs typeface="Microsoft Yahei"/>
              </a:rPr>
              <a:t>与清单</a:t>
            </a:r>
            <a:endParaRPr lang="en-US" sz="5175" b="1" dirty="0">
              <a:solidFill>
                <a:schemeClr val="accent2">
                  <a:alpha val="100000"/>
                </a:schemeClr>
              </a:solidFill>
              <a:latin typeface="Microsoft Yahei"/>
              <a:ea typeface="Microsoft Yahei"/>
              <a:cs typeface="Microsoft Yahei"/>
            </a:endParaRPr>
          </a:p>
        </p:txBody>
      </p:sp>
      <p:sp>
        <p:nvSpPr>
          <p:cNvPr id="3" name="TextBox 3"/>
          <p:cNvSpPr txBox="1"/>
          <p:nvPr/>
        </p:nvSpPr>
        <p:spPr>
          <a:xfrm>
            <a:off x="2060858" y="2108645"/>
            <a:ext cx="7677150" cy="1408399"/>
          </a:xfrm>
          <a:prstGeom prst="rect">
            <a:avLst/>
          </a:prstGeom>
        </p:spPr>
        <p:txBody>
          <a:bodyPr vert="horz" wrap="square" lIns="114300" tIns="57150" rIns="114300" bIns="57150" rtlCol="0" anchor="t" anchorCtr="0">
            <a:spAutoFit/>
          </a:bodyPr>
          <a:lstStyle/>
          <a:p>
            <a:pPr algn="ctr">
              <a:lnSpc>
                <a:spcPct val="120000"/>
              </a:lnSpc>
              <a:spcBef>
                <a:spcPts val="450"/>
              </a:spcBef>
            </a:pPr>
            <a:r>
              <a:rPr lang="en-US" sz="7650" b="1" dirty="0">
                <a:solidFill>
                  <a:schemeClr val="accent2">
                    <a:alpha val="100000"/>
                  </a:schemeClr>
                </a:solidFill>
                <a:latin typeface="Microsoft Yahei"/>
                <a:ea typeface="Microsoft Yahei"/>
                <a:cs typeface="Microsoft Yahei"/>
              </a:rPr>
              <a:t>002</a:t>
            </a:r>
          </a:p>
        </p:txBody>
      </p:sp>
    </p:spTree>
    <p:extLst>
      <p:ext uri="{BB962C8B-B14F-4D97-AF65-F5344CB8AC3E}">
        <p14:creationId xmlns:p14="http://schemas.microsoft.com/office/powerpoint/2010/main" val="769476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659243" y="3119345"/>
            <a:ext cx="5783287" cy="1160526"/>
            <a:chOff x="5659243" y="3119345"/>
            <a:chExt cx="5783287" cy="1160526"/>
          </a:xfrm>
        </p:grpSpPr>
        <p:sp>
          <p:nvSpPr>
            <p:cNvPr id="3" name="TextBox 3"/>
            <p:cNvSpPr txBox="1"/>
            <p:nvPr/>
          </p:nvSpPr>
          <p:spPr>
            <a:xfrm>
              <a:off x="5659243" y="3119345"/>
              <a:ext cx="4521094" cy="398526"/>
            </a:xfrm>
            <a:prstGeom prst="rect">
              <a:avLst/>
            </a:prstGeom>
          </p:spPr>
          <p:txBody>
            <a:bodyPr vert="horz" wrap="square" lIns="114300" tIns="57150" rIns="114300" bIns="57150" rtlCol="0" anchor="t" anchorCtr="0">
              <a:spAutoFit/>
            </a:bodyPr>
            <a:lstStyle/>
            <a:p>
              <a:pPr>
                <a:lnSpc>
                  <a:spcPct val="77000"/>
                </a:lnSpc>
              </a:pPr>
              <a:r>
                <a:rPr lang="en-US" sz="2325" b="1">
                  <a:solidFill>
                    <a:schemeClr val="accent1">
                      <a:alpha val="100000"/>
                    </a:schemeClr>
                  </a:solidFill>
                  <a:latin typeface="Microsoft Yahei"/>
                  <a:ea typeface="Microsoft Yahei"/>
                  <a:cs typeface="Microsoft Yahei"/>
                </a:rPr>
                <a:t>异常覆盖率</a:t>
              </a:r>
            </a:p>
          </p:txBody>
        </p:sp>
        <p:sp>
          <p:nvSpPr>
            <p:cNvPr id="4" name="TextBox 4"/>
            <p:cNvSpPr txBox="1"/>
            <p:nvPr/>
          </p:nvSpPr>
          <p:spPr>
            <a:xfrm>
              <a:off x="5659243" y="3577688"/>
              <a:ext cx="5783287" cy="702183"/>
            </a:xfrm>
            <a:prstGeom prst="rect">
              <a:avLst/>
            </a:prstGeom>
          </p:spPr>
          <p:txBody>
            <a:bodyPr vert="horz" wrap="square" lIns="114300" tIns="57150" rIns="114300" bIns="57150" rtlCol="0" anchor="t" anchorCtr="0">
              <a:spAutoFit/>
            </a:bodyPr>
            <a:lstStyle/>
            <a:p>
              <a:pPr>
                <a:lnSpc>
                  <a:spcPct val="120000"/>
                </a:lnSpc>
              </a:pPr>
              <a:r>
                <a:rPr lang="en-US" sz="1500">
                  <a:solidFill>
                    <a:schemeClr val="dk1">
                      <a:alpha val="100000"/>
                    </a:schemeClr>
                  </a:solidFill>
                  <a:latin typeface="Microsoft Yahei"/>
                  <a:ea typeface="Microsoft Yahei"/>
                  <a:cs typeface="Microsoft Yahei"/>
                </a:rPr>
                <a:t>测试用例应覆盖正常和异常情况，包括边界条件、错误处理和安全考虑。</a:t>
              </a:r>
            </a:p>
          </p:txBody>
        </p:sp>
      </p:grpSp>
      <p:grpSp>
        <p:nvGrpSpPr>
          <p:cNvPr id="5" name="Group 5"/>
          <p:cNvGrpSpPr/>
          <p:nvPr/>
        </p:nvGrpSpPr>
        <p:grpSpPr>
          <a:xfrm>
            <a:off x="5659243" y="4772000"/>
            <a:ext cx="5783287" cy="1160526"/>
            <a:chOff x="5659243" y="4772000"/>
            <a:chExt cx="5783287" cy="1160526"/>
          </a:xfrm>
        </p:grpSpPr>
        <p:sp>
          <p:nvSpPr>
            <p:cNvPr id="6" name="TextBox 6"/>
            <p:cNvSpPr txBox="1"/>
            <p:nvPr/>
          </p:nvSpPr>
          <p:spPr>
            <a:xfrm>
              <a:off x="5659243" y="4772000"/>
              <a:ext cx="4521094" cy="398526"/>
            </a:xfrm>
            <a:prstGeom prst="rect">
              <a:avLst/>
            </a:prstGeom>
          </p:spPr>
          <p:txBody>
            <a:bodyPr vert="horz" wrap="square" lIns="114300" tIns="57150" rIns="114300" bIns="57150" rtlCol="0" anchor="t" anchorCtr="0">
              <a:spAutoFit/>
            </a:bodyPr>
            <a:lstStyle/>
            <a:p>
              <a:pPr>
                <a:lnSpc>
                  <a:spcPct val="77000"/>
                </a:lnSpc>
              </a:pPr>
              <a:r>
                <a:rPr lang="en-US" sz="2325" b="1">
                  <a:solidFill>
                    <a:schemeClr val="accent1">
                      <a:alpha val="100000"/>
                    </a:schemeClr>
                  </a:solidFill>
                  <a:latin typeface="Microsoft Yahei"/>
                  <a:ea typeface="Microsoft Yahei"/>
                  <a:cs typeface="Microsoft Yahei"/>
                </a:rPr>
                <a:t>性能覆盖率</a:t>
              </a:r>
            </a:p>
          </p:txBody>
        </p:sp>
        <p:sp>
          <p:nvSpPr>
            <p:cNvPr id="7" name="TextBox 7"/>
            <p:cNvSpPr txBox="1"/>
            <p:nvPr/>
          </p:nvSpPr>
          <p:spPr>
            <a:xfrm>
              <a:off x="5659243" y="5230343"/>
              <a:ext cx="5783287" cy="702183"/>
            </a:xfrm>
            <a:prstGeom prst="rect">
              <a:avLst/>
            </a:prstGeom>
          </p:spPr>
          <p:txBody>
            <a:bodyPr vert="horz" wrap="square" lIns="114300" tIns="57150" rIns="114300" bIns="57150" rtlCol="0" anchor="t" anchorCtr="0">
              <a:spAutoFit/>
            </a:bodyPr>
            <a:lstStyle/>
            <a:p>
              <a:pPr>
                <a:lnSpc>
                  <a:spcPct val="120000"/>
                </a:lnSpc>
              </a:pPr>
              <a:r>
                <a:rPr lang="en-US" sz="1500">
                  <a:solidFill>
                    <a:schemeClr val="dk1">
                      <a:alpha val="100000"/>
                    </a:schemeClr>
                  </a:solidFill>
                  <a:latin typeface="Microsoft Yahei"/>
                  <a:ea typeface="Microsoft Yahei"/>
                  <a:cs typeface="Microsoft Yahei"/>
                </a:rPr>
                <a:t>测试用例应考虑性能需求，包括响应时间、吞吐量、资源利用率等。</a:t>
              </a:r>
            </a:p>
          </p:txBody>
        </p:sp>
      </p:grpSp>
      <p:sp>
        <p:nvSpPr>
          <p:cNvPr id="8" name="AutoShape 8"/>
          <p:cNvSpPr/>
          <p:nvPr/>
        </p:nvSpPr>
        <p:spPr>
          <a:xfrm>
            <a:off x="4482093" y="4861535"/>
            <a:ext cx="810236" cy="810236"/>
          </a:xfrm>
          <a:prstGeom prst="ellipse">
            <a:avLst/>
          </a:prstGeom>
          <a:solidFill>
            <a:schemeClr val="accent3">
              <a:lumMod val="60000"/>
              <a:lumOff val="40000"/>
              <a:alpha val="100000"/>
            </a:schemeClr>
          </a:solidFill>
        </p:spPr>
      </p:sp>
      <p:grpSp>
        <p:nvGrpSpPr>
          <p:cNvPr id="9" name="Group 9"/>
          <p:cNvGrpSpPr/>
          <p:nvPr/>
        </p:nvGrpSpPr>
        <p:grpSpPr>
          <a:xfrm>
            <a:off x="5659243" y="1470704"/>
            <a:ext cx="5783287" cy="1160526"/>
            <a:chOff x="5659243" y="1470704"/>
            <a:chExt cx="5783287" cy="1160526"/>
          </a:xfrm>
        </p:grpSpPr>
        <p:sp>
          <p:nvSpPr>
            <p:cNvPr id="10" name="TextBox 10"/>
            <p:cNvSpPr txBox="1"/>
            <p:nvPr/>
          </p:nvSpPr>
          <p:spPr>
            <a:xfrm>
              <a:off x="5659243" y="1470704"/>
              <a:ext cx="4521094" cy="398526"/>
            </a:xfrm>
            <a:prstGeom prst="rect">
              <a:avLst/>
            </a:prstGeom>
          </p:spPr>
          <p:txBody>
            <a:bodyPr vert="horz" wrap="square" lIns="114300" tIns="57150" rIns="114300" bIns="57150" rtlCol="0" anchor="t" anchorCtr="0">
              <a:spAutoFit/>
            </a:bodyPr>
            <a:lstStyle/>
            <a:p>
              <a:pPr>
                <a:lnSpc>
                  <a:spcPct val="77000"/>
                </a:lnSpc>
              </a:pPr>
              <a:r>
                <a:rPr lang="en-US" sz="2325" b="1">
                  <a:solidFill>
                    <a:schemeClr val="accent1">
                      <a:alpha val="100000"/>
                    </a:schemeClr>
                  </a:solidFill>
                  <a:latin typeface="Microsoft Yahei"/>
                  <a:ea typeface="Microsoft Yahei"/>
                  <a:cs typeface="Microsoft Yahei"/>
                </a:rPr>
                <a:t>需求覆盖率</a:t>
              </a:r>
            </a:p>
          </p:txBody>
        </p:sp>
        <p:sp>
          <p:nvSpPr>
            <p:cNvPr id="11" name="TextBox 11"/>
            <p:cNvSpPr txBox="1"/>
            <p:nvPr/>
          </p:nvSpPr>
          <p:spPr>
            <a:xfrm>
              <a:off x="5659243" y="1929047"/>
              <a:ext cx="5783287" cy="702183"/>
            </a:xfrm>
            <a:prstGeom prst="rect">
              <a:avLst/>
            </a:prstGeom>
          </p:spPr>
          <p:txBody>
            <a:bodyPr vert="horz" wrap="square" lIns="114300" tIns="57150" rIns="114300" bIns="57150" rtlCol="0" anchor="t" anchorCtr="0">
              <a:spAutoFit/>
            </a:bodyPr>
            <a:lstStyle/>
            <a:p>
              <a:pPr>
                <a:lnSpc>
                  <a:spcPct val="120000"/>
                </a:lnSpc>
              </a:pPr>
              <a:r>
                <a:rPr lang="en-US" sz="1500">
                  <a:solidFill>
                    <a:schemeClr val="dk1">
                      <a:alpha val="100000"/>
                    </a:schemeClr>
                  </a:solidFill>
                  <a:latin typeface="Microsoft Yahei"/>
                  <a:ea typeface="Microsoft Yahei"/>
                  <a:cs typeface="Microsoft Yahei"/>
                </a:rPr>
                <a:t>确保测试用例覆盖了所有基线需求，没有遗漏任何功能或场景。</a:t>
              </a:r>
            </a:p>
          </p:txBody>
        </p:sp>
      </p:grpSp>
      <p:sp>
        <p:nvSpPr>
          <p:cNvPr id="12" name="Freeform 12"/>
          <p:cNvSpPr/>
          <p:nvPr/>
        </p:nvSpPr>
        <p:spPr>
          <a:xfrm>
            <a:off x="4610240" y="4989683"/>
            <a:ext cx="553940" cy="553940"/>
          </a:xfrm>
          <a:custGeom>
            <a:avLst/>
            <a:gdLst/>
            <a:ahLst/>
            <a:cxnLst/>
            <a:rect l="l" t="t" r="r" b="b"/>
            <a:pathLst>
              <a:path w="304800" h="304800">
                <a:moveTo>
                  <a:pt x="190033" y="152400"/>
                </a:moveTo>
                <a:cubicBezTo>
                  <a:pt x="190033" y="90992"/>
                  <a:pt x="221771" y="56493"/>
                  <a:pt x="221771" y="56493"/>
                </a:cubicBezTo>
                <a:cubicBezTo>
                  <a:pt x="221771" y="56493"/>
                  <a:pt x="193758" y="33766"/>
                  <a:pt x="151924" y="33766"/>
                </a:cubicBezTo>
                <a:cubicBezTo>
                  <a:pt x="110090" y="33766"/>
                  <a:pt x="82067" y="56512"/>
                  <a:pt x="82067" y="56512"/>
                </a:cubicBezTo>
                <a:cubicBezTo>
                  <a:pt x="82067" y="56512"/>
                  <a:pt x="114376" y="82753"/>
                  <a:pt x="114376" y="152400"/>
                </a:cubicBezTo>
                <a:cubicBezTo>
                  <a:pt x="114376" y="219608"/>
                  <a:pt x="81858" y="248145"/>
                  <a:pt x="81858" y="248145"/>
                </a:cubicBezTo>
                <a:cubicBezTo>
                  <a:pt x="81858" y="248145"/>
                  <a:pt x="115662" y="271034"/>
                  <a:pt x="151924" y="271034"/>
                </a:cubicBezTo>
                <a:cubicBezTo>
                  <a:pt x="189043" y="271034"/>
                  <a:pt x="221799" y="248269"/>
                  <a:pt x="221799" y="248269"/>
                </a:cubicBezTo>
                <a:cubicBezTo>
                  <a:pt x="221799" y="248269"/>
                  <a:pt x="190033" y="218503"/>
                  <a:pt x="190033" y="152400"/>
                </a:cubicBezTo>
                <a:close/>
                <a:moveTo>
                  <a:pt x="74095" y="62789"/>
                </a:moveTo>
                <a:cubicBezTo>
                  <a:pt x="74095" y="62789"/>
                  <a:pt x="34633" y="86839"/>
                  <a:pt x="34633" y="152800"/>
                </a:cubicBezTo>
                <a:cubicBezTo>
                  <a:pt x="34633" y="218751"/>
                  <a:pt x="74533" y="240335"/>
                  <a:pt x="74533" y="240335"/>
                </a:cubicBezTo>
                <a:cubicBezTo>
                  <a:pt x="74533" y="240335"/>
                  <a:pt x="103613" y="218742"/>
                  <a:pt x="103613" y="152800"/>
                </a:cubicBezTo>
                <a:cubicBezTo>
                  <a:pt x="103613" y="86839"/>
                  <a:pt x="74095" y="62789"/>
                  <a:pt x="74095" y="62789"/>
                </a:cubicBezTo>
                <a:close/>
                <a:moveTo>
                  <a:pt x="229753" y="64570"/>
                </a:moveTo>
                <a:cubicBezTo>
                  <a:pt x="229753" y="64570"/>
                  <a:pt x="200244" y="86839"/>
                  <a:pt x="200244" y="152800"/>
                </a:cubicBezTo>
                <a:cubicBezTo>
                  <a:pt x="200244" y="218751"/>
                  <a:pt x="229305" y="240335"/>
                  <a:pt x="229305" y="240335"/>
                </a:cubicBezTo>
                <a:cubicBezTo>
                  <a:pt x="229305" y="240335"/>
                  <a:pt x="270158" y="218742"/>
                  <a:pt x="270158" y="152800"/>
                </a:cubicBezTo>
                <a:cubicBezTo>
                  <a:pt x="270158" y="86839"/>
                  <a:pt x="229753" y="64570"/>
                  <a:pt x="229753" y="64570"/>
                </a:cubicBezTo>
                <a:close/>
              </a:path>
            </a:pathLst>
          </a:custGeom>
          <a:solidFill>
            <a:srgbClr val="FFFFFF">
              <a:alpha val="100000"/>
            </a:srgbClr>
          </a:solidFill>
        </p:spPr>
      </p:sp>
      <p:sp>
        <p:nvSpPr>
          <p:cNvPr id="13" name="AutoShape 13"/>
          <p:cNvSpPr/>
          <p:nvPr/>
        </p:nvSpPr>
        <p:spPr>
          <a:xfrm>
            <a:off x="4482093" y="3221072"/>
            <a:ext cx="810236" cy="810236"/>
          </a:xfrm>
          <a:prstGeom prst="ellipse">
            <a:avLst/>
          </a:prstGeom>
          <a:solidFill>
            <a:schemeClr val="accent1">
              <a:alpha val="100000"/>
            </a:schemeClr>
          </a:solidFill>
        </p:spPr>
      </p:sp>
      <p:sp>
        <p:nvSpPr>
          <p:cNvPr id="14" name="AutoShape 14"/>
          <p:cNvSpPr/>
          <p:nvPr/>
        </p:nvSpPr>
        <p:spPr>
          <a:xfrm>
            <a:off x="4482093" y="1560135"/>
            <a:ext cx="810236" cy="810236"/>
          </a:xfrm>
          <a:prstGeom prst="ellipse">
            <a:avLst/>
          </a:prstGeom>
          <a:solidFill>
            <a:schemeClr val="accent2">
              <a:alpha val="100000"/>
            </a:schemeClr>
          </a:solidFill>
        </p:spPr>
      </p:sp>
      <p:sp>
        <p:nvSpPr>
          <p:cNvPr id="15" name="Freeform 15"/>
          <p:cNvSpPr/>
          <p:nvPr/>
        </p:nvSpPr>
        <p:spPr>
          <a:xfrm>
            <a:off x="4666510" y="1762961"/>
            <a:ext cx="405314" cy="405314"/>
          </a:xfrm>
          <a:custGeom>
            <a:avLst/>
            <a:gdLst/>
            <a:ahLst/>
            <a:cxnLst/>
            <a:rect l="l" t="t" r="r" b="b"/>
            <a:pathLst>
              <a:path w="304800" h="304800">
                <a:moveTo>
                  <a:pt x="173841" y="122930"/>
                </a:moveTo>
                <a:cubicBezTo>
                  <a:pt x="179718" y="102937"/>
                  <a:pt x="177232" y="81020"/>
                  <a:pt x="166392" y="62665"/>
                </a:cubicBezTo>
                <a:cubicBezTo>
                  <a:pt x="166630" y="62998"/>
                  <a:pt x="62770" y="167697"/>
                  <a:pt x="62027" y="167040"/>
                </a:cubicBezTo>
                <a:cubicBezTo>
                  <a:pt x="80077" y="177698"/>
                  <a:pt x="101994" y="180699"/>
                  <a:pt x="121720" y="175193"/>
                </a:cubicBezTo>
                <a:cubicBezTo>
                  <a:pt x="121577" y="174689"/>
                  <a:pt x="173422" y="122853"/>
                  <a:pt x="173841" y="122930"/>
                </a:cubicBezTo>
                <a:close/>
                <a:moveTo>
                  <a:pt x="155315" y="45968"/>
                </a:moveTo>
                <a:cubicBezTo>
                  <a:pt x="141322" y="32175"/>
                  <a:pt x="121301" y="22822"/>
                  <a:pt x="100127" y="22822"/>
                </a:cubicBezTo>
                <a:cubicBezTo>
                  <a:pt x="57331" y="22822"/>
                  <a:pt x="22631" y="57607"/>
                  <a:pt x="22631" y="100508"/>
                </a:cubicBezTo>
                <a:cubicBezTo>
                  <a:pt x="22631" y="121444"/>
                  <a:pt x="32156" y="141713"/>
                  <a:pt x="45587" y="155686"/>
                </a:cubicBezTo>
                <a:cubicBezTo>
                  <a:pt x="45615" y="155686"/>
                  <a:pt x="154657" y="46863"/>
                  <a:pt x="155315" y="45968"/>
                </a:cubicBezTo>
                <a:close/>
                <a:moveTo>
                  <a:pt x="264909" y="252089"/>
                </a:moveTo>
                <a:cubicBezTo>
                  <a:pt x="264909" y="252089"/>
                  <a:pt x="267443" y="230200"/>
                  <a:pt x="261128" y="223885"/>
                </a:cubicBezTo>
                <a:cubicBezTo>
                  <a:pt x="260709" y="223466"/>
                  <a:pt x="188300" y="135065"/>
                  <a:pt x="188300" y="135065"/>
                </a:cubicBezTo>
                <a:lnTo>
                  <a:pt x="134417" y="188947"/>
                </a:lnTo>
                <a:lnTo>
                  <a:pt x="222818" y="262185"/>
                </a:lnTo>
                <a:cubicBezTo>
                  <a:pt x="228714" y="268919"/>
                  <a:pt x="251441" y="265557"/>
                  <a:pt x="251441" y="265557"/>
                </a:cubicBezTo>
                <a:lnTo>
                  <a:pt x="269538" y="281978"/>
                </a:lnTo>
                <a:lnTo>
                  <a:pt x="282169" y="269348"/>
                </a:lnTo>
                <a:lnTo>
                  <a:pt x="264909" y="252089"/>
                </a:lnTo>
                <a:close/>
              </a:path>
            </a:pathLst>
          </a:custGeom>
          <a:solidFill>
            <a:srgbClr val="FFFFFF">
              <a:alpha val="100000"/>
            </a:srgbClr>
          </a:solidFill>
        </p:spPr>
      </p:sp>
      <p:sp>
        <p:nvSpPr>
          <p:cNvPr id="16" name="Freeform 16"/>
          <p:cNvSpPr/>
          <p:nvPr/>
        </p:nvSpPr>
        <p:spPr>
          <a:xfrm>
            <a:off x="4678702" y="3406734"/>
            <a:ext cx="424244" cy="424244"/>
          </a:xfrm>
          <a:custGeom>
            <a:avLst/>
            <a:gdLst/>
            <a:ahLst/>
            <a:cxnLst/>
            <a:rect l="l" t="t" r="r" b="b"/>
            <a:pathLst>
              <a:path w="304800" h="304800">
                <a:moveTo>
                  <a:pt x="167640" y="106680"/>
                </a:moveTo>
                <a:lnTo>
                  <a:pt x="189586" y="139598"/>
                </a:lnTo>
                <a:cubicBezTo>
                  <a:pt x="194310" y="146761"/>
                  <a:pt x="204978" y="152400"/>
                  <a:pt x="213512" y="152400"/>
                </a:cubicBezTo>
                <a:lnTo>
                  <a:pt x="259080" y="152400"/>
                </a:lnTo>
                <a:lnTo>
                  <a:pt x="259080" y="121920"/>
                </a:lnTo>
                <a:lnTo>
                  <a:pt x="213360" y="121920"/>
                </a:lnTo>
                <a:lnTo>
                  <a:pt x="191414" y="89002"/>
                </a:lnTo>
                <a:cubicBezTo>
                  <a:pt x="185452" y="80686"/>
                  <a:pt x="178394" y="73628"/>
                  <a:pt x="170345" y="67847"/>
                </a:cubicBezTo>
                <a:lnTo>
                  <a:pt x="170069" y="67666"/>
                </a:lnTo>
                <a:lnTo>
                  <a:pt x="149952" y="54254"/>
                </a:lnTo>
                <a:cubicBezTo>
                  <a:pt x="146104" y="51911"/>
                  <a:pt x="141446" y="50521"/>
                  <a:pt x="136465" y="50521"/>
                </a:cubicBezTo>
                <a:cubicBezTo>
                  <a:pt x="131912" y="50521"/>
                  <a:pt x="127635" y="51683"/>
                  <a:pt x="123911" y="53721"/>
                </a:cubicBezTo>
                <a:lnTo>
                  <a:pt x="124044" y="53654"/>
                </a:lnTo>
                <a:lnTo>
                  <a:pt x="60950" y="91450"/>
                </a:lnTo>
                <a:lnTo>
                  <a:pt x="60950" y="167650"/>
                </a:lnTo>
                <a:lnTo>
                  <a:pt x="91430" y="167650"/>
                </a:lnTo>
                <a:lnTo>
                  <a:pt x="91430" y="106690"/>
                </a:lnTo>
                <a:lnTo>
                  <a:pt x="121910" y="91450"/>
                </a:lnTo>
                <a:lnTo>
                  <a:pt x="76190" y="304810"/>
                </a:lnTo>
                <a:lnTo>
                  <a:pt x="106670" y="304810"/>
                </a:lnTo>
                <a:lnTo>
                  <a:pt x="142484" y="188224"/>
                </a:lnTo>
                <a:lnTo>
                  <a:pt x="167630" y="213370"/>
                </a:lnTo>
                <a:lnTo>
                  <a:pt x="167630" y="304810"/>
                </a:lnTo>
                <a:lnTo>
                  <a:pt x="198110" y="304810"/>
                </a:lnTo>
                <a:lnTo>
                  <a:pt x="198110" y="182890"/>
                </a:lnTo>
                <a:lnTo>
                  <a:pt x="156962" y="141742"/>
                </a:lnTo>
                <a:lnTo>
                  <a:pt x="167630" y="106690"/>
                </a:lnTo>
                <a:close/>
                <a:moveTo>
                  <a:pt x="182880" y="60960"/>
                </a:moveTo>
                <a:cubicBezTo>
                  <a:pt x="199711" y="60960"/>
                  <a:pt x="213360" y="47311"/>
                  <a:pt x="213360" y="30480"/>
                </a:cubicBezTo>
                <a:cubicBezTo>
                  <a:pt x="213360" y="13649"/>
                  <a:pt x="199711" y="0"/>
                  <a:pt x="182880" y="0"/>
                </a:cubicBezTo>
                <a:lnTo>
                  <a:pt x="182880" y="0"/>
                </a:lnTo>
                <a:cubicBezTo>
                  <a:pt x="166049" y="0"/>
                  <a:pt x="152400" y="13649"/>
                  <a:pt x="152400" y="30480"/>
                </a:cubicBezTo>
                <a:cubicBezTo>
                  <a:pt x="152400" y="47311"/>
                  <a:pt x="166049" y="60960"/>
                  <a:pt x="182880" y="60960"/>
                </a:cubicBezTo>
                <a:lnTo>
                  <a:pt x="182880" y="60960"/>
                </a:lnTo>
                <a:close/>
              </a:path>
            </a:pathLst>
          </a:custGeom>
          <a:solidFill>
            <a:srgbClr val="FFFFFF">
              <a:alpha val="100000"/>
            </a:srgbClr>
          </a:solidFill>
        </p:spPr>
      </p:sp>
      <p:sp>
        <p:nvSpPr>
          <p:cNvPr id="17" name="Freeform 17"/>
          <p:cNvSpPr/>
          <p:nvPr/>
        </p:nvSpPr>
        <p:spPr>
          <a:xfrm>
            <a:off x="970539" y="2236546"/>
            <a:ext cx="2648574" cy="2933980"/>
          </a:xfrm>
          <a:custGeom>
            <a:avLst/>
            <a:gdLst/>
            <a:ahLst/>
            <a:cxnLst/>
            <a:rect l="l" t="t" r="r" b="b"/>
            <a:pathLst>
              <a:path w="1905000" h="1905000">
                <a:moveTo>
                  <a:pt x="0" y="952500"/>
                </a:moveTo>
                <a:lnTo>
                  <a:pt x="476250" y="190500"/>
                </a:lnTo>
                <a:lnTo>
                  <a:pt x="1428750" y="190500"/>
                </a:lnTo>
                <a:lnTo>
                  <a:pt x="1905000" y="952500"/>
                </a:lnTo>
                <a:lnTo>
                  <a:pt x="1428750" y="1714500"/>
                </a:lnTo>
                <a:lnTo>
                  <a:pt x="476250" y="1714500"/>
                </a:lnTo>
                <a:close/>
              </a:path>
            </a:pathLst>
          </a:custGeom>
          <a:solidFill>
            <a:schemeClr val="lt1">
              <a:alpha val="100000"/>
            </a:schemeClr>
          </a:solidFill>
          <a:ln w="76200">
            <a:solidFill>
              <a:schemeClr val="accent1">
                <a:alpha val="100000"/>
              </a:schemeClr>
            </a:solidFill>
            <a:prstDash val="solid"/>
          </a:ln>
        </p:spPr>
        <p:style>
          <a:lnRef idx="0">
            <a:schemeClr val="accent1"/>
          </a:lnRef>
          <a:fillRef idx="1">
            <a:schemeClr val="accent1"/>
          </a:fillRef>
          <a:effectRef idx="0">
            <a:schemeClr val="accent1"/>
          </a:effectRef>
          <a:fontRef idx="minor">
            <a:schemeClr val="lt1"/>
          </a:fontRef>
        </p:style>
      </p:sp>
      <p:sp>
        <p:nvSpPr>
          <p:cNvPr id="18" name="Freeform 18"/>
          <p:cNvSpPr/>
          <p:nvPr/>
        </p:nvSpPr>
        <p:spPr>
          <a:xfrm>
            <a:off x="1655515" y="3001353"/>
            <a:ext cx="1278622" cy="1195190"/>
          </a:xfrm>
          <a:custGeom>
            <a:avLst/>
            <a:gdLst/>
            <a:ahLst/>
            <a:cxnLst/>
            <a:rect l="l" t="t" r="r" b="b"/>
            <a:pathLst>
              <a:path w="304800" h="304800">
                <a:moveTo>
                  <a:pt x="0" y="91440"/>
                </a:moveTo>
                <a:lnTo>
                  <a:pt x="152400" y="0"/>
                </a:lnTo>
                <a:lnTo>
                  <a:pt x="304800" y="91440"/>
                </a:lnTo>
                <a:lnTo>
                  <a:pt x="304800" y="121920"/>
                </a:lnTo>
                <a:lnTo>
                  <a:pt x="0" y="121920"/>
                </a:lnTo>
                <a:lnTo>
                  <a:pt x="0" y="91440"/>
                </a:lnTo>
                <a:close/>
                <a:moveTo>
                  <a:pt x="0" y="274320"/>
                </a:moveTo>
                <a:lnTo>
                  <a:pt x="304800" y="274320"/>
                </a:lnTo>
                <a:lnTo>
                  <a:pt x="304800" y="304800"/>
                </a:lnTo>
                <a:lnTo>
                  <a:pt x="0" y="304800"/>
                </a:lnTo>
                <a:lnTo>
                  <a:pt x="0" y="274320"/>
                </a:lnTo>
                <a:close/>
                <a:moveTo>
                  <a:pt x="30480" y="243840"/>
                </a:moveTo>
                <a:lnTo>
                  <a:pt x="274320" y="243840"/>
                </a:lnTo>
                <a:lnTo>
                  <a:pt x="274320" y="274320"/>
                </a:lnTo>
                <a:lnTo>
                  <a:pt x="30480" y="274320"/>
                </a:lnTo>
                <a:lnTo>
                  <a:pt x="30480" y="243840"/>
                </a:lnTo>
                <a:close/>
                <a:moveTo>
                  <a:pt x="30480" y="121920"/>
                </a:moveTo>
                <a:lnTo>
                  <a:pt x="91440" y="121920"/>
                </a:lnTo>
                <a:lnTo>
                  <a:pt x="91440" y="243840"/>
                </a:lnTo>
                <a:lnTo>
                  <a:pt x="30480" y="243840"/>
                </a:lnTo>
                <a:lnTo>
                  <a:pt x="30480" y="121920"/>
                </a:lnTo>
                <a:close/>
                <a:moveTo>
                  <a:pt x="121920" y="121920"/>
                </a:moveTo>
                <a:lnTo>
                  <a:pt x="182880" y="121920"/>
                </a:lnTo>
                <a:lnTo>
                  <a:pt x="182880" y="243840"/>
                </a:lnTo>
                <a:lnTo>
                  <a:pt x="121920" y="243840"/>
                </a:lnTo>
                <a:lnTo>
                  <a:pt x="121920" y="121920"/>
                </a:lnTo>
                <a:close/>
                <a:moveTo>
                  <a:pt x="213360" y="121920"/>
                </a:moveTo>
                <a:lnTo>
                  <a:pt x="274320" y="121920"/>
                </a:lnTo>
                <a:lnTo>
                  <a:pt x="274320" y="243840"/>
                </a:lnTo>
                <a:lnTo>
                  <a:pt x="213360" y="243840"/>
                </a:lnTo>
                <a:lnTo>
                  <a:pt x="213360" y="121920"/>
                </a:lnTo>
                <a:close/>
              </a:path>
            </a:pathLst>
          </a:custGeom>
          <a:solidFill>
            <a:schemeClr val="accent1">
              <a:alpha val="100000"/>
            </a:schemeClr>
          </a:solidFill>
        </p:spPr>
      </p:sp>
      <p:grpSp>
        <p:nvGrpSpPr>
          <p:cNvPr id="19" name="Group 19"/>
          <p:cNvGrpSpPr/>
          <p:nvPr/>
        </p:nvGrpSpPr>
        <p:grpSpPr>
          <a:xfrm>
            <a:off x="454963" y="93878"/>
            <a:ext cx="10641129" cy="914400"/>
            <a:chOff x="454963" y="93878"/>
            <a:chExt cx="10641129" cy="914400"/>
          </a:xfrm>
        </p:grpSpPr>
        <p:sp>
          <p:nvSpPr>
            <p:cNvPr id="20" name="AutoShape 20"/>
            <p:cNvSpPr/>
            <p:nvPr/>
          </p:nvSpPr>
          <p:spPr>
            <a:xfrm>
              <a:off x="454963" y="331168"/>
              <a:ext cx="84147" cy="84147"/>
            </a:xfrm>
            <a:prstGeom prst="ellipse">
              <a:avLst/>
            </a:prstGeom>
            <a:solidFill>
              <a:schemeClr val="accent1">
                <a:alpha val="100000"/>
              </a:schemeClr>
            </a:solidFill>
          </p:spPr>
        </p:sp>
        <p:sp>
          <p:nvSpPr>
            <p:cNvPr id="21" name="AutoShape 21"/>
            <p:cNvSpPr/>
            <p:nvPr/>
          </p:nvSpPr>
          <p:spPr>
            <a:xfrm>
              <a:off x="575049" y="337743"/>
              <a:ext cx="78137" cy="78137"/>
            </a:xfrm>
            <a:prstGeom prst="ellipse">
              <a:avLst/>
            </a:prstGeom>
            <a:solidFill>
              <a:schemeClr val="accent1">
                <a:alpha val="80000"/>
              </a:schemeClr>
            </a:solidFill>
          </p:spPr>
        </p:sp>
        <p:sp>
          <p:nvSpPr>
            <p:cNvPr id="22" name="AutoShape 22"/>
            <p:cNvSpPr/>
            <p:nvPr/>
          </p:nvSpPr>
          <p:spPr>
            <a:xfrm>
              <a:off x="689125" y="339460"/>
              <a:ext cx="74704" cy="74704"/>
            </a:xfrm>
            <a:prstGeom prst="ellipse">
              <a:avLst/>
            </a:prstGeom>
            <a:solidFill>
              <a:schemeClr val="accent1">
                <a:alpha val="60000"/>
              </a:schemeClr>
            </a:solidFill>
          </p:spPr>
        </p:sp>
        <p:sp>
          <p:nvSpPr>
            <p:cNvPr id="23" name="AutoShape 23"/>
            <p:cNvSpPr/>
            <p:nvPr/>
          </p:nvSpPr>
          <p:spPr>
            <a:xfrm>
              <a:off x="799768" y="348430"/>
              <a:ext cx="69238" cy="69238"/>
            </a:xfrm>
            <a:prstGeom prst="ellipse">
              <a:avLst/>
            </a:prstGeom>
            <a:solidFill>
              <a:schemeClr val="accent1">
                <a:alpha val="40000"/>
              </a:schemeClr>
            </a:solidFill>
          </p:spPr>
        </p:sp>
        <p:sp>
          <p:nvSpPr>
            <p:cNvPr id="24" name="AutoShape 24"/>
            <p:cNvSpPr/>
            <p:nvPr/>
          </p:nvSpPr>
          <p:spPr>
            <a:xfrm>
              <a:off x="904945" y="344297"/>
              <a:ext cx="65594" cy="65594"/>
            </a:xfrm>
            <a:prstGeom prst="ellipse">
              <a:avLst/>
            </a:prstGeom>
            <a:solidFill>
              <a:schemeClr val="accent1">
                <a:alpha val="20000"/>
              </a:schemeClr>
            </a:solidFill>
          </p:spPr>
        </p:sp>
        <p:sp>
          <p:nvSpPr>
            <p:cNvPr id="25" name="AutoShape 25"/>
            <p:cNvSpPr/>
            <p:nvPr/>
          </p:nvSpPr>
          <p:spPr>
            <a:xfrm>
              <a:off x="454963" y="448942"/>
              <a:ext cx="84147" cy="84147"/>
            </a:xfrm>
            <a:prstGeom prst="ellipse">
              <a:avLst/>
            </a:prstGeom>
            <a:solidFill>
              <a:schemeClr val="accent1">
                <a:alpha val="100000"/>
              </a:schemeClr>
            </a:solidFill>
          </p:spPr>
        </p:sp>
        <p:sp>
          <p:nvSpPr>
            <p:cNvPr id="26" name="AutoShape 26"/>
            <p:cNvSpPr/>
            <p:nvPr/>
          </p:nvSpPr>
          <p:spPr>
            <a:xfrm>
              <a:off x="575049" y="455517"/>
              <a:ext cx="78137" cy="78137"/>
            </a:xfrm>
            <a:prstGeom prst="ellipse">
              <a:avLst/>
            </a:prstGeom>
            <a:solidFill>
              <a:schemeClr val="accent1">
                <a:alpha val="80000"/>
              </a:schemeClr>
            </a:solidFill>
          </p:spPr>
        </p:sp>
        <p:sp>
          <p:nvSpPr>
            <p:cNvPr id="27" name="AutoShape 27"/>
            <p:cNvSpPr/>
            <p:nvPr/>
          </p:nvSpPr>
          <p:spPr>
            <a:xfrm>
              <a:off x="689125" y="457233"/>
              <a:ext cx="74704" cy="74704"/>
            </a:xfrm>
            <a:prstGeom prst="ellipse">
              <a:avLst/>
            </a:prstGeom>
            <a:solidFill>
              <a:schemeClr val="accent1">
                <a:alpha val="60000"/>
              </a:schemeClr>
            </a:solidFill>
          </p:spPr>
        </p:sp>
        <p:sp>
          <p:nvSpPr>
            <p:cNvPr id="28" name="AutoShape 28"/>
            <p:cNvSpPr/>
            <p:nvPr/>
          </p:nvSpPr>
          <p:spPr>
            <a:xfrm>
              <a:off x="799768" y="466203"/>
              <a:ext cx="69238" cy="69238"/>
            </a:xfrm>
            <a:prstGeom prst="ellipse">
              <a:avLst/>
            </a:prstGeom>
            <a:solidFill>
              <a:schemeClr val="accent1">
                <a:alpha val="40000"/>
              </a:schemeClr>
            </a:solidFill>
          </p:spPr>
        </p:sp>
        <p:sp>
          <p:nvSpPr>
            <p:cNvPr id="29" name="AutoShape 29"/>
            <p:cNvSpPr/>
            <p:nvPr/>
          </p:nvSpPr>
          <p:spPr>
            <a:xfrm>
              <a:off x="904945" y="462070"/>
              <a:ext cx="65594" cy="65594"/>
            </a:xfrm>
            <a:prstGeom prst="ellipse">
              <a:avLst/>
            </a:prstGeom>
            <a:solidFill>
              <a:schemeClr val="accent1">
                <a:alpha val="20000"/>
              </a:schemeClr>
            </a:solidFill>
          </p:spPr>
        </p:sp>
        <p:sp>
          <p:nvSpPr>
            <p:cNvPr id="30" name="AutoShape 30"/>
            <p:cNvSpPr/>
            <p:nvPr/>
          </p:nvSpPr>
          <p:spPr>
            <a:xfrm>
              <a:off x="454963" y="566715"/>
              <a:ext cx="84147" cy="84147"/>
            </a:xfrm>
            <a:prstGeom prst="ellipse">
              <a:avLst/>
            </a:prstGeom>
            <a:solidFill>
              <a:schemeClr val="accent1">
                <a:alpha val="100000"/>
              </a:schemeClr>
            </a:solidFill>
          </p:spPr>
        </p:sp>
        <p:sp>
          <p:nvSpPr>
            <p:cNvPr id="31" name="AutoShape 31"/>
            <p:cNvSpPr/>
            <p:nvPr/>
          </p:nvSpPr>
          <p:spPr>
            <a:xfrm>
              <a:off x="575049" y="573291"/>
              <a:ext cx="78137" cy="78137"/>
            </a:xfrm>
            <a:prstGeom prst="ellipse">
              <a:avLst/>
            </a:prstGeom>
            <a:solidFill>
              <a:schemeClr val="accent1">
                <a:alpha val="80000"/>
              </a:schemeClr>
            </a:solidFill>
          </p:spPr>
        </p:sp>
        <p:sp>
          <p:nvSpPr>
            <p:cNvPr id="32" name="AutoShape 32"/>
            <p:cNvSpPr/>
            <p:nvPr/>
          </p:nvSpPr>
          <p:spPr>
            <a:xfrm>
              <a:off x="689125" y="575007"/>
              <a:ext cx="74704" cy="74704"/>
            </a:xfrm>
            <a:prstGeom prst="ellipse">
              <a:avLst/>
            </a:prstGeom>
            <a:solidFill>
              <a:schemeClr val="accent1">
                <a:alpha val="60000"/>
              </a:schemeClr>
            </a:solidFill>
          </p:spPr>
        </p:sp>
        <p:sp>
          <p:nvSpPr>
            <p:cNvPr id="33" name="AutoShape 33"/>
            <p:cNvSpPr/>
            <p:nvPr/>
          </p:nvSpPr>
          <p:spPr>
            <a:xfrm>
              <a:off x="799768" y="583977"/>
              <a:ext cx="69238" cy="69238"/>
            </a:xfrm>
            <a:prstGeom prst="ellipse">
              <a:avLst/>
            </a:prstGeom>
            <a:solidFill>
              <a:schemeClr val="accent1">
                <a:alpha val="40000"/>
              </a:schemeClr>
            </a:solidFill>
          </p:spPr>
        </p:sp>
        <p:sp>
          <p:nvSpPr>
            <p:cNvPr id="34" name="AutoShape 34"/>
            <p:cNvSpPr/>
            <p:nvPr/>
          </p:nvSpPr>
          <p:spPr>
            <a:xfrm>
              <a:off x="904945" y="579844"/>
              <a:ext cx="65594" cy="65594"/>
            </a:xfrm>
            <a:prstGeom prst="ellipse">
              <a:avLst/>
            </a:prstGeom>
            <a:solidFill>
              <a:schemeClr val="accent1">
                <a:alpha val="20000"/>
              </a:schemeClr>
            </a:solidFill>
          </p:spPr>
        </p:sp>
        <p:sp>
          <p:nvSpPr>
            <p:cNvPr id="35" name="AutoShape 35"/>
            <p:cNvSpPr/>
            <p:nvPr/>
          </p:nvSpPr>
          <p:spPr>
            <a:xfrm>
              <a:off x="454963" y="684489"/>
              <a:ext cx="84147" cy="84147"/>
            </a:xfrm>
            <a:prstGeom prst="ellipse">
              <a:avLst/>
            </a:prstGeom>
            <a:solidFill>
              <a:schemeClr val="accent1">
                <a:alpha val="100000"/>
              </a:schemeClr>
            </a:solidFill>
          </p:spPr>
        </p:sp>
        <p:sp>
          <p:nvSpPr>
            <p:cNvPr id="36" name="AutoShape 36"/>
            <p:cNvSpPr/>
            <p:nvPr/>
          </p:nvSpPr>
          <p:spPr>
            <a:xfrm>
              <a:off x="575049" y="691064"/>
              <a:ext cx="78137" cy="78137"/>
            </a:xfrm>
            <a:prstGeom prst="ellipse">
              <a:avLst/>
            </a:prstGeom>
            <a:solidFill>
              <a:schemeClr val="accent1">
                <a:alpha val="80000"/>
              </a:schemeClr>
            </a:solidFill>
          </p:spPr>
        </p:sp>
        <p:sp>
          <p:nvSpPr>
            <p:cNvPr id="37" name="AutoShape 37"/>
            <p:cNvSpPr/>
            <p:nvPr/>
          </p:nvSpPr>
          <p:spPr>
            <a:xfrm>
              <a:off x="689125" y="692781"/>
              <a:ext cx="74704" cy="74704"/>
            </a:xfrm>
            <a:prstGeom prst="ellipse">
              <a:avLst/>
            </a:prstGeom>
            <a:solidFill>
              <a:schemeClr val="accent1">
                <a:alpha val="60000"/>
              </a:schemeClr>
            </a:solidFill>
          </p:spPr>
        </p:sp>
        <p:sp>
          <p:nvSpPr>
            <p:cNvPr id="38" name="AutoShape 38"/>
            <p:cNvSpPr/>
            <p:nvPr/>
          </p:nvSpPr>
          <p:spPr>
            <a:xfrm>
              <a:off x="799768" y="701751"/>
              <a:ext cx="69238" cy="69238"/>
            </a:xfrm>
            <a:prstGeom prst="ellipse">
              <a:avLst/>
            </a:prstGeom>
            <a:solidFill>
              <a:schemeClr val="accent1">
                <a:alpha val="40000"/>
              </a:schemeClr>
            </a:solidFill>
          </p:spPr>
        </p:sp>
        <p:sp>
          <p:nvSpPr>
            <p:cNvPr id="39" name="AutoShape 39"/>
            <p:cNvSpPr/>
            <p:nvPr/>
          </p:nvSpPr>
          <p:spPr>
            <a:xfrm>
              <a:off x="904945" y="697618"/>
              <a:ext cx="65594" cy="65594"/>
            </a:xfrm>
            <a:prstGeom prst="ellipse">
              <a:avLst/>
            </a:prstGeom>
            <a:solidFill>
              <a:schemeClr val="accent1">
                <a:alpha val="20000"/>
              </a:schemeClr>
            </a:solidFill>
          </p:spPr>
        </p:sp>
        <p:sp>
          <p:nvSpPr>
            <p:cNvPr id="40" name="TextBox 40"/>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Microsoft Yahei"/>
                  <a:ea typeface="Microsoft Yahei"/>
                  <a:cs typeface="Microsoft Yahei"/>
                </a:rPr>
                <a:t>用例覆盖率</a:t>
              </a:r>
            </a:p>
          </p:txBody>
        </p:sp>
      </p:grpSp>
    </p:spTree>
    <p:extLst>
      <p:ext uri="{BB962C8B-B14F-4D97-AF65-F5344CB8AC3E}">
        <p14:creationId xmlns:p14="http://schemas.microsoft.com/office/powerpoint/2010/main" val="1754309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778588" y="4047424"/>
            <a:ext cx="5505365" cy="1698791"/>
          </a:xfrm>
          <a:prstGeom prst="roundRect">
            <a:avLst>
              <a:gd name="adj" fmla="val 16667"/>
            </a:avLst>
          </a:prstGeom>
          <a:solidFill>
            <a:schemeClr val="accent1">
              <a:alpha val="100000"/>
            </a:schemeClr>
          </a:solidFill>
        </p:spPr>
      </p:sp>
      <p:sp>
        <p:nvSpPr>
          <p:cNvPr id="3" name="AutoShape 3"/>
          <p:cNvSpPr/>
          <p:nvPr/>
        </p:nvSpPr>
        <p:spPr>
          <a:xfrm>
            <a:off x="5799673" y="4047424"/>
            <a:ext cx="5613739" cy="1698791"/>
          </a:xfrm>
          <a:prstGeom prst="roundRect">
            <a:avLst>
              <a:gd name="adj" fmla="val 16667"/>
            </a:avLst>
          </a:prstGeom>
          <a:solidFill>
            <a:schemeClr val="accent1">
              <a:alpha val="100000"/>
            </a:schemeClr>
          </a:solidFill>
        </p:spPr>
      </p:sp>
      <p:sp>
        <p:nvSpPr>
          <p:cNvPr id="4" name="AutoShape 4"/>
          <p:cNvSpPr/>
          <p:nvPr/>
        </p:nvSpPr>
        <p:spPr>
          <a:xfrm>
            <a:off x="5799673" y="1935245"/>
            <a:ext cx="5613739" cy="1709628"/>
          </a:xfrm>
          <a:prstGeom prst="roundRect">
            <a:avLst>
              <a:gd name="adj" fmla="val 16667"/>
            </a:avLst>
          </a:prstGeom>
          <a:solidFill>
            <a:schemeClr val="accent1">
              <a:alpha val="100000"/>
            </a:schemeClr>
          </a:solidFill>
        </p:spPr>
      </p:sp>
      <p:sp>
        <p:nvSpPr>
          <p:cNvPr id="5" name="AutoShape 5"/>
          <p:cNvSpPr/>
          <p:nvPr/>
        </p:nvSpPr>
        <p:spPr>
          <a:xfrm>
            <a:off x="778588" y="1935245"/>
            <a:ext cx="5505365" cy="1709628"/>
          </a:xfrm>
          <a:prstGeom prst="roundRect">
            <a:avLst>
              <a:gd name="adj" fmla="val 16667"/>
            </a:avLst>
          </a:prstGeom>
          <a:solidFill>
            <a:schemeClr val="accent1">
              <a:alpha val="100000"/>
            </a:schemeClr>
          </a:solidFill>
        </p:spPr>
      </p:sp>
      <p:sp>
        <p:nvSpPr>
          <p:cNvPr id="6" name="TextBox 6"/>
          <p:cNvSpPr txBox="1"/>
          <p:nvPr/>
        </p:nvSpPr>
        <p:spPr>
          <a:xfrm>
            <a:off x="1114495" y="2158706"/>
            <a:ext cx="2409807" cy="409575"/>
          </a:xfrm>
          <a:prstGeom prst="rect">
            <a:avLst/>
          </a:prstGeom>
        </p:spPr>
        <p:txBody>
          <a:bodyPr vert="horz" wrap="square" lIns="114300" tIns="57150" rIns="114300" bIns="57150" rtlCol="0" anchor="t" anchorCtr="0">
            <a:spAutoFit/>
          </a:bodyPr>
          <a:lstStyle/>
          <a:p>
            <a:pPr>
              <a:lnSpc>
                <a:spcPct val="96000"/>
              </a:lnSpc>
            </a:pPr>
            <a:r>
              <a:rPr lang="en-US" sz="1950" b="1">
                <a:solidFill>
                  <a:srgbClr val="FFFFFF">
                    <a:alpha val="100000"/>
                  </a:srgbClr>
                </a:solidFill>
                <a:latin typeface="Microsoft Yahei"/>
                <a:ea typeface="Microsoft Yahei"/>
                <a:cs typeface="Microsoft Yahei"/>
              </a:rPr>
              <a:t>明确性</a:t>
            </a:r>
          </a:p>
        </p:txBody>
      </p:sp>
      <p:sp>
        <p:nvSpPr>
          <p:cNvPr id="7" name="AutoShape 7"/>
          <p:cNvSpPr/>
          <p:nvPr/>
        </p:nvSpPr>
        <p:spPr>
          <a:xfrm>
            <a:off x="4208189" y="1910609"/>
            <a:ext cx="3775622" cy="3858888"/>
          </a:xfrm>
          <a:prstGeom prst="ellipse">
            <a:avLst/>
          </a:prstGeom>
          <a:gradFill>
            <a:gsLst>
              <a:gs pos="0">
                <a:schemeClr val="lt1">
                  <a:alpha val="100000"/>
                </a:schemeClr>
              </a:gs>
              <a:gs pos="100000">
                <a:schemeClr val="lt1">
                  <a:alpha val="100000"/>
                </a:schemeClr>
              </a:gs>
            </a:gsLst>
            <a:path path="circle">
              <a:fillToRect l="50000" t="50000" r="50000" b="50000"/>
            </a:path>
            <a:tileRect/>
          </a:gradFill>
        </p:spPr>
      </p:sp>
      <p:sp>
        <p:nvSpPr>
          <p:cNvPr id="8" name="AutoShape 8"/>
          <p:cNvSpPr/>
          <p:nvPr/>
        </p:nvSpPr>
        <p:spPr>
          <a:xfrm>
            <a:off x="4954763" y="2673647"/>
            <a:ext cx="2282475" cy="2332812"/>
          </a:xfrm>
          <a:prstGeom prst="ellipse">
            <a:avLst/>
          </a:prstGeom>
          <a:solidFill>
            <a:schemeClr val="accent2">
              <a:alpha val="100000"/>
            </a:schemeClr>
          </a:solidFill>
        </p:spPr>
      </p:sp>
      <p:sp>
        <p:nvSpPr>
          <p:cNvPr id="9" name="Freeform 9"/>
          <p:cNvSpPr/>
          <p:nvPr/>
        </p:nvSpPr>
        <p:spPr>
          <a:xfrm>
            <a:off x="5632366" y="3347887"/>
            <a:ext cx="927269" cy="984332"/>
          </a:xfrm>
          <a:custGeom>
            <a:avLst/>
            <a:gdLst/>
            <a:ahLst/>
            <a:cxnLst/>
            <a:rect l="l" t="t" r="r" b="b"/>
            <a:pathLst>
              <a:path w="304800" h="304800">
                <a:moveTo>
                  <a:pt x="0" y="209550"/>
                </a:moveTo>
                <a:lnTo>
                  <a:pt x="152410" y="247650"/>
                </a:lnTo>
                <a:lnTo>
                  <a:pt x="304800" y="209550"/>
                </a:lnTo>
                <a:lnTo>
                  <a:pt x="304800" y="247650"/>
                </a:lnTo>
                <a:lnTo>
                  <a:pt x="152410" y="285750"/>
                </a:lnTo>
                <a:lnTo>
                  <a:pt x="0" y="247650"/>
                </a:lnTo>
                <a:close/>
                <a:moveTo>
                  <a:pt x="0" y="133350"/>
                </a:moveTo>
                <a:lnTo>
                  <a:pt x="152410" y="171450"/>
                </a:lnTo>
                <a:lnTo>
                  <a:pt x="304800" y="133350"/>
                </a:lnTo>
                <a:lnTo>
                  <a:pt x="304800" y="171450"/>
                </a:lnTo>
                <a:lnTo>
                  <a:pt x="152410" y="209550"/>
                </a:lnTo>
                <a:lnTo>
                  <a:pt x="0" y="171450"/>
                </a:lnTo>
                <a:close/>
                <a:moveTo>
                  <a:pt x="0" y="57150"/>
                </a:moveTo>
                <a:lnTo>
                  <a:pt x="152410" y="19050"/>
                </a:lnTo>
                <a:lnTo>
                  <a:pt x="304800" y="57150"/>
                </a:lnTo>
                <a:lnTo>
                  <a:pt x="304800" y="95250"/>
                </a:lnTo>
                <a:lnTo>
                  <a:pt x="152410" y="133350"/>
                </a:lnTo>
                <a:lnTo>
                  <a:pt x="0" y="95250"/>
                </a:lnTo>
                <a:close/>
              </a:path>
            </a:pathLst>
          </a:custGeom>
          <a:solidFill>
            <a:srgbClr val="FFFFFF">
              <a:alpha val="100000"/>
            </a:srgbClr>
          </a:solidFill>
        </p:spPr>
      </p:sp>
      <p:sp>
        <p:nvSpPr>
          <p:cNvPr id="10" name="AutoShape 10"/>
          <p:cNvSpPr/>
          <p:nvPr/>
        </p:nvSpPr>
        <p:spPr>
          <a:xfrm>
            <a:off x="494053" y="1747648"/>
            <a:ext cx="602811" cy="626450"/>
          </a:xfrm>
          <a:prstGeom prst="ellipse">
            <a:avLst/>
          </a:prstGeom>
          <a:solidFill>
            <a:schemeClr val="accent2">
              <a:alpha val="100000"/>
            </a:schemeClr>
          </a:solidFill>
        </p:spPr>
      </p:sp>
      <p:sp>
        <p:nvSpPr>
          <p:cNvPr id="11" name="AutoShape 11"/>
          <p:cNvSpPr/>
          <p:nvPr/>
        </p:nvSpPr>
        <p:spPr>
          <a:xfrm>
            <a:off x="11098384" y="1747648"/>
            <a:ext cx="602811" cy="626450"/>
          </a:xfrm>
          <a:prstGeom prst="ellipse">
            <a:avLst/>
          </a:prstGeom>
          <a:solidFill>
            <a:schemeClr val="accent2">
              <a:alpha val="100000"/>
            </a:schemeClr>
          </a:solidFill>
        </p:spPr>
      </p:sp>
      <p:sp>
        <p:nvSpPr>
          <p:cNvPr id="12" name="TextBox 12"/>
          <p:cNvSpPr txBox="1"/>
          <p:nvPr/>
        </p:nvSpPr>
        <p:spPr>
          <a:xfrm>
            <a:off x="7811074" y="2673647"/>
            <a:ext cx="3267075" cy="685800"/>
          </a:xfrm>
          <a:prstGeom prst="rect">
            <a:avLst/>
          </a:prstGeom>
        </p:spPr>
        <p:txBody>
          <a:bodyPr vert="horz" wrap="square" lIns="114300" tIns="57150" rIns="114300" bIns="57150" rtlCol="0" anchor="t" anchorCtr="0">
            <a:noAutofit/>
          </a:bodyPr>
          <a:lstStyle/>
          <a:p>
            <a:pPr algn="r">
              <a:lnSpc>
                <a:spcPct val="120000"/>
              </a:lnSpc>
            </a:pPr>
            <a:r>
              <a:rPr lang="en-US" sz="1500">
                <a:solidFill>
                  <a:srgbClr val="FFFFFF">
                    <a:alpha val="100000"/>
                  </a:srgbClr>
                </a:solidFill>
                <a:latin typeface="Microsoft Yahei"/>
                <a:ea typeface="Microsoft Yahei"/>
                <a:cs typeface="Microsoft Yahei"/>
              </a:rPr>
              <a:t>测试用例应覆盖所有相关功能和场景，避免遗漏。</a:t>
            </a:r>
          </a:p>
        </p:txBody>
      </p:sp>
      <p:sp>
        <p:nvSpPr>
          <p:cNvPr id="13" name="TextBox 13"/>
          <p:cNvSpPr txBox="1"/>
          <p:nvPr/>
        </p:nvSpPr>
        <p:spPr>
          <a:xfrm>
            <a:off x="8668342" y="2166108"/>
            <a:ext cx="2409807" cy="409575"/>
          </a:xfrm>
          <a:prstGeom prst="rect">
            <a:avLst/>
          </a:prstGeom>
        </p:spPr>
        <p:txBody>
          <a:bodyPr vert="horz" wrap="square" lIns="114300" tIns="57150" rIns="114300" bIns="57150" rtlCol="0" anchor="t" anchorCtr="0">
            <a:spAutoFit/>
          </a:bodyPr>
          <a:lstStyle/>
          <a:p>
            <a:pPr algn="r">
              <a:lnSpc>
                <a:spcPct val="96000"/>
              </a:lnSpc>
            </a:pPr>
            <a:r>
              <a:rPr lang="en-US" sz="1950" b="1">
                <a:solidFill>
                  <a:srgbClr val="FFFFFF">
                    <a:alpha val="100000"/>
                  </a:srgbClr>
                </a:solidFill>
                <a:latin typeface="Microsoft Yahei"/>
                <a:ea typeface="Microsoft Yahei"/>
                <a:cs typeface="Microsoft Yahei"/>
              </a:rPr>
              <a:t>完整性</a:t>
            </a:r>
          </a:p>
        </p:txBody>
      </p:sp>
      <p:sp>
        <p:nvSpPr>
          <p:cNvPr id="14" name="TextBox 14"/>
          <p:cNvSpPr txBox="1"/>
          <p:nvPr/>
        </p:nvSpPr>
        <p:spPr>
          <a:xfrm>
            <a:off x="1114495" y="4270522"/>
            <a:ext cx="2409807" cy="409575"/>
          </a:xfrm>
          <a:prstGeom prst="rect">
            <a:avLst/>
          </a:prstGeom>
        </p:spPr>
        <p:txBody>
          <a:bodyPr vert="horz" wrap="square" lIns="114300" tIns="57150" rIns="114300" bIns="57150" rtlCol="0" anchor="t" anchorCtr="0">
            <a:spAutoFit/>
          </a:bodyPr>
          <a:lstStyle/>
          <a:p>
            <a:pPr>
              <a:lnSpc>
                <a:spcPct val="96000"/>
              </a:lnSpc>
            </a:pPr>
            <a:r>
              <a:rPr lang="en-US" sz="1950" b="1">
                <a:solidFill>
                  <a:srgbClr val="FFFFFF">
                    <a:alpha val="100000"/>
                  </a:srgbClr>
                </a:solidFill>
                <a:latin typeface="Microsoft Yahei"/>
                <a:ea typeface="Microsoft Yahei"/>
                <a:cs typeface="Microsoft Yahei"/>
              </a:rPr>
              <a:t>可重复性</a:t>
            </a:r>
          </a:p>
        </p:txBody>
      </p:sp>
      <p:sp>
        <p:nvSpPr>
          <p:cNvPr id="15" name="TextBox 15"/>
          <p:cNvSpPr txBox="1"/>
          <p:nvPr/>
        </p:nvSpPr>
        <p:spPr>
          <a:xfrm>
            <a:off x="8668342" y="4277924"/>
            <a:ext cx="2409807" cy="409575"/>
          </a:xfrm>
          <a:prstGeom prst="rect">
            <a:avLst/>
          </a:prstGeom>
        </p:spPr>
        <p:txBody>
          <a:bodyPr vert="horz" wrap="square" lIns="114300" tIns="57150" rIns="114300" bIns="57150" rtlCol="0" anchor="t" anchorCtr="0">
            <a:spAutoFit/>
          </a:bodyPr>
          <a:lstStyle/>
          <a:p>
            <a:pPr algn="r">
              <a:lnSpc>
                <a:spcPct val="96000"/>
              </a:lnSpc>
            </a:pPr>
            <a:r>
              <a:rPr lang="en-US" sz="1950" b="1">
                <a:solidFill>
                  <a:srgbClr val="FFFFFF">
                    <a:alpha val="100000"/>
                  </a:srgbClr>
                </a:solidFill>
                <a:latin typeface="Microsoft Yahei"/>
                <a:ea typeface="Microsoft Yahei"/>
                <a:cs typeface="Microsoft Yahei"/>
              </a:rPr>
              <a:t>可维护性</a:t>
            </a:r>
          </a:p>
        </p:txBody>
      </p:sp>
      <p:sp>
        <p:nvSpPr>
          <p:cNvPr id="16" name="AutoShape 16"/>
          <p:cNvSpPr/>
          <p:nvPr/>
        </p:nvSpPr>
        <p:spPr>
          <a:xfrm>
            <a:off x="454963" y="5401184"/>
            <a:ext cx="602811" cy="626450"/>
          </a:xfrm>
          <a:prstGeom prst="ellipse">
            <a:avLst/>
          </a:prstGeom>
          <a:solidFill>
            <a:schemeClr val="accent2">
              <a:alpha val="100000"/>
            </a:schemeClr>
          </a:solidFill>
        </p:spPr>
      </p:sp>
      <p:sp>
        <p:nvSpPr>
          <p:cNvPr id="17" name="AutoShape 17"/>
          <p:cNvSpPr/>
          <p:nvPr/>
        </p:nvSpPr>
        <p:spPr>
          <a:xfrm>
            <a:off x="11059294" y="5401184"/>
            <a:ext cx="602811" cy="626450"/>
          </a:xfrm>
          <a:prstGeom prst="ellipse">
            <a:avLst/>
          </a:prstGeom>
          <a:solidFill>
            <a:schemeClr val="accent2">
              <a:alpha val="100000"/>
            </a:schemeClr>
          </a:solidFill>
        </p:spPr>
      </p:sp>
      <p:sp>
        <p:nvSpPr>
          <p:cNvPr id="18" name="TextBox 18"/>
          <p:cNvSpPr txBox="1"/>
          <p:nvPr/>
        </p:nvSpPr>
        <p:spPr>
          <a:xfrm>
            <a:off x="497434" y="1795882"/>
            <a:ext cx="1141839" cy="511874"/>
          </a:xfrm>
          <a:prstGeom prst="rect">
            <a:avLst/>
          </a:prstGeom>
        </p:spPr>
        <p:txBody>
          <a:bodyPr vert="horz" wrap="square" lIns="114300" tIns="57150" rIns="114300" bIns="57150" rtlCol="0" anchor="t" anchorCtr="0">
            <a:spAutoFit/>
          </a:bodyPr>
          <a:lstStyle/>
          <a:p>
            <a:pPr>
              <a:lnSpc>
                <a:spcPct val="96000"/>
              </a:lnSpc>
              <a:spcBef>
                <a:spcPts val="450"/>
              </a:spcBef>
            </a:pPr>
            <a:r>
              <a:rPr lang="en-US" sz="2625" b="1">
                <a:solidFill>
                  <a:srgbClr val="FFFFFF">
                    <a:alpha val="100000"/>
                  </a:srgbClr>
                </a:solidFill>
                <a:latin typeface="Microsoft Yahei"/>
                <a:ea typeface="Microsoft Yahei"/>
                <a:cs typeface="Microsoft Yahei"/>
              </a:rPr>
              <a:t>01</a:t>
            </a:r>
          </a:p>
        </p:txBody>
      </p:sp>
      <p:sp>
        <p:nvSpPr>
          <p:cNvPr id="19" name="TextBox 19"/>
          <p:cNvSpPr txBox="1"/>
          <p:nvPr/>
        </p:nvSpPr>
        <p:spPr>
          <a:xfrm>
            <a:off x="11098377" y="1797101"/>
            <a:ext cx="1141839" cy="511874"/>
          </a:xfrm>
          <a:prstGeom prst="rect">
            <a:avLst/>
          </a:prstGeom>
        </p:spPr>
        <p:txBody>
          <a:bodyPr vert="horz" wrap="square" lIns="114300" tIns="57150" rIns="114300" bIns="57150" rtlCol="0" anchor="t" anchorCtr="0">
            <a:spAutoFit/>
          </a:bodyPr>
          <a:lstStyle/>
          <a:p>
            <a:pPr>
              <a:lnSpc>
                <a:spcPct val="96000"/>
              </a:lnSpc>
              <a:spcBef>
                <a:spcPts val="450"/>
              </a:spcBef>
            </a:pPr>
            <a:r>
              <a:rPr lang="en-US" sz="2625" b="1">
                <a:solidFill>
                  <a:srgbClr val="FFFFFF">
                    <a:alpha val="100000"/>
                  </a:srgbClr>
                </a:solidFill>
                <a:latin typeface="Microsoft Yahei"/>
                <a:ea typeface="Microsoft Yahei"/>
                <a:cs typeface="Microsoft Yahei"/>
              </a:rPr>
              <a:t>02</a:t>
            </a:r>
          </a:p>
        </p:txBody>
      </p:sp>
      <p:sp>
        <p:nvSpPr>
          <p:cNvPr id="20" name="TextBox 20"/>
          <p:cNvSpPr txBox="1"/>
          <p:nvPr/>
        </p:nvSpPr>
        <p:spPr>
          <a:xfrm>
            <a:off x="11049615" y="5464454"/>
            <a:ext cx="1141839" cy="511874"/>
          </a:xfrm>
          <a:prstGeom prst="rect">
            <a:avLst/>
          </a:prstGeom>
        </p:spPr>
        <p:txBody>
          <a:bodyPr vert="horz" wrap="square" lIns="114300" tIns="57150" rIns="114300" bIns="57150" rtlCol="0" anchor="t" anchorCtr="0">
            <a:spAutoFit/>
          </a:bodyPr>
          <a:lstStyle/>
          <a:p>
            <a:pPr>
              <a:lnSpc>
                <a:spcPct val="96000"/>
              </a:lnSpc>
              <a:spcBef>
                <a:spcPts val="450"/>
              </a:spcBef>
            </a:pPr>
            <a:r>
              <a:rPr lang="en-US" sz="2625" b="1">
                <a:solidFill>
                  <a:srgbClr val="FFFFFF">
                    <a:alpha val="100000"/>
                  </a:srgbClr>
                </a:solidFill>
                <a:latin typeface="Microsoft Yahei"/>
                <a:ea typeface="Microsoft Yahei"/>
                <a:cs typeface="Microsoft Yahei"/>
              </a:rPr>
              <a:t>04</a:t>
            </a:r>
          </a:p>
        </p:txBody>
      </p:sp>
      <p:sp>
        <p:nvSpPr>
          <p:cNvPr id="21" name="TextBox 21"/>
          <p:cNvSpPr txBox="1"/>
          <p:nvPr/>
        </p:nvSpPr>
        <p:spPr>
          <a:xfrm>
            <a:off x="448666" y="5452263"/>
            <a:ext cx="1141839" cy="511874"/>
          </a:xfrm>
          <a:prstGeom prst="rect">
            <a:avLst/>
          </a:prstGeom>
        </p:spPr>
        <p:txBody>
          <a:bodyPr vert="horz" wrap="square" lIns="114300" tIns="57150" rIns="114300" bIns="57150" rtlCol="0" anchor="t" anchorCtr="0">
            <a:spAutoFit/>
          </a:bodyPr>
          <a:lstStyle/>
          <a:p>
            <a:pPr>
              <a:lnSpc>
                <a:spcPct val="96000"/>
              </a:lnSpc>
              <a:spcBef>
                <a:spcPts val="450"/>
              </a:spcBef>
            </a:pPr>
            <a:r>
              <a:rPr lang="en-US" sz="2625" b="1">
                <a:solidFill>
                  <a:srgbClr val="FFFFFF">
                    <a:alpha val="100000"/>
                  </a:srgbClr>
                </a:solidFill>
                <a:latin typeface="Microsoft Yahei"/>
                <a:ea typeface="Microsoft Yahei"/>
                <a:cs typeface="Microsoft Yahei"/>
              </a:rPr>
              <a:t>03</a:t>
            </a:r>
          </a:p>
        </p:txBody>
      </p:sp>
      <p:sp>
        <p:nvSpPr>
          <p:cNvPr id="22" name="TextBox 22"/>
          <p:cNvSpPr txBox="1"/>
          <p:nvPr/>
        </p:nvSpPr>
        <p:spPr>
          <a:xfrm>
            <a:off x="7811074" y="4762272"/>
            <a:ext cx="3267075" cy="702183"/>
          </a:xfrm>
          <a:prstGeom prst="rect">
            <a:avLst/>
          </a:prstGeom>
        </p:spPr>
        <p:txBody>
          <a:bodyPr vert="horz" wrap="square" lIns="114300" tIns="57150" rIns="114300" bIns="57150" rtlCol="0" anchor="t" anchorCtr="0">
            <a:noAutofit/>
          </a:bodyPr>
          <a:lstStyle/>
          <a:p>
            <a:pPr algn="r">
              <a:lnSpc>
                <a:spcPct val="120000"/>
              </a:lnSpc>
            </a:pPr>
            <a:r>
              <a:rPr lang="en-US" sz="1500">
                <a:solidFill>
                  <a:srgbClr val="FFFFFF">
                    <a:alpha val="100000"/>
                  </a:srgbClr>
                </a:solidFill>
                <a:latin typeface="Microsoft Yahei"/>
                <a:ea typeface="Microsoft Yahei"/>
                <a:cs typeface="Microsoft Yahei"/>
              </a:rPr>
              <a:t>测试用例应易于理解和维护，方便后续修改和扩展。</a:t>
            </a:r>
          </a:p>
        </p:txBody>
      </p:sp>
      <p:sp>
        <p:nvSpPr>
          <p:cNvPr id="23" name="TextBox 23"/>
          <p:cNvSpPr txBox="1"/>
          <p:nvPr/>
        </p:nvSpPr>
        <p:spPr>
          <a:xfrm>
            <a:off x="1114495" y="2673647"/>
            <a:ext cx="3267075" cy="685800"/>
          </a:xfrm>
          <a:prstGeom prst="rect">
            <a:avLst/>
          </a:prstGeom>
        </p:spPr>
        <p:txBody>
          <a:bodyPr vert="horz" wrap="square" lIns="114300" tIns="57150" rIns="114300" bIns="57150" rtlCol="0" anchor="t" anchorCtr="0">
            <a:spAutoFit/>
          </a:bodyPr>
          <a:lstStyle/>
          <a:p>
            <a:pPr>
              <a:lnSpc>
                <a:spcPct val="120000"/>
              </a:lnSpc>
            </a:pPr>
            <a:r>
              <a:rPr lang="en-US" sz="1500">
                <a:solidFill>
                  <a:srgbClr val="FFFFFF">
                    <a:alpha val="100000"/>
                  </a:srgbClr>
                </a:solidFill>
                <a:latin typeface="Microsoft Yahei"/>
                <a:ea typeface="Microsoft Yahei"/>
                <a:cs typeface="Microsoft Yahei"/>
              </a:rPr>
              <a:t>测试用例应明确描述测试目标、输入、输出和测试步骤。</a:t>
            </a:r>
          </a:p>
        </p:txBody>
      </p:sp>
      <p:sp>
        <p:nvSpPr>
          <p:cNvPr id="24" name="TextBox 24"/>
          <p:cNvSpPr txBox="1"/>
          <p:nvPr/>
        </p:nvSpPr>
        <p:spPr>
          <a:xfrm>
            <a:off x="1114495" y="4762272"/>
            <a:ext cx="3267075" cy="685800"/>
          </a:xfrm>
          <a:prstGeom prst="rect">
            <a:avLst/>
          </a:prstGeom>
        </p:spPr>
        <p:txBody>
          <a:bodyPr vert="horz" wrap="square" lIns="114300" tIns="57150" rIns="114300" bIns="57150" rtlCol="0" anchor="t" anchorCtr="0">
            <a:noAutofit/>
          </a:bodyPr>
          <a:lstStyle/>
          <a:p>
            <a:pPr>
              <a:lnSpc>
                <a:spcPct val="120000"/>
              </a:lnSpc>
            </a:pPr>
            <a:r>
              <a:rPr lang="en-US" sz="1500">
                <a:solidFill>
                  <a:srgbClr val="FFFFFF">
                    <a:alpha val="100000"/>
                  </a:srgbClr>
                </a:solidFill>
                <a:latin typeface="Microsoft Yahei"/>
                <a:ea typeface="Microsoft Yahei"/>
                <a:cs typeface="Microsoft Yahei"/>
              </a:rPr>
              <a:t>测试用例应具有可重复性，以便进行回归测试和持续集成。</a:t>
            </a:r>
          </a:p>
        </p:txBody>
      </p:sp>
      <p:grpSp>
        <p:nvGrpSpPr>
          <p:cNvPr id="25" name="Group 25"/>
          <p:cNvGrpSpPr/>
          <p:nvPr/>
        </p:nvGrpSpPr>
        <p:grpSpPr>
          <a:xfrm>
            <a:off x="454963" y="93878"/>
            <a:ext cx="10641129" cy="914400"/>
            <a:chOff x="454963" y="93878"/>
            <a:chExt cx="10641129" cy="914400"/>
          </a:xfrm>
        </p:grpSpPr>
        <p:sp>
          <p:nvSpPr>
            <p:cNvPr id="26" name="AutoShape 26"/>
            <p:cNvSpPr/>
            <p:nvPr/>
          </p:nvSpPr>
          <p:spPr>
            <a:xfrm>
              <a:off x="454963" y="331168"/>
              <a:ext cx="84147" cy="84147"/>
            </a:xfrm>
            <a:prstGeom prst="ellipse">
              <a:avLst/>
            </a:prstGeom>
            <a:solidFill>
              <a:schemeClr val="accent1">
                <a:alpha val="100000"/>
              </a:schemeClr>
            </a:solidFill>
          </p:spPr>
        </p:sp>
        <p:sp>
          <p:nvSpPr>
            <p:cNvPr id="27" name="AutoShape 27"/>
            <p:cNvSpPr/>
            <p:nvPr/>
          </p:nvSpPr>
          <p:spPr>
            <a:xfrm>
              <a:off x="575049" y="337743"/>
              <a:ext cx="78137" cy="78137"/>
            </a:xfrm>
            <a:prstGeom prst="ellipse">
              <a:avLst/>
            </a:prstGeom>
            <a:solidFill>
              <a:schemeClr val="accent1">
                <a:alpha val="80000"/>
              </a:schemeClr>
            </a:solidFill>
          </p:spPr>
        </p:sp>
        <p:sp>
          <p:nvSpPr>
            <p:cNvPr id="28" name="AutoShape 28"/>
            <p:cNvSpPr/>
            <p:nvPr/>
          </p:nvSpPr>
          <p:spPr>
            <a:xfrm>
              <a:off x="689125" y="339460"/>
              <a:ext cx="74704" cy="74704"/>
            </a:xfrm>
            <a:prstGeom prst="ellipse">
              <a:avLst/>
            </a:prstGeom>
            <a:solidFill>
              <a:schemeClr val="accent1">
                <a:alpha val="60000"/>
              </a:schemeClr>
            </a:solidFill>
          </p:spPr>
        </p:sp>
        <p:sp>
          <p:nvSpPr>
            <p:cNvPr id="29" name="AutoShape 29"/>
            <p:cNvSpPr/>
            <p:nvPr/>
          </p:nvSpPr>
          <p:spPr>
            <a:xfrm>
              <a:off x="799768" y="348430"/>
              <a:ext cx="69238" cy="69238"/>
            </a:xfrm>
            <a:prstGeom prst="ellipse">
              <a:avLst/>
            </a:prstGeom>
            <a:solidFill>
              <a:schemeClr val="accent1">
                <a:alpha val="40000"/>
              </a:schemeClr>
            </a:solidFill>
          </p:spPr>
        </p:sp>
        <p:sp>
          <p:nvSpPr>
            <p:cNvPr id="30" name="AutoShape 30"/>
            <p:cNvSpPr/>
            <p:nvPr/>
          </p:nvSpPr>
          <p:spPr>
            <a:xfrm>
              <a:off x="904945" y="344297"/>
              <a:ext cx="65594" cy="65594"/>
            </a:xfrm>
            <a:prstGeom prst="ellipse">
              <a:avLst/>
            </a:prstGeom>
            <a:solidFill>
              <a:schemeClr val="accent1">
                <a:alpha val="20000"/>
              </a:schemeClr>
            </a:solidFill>
          </p:spPr>
        </p:sp>
        <p:sp>
          <p:nvSpPr>
            <p:cNvPr id="31" name="AutoShape 31"/>
            <p:cNvSpPr/>
            <p:nvPr/>
          </p:nvSpPr>
          <p:spPr>
            <a:xfrm>
              <a:off x="454963" y="448942"/>
              <a:ext cx="84147" cy="84147"/>
            </a:xfrm>
            <a:prstGeom prst="ellipse">
              <a:avLst/>
            </a:prstGeom>
            <a:solidFill>
              <a:schemeClr val="accent1">
                <a:alpha val="100000"/>
              </a:schemeClr>
            </a:solidFill>
          </p:spPr>
        </p:sp>
        <p:sp>
          <p:nvSpPr>
            <p:cNvPr id="32" name="AutoShape 32"/>
            <p:cNvSpPr/>
            <p:nvPr/>
          </p:nvSpPr>
          <p:spPr>
            <a:xfrm>
              <a:off x="575049" y="455517"/>
              <a:ext cx="78137" cy="78137"/>
            </a:xfrm>
            <a:prstGeom prst="ellipse">
              <a:avLst/>
            </a:prstGeom>
            <a:solidFill>
              <a:schemeClr val="accent1">
                <a:alpha val="80000"/>
              </a:schemeClr>
            </a:solidFill>
          </p:spPr>
        </p:sp>
        <p:sp>
          <p:nvSpPr>
            <p:cNvPr id="33" name="AutoShape 33"/>
            <p:cNvSpPr/>
            <p:nvPr/>
          </p:nvSpPr>
          <p:spPr>
            <a:xfrm>
              <a:off x="689125" y="457233"/>
              <a:ext cx="74704" cy="74704"/>
            </a:xfrm>
            <a:prstGeom prst="ellipse">
              <a:avLst/>
            </a:prstGeom>
            <a:solidFill>
              <a:schemeClr val="accent1">
                <a:alpha val="60000"/>
              </a:schemeClr>
            </a:solidFill>
          </p:spPr>
        </p:sp>
        <p:sp>
          <p:nvSpPr>
            <p:cNvPr id="34" name="AutoShape 34"/>
            <p:cNvSpPr/>
            <p:nvPr/>
          </p:nvSpPr>
          <p:spPr>
            <a:xfrm>
              <a:off x="799768" y="466203"/>
              <a:ext cx="69238" cy="69238"/>
            </a:xfrm>
            <a:prstGeom prst="ellipse">
              <a:avLst/>
            </a:prstGeom>
            <a:solidFill>
              <a:schemeClr val="accent1">
                <a:alpha val="40000"/>
              </a:schemeClr>
            </a:solidFill>
          </p:spPr>
        </p:sp>
        <p:sp>
          <p:nvSpPr>
            <p:cNvPr id="35" name="AutoShape 35"/>
            <p:cNvSpPr/>
            <p:nvPr/>
          </p:nvSpPr>
          <p:spPr>
            <a:xfrm>
              <a:off x="904945" y="462070"/>
              <a:ext cx="65594" cy="65594"/>
            </a:xfrm>
            <a:prstGeom prst="ellipse">
              <a:avLst/>
            </a:prstGeom>
            <a:solidFill>
              <a:schemeClr val="accent1">
                <a:alpha val="20000"/>
              </a:schemeClr>
            </a:solidFill>
          </p:spPr>
        </p:sp>
        <p:sp>
          <p:nvSpPr>
            <p:cNvPr id="36" name="AutoShape 36"/>
            <p:cNvSpPr/>
            <p:nvPr/>
          </p:nvSpPr>
          <p:spPr>
            <a:xfrm>
              <a:off x="454963" y="566715"/>
              <a:ext cx="84147" cy="84147"/>
            </a:xfrm>
            <a:prstGeom prst="ellipse">
              <a:avLst/>
            </a:prstGeom>
            <a:solidFill>
              <a:schemeClr val="accent1">
                <a:alpha val="100000"/>
              </a:schemeClr>
            </a:solidFill>
          </p:spPr>
        </p:sp>
        <p:sp>
          <p:nvSpPr>
            <p:cNvPr id="37" name="AutoShape 37"/>
            <p:cNvSpPr/>
            <p:nvPr/>
          </p:nvSpPr>
          <p:spPr>
            <a:xfrm>
              <a:off x="575049" y="573291"/>
              <a:ext cx="78137" cy="78137"/>
            </a:xfrm>
            <a:prstGeom prst="ellipse">
              <a:avLst/>
            </a:prstGeom>
            <a:solidFill>
              <a:schemeClr val="accent1">
                <a:alpha val="80000"/>
              </a:schemeClr>
            </a:solidFill>
          </p:spPr>
        </p:sp>
        <p:sp>
          <p:nvSpPr>
            <p:cNvPr id="38" name="AutoShape 38"/>
            <p:cNvSpPr/>
            <p:nvPr/>
          </p:nvSpPr>
          <p:spPr>
            <a:xfrm>
              <a:off x="689125" y="575007"/>
              <a:ext cx="74704" cy="74704"/>
            </a:xfrm>
            <a:prstGeom prst="ellipse">
              <a:avLst/>
            </a:prstGeom>
            <a:solidFill>
              <a:schemeClr val="accent1">
                <a:alpha val="60000"/>
              </a:schemeClr>
            </a:solidFill>
          </p:spPr>
        </p:sp>
        <p:sp>
          <p:nvSpPr>
            <p:cNvPr id="39" name="AutoShape 39"/>
            <p:cNvSpPr/>
            <p:nvPr/>
          </p:nvSpPr>
          <p:spPr>
            <a:xfrm>
              <a:off x="799768" y="583977"/>
              <a:ext cx="69238" cy="69238"/>
            </a:xfrm>
            <a:prstGeom prst="ellipse">
              <a:avLst/>
            </a:prstGeom>
            <a:solidFill>
              <a:schemeClr val="accent1">
                <a:alpha val="40000"/>
              </a:schemeClr>
            </a:solidFill>
          </p:spPr>
        </p:sp>
        <p:sp>
          <p:nvSpPr>
            <p:cNvPr id="40" name="AutoShape 40"/>
            <p:cNvSpPr/>
            <p:nvPr/>
          </p:nvSpPr>
          <p:spPr>
            <a:xfrm>
              <a:off x="904945" y="579844"/>
              <a:ext cx="65594" cy="65594"/>
            </a:xfrm>
            <a:prstGeom prst="ellipse">
              <a:avLst/>
            </a:prstGeom>
            <a:solidFill>
              <a:schemeClr val="accent1">
                <a:alpha val="20000"/>
              </a:schemeClr>
            </a:solidFill>
          </p:spPr>
        </p:sp>
        <p:sp>
          <p:nvSpPr>
            <p:cNvPr id="41" name="AutoShape 41"/>
            <p:cNvSpPr/>
            <p:nvPr/>
          </p:nvSpPr>
          <p:spPr>
            <a:xfrm>
              <a:off x="454963" y="684489"/>
              <a:ext cx="84147" cy="84147"/>
            </a:xfrm>
            <a:prstGeom prst="ellipse">
              <a:avLst/>
            </a:prstGeom>
            <a:solidFill>
              <a:schemeClr val="accent1">
                <a:alpha val="100000"/>
              </a:schemeClr>
            </a:solidFill>
          </p:spPr>
        </p:sp>
        <p:sp>
          <p:nvSpPr>
            <p:cNvPr id="42" name="AutoShape 42"/>
            <p:cNvSpPr/>
            <p:nvPr/>
          </p:nvSpPr>
          <p:spPr>
            <a:xfrm>
              <a:off x="575049" y="691064"/>
              <a:ext cx="78137" cy="78137"/>
            </a:xfrm>
            <a:prstGeom prst="ellipse">
              <a:avLst/>
            </a:prstGeom>
            <a:solidFill>
              <a:schemeClr val="accent1">
                <a:alpha val="80000"/>
              </a:schemeClr>
            </a:solidFill>
          </p:spPr>
        </p:sp>
        <p:sp>
          <p:nvSpPr>
            <p:cNvPr id="43" name="AutoShape 43"/>
            <p:cNvSpPr/>
            <p:nvPr/>
          </p:nvSpPr>
          <p:spPr>
            <a:xfrm>
              <a:off x="689125" y="692781"/>
              <a:ext cx="74704" cy="74704"/>
            </a:xfrm>
            <a:prstGeom prst="ellipse">
              <a:avLst/>
            </a:prstGeom>
            <a:solidFill>
              <a:schemeClr val="accent1">
                <a:alpha val="60000"/>
              </a:schemeClr>
            </a:solidFill>
          </p:spPr>
        </p:sp>
        <p:sp>
          <p:nvSpPr>
            <p:cNvPr id="44" name="AutoShape 44"/>
            <p:cNvSpPr/>
            <p:nvPr/>
          </p:nvSpPr>
          <p:spPr>
            <a:xfrm>
              <a:off x="799768" y="701751"/>
              <a:ext cx="69238" cy="69238"/>
            </a:xfrm>
            <a:prstGeom prst="ellipse">
              <a:avLst/>
            </a:prstGeom>
            <a:solidFill>
              <a:schemeClr val="accent1">
                <a:alpha val="40000"/>
              </a:schemeClr>
            </a:solidFill>
          </p:spPr>
        </p:sp>
        <p:sp>
          <p:nvSpPr>
            <p:cNvPr id="45" name="AutoShape 45"/>
            <p:cNvSpPr/>
            <p:nvPr/>
          </p:nvSpPr>
          <p:spPr>
            <a:xfrm>
              <a:off x="904945" y="697618"/>
              <a:ext cx="65594" cy="65594"/>
            </a:xfrm>
            <a:prstGeom prst="ellipse">
              <a:avLst/>
            </a:prstGeom>
            <a:solidFill>
              <a:schemeClr val="accent1">
                <a:alpha val="20000"/>
              </a:schemeClr>
            </a:solidFill>
          </p:spPr>
        </p:sp>
        <p:sp>
          <p:nvSpPr>
            <p:cNvPr id="46" name="TextBox 46"/>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Microsoft Yahei"/>
                  <a:ea typeface="Microsoft Yahei"/>
                  <a:cs typeface="Microsoft Yahei"/>
                </a:rPr>
                <a:t>用例设计原则</a:t>
              </a:r>
            </a:p>
          </p:txBody>
        </p:sp>
      </p:grpSp>
    </p:spTree>
    <p:extLst>
      <p:ext uri="{BB962C8B-B14F-4D97-AF65-F5344CB8AC3E}">
        <p14:creationId xmlns:p14="http://schemas.microsoft.com/office/powerpoint/2010/main" val="2251718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218874" y="1454724"/>
            <a:ext cx="4632960" cy="2072640"/>
          </a:xfrm>
          <a:prstGeom prst="rect">
            <a:avLst/>
          </a:prstGeom>
          <a:solidFill>
            <a:schemeClr val="lt1">
              <a:alpha val="60000"/>
            </a:schemeClr>
          </a:solidFill>
          <a:ln w="6286">
            <a:solidFill>
              <a:schemeClr val="dk2">
                <a:alpha val="60000"/>
              </a:schemeClr>
            </a:solidFill>
            <a:prstDash val="solid"/>
          </a:ln>
        </p:spPr>
        <p:style>
          <a:lnRef idx="0">
            <a:schemeClr val="dk2"/>
          </a:lnRef>
          <a:fillRef idx="1">
            <a:schemeClr val="dk2"/>
          </a:fillRef>
          <a:effectRef idx="0">
            <a:schemeClr val="dk2"/>
          </a:effectRef>
          <a:fontRef idx="minor">
            <a:schemeClr val="lt1"/>
          </a:fontRef>
        </p:style>
      </p:sp>
      <p:sp>
        <p:nvSpPr>
          <p:cNvPr id="3" name="TextBox 3"/>
          <p:cNvSpPr txBox="1"/>
          <p:nvPr/>
        </p:nvSpPr>
        <p:spPr>
          <a:xfrm>
            <a:off x="1267642" y="1942922"/>
            <a:ext cx="4521094" cy="555879"/>
          </a:xfrm>
          <a:prstGeom prst="rect">
            <a:avLst/>
          </a:prstGeom>
        </p:spPr>
        <p:txBody>
          <a:bodyPr vert="horz" wrap="square" lIns="114300" tIns="57150" rIns="114300" bIns="57150" rtlCol="0" anchor="t" anchorCtr="0">
            <a:spAutoFit/>
          </a:bodyPr>
          <a:lstStyle/>
          <a:p>
            <a:pPr algn="ctr">
              <a:lnSpc>
                <a:spcPct val="120000"/>
              </a:lnSpc>
            </a:pPr>
            <a:r>
              <a:rPr lang="en-US" sz="2325" b="1">
                <a:solidFill>
                  <a:schemeClr val="accent1">
                    <a:alpha val="100000"/>
                  </a:schemeClr>
                </a:solidFill>
                <a:latin typeface="Microsoft Yahei"/>
                <a:ea typeface="Microsoft Yahei"/>
                <a:cs typeface="Microsoft Yahei"/>
              </a:rPr>
              <a:t>执行人员</a:t>
            </a:r>
          </a:p>
        </p:txBody>
      </p:sp>
      <p:sp>
        <p:nvSpPr>
          <p:cNvPr id="4" name="TextBox 4"/>
          <p:cNvSpPr txBox="1"/>
          <p:nvPr/>
        </p:nvSpPr>
        <p:spPr>
          <a:xfrm>
            <a:off x="1575272" y="2413457"/>
            <a:ext cx="3905833" cy="702183"/>
          </a:xfrm>
          <a:prstGeom prst="rect">
            <a:avLst/>
          </a:prstGeom>
        </p:spPr>
        <p:txBody>
          <a:bodyPr vert="horz" wrap="square" lIns="114300" tIns="57150" rIns="114300" bIns="57150" rtlCol="0" anchor="t" anchorCtr="0">
            <a:spAutoFit/>
          </a:bodyPr>
          <a:lstStyle/>
          <a:p>
            <a:pPr algn="ctr">
              <a:lnSpc>
                <a:spcPct val="120000"/>
              </a:lnSpc>
            </a:pPr>
            <a:r>
              <a:rPr lang="en-US" sz="1500">
                <a:solidFill>
                  <a:schemeClr val="dk1">
                    <a:alpha val="100000"/>
                  </a:schemeClr>
                </a:solidFill>
                <a:latin typeface="Microsoft Yahei"/>
                <a:ea typeface="Microsoft Yahei"/>
                <a:cs typeface="Microsoft Yahei"/>
              </a:rPr>
              <a:t>确定测试用例的执行人员，包括测试人员、开发人员等。</a:t>
            </a:r>
          </a:p>
        </p:txBody>
      </p:sp>
      <p:sp>
        <p:nvSpPr>
          <p:cNvPr id="5" name="AutoShape 5"/>
          <p:cNvSpPr/>
          <p:nvPr/>
        </p:nvSpPr>
        <p:spPr>
          <a:xfrm rot="2700000">
            <a:off x="3139895" y="1059265"/>
            <a:ext cx="790918" cy="790918"/>
          </a:xfrm>
          <a:prstGeom prst="roundRect">
            <a:avLst>
              <a:gd name="adj" fmla="val 16667"/>
            </a:avLst>
          </a:prstGeom>
          <a:solidFill>
            <a:schemeClr val="accent2">
              <a:alpha val="100000"/>
            </a:schemeClr>
          </a:solidFill>
        </p:spPr>
      </p:sp>
      <p:sp>
        <p:nvSpPr>
          <p:cNvPr id="6" name="Freeform 6"/>
          <p:cNvSpPr/>
          <p:nvPr/>
        </p:nvSpPr>
        <p:spPr>
          <a:xfrm>
            <a:off x="3264136" y="1220082"/>
            <a:ext cx="542436" cy="530244"/>
          </a:xfrm>
          <a:custGeom>
            <a:avLst/>
            <a:gdLst/>
            <a:ahLst/>
            <a:cxnLst/>
            <a:rect l="l" t="t" r="r" b="b"/>
            <a:pathLst>
              <a:path w="304800" h="304800">
                <a:moveTo>
                  <a:pt x="20031" y="114795"/>
                </a:moveTo>
                <a:lnTo>
                  <a:pt x="147647" y="273187"/>
                </a:lnTo>
                <a:lnTo>
                  <a:pt x="96469" y="114795"/>
                </a:lnTo>
                <a:lnTo>
                  <a:pt x="20031" y="114795"/>
                </a:lnTo>
                <a:close/>
                <a:moveTo>
                  <a:pt x="110338" y="114795"/>
                </a:moveTo>
                <a:lnTo>
                  <a:pt x="155534" y="273510"/>
                </a:lnTo>
                <a:lnTo>
                  <a:pt x="194424" y="114795"/>
                </a:lnTo>
                <a:lnTo>
                  <a:pt x="110338" y="114795"/>
                </a:lnTo>
                <a:close/>
                <a:moveTo>
                  <a:pt x="162411" y="273187"/>
                </a:moveTo>
                <a:lnTo>
                  <a:pt x="285264" y="114795"/>
                </a:lnTo>
                <a:lnTo>
                  <a:pt x="209417" y="114795"/>
                </a:lnTo>
                <a:lnTo>
                  <a:pt x="162411" y="273187"/>
                </a:lnTo>
                <a:close/>
                <a:moveTo>
                  <a:pt x="285550" y="104432"/>
                </a:moveTo>
                <a:lnTo>
                  <a:pt x="248717" y="41453"/>
                </a:lnTo>
                <a:lnTo>
                  <a:pt x="211865" y="104432"/>
                </a:lnTo>
                <a:lnTo>
                  <a:pt x="285550" y="104432"/>
                </a:lnTo>
                <a:close/>
                <a:moveTo>
                  <a:pt x="237134" y="37843"/>
                </a:moveTo>
                <a:lnTo>
                  <a:pt x="163449" y="37843"/>
                </a:lnTo>
                <a:lnTo>
                  <a:pt x="200282" y="102984"/>
                </a:lnTo>
                <a:lnTo>
                  <a:pt x="237134" y="37843"/>
                </a:lnTo>
                <a:close/>
                <a:moveTo>
                  <a:pt x="188957" y="104432"/>
                </a:moveTo>
                <a:lnTo>
                  <a:pt x="152124" y="41453"/>
                </a:lnTo>
                <a:lnTo>
                  <a:pt x="115281" y="104432"/>
                </a:lnTo>
                <a:lnTo>
                  <a:pt x="188957" y="104432"/>
                </a:lnTo>
                <a:close/>
                <a:moveTo>
                  <a:pt x="141341" y="37843"/>
                </a:moveTo>
                <a:lnTo>
                  <a:pt x="67666" y="37843"/>
                </a:lnTo>
                <a:lnTo>
                  <a:pt x="104508" y="102984"/>
                </a:lnTo>
                <a:lnTo>
                  <a:pt x="141341" y="37843"/>
                </a:lnTo>
                <a:close/>
                <a:moveTo>
                  <a:pt x="56093" y="41453"/>
                </a:moveTo>
                <a:lnTo>
                  <a:pt x="19260" y="104432"/>
                </a:lnTo>
                <a:lnTo>
                  <a:pt x="92935" y="104432"/>
                </a:lnTo>
                <a:lnTo>
                  <a:pt x="56093" y="41453"/>
                </a:lnTo>
                <a:close/>
              </a:path>
            </a:pathLst>
          </a:custGeom>
          <a:solidFill>
            <a:srgbClr val="FFFFFF">
              <a:alpha val="100000"/>
            </a:srgbClr>
          </a:solidFill>
        </p:spPr>
      </p:sp>
      <p:cxnSp>
        <p:nvCxnSpPr>
          <p:cNvPr id="7" name="Connector 7"/>
          <p:cNvCxnSpPr/>
          <p:nvPr/>
        </p:nvCxnSpPr>
        <p:spPr>
          <a:xfrm flipV="1">
            <a:off x="6220648" y="2346968"/>
            <a:ext cx="0" cy="3305393"/>
          </a:xfrm>
          <a:prstGeom prst="line">
            <a:avLst/>
          </a:prstGeom>
          <a:ln w="9525">
            <a:solidFill>
              <a:schemeClr val="accent1"/>
            </a:solidFill>
            <a:prstDash val="solid"/>
          </a:ln>
        </p:spPr>
        <p:style>
          <a:lnRef idx="0">
            <a:schemeClr val="accent1"/>
          </a:lnRef>
          <a:fillRef idx="1">
            <a:schemeClr val="accent1"/>
          </a:fillRef>
          <a:effectRef idx="0">
            <a:schemeClr val="accent1"/>
          </a:effectRef>
          <a:fontRef idx="minor">
            <a:schemeClr val="lt1"/>
          </a:fontRef>
        </p:style>
      </p:cxnSp>
      <p:cxnSp>
        <p:nvCxnSpPr>
          <p:cNvPr id="8" name="Connector 8"/>
          <p:cNvCxnSpPr/>
          <p:nvPr/>
        </p:nvCxnSpPr>
        <p:spPr>
          <a:xfrm>
            <a:off x="4684480" y="3999665"/>
            <a:ext cx="3072335" cy="0"/>
          </a:xfrm>
          <a:prstGeom prst="line">
            <a:avLst/>
          </a:prstGeom>
          <a:ln w="9525">
            <a:solidFill>
              <a:schemeClr val="accent1"/>
            </a:solidFill>
            <a:prstDash val="solid"/>
          </a:ln>
        </p:spPr>
        <p:style>
          <a:lnRef idx="0">
            <a:schemeClr val="accent1"/>
          </a:lnRef>
          <a:fillRef idx="1">
            <a:schemeClr val="accent1"/>
          </a:fillRef>
          <a:effectRef idx="0">
            <a:schemeClr val="accent1"/>
          </a:effectRef>
          <a:fontRef idx="minor">
            <a:schemeClr val="lt1"/>
          </a:fontRef>
        </p:style>
      </p:cxnSp>
      <p:sp>
        <p:nvSpPr>
          <p:cNvPr id="9" name="AutoShape 9"/>
          <p:cNvSpPr/>
          <p:nvPr/>
        </p:nvSpPr>
        <p:spPr>
          <a:xfrm>
            <a:off x="6589461" y="1454724"/>
            <a:ext cx="4632960" cy="2072640"/>
          </a:xfrm>
          <a:prstGeom prst="rect">
            <a:avLst/>
          </a:prstGeom>
          <a:solidFill>
            <a:schemeClr val="lt1">
              <a:alpha val="60000"/>
            </a:schemeClr>
          </a:solidFill>
          <a:ln w="6286">
            <a:solidFill>
              <a:schemeClr val="dk2">
                <a:alpha val="60000"/>
              </a:schemeClr>
            </a:solidFill>
            <a:prstDash val="solid"/>
          </a:ln>
        </p:spPr>
        <p:style>
          <a:lnRef idx="0">
            <a:schemeClr val="dk2"/>
          </a:lnRef>
          <a:fillRef idx="1">
            <a:schemeClr val="dk2"/>
          </a:fillRef>
          <a:effectRef idx="0">
            <a:schemeClr val="dk2"/>
          </a:effectRef>
          <a:fontRef idx="minor">
            <a:schemeClr val="lt1"/>
          </a:fontRef>
        </p:style>
      </p:sp>
      <p:sp>
        <p:nvSpPr>
          <p:cNvPr id="10" name="TextBox 10"/>
          <p:cNvSpPr txBox="1"/>
          <p:nvPr/>
        </p:nvSpPr>
        <p:spPr>
          <a:xfrm>
            <a:off x="6638230" y="1942922"/>
            <a:ext cx="4521094" cy="555879"/>
          </a:xfrm>
          <a:prstGeom prst="rect">
            <a:avLst/>
          </a:prstGeom>
        </p:spPr>
        <p:txBody>
          <a:bodyPr vert="horz" wrap="square" lIns="114300" tIns="57150" rIns="114300" bIns="57150" rtlCol="0" anchor="t" anchorCtr="0">
            <a:spAutoFit/>
          </a:bodyPr>
          <a:lstStyle/>
          <a:p>
            <a:pPr algn="ctr">
              <a:lnSpc>
                <a:spcPct val="120000"/>
              </a:lnSpc>
            </a:pPr>
            <a:r>
              <a:rPr lang="en-US" sz="2325" b="1">
                <a:solidFill>
                  <a:schemeClr val="accent1">
                    <a:alpha val="100000"/>
                  </a:schemeClr>
                </a:solidFill>
                <a:latin typeface="Microsoft Yahei"/>
                <a:ea typeface="Microsoft Yahei"/>
                <a:cs typeface="Microsoft Yahei"/>
              </a:rPr>
              <a:t>执行环境</a:t>
            </a:r>
          </a:p>
        </p:txBody>
      </p:sp>
      <p:sp>
        <p:nvSpPr>
          <p:cNvPr id="11" name="TextBox 11"/>
          <p:cNvSpPr txBox="1"/>
          <p:nvPr/>
        </p:nvSpPr>
        <p:spPr>
          <a:xfrm>
            <a:off x="6945860" y="2413457"/>
            <a:ext cx="3905833" cy="702183"/>
          </a:xfrm>
          <a:prstGeom prst="rect">
            <a:avLst/>
          </a:prstGeom>
        </p:spPr>
        <p:txBody>
          <a:bodyPr vert="horz" wrap="square" lIns="114300" tIns="57150" rIns="114300" bIns="57150" rtlCol="0" anchor="t" anchorCtr="0">
            <a:spAutoFit/>
          </a:bodyPr>
          <a:lstStyle/>
          <a:p>
            <a:pPr algn="ctr">
              <a:lnSpc>
                <a:spcPct val="120000"/>
              </a:lnSpc>
            </a:pPr>
            <a:r>
              <a:rPr lang="en-US" sz="1500">
                <a:solidFill>
                  <a:schemeClr val="dk1">
                    <a:alpha val="100000"/>
                  </a:schemeClr>
                </a:solidFill>
                <a:latin typeface="Microsoft Yahei"/>
                <a:ea typeface="Microsoft Yahei"/>
                <a:cs typeface="Microsoft Yahei"/>
              </a:rPr>
              <a:t>准备测试所需的软硬件环境，包括测试工具、测试数据等。</a:t>
            </a:r>
          </a:p>
        </p:txBody>
      </p:sp>
      <p:sp>
        <p:nvSpPr>
          <p:cNvPr id="12" name="AutoShape 12"/>
          <p:cNvSpPr/>
          <p:nvPr/>
        </p:nvSpPr>
        <p:spPr>
          <a:xfrm rot="2700000">
            <a:off x="8510482" y="1059265"/>
            <a:ext cx="790918" cy="790918"/>
          </a:xfrm>
          <a:prstGeom prst="roundRect">
            <a:avLst>
              <a:gd name="adj" fmla="val 16667"/>
            </a:avLst>
          </a:prstGeom>
          <a:solidFill>
            <a:schemeClr val="accent1">
              <a:alpha val="100000"/>
            </a:schemeClr>
          </a:solidFill>
        </p:spPr>
      </p:sp>
      <p:sp>
        <p:nvSpPr>
          <p:cNvPr id="13" name="AutoShape 13"/>
          <p:cNvSpPr/>
          <p:nvPr/>
        </p:nvSpPr>
        <p:spPr>
          <a:xfrm>
            <a:off x="1218874" y="4270883"/>
            <a:ext cx="4632960" cy="2072640"/>
          </a:xfrm>
          <a:prstGeom prst="rect">
            <a:avLst/>
          </a:prstGeom>
          <a:solidFill>
            <a:schemeClr val="lt1">
              <a:alpha val="60000"/>
            </a:schemeClr>
          </a:solidFill>
          <a:ln w="6286">
            <a:solidFill>
              <a:schemeClr val="dk2">
                <a:alpha val="60000"/>
              </a:schemeClr>
            </a:solidFill>
            <a:prstDash val="solid"/>
          </a:ln>
        </p:spPr>
        <p:style>
          <a:lnRef idx="0">
            <a:schemeClr val="dk2"/>
          </a:lnRef>
          <a:fillRef idx="1">
            <a:schemeClr val="dk2"/>
          </a:fillRef>
          <a:effectRef idx="0">
            <a:schemeClr val="dk2"/>
          </a:effectRef>
          <a:fontRef idx="minor">
            <a:schemeClr val="lt1"/>
          </a:fontRef>
        </p:style>
      </p:sp>
      <p:sp>
        <p:nvSpPr>
          <p:cNvPr id="14" name="TextBox 14"/>
          <p:cNvSpPr txBox="1"/>
          <p:nvPr/>
        </p:nvSpPr>
        <p:spPr>
          <a:xfrm>
            <a:off x="1267642" y="4759081"/>
            <a:ext cx="4521094" cy="555879"/>
          </a:xfrm>
          <a:prstGeom prst="rect">
            <a:avLst/>
          </a:prstGeom>
        </p:spPr>
        <p:txBody>
          <a:bodyPr vert="horz" wrap="square" lIns="114300" tIns="57150" rIns="114300" bIns="57150" rtlCol="0" anchor="t" anchorCtr="0">
            <a:spAutoFit/>
          </a:bodyPr>
          <a:lstStyle/>
          <a:p>
            <a:pPr algn="ctr">
              <a:lnSpc>
                <a:spcPct val="120000"/>
              </a:lnSpc>
            </a:pPr>
            <a:r>
              <a:rPr lang="en-US" sz="2325" b="1">
                <a:solidFill>
                  <a:schemeClr val="accent1">
                    <a:alpha val="100000"/>
                  </a:schemeClr>
                </a:solidFill>
                <a:latin typeface="Microsoft Yahei"/>
                <a:ea typeface="Microsoft Yahei"/>
                <a:cs typeface="Microsoft Yahei"/>
              </a:rPr>
              <a:t>执行时间</a:t>
            </a:r>
          </a:p>
        </p:txBody>
      </p:sp>
      <p:sp>
        <p:nvSpPr>
          <p:cNvPr id="15" name="TextBox 15"/>
          <p:cNvSpPr txBox="1"/>
          <p:nvPr/>
        </p:nvSpPr>
        <p:spPr>
          <a:xfrm>
            <a:off x="1575272" y="5229616"/>
            <a:ext cx="3905833" cy="702183"/>
          </a:xfrm>
          <a:prstGeom prst="rect">
            <a:avLst/>
          </a:prstGeom>
        </p:spPr>
        <p:txBody>
          <a:bodyPr vert="horz" wrap="square" lIns="114300" tIns="57150" rIns="114300" bIns="57150" rtlCol="0" anchor="t" anchorCtr="0">
            <a:spAutoFit/>
          </a:bodyPr>
          <a:lstStyle/>
          <a:p>
            <a:pPr algn="ctr">
              <a:lnSpc>
                <a:spcPct val="120000"/>
              </a:lnSpc>
            </a:pPr>
            <a:r>
              <a:rPr lang="en-US" sz="1500">
                <a:solidFill>
                  <a:schemeClr val="dk1">
                    <a:alpha val="100000"/>
                  </a:schemeClr>
                </a:solidFill>
                <a:latin typeface="Microsoft Yahei"/>
                <a:ea typeface="Microsoft Yahei"/>
                <a:cs typeface="Microsoft Yahei"/>
              </a:rPr>
              <a:t>制定测试用例的执行时间表，确保按时完成测试任务。</a:t>
            </a:r>
          </a:p>
        </p:txBody>
      </p:sp>
      <p:sp>
        <p:nvSpPr>
          <p:cNvPr id="16" name="AutoShape 16"/>
          <p:cNvSpPr/>
          <p:nvPr/>
        </p:nvSpPr>
        <p:spPr>
          <a:xfrm rot="2700000">
            <a:off x="3139895" y="3875423"/>
            <a:ext cx="790918" cy="790918"/>
          </a:xfrm>
          <a:prstGeom prst="roundRect">
            <a:avLst>
              <a:gd name="adj" fmla="val 16667"/>
            </a:avLst>
          </a:prstGeom>
          <a:solidFill>
            <a:schemeClr val="accent1">
              <a:alpha val="100000"/>
            </a:schemeClr>
          </a:solidFill>
        </p:spPr>
      </p:sp>
      <p:sp>
        <p:nvSpPr>
          <p:cNvPr id="17" name="AutoShape 17"/>
          <p:cNvSpPr/>
          <p:nvPr/>
        </p:nvSpPr>
        <p:spPr>
          <a:xfrm>
            <a:off x="6589461" y="4270883"/>
            <a:ext cx="4632960" cy="2072640"/>
          </a:xfrm>
          <a:prstGeom prst="rect">
            <a:avLst/>
          </a:prstGeom>
          <a:solidFill>
            <a:schemeClr val="lt1">
              <a:alpha val="60000"/>
            </a:schemeClr>
          </a:solidFill>
          <a:ln w="6286">
            <a:solidFill>
              <a:schemeClr val="dk2">
                <a:alpha val="60000"/>
              </a:schemeClr>
            </a:solidFill>
            <a:prstDash val="solid"/>
          </a:ln>
        </p:spPr>
        <p:style>
          <a:lnRef idx="0">
            <a:schemeClr val="dk2"/>
          </a:lnRef>
          <a:fillRef idx="1">
            <a:schemeClr val="dk2"/>
          </a:fillRef>
          <a:effectRef idx="0">
            <a:schemeClr val="dk2"/>
          </a:effectRef>
          <a:fontRef idx="minor">
            <a:schemeClr val="lt1"/>
          </a:fontRef>
        </p:style>
      </p:sp>
      <p:sp>
        <p:nvSpPr>
          <p:cNvPr id="18" name="TextBox 18"/>
          <p:cNvSpPr txBox="1"/>
          <p:nvPr/>
        </p:nvSpPr>
        <p:spPr>
          <a:xfrm>
            <a:off x="6638230" y="4759081"/>
            <a:ext cx="4521094" cy="555879"/>
          </a:xfrm>
          <a:prstGeom prst="rect">
            <a:avLst/>
          </a:prstGeom>
        </p:spPr>
        <p:txBody>
          <a:bodyPr vert="horz" wrap="square" lIns="114300" tIns="57150" rIns="114300" bIns="57150" rtlCol="0" anchor="t" anchorCtr="0">
            <a:spAutoFit/>
          </a:bodyPr>
          <a:lstStyle/>
          <a:p>
            <a:pPr algn="ctr">
              <a:lnSpc>
                <a:spcPct val="120000"/>
              </a:lnSpc>
            </a:pPr>
            <a:r>
              <a:rPr lang="en-US" sz="2325" b="1">
                <a:solidFill>
                  <a:schemeClr val="accent1">
                    <a:alpha val="100000"/>
                  </a:schemeClr>
                </a:solidFill>
                <a:latin typeface="Microsoft Yahei"/>
                <a:ea typeface="Microsoft Yahei"/>
                <a:cs typeface="Microsoft Yahei"/>
              </a:rPr>
              <a:t>执行流程</a:t>
            </a:r>
          </a:p>
        </p:txBody>
      </p:sp>
      <p:sp>
        <p:nvSpPr>
          <p:cNvPr id="19" name="TextBox 19"/>
          <p:cNvSpPr txBox="1"/>
          <p:nvPr/>
        </p:nvSpPr>
        <p:spPr>
          <a:xfrm>
            <a:off x="6945860" y="5229616"/>
            <a:ext cx="3905833" cy="702183"/>
          </a:xfrm>
          <a:prstGeom prst="rect">
            <a:avLst/>
          </a:prstGeom>
        </p:spPr>
        <p:txBody>
          <a:bodyPr vert="horz" wrap="square" lIns="114300" tIns="57150" rIns="114300" bIns="57150" rtlCol="0" anchor="t" anchorCtr="0">
            <a:spAutoFit/>
          </a:bodyPr>
          <a:lstStyle/>
          <a:p>
            <a:pPr algn="ctr">
              <a:lnSpc>
                <a:spcPct val="120000"/>
              </a:lnSpc>
            </a:pPr>
            <a:r>
              <a:rPr lang="en-US" sz="1500">
                <a:solidFill>
                  <a:schemeClr val="dk1">
                    <a:alpha val="100000"/>
                  </a:schemeClr>
                </a:solidFill>
                <a:latin typeface="Microsoft Yahei"/>
                <a:ea typeface="Microsoft Yahei"/>
                <a:cs typeface="Microsoft Yahei"/>
              </a:rPr>
              <a:t>明确测试用例的执行流程，包括测试准备、执行、结果记录和缺陷跟踪等步骤。</a:t>
            </a:r>
          </a:p>
        </p:txBody>
      </p:sp>
      <p:sp>
        <p:nvSpPr>
          <p:cNvPr id="20" name="AutoShape 20"/>
          <p:cNvSpPr/>
          <p:nvPr/>
        </p:nvSpPr>
        <p:spPr>
          <a:xfrm rot="2700000">
            <a:off x="8510482" y="3875423"/>
            <a:ext cx="790918" cy="790918"/>
          </a:xfrm>
          <a:prstGeom prst="roundRect">
            <a:avLst>
              <a:gd name="adj" fmla="val 16667"/>
            </a:avLst>
          </a:prstGeom>
          <a:solidFill>
            <a:schemeClr val="accent2">
              <a:alpha val="100000"/>
            </a:schemeClr>
          </a:solidFill>
        </p:spPr>
      </p:sp>
      <p:sp>
        <p:nvSpPr>
          <p:cNvPr id="21" name="Freeform 21"/>
          <p:cNvSpPr/>
          <p:nvPr/>
        </p:nvSpPr>
        <p:spPr>
          <a:xfrm>
            <a:off x="8672065" y="1195698"/>
            <a:ext cx="492903" cy="492903"/>
          </a:xfrm>
          <a:custGeom>
            <a:avLst/>
            <a:gdLst/>
            <a:ahLst/>
            <a:cxnLst/>
            <a:rect l="l" t="t" r="r" b="b"/>
            <a:pathLst>
              <a:path w="304800" h="304800">
                <a:moveTo>
                  <a:pt x="264633" y="75590"/>
                </a:moveTo>
                <a:cubicBezTo>
                  <a:pt x="273768" y="97622"/>
                  <a:pt x="269415" y="123920"/>
                  <a:pt x="251498" y="141837"/>
                </a:cubicBezTo>
                <a:cubicBezTo>
                  <a:pt x="231772" y="161563"/>
                  <a:pt x="201959" y="164649"/>
                  <a:pt x="178784" y="151571"/>
                </a:cubicBezTo>
                <a:lnTo>
                  <a:pt x="162030" y="169869"/>
                </a:lnTo>
                <a:lnTo>
                  <a:pt x="173984" y="181870"/>
                </a:lnTo>
                <a:lnTo>
                  <a:pt x="181127" y="174727"/>
                </a:lnTo>
                <a:cubicBezTo>
                  <a:pt x="184775" y="171069"/>
                  <a:pt x="190700" y="171069"/>
                  <a:pt x="194348" y="174727"/>
                </a:cubicBezTo>
                <a:lnTo>
                  <a:pt x="252279" y="233248"/>
                </a:lnTo>
                <a:cubicBezTo>
                  <a:pt x="255937" y="236896"/>
                  <a:pt x="255937" y="242821"/>
                  <a:pt x="252279" y="246469"/>
                </a:cubicBezTo>
                <a:lnTo>
                  <a:pt x="225838" y="272910"/>
                </a:lnTo>
                <a:cubicBezTo>
                  <a:pt x="222190" y="276568"/>
                  <a:pt x="216265" y="276568"/>
                  <a:pt x="212617" y="272910"/>
                </a:cubicBezTo>
                <a:lnTo>
                  <a:pt x="154686" y="214389"/>
                </a:lnTo>
                <a:cubicBezTo>
                  <a:pt x="151028" y="210741"/>
                  <a:pt x="151028" y="204816"/>
                  <a:pt x="154686" y="201168"/>
                </a:cubicBezTo>
                <a:lnTo>
                  <a:pt x="161211" y="194643"/>
                </a:lnTo>
                <a:lnTo>
                  <a:pt x="149819" y="183223"/>
                </a:lnTo>
                <a:lnTo>
                  <a:pt x="69704" y="270748"/>
                </a:lnTo>
                <a:cubicBezTo>
                  <a:pt x="62398" y="278054"/>
                  <a:pt x="50559" y="278054"/>
                  <a:pt x="43263" y="270748"/>
                </a:cubicBezTo>
                <a:lnTo>
                  <a:pt x="36652" y="264138"/>
                </a:lnTo>
                <a:cubicBezTo>
                  <a:pt x="29347" y="256832"/>
                  <a:pt x="29347" y="244993"/>
                  <a:pt x="36652" y="237696"/>
                </a:cubicBezTo>
                <a:lnTo>
                  <a:pt x="127921" y="161258"/>
                </a:lnTo>
                <a:lnTo>
                  <a:pt x="67304" y="100479"/>
                </a:lnTo>
                <a:lnTo>
                  <a:pt x="48158" y="100470"/>
                </a:lnTo>
                <a:lnTo>
                  <a:pt x="26003" y="64846"/>
                </a:lnTo>
                <a:lnTo>
                  <a:pt x="43834" y="46987"/>
                </a:lnTo>
                <a:lnTo>
                  <a:pt x="80267" y="69285"/>
                </a:lnTo>
                <a:lnTo>
                  <a:pt x="80505" y="88030"/>
                </a:lnTo>
                <a:lnTo>
                  <a:pt x="141827" y="149590"/>
                </a:lnTo>
                <a:lnTo>
                  <a:pt x="159668" y="134655"/>
                </a:lnTo>
                <a:cubicBezTo>
                  <a:pt x="142227" y="110881"/>
                  <a:pt x="144047" y="77391"/>
                  <a:pt x="165535" y="55902"/>
                </a:cubicBezTo>
                <a:cubicBezTo>
                  <a:pt x="183366" y="38071"/>
                  <a:pt x="209521" y="33642"/>
                  <a:pt x="231496" y="42605"/>
                </a:cubicBezTo>
                <a:lnTo>
                  <a:pt x="192215" y="81344"/>
                </a:lnTo>
                <a:lnTo>
                  <a:pt x="225276" y="114405"/>
                </a:lnTo>
                <a:lnTo>
                  <a:pt x="264633" y="75590"/>
                </a:lnTo>
                <a:close/>
                <a:moveTo>
                  <a:pt x="58579" y="247021"/>
                </a:moveTo>
                <a:cubicBezTo>
                  <a:pt x="54931" y="243373"/>
                  <a:pt x="49016" y="243373"/>
                  <a:pt x="45358" y="247021"/>
                </a:cubicBezTo>
                <a:cubicBezTo>
                  <a:pt x="41700" y="250679"/>
                  <a:pt x="41700" y="256594"/>
                  <a:pt x="45358" y="260252"/>
                </a:cubicBezTo>
                <a:cubicBezTo>
                  <a:pt x="49016" y="263900"/>
                  <a:pt x="54931" y="263900"/>
                  <a:pt x="58579" y="260252"/>
                </a:cubicBezTo>
                <a:cubicBezTo>
                  <a:pt x="62236" y="256584"/>
                  <a:pt x="62236" y="250669"/>
                  <a:pt x="58579" y="247021"/>
                </a:cubicBezTo>
                <a:close/>
              </a:path>
            </a:pathLst>
          </a:custGeom>
          <a:solidFill>
            <a:srgbClr val="FFFFFF">
              <a:alpha val="100000"/>
            </a:srgbClr>
          </a:solidFill>
        </p:spPr>
      </p:sp>
      <p:sp>
        <p:nvSpPr>
          <p:cNvPr id="22" name="Freeform 22"/>
          <p:cNvSpPr/>
          <p:nvPr/>
        </p:nvSpPr>
        <p:spPr>
          <a:xfrm>
            <a:off x="3297145" y="4016916"/>
            <a:ext cx="476417" cy="476417"/>
          </a:xfrm>
          <a:custGeom>
            <a:avLst/>
            <a:gdLst/>
            <a:ahLst/>
            <a:cxnLst/>
            <a:rect l="l" t="t" r="r" b="b"/>
            <a:pathLst>
              <a:path w="304800" h="304800">
                <a:moveTo>
                  <a:pt x="213360" y="76200"/>
                </a:moveTo>
                <a:lnTo>
                  <a:pt x="243840" y="76200"/>
                </a:lnTo>
                <a:lnTo>
                  <a:pt x="243840" y="289560"/>
                </a:lnTo>
                <a:lnTo>
                  <a:pt x="60960" y="289560"/>
                </a:lnTo>
                <a:lnTo>
                  <a:pt x="60960" y="76200"/>
                </a:lnTo>
                <a:lnTo>
                  <a:pt x="91440" y="76200"/>
                </a:lnTo>
                <a:lnTo>
                  <a:pt x="91440" y="60960"/>
                </a:lnTo>
                <a:cubicBezTo>
                  <a:pt x="91440" y="44129"/>
                  <a:pt x="105089" y="30480"/>
                  <a:pt x="121920" y="30480"/>
                </a:cubicBezTo>
                <a:lnTo>
                  <a:pt x="121920" y="30480"/>
                </a:lnTo>
                <a:lnTo>
                  <a:pt x="182880" y="30480"/>
                </a:lnTo>
                <a:cubicBezTo>
                  <a:pt x="199711" y="30480"/>
                  <a:pt x="213360" y="44129"/>
                  <a:pt x="213360" y="60960"/>
                </a:cubicBezTo>
                <a:lnTo>
                  <a:pt x="213360" y="60960"/>
                </a:lnTo>
                <a:lnTo>
                  <a:pt x="213360" y="76200"/>
                </a:lnTo>
                <a:close/>
                <a:moveTo>
                  <a:pt x="259080" y="76200"/>
                </a:moveTo>
                <a:lnTo>
                  <a:pt x="274320" y="76200"/>
                </a:lnTo>
                <a:cubicBezTo>
                  <a:pt x="291151" y="76200"/>
                  <a:pt x="304800" y="89849"/>
                  <a:pt x="304800" y="106680"/>
                </a:cubicBezTo>
                <a:lnTo>
                  <a:pt x="304800" y="106680"/>
                </a:lnTo>
                <a:lnTo>
                  <a:pt x="304800" y="259080"/>
                </a:lnTo>
                <a:cubicBezTo>
                  <a:pt x="304800" y="275911"/>
                  <a:pt x="291151" y="289560"/>
                  <a:pt x="274320" y="289560"/>
                </a:cubicBezTo>
                <a:lnTo>
                  <a:pt x="274320" y="289560"/>
                </a:lnTo>
                <a:lnTo>
                  <a:pt x="259080" y="289560"/>
                </a:lnTo>
                <a:lnTo>
                  <a:pt x="259080" y="76200"/>
                </a:lnTo>
                <a:close/>
                <a:moveTo>
                  <a:pt x="45720" y="76200"/>
                </a:moveTo>
                <a:lnTo>
                  <a:pt x="45720" y="289560"/>
                </a:lnTo>
                <a:lnTo>
                  <a:pt x="30480" y="289560"/>
                </a:lnTo>
                <a:cubicBezTo>
                  <a:pt x="13649" y="289560"/>
                  <a:pt x="0" y="275911"/>
                  <a:pt x="0" y="259080"/>
                </a:cubicBezTo>
                <a:lnTo>
                  <a:pt x="0" y="259080"/>
                </a:lnTo>
                <a:lnTo>
                  <a:pt x="0" y="106680"/>
                </a:lnTo>
                <a:cubicBezTo>
                  <a:pt x="0" y="89916"/>
                  <a:pt x="13716" y="76200"/>
                  <a:pt x="30480" y="76200"/>
                </a:cubicBezTo>
                <a:lnTo>
                  <a:pt x="45720" y="76200"/>
                </a:lnTo>
                <a:close/>
                <a:moveTo>
                  <a:pt x="121920" y="60960"/>
                </a:moveTo>
                <a:lnTo>
                  <a:pt x="121920" y="76200"/>
                </a:lnTo>
                <a:lnTo>
                  <a:pt x="182880" y="76200"/>
                </a:lnTo>
                <a:lnTo>
                  <a:pt x="182880" y="60960"/>
                </a:lnTo>
                <a:lnTo>
                  <a:pt x="121920" y="60960"/>
                </a:lnTo>
                <a:close/>
              </a:path>
            </a:pathLst>
          </a:custGeom>
          <a:solidFill>
            <a:srgbClr val="FFFFFF">
              <a:alpha val="100000"/>
            </a:srgbClr>
          </a:solidFill>
        </p:spPr>
      </p:sp>
      <p:sp>
        <p:nvSpPr>
          <p:cNvPr id="23" name="Freeform 23"/>
          <p:cNvSpPr/>
          <p:nvPr/>
        </p:nvSpPr>
        <p:spPr>
          <a:xfrm>
            <a:off x="8651974" y="4016916"/>
            <a:ext cx="507934" cy="507934"/>
          </a:xfrm>
          <a:custGeom>
            <a:avLst/>
            <a:gdLst/>
            <a:ahLst/>
            <a:cxnLst/>
            <a:rect l="l" t="t" r="r" b="b"/>
            <a:pathLst>
              <a:path w="304800" h="304800">
                <a:moveTo>
                  <a:pt x="261518" y="97841"/>
                </a:moveTo>
                <a:cubicBezTo>
                  <a:pt x="249460" y="74143"/>
                  <a:pt x="230657" y="55340"/>
                  <a:pt x="207655" y="43605"/>
                </a:cubicBezTo>
                <a:lnTo>
                  <a:pt x="206959" y="43282"/>
                </a:lnTo>
                <a:lnTo>
                  <a:pt x="186538" y="84277"/>
                </a:lnTo>
                <a:cubicBezTo>
                  <a:pt x="201292" y="91802"/>
                  <a:pt x="212998" y="103508"/>
                  <a:pt x="220323" y="117834"/>
                </a:cubicBezTo>
                <a:lnTo>
                  <a:pt x="220523" y="118262"/>
                </a:lnTo>
                <a:lnTo>
                  <a:pt x="261518" y="97841"/>
                </a:lnTo>
                <a:close/>
                <a:moveTo>
                  <a:pt x="261518" y="206959"/>
                </a:moveTo>
                <a:lnTo>
                  <a:pt x="220523" y="186538"/>
                </a:lnTo>
                <a:cubicBezTo>
                  <a:pt x="212998" y="201292"/>
                  <a:pt x="201292" y="212998"/>
                  <a:pt x="186966" y="220323"/>
                </a:cubicBezTo>
                <a:lnTo>
                  <a:pt x="186538" y="220523"/>
                </a:lnTo>
                <a:lnTo>
                  <a:pt x="206959" y="261518"/>
                </a:lnTo>
                <a:cubicBezTo>
                  <a:pt x="230657" y="249460"/>
                  <a:pt x="249460" y="230657"/>
                  <a:pt x="261195" y="207655"/>
                </a:cubicBezTo>
                <a:lnTo>
                  <a:pt x="261518" y="206959"/>
                </a:lnTo>
                <a:close/>
                <a:moveTo>
                  <a:pt x="97841" y="43282"/>
                </a:moveTo>
                <a:cubicBezTo>
                  <a:pt x="74143" y="55340"/>
                  <a:pt x="55340" y="74143"/>
                  <a:pt x="43605" y="97145"/>
                </a:cubicBezTo>
                <a:lnTo>
                  <a:pt x="43282" y="97841"/>
                </a:lnTo>
                <a:lnTo>
                  <a:pt x="84277" y="118262"/>
                </a:lnTo>
                <a:cubicBezTo>
                  <a:pt x="91802" y="103508"/>
                  <a:pt x="103508" y="91802"/>
                  <a:pt x="117834" y="84477"/>
                </a:cubicBezTo>
                <a:lnTo>
                  <a:pt x="118262" y="84277"/>
                </a:lnTo>
                <a:lnTo>
                  <a:pt x="97841" y="43282"/>
                </a:lnTo>
                <a:close/>
                <a:moveTo>
                  <a:pt x="43282" y="206959"/>
                </a:moveTo>
                <a:cubicBezTo>
                  <a:pt x="55340" y="230657"/>
                  <a:pt x="74143" y="249460"/>
                  <a:pt x="97145" y="261195"/>
                </a:cubicBezTo>
                <a:lnTo>
                  <a:pt x="97841" y="261518"/>
                </a:lnTo>
                <a:lnTo>
                  <a:pt x="118262" y="220523"/>
                </a:lnTo>
                <a:cubicBezTo>
                  <a:pt x="103508" y="212998"/>
                  <a:pt x="91802" y="201292"/>
                  <a:pt x="84477" y="186966"/>
                </a:cubicBezTo>
                <a:lnTo>
                  <a:pt x="84277" y="186538"/>
                </a:lnTo>
                <a:lnTo>
                  <a:pt x="43282" y="206959"/>
                </a:lnTo>
                <a:close/>
                <a:moveTo>
                  <a:pt x="152400" y="304800"/>
                </a:moveTo>
                <a:cubicBezTo>
                  <a:pt x="68228" y="304800"/>
                  <a:pt x="0" y="236572"/>
                  <a:pt x="0" y="152400"/>
                </a:cubicBezTo>
                <a:cubicBezTo>
                  <a:pt x="0" y="68228"/>
                  <a:pt x="68228" y="0"/>
                  <a:pt x="152400" y="0"/>
                </a:cubicBezTo>
                <a:lnTo>
                  <a:pt x="152400" y="0"/>
                </a:lnTo>
                <a:cubicBezTo>
                  <a:pt x="236572" y="0"/>
                  <a:pt x="304800" y="68228"/>
                  <a:pt x="304800" y="152400"/>
                </a:cubicBezTo>
                <a:cubicBezTo>
                  <a:pt x="304800" y="236572"/>
                  <a:pt x="236572" y="304800"/>
                  <a:pt x="152400" y="304800"/>
                </a:cubicBezTo>
                <a:lnTo>
                  <a:pt x="152400" y="304800"/>
                </a:lnTo>
                <a:close/>
                <a:moveTo>
                  <a:pt x="152400" y="198120"/>
                </a:moveTo>
                <a:cubicBezTo>
                  <a:pt x="177651" y="198120"/>
                  <a:pt x="198120" y="177651"/>
                  <a:pt x="198120" y="152400"/>
                </a:cubicBezTo>
                <a:cubicBezTo>
                  <a:pt x="198120" y="127149"/>
                  <a:pt x="177651" y="106680"/>
                  <a:pt x="152400" y="106680"/>
                </a:cubicBezTo>
                <a:lnTo>
                  <a:pt x="152400" y="106680"/>
                </a:lnTo>
                <a:cubicBezTo>
                  <a:pt x="127149" y="106680"/>
                  <a:pt x="106680" y="127149"/>
                  <a:pt x="106680" y="152400"/>
                </a:cubicBezTo>
                <a:cubicBezTo>
                  <a:pt x="106680" y="177651"/>
                  <a:pt x="127149" y="198120"/>
                  <a:pt x="152400" y="198120"/>
                </a:cubicBezTo>
                <a:lnTo>
                  <a:pt x="152400" y="198120"/>
                </a:lnTo>
                <a:close/>
              </a:path>
            </a:pathLst>
          </a:custGeom>
          <a:solidFill>
            <a:srgbClr val="FFFFFF">
              <a:alpha val="100000"/>
            </a:srgbClr>
          </a:solidFill>
        </p:spPr>
      </p:sp>
      <p:grpSp>
        <p:nvGrpSpPr>
          <p:cNvPr id="24" name="Group 24"/>
          <p:cNvGrpSpPr/>
          <p:nvPr/>
        </p:nvGrpSpPr>
        <p:grpSpPr>
          <a:xfrm>
            <a:off x="454963" y="93878"/>
            <a:ext cx="10641129" cy="914400"/>
            <a:chOff x="454963" y="93878"/>
            <a:chExt cx="10641129" cy="914400"/>
          </a:xfrm>
        </p:grpSpPr>
        <p:sp>
          <p:nvSpPr>
            <p:cNvPr id="25" name="AutoShape 25"/>
            <p:cNvSpPr/>
            <p:nvPr/>
          </p:nvSpPr>
          <p:spPr>
            <a:xfrm>
              <a:off x="454963" y="331168"/>
              <a:ext cx="84147" cy="84147"/>
            </a:xfrm>
            <a:prstGeom prst="ellipse">
              <a:avLst/>
            </a:prstGeom>
            <a:solidFill>
              <a:schemeClr val="accent1">
                <a:alpha val="100000"/>
              </a:schemeClr>
            </a:solidFill>
          </p:spPr>
        </p:sp>
        <p:sp>
          <p:nvSpPr>
            <p:cNvPr id="26" name="AutoShape 26"/>
            <p:cNvSpPr/>
            <p:nvPr/>
          </p:nvSpPr>
          <p:spPr>
            <a:xfrm>
              <a:off x="575049" y="337743"/>
              <a:ext cx="78137" cy="78137"/>
            </a:xfrm>
            <a:prstGeom prst="ellipse">
              <a:avLst/>
            </a:prstGeom>
            <a:solidFill>
              <a:schemeClr val="accent1">
                <a:alpha val="80000"/>
              </a:schemeClr>
            </a:solidFill>
          </p:spPr>
        </p:sp>
        <p:sp>
          <p:nvSpPr>
            <p:cNvPr id="27" name="AutoShape 27"/>
            <p:cNvSpPr/>
            <p:nvPr/>
          </p:nvSpPr>
          <p:spPr>
            <a:xfrm>
              <a:off x="689125" y="339460"/>
              <a:ext cx="74704" cy="74704"/>
            </a:xfrm>
            <a:prstGeom prst="ellipse">
              <a:avLst/>
            </a:prstGeom>
            <a:solidFill>
              <a:schemeClr val="accent1">
                <a:alpha val="60000"/>
              </a:schemeClr>
            </a:solidFill>
          </p:spPr>
        </p:sp>
        <p:sp>
          <p:nvSpPr>
            <p:cNvPr id="28" name="AutoShape 28"/>
            <p:cNvSpPr/>
            <p:nvPr/>
          </p:nvSpPr>
          <p:spPr>
            <a:xfrm>
              <a:off x="799768" y="348430"/>
              <a:ext cx="69238" cy="69238"/>
            </a:xfrm>
            <a:prstGeom prst="ellipse">
              <a:avLst/>
            </a:prstGeom>
            <a:solidFill>
              <a:schemeClr val="accent1">
                <a:alpha val="40000"/>
              </a:schemeClr>
            </a:solidFill>
          </p:spPr>
        </p:sp>
        <p:sp>
          <p:nvSpPr>
            <p:cNvPr id="29" name="AutoShape 29"/>
            <p:cNvSpPr/>
            <p:nvPr/>
          </p:nvSpPr>
          <p:spPr>
            <a:xfrm>
              <a:off x="904945" y="344297"/>
              <a:ext cx="65594" cy="65594"/>
            </a:xfrm>
            <a:prstGeom prst="ellipse">
              <a:avLst/>
            </a:prstGeom>
            <a:solidFill>
              <a:schemeClr val="accent1">
                <a:alpha val="20000"/>
              </a:schemeClr>
            </a:solidFill>
          </p:spPr>
        </p:sp>
        <p:sp>
          <p:nvSpPr>
            <p:cNvPr id="30" name="AutoShape 30"/>
            <p:cNvSpPr/>
            <p:nvPr/>
          </p:nvSpPr>
          <p:spPr>
            <a:xfrm>
              <a:off x="454963" y="448942"/>
              <a:ext cx="84147" cy="84147"/>
            </a:xfrm>
            <a:prstGeom prst="ellipse">
              <a:avLst/>
            </a:prstGeom>
            <a:solidFill>
              <a:schemeClr val="accent1">
                <a:alpha val="100000"/>
              </a:schemeClr>
            </a:solidFill>
          </p:spPr>
        </p:sp>
        <p:sp>
          <p:nvSpPr>
            <p:cNvPr id="31" name="AutoShape 31"/>
            <p:cNvSpPr/>
            <p:nvPr/>
          </p:nvSpPr>
          <p:spPr>
            <a:xfrm>
              <a:off x="575049" y="455517"/>
              <a:ext cx="78137" cy="78137"/>
            </a:xfrm>
            <a:prstGeom prst="ellipse">
              <a:avLst/>
            </a:prstGeom>
            <a:solidFill>
              <a:schemeClr val="accent1">
                <a:alpha val="80000"/>
              </a:schemeClr>
            </a:solidFill>
          </p:spPr>
        </p:sp>
        <p:sp>
          <p:nvSpPr>
            <p:cNvPr id="32" name="AutoShape 32"/>
            <p:cNvSpPr/>
            <p:nvPr/>
          </p:nvSpPr>
          <p:spPr>
            <a:xfrm>
              <a:off x="689125" y="457233"/>
              <a:ext cx="74704" cy="74704"/>
            </a:xfrm>
            <a:prstGeom prst="ellipse">
              <a:avLst/>
            </a:prstGeom>
            <a:solidFill>
              <a:schemeClr val="accent1">
                <a:alpha val="60000"/>
              </a:schemeClr>
            </a:solidFill>
          </p:spPr>
        </p:sp>
        <p:sp>
          <p:nvSpPr>
            <p:cNvPr id="33" name="AutoShape 33"/>
            <p:cNvSpPr/>
            <p:nvPr/>
          </p:nvSpPr>
          <p:spPr>
            <a:xfrm>
              <a:off x="799768" y="466203"/>
              <a:ext cx="69238" cy="69238"/>
            </a:xfrm>
            <a:prstGeom prst="ellipse">
              <a:avLst/>
            </a:prstGeom>
            <a:solidFill>
              <a:schemeClr val="accent1">
                <a:alpha val="40000"/>
              </a:schemeClr>
            </a:solidFill>
          </p:spPr>
        </p:sp>
        <p:sp>
          <p:nvSpPr>
            <p:cNvPr id="34" name="AutoShape 34"/>
            <p:cNvSpPr/>
            <p:nvPr/>
          </p:nvSpPr>
          <p:spPr>
            <a:xfrm>
              <a:off x="904945" y="462070"/>
              <a:ext cx="65594" cy="65594"/>
            </a:xfrm>
            <a:prstGeom prst="ellipse">
              <a:avLst/>
            </a:prstGeom>
            <a:solidFill>
              <a:schemeClr val="accent1">
                <a:alpha val="20000"/>
              </a:schemeClr>
            </a:solidFill>
          </p:spPr>
        </p:sp>
        <p:sp>
          <p:nvSpPr>
            <p:cNvPr id="35" name="AutoShape 35"/>
            <p:cNvSpPr/>
            <p:nvPr/>
          </p:nvSpPr>
          <p:spPr>
            <a:xfrm>
              <a:off x="454963" y="566715"/>
              <a:ext cx="84147" cy="84147"/>
            </a:xfrm>
            <a:prstGeom prst="ellipse">
              <a:avLst/>
            </a:prstGeom>
            <a:solidFill>
              <a:schemeClr val="accent1">
                <a:alpha val="100000"/>
              </a:schemeClr>
            </a:solidFill>
          </p:spPr>
        </p:sp>
        <p:sp>
          <p:nvSpPr>
            <p:cNvPr id="36" name="AutoShape 36"/>
            <p:cNvSpPr/>
            <p:nvPr/>
          </p:nvSpPr>
          <p:spPr>
            <a:xfrm>
              <a:off x="575049" y="573291"/>
              <a:ext cx="78137" cy="78137"/>
            </a:xfrm>
            <a:prstGeom prst="ellipse">
              <a:avLst/>
            </a:prstGeom>
            <a:solidFill>
              <a:schemeClr val="accent1">
                <a:alpha val="80000"/>
              </a:schemeClr>
            </a:solidFill>
          </p:spPr>
        </p:sp>
        <p:sp>
          <p:nvSpPr>
            <p:cNvPr id="37" name="AutoShape 37"/>
            <p:cNvSpPr/>
            <p:nvPr/>
          </p:nvSpPr>
          <p:spPr>
            <a:xfrm>
              <a:off x="689125" y="575007"/>
              <a:ext cx="74704" cy="74704"/>
            </a:xfrm>
            <a:prstGeom prst="ellipse">
              <a:avLst/>
            </a:prstGeom>
            <a:solidFill>
              <a:schemeClr val="accent1">
                <a:alpha val="60000"/>
              </a:schemeClr>
            </a:solidFill>
          </p:spPr>
        </p:sp>
        <p:sp>
          <p:nvSpPr>
            <p:cNvPr id="38" name="AutoShape 38"/>
            <p:cNvSpPr/>
            <p:nvPr/>
          </p:nvSpPr>
          <p:spPr>
            <a:xfrm>
              <a:off x="799768" y="583977"/>
              <a:ext cx="69238" cy="69238"/>
            </a:xfrm>
            <a:prstGeom prst="ellipse">
              <a:avLst/>
            </a:prstGeom>
            <a:solidFill>
              <a:schemeClr val="accent1">
                <a:alpha val="40000"/>
              </a:schemeClr>
            </a:solidFill>
          </p:spPr>
        </p:sp>
        <p:sp>
          <p:nvSpPr>
            <p:cNvPr id="39" name="AutoShape 39"/>
            <p:cNvSpPr/>
            <p:nvPr/>
          </p:nvSpPr>
          <p:spPr>
            <a:xfrm>
              <a:off x="904945" y="579844"/>
              <a:ext cx="65594" cy="65594"/>
            </a:xfrm>
            <a:prstGeom prst="ellipse">
              <a:avLst/>
            </a:prstGeom>
            <a:solidFill>
              <a:schemeClr val="accent1">
                <a:alpha val="20000"/>
              </a:schemeClr>
            </a:solidFill>
          </p:spPr>
        </p:sp>
        <p:sp>
          <p:nvSpPr>
            <p:cNvPr id="40" name="AutoShape 40"/>
            <p:cNvSpPr/>
            <p:nvPr/>
          </p:nvSpPr>
          <p:spPr>
            <a:xfrm>
              <a:off x="454963" y="684489"/>
              <a:ext cx="84147" cy="84147"/>
            </a:xfrm>
            <a:prstGeom prst="ellipse">
              <a:avLst/>
            </a:prstGeom>
            <a:solidFill>
              <a:schemeClr val="accent1">
                <a:alpha val="100000"/>
              </a:schemeClr>
            </a:solidFill>
          </p:spPr>
        </p:sp>
        <p:sp>
          <p:nvSpPr>
            <p:cNvPr id="41" name="AutoShape 41"/>
            <p:cNvSpPr/>
            <p:nvPr/>
          </p:nvSpPr>
          <p:spPr>
            <a:xfrm>
              <a:off x="575049" y="691064"/>
              <a:ext cx="78137" cy="78137"/>
            </a:xfrm>
            <a:prstGeom prst="ellipse">
              <a:avLst/>
            </a:prstGeom>
            <a:solidFill>
              <a:schemeClr val="accent1">
                <a:alpha val="80000"/>
              </a:schemeClr>
            </a:solidFill>
          </p:spPr>
        </p:sp>
        <p:sp>
          <p:nvSpPr>
            <p:cNvPr id="42" name="AutoShape 42"/>
            <p:cNvSpPr/>
            <p:nvPr/>
          </p:nvSpPr>
          <p:spPr>
            <a:xfrm>
              <a:off x="689125" y="692781"/>
              <a:ext cx="74704" cy="74704"/>
            </a:xfrm>
            <a:prstGeom prst="ellipse">
              <a:avLst/>
            </a:prstGeom>
            <a:solidFill>
              <a:schemeClr val="accent1">
                <a:alpha val="60000"/>
              </a:schemeClr>
            </a:solidFill>
          </p:spPr>
        </p:sp>
        <p:sp>
          <p:nvSpPr>
            <p:cNvPr id="43" name="AutoShape 43"/>
            <p:cNvSpPr/>
            <p:nvPr/>
          </p:nvSpPr>
          <p:spPr>
            <a:xfrm>
              <a:off x="799768" y="701751"/>
              <a:ext cx="69238" cy="69238"/>
            </a:xfrm>
            <a:prstGeom prst="ellipse">
              <a:avLst/>
            </a:prstGeom>
            <a:solidFill>
              <a:schemeClr val="accent1">
                <a:alpha val="40000"/>
              </a:schemeClr>
            </a:solidFill>
          </p:spPr>
        </p:sp>
        <p:sp>
          <p:nvSpPr>
            <p:cNvPr id="44" name="AutoShape 44"/>
            <p:cNvSpPr/>
            <p:nvPr/>
          </p:nvSpPr>
          <p:spPr>
            <a:xfrm>
              <a:off x="904945" y="697618"/>
              <a:ext cx="65594" cy="65594"/>
            </a:xfrm>
            <a:prstGeom prst="ellipse">
              <a:avLst/>
            </a:prstGeom>
            <a:solidFill>
              <a:schemeClr val="accent1">
                <a:alpha val="20000"/>
              </a:schemeClr>
            </a:solidFill>
          </p:spPr>
        </p:sp>
        <p:sp>
          <p:nvSpPr>
            <p:cNvPr id="45" name="TextBox 45"/>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Microsoft Yahei"/>
                  <a:ea typeface="Microsoft Yahei"/>
                  <a:cs typeface="Microsoft Yahei"/>
                </a:rPr>
                <a:t>用例执行计划</a:t>
              </a:r>
            </a:p>
          </p:txBody>
        </p:sp>
      </p:grpSp>
    </p:spTree>
    <p:extLst>
      <p:ext uri="{BB962C8B-B14F-4D97-AF65-F5344CB8AC3E}">
        <p14:creationId xmlns:p14="http://schemas.microsoft.com/office/powerpoint/2010/main" val="3931108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0" y="0"/>
            <a:ext cx="3940476" cy="6858000"/>
          </a:xfrm>
          <a:prstGeom prst="rect">
            <a:avLst/>
          </a:prstGeom>
          <a:solidFill>
            <a:schemeClr val="accent1">
              <a:alpha val="100000"/>
            </a:schemeClr>
          </a:solidFill>
        </p:spPr>
      </p:sp>
      <p:sp>
        <p:nvSpPr>
          <p:cNvPr id="3" name="AutoShape 3"/>
          <p:cNvSpPr/>
          <p:nvPr/>
        </p:nvSpPr>
        <p:spPr>
          <a:xfrm>
            <a:off x="-2490705" y="-2630165"/>
            <a:ext cx="5510422" cy="5510422"/>
          </a:xfrm>
          <a:prstGeom prst="ellipse">
            <a:avLst/>
          </a:prstGeom>
          <a:solidFill>
            <a:schemeClr val="accent3">
              <a:lumMod val="20000"/>
              <a:lumOff val="80000"/>
              <a:alpha val="55000"/>
            </a:schemeClr>
          </a:solidFill>
        </p:spPr>
      </p:sp>
      <p:sp>
        <p:nvSpPr>
          <p:cNvPr id="4" name="AutoShape 4"/>
          <p:cNvSpPr/>
          <p:nvPr/>
        </p:nvSpPr>
        <p:spPr>
          <a:xfrm>
            <a:off x="-1370201" y="-1527676"/>
            <a:ext cx="3269415" cy="3269415"/>
          </a:xfrm>
          <a:prstGeom prst="ellipse">
            <a:avLst/>
          </a:prstGeom>
          <a:solidFill>
            <a:schemeClr val="accent1">
              <a:alpha val="67000"/>
            </a:schemeClr>
          </a:solidFill>
        </p:spPr>
      </p:sp>
      <p:sp>
        <p:nvSpPr>
          <p:cNvPr id="5" name="TextBox 5"/>
          <p:cNvSpPr txBox="1"/>
          <p:nvPr/>
        </p:nvSpPr>
        <p:spPr>
          <a:xfrm>
            <a:off x="4805301" y="1674609"/>
            <a:ext cx="6559296" cy="3508781"/>
          </a:xfrm>
          <a:prstGeom prst="rect">
            <a:avLst/>
          </a:prstGeom>
        </p:spPr>
        <p:txBody>
          <a:bodyPr vert="horz" wrap="square" lIns="123825" tIns="123825" rIns="57150" bIns="123825" rtlCol="0" anchor="ctr" anchorCtr="0">
            <a:spAutoFit/>
          </a:bodyPr>
          <a:lstStyle/>
          <a:p>
            <a:pPr marL="203200" lvl="0" indent="-203200">
              <a:lnSpc>
                <a:spcPct val="150000"/>
              </a:lnSpc>
              <a:buFont typeface="Arial"/>
              <a:buChar char="•"/>
            </a:pPr>
            <a:r>
              <a:rPr lang="zh-CN" altLang="en-US" sz="2400" b="1" dirty="0">
                <a:solidFill>
                  <a:schemeClr val="accent1">
                    <a:alpha val="100000"/>
                  </a:schemeClr>
                </a:solidFill>
                <a:latin typeface="Microsoft Yahei"/>
                <a:ea typeface="Microsoft Yahei"/>
                <a:cs typeface="Microsoft Yahei"/>
              </a:rPr>
              <a:t>开发完成情况</a:t>
            </a:r>
            <a:endParaRPr lang="en-US" sz="2400" b="1" dirty="0">
              <a:solidFill>
                <a:schemeClr val="accent1">
                  <a:alpha val="100000"/>
                </a:schemeClr>
              </a:solidFill>
              <a:latin typeface="Microsoft Yahei"/>
              <a:ea typeface="Microsoft Yahei"/>
              <a:cs typeface="Microsoft Yahei"/>
            </a:endParaRPr>
          </a:p>
          <a:p>
            <a:pPr marL="660400" lvl="1" indent="-203200">
              <a:lnSpc>
                <a:spcPct val="150000"/>
              </a:lnSpc>
              <a:buFont typeface="Arial"/>
              <a:buChar char="•"/>
            </a:pPr>
            <a:r>
              <a:rPr lang="en-US" altLang="zh-CN" sz="2400" b="1" dirty="0" err="1">
                <a:solidFill>
                  <a:schemeClr val="accent1">
                    <a:alpha val="100000"/>
                  </a:schemeClr>
                </a:solidFill>
                <a:latin typeface="Microsoft Yahei"/>
                <a:ea typeface="Microsoft Yahei"/>
                <a:cs typeface="Microsoft Yahei"/>
              </a:rPr>
              <a:t>需求</a:t>
            </a:r>
            <a:r>
              <a:rPr lang="zh-CN" altLang="en-US" sz="2400" b="1" dirty="0">
                <a:solidFill>
                  <a:schemeClr val="accent1">
                    <a:alpha val="100000"/>
                  </a:schemeClr>
                </a:solidFill>
                <a:latin typeface="Microsoft Yahei"/>
                <a:ea typeface="Microsoft Yahei"/>
                <a:cs typeface="Microsoft Yahei"/>
              </a:rPr>
              <a:t>规格文档说明书</a:t>
            </a:r>
            <a:endParaRPr lang="en-US" altLang="zh-CN" sz="2400" b="1" dirty="0">
              <a:solidFill>
                <a:schemeClr val="accent1">
                  <a:alpha val="100000"/>
                </a:schemeClr>
              </a:solidFill>
              <a:latin typeface="Microsoft Yahei"/>
              <a:ea typeface="Microsoft Yahei"/>
              <a:cs typeface="Microsoft Yahei"/>
            </a:endParaRPr>
          </a:p>
          <a:p>
            <a:pPr marL="660400" lvl="1" indent="-203200">
              <a:lnSpc>
                <a:spcPct val="150000"/>
              </a:lnSpc>
              <a:buFont typeface="Arial"/>
              <a:buChar char="•"/>
            </a:pPr>
            <a:r>
              <a:rPr lang="en-US" altLang="zh-CN" sz="2400" b="1" dirty="0" err="1">
                <a:solidFill>
                  <a:schemeClr val="accent1">
                    <a:alpha val="100000"/>
                  </a:schemeClr>
                </a:solidFill>
                <a:latin typeface="Microsoft Yahei"/>
                <a:ea typeface="Microsoft Yahei"/>
                <a:cs typeface="Microsoft Yahei"/>
              </a:rPr>
              <a:t>测试用例设计</a:t>
            </a:r>
            <a:r>
              <a:rPr lang="zh-CN" altLang="en-US" sz="2400" b="1" dirty="0">
                <a:solidFill>
                  <a:schemeClr val="accent1">
                    <a:alpha val="100000"/>
                  </a:schemeClr>
                </a:solidFill>
                <a:latin typeface="Microsoft Yahei"/>
                <a:ea typeface="Microsoft Yahei"/>
                <a:cs typeface="Microsoft Yahei"/>
              </a:rPr>
              <a:t>与清单</a:t>
            </a:r>
            <a:endParaRPr lang="en-US" altLang="zh-CN" sz="2400" b="1" dirty="0">
              <a:solidFill>
                <a:schemeClr val="accent1">
                  <a:alpha val="100000"/>
                </a:schemeClr>
              </a:solidFill>
              <a:latin typeface="Microsoft Yahei"/>
              <a:ea typeface="Microsoft Yahei"/>
              <a:cs typeface="Microsoft Yahei"/>
            </a:endParaRPr>
          </a:p>
          <a:p>
            <a:pPr marL="660400" lvl="1" indent="-203200">
              <a:lnSpc>
                <a:spcPct val="150000"/>
              </a:lnSpc>
              <a:buFont typeface="Arial"/>
              <a:buChar char="•"/>
            </a:pPr>
            <a:r>
              <a:rPr lang="zh-CN" altLang="en-US" sz="2400" b="1" dirty="0">
                <a:solidFill>
                  <a:schemeClr val="accent1">
                    <a:alpha val="100000"/>
                  </a:schemeClr>
                </a:solidFill>
                <a:latin typeface="Microsoft Yahei"/>
                <a:ea typeface="Microsoft Yahei"/>
                <a:cs typeface="Microsoft Yahei"/>
              </a:rPr>
              <a:t>源代码</a:t>
            </a:r>
            <a:r>
              <a:rPr lang="en-US" altLang="zh-CN" sz="2400" b="1" dirty="0" err="1">
                <a:solidFill>
                  <a:schemeClr val="accent1">
                    <a:alpha val="100000"/>
                  </a:schemeClr>
                </a:solidFill>
                <a:latin typeface="Microsoft Yahei"/>
                <a:ea typeface="Microsoft Yahei"/>
                <a:cs typeface="Microsoft Yahei"/>
              </a:rPr>
              <a:t>成果</a:t>
            </a:r>
            <a:r>
              <a:rPr lang="zh-CN" altLang="en-US" sz="2400" b="1" dirty="0">
                <a:solidFill>
                  <a:schemeClr val="accent1">
                    <a:alpha val="100000"/>
                  </a:schemeClr>
                </a:solidFill>
                <a:latin typeface="Microsoft Yahei"/>
                <a:ea typeface="Microsoft Yahei"/>
                <a:cs typeface="Microsoft Yahei"/>
              </a:rPr>
              <a:t>概览</a:t>
            </a:r>
            <a:endParaRPr lang="en-US" sz="2400" b="1" dirty="0">
              <a:solidFill>
                <a:schemeClr val="accent1">
                  <a:alpha val="100000"/>
                </a:schemeClr>
              </a:solidFill>
              <a:latin typeface="Microsoft Yahei"/>
              <a:ea typeface="Microsoft Yahei"/>
              <a:cs typeface="Microsoft Yahei"/>
            </a:endParaRPr>
          </a:p>
          <a:p>
            <a:pPr marL="660400" lvl="1" indent="-203200">
              <a:lnSpc>
                <a:spcPct val="150000"/>
              </a:lnSpc>
              <a:buFont typeface="Arial"/>
              <a:buChar char="•"/>
            </a:pPr>
            <a:r>
              <a:rPr lang="en-US" sz="2400" b="1" dirty="0" err="1">
                <a:solidFill>
                  <a:schemeClr val="accent1">
                    <a:alpha val="100000"/>
                  </a:schemeClr>
                </a:solidFill>
                <a:latin typeface="Microsoft Yahei"/>
                <a:ea typeface="Microsoft Yahei"/>
                <a:cs typeface="Microsoft Yahei"/>
              </a:rPr>
              <a:t>安装部署文档</a:t>
            </a:r>
            <a:endParaRPr lang="en-US" sz="2400" b="1" dirty="0">
              <a:solidFill>
                <a:schemeClr val="accent1">
                  <a:alpha val="100000"/>
                </a:schemeClr>
              </a:solidFill>
              <a:latin typeface="Microsoft Yahei"/>
              <a:ea typeface="Microsoft Yahei"/>
              <a:cs typeface="Microsoft Yahei"/>
            </a:endParaRPr>
          </a:p>
          <a:p>
            <a:pPr marL="660400" lvl="1" indent="-203200">
              <a:lnSpc>
                <a:spcPct val="150000"/>
              </a:lnSpc>
              <a:buFont typeface="Arial"/>
              <a:buChar char="•"/>
            </a:pPr>
            <a:r>
              <a:rPr lang="zh-CN" altLang="en-US" sz="2400" b="1" dirty="0">
                <a:solidFill>
                  <a:schemeClr val="accent1">
                    <a:alpha val="100000"/>
                  </a:schemeClr>
                </a:solidFill>
                <a:latin typeface="Microsoft Yahei"/>
                <a:ea typeface="Microsoft Yahei"/>
                <a:cs typeface="Microsoft Yahei"/>
              </a:rPr>
              <a:t>自动化执行</a:t>
            </a:r>
            <a:r>
              <a:rPr lang="en-US" sz="2400" b="1" dirty="0" err="1">
                <a:solidFill>
                  <a:schemeClr val="accent1">
                    <a:alpha val="100000"/>
                  </a:schemeClr>
                </a:solidFill>
                <a:latin typeface="Microsoft Yahei"/>
                <a:ea typeface="Microsoft Yahei"/>
                <a:cs typeface="Microsoft Yahei"/>
              </a:rPr>
              <a:t>演示视频</a:t>
            </a:r>
            <a:endParaRPr lang="en-US" sz="2400" b="1" dirty="0">
              <a:solidFill>
                <a:schemeClr val="accent1">
                  <a:alpha val="100000"/>
                </a:schemeClr>
              </a:solidFill>
              <a:latin typeface="Microsoft Yahei"/>
              <a:ea typeface="Microsoft Yahei"/>
              <a:cs typeface="Microsoft Yahei"/>
            </a:endParaRPr>
          </a:p>
        </p:txBody>
      </p:sp>
      <p:sp>
        <p:nvSpPr>
          <p:cNvPr id="6" name="TextBox 6"/>
          <p:cNvSpPr txBox="1"/>
          <p:nvPr/>
        </p:nvSpPr>
        <p:spPr>
          <a:xfrm>
            <a:off x="8719147" y="5955792"/>
            <a:ext cx="4413504" cy="1328928"/>
          </a:xfrm>
          <a:prstGeom prst="rect">
            <a:avLst/>
          </a:prstGeom>
        </p:spPr>
        <p:txBody>
          <a:bodyPr vert="horz" wrap="square" lIns="123825" tIns="123825" rIns="57150" bIns="123825" rtlCol="0" anchor="t" anchorCtr="0">
            <a:spAutoFit/>
          </a:bodyPr>
          <a:lstStyle/>
          <a:p>
            <a:pPr>
              <a:lnSpc>
                <a:spcPct val="112000"/>
              </a:lnSpc>
              <a:spcBef>
                <a:spcPts val="450"/>
              </a:spcBef>
            </a:pPr>
            <a:r>
              <a:rPr lang="en-US" sz="5775" b="1">
                <a:solidFill>
                  <a:schemeClr val="accent3">
                    <a:lumMod val="40000"/>
                    <a:lumOff val="60000"/>
                    <a:alpha val="34000"/>
                  </a:schemeClr>
                </a:solidFill>
                <a:latin typeface="Microsoft Yahei"/>
                <a:ea typeface="Microsoft Yahei"/>
                <a:cs typeface="Microsoft Yahei"/>
              </a:rPr>
              <a:t>contents</a:t>
            </a:r>
          </a:p>
        </p:txBody>
      </p:sp>
      <p:sp>
        <p:nvSpPr>
          <p:cNvPr id="7" name="TextBox 7"/>
          <p:cNvSpPr txBox="1"/>
          <p:nvPr/>
        </p:nvSpPr>
        <p:spPr>
          <a:xfrm>
            <a:off x="-271406" y="3561558"/>
            <a:ext cx="3626990" cy="3291840"/>
          </a:xfrm>
          <a:prstGeom prst="rect">
            <a:avLst/>
          </a:prstGeom>
        </p:spPr>
        <p:txBody>
          <a:bodyPr vert="horz" wrap="square" lIns="123825" tIns="123825" rIns="57150" bIns="123825" rtlCol="0" anchor="t" anchorCtr="0">
            <a:spAutoFit/>
          </a:bodyPr>
          <a:lstStyle/>
          <a:p>
            <a:pPr algn="ctr">
              <a:lnSpc>
                <a:spcPct val="125000"/>
              </a:lnSpc>
            </a:pPr>
            <a:r>
              <a:rPr lang="en-US" sz="7650" b="1">
                <a:solidFill>
                  <a:srgbClr val="FFFFFF">
                    <a:alpha val="100000"/>
                  </a:srgbClr>
                </a:solidFill>
                <a:latin typeface="Microsoft Yahei"/>
                <a:ea typeface="Microsoft Yahei"/>
                <a:cs typeface="Microsoft Yahei"/>
              </a:rPr>
              <a:t>目</a:t>
            </a:r>
          </a:p>
          <a:p>
            <a:pPr algn="ctr">
              <a:lnSpc>
                <a:spcPct val="125000"/>
              </a:lnSpc>
            </a:pPr>
            <a:r>
              <a:rPr lang="en-US" sz="7650" b="1">
                <a:solidFill>
                  <a:srgbClr val="FFFFFF">
                    <a:alpha val="100000"/>
                  </a:srgbClr>
                </a:solidFill>
                <a:latin typeface="Microsoft Yahei"/>
                <a:ea typeface="Microsoft Yahei"/>
                <a:cs typeface="Microsoft Yahei"/>
              </a:rPr>
              <a:t>录</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20"/>
          <p:cNvGrpSpPr/>
          <p:nvPr/>
        </p:nvGrpSpPr>
        <p:grpSpPr>
          <a:xfrm>
            <a:off x="454963" y="93878"/>
            <a:ext cx="10641129" cy="826316"/>
            <a:chOff x="454963" y="93878"/>
            <a:chExt cx="10641129" cy="826316"/>
          </a:xfrm>
        </p:grpSpPr>
        <p:sp>
          <p:nvSpPr>
            <p:cNvPr id="21" name="AutoShape 21"/>
            <p:cNvSpPr/>
            <p:nvPr/>
          </p:nvSpPr>
          <p:spPr>
            <a:xfrm>
              <a:off x="454963" y="331168"/>
              <a:ext cx="84147" cy="84147"/>
            </a:xfrm>
            <a:prstGeom prst="ellipse">
              <a:avLst/>
            </a:prstGeom>
            <a:solidFill>
              <a:schemeClr val="accent1">
                <a:alpha val="100000"/>
              </a:schemeClr>
            </a:solidFill>
          </p:spPr>
        </p:sp>
        <p:sp>
          <p:nvSpPr>
            <p:cNvPr id="22" name="AutoShape 22"/>
            <p:cNvSpPr/>
            <p:nvPr/>
          </p:nvSpPr>
          <p:spPr>
            <a:xfrm>
              <a:off x="575049" y="337743"/>
              <a:ext cx="78137" cy="78137"/>
            </a:xfrm>
            <a:prstGeom prst="ellipse">
              <a:avLst/>
            </a:prstGeom>
            <a:solidFill>
              <a:schemeClr val="accent1">
                <a:alpha val="80000"/>
              </a:schemeClr>
            </a:solidFill>
          </p:spPr>
        </p:sp>
        <p:sp>
          <p:nvSpPr>
            <p:cNvPr id="23" name="AutoShape 23"/>
            <p:cNvSpPr/>
            <p:nvPr/>
          </p:nvSpPr>
          <p:spPr>
            <a:xfrm>
              <a:off x="689125" y="339460"/>
              <a:ext cx="74704" cy="74704"/>
            </a:xfrm>
            <a:prstGeom prst="ellipse">
              <a:avLst/>
            </a:prstGeom>
            <a:solidFill>
              <a:schemeClr val="accent1">
                <a:alpha val="60000"/>
              </a:schemeClr>
            </a:solidFill>
          </p:spPr>
        </p:sp>
        <p:sp>
          <p:nvSpPr>
            <p:cNvPr id="24" name="AutoShape 24"/>
            <p:cNvSpPr/>
            <p:nvPr/>
          </p:nvSpPr>
          <p:spPr>
            <a:xfrm>
              <a:off x="799768" y="348430"/>
              <a:ext cx="69238" cy="69238"/>
            </a:xfrm>
            <a:prstGeom prst="ellipse">
              <a:avLst/>
            </a:prstGeom>
            <a:solidFill>
              <a:schemeClr val="accent1">
                <a:alpha val="40000"/>
              </a:schemeClr>
            </a:solidFill>
          </p:spPr>
        </p:sp>
        <p:sp>
          <p:nvSpPr>
            <p:cNvPr id="25" name="AutoShape 25"/>
            <p:cNvSpPr/>
            <p:nvPr/>
          </p:nvSpPr>
          <p:spPr>
            <a:xfrm>
              <a:off x="904945" y="344297"/>
              <a:ext cx="65594" cy="65594"/>
            </a:xfrm>
            <a:prstGeom prst="ellipse">
              <a:avLst/>
            </a:prstGeom>
            <a:solidFill>
              <a:schemeClr val="accent1">
                <a:alpha val="20000"/>
              </a:schemeClr>
            </a:solidFill>
          </p:spPr>
        </p:sp>
        <p:sp>
          <p:nvSpPr>
            <p:cNvPr id="26" name="AutoShape 26"/>
            <p:cNvSpPr/>
            <p:nvPr/>
          </p:nvSpPr>
          <p:spPr>
            <a:xfrm>
              <a:off x="454963" y="448942"/>
              <a:ext cx="84147" cy="84147"/>
            </a:xfrm>
            <a:prstGeom prst="ellipse">
              <a:avLst/>
            </a:prstGeom>
            <a:solidFill>
              <a:schemeClr val="accent1">
                <a:alpha val="100000"/>
              </a:schemeClr>
            </a:solidFill>
          </p:spPr>
        </p:sp>
        <p:sp>
          <p:nvSpPr>
            <p:cNvPr id="27" name="AutoShape 27"/>
            <p:cNvSpPr/>
            <p:nvPr/>
          </p:nvSpPr>
          <p:spPr>
            <a:xfrm>
              <a:off x="575049" y="455517"/>
              <a:ext cx="78137" cy="78137"/>
            </a:xfrm>
            <a:prstGeom prst="ellipse">
              <a:avLst/>
            </a:prstGeom>
            <a:solidFill>
              <a:schemeClr val="accent1">
                <a:alpha val="80000"/>
              </a:schemeClr>
            </a:solidFill>
          </p:spPr>
        </p:sp>
        <p:sp>
          <p:nvSpPr>
            <p:cNvPr id="28" name="AutoShape 28"/>
            <p:cNvSpPr/>
            <p:nvPr/>
          </p:nvSpPr>
          <p:spPr>
            <a:xfrm>
              <a:off x="689125" y="457233"/>
              <a:ext cx="74704" cy="74704"/>
            </a:xfrm>
            <a:prstGeom prst="ellipse">
              <a:avLst/>
            </a:prstGeom>
            <a:solidFill>
              <a:schemeClr val="accent1">
                <a:alpha val="60000"/>
              </a:schemeClr>
            </a:solidFill>
          </p:spPr>
        </p:sp>
        <p:sp>
          <p:nvSpPr>
            <p:cNvPr id="29" name="AutoShape 29"/>
            <p:cNvSpPr/>
            <p:nvPr/>
          </p:nvSpPr>
          <p:spPr>
            <a:xfrm>
              <a:off x="799768" y="466203"/>
              <a:ext cx="69238" cy="69238"/>
            </a:xfrm>
            <a:prstGeom prst="ellipse">
              <a:avLst/>
            </a:prstGeom>
            <a:solidFill>
              <a:schemeClr val="accent1">
                <a:alpha val="40000"/>
              </a:schemeClr>
            </a:solidFill>
          </p:spPr>
        </p:sp>
        <p:sp>
          <p:nvSpPr>
            <p:cNvPr id="30" name="AutoShape 30"/>
            <p:cNvSpPr/>
            <p:nvPr/>
          </p:nvSpPr>
          <p:spPr>
            <a:xfrm>
              <a:off x="904945" y="462070"/>
              <a:ext cx="65594" cy="65594"/>
            </a:xfrm>
            <a:prstGeom prst="ellipse">
              <a:avLst/>
            </a:prstGeom>
            <a:solidFill>
              <a:schemeClr val="accent1">
                <a:alpha val="20000"/>
              </a:schemeClr>
            </a:solidFill>
          </p:spPr>
        </p:sp>
        <p:sp>
          <p:nvSpPr>
            <p:cNvPr id="31" name="AutoShape 31"/>
            <p:cNvSpPr/>
            <p:nvPr/>
          </p:nvSpPr>
          <p:spPr>
            <a:xfrm>
              <a:off x="454963" y="566715"/>
              <a:ext cx="84147" cy="84147"/>
            </a:xfrm>
            <a:prstGeom prst="ellipse">
              <a:avLst/>
            </a:prstGeom>
            <a:solidFill>
              <a:schemeClr val="accent1">
                <a:alpha val="100000"/>
              </a:schemeClr>
            </a:solidFill>
          </p:spPr>
        </p:sp>
        <p:sp>
          <p:nvSpPr>
            <p:cNvPr id="32" name="AutoShape 32"/>
            <p:cNvSpPr/>
            <p:nvPr/>
          </p:nvSpPr>
          <p:spPr>
            <a:xfrm>
              <a:off x="575049" y="573291"/>
              <a:ext cx="78137" cy="78137"/>
            </a:xfrm>
            <a:prstGeom prst="ellipse">
              <a:avLst/>
            </a:prstGeom>
            <a:solidFill>
              <a:schemeClr val="accent1">
                <a:alpha val="80000"/>
              </a:schemeClr>
            </a:solidFill>
          </p:spPr>
        </p:sp>
        <p:sp>
          <p:nvSpPr>
            <p:cNvPr id="33" name="AutoShape 33"/>
            <p:cNvSpPr/>
            <p:nvPr/>
          </p:nvSpPr>
          <p:spPr>
            <a:xfrm>
              <a:off x="689125" y="575007"/>
              <a:ext cx="74704" cy="74704"/>
            </a:xfrm>
            <a:prstGeom prst="ellipse">
              <a:avLst/>
            </a:prstGeom>
            <a:solidFill>
              <a:schemeClr val="accent1">
                <a:alpha val="60000"/>
              </a:schemeClr>
            </a:solidFill>
          </p:spPr>
        </p:sp>
        <p:sp>
          <p:nvSpPr>
            <p:cNvPr id="34" name="AutoShape 34"/>
            <p:cNvSpPr/>
            <p:nvPr/>
          </p:nvSpPr>
          <p:spPr>
            <a:xfrm>
              <a:off x="799768" y="583977"/>
              <a:ext cx="69238" cy="69238"/>
            </a:xfrm>
            <a:prstGeom prst="ellipse">
              <a:avLst/>
            </a:prstGeom>
            <a:solidFill>
              <a:schemeClr val="accent1">
                <a:alpha val="40000"/>
              </a:schemeClr>
            </a:solidFill>
          </p:spPr>
        </p:sp>
        <p:sp>
          <p:nvSpPr>
            <p:cNvPr id="35" name="AutoShape 35"/>
            <p:cNvSpPr/>
            <p:nvPr/>
          </p:nvSpPr>
          <p:spPr>
            <a:xfrm>
              <a:off x="904945" y="579844"/>
              <a:ext cx="65594" cy="65594"/>
            </a:xfrm>
            <a:prstGeom prst="ellipse">
              <a:avLst/>
            </a:prstGeom>
            <a:solidFill>
              <a:schemeClr val="accent1">
                <a:alpha val="20000"/>
              </a:schemeClr>
            </a:solidFill>
          </p:spPr>
        </p:sp>
        <p:sp>
          <p:nvSpPr>
            <p:cNvPr id="36" name="AutoShape 36"/>
            <p:cNvSpPr/>
            <p:nvPr/>
          </p:nvSpPr>
          <p:spPr>
            <a:xfrm>
              <a:off x="454963" y="684489"/>
              <a:ext cx="84147" cy="84147"/>
            </a:xfrm>
            <a:prstGeom prst="ellipse">
              <a:avLst/>
            </a:prstGeom>
            <a:solidFill>
              <a:schemeClr val="accent1">
                <a:alpha val="100000"/>
              </a:schemeClr>
            </a:solidFill>
          </p:spPr>
        </p:sp>
        <p:sp>
          <p:nvSpPr>
            <p:cNvPr id="37" name="AutoShape 37"/>
            <p:cNvSpPr/>
            <p:nvPr/>
          </p:nvSpPr>
          <p:spPr>
            <a:xfrm>
              <a:off x="575049" y="691064"/>
              <a:ext cx="78137" cy="78137"/>
            </a:xfrm>
            <a:prstGeom prst="ellipse">
              <a:avLst/>
            </a:prstGeom>
            <a:solidFill>
              <a:schemeClr val="accent1">
                <a:alpha val="80000"/>
              </a:schemeClr>
            </a:solidFill>
          </p:spPr>
        </p:sp>
        <p:sp>
          <p:nvSpPr>
            <p:cNvPr id="38" name="AutoShape 38"/>
            <p:cNvSpPr/>
            <p:nvPr/>
          </p:nvSpPr>
          <p:spPr>
            <a:xfrm>
              <a:off x="689125" y="692781"/>
              <a:ext cx="74704" cy="74704"/>
            </a:xfrm>
            <a:prstGeom prst="ellipse">
              <a:avLst/>
            </a:prstGeom>
            <a:solidFill>
              <a:schemeClr val="accent1">
                <a:alpha val="60000"/>
              </a:schemeClr>
            </a:solidFill>
          </p:spPr>
        </p:sp>
        <p:sp>
          <p:nvSpPr>
            <p:cNvPr id="39" name="AutoShape 39"/>
            <p:cNvSpPr/>
            <p:nvPr/>
          </p:nvSpPr>
          <p:spPr>
            <a:xfrm>
              <a:off x="799768" y="701751"/>
              <a:ext cx="69238" cy="69238"/>
            </a:xfrm>
            <a:prstGeom prst="ellipse">
              <a:avLst/>
            </a:prstGeom>
            <a:solidFill>
              <a:schemeClr val="accent1">
                <a:alpha val="40000"/>
              </a:schemeClr>
            </a:solidFill>
          </p:spPr>
        </p:sp>
        <p:sp>
          <p:nvSpPr>
            <p:cNvPr id="40" name="AutoShape 40"/>
            <p:cNvSpPr/>
            <p:nvPr/>
          </p:nvSpPr>
          <p:spPr>
            <a:xfrm>
              <a:off x="904945" y="697618"/>
              <a:ext cx="65594" cy="65594"/>
            </a:xfrm>
            <a:prstGeom prst="ellipse">
              <a:avLst/>
            </a:prstGeom>
            <a:solidFill>
              <a:schemeClr val="accent1">
                <a:alpha val="20000"/>
              </a:schemeClr>
            </a:solidFill>
          </p:spPr>
        </p:sp>
        <p:sp>
          <p:nvSpPr>
            <p:cNvPr id="41" name="TextBox 41"/>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测试用例设计与清单</a:t>
              </a:r>
              <a:r>
                <a:rPr lang="en-US" altLang="zh-CN" sz="3000" b="1" dirty="0">
                  <a:solidFill>
                    <a:schemeClr val="accent1">
                      <a:alpha val="100000"/>
                    </a:schemeClr>
                  </a:solidFill>
                  <a:latin typeface="Microsoft Yahei"/>
                  <a:ea typeface="Microsoft Yahei"/>
                  <a:cs typeface="Microsoft Yahei"/>
                </a:rPr>
                <a:t>——</a:t>
              </a:r>
              <a:r>
                <a:rPr lang="zh-CN" altLang="en-US" sz="3000" b="1" dirty="0">
                  <a:solidFill>
                    <a:schemeClr val="accent1">
                      <a:alpha val="100000"/>
                    </a:schemeClr>
                  </a:solidFill>
                  <a:latin typeface="Microsoft Yahei"/>
                  <a:ea typeface="Microsoft Yahei"/>
                  <a:cs typeface="Microsoft Yahei"/>
                </a:rPr>
                <a:t>买家部分展示</a:t>
              </a:r>
              <a:endParaRPr lang="en-US" sz="3000" b="1" dirty="0">
                <a:solidFill>
                  <a:schemeClr val="accent1">
                    <a:alpha val="100000"/>
                  </a:schemeClr>
                </a:solidFill>
                <a:latin typeface="Microsoft Yahei"/>
                <a:ea typeface="Microsoft Yahei"/>
                <a:cs typeface="Microsoft Yahei"/>
              </a:endParaRPr>
            </a:p>
          </p:txBody>
        </p:sp>
      </p:grpSp>
      <p:graphicFrame>
        <p:nvGraphicFramePr>
          <p:cNvPr id="44" name="表格 43">
            <a:extLst>
              <a:ext uri="{FF2B5EF4-FFF2-40B4-BE49-F238E27FC236}">
                <a16:creationId xmlns:a16="http://schemas.microsoft.com/office/drawing/2014/main" id="{D691C545-4681-6FB2-2EF5-D746A400753C}"/>
              </a:ext>
            </a:extLst>
          </p:cNvPr>
          <p:cNvGraphicFramePr>
            <a:graphicFrameLocks noGrp="1"/>
          </p:cNvGraphicFramePr>
          <p:nvPr>
            <p:extLst>
              <p:ext uri="{D42A27DB-BD31-4B8C-83A1-F6EECF244321}">
                <p14:modId xmlns:p14="http://schemas.microsoft.com/office/powerpoint/2010/main" val="19084136"/>
              </p:ext>
            </p:extLst>
          </p:nvPr>
        </p:nvGraphicFramePr>
        <p:xfrm>
          <a:off x="607133" y="1373660"/>
          <a:ext cx="2860912" cy="4782589"/>
        </p:xfrm>
        <a:graphic>
          <a:graphicData uri="http://schemas.openxmlformats.org/drawingml/2006/table">
            <a:tbl>
              <a:tblPr/>
              <a:tblGrid>
                <a:gridCol w="1430456">
                  <a:extLst>
                    <a:ext uri="{9D8B030D-6E8A-4147-A177-3AD203B41FA5}">
                      <a16:colId xmlns:a16="http://schemas.microsoft.com/office/drawing/2014/main" val="1415923265"/>
                    </a:ext>
                  </a:extLst>
                </a:gridCol>
                <a:gridCol w="1430456">
                  <a:extLst>
                    <a:ext uri="{9D8B030D-6E8A-4147-A177-3AD203B41FA5}">
                      <a16:colId xmlns:a16="http://schemas.microsoft.com/office/drawing/2014/main" val="4190992604"/>
                    </a:ext>
                  </a:extLst>
                </a:gridCol>
              </a:tblGrid>
              <a:tr h="223151">
                <a:tc>
                  <a:txBody>
                    <a:bodyPr/>
                    <a:lstStyle/>
                    <a:p>
                      <a:pPr algn="ctr" fontAlgn="t"/>
                      <a:r>
                        <a:rPr lang="zh-CN" altLang="en-US" sz="800" b="1">
                          <a:solidFill>
                            <a:srgbClr val="1F2329"/>
                          </a:solidFill>
                          <a:effectLst/>
                        </a:rPr>
                        <a:t>描述项</a:t>
                      </a:r>
                      <a:endParaRPr lang="zh-CN" altLang="en-US" sz="800">
                        <a:effectLst/>
                      </a:endParaRPr>
                    </a:p>
                  </a:txBody>
                  <a:tcPr marL="45775" marR="45775" marT="45775" marB="4577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ctr" fontAlgn="t"/>
                      <a:r>
                        <a:rPr lang="zh-CN" altLang="en-US" sz="800" b="1">
                          <a:solidFill>
                            <a:srgbClr val="1F2329"/>
                          </a:solidFill>
                          <a:effectLst/>
                        </a:rPr>
                        <a:t>说明</a:t>
                      </a:r>
                      <a:endParaRPr lang="zh-CN" altLang="en-US" sz="800">
                        <a:effectLst/>
                      </a:endParaRPr>
                    </a:p>
                  </a:txBody>
                  <a:tcPr marL="45775" marR="45775" marT="45775" marB="4577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709218573"/>
                  </a:ext>
                </a:extLst>
              </a:tr>
              <a:tr h="223151">
                <a:tc>
                  <a:txBody>
                    <a:bodyPr/>
                    <a:lstStyle/>
                    <a:p>
                      <a:pPr algn="ctr" fontAlgn="t"/>
                      <a:r>
                        <a:rPr lang="zh-CN" altLang="en-US" sz="800">
                          <a:solidFill>
                            <a:srgbClr val="1F2329"/>
                          </a:solidFill>
                          <a:effectLst/>
                        </a:rPr>
                        <a:t>用例名称</a:t>
                      </a:r>
                      <a:endParaRPr lang="zh-CN" altLang="en-US" sz="800">
                        <a:effectLst/>
                      </a:endParaRPr>
                    </a:p>
                  </a:txBody>
                  <a:tcPr marL="45775" marR="45775" marT="45775" marB="4577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买家浏览商品</a:t>
                      </a:r>
                      <a:endParaRPr lang="zh-CN" altLang="en-US" sz="800">
                        <a:effectLst/>
                      </a:endParaRPr>
                    </a:p>
                  </a:txBody>
                  <a:tcPr marL="45775" marR="45775" marT="45775" marB="4577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603407170"/>
                  </a:ext>
                </a:extLst>
              </a:tr>
              <a:tr h="320422">
                <a:tc>
                  <a:txBody>
                    <a:bodyPr/>
                    <a:lstStyle/>
                    <a:p>
                      <a:pPr algn="ctr" fontAlgn="t"/>
                      <a:r>
                        <a:rPr lang="zh-CN" altLang="en-US" sz="800">
                          <a:solidFill>
                            <a:srgbClr val="1F2329"/>
                          </a:solidFill>
                          <a:effectLst/>
                        </a:rPr>
                        <a:t>标识符</a:t>
                      </a:r>
                      <a:endParaRPr lang="zh-CN" altLang="en-US" sz="800">
                        <a:effectLst/>
                      </a:endParaRPr>
                    </a:p>
                  </a:txBody>
                  <a:tcPr marL="45775" marR="45775" marT="45775" marB="4577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800">
                          <a:effectLst/>
                        </a:rPr>
                      </a:br>
                      <a:endParaRPr lang="zh-CN" altLang="en-US" sz="800">
                        <a:effectLst/>
                      </a:endParaRPr>
                    </a:p>
                  </a:txBody>
                  <a:tcPr marL="45775" marR="45775" marT="45775" marB="4577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545690074"/>
                  </a:ext>
                </a:extLst>
              </a:tr>
              <a:tr h="434859">
                <a:tc>
                  <a:txBody>
                    <a:bodyPr/>
                    <a:lstStyle/>
                    <a:p>
                      <a:pPr algn="ctr" fontAlgn="t"/>
                      <a:r>
                        <a:rPr lang="zh-CN" altLang="en-US" sz="800">
                          <a:solidFill>
                            <a:srgbClr val="1F2329"/>
                          </a:solidFill>
                          <a:effectLst/>
                        </a:rPr>
                        <a:t>用例描述</a:t>
                      </a:r>
                      <a:endParaRPr lang="zh-CN" altLang="en-US" sz="800">
                        <a:effectLst/>
                      </a:endParaRPr>
                    </a:p>
                    <a:p>
                      <a:pPr fontAlgn="t"/>
                      <a:br>
                        <a:rPr lang="zh-CN" altLang="en-US" sz="800">
                          <a:effectLst/>
                        </a:rPr>
                      </a:br>
                      <a:endParaRPr lang="zh-CN" altLang="en-US" sz="800">
                        <a:effectLst/>
                      </a:endParaRPr>
                    </a:p>
                  </a:txBody>
                  <a:tcPr marL="45775" marR="45775" marT="45775" marB="4577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买家在“喵咪美食坊”网站的首页浏览商品，点击商品后跳转页面查看该商品的商品详情。</a:t>
                      </a:r>
                      <a:endParaRPr lang="zh-CN" altLang="en-US" sz="800">
                        <a:effectLst/>
                      </a:endParaRPr>
                    </a:p>
                  </a:txBody>
                  <a:tcPr marL="45775" marR="45775" marT="45775" marB="4577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941314288"/>
                  </a:ext>
                </a:extLst>
              </a:tr>
              <a:tr h="223151">
                <a:tc>
                  <a:txBody>
                    <a:bodyPr/>
                    <a:lstStyle/>
                    <a:p>
                      <a:pPr algn="ctr" fontAlgn="t"/>
                      <a:r>
                        <a:rPr lang="zh-CN" altLang="en-US" sz="800">
                          <a:solidFill>
                            <a:srgbClr val="1F2329"/>
                          </a:solidFill>
                          <a:effectLst/>
                        </a:rPr>
                        <a:t>参与者</a:t>
                      </a:r>
                      <a:endParaRPr lang="zh-CN" altLang="en-US" sz="800">
                        <a:effectLst/>
                      </a:endParaRPr>
                    </a:p>
                  </a:txBody>
                  <a:tcPr marL="45775" marR="45775" marT="45775" marB="4577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买家、系统</a:t>
                      </a:r>
                      <a:endParaRPr lang="zh-CN" altLang="en-US" sz="800">
                        <a:effectLst/>
                      </a:endParaRPr>
                    </a:p>
                  </a:txBody>
                  <a:tcPr marL="45775" marR="45775" marT="45775" marB="4577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710008299"/>
                  </a:ext>
                </a:extLst>
              </a:tr>
              <a:tr h="223151">
                <a:tc>
                  <a:txBody>
                    <a:bodyPr/>
                    <a:lstStyle/>
                    <a:p>
                      <a:pPr algn="ctr" fontAlgn="t"/>
                      <a:r>
                        <a:rPr lang="zh-CN" altLang="en-US" sz="800">
                          <a:solidFill>
                            <a:srgbClr val="1F2329"/>
                          </a:solidFill>
                          <a:effectLst/>
                        </a:rPr>
                        <a:t>优先级</a:t>
                      </a:r>
                      <a:endParaRPr lang="zh-CN" altLang="en-US" sz="800">
                        <a:effectLst/>
                      </a:endParaRPr>
                    </a:p>
                  </a:txBody>
                  <a:tcPr marL="45775" marR="45775" marT="45775" marB="4577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高</a:t>
                      </a:r>
                      <a:endParaRPr lang="zh-CN" altLang="en-US" sz="800">
                        <a:effectLst/>
                      </a:endParaRPr>
                    </a:p>
                  </a:txBody>
                  <a:tcPr marL="45775" marR="45775" marT="45775" marB="4577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026653147"/>
                  </a:ext>
                </a:extLst>
              </a:tr>
              <a:tr h="320422">
                <a:tc>
                  <a:txBody>
                    <a:bodyPr/>
                    <a:lstStyle/>
                    <a:p>
                      <a:pPr algn="ctr" fontAlgn="t"/>
                      <a:r>
                        <a:rPr lang="zh-CN" altLang="en-US" sz="800">
                          <a:solidFill>
                            <a:srgbClr val="1F2329"/>
                          </a:solidFill>
                          <a:effectLst/>
                        </a:rPr>
                        <a:t>前置条件</a:t>
                      </a:r>
                      <a:endParaRPr lang="zh-CN" altLang="en-US" sz="800">
                        <a:effectLst/>
                      </a:endParaRPr>
                    </a:p>
                  </a:txBody>
                  <a:tcPr marL="45775" marR="45775" marT="45775" marB="4577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买家登录进入“喵咪美食坊”网站</a:t>
                      </a:r>
                      <a:endParaRPr lang="zh-CN" altLang="en-US" sz="800">
                        <a:effectLst/>
                      </a:endParaRPr>
                    </a:p>
                  </a:txBody>
                  <a:tcPr marL="45775" marR="45775" marT="45775" marB="4577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784682766"/>
                  </a:ext>
                </a:extLst>
              </a:tr>
              <a:tr h="223151">
                <a:tc>
                  <a:txBody>
                    <a:bodyPr/>
                    <a:lstStyle/>
                    <a:p>
                      <a:pPr algn="ctr" fontAlgn="t"/>
                      <a:r>
                        <a:rPr lang="zh-CN" altLang="en-US" sz="800">
                          <a:solidFill>
                            <a:srgbClr val="1F2329"/>
                          </a:solidFill>
                          <a:effectLst/>
                        </a:rPr>
                        <a:t>后置条件</a:t>
                      </a:r>
                      <a:endParaRPr lang="zh-CN" altLang="en-US" sz="800">
                        <a:effectLst/>
                      </a:endParaRPr>
                    </a:p>
                  </a:txBody>
                  <a:tcPr marL="45775" marR="45775" marT="45775" marB="4577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无</a:t>
                      </a:r>
                      <a:endParaRPr lang="zh-CN" altLang="en-US" sz="800">
                        <a:effectLst/>
                      </a:endParaRPr>
                    </a:p>
                  </a:txBody>
                  <a:tcPr marL="45775" marR="45775" marT="45775" marB="4577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737595509"/>
                  </a:ext>
                </a:extLst>
              </a:tr>
              <a:tr h="1121478">
                <a:tc>
                  <a:txBody>
                    <a:bodyPr/>
                    <a:lstStyle/>
                    <a:p>
                      <a:pPr algn="ctr" fontAlgn="t"/>
                      <a:r>
                        <a:rPr lang="zh-CN" altLang="en-US" sz="800">
                          <a:solidFill>
                            <a:srgbClr val="1F2329"/>
                          </a:solidFill>
                          <a:effectLst/>
                        </a:rPr>
                        <a:t>基本操作流程</a:t>
                      </a:r>
                      <a:endParaRPr lang="zh-CN" altLang="en-US" sz="800">
                        <a:effectLst/>
                      </a:endParaRPr>
                    </a:p>
                    <a:p>
                      <a:pPr fontAlgn="t"/>
                      <a:br>
                        <a:rPr lang="zh-CN" altLang="en-US" sz="800">
                          <a:effectLst/>
                        </a:rPr>
                      </a:br>
                      <a:endParaRPr lang="zh-CN" altLang="en-US" sz="800">
                        <a:effectLst/>
                      </a:endParaRPr>
                    </a:p>
                  </a:txBody>
                  <a:tcPr marL="45775" marR="45775" marT="45775" marB="4577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uFont typeface="+mj-lt"/>
                        <a:buAutoNum type="arabicPeriod"/>
                      </a:pPr>
                      <a:r>
                        <a:rPr lang="zh-CN" altLang="en-US" sz="800">
                          <a:solidFill>
                            <a:srgbClr val="1F2329"/>
                          </a:solidFill>
                          <a:effectLst/>
                        </a:rPr>
                        <a:t>买家进入“喵咪美食坊”网站</a:t>
                      </a:r>
                      <a:endParaRPr lang="zh-CN" altLang="en-US" sz="800">
                        <a:effectLst/>
                      </a:endParaRPr>
                    </a:p>
                    <a:p>
                      <a:pPr fontAlgn="t">
                        <a:buFont typeface="+mj-lt"/>
                        <a:buAutoNum type="arabicPeriod"/>
                      </a:pPr>
                      <a:r>
                        <a:rPr lang="zh-CN" altLang="en-US" sz="800">
                          <a:solidFill>
                            <a:srgbClr val="1F2329"/>
                          </a:solidFill>
                          <a:effectLst/>
                        </a:rPr>
                        <a:t>系统显示商品的图片、名称、价格</a:t>
                      </a:r>
                      <a:endParaRPr lang="zh-CN" altLang="en-US" sz="800">
                        <a:effectLst/>
                      </a:endParaRPr>
                    </a:p>
                    <a:p>
                      <a:pPr fontAlgn="t">
                        <a:buFont typeface="+mj-lt"/>
                        <a:buAutoNum type="arabicPeriod"/>
                      </a:pPr>
                      <a:r>
                        <a:rPr lang="zh-CN" altLang="en-US" sz="800">
                          <a:solidFill>
                            <a:srgbClr val="1F2329"/>
                          </a:solidFill>
                          <a:effectLst/>
                        </a:rPr>
                        <a:t>买家点击商品</a:t>
                      </a:r>
                      <a:endParaRPr lang="zh-CN" altLang="en-US" sz="800">
                        <a:effectLst/>
                      </a:endParaRPr>
                    </a:p>
                    <a:p>
                      <a:pPr fontAlgn="t">
                        <a:buFont typeface="+mj-lt"/>
                        <a:buAutoNum type="arabicPeriod"/>
                      </a:pPr>
                      <a:r>
                        <a:rPr lang="zh-CN" altLang="en-US" sz="800">
                          <a:solidFill>
                            <a:srgbClr val="1F2329"/>
                          </a:solidFill>
                          <a:effectLst/>
                        </a:rPr>
                        <a:t>系统显示商品详情页面：商品名称，商品描述，商品图片和商品价格</a:t>
                      </a:r>
                      <a:endParaRPr lang="zh-CN" altLang="en-US" sz="800">
                        <a:effectLst/>
                      </a:endParaRPr>
                    </a:p>
                    <a:p>
                      <a:pPr fontAlgn="t">
                        <a:buFont typeface="+mj-lt"/>
                        <a:buAutoNum type="arabicPeriod"/>
                      </a:pPr>
                      <a:r>
                        <a:rPr lang="zh-CN" altLang="en-US" sz="800">
                          <a:solidFill>
                            <a:srgbClr val="1F2329"/>
                          </a:solidFill>
                          <a:effectLst/>
                        </a:rPr>
                        <a:t>买家需要点击后方可查看商品的详细信息</a:t>
                      </a:r>
                      <a:endParaRPr lang="zh-CN" altLang="en-US" sz="800">
                        <a:effectLst/>
                      </a:endParaRPr>
                    </a:p>
                  </a:txBody>
                  <a:tcPr marL="45775" marR="45775" marT="45775" marB="4577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757438822"/>
                  </a:ext>
                </a:extLst>
              </a:tr>
              <a:tr h="223151">
                <a:tc>
                  <a:txBody>
                    <a:bodyPr/>
                    <a:lstStyle/>
                    <a:p>
                      <a:pPr algn="ctr" fontAlgn="t"/>
                      <a:r>
                        <a:rPr lang="zh-CN" altLang="en-US" sz="800">
                          <a:solidFill>
                            <a:srgbClr val="1F2329"/>
                          </a:solidFill>
                          <a:effectLst/>
                        </a:rPr>
                        <a:t>可选操作流程</a:t>
                      </a:r>
                      <a:endParaRPr lang="zh-CN" altLang="en-US" sz="800">
                        <a:effectLst/>
                      </a:endParaRPr>
                    </a:p>
                  </a:txBody>
                  <a:tcPr marL="45775" marR="45775" marT="45775" marB="4577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en-US" altLang="zh-CN" sz="800">
                          <a:solidFill>
                            <a:srgbClr val="1F2329"/>
                          </a:solidFill>
                          <a:effectLst/>
                        </a:rPr>
                        <a:t>3.1.</a:t>
                      </a:r>
                      <a:r>
                        <a:rPr lang="zh-CN" altLang="en-US" sz="800">
                          <a:solidFill>
                            <a:srgbClr val="1F2329"/>
                          </a:solidFill>
                          <a:effectLst/>
                        </a:rPr>
                        <a:t>买家选择商品分类</a:t>
                      </a:r>
                      <a:endParaRPr lang="zh-CN" altLang="en-US" sz="800">
                        <a:effectLst/>
                      </a:endParaRPr>
                    </a:p>
                  </a:txBody>
                  <a:tcPr marL="45775" marR="45775" marT="45775" marB="4577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400940363"/>
                  </a:ext>
                </a:extLst>
              </a:tr>
              <a:tr h="320422">
                <a:tc>
                  <a:txBody>
                    <a:bodyPr/>
                    <a:lstStyle/>
                    <a:p>
                      <a:pPr algn="ctr" fontAlgn="t"/>
                      <a:r>
                        <a:rPr lang="zh-CN" altLang="en-US" sz="800">
                          <a:solidFill>
                            <a:srgbClr val="1F2329"/>
                          </a:solidFill>
                          <a:effectLst/>
                        </a:rPr>
                        <a:t>字段列表</a:t>
                      </a:r>
                      <a:endParaRPr lang="zh-CN" altLang="en-US" sz="800">
                        <a:effectLst/>
                      </a:endParaRPr>
                    </a:p>
                  </a:txBody>
                  <a:tcPr marL="45775" marR="45775" marT="45775" marB="4577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800">
                          <a:effectLst/>
                        </a:rPr>
                      </a:br>
                      <a:endParaRPr lang="zh-CN" altLang="en-US" sz="800">
                        <a:effectLst/>
                      </a:endParaRPr>
                    </a:p>
                  </a:txBody>
                  <a:tcPr marL="45775" marR="45775" marT="45775" marB="4577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706018505"/>
                  </a:ext>
                </a:extLst>
              </a:tr>
              <a:tr h="223151">
                <a:tc>
                  <a:txBody>
                    <a:bodyPr/>
                    <a:lstStyle/>
                    <a:p>
                      <a:pPr algn="ctr" fontAlgn="t"/>
                      <a:r>
                        <a:rPr lang="zh-CN" altLang="en-US" sz="800">
                          <a:solidFill>
                            <a:srgbClr val="1F2329"/>
                          </a:solidFill>
                          <a:effectLst/>
                        </a:rPr>
                        <a:t>非功能需求</a:t>
                      </a:r>
                      <a:endParaRPr lang="zh-CN" altLang="en-US" sz="800">
                        <a:effectLst/>
                      </a:endParaRPr>
                    </a:p>
                  </a:txBody>
                  <a:tcPr marL="45775" marR="45775" marT="45775" marB="4577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系统响应时间不能超过</a:t>
                      </a:r>
                      <a:r>
                        <a:rPr lang="en-US" altLang="zh-CN" sz="800">
                          <a:solidFill>
                            <a:srgbClr val="1F2329"/>
                          </a:solidFill>
                          <a:effectLst/>
                        </a:rPr>
                        <a:t>60</a:t>
                      </a:r>
                      <a:r>
                        <a:rPr lang="zh-CN" altLang="en-US" sz="800">
                          <a:solidFill>
                            <a:srgbClr val="1F2329"/>
                          </a:solidFill>
                          <a:effectLst/>
                        </a:rPr>
                        <a:t>秒</a:t>
                      </a:r>
                      <a:endParaRPr lang="zh-CN" altLang="en-US" sz="800">
                        <a:effectLst/>
                      </a:endParaRPr>
                    </a:p>
                  </a:txBody>
                  <a:tcPr marL="45775" marR="45775" marT="45775" marB="4577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8867814"/>
                  </a:ext>
                </a:extLst>
              </a:tr>
              <a:tr h="223151">
                <a:tc>
                  <a:txBody>
                    <a:bodyPr/>
                    <a:lstStyle/>
                    <a:p>
                      <a:pPr algn="ctr" fontAlgn="t"/>
                      <a:r>
                        <a:rPr lang="zh-CN" altLang="en-US" sz="800">
                          <a:solidFill>
                            <a:srgbClr val="1F2329"/>
                          </a:solidFill>
                          <a:effectLst/>
                        </a:rPr>
                        <a:t>业务规则</a:t>
                      </a:r>
                      <a:endParaRPr lang="zh-CN" altLang="en-US" sz="800">
                        <a:effectLst/>
                      </a:endParaRPr>
                    </a:p>
                  </a:txBody>
                  <a:tcPr marL="45775" marR="45775" marT="45775" marB="4577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无</a:t>
                      </a:r>
                      <a:endParaRPr lang="zh-CN" altLang="en-US" sz="800">
                        <a:effectLst/>
                      </a:endParaRPr>
                    </a:p>
                  </a:txBody>
                  <a:tcPr marL="45775" marR="45775" marT="45775" marB="4577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912901073"/>
                  </a:ext>
                </a:extLst>
              </a:tr>
              <a:tr h="223151">
                <a:tc>
                  <a:txBody>
                    <a:bodyPr/>
                    <a:lstStyle/>
                    <a:p>
                      <a:pPr algn="ctr" fontAlgn="t"/>
                      <a:r>
                        <a:rPr lang="zh-CN" altLang="en-US" sz="800">
                          <a:solidFill>
                            <a:srgbClr val="1F2329"/>
                          </a:solidFill>
                          <a:effectLst/>
                        </a:rPr>
                        <a:t>设计约束</a:t>
                      </a:r>
                      <a:endParaRPr lang="zh-CN" altLang="en-US" sz="800">
                        <a:effectLst/>
                      </a:endParaRPr>
                    </a:p>
                  </a:txBody>
                  <a:tcPr marL="45775" marR="45775" marT="45775" marB="4577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dirty="0">
                          <a:solidFill>
                            <a:srgbClr val="1F2329"/>
                          </a:solidFill>
                          <a:effectLst/>
                        </a:rPr>
                        <a:t>无</a:t>
                      </a:r>
                      <a:endParaRPr lang="zh-CN" altLang="en-US" sz="800" dirty="0">
                        <a:effectLst/>
                      </a:endParaRPr>
                    </a:p>
                  </a:txBody>
                  <a:tcPr marL="45775" marR="45775" marT="45775" marB="4577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547814087"/>
                  </a:ext>
                </a:extLst>
              </a:tr>
            </a:tbl>
          </a:graphicData>
        </a:graphic>
      </p:graphicFrame>
      <p:sp>
        <p:nvSpPr>
          <p:cNvPr id="45" name="Rectangle 2">
            <a:extLst>
              <a:ext uri="{FF2B5EF4-FFF2-40B4-BE49-F238E27FC236}">
                <a16:creationId xmlns:a16="http://schemas.microsoft.com/office/drawing/2014/main" id="{C7FB794E-8DA6-56CA-3061-990FEAF7D7EE}"/>
              </a:ext>
            </a:extLst>
          </p:cNvPr>
          <p:cNvSpPr>
            <a:spLocks noChangeArrowheads="1"/>
          </p:cNvSpPr>
          <p:nvPr/>
        </p:nvSpPr>
        <p:spPr bwMode="auto">
          <a:xfrm>
            <a:off x="3141663" y="14716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51" name="Picture 3">
            <a:extLst>
              <a:ext uri="{FF2B5EF4-FFF2-40B4-BE49-F238E27FC236}">
                <a16:creationId xmlns:a16="http://schemas.microsoft.com/office/drawing/2014/main" id="{973FDF18-C6C3-E037-67A5-12FD1D97D9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890712"/>
            <a:ext cx="7791450" cy="3495675"/>
          </a:xfrm>
          <a:prstGeom prst="rect">
            <a:avLst/>
          </a:prstGeom>
          <a:noFill/>
          <a:extLst>
            <a:ext uri="{909E8E84-426E-40DD-AFC4-6F175D3DCCD1}">
              <a14:hiddenFill xmlns:a14="http://schemas.microsoft.com/office/drawing/2010/main">
                <a:solidFill>
                  <a:srgbClr val="FFFFFF"/>
                </a:solidFill>
              </a14:hiddenFill>
            </a:ext>
          </a:extLst>
        </p:spPr>
      </p:pic>
      <p:sp>
        <p:nvSpPr>
          <p:cNvPr id="46" name="Rectangle 4">
            <a:extLst>
              <a:ext uri="{FF2B5EF4-FFF2-40B4-BE49-F238E27FC236}">
                <a16:creationId xmlns:a16="http://schemas.microsoft.com/office/drawing/2014/main" id="{593463AF-587F-B1F6-BCF5-C99483ADC685}"/>
              </a:ext>
            </a:extLst>
          </p:cNvPr>
          <p:cNvSpPr>
            <a:spLocks noChangeArrowheads="1"/>
          </p:cNvSpPr>
          <p:nvPr/>
        </p:nvSpPr>
        <p:spPr bwMode="auto">
          <a:xfrm>
            <a:off x="4038600" y="18907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752672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20"/>
          <p:cNvGrpSpPr/>
          <p:nvPr/>
        </p:nvGrpSpPr>
        <p:grpSpPr>
          <a:xfrm>
            <a:off x="454963" y="93878"/>
            <a:ext cx="10641129" cy="826316"/>
            <a:chOff x="454963" y="93878"/>
            <a:chExt cx="10641129" cy="826316"/>
          </a:xfrm>
        </p:grpSpPr>
        <p:sp>
          <p:nvSpPr>
            <p:cNvPr id="21" name="AutoShape 21"/>
            <p:cNvSpPr/>
            <p:nvPr/>
          </p:nvSpPr>
          <p:spPr>
            <a:xfrm>
              <a:off x="454963" y="331168"/>
              <a:ext cx="84147" cy="84147"/>
            </a:xfrm>
            <a:prstGeom prst="ellipse">
              <a:avLst/>
            </a:prstGeom>
            <a:solidFill>
              <a:schemeClr val="accent1">
                <a:alpha val="100000"/>
              </a:schemeClr>
            </a:solidFill>
          </p:spPr>
        </p:sp>
        <p:sp>
          <p:nvSpPr>
            <p:cNvPr id="22" name="AutoShape 22"/>
            <p:cNvSpPr/>
            <p:nvPr/>
          </p:nvSpPr>
          <p:spPr>
            <a:xfrm>
              <a:off x="575049" y="337743"/>
              <a:ext cx="78137" cy="78137"/>
            </a:xfrm>
            <a:prstGeom prst="ellipse">
              <a:avLst/>
            </a:prstGeom>
            <a:solidFill>
              <a:schemeClr val="accent1">
                <a:alpha val="80000"/>
              </a:schemeClr>
            </a:solidFill>
          </p:spPr>
        </p:sp>
        <p:sp>
          <p:nvSpPr>
            <p:cNvPr id="23" name="AutoShape 23"/>
            <p:cNvSpPr/>
            <p:nvPr/>
          </p:nvSpPr>
          <p:spPr>
            <a:xfrm>
              <a:off x="689125" y="339460"/>
              <a:ext cx="74704" cy="74704"/>
            </a:xfrm>
            <a:prstGeom prst="ellipse">
              <a:avLst/>
            </a:prstGeom>
            <a:solidFill>
              <a:schemeClr val="accent1">
                <a:alpha val="60000"/>
              </a:schemeClr>
            </a:solidFill>
          </p:spPr>
        </p:sp>
        <p:sp>
          <p:nvSpPr>
            <p:cNvPr id="24" name="AutoShape 24"/>
            <p:cNvSpPr/>
            <p:nvPr/>
          </p:nvSpPr>
          <p:spPr>
            <a:xfrm>
              <a:off x="799768" y="348430"/>
              <a:ext cx="69238" cy="69238"/>
            </a:xfrm>
            <a:prstGeom prst="ellipse">
              <a:avLst/>
            </a:prstGeom>
            <a:solidFill>
              <a:schemeClr val="accent1">
                <a:alpha val="40000"/>
              </a:schemeClr>
            </a:solidFill>
          </p:spPr>
        </p:sp>
        <p:sp>
          <p:nvSpPr>
            <p:cNvPr id="25" name="AutoShape 25"/>
            <p:cNvSpPr/>
            <p:nvPr/>
          </p:nvSpPr>
          <p:spPr>
            <a:xfrm>
              <a:off x="904945" y="344297"/>
              <a:ext cx="65594" cy="65594"/>
            </a:xfrm>
            <a:prstGeom prst="ellipse">
              <a:avLst/>
            </a:prstGeom>
            <a:solidFill>
              <a:schemeClr val="accent1">
                <a:alpha val="20000"/>
              </a:schemeClr>
            </a:solidFill>
          </p:spPr>
        </p:sp>
        <p:sp>
          <p:nvSpPr>
            <p:cNvPr id="26" name="AutoShape 26"/>
            <p:cNvSpPr/>
            <p:nvPr/>
          </p:nvSpPr>
          <p:spPr>
            <a:xfrm>
              <a:off x="454963" y="448942"/>
              <a:ext cx="84147" cy="84147"/>
            </a:xfrm>
            <a:prstGeom prst="ellipse">
              <a:avLst/>
            </a:prstGeom>
            <a:solidFill>
              <a:schemeClr val="accent1">
                <a:alpha val="100000"/>
              </a:schemeClr>
            </a:solidFill>
          </p:spPr>
        </p:sp>
        <p:sp>
          <p:nvSpPr>
            <p:cNvPr id="27" name="AutoShape 27"/>
            <p:cNvSpPr/>
            <p:nvPr/>
          </p:nvSpPr>
          <p:spPr>
            <a:xfrm>
              <a:off x="575049" y="455517"/>
              <a:ext cx="78137" cy="78137"/>
            </a:xfrm>
            <a:prstGeom prst="ellipse">
              <a:avLst/>
            </a:prstGeom>
            <a:solidFill>
              <a:schemeClr val="accent1">
                <a:alpha val="80000"/>
              </a:schemeClr>
            </a:solidFill>
          </p:spPr>
        </p:sp>
        <p:sp>
          <p:nvSpPr>
            <p:cNvPr id="28" name="AutoShape 28"/>
            <p:cNvSpPr/>
            <p:nvPr/>
          </p:nvSpPr>
          <p:spPr>
            <a:xfrm>
              <a:off x="689125" y="457233"/>
              <a:ext cx="74704" cy="74704"/>
            </a:xfrm>
            <a:prstGeom prst="ellipse">
              <a:avLst/>
            </a:prstGeom>
            <a:solidFill>
              <a:schemeClr val="accent1">
                <a:alpha val="60000"/>
              </a:schemeClr>
            </a:solidFill>
          </p:spPr>
        </p:sp>
        <p:sp>
          <p:nvSpPr>
            <p:cNvPr id="29" name="AutoShape 29"/>
            <p:cNvSpPr/>
            <p:nvPr/>
          </p:nvSpPr>
          <p:spPr>
            <a:xfrm>
              <a:off x="799768" y="466203"/>
              <a:ext cx="69238" cy="69238"/>
            </a:xfrm>
            <a:prstGeom prst="ellipse">
              <a:avLst/>
            </a:prstGeom>
            <a:solidFill>
              <a:schemeClr val="accent1">
                <a:alpha val="40000"/>
              </a:schemeClr>
            </a:solidFill>
          </p:spPr>
        </p:sp>
        <p:sp>
          <p:nvSpPr>
            <p:cNvPr id="30" name="AutoShape 30"/>
            <p:cNvSpPr/>
            <p:nvPr/>
          </p:nvSpPr>
          <p:spPr>
            <a:xfrm>
              <a:off x="904945" y="462070"/>
              <a:ext cx="65594" cy="65594"/>
            </a:xfrm>
            <a:prstGeom prst="ellipse">
              <a:avLst/>
            </a:prstGeom>
            <a:solidFill>
              <a:schemeClr val="accent1">
                <a:alpha val="20000"/>
              </a:schemeClr>
            </a:solidFill>
          </p:spPr>
        </p:sp>
        <p:sp>
          <p:nvSpPr>
            <p:cNvPr id="31" name="AutoShape 31"/>
            <p:cNvSpPr/>
            <p:nvPr/>
          </p:nvSpPr>
          <p:spPr>
            <a:xfrm>
              <a:off x="454963" y="566715"/>
              <a:ext cx="84147" cy="84147"/>
            </a:xfrm>
            <a:prstGeom prst="ellipse">
              <a:avLst/>
            </a:prstGeom>
            <a:solidFill>
              <a:schemeClr val="accent1">
                <a:alpha val="100000"/>
              </a:schemeClr>
            </a:solidFill>
          </p:spPr>
        </p:sp>
        <p:sp>
          <p:nvSpPr>
            <p:cNvPr id="32" name="AutoShape 32"/>
            <p:cNvSpPr/>
            <p:nvPr/>
          </p:nvSpPr>
          <p:spPr>
            <a:xfrm>
              <a:off x="575049" y="573291"/>
              <a:ext cx="78137" cy="78137"/>
            </a:xfrm>
            <a:prstGeom prst="ellipse">
              <a:avLst/>
            </a:prstGeom>
            <a:solidFill>
              <a:schemeClr val="accent1">
                <a:alpha val="80000"/>
              </a:schemeClr>
            </a:solidFill>
          </p:spPr>
        </p:sp>
        <p:sp>
          <p:nvSpPr>
            <p:cNvPr id="33" name="AutoShape 33"/>
            <p:cNvSpPr/>
            <p:nvPr/>
          </p:nvSpPr>
          <p:spPr>
            <a:xfrm>
              <a:off x="689125" y="575007"/>
              <a:ext cx="74704" cy="74704"/>
            </a:xfrm>
            <a:prstGeom prst="ellipse">
              <a:avLst/>
            </a:prstGeom>
            <a:solidFill>
              <a:schemeClr val="accent1">
                <a:alpha val="60000"/>
              </a:schemeClr>
            </a:solidFill>
          </p:spPr>
        </p:sp>
        <p:sp>
          <p:nvSpPr>
            <p:cNvPr id="34" name="AutoShape 34"/>
            <p:cNvSpPr/>
            <p:nvPr/>
          </p:nvSpPr>
          <p:spPr>
            <a:xfrm>
              <a:off x="799768" y="583977"/>
              <a:ext cx="69238" cy="69238"/>
            </a:xfrm>
            <a:prstGeom prst="ellipse">
              <a:avLst/>
            </a:prstGeom>
            <a:solidFill>
              <a:schemeClr val="accent1">
                <a:alpha val="40000"/>
              </a:schemeClr>
            </a:solidFill>
          </p:spPr>
        </p:sp>
        <p:sp>
          <p:nvSpPr>
            <p:cNvPr id="35" name="AutoShape 35"/>
            <p:cNvSpPr/>
            <p:nvPr/>
          </p:nvSpPr>
          <p:spPr>
            <a:xfrm>
              <a:off x="904945" y="579844"/>
              <a:ext cx="65594" cy="65594"/>
            </a:xfrm>
            <a:prstGeom prst="ellipse">
              <a:avLst/>
            </a:prstGeom>
            <a:solidFill>
              <a:schemeClr val="accent1">
                <a:alpha val="20000"/>
              </a:schemeClr>
            </a:solidFill>
          </p:spPr>
        </p:sp>
        <p:sp>
          <p:nvSpPr>
            <p:cNvPr id="36" name="AutoShape 36"/>
            <p:cNvSpPr/>
            <p:nvPr/>
          </p:nvSpPr>
          <p:spPr>
            <a:xfrm>
              <a:off x="454963" y="684489"/>
              <a:ext cx="84147" cy="84147"/>
            </a:xfrm>
            <a:prstGeom prst="ellipse">
              <a:avLst/>
            </a:prstGeom>
            <a:solidFill>
              <a:schemeClr val="accent1">
                <a:alpha val="100000"/>
              </a:schemeClr>
            </a:solidFill>
          </p:spPr>
        </p:sp>
        <p:sp>
          <p:nvSpPr>
            <p:cNvPr id="37" name="AutoShape 37"/>
            <p:cNvSpPr/>
            <p:nvPr/>
          </p:nvSpPr>
          <p:spPr>
            <a:xfrm>
              <a:off x="575049" y="691064"/>
              <a:ext cx="78137" cy="78137"/>
            </a:xfrm>
            <a:prstGeom prst="ellipse">
              <a:avLst/>
            </a:prstGeom>
            <a:solidFill>
              <a:schemeClr val="accent1">
                <a:alpha val="80000"/>
              </a:schemeClr>
            </a:solidFill>
          </p:spPr>
        </p:sp>
        <p:sp>
          <p:nvSpPr>
            <p:cNvPr id="38" name="AutoShape 38"/>
            <p:cNvSpPr/>
            <p:nvPr/>
          </p:nvSpPr>
          <p:spPr>
            <a:xfrm>
              <a:off x="689125" y="692781"/>
              <a:ext cx="74704" cy="74704"/>
            </a:xfrm>
            <a:prstGeom prst="ellipse">
              <a:avLst/>
            </a:prstGeom>
            <a:solidFill>
              <a:schemeClr val="accent1">
                <a:alpha val="60000"/>
              </a:schemeClr>
            </a:solidFill>
          </p:spPr>
        </p:sp>
        <p:sp>
          <p:nvSpPr>
            <p:cNvPr id="39" name="AutoShape 39"/>
            <p:cNvSpPr/>
            <p:nvPr/>
          </p:nvSpPr>
          <p:spPr>
            <a:xfrm>
              <a:off x="799768" y="701751"/>
              <a:ext cx="69238" cy="69238"/>
            </a:xfrm>
            <a:prstGeom prst="ellipse">
              <a:avLst/>
            </a:prstGeom>
            <a:solidFill>
              <a:schemeClr val="accent1">
                <a:alpha val="40000"/>
              </a:schemeClr>
            </a:solidFill>
          </p:spPr>
        </p:sp>
        <p:sp>
          <p:nvSpPr>
            <p:cNvPr id="40" name="AutoShape 40"/>
            <p:cNvSpPr/>
            <p:nvPr/>
          </p:nvSpPr>
          <p:spPr>
            <a:xfrm>
              <a:off x="904945" y="697618"/>
              <a:ext cx="65594" cy="65594"/>
            </a:xfrm>
            <a:prstGeom prst="ellipse">
              <a:avLst/>
            </a:prstGeom>
            <a:solidFill>
              <a:schemeClr val="accent1">
                <a:alpha val="20000"/>
              </a:schemeClr>
            </a:solidFill>
          </p:spPr>
        </p:sp>
        <p:sp>
          <p:nvSpPr>
            <p:cNvPr id="41" name="TextBox 41"/>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测试用例设计与清单</a:t>
              </a:r>
              <a:r>
                <a:rPr lang="en-US" altLang="zh-CN" sz="3000" b="1" dirty="0">
                  <a:solidFill>
                    <a:schemeClr val="accent1">
                      <a:alpha val="100000"/>
                    </a:schemeClr>
                  </a:solidFill>
                  <a:latin typeface="Microsoft Yahei"/>
                  <a:ea typeface="Microsoft Yahei"/>
                  <a:cs typeface="Microsoft Yahei"/>
                </a:rPr>
                <a:t>——</a:t>
              </a:r>
              <a:r>
                <a:rPr lang="zh-CN" altLang="en-US" sz="3000" b="1" dirty="0">
                  <a:solidFill>
                    <a:schemeClr val="accent1">
                      <a:alpha val="100000"/>
                    </a:schemeClr>
                  </a:solidFill>
                  <a:latin typeface="Microsoft Yahei"/>
                  <a:ea typeface="Microsoft Yahei"/>
                  <a:cs typeface="Microsoft Yahei"/>
                </a:rPr>
                <a:t>买家部分展示</a:t>
              </a:r>
              <a:endParaRPr lang="en-US" sz="3000" b="1" dirty="0">
                <a:solidFill>
                  <a:schemeClr val="accent1">
                    <a:alpha val="100000"/>
                  </a:schemeClr>
                </a:solidFill>
                <a:latin typeface="Microsoft Yahei"/>
                <a:ea typeface="Microsoft Yahei"/>
                <a:cs typeface="Microsoft Yahei"/>
              </a:endParaRPr>
            </a:p>
          </p:txBody>
        </p:sp>
      </p:grpSp>
      <p:sp>
        <p:nvSpPr>
          <p:cNvPr id="45" name="Rectangle 2">
            <a:extLst>
              <a:ext uri="{FF2B5EF4-FFF2-40B4-BE49-F238E27FC236}">
                <a16:creationId xmlns:a16="http://schemas.microsoft.com/office/drawing/2014/main" id="{C7FB794E-8DA6-56CA-3061-990FEAF7D7EE}"/>
              </a:ext>
            </a:extLst>
          </p:cNvPr>
          <p:cNvSpPr>
            <a:spLocks noChangeArrowheads="1"/>
          </p:cNvSpPr>
          <p:nvPr/>
        </p:nvSpPr>
        <p:spPr bwMode="auto">
          <a:xfrm>
            <a:off x="3141663" y="14716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1">
            <a:extLst>
              <a:ext uri="{FF2B5EF4-FFF2-40B4-BE49-F238E27FC236}">
                <a16:creationId xmlns:a16="http://schemas.microsoft.com/office/drawing/2014/main" id="{77E95A50-16AC-A986-3465-5B3BCBF6B552}"/>
              </a:ext>
            </a:extLst>
          </p:cNvPr>
          <p:cNvSpPr>
            <a:spLocks noChangeArrowheads="1"/>
          </p:cNvSpPr>
          <p:nvPr/>
        </p:nvSpPr>
        <p:spPr bwMode="auto">
          <a:xfrm>
            <a:off x="3017838"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AutoShape 2">
            <a:extLst>
              <a:ext uri="{FF2B5EF4-FFF2-40B4-BE49-F238E27FC236}">
                <a16:creationId xmlns:a16="http://schemas.microsoft.com/office/drawing/2014/main" id="{3B26EB58-27F7-A66D-4B73-26D747A4E60D}"/>
              </a:ext>
            </a:extLst>
          </p:cNvP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Rectangle 3">
            <a:extLst>
              <a:ext uri="{FF2B5EF4-FFF2-40B4-BE49-F238E27FC236}">
                <a16:creationId xmlns:a16="http://schemas.microsoft.com/office/drawing/2014/main" id="{83FFEE56-16F4-B245-2158-C5573BD5CF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AutoShape 4">
            <a:extLst>
              <a:ext uri="{FF2B5EF4-FFF2-40B4-BE49-F238E27FC236}">
                <a16:creationId xmlns:a16="http://schemas.microsoft.com/office/drawing/2014/main" id="{4D1A5138-CF1F-4230-C442-3D0E19BC4491}"/>
              </a:ext>
            </a:extLst>
          </p:cNvPr>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5">
            <a:extLst>
              <a:ext uri="{FF2B5EF4-FFF2-40B4-BE49-F238E27FC236}">
                <a16:creationId xmlns:a16="http://schemas.microsoft.com/office/drawing/2014/main" id="{4DF836E1-D425-B3AC-7DDC-0E4683337E23}"/>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AutoShape 6">
            <a:extLst>
              <a:ext uri="{FF2B5EF4-FFF2-40B4-BE49-F238E27FC236}">
                <a16:creationId xmlns:a16="http://schemas.microsoft.com/office/drawing/2014/main" id="{FEF0CEF6-8E1A-833B-9B2B-D5CDFE30F57E}"/>
              </a:ext>
            </a:extLst>
          </p:cNvPr>
          <p:cNvSpPr>
            <a:spLocks noChangeAspect="1" noChangeArrowheads="1"/>
          </p:cNvSpPr>
          <p:nvPr/>
        </p:nvSpPr>
        <p:spPr bwMode="auto">
          <a:xfrm>
            <a:off x="304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7">
            <a:extLst>
              <a:ext uri="{FF2B5EF4-FFF2-40B4-BE49-F238E27FC236}">
                <a16:creationId xmlns:a16="http://schemas.microsoft.com/office/drawing/2014/main" id="{3ACDD94C-CD18-0507-6196-950B875BADB5}"/>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AutoShape 12">
            <a:extLst>
              <a:ext uri="{FF2B5EF4-FFF2-40B4-BE49-F238E27FC236}">
                <a16:creationId xmlns:a16="http://schemas.microsoft.com/office/drawing/2014/main" id="{DCDB1C76-B1BC-F97B-EA1E-E2DF8AB3ECB6}"/>
              </a:ext>
            </a:extLst>
          </p:cNvPr>
          <p:cNvSpPr>
            <a:spLocks noChangeAspect="1" noChangeArrowheads="1"/>
          </p:cNvSpPr>
          <p:nvPr/>
        </p:nvSpPr>
        <p:spPr bwMode="auto">
          <a:xfrm>
            <a:off x="2272614" y="1512729"/>
            <a:ext cx="161826"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13">
            <a:extLst>
              <a:ext uri="{FF2B5EF4-FFF2-40B4-BE49-F238E27FC236}">
                <a16:creationId xmlns:a16="http://schemas.microsoft.com/office/drawing/2014/main" id="{237E8965-4658-9772-0661-66C5F6E9F121}"/>
              </a:ext>
            </a:extLst>
          </p:cNvPr>
          <p:cNvSpPr>
            <a:spLocks noChangeArrowheads="1"/>
          </p:cNvSpPr>
          <p:nvPr/>
        </p:nvSpPr>
        <p:spPr bwMode="auto">
          <a:xfrm flipV="1">
            <a:off x="7848600" y="1253648"/>
            <a:ext cx="6473040" cy="3713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6" name="Rectangle 17">
            <a:extLst>
              <a:ext uri="{FF2B5EF4-FFF2-40B4-BE49-F238E27FC236}">
                <a16:creationId xmlns:a16="http://schemas.microsoft.com/office/drawing/2014/main" id="{C43D7476-25B5-A168-D914-4A2DAD73A605}"/>
              </a:ext>
            </a:extLst>
          </p:cNvPr>
          <p:cNvSpPr>
            <a:spLocks noChangeArrowheads="1"/>
          </p:cNvSpPr>
          <p:nvPr/>
        </p:nvSpPr>
        <p:spPr bwMode="auto">
          <a:xfrm>
            <a:off x="5257800" y="26830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8">
            <a:extLst>
              <a:ext uri="{FF2B5EF4-FFF2-40B4-BE49-F238E27FC236}">
                <a16:creationId xmlns:a16="http://schemas.microsoft.com/office/drawing/2014/main" id="{3A87BFD4-227F-03C9-D0E4-F62D66B0C26F}"/>
              </a:ext>
            </a:extLst>
          </p:cNvPr>
          <p:cNvSpPr>
            <a:spLocks noChangeArrowheads="1"/>
          </p:cNvSpPr>
          <p:nvPr/>
        </p:nvSpPr>
        <p:spPr bwMode="auto">
          <a:xfrm>
            <a:off x="862167" y="15577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4097" name="Picture 1">
            <a:extLst>
              <a:ext uri="{FF2B5EF4-FFF2-40B4-BE49-F238E27FC236}">
                <a16:creationId xmlns:a16="http://schemas.microsoft.com/office/drawing/2014/main" id="{5B14AE55-0E52-C28E-66AD-EFAFF39266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3026223"/>
            <a:ext cx="5076825" cy="18954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a:extLst>
              <a:ext uri="{FF2B5EF4-FFF2-40B4-BE49-F238E27FC236}">
                <a16:creationId xmlns:a16="http://schemas.microsoft.com/office/drawing/2014/main" id="{0C27F962-8AC5-4A2B-8484-524D4BD1E368}"/>
              </a:ext>
            </a:extLst>
          </p:cNvPr>
          <p:cNvSpPr>
            <a:spLocks noChangeArrowheads="1"/>
          </p:cNvSpPr>
          <p:nvPr/>
        </p:nvSpPr>
        <p:spPr bwMode="auto">
          <a:xfrm>
            <a:off x="5867400" y="30262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表格 9">
            <a:extLst>
              <a:ext uri="{FF2B5EF4-FFF2-40B4-BE49-F238E27FC236}">
                <a16:creationId xmlns:a16="http://schemas.microsoft.com/office/drawing/2014/main" id="{22D346F0-EA61-1B30-8BB2-24C2C125D00B}"/>
              </a:ext>
            </a:extLst>
          </p:cNvPr>
          <p:cNvGraphicFramePr>
            <a:graphicFrameLocks noGrp="1"/>
          </p:cNvGraphicFramePr>
          <p:nvPr>
            <p:extLst>
              <p:ext uri="{D42A27DB-BD31-4B8C-83A1-F6EECF244321}">
                <p14:modId xmlns:p14="http://schemas.microsoft.com/office/powerpoint/2010/main" val="211499293"/>
              </p:ext>
            </p:extLst>
          </p:nvPr>
        </p:nvGraphicFramePr>
        <p:xfrm>
          <a:off x="1234909" y="1556974"/>
          <a:ext cx="3108492" cy="4525961"/>
        </p:xfrm>
        <a:graphic>
          <a:graphicData uri="http://schemas.openxmlformats.org/drawingml/2006/table">
            <a:tbl>
              <a:tblPr/>
              <a:tblGrid>
                <a:gridCol w="1554246">
                  <a:extLst>
                    <a:ext uri="{9D8B030D-6E8A-4147-A177-3AD203B41FA5}">
                      <a16:colId xmlns:a16="http://schemas.microsoft.com/office/drawing/2014/main" val="659528697"/>
                    </a:ext>
                  </a:extLst>
                </a:gridCol>
                <a:gridCol w="1554246">
                  <a:extLst>
                    <a:ext uri="{9D8B030D-6E8A-4147-A177-3AD203B41FA5}">
                      <a16:colId xmlns:a16="http://schemas.microsoft.com/office/drawing/2014/main" val="3700582362"/>
                    </a:ext>
                  </a:extLst>
                </a:gridCol>
              </a:tblGrid>
              <a:tr h="242462">
                <a:tc>
                  <a:txBody>
                    <a:bodyPr/>
                    <a:lstStyle/>
                    <a:p>
                      <a:pPr algn="ctr" fontAlgn="t"/>
                      <a:r>
                        <a:rPr lang="zh-CN" altLang="en-US" sz="800" b="1">
                          <a:solidFill>
                            <a:srgbClr val="1F2329"/>
                          </a:solidFill>
                          <a:effectLst/>
                        </a:rPr>
                        <a:t>描述项</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ctr" fontAlgn="t"/>
                      <a:r>
                        <a:rPr lang="zh-CN" altLang="en-US" sz="800" b="1">
                          <a:solidFill>
                            <a:srgbClr val="1F2329"/>
                          </a:solidFill>
                          <a:effectLst/>
                        </a:rPr>
                        <a:t>说明</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502161570"/>
                  </a:ext>
                </a:extLst>
              </a:tr>
              <a:tr h="242462">
                <a:tc>
                  <a:txBody>
                    <a:bodyPr/>
                    <a:lstStyle/>
                    <a:p>
                      <a:pPr algn="ctr" fontAlgn="t"/>
                      <a:r>
                        <a:rPr lang="zh-CN" altLang="en-US" sz="800">
                          <a:solidFill>
                            <a:srgbClr val="1F2329"/>
                          </a:solidFill>
                          <a:effectLst/>
                        </a:rPr>
                        <a:t>用例名称</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买家购买商品</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653596281"/>
                  </a:ext>
                </a:extLst>
              </a:tr>
              <a:tr h="348151">
                <a:tc>
                  <a:txBody>
                    <a:bodyPr/>
                    <a:lstStyle/>
                    <a:p>
                      <a:pPr algn="ctr" fontAlgn="t"/>
                      <a:r>
                        <a:rPr lang="zh-CN" altLang="en-US" sz="800">
                          <a:solidFill>
                            <a:srgbClr val="1F2329"/>
                          </a:solidFill>
                          <a:effectLst/>
                        </a:rPr>
                        <a:t>标识符</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800">
                          <a:effectLst/>
                        </a:rPr>
                      </a:b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102775425"/>
                  </a:ext>
                </a:extLst>
              </a:tr>
              <a:tr h="348151">
                <a:tc>
                  <a:txBody>
                    <a:bodyPr/>
                    <a:lstStyle/>
                    <a:p>
                      <a:pPr algn="ctr" fontAlgn="t"/>
                      <a:r>
                        <a:rPr lang="zh-CN" altLang="en-US" sz="800">
                          <a:solidFill>
                            <a:srgbClr val="1F2329"/>
                          </a:solidFill>
                          <a:effectLst/>
                        </a:rPr>
                        <a:t>用例描述</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买家选择“喵咪美食坊”网站的商品进行购买</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864484213"/>
                  </a:ext>
                </a:extLst>
              </a:tr>
              <a:tr h="242462">
                <a:tc>
                  <a:txBody>
                    <a:bodyPr/>
                    <a:lstStyle/>
                    <a:p>
                      <a:pPr algn="ctr" fontAlgn="t"/>
                      <a:r>
                        <a:rPr lang="zh-CN" altLang="en-US" sz="800">
                          <a:solidFill>
                            <a:srgbClr val="1F2329"/>
                          </a:solidFill>
                          <a:effectLst/>
                        </a:rPr>
                        <a:t>参与者</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买家、系统</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79850896"/>
                  </a:ext>
                </a:extLst>
              </a:tr>
              <a:tr h="242462">
                <a:tc>
                  <a:txBody>
                    <a:bodyPr/>
                    <a:lstStyle/>
                    <a:p>
                      <a:pPr algn="ctr" fontAlgn="t"/>
                      <a:r>
                        <a:rPr lang="zh-CN" altLang="en-US" sz="800">
                          <a:solidFill>
                            <a:srgbClr val="1F2329"/>
                          </a:solidFill>
                          <a:effectLst/>
                        </a:rPr>
                        <a:t>优先级</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高</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746716852"/>
                  </a:ext>
                </a:extLst>
              </a:tr>
              <a:tr h="472491">
                <a:tc>
                  <a:txBody>
                    <a:bodyPr/>
                    <a:lstStyle/>
                    <a:p>
                      <a:pPr algn="ctr" fontAlgn="t"/>
                      <a:r>
                        <a:rPr lang="zh-CN" altLang="en-US" sz="800">
                          <a:solidFill>
                            <a:srgbClr val="1F2329"/>
                          </a:solidFill>
                          <a:effectLst/>
                        </a:rPr>
                        <a:t>前置条件</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uFont typeface="+mj-lt"/>
                        <a:buAutoNum type="arabicPeriod"/>
                      </a:pPr>
                      <a:r>
                        <a:rPr lang="zh-CN" altLang="en-US" sz="800">
                          <a:solidFill>
                            <a:srgbClr val="1F2329"/>
                          </a:solidFill>
                          <a:effectLst/>
                        </a:rPr>
                        <a:t>商品已上架</a:t>
                      </a:r>
                      <a:endParaRPr lang="zh-CN" altLang="en-US" sz="800">
                        <a:effectLst/>
                      </a:endParaRPr>
                    </a:p>
                    <a:p>
                      <a:pPr fontAlgn="t">
                        <a:buFont typeface="+mj-lt"/>
                        <a:buAutoNum type="arabicPeriod"/>
                      </a:pPr>
                      <a:r>
                        <a:rPr lang="zh-CN" altLang="en-US" sz="800">
                          <a:solidFill>
                            <a:srgbClr val="1F2329"/>
                          </a:solidFill>
                          <a:effectLst/>
                        </a:rPr>
                        <a:t>商品还有库存</a:t>
                      </a:r>
                      <a:endParaRPr lang="zh-CN" altLang="en-US" sz="800">
                        <a:effectLst/>
                      </a:endParaRPr>
                    </a:p>
                    <a:p>
                      <a:pPr fontAlgn="t">
                        <a:buFont typeface="+mj-lt"/>
                        <a:buAutoNum type="arabicPeriod"/>
                      </a:pPr>
                      <a:r>
                        <a:rPr lang="zh-CN" altLang="en-US" sz="800">
                          <a:effectLst/>
                        </a:rPr>
                        <a:t>买家已登录</a:t>
                      </a: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409454707"/>
                  </a:ext>
                </a:extLst>
              </a:tr>
              <a:tr h="242462">
                <a:tc>
                  <a:txBody>
                    <a:bodyPr/>
                    <a:lstStyle/>
                    <a:p>
                      <a:pPr algn="ctr" fontAlgn="t"/>
                      <a:r>
                        <a:rPr lang="zh-CN" altLang="en-US" sz="800">
                          <a:solidFill>
                            <a:srgbClr val="1F2329"/>
                          </a:solidFill>
                          <a:effectLst/>
                        </a:rPr>
                        <a:t>后置条件</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确认购买后信息同步至卖家</a:t>
                      </a: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53081323"/>
                  </a:ext>
                </a:extLst>
              </a:tr>
              <a:tr h="721170">
                <a:tc>
                  <a:txBody>
                    <a:bodyPr/>
                    <a:lstStyle/>
                    <a:p>
                      <a:pPr algn="ctr" fontAlgn="t"/>
                      <a:r>
                        <a:rPr lang="zh-CN" altLang="en-US" sz="800">
                          <a:solidFill>
                            <a:srgbClr val="1F2329"/>
                          </a:solidFill>
                          <a:effectLst/>
                        </a:rPr>
                        <a:t>基本操作流程</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uFont typeface="+mj-lt"/>
                        <a:buAutoNum type="arabicPeriod"/>
                      </a:pPr>
                      <a:r>
                        <a:rPr lang="zh-CN" altLang="en-US" sz="800">
                          <a:solidFill>
                            <a:srgbClr val="1F2329"/>
                          </a:solidFill>
                          <a:effectLst/>
                        </a:rPr>
                        <a:t>进入“喵咪美食坊”网站</a:t>
                      </a:r>
                      <a:endParaRPr lang="zh-CN" altLang="en-US" sz="800">
                        <a:effectLst/>
                      </a:endParaRPr>
                    </a:p>
                    <a:p>
                      <a:pPr fontAlgn="t">
                        <a:buFont typeface="+mj-lt"/>
                        <a:buAutoNum type="arabicPeriod"/>
                      </a:pPr>
                      <a:r>
                        <a:rPr lang="zh-CN" altLang="en-US" sz="800">
                          <a:solidFill>
                            <a:srgbClr val="1F2329"/>
                          </a:solidFill>
                          <a:effectLst/>
                        </a:rPr>
                        <a:t>买家浏览商品后选择一个商品</a:t>
                      </a:r>
                      <a:endParaRPr lang="zh-CN" altLang="en-US" sz="800">
                        <a:effectLst/>
                      </a:endParaRPr>
                    </a:p>
                    <a:p>
                      <a:pPr fontAlgn="t">
                        <a:buFont typeface="+mj-lt"/>
                        <a:buAutoNum type="arabicPeriod"/>
                      </a:pPr>
                      <a:r>
                        <a:rPr lang="zh-CN" altLang="en-US" sz="800">
                          <a:solidFill>
                            <a:srgbClr val="1F2329"/>
                          </a:solidFill>
                          <a:effectLst/>
                        </a:rPr>
                        <a:t>买家点击购买</a:t>
                      </a:r>
                      <a:endParaRPr lang="zh-CN" altLang="en-US" sz="800">
                        <a:effectLst/>
                      </a:endParaRPr>
                    </a:p>
                    <a:p>
                      <a:pPr fontAlgn="t">
                        <a:buFont typeface="+mj-lt"/>
                        <a:buAutoNum type="arabicPeriod"/>
                      </a:pPr>
                      <a:r>
                        <a:rPr lang="zh-CN" altLang="en-US" sz="800">
                          <a:solidFill>
                            <a:srgbClr val="1F2329"/>
                          </a:solidFill>
                          <a:effectLst/>
                        </a:rPr>
                        <a:t>买家输入相关信息并提交</a:t>
                      </a:r>
                      <a:endParaRPr lang="zh-CN" altLang="en-US" sz="800">
                        <a:effectLst/>
                      </a:endParaRPr>
                    </a:p>
                    <a:p>
                      <a:pPr fontAlgn="t">
                        <a:buFont typeface="+mj-lt"/>
                        <a:buAutoNum type="arabicPeriod"/>
                      </a:pPr>
                      <a:r>
                        <a:rPr lang="zh-CN" altLang="en-US" sz="800">
                          <a:solidFill>
                            <a:srgbClr val="1F2329"/>
                          </a:solidFill>
                          <a:effectLst/>
                        </a:rPr>
                        <a:t>线下交易</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637216254"/>
                  </a:ext>
                </a:extLst>
              </a:tr>
              <a:tr h="348151">
                <a:tc>
                  <a:txBody>
                    <a:bodyPr/>
                    <a:lstStyle/>
                    <a:p>
                      <a:pPr algn="ctr" fontAlgn="t"/>
                      <a:r>
                        <a:rPr lang="zh-CN" altLang="en-US" sz="800">
                          <a:solidFill>
                            <a:srgbClr val="1F2329"/>
                          </a:solidFill>
                          <a:effectLst/>
                        </a:rPr>
                        <a:t>可选操作流程</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800">
                          <a:effectLst/>
                        </a:rPr>
                      </a:b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447901497"/>
                  </a:ext>
                </a:extLst>
              </a:tr>
              <a:tr h="348151">
                <a:tc>
                  <a:txBody>
                    <a:bodyPr/>
                    <a:lstStyle/>
                    <a:p>
                      <a:pPr algn="ctr" fontAlgn="t"/>
                      <a:r>
                        <a:rPr lang="zh-CN" altLang="en-US" sz="800">
                          <a:solidFill>
                            <a:srgbClr val="1F2329"/>
                          </a:solidFill>
                          <a:effectLst/>
                        </a:rPr>
                        <a:t>字段列表</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800">
                          <a:effectLst/>
                        </a:rPr>
                      </a:b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655729285"/>
                  </a:ext>
                </a:extLst>
              </a:tr>
              <a:tr h="242462">
                <a:tc>
                  <a:txBody>
                    <a:bodyPr/>
                    <a:lstStyle/>
                    <a:p>
                      <a:pPr algn="ctr" fontAlgn="t"/>
                      <a:r>
                        <a:rPr lang="zh-CN" altLang="en-US" sz="800">
                          <a:solidFill>
                            <a:srgbClr val="1F2329"/>
                          </a:solidFill>
                          <a:effectLst/>
                        </a:rPr>
                        <a:t>非功能需求</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系统响应时间不能超过</a:t>
                      </a:r>
                      <a:r>
                        <a:rPr lang="en-US" altLang="zh-CN" sz="800">
                          <a:solidFill>
                            <a:srgbClr val="1F2329"/>
                          </a:solidFill>
                          <a:effectLst/>
                        </a:rPr>
                        <a:t>60</a:t>
                      </a:r>
                      <a:r>
                        <a:rPr lang="zh-CN" altLang="en-US" sz="800">
                          <a:solidFill>
                            <a:srgbClr val="1F2329"/>
                          </a:solidFill>
                          <a:effectLst/>
                        </a:rPr>
                        <a:t>秒</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172313138"/>
                  </a:ext>
                </a:extLst>
              </a:tr>
              <a:tr h="242462">
                <a:tc>
                  <a:txBody>
                    <a:bodyPr/>
                    <a:lstStyle/>
                    <a:p>
                      <a:pPr algn="ctr" fontAlgn="t"/>
                      <a:r>
                        <a:rPr lang="zh-CN" altLang="en-US" sz="800">
                          <a:solidFill>
                            <a:srgbClr val="1F2329"/>
                          </a:solidFill>
                          <a:effectLst/>
                        </a:rPr>
                        <a:t>业务规则</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无</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830213235"/>
                  </a:ext>
                </a:extLst>
              </a:tr>
              <a:tr h="242462">
                <a:tc>
                  <a:txBody>
                    <a:bodyPr/>
                    <a:lstStyle/>
                    <a:p>
                      <a:pPr algn="ctr" fontAlgn="t"/>
                      <a:r>
                        <a:rPr lang="zh-CN" altLang="en-US" sz="800">
                          <a:solidFill>
                            <a:srgbClr val="1F2329"/>
                          </a:solidFill>
                          <a:effectLst/>
                        </a:rPr>
                        <a:t>设计约束</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dirty="0">
                          <a:solidFill>
                            <a:srgbClr val="1F2329"/>
                          </a:solidFill>
                          <a:effectLst/>
                        </a:rPr>
                        <a:t>无</a:t>
                      </a:r>
                      <a:endParaRPr lang="zh-CN" altLang="en-US" sz="800" dirty="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866360132"/>
                  </a:ext>
                </a:extLst>
              </a:tr>
            </a:tbl>
          </a:graphicData>
        </a:graphic>
      </p:graphicFrame>
      <p:sp>
        <p:nvSpPr>
          <p:cNvPr id="11" name="Rectangle 3">
            <a:extLst>
              <a:ext uri="{FF2B5EF4-FFF2-40B4-BE49-F238E27FC236}">
                <a16:creationId xmlns:a16="http://schemas.microsoft.com/office/drawing/2014/main" id="{A0A24889-FF29-0D9D-947F-99B6930C6FB2}"/>
              </a:ext>
            </a:extLst>
          </p:cNvPr>
          <p:cNvSpPr>
            <a:spLocks noChangeArrowheads="1"/>
          </p:cNvSpPr>
          <p:nvPr/>
        </p:nvSpPr>
        <p:spPr bwMode="auto">
          <a:xfrm>
            <a:off x="1234993" y="15569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1330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20"/>
          <p:cNvGrpSpPr/>
          <p:nvPr/>
        </p:nvGrpSpPr>
        <p:grpSpPr>
          <a:xfrm>
            <a:off x="454963" y="93878"/>
            <a:ext cx="10641129" cy="826316"/>
            <a:chOff x="454963" y="93878"/>
            <a:chExt cx="10641129" cy="826316"/>
          </a:xfrm>
        </p:grpSpPr>
        <p:sp>
          <p:nvSpPr>
            <p:cNvPr id="21" name="AutoShape 21"/>
            <p:cNvSpPr/>
            <p:nvPr/>
          </p:nvSpPr>
          <p:spPr>
            <a:xfrm>
              <a:off x="454963" y="331168"/>
              <a:ext cx="84147" cy="84147"/>
            </a:xfrm>
            <a:prstGeom prst="ellipse">
              <a:avLst/>
            </a:prstGeom>
            <a:solidFill>
              <a:schemeClr val="accent1">
                <a:alpha val="100000"/>
              </a:schemeClr>
            </a:solidFill>
          </p:spPr>
        </p:sp>
        <p:sp>
          <p:nvSpPr>
            <p:cNvPr id="22" name="AutoShape 22"/>
            <p:cNvSpPr/>
            <p:nvPr/>
          </p:nvSpPr>
          <p:spPr>
            <a:xfrm>
              <a:off x="575049" y="337743"/>
              <a:ext cx="78137" cy="78137"/>
            </a:xfrm>
            <a:prstGeom prst="ellipse">
              <a:avLst/>
            </a:prstGeom>
            <a:solidFill>
              <a:schemeClr val="accent1">
                <a:alpha val="80000"/>
              </a:schemeClr>
            </a:solidFill>
          </p:spPr>
        </p:sp>
        <p:sp>
          <p:nvSpPr>
            <p:cNvPr id="23" name="AutoShape 23"/>
            <p:cNvSpPr/>
            <p:nvPr/>
          </p:nvSpPr>
          <p:spPr>
            <a:xfrm>
              <a:off x="689125" y="339460"/>
              <a:ext cx="74704" cy="74704"/>
            </a:xfrm>
            <a:prstGeom prst="ellipse">
              <a:avLst/>
            </a:prstGeom>
            <a:solidFill>
              <a:schemeClr val="accent1">
                <a:alpha val="60000"/>
              </a:schemeClr>
            </a:solidFill>
          </p:spPr>
        </p:sp>
        <p:sp>
          <p:nvSpPr>
            <p:cNvPr id="24" name="AutoShape 24"/>
            <p:cNvSpPr/>
            <p:nvPr/>
          </p:nvSpPr>
          <p:spPr>
            <a:xfrm>
              <a:off x="799768" y="348430"/>
              <a:ext cx="69238" cy="69238"/>
            </a:xfrm>
            <a:prstGeom prst="ellipse">
              <a:avLst/>
            </a:prstGeom>
            <a:solidFill>
              <a:schemeClr val="accent1">
                <a:alpha val="40000"/>
              </a:schemeClr>
            </a:solidFill>
          </p:spPr>
        </p:sp>
        <p:sp>
          <p:nvSpPr>
            <p:cNvPr id="25" name="AutoShape 25"/>
            <p:cNvSpPr/>
            <p:nvPr/>
          </p:nvSpPr>
          <p:spPr>
            <a:xfrm>
              <a:off x="904945" y="344297"/>
              <a:ext cx="65594" cy="65594"/>
            </a:xfrm>
            <a:prstGeom prst="ellipse">
              <a:avLst/>
            </a:prstGeom>
            <a:solidFill>
              <a:schemeClr val="accent1">
                <a:alpha val="20000"/>
              </a:schemeClr>
            </a:solidFill>
          </p:spPr>
        </p:sp>
        <p:sp>
          <p:nvSpPr>
            <p:cNvPr id="26" name="AutoShape 26"/>
            <p:cNvSpPr/>
            <p:nvPr/>
          </p:nvSpPr>
          <p:spPr>
            <a:xfrm>
              <a:off x="454963" y="448942"/>
              <a:ext cx="84147" cy="84147"/>
            </a:xfrm>
            <a:prstGeom prst="ellipse">
              <a:avLst/>
            </a:prstGeom>
            <a:solidFill>
              <a:schemeClr val="accent1">
                <a:alpha val="100000"/>
              </a:schemeClr>
            </a:solidFill>
          </p:spPr>
        </p:sp>
        <p:sp>
          <p:nvSpPr>
            <p:cNvPr id="27" name="AutoShape 27"/>
            <p:cNvSpPr/>
            <p:nvPr/>
          </p:nvSpPr>
          <p:spPr>
            <a:xfrm>
              <a:off x="575049" y="455517"/>
              <a:ext cx="78137" cy="78137"/>
            </a:xfrm>
            <a:prstGeom prst="ellipse">
              <a:avLst/>
            </a:prstGeom>
            <a:solidFill>
              <a:schemeClr val="accent1">
                <a:alpha val="80000"/>
              </a:schemeClr>
            </a:solidFill>
          </p:spPr>
        </p:sp>
        <p:sp>
          <p:nvSpPr>
            <p:cNvPr id="28" name="AutoShape 28"/>
            <p:cNvSpPr/>
            <p:nvPr/>
          </p:nvSpPr>
          <p:spPr>
            <a:xfrm>
              <a:off x="689125" y="457233"/>
              <a:ext cx="74704" cy="74704"/>
            </a:xfrm>
            <a:prstGeom prst="ellipse">
              <a:avLst/>
            </a:prstGeom>
            <a:solidFill>
              <a:schemeClr val="accent1">
                <a:alpha val="60000"/>
              </a:schemeClr>
            </a:solidFill>
          </p:spPr>
        </p:sp>
        <p:sp>
          <p:nvSpPr>
            <p:cNvPr id="29" name="AutoShape 29"/>
            <p:cNvSpPr/>
            <p:nvPr/>
          </p:nvSpPr>
          <p:spPr>
            <a:xfrm>
              <a:off x="799768" y="466203"/>
              <a:ext cx="69238" cy="69238"/>
            </a:xfrm>
            <a:prstGeom prst="ellipse">
              <a:avLst/>
            </a:prstGeom>
            <a:solidFill>
              <a:schemeClr val="accent1">
                <a:alpha val="40000"/>
              </a:schemeClr>
            </a:solidFill>
          </p:spPr>
        </p:sp>
        <p:sp>
          <p:nvSpPr>
            <p:cNvPr id="30" name="AutoShape 30"/>
            <p:cNvSpPr/>
            <p:nvPr/>
          </p:nvSpPr>
          <p:spPr>
            <a:xfrm>
              <a:off x="904945" y="462070"/>
              <a:ext cx="65594" cy="65594"/>
            </a:xfrm>
            <a:prstGeom prst="ellipse">
              <a:avLst/>
            </a:prstGeom>
            <a:solidFill>
              <a:schemeClr val="accent1">
                <a:alpha val="20000"/>
              </a:schemeClr>
            </a:solidFill>
          </p:spPr>
        </p:sp>
        <p:sp>
          <p:nvSpPr>
            <p:cNvPr id="31" name="AutoShape 31"/>
            <p:cNvSpPr/>
            <p:nvPr/>
          </p:nvSpPr>
          <p:spPr>
            <a:xfrm>
              <a:off x="454963" y="566715"/>
              <a:ext cx="84147" cy="84147"/>
            </a:xfrm>
            <a:prstGeom prst="ellipse">
              <a:avLst/>
            </a:prstGeom>
            <a:solidFill>
              <a:schemeClr val="accent1">
                <a:alpha val="100000"/>
              </a:schemeClr>
            </a:solidFill>
          </p:spPr>
        </p:sp>
        <p:sp>
          <p:nvSpPr>
            <p:cNvPr id="32" name="AutoShape 32"/>
            <p:cNvSpPr/>
            <p:nvPr/>
          </p:nvSpPr>
          <p:spPr>
            <a:xfrm>
              <a:off x="575049" y="573291"/>
              <a:ext cx="78137" cy="78137"/>
            </a:xfrm>
            <a:prstGeom prst="ellipse">
              <a:avLst/>
            </a:prstGeom>
            <a:solidFill>
              <a:schemeClr val="accent1">
                <a:alpha val="80000"/>
              </a:schemeClr>
            </a:solidFill>
          </p:spPr>
        </p:sp>
        <p:sp>
          <p:nvSpPr>
            <p:cNvPr id="33" name="AutoShape 33"/>
            <p:cNvSpPr/>
            <p:nvPr/>
          </p:nvSpPr>
          <p:spPr>
            <a:xfrm>
              <a:off x="689125" y="575007"/>
              <a:ext cx="74704" cy="74704"/>
            </a:xfrm>
            <a:prstGeom prst="ellipse">
              <a:avLst/>
            </a:prstGeom>
            <a:solidFill>
              <a:schemeClr val="accent1">
                <a:alpha val="60000"/>
              </a:schemeClr>
            </a:solidFill>
          </p:spPr>
        </p:sp>
        <p:sp>
          <p:nvSpPr>
            <p:cNvPr id="34" name="AutoShape 34"/>
            <p:cNvSpPr/>
            <p:nvPr/>
          </p:nvSpPr>
          <p:spPr>
            <a:xfrm>
              <a:off x="799768" y="583977"/>
              <a:ext cx="69238" cy="69238"/>
            </a:xfrm>
            <a:prstGeom prst="ellipse">
              <a:avLst/>
            </a:prstGeom>
            <a:solidFill>
              <a:schemeClr val="accent1">
                <a:alpha val="40000"/>
              </a:schemeClr>
            </a:solidFill>
          </p:spPr>
        </p:sp>
        <p:sp>
          <p:nvSpPr>
            <p:cNvPr id="35" name="AutoShape 35"/>
            <p:cNvSpPr/>
            <p:nvPr/>
          </p:nvSpPr>
          <p:spPr>
            <a:xfrm>
              <a:off x="904945" y="579844"/>
              <a:ext cx="65594" cy="65594"/>
            </a:xfrm>
            <a:prstGeom prst="ellipse">
              <a:avLst/>
            </a:prstGeom>
            <a:solidFill>
              <a:schemeClr val="accent1">
                <a:alpha val="20000"/>
              </a:schemeClr>
            </a:solidFill>
          </p:spPr>
        </p:sp>
        <p:sp>
          <p:nvSpPr>
            <p:cNvPr id="36" name="AutoShape 36"/>
            <p:cNvSpPr/>
            <p:nvPr/>
          </p:nvSpPr>
          <p:spPr>
            <a:xfrm>
              <a:off x="454963" y="684489"/>
              <a:ext cx="84147" cy="84147"/>
            </a:xfrm>
            <a:prstGeom prst="ellipse">
              <a:avLst/>
            </a:prstGeom>
            <a:solidFill>
              <a:schemeClr val="accent1">
                <a:alpha val="100000"/>
              </a:schemeClr>
            </a:solidFill>
          </p:spPr>
        </p:sp>
        <p:sp>
          <p:nvSpPr>
            <p:cNvPr id="37" name="AutoShape 37"/>
            <p:cNvSpPr/>
            <p:nvPr/>
          </p:nvSpPr>
          <p:spPr>
            <a:xfrm>
              <a:off x="575049" y="691064"/>
              <a:ext cx="78137" cy="78137"/>
            </a:xfrm>
            <a:prstGeom prst="ellipse">
              <a:avLst/>
            </a:prstGeom>
            <a:solidFill>
              <a:schemeClr val="accent1">
                <a:alpha val="80000"/>
              </a:schemeClr>
            </a:solidFill>
          </p:spPr>
        </p:sp>
        <p:sp>
          <p:nvSpPr>
            <p:cNvPr id="38" name="AutoShape 38"/>
            <p:cNvSpPr/>
            <p:nvPr/>
          </p:nvSpPr>
          <p:spPr>
            <a:xfrm>
              <a:off x="689125" y="692781"/>
              <a:ext cx="74704" cy="74704"/>
            </a:xfrm>
            <a:prstGeom prst="ellipse">
              <a:avLst/>
            </a:prstGeom>
            <a:solidFill>
              <a:schemeClr val="accent1">
                <a:alpha val="60000"/>
              </a:schemeClr>
            </a:solidFill>
          </p:spPr>
        </p:sp>
        <p:sp>
          <p:nvSpPr>
            <p:cNvPr id="39" name="AutoShape 39"/>
            <p:cNvSpPr/>
            <p:nvPr/>
          </p:nvSpPr>
          <p:spPr>
            <a:xfrm>
              <a:off x="799768" y="701751"/>
              <a:ext cx="69238" cy="69238"/>
            </a:xfrm>
            <a:prstGeom prst="ellipse">
              <a:avLst/>
            </a:prstGeom>
            <a:solidFill>
              <a:schemeClr val="accent1">
                <a:alpha val="40000"/>
              </a:schemeClr>
            </a:solidFill>
          </p:spPr>
        </p:sp>
        <p:sp>
          <p:nvSpPr>
            <p:cNvPr id="40" name="AutoShape 40"/>
            <p:cNvSpPr/>
            <p:nvPr/>
          </p:nvSpPr>
          <p:spPr>
            <a:xfrm>
              <a:off x="904945" y="697618"/>
              <a:ext cx="65594" cy="65594"/>
            </a:xfrm>
            <a:prstGeom prst="ellipse">
              <a:avLst/>
            </a:prstGeom>
            <a:solidFill>
              <a:schemeClr val="accent1">
                <a:alpha val="20000"/>
              </a:schemeClr>
            </a:solidFill>
          </p:spPr>
        </p:sp>
        <p:sp>
          <p:nvSpPr>
            <p:cNvPr id="41" name="TextBox 41"/>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测试用例设计与清单</a:t>
              </a:r>
              <a:r>
                <a:rPr lang="en-US" altLang="zh-CN" sz="3000" b="1" dirty="0">
                  <a:solidFill>
                    <a:schemeClr val="accent1">
                      <a:alpha val="100000"/>
                    </a:schemeClr>
                  </a:solidFill>
                  <a:latin typeface="Microsoft Yahei"/>
                  <a:ea typeface="Microsoft Yahei"/>
                  <a:cs typeface="Microsoft Yahei"/>
                </a:rPr>
                <a:t>——</a:t>
              </a:r>
              <a:r>
                <a:rPr lang="zh-CN" altLang="en-US" sz="3000" b="1" dirty="0">
                  <a:solidFill>
                    <a:schemeClr val="accent1">
                      <a:alpha val="100000"/>
                    </a:schemeClr>
                  </a:solidFill>
                  <a:latin typeface="Microsoft Yahei"/>
                  <a:ea typeface="Microsoft Yahei"/>
                  <a:cs typeface="Microsoft Yahei"/>
                </a:rPr>
                <a:t>买家部分展示</a:t>
              </a:r>
              <a:endParaRPr lang="en-US" sz="3000" b="1" dirty="0">
                <a:solidFill>
                  <a:schemeClr val="accent1">
                    <a:alpha val="100000"/>
                  </a:schemeClr>
                </a:solidFill>
                <a:latin typeface="Microsoft Yahei"/>
                <a:ea typeface="Microsoft Yahei"/>
                <a:cs typeface="Microsoft Yahei"/>
              </a:endParaRPr>
            </a:p>
          </p:txBody>
        </p:sp>
      </p:grpSp>
      <p:sp>
        <p:nvSpPr>
          <p:cNvPr id="45" name="Rectangle 2">
            <a:extLst>
              <a:ext uri="{FF2B5EF4-FFF2-40B4-BE49-F238E27FC236}">
                <a16:creationId xmlns:a16="http://schemas.microsoft.com/office/drawing/2014/main" id="{C7FB794E-8DA6-56CA-3061-990FEAF7D7EE}"/>
              </a:ext>
            </a:extLst>
          </p:cNvPr>
          <p:cNvSpPr>
            <a:spLocks noChangeArrowheads="1"/>
          </p:cNvSpPr>
          <p:nvPr/>
        </p:nvSpPr>
        <p:spPr bwMode="auto">
          <a:xfrm>
            <a:off x="3141663" y="14716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1">
            <a:extLst>
              <a:ext uri="{FF2B5EF4-FFF2-40B4-BE49-F238E27FC236}">
                <a16:creationId xmlns:a16="http://schemas.microsoft.com/office/drawing/2014/main" id="{77E95A50-16AC-A986-3465-5B3BCBF6B552}"/>
              </a:ext>
            </a:extLst>
          </p:cNvPr>
          <p:cNvSpPr>
            <a:spLocks noChangeArrowheads="1"/>
          </p:cNvSpPr>
          <p:nvPr/>
        </p:nvSpPr>
        <p:spPr bwMode="auto">
          <a:xfrm>
            <a:off x="3017838"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AutoShape 2">
            <a:extLst>
              <a:ext uri="{FF2B5EF4-FFF2-40B4-BE49-F238E27FC236}">
                <a16:creationId xmlns:a16="http://schemas.microsoft.com/office/drawing/2014/main" id="{3B26EB58-27F7-A66D-4B73-26D747A4E60D}"/>
              </a:ext>
            </a:extLst>
          </p:cNvP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Rectangle 3">
            <a:extLst>
              <a:ext uri="{FF2B5EF4-FFF2-40B4-BE49-F238E27FC236}">
                <a16:creationId xmlns:a16="http://schemas.microsoft.com/office/drawing/2014/main" id="{83FFEE56-16F4-B245-2158-C5573BD5CF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AutoShape 4">
            <a:extLst>
              <a:ext uri="{FF2B5EF4-FFF2-40B4-BE49-F238E27FC236}">
                <a16:creationId xmlns:a16="http://schemas.microsoft.com/office/drawing/2014/main" id="{4D1A5138-CF1F-4230-C442-3D0E19BC4491}"/>
              </a:ext>
            </a:extLst>
          </p:cNvPr>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5">
            <a:extLst>
              <a:ext uri="{FF2B5EF4-FFF2-40B4-BE49-F238E27FC236}">
                <a16:creationId xmlns:a16="http://schemas.microsoft.com/office/drawing/2014/main" id="{4DF836E1-D425-B3AC-7DDC-0E4683337E23}"/>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AutoShape 6">
            <a:extLst>
              <a:ext uri="{FF2B5EF4-FFF2-40B4-BE49-F238E27FC236}">
                <a16:creationId xmlns:a16="http://schemas.microsoft.com/office/drawing/2014/main" id="{FEF0CEF6-8E1A-833B-9B2B-D5CDFE30F57E}"/>
              </a:ext>
            </a:extLst>
          </p:cNvPr>
          <p:cNvSpPr>
            <a:spLocks noChangeAspect="1" noChangeArrowheads="1"/>
          </p:cNvSpPr>
          <p:nvPr/>
        </p:nvSpPr>
        <p:spPr bwMode="auto">
          <a:xfrm>
            <a:off x="304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7">
            <a:extLst>
              <a:ext uri="{FF2B5EF4-FFF2-40B4-BE49-F238E27FC236}">
                <a16:creationId xmlns:a16="http://schemas.microsoft.com/office/drawing/2014/main" id="{3ACDD94C-CD18-0507-6196-950B875BADB5}"/>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AutoShape 12">
            <a:extLst>
              <a:ext uri="{FF2B5EF4-FFF2-40B4-BE49-F238E27FC236}">
                <a16:creationId xmlns:a16="http://schemas.microsoft.com/office/drawing/2014/main" id="{DCDB1C76-B1BC-F97B-EA1E-E2DF8AB3ECB6}"/>
              </a:ext>
            </a:extLst>
          </p:cNvPr>
          <p:cNvSpPr>
            <a:spLocks noChangeAspect="1" noChangeArrowheads="1"/>
          </p:cNvSpPr>
          <p:nvPr/>
        </p:nvSpPr>
        <p:spPr bwMode="auto">
          <a:xfrm>
            <a:off x="2272614" y="1512729"/>
            <a:ext cx="161826"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13">
            <a:extLst>
              <a:ext uri="{FF2B5EF4-FFF2-40B4-BE49-F238E27FC236}">
                <a16:creationId xmlns:a16="http://schemas.microsoft.com/office/drawing/2014/main" id="{237E8965-4658-9772-0661-66C5F6E9F121}"/>
              </a:ext>
            </a:extLst>
          </p:cNvPr>
          <p:cNvSpPr>
            <a:spLocks noChangeArrowheads="1"/>
          </p:cNvSpPr>
          <p:nvPr/>
        </p:nvSpPr>
        <p:spPr bwMode="auto">
          <a:xfrm flipV="1">
            <a:off x="7848600" y="1253648"/>
            <a:ext cx="6473040" cy="3713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3088" name="Picture 16">
            <a:extLst>
              <a:ext uri="{FF2B5EF4-FFF2-40B4-BE49-F238E27FC236}">
                <a16:creationId xmlns:a16="http://schemas.microsoft.com/office/drawing/2014/main" id="{8DF5E3F4-DF1F-E443-CB80-2D2292BB3E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2683018"/>
            <a:ext cx="5353050" cy="212407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7">
            <a:extLst>
              <a:ext uri="{FF2B5EF4-FFF2-40B4-BE49-F238E27FC236}">
                <a16:creationId xmlns:a16="http://schemas.microsoft.com/office/drawing/2014/main" id="{C43D7476-25B5-A168-D914-4A2DAD73A605}"/>
              </a:ext>
            </a:extLst>
          </p:cNvPr>
          <p:cNvSpPr>
            <a:spLocks noChangeArrowheads="1"/>
          </p:cNvSpPr>
          <p:nvPr/>
        </p:nvSpPr>
        <p:spPr bwMode="auto">
          <a:xfrm>
            <a:off x="5257800" y="26830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表格 16">
            <a:extLst>
              <a:ext uri="{FF2B5EF4-FFF2-40B4-BE49-F238E27FC236}">
                <a16:creationId xmlns:a16="http://schemas.microsoft.com/office/drawing/2014/main" id="{573DAB2F-67DC-4819-3510-A93656BD0D25}"/>
              </a:ext>
            </a:extLst>
          </p:cNvPr>
          <p:cNvGraphicFramePr>
            <a:graphicFrameLocks noGrp="1"/>
          </p:cNvGraphicFramePr>
          <p:nvPr>
            <p:extLst>
              <p:ext uri="{D42A27DB-BD31-4B8C-83A1-F6EECF244321}">
                <p14:modId xmlns:p14="http://schemas.microsoft.com/office/powerpoint/2010/main" val="2052607246"/>
              </p:ext>
            </p:extLst>
          </p:nvPr>
        </p:nvGraphicFramePr>
        <p:xfrm>
          <a:off x="861817" y="1558448"/>
          <a:ext cx="3372550" cy="4553061"/>
        </p:xfrm>
        <a:graphic>
          <a:graphicData uri="http://schemas.openxmlformats.org/drawingml/2006/table">
            <a:tbl>
              <a:tblPr/>
              <a:tblGrid>
                <a:gridCol w="1686275">
                  <a:extLst>
                    <a:ext uri="{9D8B030D-6E8A-4147-A177-3AD203B41FA5}">
                      <a16:colId xmlns:a16="http://schemas.microsoft.com/office/drawing/2014/main" val="2830462572"/>
                    </a:ext>
                  </a:extLst>
                </a:gridCol>
                <a:gridCol w="1686275">
                  <a:extLst>
                    <a:ext uri="{9D8B030D-6E8A-4147-A177-3AD203B41FA5}">
                      <a16:colId xmlns:a16="http://schemas.microsoft.com/office/drawing/2014/main" val="654187603"/>
                    </a:ext>
                  </a:extLst>
                </a:gridCol>
              </a:tblGrid>
              <a:tr h="263059">
                <a:tc>
                  <a:txBody>
                    <a:bodyPr/>
                    <a:lstStyle/>
                    <a:p>
                      <a:pPr algn="ctr" fontAlgn="t"/>
                      <a:r>
                        <a:rPr lang="zh-CN" altLang="en-US" sz="900" b="1">
                          <a:solidFill>
                            <a:srgbClr val="1F2329"/>
                          </a:solidFill>
                          <a:effectLst/>
                        </a:rPr>
                        <a:t>描述项</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ctr" fontAlgn="t"/>
                      <a:r>
                        <a:rPr lang="zh-CN" altLang="en-US" sz="900" b="1">
                          <a:solidFill>
                            <a:srgbClr val="1F2329"/>
                          </a:solidFill>
                          <a:effectLst/>
                        </a:rPr>
                        <a:t>说明</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818630288"/>
                  </a:ext>
                </a:extLst>
              </a:tr>
              <a:tr h="263059">
                <a:tc>
                  <a:txBody>
                    <a:bodyPr/>
                    <a:lstStyle/>
                    <a:p>
                      <a:pPr algn="ctr" fontAlgn="t"/>
                      <a:r>
                        <a:rPr lang="zh-CN" altLang="en-US" sz="900">
                          <a:solidFill>
                            <a:srgbClr val="1F2329"/>
                          </a:solidFill>
                          <a:effectLst/>
                        </a:rPr>
                        <a:t>用例名称</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solidFill>
                            <a:srgbClr val="1F2329"/>
                          </a:solidFill>
                          <a:effectLst/>
                        </a:rPr>
                        <a:t>用户登录账号</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4048620351"/>
                  </a:ext>
                </a:extLst>
              </a:tr>
              <a:tr h="377726">
                <a:tc>
                  <a:txBody>
                    <a:bodyPr/>
                    <a:lstStyle/>
                    <a:p>
                      <a:pPr algn="ctr" fontAlgn="t"/>
                      <a:r>
                        <a:rPr lang="zh-CN" altLang="en-US" sz="900">
                          <a:solidFill>
                            <a:srgbClr val="1F2329"/>
                          </a:solidFill>
                          <a:effectLst/>
                        </a:rPr>
                        <a:t>标识符</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900">
                          <a:effectLst/>
                        </a:rPr>
                      </a:b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962330152"/>
                  </a:ext>
                </a:extLst>
              </a:tr>
              <a:tr h="263059">
                <a:tc>
                  <a:txBody>
                    <a:bodyPr/>
                    <a:lstStyle/>
                    <a:p>
                      <a:pPr algn="ctr" fontAlgn="t"/>
                      <a:r>
                        <a:rPr lang="zh-CN" altLang="en-US" sz="900">
                          <a:solidFill>
                            <a:srgbClr val="1F2329"/>
                          </a:solidFill>
                          <a:effectLst/>
                        </a:rPr>
                        <a:t>用例描述</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solidFill>
                            <a:srgbClr val="1F2329"/>
                          </a:solidFill>
                          <a:effectLst/>
                        </a:rPr>
                        <a:t>用户（买家、卖家）登录账号</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904450255"/>
                  </a:ext>
                </a:extLst>
              </a:tr>
              <a:tr h="263059">
                <a:tc>
                  <a:txBody>
                    <a:bodyPr/>
                    <a:lstStyle/>
                    <a:p>
                      <a:pPr algn="ctr" fontAlgn="t"/>
                      <a:r>
                        <a:rPr lang="zh-CN" altLang="en-US" sz="900">
                          <a:solidFill>
                            <a:srgbClr val="1F2329"/>
                          </a:solidFill>
                          <a:effectLst/>
                        </a:rPr>
                        <a:t>参与者</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solidFill>
                            <a:srgbClr val="1F2329"/>
                          </a:solidFill>
                          <a:effectLst/>
                        </a:rPr>
                        <a:t>用户、系统</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262766059"/>
                  </a:ext>
                </a:extLst>
              </a:tr>
              <a:tr h="263059">
                <a:tc>
                  <a:txBody>
                    <a:bodyPr/>
                    <a:lstStyle/>
                    <a:p>
                      <a:pPr algn="ctr" fontAlgn="t"/>
                      <a:r>
                        <a:rPr lang="zh-CN" altLang="en-US" sz="900">
                          <a:solidFill>
                            <a:srgbClr val="1F2329"/>
                          </a:solidFill>
                          <a:effectLst/>
                        </a:rPr>
                        <a:t>优先级</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solidFill>
                            <a:srgbClr val="1F2329"/>
                          </a:solidFill>
                          <a:effectLst/>
                        </a:rPr>
                        <a:t>高</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4006389704"/>
                  </a:ext>
                </a:extLst>
              </a:tr>
              <a:tr h="263059">
                <a:tc>
                  <a:txBody>
                    <a:bodyPr/>
                    <a:lstStyle/>
                    <a:p>
                      <a:pPr algn="ctr" fontAlgn="t"/>
                      <a:r>
                        <a:rPr lang="zh-CN" altLang="en-US" sz="900">
                          <a:solidFill>
                            <a:srgbClr val="1F2329"/>
                          </a:solidFill>
                          <a:effectLst/>
                        </a:rPr>
                        <a:t>前置条件</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solidFill>
                            <a:srgbClr val="1F2329"/>
                          </a:solidFill>
                          <a:effectLst/>
                        </a:rPr>
                        <a:t>用户未登录</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153861641"/>
                  </a:ext>
                </a:extLst>
              </a:tr>
              <a:tr h="377726">
                <a:tc>
                  <a:txBody>
                    <a:bodyPr/>
                    <a:lstStyle/>
                    <a:p>
                      <a:pPr algn="ctr" fontAlgn="t"/>
                      <a:r>
                        <a:rPr lang="zh-CN" altLang="en-US" sz="900">
                          <a:solidFill>
                            <a:srgbClr val="1F2329"/>
                          </a:solidFill>
                          <a:effectLst/>
                        </a:rPr>
                        <a:t>后置条件</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solidFill>
                            <a:srgbClr val="1F2329"/>
                          </a:solidFill>
                          <a:effectLst/>
                        </a:rPr>
                        <a:t>显示“喵咪美食坊”购物网站首页</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795837271"/>
                  </a:ext>
                </a:extLst>
              </a:tr>
              <a:tr h="647530">
                <a:tc>
                  <a:txBody>
                    <a:bodyPr/>
                    <a:lstStyle/>
                    <a:p>
                      <a:pPr algn="ctr" fontAlgn="t"/>
                      <a:r>
                        <a:rPr lang="zh-CN" altLang="en-US" sz="900">
                          <a:solidFill>
                            <a:srgbClr val="1F2329"/>
                          </a:solidFill>
                          <a:effectLst/>
                        </a:rPr>
                        <a:t>基本操作流程</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uFont typeface="+mj-lt"/>
                        <a:buAutoNum type="arabicPeriod"/>
                      </a:pPr>
                      <a:r>
                        <a:rPr lang="zh-CN" altLang="en-US" sz="900">
                          <a:solidFill>
                            <a:srgbClr val="1F2329"/>
                          </a:solidFill>
                          <a:effectLst/>
                        </a:rPr>
                        <a:t>用户打开“喵咪美食坊”系统</a:t>
                      </a:r>
                      <a:endParaRPr lang="zh-CN" altLang="en-US" sz="900">
                        <a:effectLst/>
                      </a:endParaRPr>
                    </a:p>
                    <a:p>
                      <a:pPr fontAlgn="t">
                        <a:buFont typeface="+mj-lt"/>
                        <a:buAutoNum type="arabicPeriod"/>
                      </a:pPr>
                      <a:r>
                        <a:rPr lang="zh-CN" altLang="en-US" sz="900">
                          <a:solidFill>
                            <a:srgbClr val="1F2329"/>
                          </a:solidFill>
                          <a:effectLst/>
                        </a:rPr>
                        <a:t>用户填入正确的用户名和密码</a:t>
                      </a:r>
                      <a:endParaRPr lang="zh-CN" altLang="en-US" sz="900">
                        <a:effectLst/>
                      </a:endParaRPr>
                    </a:p>
                    <a:p>
                      <a:pPr fontAlgn="t">
                        <a:buFont typeface="+mj-lt"/>
                        <a:buAutoNum type="arabicPeriod"/>
                      </a:pPr>
                      <a:r>
                        <a:rPr lang="zh-CN" altLang="en-US" sz="900">
                          <a:solidFill>
                            <a:srgbClr val="1F2329"/>
                          </a:solidFill>
                          <a:effectLst/>
                        </a:rPr>
                        <a:t>用户点击登录</a:t>
                      </a:r>
                      <a:endParaRPr lang="zh-CN" altLang="en-US" sz="900">
                        <a:effectLst/>
                      </a:endParaRPr>
                    </a:p>
                    <a:p>
                      <a:pPr fontAlgn="t">
                        <a:buFont typeface="+mj-lt"/>
                        <a:buAutoNum type="arabicPeriod"/>
                      </a:pPr>
                      <a:r>
                        <a:rPr lang="zh-CN" altLang="en-US" sz="900">
                          <a:solidFill>
                            <a:srgbClr val="1F2329"/>
                          </a:solidFill>
                          <a:effectLst/>
                        </a:rPr>
                        <a:t>系统反馈给用户是否登陆成功</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805267968"/>
                  </a:ext>
                </a:extLst>
              </a:tr>
              <a:tr h="377726">
                <a:tc>
                  <a:txBody>
                    <a:bodyPr/>
                    <a:lstStyle/>
                    <a:p>
                      <a:pPr algn="ctr" fontAlgn="t"/>
                      <a:r>
                        <a:rPr lang="zh-CN" altLang="en-US" sz="900">
                          <a:solidFill>
                            <a:srgbClr val="1F2329"/>
                          </a:solidFill>
                          <a:effectLst/>
                        </a:rPr>
                        <a:t>可选操作流程</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900">
                          <a:effectLst/>
                        </a:rPr>
                      </a:b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304660576"/>
                  </a:ext>
                </a:extLst>
              </a:tr>
              <a:tr h="377726">
                <a:tc>
                  <a:txBody>
                    <a:bodyPr/>
                    <a:lstStyle/>
                    <a:p>
                      <a:pPr algn="ctr" fontAlgn="t"/>
                      <a:r>
                        <a:rPr lang="zh-CN" altLang="en-US" sz="900">
                          <a:solidFill>
                            <a:srgbClr val="1F2329"/>
                          </a:solidFill>
                          <a:effectLst/>
                        </a:rPr>
                        <a:t>字段列表</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900">
                          <a:effectLst/>
                        </a:rPr>
                      </a:b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4043828612"/>
                  </a:ext>
                </a:extLst>
              </a:tr>
              <a:tr h="263059">
                <a:tc>
                  <a:txBody>
                    <a:bodyPr/>
                    <a:lstStyle/>
                    <a:p>
                      <a:pPr algn="ctr" fontAlgn="t"/>
                      <a:r>
                        <a:rPr lang="zh-CN" altLang="en-US" sz="900">
                          <a:solidFill>
                            <a:srgbClr val="1F2329"/>
                          </a:solidFill>
                          <a:effectLst/>
                        </a:rPr>
                        <a:t>非功能需求</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solidFill>
                            <a:srgbClr val="1F2329"/>
                          </a:solidFill>
                          <a:effectLst/>
                        </a:rPr>
                        <a:t>系统响应时间不能超过</a:t>
                      </a:r>
                      <a:r>
                        <a:rPr lang="en-US" altLang="zh-CN" sz="900">
                          <a:solidFill>
                            <a:srgbClr val="1F2329"/>
                          </a:solidFill>
                          <a:effectLst/>
                        </a:rPr>
                        <a:t>60</a:t>
                      </a:r>
                      <a:r>
                        <a:rPr lang="zh-CN" altLang="en-US" sz="900">
                          <a:solidFill>
                            <a:srgbClr val="1F2329"/>
                          </a:solidFill>
                          <a:effectLst/>
                        </a:rPr>
                        <a:t>秒</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089277971"/>
                  </a:ext>
                </a:extLst>
              </a:tr>
              <a:tr h="263059">
                <a:tc>
                  <a:txBody>
                    <a:bodyPr/>
                    <a:lstStyle/>
                    <a:p>
                      <a:pPr algn="ctr" fontAlgn="t"/>
                      <a:r>
                        <a:rPr lang="zh-CN" altLang="en-US" sz="900">
                          <a:solidFill>
                            <a:srgbClr val="1F2329"/>
                          </a:solidFill>
                          <a:effectLst/>
                        </a:rPr>
                        <a:t>业务规则</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solidFill>
                            <a:srgbClr val="1F2329"/>
                          </a:solidFill>
                          <a:effectLst/>
                        </a:rPr>
                        <a:t>无</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495886603"/>
                  </a:ext>
                </a:extLst>
              </a:tr>
              <a:tr h="263059">
                <a:tc>
                  <a:txBody>
                    <a:bodyPr/>
                    <a:lstStyle/>
                    <a:p>
                      <a:pPr algn="ctr" fontAlgn="t"/>
                      <a:r>
                        <a:rPr lang="zh-CN" altLang="en-US" sz="900">
                          <a:solidFill>
                            <a:srgbClr val="1F2329"/>
                          </a:solidFill>
                          <a:effectLst/>
                        </a:rPr>
                        <a:t>设计约束</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dirty="0">
                          <a:solidFill>
                            <a:srgbClr val="1F2329"/>
                          </a:solidFill>
                          <a:effectLst/>
                        </a:rPr>
                        <a:t>无</a:t>
                      </a:r>
                      <a:endParaRPr lang="zh-CN" altLang="en-US" sz="900" dirty="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531409359"/>
                  </a:ext>
                </a:extLst>
              </a:tr>
            </a:tbl>
          </a:graphicData>
        </a:graphic>
      </p:graphicFrame>
      <p:sp>
        <p:nvSpPr>
          <p:cNvPr id="18" name="Rectangle 18">
            <a:extLst>
              <a:ext uri="{FF2B5EF4-FFF2-40B4-BE49-F238E27FC236}">
                <a16:creationId xmlns:a16="http://schemas.microsoft.com/office/drawing/2014/main" id="{3A87BFD4-227F-03C9-D0E4-F62D66B0C26F}"/>
              </a:ext>
            </a:extLst>
          </p:cNvPr>
          <p:cNvSpPr>
            <a:spLocks noChangeArrowheads="1"/>
          </p:cNvSpPr>
          <p:nvPr/>
        </p:nvSpPr>
        <p:spPr bwMode="auto">
          <a:xfrm>
            <a:off x="862167" y="15577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147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20"/>
          <p:cNvGrpSpPr/>
          <p:nvPr/>
        </p:nvGrpSpPr>
        <p:grpSpPr>
          <a:xfrm>
            <a:off x="454963" y="93878"/>
            <a:ext cx="10641129" cy="826316"/>
            <a:chOff x="454963" y="93878"/>
            <a:chExt cx="10641129" cy="826316"/>
          </a:xfrm>
        </p:grpSpPr>
        <p:sp>
          <p:nvSpPr>
            <p:cNvPr id="21" name="AutoShape 21"/>
            <p:cNvSpPr/>
            <p:nvPr/>
          </p:nvSpPr>
          <p:spPr>
            <a:xfrm>
              <a:off x="454963" y="331168"/>
              <a:ext cx="84147" cy="84147"/>
            </a:xfrm>
            <a:prstGeom prst="ellipse">
              <a:avLst/>
            </a:prstGeom>
            <a:solidFill>
              <a:schemeClr val="accent1">
                <a:alpha val="100000"/>
              </a:schemeClr>
            </a:solidFill>
          </p:spPr>
        </p:sp>
        <p:sp>
          <p:nvSpPr>
            <p:cNvPr id="22" name="AutoShape 22"/>
            <p:cNvSpPr/>
            <p:nvPr/>
          </p:nvSpPr>
          <p:spPr>
            <a:xfrm>
              <a:off x="575049" y="337743"/>
              <a:ext cx="78137" cy="78137"/>
            </a:xfrm>
            <a:prstGeom prst="ellipse">
              <a:avLst/>
            </a:prstGeom>
            <a:solidFill>
              <a:schemeClr val="accent1">
                <a:alpha val="80000"/>
              </a:schemeClr>
            </a:solidFill>
          </p:spPr>
        </p:sp>
        <p:sp>
          <p:nvSpPr>
            <p:cNvPr id="23" name="AutoShape 23"/>
            <p:cNvSpPr/>
            <p:nvPr/>
          </p:nvSpPr>
          <p:spPr>
            <a:xfrm>
              <a:off x="689125" y="339460"/>
              <a:ext cx="74704" cy="74704"/>
            </a:xfrm>
            <a:prstGeom prst="ellipse">
              <a:avLst/>
            </a:prstGeom>
            <a:solidFill>
              <a:schemeClr val="accent1">
                <a:alpha val="60000"/>
              </a:schemeClr>
            </a:solidFill>
          </p:spPr>
        </p:sp>
        <p:sp>
          <p:nvSpPr>
            <p:cNvPr id="24" name="AutoShape 24"/>
            <p:cNvSpPr/>
            <p:nvPr/>
          </p:nvSpPr>
          <p:spPr>
            <a:xfrm>
              <a:off x="799768" y="348430"/>
              <a:ext cx="69238" cy="69238"/>
            </a:xfrm>
            <a:prstGeom prst="ellipse">
              <a:avLst/>
            </a:prstGeom>
            <a:solidFill>
              <a:schemeClr val="accent1">
                <a:alpha val="40000"/>
              </a:schemeClr>
            </a:solidFill>
          </p:spPr>
        </p:sp>
        <p:sp>
          <p:nvSpPr>
            <p:cNvPr id="25" name="AutoShape 25"/>
            <p:cNvSpPr/>
            <p:nvPr/>
          </p:nvSpPr>
          <p:spPr>
            <a:xfrm>
              <a:off x="904945" y="344297"/>
              <a:ext cx="65594" cy="65594"/>
            </a:xfrm>
            <a:prstGeom prst="ellipse">
              <a:avLst/>
            </a:prstGeom>
            <a:solidFill>
              <a:schemeClr val="accent1">
                <a:alpha val="20000"/>
              </a:schemeClr>
            </a:solidFill>
          </p:spPr>
        </p:sp>
        <p:sp>
          <p:nvSpPr>
            <p:cNvPr id="26" name="AutoShape 26"/>
            <p:cNvSpPr/>
            <p:nvPr/>
          </p:nvSpPr>
          <p:spPr>
            <a:xfrm>
              <a:off x="454963" y="448942"/>
              <a:ext cx="84147" cy="84147"/>
            </a:xfrm>
            <a:prstGeom prst="ellipse">
              <a:avLst/>
            </a:prstGeom>
            <a:solidFill>
              <a:schemeClr val="accent1">
                <a:alpha val="100000"/>
              </a:schemeClr>
            </a:solidFill>
          </p:spPr>
        </p:sp>
        <p:sp>
          <p:nvSpPr>
            <p:cNvPr id="27" name="AutoShape 27"/>
            <p:cNvSpPr/>
            <p:nvPr/>
          </p:nvSpPr>
          <p:spPr>
            <a:xfrm>
              <a:off x="575049" y="455517"/>
              <a:ext cx="78137" cy="78137"/>
            </a:xfrm>
            <a:prstGeom prst="ellipse">
              <a:avLst/>
            </a:prstGeom>
            <a:solidFill>
              <a:schemeClr val="accent1">
                <a:alpha val="80000"/>
              </a:schemeClr>
            </a:solidFill>
          </p:spPr>
        </p:sp>
        <p:sp>
          <p:nvSpPr>
            <p:cNvPr id="28" name="AutoShape 28"/>
            <p:cNvSpPr/>
            <p:nvPr/>
          </p:nvSpPr>
          <p:spPr>
            <a:xfrm>
              <a:off x="689125" y="457233"/>
              <a:ext cx="74704" cy="74704"/>
            </a:xfrm>
            <a:prstGeom prst="ellipse">
              <a:avLst/>
            </a:prstGeom>
            <a:solidFill>
              <a:schemeClr val="accent1">
                <a:alpha val="60000"/>
              </a:schemeClr>
            </a:solidFill>
          </p:spPr>
        </p:sp>
        <p:sp>
          <p:nvSpPr>
            <p:cNvPr id="29" name="AutoShape 29"/>
            <p:cNvSpPr/>
            <p:nvPr/>
          </p:nvSpPr>
          <p:spPr>
            <a:xfrm>
              <a:off x="799768" y="466203"/>
              <a:ext cx="69238" cy="69238"/>
            </a:xfrm>
            <a:prstGeom prst="ellipse">
              <a:avLst/>
            </a:prstGeom>
            <a:solidFill>
              <a:schemeClr val="accent1">
                <a:alpha val="40000"/>
              </a:schemeClr>
            </a:solidFill>
          </p:spPr>
        </p:sp>
        <p:sp>
          <p:nvSpPr>
            <p:cNvPr id="30" name="AutoShape 30"/>
            <p:cNvSpPr/>
            <p:nvPr/>
          </p:nvSpPr>
          <p:spPr>
            <a:xfrm>
              <a:off x="904945" y="462070"/>
              <a:ext cx="65594" cy="65594"/>
            </a:xfrm>
            <a:prstGeom prst="ellipse">
              <a:avLst/>
            </a:prstGeom>
            <a:solidFill>
              <a:schemeClr val="accent1">
                <a:alpha val="20000"/>
              </a:schemeClr>
            </a:solidFill>
          </p:spPr>
        </p:sp>
        <p:sp>
          <p:nvSpPr>
            <p:cNvPr id="31" name="AutoShape 31"/>
            <p:cNvSpPr/>
            <p:nvPr/>
          </p:nvSpPr>
          <p:spPr>
            <a:xfrm>
              <a:off x="454963" y="566715"/>
              <a:ext cx="84147" cy="84147"/>
            </a:xfrm>
            <a:prstGeom prst="ellipse">
              <a:avLst/>
            </a:prstGeom>
            <a:solidFill>
              <a:schemeClr val="accent1">
                <a:alpha val="100000"/>
              </a:schemeClr>
            </a:solidFill>
          </p:spPr>
        </p:sp>
        <p:sp>
          <p:nvSpPr>
            <p:cNvPr id="32" name="AutoShape 32"/>
            <p:cNvSpPr/>
            <p:nvPr/>
          </p:nvSpPr>
          <p:spPr>
            <a:xfrm>
              <a:off x="575049" y="573291"/>
              <a:ext cx="78137" cy="78137"/>
            </a:xfrm>
            <a:prstGeom prst="ellipse">
              <a:avLst/>
            </a:prstGeom>
            <a:solidFill>
              <a:schemeClr val="accent1">
                <a:alpha val="80000"/>
              </a:schemeClr>
            </a:solidFill>
          </p:spPr>
        </p:sp>
        <p:sp>
          <p:nvSpPr>
            <p:cNvPr id="33" name="AutoShape 33"/>
            <p:cNvSpPr/>
            <p:nvPr/>
          </p:nvSpPr>
          <p:spPr>
            <a:xfrm>
              <a:off x="689125" y="575007"/>
              <a:ext cx="74704" cy="74704"/>
            </a:xfrm>
            <a:prstGeom prst="ellipse">
              <a:avLst/>
            </a:prstGeom>
            <a:solidFill>
              <a:schemeClr val="accent1">
                <a:alpha val="60000"/>
              </a:schemeClr>
            </a:solidFill>
          </p:spPr>
        </p:sp>
        <p:sp>
          <p:nvSpPr>
            <p:cNvPr id="34" name="AutoShape 34"/>
            <p:cNvSpPr/>
            <p:nvPr/>
          </p:nvSpPr>
          <p:spPr>
            <a:xfrm>
              <a:off x="799768" y="583977"/>
              <a:ext cx="69238" cy="69238"/>
            </a:xfrm>
            <a:prstGeom prst="ellipse">
              <a:avLst/>
            </a:prstGeom>
            <a:solidFill>
              <a:schemeClr val="accent1">
                <a:alpha val="40000"/>
              </a:schemeClr>
            </a:solidFill>
          </p:spPr>
        </p:sp>
        <p:sp>
          <p:nvSpPr>
            <p:cNvPr id="35" name="AutoShape 35"/>
            <p:cNvSpPr/>
            <p:nvPr/>
          </p:nvSpPr>
          <p:spPr>
            <a:xfrm>
              <a:off x="904945" y="579844"/>
              <a:ext cx="65594" cy="65594"/>
            </a:xfrm>
            <a:prstGeom prst="ellipse">
              <a:avLst/>
            </a:prstGeom>
            <a:solidFill>
              <a:schemeClr val="accent1">
                <a:alpha val="20000"/>
              </a:schemeClr>
            </a:solidFill>
          </p:spPr>
        </p:sp>
        <p:sp>
          <p:nvSpPr>
            <p:cNvPr id="36" name="AutoShape 36"/>
            <p:cNvSpPr/>
            <p:nvPr/>
          </p:nvSpPr>
          <p:spPr>
            <a:xfrm>
              <a:off x="454963" y="684489"/>
              <a:ext cx="84147" cy="84147"/>
            </a:xfrm>
            <a:prstGeom prst="ellipse">
              <a:avLst/>
            </a:prstGeom>
            <a:solidFill>
              <a:schemeClr val="accent1">
                <a:alpha val="100000"/>
              </a:schemeClr>
            </a:solidFill>
          </p:spPr>
        </p:sp>
        <p:sp>
          <p:nvSpPr>
            <p:cNvPr id="37" name="AutoShape 37"/>
            <p:cNvSpPr/>
            <p:nvPr/>
          </p:nvSpPr>
          <p:spPr>
            <a:xfrm>
              <a:off x="575049" y="691064"/>
              <a:ext cx="78137" cy="78137"/>
            </a:xfrm>
            <a:prstGeom prst="ellipse">
              <a:avLst/>
            </a:prstGeom>
            <a:solidFill>
              <a:schemeClr val="accent1">
                <a:alpha val="80000"/>
              </a:schemeClr>
            </a:solidFill>
          </p:spPr>
        </p:sp>
        <p:sp>
          <p:nvSpPr>
            <p:cNvPr id="38" name="AutoShape 38"/>
            <p:cNvSpPr/>
            <p:nvPr/>
          </p:nvSpPr>
          <p:spPr>
            <a:xfrm>
              <a:off x="689125" y="692781"/>
              <a:ext cx="74704" cy="74704"/>
            </a:xfrm>
            <a:prstGeom prst="ellipse">
              <a:avLst/>
            </a:prstGeom>
            <a:solidFill>
              <a:schemeClr val="accent1">
                <a:alpha val="60000"/>
              </a:schemeClr>
            </a:solidFill>
          </p:spPr>
        </p:sp>
        <p:sp>
          <p:nvSpPr>
            <p:cNvPr id="39" name="AutoShape 39"/>
            <p:cNvSpPr/>
            <p:nvPr/>
          </p:nvSpPr>
          <p:spPr>
            <a:xfrm>
              <a:off x="799768" y="701751"/>
              <a:ext cx="69238" cy="69238"/>
            </a:xfrm>
            <a:prstGeom prst="ellipse">
              <a:avLst/>
            </a:prstGeom>
            <a:solidFill>
              <a:schemeClr val="accent1">
                <a:alpha val="40000"/>
              </a:schemeClr>
            </a:solidFill>
          </p:spPr>
        </p:sp>
        <p:sp>
          <p:nvSpPr>
            <p:cNvPr id="40" name="AutoShape 40"/>
            <p:cNvSpPr/>
            <p:nvPr/>
          </p:nvSpPr>
          <p:spPr>
            <a:xfrm>
              <a:off x="904945" y="697618"/>
              <a:ext cx="65594" cy="65594"/>
            </a:xfrm>
            <a:prstGeom prst="ellipse">
              <a:avLst/>
            </a:prstGeom>
            <a:solidFill>
              <a:schemeClr val="accent1">
                <a:alpha val="20000"/>
              </a:schemeClr>
            </a:solidFill>
          </p:spPr>
        </p:sp>
        <p:sp>
          <p:nvSpPr>
            <p:cNvPr id="41" name="TextBox 41"/>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测试用例设计与清单</a:t>
              </a:r>
              <a:r>
                <a:rPr lang="en-US" altLang="zh-CN" sz="3000" b="1" dirty="0">
                  <a:solidFill>
                    <a:schemeClr val="accent1">
                      <a:alpha val="100000"/>
                    </a:schemeClr>
                  </a:solidFill>
                  <a:latin typeface="Microsoft Yahei"/>
                  <a:ea typeface="Microsoft Yahei"/>
                  <a:cs typeface="Microsoft Yahei"/>
                </a:rPr>
                <a:t>——</a:t>
              </a:r>
              <a:r>
                <a:rPr lang="zh-CN" altLang="en-US" sz="3000" b="1" dirty="0">
                  <a:solidFill>
                    <a:schemeClr val="accent1">
                      <a:alpha val="100000"/>
                    </a:schemeClr>
                  </a:solidFill>
                  <a:latin typeface="Microsoft Yahei"/>
                  <a:ea typeface="Microsoft Yahei"/>
                  <a:cs typeface="Microsoft Yahei"/>
                </a:rPr>
                <a:t>卖家部分展示</a:t>
              </a:r>
              <a:endParaRPr lang="en-US" sz="3000" b="1" dirty="0">
                <a:solidFill>
                  <a:schemeClr val="accent1">
                    <a:alpha val="100000"/>
                  </a:schemeClr>
                </a:solidFill>
                <a:latin typeface="Microsoft Yahei"/>
                <a:ea typeface="Microsoft Yahei"/>
                <a:cs typeface="Microsoft Yahei"/>
              </a:endParaRPr>
            </a:p>
          </p:txBody>
        </p:sp>
      </p:grpSp>
      <p:sp>
        <p:nvSpPr>
          <p:cNvPr id="45" name="Rectangle 2">
            <a:extLst>
              <a:ext uri="{FF2B5EF4-FFF2-40B4-BE49-F238E27FC236}">
                <a16:creationId xmlns:a16="http://schemas.microsoft.com/office/drawing/2014/main" id="{C7FB794E-8DA6-56CA-3061-990FEAF7D7EE}"/>
              </a:ext>
            </a:extLst>
          </p:cNvPr>
          <p:cNvSpPr>
            <a:spLocks noChangeArrowheads="1"/>
          </p:cNvSpPr>
          <p:nvPr/>
        </p:nvSpPr>
        <p:spPr bwMode="auto">
          <a:xfrm>
            <a:off x="3141663" y="14716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1">
            <a:extLst>
              <a:ext uri="{FF2B5EF4-FFF2-40B4-BE49-F238E27FC236}">
                <a16:creationId xmlns:a16="http://schemas.microsoft.com/office/drawing/2014/main" id="{77E95A50-16AC-A986-3465-5B3BCBF6B552}"/>
              </a:ext>
            </a:extLst>
          </p:cNvPr>
          <p:cNvSpPr>
            <a:spLocks noChangeArrowheads="1"/>
          </p:cNvSpPr>
          <p:nvPr/>
        </p:nvSpPr>
        <p:spPr bwMode="auto">
          <a:xfrm>
            <a:off x="3017838"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AutoShape 2">
            <a:extLst>
              <a:ext uri="{FF2B5EF4-FFF2-40B4-BE49-F238E27FC236}">
                <a16:creationId xmlns:a16="http://schemas.microsoft.com/office/drawing/2014/main" id="{3B26EB58-27F7-A66D-4B73-26D747A4E60D}"/>
              </a:ext>
            </a:extLst>
          </p:cNvP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Rectangle 3">
            <a:extLst>
              <a:ext uri="{FF2B5EF4-FFF2-40B4-BE49-F238E27FC236}">
                <a16:creationId xmlns:a16="http://schemas.microsoft.com/office/drawing/2014/main" id="{83FFEE56-16F4-B245-2158-C5573BD5CF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AutoShape 4">
            <a:extLst>
              <a:ext uri="{FF2B5EF4-FFF2-40B4-BE49-F238E27FC236}">
                <a16:creationId xmlns:a16="http://schemas.microsoft.com/office/drawing/2014/main" id="{4D1A5138-CF1F-4230-C442-3D0E19BC4491}"/>
              </a:ext>
            </a:extLst>
          </p:cNvPr>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5">
            <a:extLst>
              <a:ext uri="{FF2B5EF4-FFF2-40B4-BE49-F238E27FC236}">
                <a16:creationId xmlns:a16="http://schemas.microsoft.com/office/drawing/2014/main" id="{4DF836E1-D425-B3AC-7DDC-0E4683337E23}"/>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AutoShape 6">
            <a:extLst>
              <a:ext uri="{FF2B5EF4-FFF2-40B4-BE49-F238E27FC236}">
                <a16:creationId xmlns:a16="http://schemas.microsoft.com/office/drawing/2014/main" id="{FEF0CEF6-8E1A-833B-9B2B-D5CDFE30F57E}"/>
              </a:ext>
            </a:extLst>
          </p:cNvPr>
          <p:cNvSpPr>
            <a:spLocks noChangeAspect="1" noChangeArrowheads="1"/>
          </p:cNvSpPr>
          <p:nvPr/>
        </p:nvSpPr>
        <p:spPr bwMode="auto">
          <a:xfrm>
            <a:off x="304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7">
            <a:extLst>
              <a:ext uri="{FF2B5EF4-FFF2-40B4-BE49-F238E27FC236}">
                <a16:creationId xmlns:a16="http://schemas.microsoft.com/office/drawing/2014/main" id="{3ACDD94C-CD18-0507-6196-950B875BADB5}"/>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AutoShape 12">
            <a:extLst>
              <a:ext uri="{FF2B5EF4-FFF2-40B4-BE49-F238E27FC236}">
                <a16:creationId xmlns:a16="http://schemas.microsoft.com/office/drawing/2014/main" id="{DCDB1C76-B1BC-F97B-EA1E-E2DF8AB3ECB6}"/>
              </a:ext>
            </a:extLst>
          </p:cNvPr>
          <p:cNvSpPr>
            <a:spLocks noChangeAspect="1" noChangeArrowheads="1"/>
          </p:cNvSpPr>
          <p:nvPr/>
        </p:nvSpPr>
        <p:spPr bwMode="auto">
          <a:xfrm>
            <a:off x="2272614" y="1512729"/>
            <a:ext cx="161826"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13">
            <a:extLst>
              <a:ext uri="{FF2B5EF4-FFF2-40B4-BE49-F238E27FC236}">
                <a16:creationId xmlns:a16="http://schemas.microsoft.com/office/drawing/2014/main" id="{237E8965-4658-9772-0661-66C5F6E9F121}"/>
              </a:ext>
            </a:extLst>
          </p:cNvPr>
          <p:cNvSpPr>
            <a:spLocks noChangeArrowheads="1"/>
          </p:cNvSpPr>
          <p:nvPr/>
        </p:nvSpPr>
        <p:spPr bwMode="auto">
          <a:xfrm flipV="1">
            <a:off x="7848600" y="1253648"/>
            <a:ext cx="6473040" cy="3713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6" name="Rectangle 17">
            <a:extLst>
              <a:ext uri="{FF2B5EF4-FFF2-40B4-BE49-F238E27FC236}">
                <a16:creationId xmlns:a16="http://schemas.microsoft.com/office/drawing/2014/main" id="{C43D7476-25B5-A168-D914-4A2DAD73A605}"/>
              </a:ext>
            </a:extLst>
          </p:cNvPr>
          <p:cNvSpPr>
            <a:spLocks noChangeArrowheads="1"/>
          </p:cNvSpPr>
          <p:nvPr/>
        </p:nvSpPr>
        <p:spPr bwMode="auto">
          <a:xfrm>
            <a:off x="5257800" y="26830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8">
            <a:extLst>
              <a:ext uri="{FF2B5EF4-FFF2-40B4-BE49-F238E27FC236}">
                <a16:creationId xmlns:a16="http://schemas.microsoft.com/office/drawing/2014/main" id="{3A87BFD4-227F-03C9-D0E4-F62D66B0C26F}"/>
              </a:ext>
            </a:extLst>
          </p:cNvPr>
          <p:cNvSpPr>
            <a:spLocks noChangeArrowheads="1"/>
          </p:cNvSpPr>
          <p:nvPr/>
        </p:nvSpPr>
        <p:spPr bwMode="auto">
          <a:xfrm>
            <a:off x="862167" y="15577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5123" name="Picture 3">
            <a:extLst>
              <a:ext uri="{FF2B5EF4-FFF2-40B4-BE49-F238E27FC236}">
                <a16:creationId xmlns:a16="http://schemas.microsoft.com/office/drawing/2014/main" id="{8D1A5D61-6450-9B0C-03FF-B0E0FF9E4A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0920" y="304800"/>
            <a:ext cx="11393485" cy="805468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4">
            <a:extLst>
              <a:ext uri="{FF2B5EF4-FFF2-40B4-BE49-F238E27FC236}">
                <a16:creationId xmlns:a16="http://schemas.microsoft.com/office/drawing/2014/main" id="{CBCC0357-C53F-20A2-E914-BFDF70E88C38}"/>
              </a:ext>
            </a:extLst>
          </p:cNvPr>
          <p:cNvSpPr>
            <a:spLocks noChangeArrowheads="1"/>
          </p:cNvSpPr>
          <p:nvPr/>
        </p:nvSpPr>
        <p:spPr bwMode="auto">
          <a:xfrm>
            <a:off x="2667000" y="22583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表格 13">
            <a:extLst>
              <a:ext uri="{FF2B5EF4-FFF2-40B4-BE49-F238E27FC236}">
                <a16:creationId xmlns:a16="http://schemas.microsoft.com/office/drawing/2014/main" id="{E2B1BA00-CB46-F336-951F-5BF17C522F66}"/>
              </a:ext>
            </a:extLst>
          </p:cNvPr>
          <p:cNvGraphicFramePr>
            <a:graphicFrameLocks noGrp="1"/>
          </p:cNvGraphicFramePr>
          <p:nvPr>
            <p:extLst>
              <p:ext uri="{D42A27DB-BD31-4B8C-83A1-F6EECF244321}">
                <p14:modId xmlns:p14="http://schemas.microsoft.com/office/powerpoint/2010/main" val="179905027"/>
              </p:ext>
            </p:extLst>
          </p:nvPr>
        </p:nvGraphicFramePr>
        <p:xfrm>
          <a:off x="1433350" y="1686298"/>
          <a:ext cx="3108492" cy="4525961"/>
        </p:xfrm>
        <a:graphic>
          <a:graphicData uri="http://schemas.openxmlformats.org/drawingml/2006/table">
            <a:tbl>
              <a:tblPr/>
              <a:tblGrid>
                <a:gridCol w="1554246">
                  <a:extLst>
                    <a:ext uri="{9D8B030D-6E8A-4147-A177-3AD203B41FA5}">
                      <a16:colId xmlns:a16="http://schemas.microsoft.com/office/drawing/2014/main" val="919423188"/>
                    </a:ext>
                  </a:extLst>
                </a:gridCol>
                <a:gridCol w="1554246">
                  <a:extLst>
                    <a:ext uri="{9D8B030D-6E8A-4147-A177-3AD203B41FA5}">
                      <a16:colId xmlns:a16="http://schemas.microsoft.com/office/drawing/2014/main" val="3298335123"/>
                    </a:ext>
                  </a:extLst>
                </a:gridCol>
              </a:tblGrid>
              <a:tr h="242462">
                <a:tc>
                  <a:txBody>
                    <a:bodyPr/>
                    <a:lstStyle/>
                    <a:p>
                      <a:pPr algn="ctr" fontAlgn="t"/>
                      <a:r>
                        <a:rPr lang="zh-CN" altLang="en-US" sz="800" b="1">
                          <a:solidFill>
                            <a:srgbClr val="1F2329"/>
                          </a:solidFill>
                          <a:effectLst/>
                        </a:rPr>
                        <a:t>描述项</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ctr" fontAlgn="t"/>
                      <a:r>
                        <a:rPr lang="zh-CN" altLang="en-US" sz="800" b="1">
                          <a:solidFill>
                            <a:srgbClr val="1F2329"/>
                          </a:solidFill>
                          <a:effectLst/>
                        </a:rPr>
                        <a:t>说明</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4069241226"/>
                  </a:ext>
                </a:extLst>
              </a:tr>
              <a:tr h="242462">
                <a:tc>
                  <a:txBody>
                    <a:bodyPr/>
                    <a:lstStyle/>
                    <a:p>
                      <a:pPr algn="ctr" fontAlgn="t"/>
                      <a:r>
                        <a:rPr lang="zh-CN" altLang="en-US" sz="800">
                          <a:solidFill>
                            <a:srgbClr val="1F2329"/>
                          </a:solidFill>
                          <a:effectLst/>
                        </a:rPr>
                        <a:t>用例名称</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卖家发布商品</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221267063"/>
                  </a:ext>
                </a:extLst>
              </a:tr>
              <a:tr h="348151">
                <a:tc>
                  <a:txBody>
                    <a:bodyPr/>
                    <a:lstStyle/>
                    <a:p>
                      <a:pPr algn="ctr" fontAlgn="t"/>
                      <a:r>
                        <a:rPr lang="zh-CN" altLang="en-US" sz="800">
                          <a:solidFill>
                            <a:srgbClr val="1F2329"/>
                          </a:solidFill>
                          <a:effectLst/>
                        </a:rPr>
                        <a:t>标识符</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800">
                          <a:effectLst/>
                        </a:rPr>
                      </a:b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730232054"/>
                  </a:ext>
                </a:extLst>
              </a:tr>
              <a:tr h="348151">
                <a:tc>
                  <a:txBody>
                    <a:bodyPr/>
                    <a:lstStyle/>
                    <a:p>
                      <a:pPr algn="ctr" fontAlgn="t"/>
                      <a:r>
                        <a:rPr lang="zh-CN" altLang="en-US" sz="800">
                          <a:solidFill>
                            <a:srgbClr val="1F2329"/>
                          </a:solidFill>
                          <a:effectLst/>
                        </a:rPr>
                        <a:t>用例描述</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卖家在“喵咪美食坊”首页发布一个商品</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465521537"/>
                  </a:ext>
                </a:extLst>
              </a:tr>
              <a:tr h="242462">
                <a:tc>
                  <a:txBody>
                    <a:bodyPr/>
                    <a:lstStyle/>
                    <a:p>
                      <a:pPr algn="ctr" fontAlgn="t"/>
                      <a:r>
                        <a:rPr lang="zh-CN" altLang="en-US" sz="800">
                          <a:solidFill>
                            <a:srgbClr val="1F2329"/>
                          </a:solidFill>
                          <a:effectLst/>
                        </a:rPr>
                        <a:t>参与者</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卖家</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238597896"/>
                  </a:ext>
                </a:extLst>
              </a:tr>
              <a:tr h="242462">
                <a:tc>
                  <a:txBody>
                    <a:bodyPr/>
                    <a:lstStyle/>
                    <a:p>
                      <a:pPr algn="ctr" fontAlgn="t"/>
                      <a:r>
                        <a:rPr lang="zh-CN" altLang="en-US" sz="800">
                          <a:solidFill>
                            <a:srgbClr val="1F2329"/>
                          </a:solidFill>
                          <a:effectLst/>
                        </a:rPr>
                        <a:t>优先级</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高</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546769231"/>
                  </a:ext>
                </a:extLst>
              </a:tr>
              <a:tr h="348151">
                <a:tc>
                  <a:txBody>
                    <a:bodyPr/>
                    <a:lstStyle/>
                    <a:p>
                      <a:pPr algn="ctr" fontAlgn="t"/>
                      <a:r>
                        <a:rPr lang="zh-CN" altLang="en-US" sz="800">
                          <a:solidFill>
                            <a:srgbClr val="1F2329"/>
                          </a:solidFill>
                          <a:effectLst/>
                        </a:rPr>
                        <a:t>前置条件</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uFont typeface="+mj-lt"/>
                        <a:buAutoNum type="arabicPeriod"/>
                      </a:pPr>
                      <a:r>
                        <a:rPr lang="zh-CN" altLang="en-US" sz="800">
                          <a:solidFill>
                            <a:srgbClr val="1F2329"/>
                          </a:solidFill>
                          <a:effectLst/>
                        </a:rPr>
                        <a:t>卖家已登录</a:t>
                      </a:r>
                      <a:endParaRPr lang="zh-CN" altLang="en-US" sz="800">
                        <a:effectLst/>
                      </a:endParaRPr>
                    </a:p>
                    <a:p>
                      <a:pPr fontAlgn="t">
                        <a:buFont typeface="+mj-lt"/>
                        <a:buAutoNum type="arabicPeriod"/>
                      </a:pPr>
                      <a:r>
                        <a:rPr lang="zh-CN" altLang="en-US" sz="800">
                          <a:effectLst/>
                        </a:rPr>
                        <a:t>没有发布过商品</a:t>
                      </a: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012092208"/>
                  </a:ext>
                </a:extLst>
              </a:tr>
              <a:tr h="242462">
                <a:tc>
                  <a:txBody>
                    <a:bodyPr/>
                    <a:lstStyle/>
                    <a:p>
                      <a:pPr algn="ctr" fontAlgn="t"/>
                      <a:r>
                        <a:rPr lang="zh-CN" altLang="en-US" sz="800">
                          <a:solidFill>
                            <a:srgbClr val="1F2329"/>
                          </a:solidFill>
                          <a:effectLst/>
                        </a:rPr>
                        <a:t>后置条件</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r>
                        <a:rPr lang="zh-CN" altLang="en-US" sz="800">
                          <a:effectLst/>
                        </a:rPr>
                        <a:t>发布过后该功能无法使用</a:t>
                      </a: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557801693"/>
                  </a:ext>
                </a:extLst>
              </a:tr>
              <a:tr h="845510">
                <a:tc>
                  <a:txBody>
                    <a:bodyPr/>
                    <a:lstStyle/>
                    <a:p>
                      <a:pPr algn="ctr" fontAlgn="t"/>
                      <a:r>
                        <a:rPr lang="zh-CN" altLang="en-US" sz="800">
                          <a:solidFill>
                            <a:srgbClr val="1F2329"/>
                          </a:solidFill>
                          <a:effectLst/>
                        </a:rPr>
                        <a:t>基本操作流程</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uFont typeface="+mj-lt"/>
                        <a:buAutoNum type="arabicPeriod"/>
                      </a:pPr>
                      <a:r>
                        <a:rPr lang="zh-CN" altLang="en-US" sz="800">
                          <a:solidFill>
                            <a:srgbClr val="1F2329"/>
                          </a:solidFill>
                          <a:effectLst/>
                        </a:rPr>
                        <a:t>卖家点击发布商品按钮</a:t>
                      </a:r>
                      <a:endParaRPr lang="zh-CN" altLang="en-US" sz="800">
                        <a:effectLst/>
                      </a:endParaRPr>
                    </a:p>
                    <a:p>
                      <a:pPr fontAlgn="t">
                        <a:buFont typeface="+mj-lt"/>
                        <a:buAutoNum type="arabicPeriod"/>
                      </a:pPr>
                      <a:r>
                        <a:rPr lang="zh-CN" altLang="en-US" sz="800">
                          <a:solidFill>
                            <a:srgbClr val="1F2329"/>
                          </a:solidFill>
                          <a:effectLst/>
                        </a:rPr>
                        <a:t>卖家填写新商品的信息（名称 简介描述 图片 价格 库存）</a:t>
                      </a:r>
                      <a:endParaRPr lang="zh-CN" altLang="en-US" sz="800">
                        <a:effectLst/>
                      </a:endParaRPr>
                    </a:p>
                    <a:p>
                      <a:pPr fontAlgn="t">
                        <a:buFont typeface="+mj-lt"/>
                        <a:buAutoNum type="arabicPeriod"/>
                      </a:pPr>
                      <a:r>
                        <a:rPr lang="zh-CN" altLang="en-US" sz="800">
                          <a:effectLst/>
                        </a:rPr>
                        <a:t>卖家选择商品的一级类别。</a:t>
                      </a:r>
                    </a:p>
                    <a:p>
                      <a:pPr fontAlgn="t">
                        <a:buFont typeface="+mj-lt"/>
                        <a:buAutoNum type="arabicPeriod"/>
                      </a:pPr>
                      <a:r>
                        <a:rPr lang="zh-CN" altLang="en-US" sz="800">
                          <a:effectLst/>
                        </a:rPr>
                        <a:t>卖家选择商品的二级类别。</a:t>
                      </a:r>
                    </a:p>
                    <a:p>
                      <a:pPr fontAlgn="t">
                        <a:buFont typeface="+mj-lt"/>
                        <a:buAutoNum type="arabicPeriod"/>
                      </a:pPr>
                      <a:r>
                        <a:rPr lang="zh-CN" altLang="en-US" sz="800">
                          <a:solidFill>
                            <a:srgbClr val="1F2329"/>
                          </a:solidFill>
                          <a:effectLst/>
                        </a:rPr>
                        <a:t>系统反馈卖家是否发布成功</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783562814"/>
                  </a:ext>
                </a:extLst>
              </a:tr>
              <a:tr h="348151">
                <a:tc>
                  <a:txBody>
                    <a:bodyPr/>
                    <a:lstStyle/>
                    <a:p>
                      <a:pPr algn="ctr" fontAlgn="t"/>
                      <a:r>
                        <a:rPr lang="zh-CN" altLang="en-US" sz="800">
                          <a:solidFill>
                            <a:srgbClr val="1F2329"/>
                          </a:solidFill>
                          <a:effectLst/>
                        </a:rPr>
                        <a:t>可选操作流程</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800">
                          <a:effectLst/>
                        </a:rPr>
                      </a:b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652599877"/>
                  </a:ext>
                </a:extLst>
              </a:tr>
              <a:tr h="348151">
                <a:tc>
                  <a:txBody>
                    <a:bodyPr/>
                    <a:lstStyle/>
                    <a:p>
                      <a:pPr algn="ctr" fontAlgn="t"/>
                      <a:r>
                        <a:rPr lang="zh-CN" altLang="en-US" sz="800">
                          <a:solidFill>
                            <a:srgbClr val="1F2329"/>
                          </a:solidFill>
                          <a:effectLst/>
                        </a:rPr>
                        <a:t>字段列表</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800">
                          <a:effectLst/>
                        </a:rPr>
                      </a:b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595100149"/>
                  </a:ext>
                </a:extLst>
              </a:tr>
              <a:tr h="242462">
                <a:tc>
                  <a:txBody>
                    <a:bodyPr/>
                    <a:lstStyle/>
                    <a:p>
                      <a:pPr algn="ctr" fontAlgn="t"/>
                      <a:r>
                        <a:rPr lang="zh-CN" altLang="en-US" sz="800">
                          <a:solidFill>
                            <a:srgbClr val="1F2329"/>
                          </a:solidFill>
                          <a:effectLst/>
                        </a:rPr>
                        <a:t>非功能需求</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系统响应时间不能超过</a:t>
                      </a:r>
                      <a:r>
                        <a:rPr lang="en-US" altLang="zh-CN" sz="800">
                          <a:solidFill>
                            <a:srgbClr val="1F2329"/>
                          </a:solidFill>
                          <a:effectLst/>
                        </a:rPr>
                        <a:t>60</a:t>
                      </a:r>
                      <a:r>
                        <a:rPr lang="zh-CN" altLang="en-US" sz="800">
                          <a:solidFill>
                            <a:srgbClr val="1F2329"/>
                          </a:solidFill>
                          <a:effectLst/>
                        </a:rPr>
                        <a:t>秒</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465524524"/>
                  </a:ext>
                </a:extLst>
              </a:tr>
              <a:tr h="242462">
                <a:tc>
                  <a:txBody>
                    <a:bodyPr/>
                    <a:lstStyle/>
                    <a:p>
                      <a:pPr algn="ctr" fontAlgn="t"/>
                      <a:r>
                        <a:rPr lang="zh-CN" altLang="en-US" sz="800">
                          <a:solidFill>
                            <a:srgbClr val="1F2329"/>
                          </a:solidFill>
                          <a:effectLst/>
                        </a:rPr>
                        <a:t>业务规则</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无</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168562682"/>
                  </a:ext>
                </a:extLst>
              </a:tr>
              <a:tr h="242462">
                <a:tc>
                  <a:txBody>
                    <a:bodyPr/>
                    <a:lstStyle/>
                    <a:p>
                      <a:pPr algn="ctr" fontAlgn="t"/>
                      <a:r>
                        <a:rPr lang="zh-CN" altLang="en-US" sz="800">
                          <a:solidFill>
                            <a:srgbClr val="1F2329"/>
                          </a:solidFill>
                          <a:effectLst/>
                        </a:rPr>
                        <a:t>设计约束</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dirty="0">
                          <a:solidFill>
                            <a:srgbClr val="1F2329"/>
                          </a:solidFill>
                          <a:effectLst/>
                        </a:rPr>
                        <a:t>无</a:t>
                      </a:r>
                      <a:endParaRPr lang="zh-CN" altLang="en-US" sz="800" dirty="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109216185"/>
                  </a:ext>
                </a:extLst>
              </a:tr>
            </a:tbl>
          </a:graphicData>
        </a:graphic>
      </p:graphicFrame>
      <p:sp>
        <p:nvSpPr>
          <p:cNvPr id="15" name="Rectangle 5">
            <a:extLst>
              <a:ext uri="{FF2B5EF4-FFF2-40B4-BE49-F238E27FC236}">
                <a16:creationId xmlns:a16="http://schemas.microsoft.com/office/drawing/2014/main" id="{3B4401CC-3FB2-936E-87C7-B8B0F7686636}"/>
              </a:ext>
            </a:extLst>
          </p:cNvPr>
          <p:cNvSpPr>
            <a:spLocks noChangeArrowheads="1"/>
          </p:cNvSpPr>
          <p:nvPr/>
        </p:nvSpPr>
        <p:spPr bwMode="auto">
          <a:xfrm>
            <a:off x="1433434" y="16862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188605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20"/>
          <p:cNvGrpSpPr/>
          <p:nvPr/>
        </p:nvGrpSpPr>
        <p:grpSpPr>
          <a:xfrm>
            <a:off x="454963" y="93878"/>
            <a:ext cx="10641129" cy="826316"/>
            <a:chOff x="454963" y="93878"/>
            <a:chExt cx="10641129" cy="826316"/>
          </a:xfrm>
        </p:grpSpPr>
        <p:sp>
          <p:nvSpPr>
            <p:cNvPr id="21" name="AutoShape 21"/>
            <p:cNvSpPr/>
            <p:nvPr/>
          </p:nvSpPr>
          <p:spPr>
            <a:xfrm>
              <a:off x="454963" y="331168"/>
              <a:ext cx="84147" cy="84147"/>
            </a:xfrm>
            <a:prstGeom prst="ellipse">
              <a:avLst/>
            </a:prstGeom>
            <a:solidFill>
              <a:schemeClr val="accent1">
                <a:alpha val="100000"/>
              </a:schemeClr>
            </a:solidFill>
          </p:spPr>
        </p:sp>
        <p:sp>
          <p:nvSpPr>
            <p:cNvPr id="22" name="AutoShape 22"/>
            <p:cNvSpPr/>
            <p:nvPr/>
          </p:nvSpPr>
          <p:spPr>
            <a:xfrm>
              <a:off x="575049" y="337743"/>
              <a:ext cx="78137" cy="78137"/>
            </a:xfrm>
            <a:prstGeom prst="ellipse">
              <a:avLst/>
            </a:prstGeom>
            <a:solidFill>
              <a:schemeClr val="accent1">
                <a:alpha val="80000"/>
              </a:schemeClr>
            </a:solidFill>
          </p:spPr>
        </p:sp>
        <p:sp>
          <p:nvSpPr>
            <p:cNvPr id="23" name="AutoShape 23"/>
            <p:cNvSpPr/>
            <p:nvPr/>
          </p:nvSpPr>
          <p:spPr>
            <a:xfrm>
              <a:off x="689125" y="339460"/>
              <a:ext cx="74704" cy="74704"/>
            </a:xfrm>
            <a:prstGeom prst="ellipse">
              <a:avLst/>
            </a:prstGeom>
            <a:solidFill>
              <a:schemeClr val="accent1">
                <a:alpha val="60000"/>
              </a:schemeClr>
            </a:solidFill>
          </p:spPr>
        </p:sp>
        <p:sp>
          <p:nvSpPr>
            <p:cNvPr id="24" name="AutoShape 24"/>
            <p:cNvSpPr/>
            <p:nvPr/>
          </p:nvSpPr>
          <p:spPr>
            <a:xfrm>
              <a:off x="799768" y="348430"/>
              <a:ext cx="69238" cy="69238"/>
            </a:xfrm>
            <a:prstGeom prst="ellipse">
              <a:avLst/>
            </a:prstGeom>
            <a:solidFill>
              <a:schemeClr val="accent1">
                <a:alpha val="40000"/>
              </a:schemeClr>
            </a:solidFill>
          </p:spPr>
        </p:sp>
        <p:sp>
          <p:nvSpPr>
            <p:cNvPr id="25" name="AutoShape 25"/>
            <p:cNvSpPr/>
            <p:nvPr/>
          </p:nvSpPr>
          <p:spPr>
            <a:xfrm>
              <a:off x="904945" y="344297"/>
              <a:ext cx="65594" cy="65594"/>
            </a:xfrm>
            <a:prstGeom prst="ellipse">
              <a:avLst/>
            </a:prstGeom>
            <a:solidFill>
              <a:schemeClr val="accent1">
                <a:alpha val="20000"/>
              </a:schemeClr>
            </a:solidFill>
          </p:spPr>
        </p:sp>
        <p:sp>
          <p:nvSpPr>
            <p:cNvPr id="26" name="AutoShape 26"/>
            <p:cNvSpPr/>
            <p:nvPr/>
          </p:nvSpPr>
          <p:spPr>
            <a:xfrm>
              <a:off x="454963" y="448942"/>
              <a:ext cx="84147" cy="84147"/>
            </a:xfrm>
            <a:prstGeom prst="ellipse">
              <a:avLst/>
            </a:prstGeom>
            <a:solidFill>
              <a:schemeClr val="accent1">
                <a:alpha val="100000"/>
              </a:schemeClr>
            </a:solidFill>
          </p:spPr>
        </p:sp>
        <p:sp>
          <p:nvSpPr>
            <p:cNvPr id="27" name="AutoShape 27"/>
            <p:cNvSpPr/>
            <p:nvPr/>
          </p:nvSpPr>
          <p:spPr>
            <a:xfrm>
              <a:off x="575049" y="455517"/>
              <a:ext cx="78137" cy="78137"/>
            </a:xfrm>
            <a:prstGeom prst="ellipse">
              <a:avLst/>
            </a:prstGeom>
            <a:solidFill>
              <a:schemeClr val="accent1">
                <a:alpha val="80000"/>
              </a:schemeClr>
            </a:solidFill>
          </p:spPr>
        </p:sp>
        <p:sp>
          <p:nvSpPr>
            <p:cNvPr id="28" name="AutoShape 28"/>
            <p:cNvSpPr/>
            <p:nvPr/>
          </p:nvSpPr>
          <p:spPr>
            <a:xfrm>
              <a:off x="689125" y="457233"/>
              <a:ext cx="74704" cy="74704"/>
            </a:xfrm>
            <a:prstGeom prst="ellipse">
              <a:avLst/>
            </a:prstGeom>
            <a:solidFill>
              <a:schemeClr val="accent1">
                <a:alpha val="60000"/>
              </a:schemeClr>
            </a:solidFill>
          </p:spPr>
        </p:sp>
        <p:sp>
          <p:nvSpPr>
            <p:cNvPr id="29" name="AutoShape 29"/>
            <p:cNvSpPr/>
            <p:nvPr/>
          </p:nvSpPr>
          <p:spPr>
            <a:xfrm>
              <a:off x="799768" y="466203"/>
              <a:ext cx="69238" cy="69238"/>
            </a:xfrm>
            <a:prstGeom prst="ellipse">
              <a:avLst/>
            </a:prstGeom>
            <a:solidFill>
              <a:schemeClr val="accent1">
                <a:alpha val="40000"/>
              </a:schemeClr>
            </a:solidFill>
          </p:spPr>
        </p:sp>
        <p:sp>
          <p:nvSpPr>
            <p:cNvPr id="30" name="AutoShape 30"/>
            <p:cNvSpPr/>
            <p:nvPr/>
          </p:nvSpPr>
          <p:spPr>
            <a:xfrm>
              <a:off x="904945" y="462070"/>
              <a:ext cx="65594" cy="65594"/>
            </a:xfrm>
            <a:prstGeom prst="ellipse">
              <a:avLst/>
            </a:prstGeom>
            <a:solidFill>
              <a:schemeClr val="accent1">
                <a:alpha val="20000"/>
              </a:schemeClr>
            </a:solidFill>
          </p:spPr>
        </p:sp>
        <p:sp>
          <p:nvSpPr>
            <p:cNvPr id="31" name="AutoShape 31"/>
            <p:cNvSpPr/>
            <p:nvPr/>
          </p:nvSpPr>
          <p:spPr>
            <a:xfrm>
              <a:off x="454963" y="566715"/>
              <a:ext cx="84147" cy="84147"/>
            </a:xfrm>
            <a:prstGeom prst="ellipse">
              <a:avLst/>
            </a:prstGeom>
            <a:solidFill>
              <a:schemeClr val="accent1">
                <a:alpha val="100000"/>
              </a:schemeClr>
            </a:solidFill>
          </p:spPr>
        </p:sp>
        <p:sp>
          <p:nvSpPr>
            <p:cNvPr id="32" name="AutoShape 32"/>
            <p:cNvSpPr/>
            <p:nvPr/>
          </p:nvSpPr>
          <p:spPr>
            <a:xfrm>
              <a:off x="575049" y="573291"/>
              <a:ext cx="78137" cy="78137"/>
            </a:xfrm>
            <a:prstGeom prst="ellipse">
              <a:avLst/>
            </a:prstGeom>
            <a:solidFill>
              <a:schemeClr val="accent1">
                <a:alpha val="80000"/>
              </a:schemeClr>
            </a:solidFill>
          </p:spPr>
        </p:sp>
        <p:sp>
          <p:nvSpPr>
            <p:cNvPr id="33" name="AutoShape 33"/>
            <p:cNvSpPr/>
            <p:nvPr/>
          </p:nvSpPr>
          <p:spPr>
            <a:xfrm>
              <a:off x="689125" y="575007"/>
              <a:ext cx="74704" cy="74704"/>
            </a:xfrm>
            <a:prstGeom prst="ellipse">
              <a:avLst/>
            </a:prstGeom>
            <a:solidFill>
              <a:schemeClr val="accent1">
                <a:alpha val="60000"/>
              </a:schemeClr>
            </a:solidFill>
          </p:spPr>
        </p:sp>
        <p:sp>
          <p:nvSpPr>
            <p:cNvPr id="34" name="AutoShape 34"/>
            <p:cNvSpPr/>
            <p:nvPr/>
          </p:nvSpPr>
          <p:spPr>
            <a:xfrm>
              <a:off x="799768" y="583977"/>
              <a:ext cx="69238" cy="69238"/>
            </a:xfrm>
            <a:prstGeom prst="ellipse">
              <a:avLst/>
            </a:prstGeom>
            <a:solidFill>
              <a:schemeClr val="accent1">
                <a:alpha val="40000"/>
              </a:schemeClr>
            </a:solidFill>
          </p:spPr>
        </p:sp>
        <p:sp>
          <p:nvSpPr>
            <p:cNvPr id="35" name="AutoShape 35"/>
            <p:cNvSpPr/>
            <p:nvPr/>
          </p:nvSpPr>
          <p:spPr>
            <a:xfrm>
              <a:off x="904945" y="579844"/>
              <a:ext cx="65594" cy="65594"/>
            </a:xfrm>
            <a:prstGeom prst="ellipse">
              <a:avLst/>
            </a:prstGeom>
            <a:solidFill>
              <a:schemeClr val="accent1">
                <a:alpha val="20000"/>
              </a:schemeClr>
            </a:solidFill>
          </p:spPr>
        </p:sp>
        <p:sp>
          <p:nvSpPr>
            <p:cNvPr id="36" name="AutoShape 36"/>
            <p:cNvSpPr/>
            <p:nvPr/>
          </p:nvSpPr>
          <p:spPr>
            <a:xfrm>
              <a:off x="454963" y="684489"/>
              <a:ext cx="84147" cy="84147"/>
            </a:xfrm>
            <a:prstGeom prst="ellipse">
              <a:avLst/>
            </a:prstGeom>
            <a:solidFill>
              <a:schemeClr val="accent1">
                <a:alpha val="100000"/>
              </a:schemeClr>
            </a:solidFill>
          </p:spPr>
        </p:sp>
        <p:sp>
          <p:nvSpPr>
            <p:cNvPr id="37" name="AutoShape 37"/>
            <p:cNvSpPr/>
            <p:nvPr/>
          </p:nvSpPr>
          <p:spPr>
            <a:xfrm>
              <a:off x="575049" y="691064"/>
              <a:ext cx="78137" cy="78137"/>
            </a:xfrm>
            <a:prstGeom prst="ellipse">
              <a:avLst/>
            </a:prstGeom>
            <a:solidFill>
              <a:schemeClr val="accent1">
                <a:alpha val="80000"/>
              </a:schemeClr>
            </a:solidFill>
          </p:spPr>
        </p:sp>
        <p:sp>
          <p:nvSpPr>
            <p:cNvPr id="38" name="AutoShape 38"/>
            <p:cNvSpPr/>
            <p:nvPr/>
          </p:nvSpPr>
          <p:spPr>
            <a:xfrm>
              <a:off x="689125" y="692781"/>
              <a:ext cx="74704" cy="74704"/>
            </a:xfrm>
            <a:prstGeom prst="ellipse">
              <a:avLst/>
            </a:prstGeom>
            <a:solidFill>
              <a:schemeClr val="accent1">
                <a:alpha val="60000"/>
              </a:schemeClr>
            </a:solidFill>
          </p:spPr>
        </p:sp>
        <p:sp>
          <p:nvSpPr>
            <p:cNvPr id="39" name="AutoShape 39"/>
            <p:cNvSpPr/>
            <p:nvPr/>
          </p:nvSpPr>
          <p:spPr>
            <a:xfrm>
              <a:off x="799768" y="701751"/>
              <a:ext cx="69238" cy="69238"/>
            </a:xfrm>
            <a:prstGeom prst="ellipse">
              <a:avLst/>
            </a:prstGeom>
            <a:solidFill>
              <a:schemeClr val="accent1">
                <a:alpha val="40000"/>
              </a:schemeClr>
            </a:solidFill>
          </p:spPr>
        </p:sp>
        <p:sp>
          <p:nvSpPr>
            <p:cNvPr id="40" name="AutoShape 40"/>
            <p:cNvSpPr/>
            <p:nvPr/>
          </p:nvSpPr>
          <p:spPr>
            <a:xfrm>
              <a:off x="904945" y="697618"/>
              <a:ext cx="65594" cy="65594"/>
            </a:xfrm>
            <a:prstGeom prst="ellipse">
              <a:avLst/>
            </a:prstGeom>
            <a:solidFill>
              <a:schemeClr val="accent1">
                <a:alpha val="20000"/>
              </a:schemeClr>
            </a:solidFill>
          </p:spPr>
        </p:sp>
        <p:sp>
          <p:nvSpPr>
            <p:cNvPr id="41" name="TextBox 41"/>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测试用例设计与清单</a:t>
              </a:r>
              <a:r>
                <a:rPr lang="en-US" altLang="zh-CN" sz="3000" b="1" dirty="0">
                  <a:solidFill>
                    <a:schemeClr val="accent1">
                      <a:alpha val="100000"/>
                    </a:schemeClr>
                  </a:solidFill>
                  <a:latin typeface="Microsoft Yahei"/>
                  <a:ea typeface="Microsoft Yahei"/>
                  <a:cs typeface="Microsoft Yahei"/>
                </a:rPr>
                <a:t>——</a:t>
              </a:r>
              <a:r>
                <a:rPr lang="zh-CN" altLang="en-US" sz="3000" b="1" dirty="0">
                  <a:solidFill>
                    <a:schemeClr val="accent1">
                      <a:alpha val="100000"/>
                    </a:schemeClr>
                  </a:solidFill>
                  <a:latin typeface="Microsoft Yahei"/>
                  <a:ea typeface="Microsoft Yahei"/>
                  <a:cs typeface="Microsoft Yahei"/>
                </a:rPr>
                <a:t>卖家部分展示</a:t>
              </a:r>
              <a:endParaRPr lang="en-US" sz="3000" b="1" dirty="0">
                <a:solidFill>
                  <a:schemeClr val="accent1">
                    <a:alpha val="100000"/>
                  </a:schemeClr>
                </a:solidFill>
                <a:latin typeface="Microsoft Yahei"/>
                <a:ea typeface="Microsoft Yahei"/>
                <a:cs typeface="Microsoft Yahei"/>
              </a:endParaRPr>
            </a:p>
          </p:txBody>
        </p:sp>
      </p:grpSp>
      <p:sp>
        <p:nvSpPr>
          <p:cNvPr id="45" name="Rectangle 2">
            <a:extLst>
              <a:ext uri="{FF2B5EF4-FFF2-40B4-BE49-F238E27FC236}">
                <a16:creationId xmlns:a16="http://schemas.microsoft.com/office/drawing/2014/main" id="{C7FB794E-8DA6-56CA-3061-990FEAF7D7EE}"/>
              </a:ext>
            </a:extLst>
          </p:cNvPr>
          <p:cNvSpPr>
            <a:spLocks noChangeArrowheads="1"/>
          </p:cNvSpPr>
          <p:nvPr/>
        </p:nvSpPr>
        <p:spPr bwMode="auto">
          <a:xfrm>
            <a:off x="3141663" y="14716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1">
            <a:extLst>
              <a:ext uri="{FF2B5EF4-FFF2-40B4-BE49-F238E27FC236}">
                <a16:creationId xmlns:a16="http://schemas.microsoft.com/office/drawing/2014/main" id="{77E95A50-16AC-A986-3465-5B3BCBF6B552}"/>
              </a:ext>
            </a:extLst>
          </p:cNvPr>
          <p:cNvSpPr>
            <a:spLocks noChangeArrowheads="1"/>
          </p:cNvSpPr>
          <p:nvPr/>
        </p:nvSpPr>
        <p:spPr bwMode="auto">
          <a:xfrm>
            <a:off x="3017838"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AutoShape 2">
            <a:extLst>
              <a:ext uri="{FF2B5EF4-FFF2-40B4-BE49-F238E27FC236}">
                <a16:creationId xmlns:a16="http://schemas.microsoft.com/office/drawing/2014/main" id="{3B26EB58-27F7-A66D-4B73-26D747A4E60D}"/>
              </a:ext>
            </a:extLst>
          </p:cNvP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Rectangle 3">
            <a:extLst>
              <a:ext uri="{FF2B5EF4-FFF2-40B4-BE49-F238E27FC236}">
                <a16:creationId xmlns:a16="http://schemas.microsoft.com/office/drawing/2014/main" id="{83FFEE56-16F4-B245-2158-C5573BD5CF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AutoShape 4">
            <a:extLst>
              <a:ext uri="{FF2B5EF4-FFF2-40B4-BE49-F238E27FC236}">
                <a16:creationId xmlns:a16="http://schemas.microsoft.com/office/drawing/2014/main" id="{4D1A5138-CF1F-4230-C442-3D0E19BC4491}"/>
              </a:ext>
            </a:extLst>
          </p:cNvPr>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5">
            <a:extLst>
              <a:ext uri="{FF2B5EF4-FFF2-40B4-BE49-F238E27FC236}">
                <a16:creationId xmlns:a16="http://schemas.microsoft.com/office/drawing/2014/main" id="{4DF836E1-D425-B3AC-7DDC-0E4683337E23}"/>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AutoShape 6">
            <a:extLst>
              <a:ext uri="{FF2B5EF4-FFF2-40B4-BE49-F238E27FC236}">
                <a16:creationId xmlns:a16="http://schemas.microsoft.com/office/drawing/2014/main" id="{FEF0CEF6-8E1A-833B-9B2B-D5CDFE30F57E}"/>
              </a:ext>
            </a:extLst>
          </p:cNvPr>
          <p:cNvSpPr>
            <a:spLocks noChangeAspect="1" noChangeArrowheads="1"/>
          </p:cNvSpPr>
          <p:nvPr/>
        </p:nvSpPr>
        <p:spPr bwMode="auto">
          <a:xfrm>
            <a:off x="304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7">
            <a:extLst>
              <a:ext uri="{FF2B5EF4-FFF2-40B4-BE49-F238E27FC236}">
                <a16:creationId xmlns:a16="http://schemas.microsoft.com/office/drawing/2014/main" id="{3ACDD94C-CD18-0507-6196-950B875BADB5}"/>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AutoShape 12">
            <a:extLst>
              <a:ext uri="{FF2B5EF4-FFF2-40B4-BE49-F238E27FC236}">
                <a16:creationId xmlns:a16="http://schemas.microsoft.com/office/drawing/2014/main" id="{DCDB1C76-B1BC-F97B-EA1E-E2DF8AB3ECB6}"/>
              </a:ext>
            </a:extLst>
          </p:cNvPr>
          <p:cNvSpPr>
            <a:spLocks noChangeAspect="1" noChangeArrowheads="1"/>
          </p:cNvSpPr>
          <p:nvPr/>
        </p:nvSpPr>
        <p:spPr bwMode="auto">
          <a:xfrm>
            <a:off x="2272614" y="1512729"/>
            <a:ext cx="161826"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13">
            <a:extLst>
              <a:ext uri="{FF2B5EF4-FFF2-40B4-BE49-F238E27FC236}">
                <a16:creationId xmlns:a16="http://schemas.microsoft.com/office/drawing/2014/main" id="{237E8965-4658-9772-0661-66C5F6E9F121}"/>
              </a:ext>
            </a:extLst>
          </p:cNvPr>
          <p:cNvSpPr>
            <a:spLocks noChangeArrowheads="1"/>
          </p:cNvSpPr>
          <p:nvPr/>
        </p:nvSpPr>
        <p:spPr bwMode="auto">
          <a:xfrm flipV="1">
            <a:off x="7848600" y="1253648"/>
            <a:ext cx="6473040" cy="3713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6" name="Rectangle 17">
            <a:extLst>
              <a:ext uri="{FF2B5EF4-FFF2-40B4-BE49-F238E27FC236}">
                <a16:creationId xmlns:a16="http://schemas.microsoft.com/office/drawing/2014/main" id="{C43D7476-25B5-A168-D914-4A2DAD73A605}"/>
              </a:ext>
            </a:extLst>
          </p:cNvPr>
          <p:cNvSpPr>
            <a:spLocks noChangeArrowheads="1"/>
          </p:cNvSpPr>
          <p:nvPr/>
        </p:nvSpPr>
        <p:spPr bwMode="auto">
          <a:xfrm>
            <a:off x="5257800" y="26830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8">
            <a:extLst>
              <a:ext uri="{FF2B5EF4-FFF2-40B4-BE49-F238E27FC236}">
                <a16:creationId xmlns:a16="http://schemas.microsoft.com/office/drawing/2014/main" id="{3A87BFD4-227F-03C9-D0E4-F62D66B0C26F}"/>
              </a:ext>
            </a:extLst>
          </p:cNvPr>
          <p:cNvSpPr>
            <a:spLocks noChangeArrowheads="1"/>
          </p:cNvSpPr>
          <p:nvPr/>
        </p:nvSpPr>
        <p:spPr bwMode="auto">
          <a:xfrm>
            <a:off x="862167" y="15577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CBCC0357-C53F-20A2-E914-BFDF70E88C38}"/>
              </a:ext>
            </a:extLst>
          </p:cNvPr>
          <p:cNvSpPr>
            <a:spLocks noChangeArrowheads="1"/>
          </p:cNvSpPr>
          <p:nvPr/>
        </p:nvSpPr>
        <p:spPr bwMode="auto">
          <a:xfrm>
            <a:off x="2667000" y="22583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5">
            <a:extLst>
              <a:ext uri="{FF2B5EF4-FFF2-40B4-BE49-F238E27FC236}">
                <a16:creationId xmlns:a16="http://schemas.microsoft.com/office/drawing/2014/main" id="{3B4401CC-3FB2-936E-87C7-B8B0F7686636}"/>
              </a:ext>
            </a:extLst>
          </p:cNvPr>
          <p:cNvSpPr>
            <a:spLocks noChangeArrowheads="1"/>
          </p:cNvSpPr>
          <p:nvPr/>
        </p:nvSpPr>
        <p:spPr bwMode="auto">
          <a:xfrm>
            <a:off x="1433434" y="16862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489D4C85-C7F1-C891-FB7A-F98C8DCF65CA}"/>
              </a:ext>
            </a:extLst>
          </p:cNvPr>
          <p:cNvSpPr>
            <a:spLocks noChangeArrowheads="1"/>
          </p:cNvSpPr>
          <p:nvPr/>
        </p:nvSpPr>
        <p:spPr bwMode="auto">
          <a:xfrm>
            <a:off x="-429416" y="-2348858"/>
            <a:ext cx="68888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7" name="表格 16">
            <a:extLst>
              <a:ext uri="{FF2B5EF4-FFF2-40B4-BE49-F238E27FC236}">
                <a16:creationId xmlns:a16="http://schemas.microsoft.com/office/drawing/2014/main" id="{D0F27455-451C-708C-365A-9C2972375988}"/>
              </a:ext>
            </a:extLst>
          </p:cNvPr>
          <p:cNvGraphicFramePr>
            <a:graphicFrameLocks noGrp="1"/>
          </p:cNvGraphicFramePr>
          <p:nvPr>
            <p:extLst>
              <p:ext uri="{D42A27DB-BD31-4B8C-83A1-F6EECF244321}">
                <p14:modId xmlns:p14="http://schemas.microsoft.com/office/powerpoint/2010/main" val="401019416"/>
              </p:ext>
            </p:extLst>
          </p:nvPr>
        </p:nvGraphicFramePr>
        <p:xfrm>
          <a:off x="1211887" y="1701835"/>
          <a:ext cx="3121354" cy="4525968"/>
        </p:xfrm>
        <a:graphic>
          <a:graphicData uri="http://schemas.openxmlformats.org/drawingml/2006/table">
            <a:tbl>
              <a:tblPr/>
              <a:tblGrid>
                <a:gridCol w="1560677">
                  <a:extLst>
                    <a:ext uri="{9D8B030D-6E8A-4147-A177-3AD203B41FA5}">
                      <a16:colId xmlns:a16="http://schemas.microsoft.com/office/drawing/2014/main" val="2081001728"/>
                    </a:ext>
                  </a:extLst>
                </a:gridCol>
                <a:gridCol w="1560677">
                  <a:extLst>
                    <a:ext uri="{9D8B030D-6E8A-4147-A177-3AD203B41FA5}">
                      <a16:colId xmlns:a16="http://schemas.microsoft.com/office/drawing/2014/main" val="2210919276"/>
                    </a:ext>
                  </a:extLst>
                </a:gridCol>
              </a:tblGrid>
              <a:tr h="243466">
                <a:tc>
                  <a:txBody>
                    <a:bodyPr/>
                    <a:lstStyle/>
                    <a:p>
                      <a:pPr algn="ctr" fontAlgn="t"/>
                      <a:r>
                        <a:rPr lang="zh-CN" altLang="en-US" sz="800" b="1">
                          <a:solidFill>
                            <a:srgbClr val="1F2329"/>
                          </a:solidFill>
                          <a:effectLst/>
                        </a:rPr>
                        <a:t>描述项</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ctr" fontAlgn="t"/>
                      <a:r>
                        <a:rPr lang="zh-CN" altLang="en-US" sz="800" b="1">
                          <a:solidFill>
                            <a:srgbClr val="1F2329"/>
                          </a:solidFill>
                          <a:effectLst/>
                        </a:rPr>
                        <a:t>说明</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878479849"/>
                  </a:ext>
                </a:extLst>
              </a:tr>
              <a:tr h="243466">
                <a:tc>
                  <a:txBody>
                    <a:bodyPr/>
                    <a:lstStyle/>
                    <a:p>
                      <a:pPr algn="ctr" fontAlgn="t"/>
                      <a:r>
                        <a:rPr lang="zh-CN" altLang="en-US" sz="800">
                          <a:solidFill>
                            <a:srgbClr val="1F2329"/>
                          </a:solidFill>
                          <a:effectLst/>
                        </a:rPr>
                        <a:t>用例名称</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卖家商品恢复上线</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252488075"/>
                  </a:ext>
                </a:extLst>
              </a:tr>
              <a:tr h="349592">
                <a:tc>
                  <a:txBody>
                    <a:bodyPr/>
                    <a:lstStyle/>
                    <a:p>
                      <a:pPr algn="ctr" fontAlgn="t"/>
                      <a:r>
                        <a:rPr lang="zh-CN" altLang="en-US" sz="800">
                          <a:solidFill>
                            <a:srgbClr val="1F2329"/>
                          </a:solidFill>
                          <a:effectLst/>
                        </a:rPr>
                        <a:t>标识符</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800">
                          <a:effectLst/>
                        </a:rPr>
                      </a:b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827116100"/>
                  </a:ext>
                </a:extLst>
              </a:tr>
              <a:tr h="349592">
                <a:tc>
                  <a:txBody>
                    <a:bodyPr/>
                    <a:lstStyle/>
                    <a:p>
                      <a:pPr algn="ctr" fontAlgn="t"/>
                      <a:r>
                        <a:rPr lang="zh-CN" altLang="en-US" sz="800">
                          <a:solidFill>
                            <a:srgbClr val="1F2329"/>
                          </a:solidFill>
                          <a:effectLst/>
                        </a:rPr>
                        <a:t>用例描述</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卖家恢复商品上线，使商品可购买</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27788388"/>
                  </a:ext>
                </a:extLst>
              </a:tr>
              <a:tr h="243466">
                <a:tc>
                  <a:txBody>
                    <a:bodyPr/>
                    <a:lstStyle/>
                    <a:p>
                      <a:pPr algn="ctr" fontAlgn="t"/>
                      <a:r>
                        <a:rPr lang="zh-CN" altLang="en-US" sz="800">
                          <a:solidFill>
                            <a:srgbClr val="1F2329"/>
                          </a:solidFill>
                          <a:effectLst/>
                        </a:rPr>
                        <a:t>参与者</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dirty="0">
                          <a:solidFill>
                            <a:srgbClr val="1F2329"/>
                          </a:solidFill>
                          <a:effectLst/>
                        </a:rPr>
                        <a:t>卖家、系统</a:t>
                      </a:r>
                      <a:endParaRPr lang="zh-CN" altLang="en-US" sz="800" dirty="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500368934"/>
                  </a:ext>
                </a:extLst>
              </a:tr>
              <a:tr h="243466">
                <a:tc>
                  <a:txBody>
                    <a:bodyPr/>
                    <a:lstStyle/>
                    <a:p>
                      <a:pPr algn="ctr" fontAlgn="t"/>
                      <a:r>
                        <a:rPr lang="zh-CN" altLang="en-US" sz="800">
                          <a:solidFill>
                            <a:srgbClr val="1F2329"/>
                          </a:solidFill>
                          <a:effectLst/>
                        </a:rPr>
                        <a:t>优先级</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高</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857246571"/>
                  </a:ext>
                </a:extLst>
              </a:tr>
              <a:tr h="349592">
                <a:tc>
                  <a:txBody>
                    <a:bodyPr/>
                    <a:lstStyle/>
                    <a:p>
                      <a:pPr algn="ctr" fontAlgn="t"/>
                      <a:r>
                        <a:rPr lang="zh-CN" altLang="en-US" sz="800">
                          <a:solidFill>
                            <a:srgbClr val="1F2329"/>
                          </a:solidFill>
                          <a:effectLst/>
                        </a:rPr>
                        <a:t>前置条件</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卖家登录“喵咪美食坊”网站</a:t>
                      </a:r>
                      <a:endParaRPr lang="zh-CN" altLang="en-US" sz="800">
                        <a:effectLst/>
                      </a:endParaRPr>
                    </a:p>
                    <a:p>
                      <a:pPr algn="l" fontAlgn="t"/>
                      <a:r>
                        <a:rPr lang="zh-CN" altLang="en-US" sz="800">
                          <a:solidFill>
                            <a:srgbClr val="1F2329"/>
                          </a:solidFill>
                          <a:effectLst/>
                        </a:rPr>
                        <a:t>商品存在且被冻结</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949794909"/>
                  </a:ext>
                </a:extLst>
              </a:tr>
              <a:tr h="349592">
                <a:tc>
                  <a:txBody>
                    <a:bodyPr/>
                    <a:lstStyle/>
                    <a:p>
                      <a:pPr algn="ctr" fontAlgn="t"/>
                      <a:r>
                        <a:rPr lang="zh-CN" altLang="en-US" sz="800">
                          <a:solidFill>
                            <a:srgbClr val="1F2329"/>
                          </a:solidFill>
                          <a:effectLst/>
                        </a:rPr>
                        <a:t>后置条件</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恢复后无法发布商品，并且有权冻结和撤下</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711129854"/>
                  </a:ext>
                </a:extLst>
              </a:tr>
              <a:tr h="724154">
                <a:tc>
                  <a:txBody>
                    <a:bodyPr/>
                    <a:lstStyle/>
                    <a:p>
                      <a:pPr algn="ctr" fontAlgn="t"/>
                      <a:r>
                        <a:rPr lang="zh-CN" altLang="en-US" sz="800">
                          <a:solidFill>
                            <a:srgbClr val="1F2329"/>
                          </a:solidFill>
                          <a:effectLst/>
                        </a:rPr>
                        <a:t>基本操作流程</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en-US" altLang="zh-CN" sz="800">
                          <a:solidFill>
                            <a:srgbClr val="1F2329"/>
                          </a:solidFill>
                          <a:effectLst/>
                        </a:rPr>
                        <a:t>1</a:t>
                      </a:r>
                      <a:r>
                        <a:rPr lang="zh-CN" altLang="en-US" sz="800">
                          <a:solidFill>
                            <a:srgbClr val="1F2329"/>
                          </a:solidFill>
                          <a:effectLst/>
                        </a:rPr>
                        <a:t>卖家登录“喵咪美食坊”网站</a:t>
                      </a:r>
                      <a:endParaRPr lang="zh-CN" altLang="en-US" sz="800">
                        <a:effectLst/>
                      </a:endParaRPr>
                    </a:p>
                    <a:p>
                      <a:pPr algn="l" fontAlgn="t"/>
                      <a:r>
                        <a:rPr lang="en-US" altLang="zh-CN" sz="800">
                          <a:solidFill>
                            <a:srgbClr val="1F2329"/>
                          </a:solidFill>
                          <a:effectLst/>
                        </a:rPr>
                        <a:t>2</a:t>
                      </a:r>
                      <a:r>
                        <a:rPr lang="zh-CN" altLang="en-US" sz="800">
                          <a:solidFill>
                            <a:srgbClr val="1F2329"/>
                          </a:solidFill>
                          <a:effectLst/>
                        </a:rPr>
                        <a:t>系统显示商品的图片、名称、价格、状态</a:t>
                      </a:r>
                      <a:endParaRPr lang="zh-CN" altLang="en-US" sz="800">
                        <a:effectLst/>
                      </a:endParaRPr>
                    </a:p>
                    <a:p>
                      <a:pPr algn="l" fontAlgn="t"/>
                      <a:r>
                        <a:rPr lang="en-US" altLang="zh-CN" sz="800">
                          <a:solidFill>
                            <a:srgbClr val="1F2329"/>
                          </a:solidFill>
                          <a:effectLst/>
                        </a:rPr>
                        <a:t>3</a:t>
                      </a:r>
                      <a:r>
                        <a:rPr lang="zh-CN" altLang="en-US" sz="800">
                          <a:solidFill>
                            <a:srgbClr val="1F2329"/>
                          </a:solidFill>
                          <a:effectLst/>
                        </a:rPr>
                        <a:t>卖家点击恢复上线按钮</a:t>
                      </a:r>
                      <a:endParaRPr lang="zh-CN" altLang="en-US" sz="800">
                        <a:effectLst/>
                      </a:endParaRPr>
                    </a:p>
                    <a:p>
                      <a:pPr algn="l" fontAlgn="t"/>
                      <a:r>
                        <a:rPr lang="en-US" altLang="zh-CN" sz="800">
                          <a:solidFill>
                            <a:srgbClr val="1F2329"/>
                          </a:solidFill>
                          <a:effectLst/>
                        </a:rPr>
                        <a:t>4</a:t>
                      </a:r>
                      <a:r>
                        <a:rPr lang="zh-CN" altLang="en-US" sz="800">
                          <a:solidFill>
                            <a:srgbClr val="1F2329"/>
                          </a:solidFill>
                          <a:effectLst/>
                        </a:rPr>
                        <a:t>系统修改该商品状态为可购买</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937695790"/>
                  </a:ext>
                </a:extLst>
              </a:tr>
              <a:tr h="349592">
                <a:tc>
                  <a:txBody>
                    <a:bodyPr/>
                    <a:lstStyle/>
                    <a:p>
                      <a:pPr algn="ctr" fontAlgn="t"/>
                      <a:r>
                        <a:rPr lang="zh-CN" altLang="en-US" sz="800">
                          <a:solidFill>
                            <a:srgbClr val="1F2329"/>
                          </a:solidFill>
                          <a:effectLst/>
                        </a:rPr>
                        <a:t>可选操作流程</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800">
                          <a:effectLst/>
                        </a:rPr>
                      </a:b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896540533"/>
                  </a:ext>
                </a:extLst>
              </a:tr>
              <a:tr h="349592">
                <a:tc>
                  <a:txBody>
                    <a:bodyPr/>
                    <a:lstStyle/>
                    <a:p>
                      <a:pPr algn="ctr" fontAlgn="t"/>
                      <a:r>
                        <a:rPr lang="zh-CN" altLang="en-US" sz="800">
                          <a:solidFill>
                            <a:srgbClr val="1F2329"/>
                          </a:solidFill>
                          <a:effectLst/>
                        </a:rPr>
                        <a:t>字段列表</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800">
                          <a:effectLst/>
                        </a:rPr>
                      </a:b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3349274"/>
                  </a:ext>
                </a:extLst>
              </a:tr>
              <a:tr h="243466">
                <a:tc>
                  <a:txBody>
                    <a:bodyPr/>
                    <a:lstStyle/>
                    <a:p>
                      <a:pPr algn="ctr" fontAlgn="t"/>
                      <a:r>
                        <a:rPr lang="zh-CN" altLang="en-US" sz="800">
                          <a:solidFill>
                            <a:srgbClr val="1F2329"/>
                          </a:solidFill>
                          <a:effectLst/>
                        </a:rPr>
                        <a:t>非功能需求</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系统响应时间不能超过</a:t>
                      </a:r>
                      <a:r>
                        <a:rPr lang="en-US" altLang="zh-CN" sz="800">
                          <a:solidFill>
                            <a:srgbClr val="1F2329"/>
                          </a:solidFill>
                          <a:effectLst/>
                        </a:rPr>
                        <a:t>60</a:t>
                      </a:r>
                      <a:r>
                        <a:rPr lang="zh-CN" altLang="en-US" sz="800">
                          <a:solidFill>
                            <a:srgbClr val="1F2329"/>
                          </a:solidFill>
                          <a:effectLst/>
                        </a:rPr>
                        <a:t>秒</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738481050"/>
                  </a:ext>
                </a:extLst>
              </a:tr>
              <a:tr h="243466">
                <a:tc>
                  <a:txBody>
                    <a:bodyPr/>
                    <a:lstStyle/>
                    <a:p>
                      <a:pPr algn="ctr" fontAlgn="t"/>
                      <a:r>
                        <a:rPr lang="zh-CN" altLang="en-US" sz="800">
                          <a:solidFill>
                            <a:srgbClr val="1F2329"/>
                          </a:solidFill>
                          <a:effectLst/>
                        </a:rPr>
                        <a:t>业务规则</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无</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212642537"/>
                  </a:ext>
                </a:extLst>
              </a:tr>
              <a:tr h="243466">
                <a:tc>
                  <a:txBody>
                    <a:bodyPr/>
                    <a:lstStyle/>
                    <a:p>
                      <a:pPr algn="ctr" fontAlgn="t"/>
                      <a:r>
                        <a:rPr lang="zh-CN" altLang="en-US" sz="800">
                          <a:solidFill>
                            <a:srgbClr val="1F2329"/>
                          </a:solidFill>
                          <a:effectLst/>
                        </a:rPr>
                        <a:t>设计约束</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dirty="0">
                          <a:solidFill>
                            <a:srgbClr val="1F2329"/>
                          </a:solidFill>
                          <a:effectLst/>
                        </a:rPr>
                        <a:t>无</a:t>
                      </a:r>
                      <a:endParaRPr lang="zh-CN" altLang="en-US" sz="800" dirty="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252992880"/>
                  </a:ext>
                </a:extLst>
              </a:tr>
            </a:tbl>
          </a:graphicData>
        </a:graphic>
      </p:graphicFrame>
      <p:sp>
        <p:nvSpPr>
          <p:cNvPr id="19" name="Rectangle 3">
            <a:extLst>
              <a:ext uri="{FF2B5EF4-FFF2-40B4-BE49-F238E27FC236}">
                <a16:creationId xmlns:a16="http://schemas.microsoft.com/office/drawing/2014/main" id="{78E36A70-C4DB-A79D-761B-07A3C5EC3783}"/>
              </a:ext>
            </a:extLst>
          </p:cNvPr>
          <p:cNvSpPr>
            <a:spLocks noChangeArrowheads="1"/>
          </p:cNvSpPr>
          <p:nvPr/>
        </p:nvSpPr>
        <p:spPr bwMode="auto">
          <a:xfrm>
            <a:off x="1212052" y="17018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2" name="Picture 1">
            <a:extLst>
              <a:ext uri="{FF2B5EF4-FFF2-40B4-BE49-F238E27FC236}">
                <a16:creationId xmlns:a16="http://schemas.microsoft.com/office/drawing/2014/main" id="{F119932F-7812-BF2F-1B96-8D2F00E7CD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417" y="-2348857"/>
            <a:ext cx="20697605" cy="14632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2544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20"/>
          <p:cNvGrpSpPr/>
          <p:nvPr/>
        </p:nvGrpSpPr>
        <p:grpSpPr>
          <a:xfrm>
            <a:off x="454963" y="93878"/>
            <a:ext cx="10641129" cy="826316"/>
            <a:chOff x="454963" y="93878"/>
            <a:chExt cx="10641129" cy="826316"/>
          </a:xfrm>
        </p:grpSpPr>
        <p:sp>
          <p:nvSpPr>
            <p:cNvPr id="21" name="AutoShape 21"/>
            <p:cNvSpPr/>
            <p:nvPr/>
          </p:nvSpPr>
          <p:spPr>
            <a:xfrm>
              <a:off x="454963" y="331168"/>
              <a:ext cx="84147" cy="84147"/>
            </a:xfrm>
            <a:prstGeom prst="ellipse">
              <a:avLst/>
            </a:prstGeom>
            <a:solidFill>
              <a:schemeClr val="accent1">
                <a:alpha val="100000"/>
              </a:schemeClr>
            </a:solidFill>
          </p:spPr>
        </p:sp>
        <p:sp>
          <p:nvSpPr>
            <p:cNvPr id="22" name="AutoShape 22"/>
            <p:cNvSpPr/>
            <p:nvPr/>
          </p:nvSpPr>
          <p:spPr>
            <a:xfrm>
              <a:off x="575049" y="337743"/>
              <a:ext cx="78137" cy="78137"/>
            </a:xfrm>
            <a:prstGeom prst="ellipse">
              <a:avLst/>
            </a:prstGeom>
            <a:solidFill>
              <a:schemeClr val="accent1">
                <a:alpha val="80000"/>
              </a:schemeClr>
            </a:solidFill>
          </p:spPr>
        </p:sp>
        <p:sp>
          <p:nvSpPr>
            <p:cNvPr id="23" name="AutoShape 23"/>
            <p:cNvSpPr/>
            <p:nvPr/>
          </p:nvSpPr>
          <p:spPr>
            <a:xfrm>
              <a:off x="689125" y="339460"/>
              <a:ext cx="74704" cy="74704"/>
            </a:xfrm>
            <a:prstGeom prst="ellipse">
              <a:avLst/>
            </a:prstGeom>
            <a:solidFill>
              <a:schemeClr val="accent1">
                <a:alpha val="60000"/>
              </a:schemeClr>
            </a:solidFill>
          </p:spPr>
        </p:sp>
        <p:sp>
          <p:nvSpPr>
            <p:cNvPr id="24" name="AutoShape 24"/>
            <p:cNvSpPr/>
            <p:nvPr/>
          </p:nvSpPr>
          <p:spPr>
            <a:xfrm>
              <a:off x="799768" y="348430"/>
              <a:ext cx="69238" cy="69238"/>
            </a:xfrm>
            <a:prstGeom prst="ellipse">
              <a:avLst/>
            </a:prstGeom>
            <a:solidFill>
              <a:schemeClr val="accent1">
                <a:alpha val="40000"/>
              </a:schemeClr>
            </a:solidFill>
          </p:spPr>
        </p:sp>
        <p:sp>
          <p:nvSpPr>
            <p:cNvPr id="25" name="AutoShape 25"/>
            <p:cNvSpPr/>
            <p:nvPr/>
          </p:nvSpPr>
          <p:spPr>
            <a:xfrm>
              <a:off x="904945" y="344297"/>
              <a:ext cx="65594" cy="65594"/>
            </a:xfrm>
            <a:prstGeom prst="ellipse">
              <a:avLst/>
            </a:prstGeom>
            <a:solidFill>
              <a:schemeClr val="accent1">
                <a:alpha val="20000"/>
              </a:schemeClr>
            </a:solidFill>
          </p:spPr>
        </p:sp>
        <p:sp>
          <p:nvSpPr>
            <p:cNvPr id="26" name="AutoShape 26"/>
            <p:cNvSpPr/>
            <p:nvPr/>
          </p:nvSpPr>
          <p:spPr>
            <a:xfrm>
              <a:off x="454963" y="448942"/>
              <a:ext cx="84147" cy="84147"/>
            </a:xfrm>
            <a:prstGeom prst="ellipse">
              <a:avLst/>
            </a:prstGeom>
            <a:solidFill>
              <a:schemeClr val="accent1">
                <a:alpha val="100000"/>
              </a:schemeClr>
            </a:solidFill>
          </p:spPr>
        </p:sp>
        <p:sp>
          <p:nvSpPr>
            <p:cNvPr id="27" name="AutoShape 27"/>
            <p:cNvSpPr/>
            <p:nvPr/>
          </p:nvSpPr>
          <p:spPr>
            <a:xfrm>
              <a:off x="575049" y="455517"/>
              <a:ext cx="78137" cy="78137"/>
            </a:xfrm>
            <a:prstGeom prst="ellipse">
              <a:avLst/>
            </a:prstGeom>
            <a:solidFill>
              <a:schemeClr val="accent1">
                <a:alpha val="80000"/>
              </a:schemeClr>
            </a:solidFill>
          </p:spPr>
        </p:sp>
        <p:sp>
          <p:nvSpPr>
            <p:cNvPr id="28" name="AutoShape 28"/>
            <p:cNvSpPr/>
            <p:nvPr/>
          </p:nvSpPr>
          <p:spPr>
            <a:xfrm>
              <a:off x="689125" y="457233"/>
              <a:ext cx="74704" cy="74704"/>
            </a:xfrm>
            <a:prstGeom prst="ellipse">
              <a:avLst/>
            </a:prstGeom>
            <a:solidFill>
              <a:schemeClr val="accent1">
                <a:alpha val="60000"/>
              </a:schemeClr>
            </a:solidFill>
          </p:spPr>
        </p:sp>
        <p:sp>
          <p:nvSpPr>
            <p:cNvPr id="29" name="AutoShape 29"/>
            <p:cNvSpPr/>
            <p:nvPr/>
          </p:nvSpPr>
          <p:spPr>
            <a:xfrm>
              <a:off x="799768" y="466203"/>
              <a:ext cx="69238" cy="69238"/>
            </a:xfrm>
            <a:prstGeom prst="ellipse">
              <a:avLst/>
            </a:prstGeom>
            <a:solidFill>
              <a:schemeClr val="accent1">
                <a:alpha val="40000"/>
              </a:schemeClr>
            </a:solidFill>
          </p:spPr>
        </p:sp>
        <p:sp>
          <p:nvSpPr>
            <p:cNvPr id="30" name="AutoShape 30"/>
            <p:cNvSpPr/>
            <p:nvPr/>
          </p:nvSpPr>
          <p:spPr>
            <a:xfrm>
              <a:off x="904945" y="462070"/>
              <a:ext cx="65594" cy="65594"/>
            </a:xfrm>
            <a:prstGeom prst="ellipse">
              <a:avLst/>
            </a:prstGeom>
            <a:solidFill>
              <a:schemeClr val="accent1">
                <a:alpha val="20000"/>
              </a:schemeClr>
            </a:solidFill>
          </p:spPr>
        </p:sp>
        <p:sp>
          <p:nvSpPr>
            <p:cNvPr id="31" name="AutoShape 31"/>
            <p:cNvSpPr/>
            <p:nvPr/>
          </p:nvSpPr>
          <p:spPr>
            <a:xfrm>
              <a:off x="454963" y="566715"/>
              <a:ext cx="84147" cy="84147"/>
            </a:xfrm>
            <a:prstGeom prst="ellipse">
              <a:avLst/>
            </a:prstGeom>
            <a:solidFill>
              <a:schemeClr val="accent1">
                <a:alpha val="100000"/>
              </a:schemeClr>
            </a:solidFill>
          </p:spPr>
        </p:sp>
        <p:sp>
          <p:nvSpPr>
            <p:cNvPr id="32" name="AutoShape 32"/>
            <p:cNvSpPr/>
            <p:nvPr/>
          </p:nvSpPr>
          <p:spPr>
            <a:xfrm>
              <a:off x="575049" y="573291"/>
              <a:ext cx="78137" cy="78137"/>
            </a:xfrm>
            <a:prstGeom prst="ellipse">
              <a:avLst/>
            </a:prstGeom>
            <a:solidFill>
              <a:schemeClr val="accent1">
                <a:alpha val="80000"/>
              </a:schemeClr>
            </a:solidFill>
          </p:spPr>
        </p:sp>
        <p:sp>
          <p:nvSpPr>
            <p:cNvPr id="33" name="AutoShape 33"/>
            <p:cNvSpPr/>
            <p:nvPr/>
          </p:nvSpPr>
          <p:spPr>
            <a:xfrm>
              <a:off x="689125" y="575007"/>
              <a:ext cx="74704" cy="74704"/>
            </a:xfrm>
            <a:prstGeom prst="ellipse">
              <a:avLst/>
            </a:prstGeom>
            <a:solidFill>
              <a:schemeClr val="accent1">
                <a:alpha val="60000"/>
              </a:schemeClr>
            </a:solidFill>
          </p:spPr>
        </p:sp>
        <p:sp>
          <p:nvSpPr>
            <p:cNvPr id="34" name="AutoShape 34"/>
            <p:cNvSpPr/>
            <p:nvPr/>
          </p:nvSpPr>
          <p:spPr>
            <a:xfrm>
              <a:off x="799768" y="583977"/>
              <a:ext cx="69238" cy="69238"/>
            </a:xfrm>
            <a:prstGeom prst="ellipse">
              <a:avLst/>
            </a:prstGeom>
            <a:solidFill>
              <a:schemeClr val="accent1">
                <a:alpha val="40000"/>
              </a:schemeClr>
            </a:solidFill>
          </p:spPr>
        </p:sp>
        <p:sp>
          <p:nvSpPr>
            <p:cNvPr id="35" name="AutoShape 35"/>
            <p:cNvSpPr/>
            <p:nvPr/>
          </p:nvSpPr>
          <p:spPr>
            <a:xfrm>
              <a:off x="904945" y="579844"/>
              <a:ext cx="65594" cy="65594"/>
            </a:xfrm>
            <a:prstGeom prst="ellipse">
              <a:avLst/>
            </a:prstGeom>
            <a:solidFill>
              <a:schemeClr val="accent1">
                <a:alpha val="20000"/>
              </a:schemeClr>
            </a:solidFill>
          </p:spPr>
        </p:sp>
        <p:sp>
          <p:nvSpPr>
            <p:cNvPr id="36" name="AutoShape 36"/>
            <p:cNvSpPr/>
            <p:nvPr/>
          </p:nvSpPr>
          <p:spPr>
            <a:xfrm>
              <a:off x="454963" y="684489"/>
              <a:ext cx="84147" cy="84147"/>
            </a:xfrm>
            <a:prstGeom prst="ellipse">
              <a:avLst/>
            </a:prstGeom>
            <a:solidFill>
              <a:schemeClr val="accent1">
                <a:alpha val="100000"/>
              </a:schemeClr>
            </a:solidFill>
          </p:spPr>
        </p:sp>
        <p:sp>
          <p:nvSpPr>
            <p:cNvPr id="37" name="AutoShape 37"/>
            <p:cNvSpPr/>
            <p:nvPr/>
          </p:nvSpPr>
          <p:spPr>
            <a:xfrm>
              <a:off x="575049" y="691064"/>
              <a:ext cx="78137" cy="78137"/>
            </a:xfrm>
            <a:prstGeom prst="ellipse">
              <a:avLst/>
            </a:prstGeom>
            <a:solidFill>
              <a:schemeClr val="accent1">
                <a:alpha val="80000"/>
              </a:schemeClr>
            </a:solidFill>
          </p:spPr>
        </p:sp>
        <p:sp>
          <p:nvSpPr>
            <p:cNvPr id="38" name="AutoShape 38"/>
            <p:cNvSpPr/>
            <p:nvPr/>
          </p:nvSpPr>
          <p:spPr>
            <a:xfrm>
              <a:off x="689125" y="692781"/>
              <a:ext cx="74704" cy="74704"/>
            </a:xfrm>
            <a:prstGeom prst="ellipse">
              <a:avLst/>
            </a:prstGeom>
            <a:solidFill>
              <a:schemeClr val="accent1">
                <a:alpha val="60000"/>
              </a:schemeClr>
            </a:solidFill>
          </p:spPr>
        </p:sp>
        <p:sp>
          <p:nvSpPr>
            <p:cNvPr id="39" name="AutoShape 39"/>
            <p:cNvSpPr/>
            <p:nvPr/>
          </p:nvSpPr>
          <p:spPr>
            <a:xfrm>
              <a:off x="799768" y="701751"/>
              <a:ext cx="69238" cy="69238"/>
            </a:xfrm>
            <a:prstGeom prst="ellipse">
              <a:avLst/>
            </a:prstGeom>
            <a:solidFill>
              <a:schemeClr val="accent1">
                <a:alpha val="40000"/>
              </a:schemeClr>
            </a:solidFill>
          </p:spPr>
        </p:sp>
        <p:sp>
          <p:nvSpPr>
            <p:cNvPr id="40" name="AutoShape 40"/>
            <p:cNvSpPr/>
            <p:nvPr/>
          </p:nvSpPr>
          <p:spPr>
            <a:xfrm>
              <a:off x="904945" y="697618"/>
              <a:ext cx="65594" cy="65594"/>
            </a:xfrm>
            <a:prstGeom prst="ellipse">
              <a:avLst/>
            </a:prstGeom>
            <a:solidFill>
              <a:schemeClr val="accent1">
                <a:alpha val="20000"/>
              </a:schemeClr>
            </a:solidFill>
          </p:spPr>
        </p:sp>
        <p:sp>
          <p:nvSpPr>
            <p:cNvPr id="41" name="TextBox 41"/>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测试用例设计与清单</a:t>
              </a:r>
              <a:r>
                <a:rPr lang="en-US" altLang="zh-CN" sz="3000" b="1" dirty="0">
                  <a:solidFill>
                    <a:schemeClr val="accent1">
                      <a:alpha val="100000"/>
                    </a:schemeClr>
                  </a:solidFill>
                  <a:latin typeface="Microsoft Yahei"/>
                  <a:ea typeface="Microsoft Yahei"/>
                  <a:cs typeface="Microsoft Yahei"/>
                </a:rPr>
                <a:t>——</a:t>
              </a:r>
              <a:r>
                <a:rPr lang="zh-CN" altLang="en-US" sz="3000" b="1" dirty="0">
                  <a:solidFill>
                    <a:schemeClr val="accent1">
                      <a:alpha val="100000"/>
                    </a:schemeClr>
                  </a:solidFill>
                  <a:latin typeface="Microsoft Yahei"/>
                  <a:ea typeface="Microsoft Yahei"/>
                  <a:cs typeface="Microsoft Yahei"/>
                </a:rPr>
                <a:t>卖家部分展示</a:t>
              </a:r>
              <a:endParaRPr lang="en-US" sz="3000" b="1" dirty="0">
                <a:solidFill>
                  <a:schemeClr val="accent1">
                    <a:alpha val="100000"/>
                  </a:schemeClr>
                </a:solidFill>
                <a:latin typeface="Microsoft Yahei"/>
                <a:ea typeface="Microsoft Yahei"/>
                <a:cs typeface="Microsoft Yahei"/>
              </a:endParaRPr>
            </a:p>
          </p:txBody>
        </p:sp>
      </p:grpSp>
      <p:sp>
        <p:nvSpPr>
          <p:cNvPr id="45" name="Rectangle 2">
            <a:extLst>
              <a:ext uri="{FF2B5EF4-FFF2-40B4-BE49-F238E27FC236}">
                <a16:creationId xmlns:a16="http://schemas.microsoft.com/office/drawing/2014/main" id="{C7FB794E-8DA6-56CA-3061-990FEAF7D7EE}"/>
              </a:ext>
            </a:extLst>
          </p:cNvPr>
          <p:cNvSpPr>
            <a:spLocks noChangeArrowheads="1"/>
          </p:cNvSpPr>
          <p:nvPr/>
        </p:nvSpPr>
        <p:spPr bwMode="auto">
          <a:xfrm>
            <a:off x="3141663" y="14716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1">
            <a:extLst>
              <a:ext uri="{FF2B5EF4-FFF2-40B4-BE49-F238E27FC236}">
                <a16:creationId xmlns:a16="http://schemas.microsoft.com/office/drawing/2014/main" id="{77E95A50-16AC-A986-3465-5B3BCBF6B552}"/>
              </a:ext>
            </a:extLst>
          </p:cNvPr>
          <p:cNvSpPr>
            <a:spLocks noChangeArrowheads="1"/>
          </p:cNvSpPr>
          <p:nvPr/>
        </p:nvSpPr>
        <p:spPr bwMode="auto">
          <a:xfrm>
            <a:off x="3017838"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AutoShape 2">
            <a:extLst>
              <a:ext uri="{FF2B5EF4-FFF2-40B4-BE49-F238E27FC236}">
                <a16:creationId xmlns:a16="http://schemas.microsoft.com/office/drawing/2014/main" id="{3B26EB58-27F7-A66D-4B73-26D747A4E60D}"/>
              </a:ext>
            </a:extLst>
          </p:cNvP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Rectangle 3">
            <a:extLst>
              <a:ext uri="{FF2B5EF4-FFF2-40B4-BE49-F238E27FC236}">
                <a16:creationId xmlns:a16="http://schemas.microsoft.com/office/drawing/2014/main" id="{83FFEE56-16F4-B245-2158-C5573BD5CF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AutoShape 4">
            <a:extLst>
              <a:ext uri="{FF2B5EF4-FFF2-40B4-BE49-F238E27FC236}">
                <a16:creationId xmlns:a16="http://schemas.microsoft.com/office/drawing/2014/main" id="{4D1A5138-CF1F-4230-C442-3D0E19BC4491}"/>
              </a:ext>
            </a:extLst>
          </p:cNvPr>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5">
            <a:extLst>
              <a:ext uri="{FF2B5EF4-FFF2-40B4-BE49-F238E27FC236}">
                <a16:creationId xmlns:a16="http://schemas.microsoft.com/office/drawing/2014/main" id="{4DF836E1-D425-B3AC-7DDC-0E4683337E23}"/>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AutoShape 6">
            <a:extLst>
              <a:ext uri="{FF2B5EF4-FFF2-40B4-BE49-F238E27FC236}">
                <a16:creationId xmlns:a16="http://schemas.microsoft.com/office/drawing/2014/main" id="{FEF0CEF6-8E1A-833B-9B2B-D5CDFE30F57E}"/>
              </a:ext>
            </a:extLst>
          </p:cNvPr>
          <p:cNvSpPr>
            <a:spLocks noChangeAspect="1" noChangeArrowheads="1"/>
          </p:cNvSpPr>
          <p:nvPr/>
        </p:nvSpPr>
        <p:spPr bwMode="auto">
          <a:xfrm>
            <a:off x="304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7">
            <a:extLst>
              <a:ext uri="{FF2B5EF4-FFF2-40B4-BE49-F238E27FC236}">
                <a16:creationId xmlns:a16="http://schemas.microsoft.com/office/drawing/2014/main" id="{3ACDD94C-CD18-0507-6196-950B875BADB5}"/>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AutoShape 12">
            <a:extLst>
              <a:ext uri="{FF2B5EF4-FFF2-40B4-BE49-F238E27FC236}">
                <a16:creationId xmlns:a16="http://schemas.microsoft.com/office/drawing/2014/main" id="{DCDB1C76-B1BC-F97B-EA1E-E2DF8AB3ECB6}"/>
              </a:ext>
            </a:extLst>
          </p:cNvPr>
          <p:cNvSpPr>
            <a:spLocks noChangeAspect="1" noChangeArrowheads="1"/>
          </p:cNvSpPr>
          <p:nvPr/>
        </p:nvSpPr>
        <p:spPr bwMode="auto">
          <a:xfrm>
            <a:off x="2272614" y="1512729"/>
            <a:ext cx="161826"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13">
            <a:extLst>
              <a:ext uri="{FF2B5EF4-FFF2-40B4-BE49-F238E27FC236}">
                <a16:creationId xmlns:a16="http://schemas.microsoft.com/office/drawing/2014/main" id="{237E8965-4658-9772-0661-66C5F6E9F121}"/>
              </a:ext>
            </a:extLst>
          </p:cNvPr>
          <p:cNvSpPr>
            <a:spLocks noChangeArrowheads="1"/>
          </p:cNvSpPr>
          <p:nvPr/>
        </p:nvSpPr>
        <p:spPr bwMode="auto">
          <a:xfrm flipV="1">
            <a:off x="7848600" y="1253648"/>
            <a:ext cx="6473040" cy="3713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6" name="Rectangle 17">
            <a:extLst>
              <a:ext uri="{FF2B5EF4-FFF2-40B4-BE49-F238E27FC236}">
                <a16:creationId xmlns:a16="http://schemas.microsoft.com/office/drawing/2014/main" id="{C43D7476-25B5-A168-D914-4A2DAD73A605}"/>
              </a:ext>
            </a:extLst>
          </p:cNvPr>
          <p:cNvSpPr>
            <a:spLocks noChangeArrowheads="1"/>
          </p:cNvSpPr>
          <p:nvPr/>
        </p:nvSpPr>
        <p:spPr bwMode="auto">
          <a:xfrm>
            <a:off x="5257800" y="26830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8">
            <a:extLst>
              <a:ext uri="{FF2B5EF4-FFF2-40B4-BE49-F238E27FC236}">
                <a16:creationId xmlns:a16="http://schemas.microsoft.com/office/drawing/2014/main" id="{3A87BFD4-227F-03C9-D0E4-F62D66B0C26F}"/>
              </a:ext>
            </a:extLst>
          </p:cNvPr>
          <p:cNvSpPr>
            <a:spLocks noChangeArrowheads="1"/>
          </p:cNvSpPr>
          <p:nvPr/>
        </p:nvSpPr>
        <p:spPr bwMode="auto">
          <a:xfrm>
            <a:off x="862167" y="15577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CBCC0357-C53F-20A2-E914-BFDF70E88C38}"/>
              </a:ext>
            </a:extLst>
          </p:cNvPr>
          <p:cNvSpPr>
            <a:spLocks noChangeArrowheads="1"/>
          </p:cNvSpPr>
          <p:nvPr/>
        </p:nvSpPr>
        <p:spPr bwMode="auto">
          <a:xfrm>
            <a:off x="2667000" y="22583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5">
            <a:extLst>
              <a:ext uri="{FF2B5EF4-FFF2-40B4-BE49-F238E27FC236}">
                <a16:creationId xmlns:a16="http://schemas.microsoft.com/office/drawing/2014/main" id="{3B4401CC-3FB2-936E-87C7-B8B0F7686636}"/>
              </a:ext>
            </a:extLst>
          </p:cNvPr>
          <p:cNvSpPr>
            <a:spLocks noChangeArrowheads="1"/>
          </p:cNvSpPr>
          <p:nvPr/>
        </p:nvSpPr>
        <p:spPr bwMode="auto">
          <a:xfrm>
            <a:off x="1433434" y="16862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489D4C85-C7F1-C891-FB7A-F98C8DCF65CA}"/>
              </a:ext>
            </a:extLst>
          </p:cNvPr>
          <p:cNvSpPr>
            <a:spLocks noChangeArrowheads="1"/>
          </p:cNvSpPr>
          <p:nvPr/>
        </p:nvSpPr>
        <p:spPr bwMode="auto">
          <a:xfrm>
            <a:off x="-429416" y="-2348858"/>
            <a:ext cx="68888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9" name="Rectangle 3">
            <a:extLst>
              <a:ext uri="{FF2B5EF4-FFF2-40B4-BE49-F238E27FC236}">
                <a16:creationId xmlns:a16="http://schemas.microsoft.com/office/drawing/2014/main" id="{78E36A70-C4DB-A79D-761B-07A3C5EC3783}"/>
              </a:ext>
            </a:extLst>
          </p:cNvPr>
          <p:cNvSpPr>
            <a:spLocks noChangeArrowheads="1"/>
          </p:cNvSpPr>
          <p:nvPr/>
        </p:nvSpPr>
        <p:spPr bwMode="auto">
          <a:xfrm>
            <a:off x="1212052" y="17018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2" name="Rectangle 1">
            <a:extLst>
              <a:ext uri="{FF2B5EF4-FFF2-40B4-BE49-F238E27FC236}">
                <a16:creationId xmlns:a16="http://schemas.microsoft.com/office/drawing/2014/main" id="{DEE62C85-7148-2F1E-EAC5-FD031FF2BC2E}"/>
              </a:ext>
            </a:extLst>
          </p:cNvPr>
          <p:cNvSpPr>
            <a:spLocks noChangeArrowheads="1"/>
          </p:cNvSpPr>
          <p:nvPr/>
        </p:nvSpPr>
        <p:spPr bwMode="auto">
          <a:xfrm>
            <a:off x="862900" y="16705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3" name="Rectangle 3">
            <a:extLst>
              <a:ext uri="{FF2B5EF4-FFF2-40B4-BE49-F238E27FC236}">
                <a16:creationId xmlns:a16="http://schemas.microsoft.com/office/drawing/2014/main" id="{894973B6-64F7-AE57-722B-B8F8671A6447}"/>
              </a:ext>
            </a:extLst>
          </p:cNvPr>
          <p:cNvSpPr>
            <a:spLocks noChangeArrowheads="1"/>
          </p:cNvSpPr>
          <p:nvPr/>
        </p:nvSpPr>
        <p:spPr bwMode="auto">
          <a:xfrm>
            <a:off x="2475356" y="106303"/>
            <a:ext cx="4366224" cy="47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4" name="表格 43">
            <a:extLst>
              <a:ext uri="{FF2B5EF4-FFF2-40B4-BE49-F238E27FC236}">
                <a16:creationId xmlns:a16="http://schemas.microsoft.com/office/drawing/2014/main" id="{653B4577-9923-50BF-4D38-5AD19397FEFF}"/>
              </a:ext>
            </a:extLst>
          </p:cNvPr>
          <p:cNvGraphicFramePr>
            <a:graphicFrameLocks noGrp="1"/>
          </p:cNvGraphicFramePr>
          <p:nvPr>
            <p:extLst>
              <p:ext uri="{D42A27DB-BD31-4B8C-83A1-F6EECF244321}">
                <p14:modId xmlns:p14="http://schemas.microsoft.com/office/powerpoint/2010/main" val="3863624301"/>
              </p:ext>
            </p:extLst>
          </p:nvPr>
        </p:nvGraphicFramePr>
        <p:xfrm>
          <a:off x="841847" y="1540296"/>
          <a:ext cx="3232830" cy="4525965"/>
        </p:xfrm>
        <a:graphic>
          <a:graphicData uri="http://schemas.openxmlformats.org/drawingml/2006/table">
            <a:tbl>
              <a:tblPr/>
              <a:tblGrid>
                <a:gridCol w="1616415">
                  <a:extLst>
                    <a:ext uri="{9D8B030D-6E8A-4147-A177-3AD203B41FA5}">
                      <a16:colId xmlns:a16="http://schemas.microsoft.com/office/drawing/2014/main" val="3865152756"/>
                    </a:ext>
                  </a:extLst>
                </a:gridCol>
                <a:gridCol w="1616415">
                  <a:extLst>
                    <a:ext uri="{9D8B030D-6E8A-4147-A177-3AD203B41FA5}">
                      <a16:colId xmlns:a16="http://schemas.microsoft.com/office/drawing/2014/main" val="2129390717"/>
                    </a:ext>
                  </a:extLst>
                </a:gridCol>
              </a:tblGrid>
              <a:tr h="252161">
                <a:tc>
                  <a:txBody>
                    <a:bodyPr/>
                    <a:lstStyle/>
                    <a:p>
                      <a:pPr algn="ctr" fontAlgn="t"/>
                      <a:r>
                        <a:rPr lang="zh-CN" altLang="en-US" sz="800" b="1">
                          <a:effectLst/>
                        </a:rPr>
                        <a:t>描述项</a:t>
                      </a:r>
                      <a:endParaRPr lang="zh-CN" altLang="en-US" sz="800">
                        <a:effectLst/>
                      </a:endParaRPr>
                    </a:p>
                  </a:txBody>
                  <a:tcPr marL="51725" marR="51725" marT="51725" marB="5172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ctr" fontAlgn="t"/>
                      <a:r>
                        <a:rPr lang="zh-CN" altLang="en-US" sz="800" b="1">
                          <a:effectLst/>
                        </a:rPr>
                        <a:t>说明</a:t>
                      </a:r>
                      <a:endParaRPr lang="zh-CN" altLang="en-US" sz="800">
                        <a:effectLst/>
                      </a:endParaRPr>
                    </a:p>
                  </a:txBody>
                  <a:tcPr marL="51725" marR="51725" marT="51725" marB="5172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496945336"/>
                  </a:ext>
                </a:extLst>
              </a:tr>
              <a:tr h="252161">
                <a:tc>
                  <a:txBody>
                    <a:bodyPr/>
                    <a:lstStyle/>
                    <a:p>
                      <a:pPr algn="ctr" fontAlgn="t"/>
                      <a:r>
                        <a:rPr lang="zh-CN" altLang="en-US" sz="800">
                          <a:effectLst/>
                        </a:rPr>
                        <a:t>用例名称</a:t>
                      </a:r>
                    </a:p>
                  </a:txBody>
                  <a:tcPr marL="51725" marR="51725" marT="51725" marB="5172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卖家查看历史商品</a:t>
                      </a:r>
                    </a:p>
                  </a:txBody>
                  <a:tcPr marL="51725" marR="51725" marT="51725" marB="5172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825874672"/>
                  </a:ext>
                </a:extLst>
              </a:tr>
              <a:tr h="252161">
                <a:tc>
                  <a:txBody>
                    <a:bodyPr/>
                    <a:lstStyle/>
                    <a:p>
                      <a:pPr algn="ctr" fontAlgn="t"/>
                      <a:r>
                        <a:rPr lang="zh-CN" altLang="en-US" sz="800">
                          <a:effectLst/>
                        </a:rPr>
                        <a:t>标识符</a:t>
                      </a:r>
                    </a:p>
                  </a:txBody>
                  <a:tcPr marL="51725" marR="51725" marT="51725" marB="5172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endParaRPr lang="zh-CN" altLang="en-US" sz="800">
                        <a:effectLst/>
                      </a:endParaRPr>
                    </a:p>
                  </a:txBody>
                  <a:tcPr marL="51725" marR="51725" marT="51725" marB="5172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022768863"/>
                  </a:ext>
                </a:extLst>
              </a:tr>
              <a:tr h="362077">
                <a:tc>
                  <a:txBody>
                    <a:bodyPr/>
                    <a:lstStyle/>
                    <a:p>
                      <a:pPr algn="ctr" fontAlgn="t"/>
                      <a:r>
                        <a:rPr lang="zh-CN" altLang="en-US" sz="800">
                          <a:effectLst/>
                        </a:rPr>
                        <a:t>用例描述</a:t>
                      </a:r>
                    </a:p>
                  </a:txBody>
                  <a:tcPr marL="51725" marR="51725" marT="51725" marB="5172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卖家查看已发布的商品信息，可以进行商品搜索</a:t>
                      </a:r>
                    </a:p>
                  </a:txBody>
                  <a:tcPr marL="51725" marR="51725" marT="51725" marB="5172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445956089"/>
                  </a:ext>
                </a:extLst>
              </a:tr>
              <a:tr h="252161">
                <a:tc>
                  <a:txBody>
                    <a:bodyPr/>
                    <a:lstStyle/>
                    <a:p>
                      <a:pPr algn="ctr" fontAlgn="t"/>
                      <a:r>
                        <a:rPr lang="zh-CN" altLang="en-US" sz="800">
                          <a:effectLst/>
                        </a:rPr>
                        <a:t>参与者</a:t>
                      </a:r>
                    </a:p>
                  </a:txBody>
                  <a:tcPr marL="51725" marR="51725" marT="51725" marB="5172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卖家、系统</a:t>
                      </a:r>
                    </a:p>
                  </a:txBody>
                  <a:tcPr marL="51725" marR="51725" marT="51725" marB="5172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563401208"/>
                  </a:ext>
                </a:extLst>
              </a:tr>
              <a:tr h="252161">
                <a:tc>
                  <a:txBody>
                    <a:bodyPr/>
                    <a:lstStyle/>
                    <a:p>
                      <a:pPr algn="ctr" fontAlgn="t"/>
                      <a:r>
                        <a:rPr lang="zh-CN" altLang="en-US" sz="800">
                          <a:effectLst/>
                        </a:rPr>
                        <a:t>优先级</a:t>
                      </a:r>
                    </a:p>
                  </a:txBody>
                  <a:tcPr marL="51725" marR="51725" marT="51725" marB="5172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高</a:t>
                      </a:r>
                    </a:p>
                  </a:txBody>
                  <a:tcPr marL="51725" marR="51725" marT="51725" marB="5172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973652187"/>
                  </a:ext>
                </a:extLst>
              </a:tr>
              <a:tr h="252161">
                <a:tc>
                  <a:txBody>
                    <a:bodyPr/>
                    <a:lstStyle/>
                    <a:p>
                      <a:pPr algn="ctr" fontAlgn="t"/>
                      <a:r>
                        <a:rPr lang="zh-CN" altLang="en-US" sz="800">
                          <a:effectLst/>
                        </a:rPr>
                        <a:t>前置条件</a:t>
                      </a:r>
                    </a:p>
                  </a:txBody>
                  <a:tcPr marL="51725" marR="51725" marT="51725" marB="5172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卖家登录“喵咪美食坊”网站</a:t>
                      </a:r>
                    </a:p>
                  </a:txBody>
                  <a:tcPr marL="51725" marR="51725" marT="51725" marB="5172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858752917"/>
                  </a:ext>
                </a:extLst>
              </a:tr>
              <a:tr h="252161">
                <a:tc>
                  <a:txBody>
                    <a:bodyPr/>
                    <a:lstStyle/>
                    <a:p>
                      <a:pPr algn="ctr" fontAlgn="t"/>
                      <a:r>
                        <a:rPr lang="zh-CN" altLang="en-US" sz="800">
                          <a:effectLst/>
                        </a:rPr>
                        <a:t>后置条件</a:t>
                      </a:r>
                    </a:p>
                  </a:txBody>
                  <a:tcPr marL="51725" marR="51725" marT="51725" marB="5172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endParaRPr lang="zh-CN" altLang="en-US" sz="800">
                        <a:effectLst/>
                      </a:endParaRPr>
                    </a:p>
                  </a:txBody>
                  <a:tcPr marL="51725" marR="51725" marT="51725" marB="5172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679333092"/>
                  </a:ext>
                </a:extLst>
              </a:tr>
              <a:tr h="1137956">
                <a:tc>
                  <a:txBody>
                    <a:bodyPr/>
                    <a:lstStyle/>
                    <a:p>
                      <a:pPr algn="ctr" fontAlgn="t"/>
                      <a:r>
                        <a:rPr lang="zh-CN" altLang="en-US" sz="800">
                          <a:effectLst/>
                        </a:rPr>
                        <a:t>基本操作流程</a:t>
                      </a:r>
                    </a:p>
                  </a:txBody>
                  <a:tcPr marL="51725" marR="51725" marT="51725" marB="5172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buFont typeface="+mj-lt"/>
                        <a:buAutoNum type="arabicPeriod"/>
                      </a:pPr>
                      <a:r>
                        <a:rPr lang="zh-CN" altLang="en-US" sz="800">
                          <a:effectLst/>
                        </a:rPr>
                        <a:t>卖家登录“喵咪美食坊”网站</a:t>
                      </a:r>
                    </a:p>
                    <a:p>
                      <a:pPr algn="l" fontAlgn="t">
                        <a:buFont typeface="+mj-lt"/>
                        <a:buAutoNum type="arabicPeriod"/>
                      </a:pPr>
                      <a:r>
                        <a:rPr lang="zh-CN" altLang="en-US" sz="800">
                          <a:effectLst/>
                        </a:rPr>
                        <a:t>卖家点击“查看历史商品”按钮</a:t>
                      </a:r>
                    </a:p>
                    <a:p>
                      <a:pPr fontAlgn="t">
                        <a:buFont typeface="+mj-lt"/>
                        <a:buAutoNum type="arabicPeriod"/>
                      </a:pPr>
                      <a:r>
                        <a:rPr lang="zh-CN" altLang="en-US" sz="800">
                          <a:effectLst/>
                        </a:rPr>
                        <a:t>可以在商品框进行搜索</a:t>
                      </a:r>
                    </a:p>
                    <a:p>
                      <a:pPr fontAlgn="t">
                        <a:buFont typeface="+mj-lt"/>
                        <a:buAutoNum type="arabicPeriod"/>
                      </a:pPr>
                      <a:r>
                        <a:rPr lang="zh-CN" altLang="en-US" sz="800">
                          <a:effectLst/>
                        </a:rPr>
                        <a:t>可以在一级标签选择商品进行搜索</a:t>
                      </a:r>
                    </a:p>
                    <a:p>
                      <a:pPr algn="l" fontAlgn="t">
                        <a:buFont typeface="+mj-lt"/>
                        <a:buAutoNum type="arabicPeriod"/>
                      </a:pPr>
                      <a:r>
                        <a:rPr lang="zh-CN" altLang="en-US" sz="800">
                          <a:effectLst/>
                        </a:rPr>
                        <a:t>系统跳转显示该商品的名称、描述、图片、价格、状态、操作</a:t>
                      </a:r>
                    </a:p>
                  </a:txBody>
                  <a:tcPr marL="51725" marR="51725" marT="51725" marB="5172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922167092"/>
                  </a:ext>
                </a:extLst>
              </a:tr>
              <a:tr h="252161">
                <a:tc>
                  <a:txBody>
                    <a:bodyPr/>
                    <a:lstStyle/>
                    <a:p>
                      <a:pPr algn="ctr" fontAlgn="t"/>
                      <a:r>
                        <a:rPr lang="zh-CN" altLang="en-US" sz="800">
                          <a:effectLst/>
                        </a:rPr>
                        <a:t>可选操作流程</a:t>
                      </a:r>
                    </a:p>
                  </a:txBody>
                  <a:tcPr marL="51725" marR="51725" marT="51725" marB="5172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endParaRPr lang="zh-CN" altLang="en-US" sz="800">
                        <a:effectLst/>
                      </a:endParaRPr>
                    </a:p>
                  </a:txBody>
                  <a:tcPr marL="51725" marR="51725" marT="51725" marB="5172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808196606"/>
                  </a:ext>
                </a:extLst>
              </a:tr>
              <a:tr h="252161">
                <a:tc>
                  <a:txBody>
                    <a:bodyPr/>
                    <a:lstStyle/>
                    <a:p>
                      <a:pPr algn="ctr" fontAlgn="t"/>
                      <a:r>
                        <a:rPr lang="zh-CN" altLang="en-US" sz="800">
                          <a:effectLst/>
                        </a:rPr>
                        <a:t>字段列表</a:t>
                      </a:r>
                    </a:p>
                  </a:txBody>
                  <a:tcPr marL="51725" marR="51725" marT="51725" marB="5172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endParaRPr lang="zh-CN" altLang="en-US" sz="800">
                        <a:effectLst/>
                      </a:endParaRPr>
                    </a:p>
                  </a:txBody>
                  <a:tcPr marL="51725" marR="51725" marT="51725" marB="5172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591350057"/>
                  </a:ext>
                </a:extLst>
              </a:tr>
              <a:tr h="252161">
                <a:tc>
                  <a:txBody>
                    <a:bodyPr/>
                    <a:lstStyle/>
                    <a:p>
                      <a:pPr algn="ctr" fontAlgn="t"/>
                      <a:r>
                        <a:rPr lang="zh-CN" altLang="en-US" sz="800">
                          <a:effectLst/>
                        </a:rPr>
                        <a:t>非功能需求</a:t>
                      </a:r>
                    </a:p>
                  </a:txBody>
                  <a:tcPr marL="51725" marR="51725" marT="51725" marB="5172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系统响应时间不能超过</a:t>
                      </a:r>
                      <a:r>
                        <a:rPr lang="en-US" altLang="zh-CN" sz="800">
                          <a:effectLst/>
                        </a:rPr>
                        <a:t>60</a:t>
                      </a:r>
                      <a:r>
                        <a:rPr lang="zh-CN" altLang="en-US" sz="800">
                          <a:effectLst/>
                        </a:rPr>
                        <a:t>秒</a:t>
                      </a:r>
                    </a:p>
                  </a:txBody>
                  <a:tcPr marL="51725" marR="51725" marT="51725" marB="5172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01119034"/>
                  </a:ext>
                </a:extLst>
              </a:tr>
              <a:tr h="252161">
                <a:tc>
                  <a:txBody>
                    <a:bodyPr/>
                    <a:lstStyle/>
                    <a:p>
                      <a:pPr algn="ctr" fontAlgn="t"/>
                      <a:r>
                        <a:rPr lang="zh-CN" altLang="en-US" sz="800">
                          <a:effectLst/>
                        </a:rPr>
                        <a:t>业务规则</a:t>
                      </a:r>
                    </a:p>
                  </a:txBody>
                  <a:tcPr marL="51725" marR="51725" marT="51725" marB="5172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无</a:t>
                      </a:r>
                    </a:p>
                  </a:txBody>
                  <a:tcPr marL="51725" marR="51725" marT="51725" marB="5172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57710135"/>
                  </a:ext>
                </a:extLst>
              </a:tr>
              <a:tr h="252161">
                <a:tc>
                  <a:txBody>
                    <a:bodyPr/>
                    <a:lstStyle/>
                    <a:p>
                      <a:pPr algn="ctr" fontAlgn="t"/>
                      <a:r>
                        <a:rPr lang="zh-CN" altLang="en-US" sz="800">
                          <a:effectLst/>
                        </a:rPr>
                        <a:t>设计约束</a:t>
                      </a:r>
                    </a:p>
                  </a:txBody>
                  <a:tcPr marL="51725" marR="51725" marT="51725" marB="5172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dirty="0">
                          <a:effectLst/>
                        </a:rPr>
                        <a:t>无</a:t>
                      </a:r>
                    </a:p>
                  </a:txBody>
                  <a:tcPr marL="51725" marR="51725" marT="51725" marB="5172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700482929"/>
                  </a:ext>
                </a:extLst>
              </a:tr>
            </a:tbl>
          </a:graphicData>
        </a:graphic>
      </p:graphicFrame>
      <p:sp>
        <p:nvSpPr>
          <p:cNvPr id="46" name="Rectangle 4">
            <a:extLst>
              <a:ext uri="{FF2B5EF4-FFF2-40B4-BE49-F238E27FC236}">
                <a16:creationId xmlns:a16="http://schemas.microsoft.com/office/drawing/2014/main" id="{F85A7A2D-DEEE-524C-5134-5404A1A2AB92}"/>
              </a:ext>
            </a:extLst>
          </p:cNvPr>
          <p:cNvSpPr>
            <a:spLocks noChangeArrowheads="1"/>
          </p:cNvSpPr>
          <p:nvPr/>
        </p:nvSpPr>
        <p:spPr bwMode="auto">
          <a:xfrm>
            <a:off x="842187" y="15402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173" name="Picture 5">
            <a:extLst>
              <a:ext uri="{FF2B5EF4-FFF2-40B4-BE49-F238E27FC236}">
                <a16:creationId xmlns:a16="http://schemas.microsoft.com/office/drawing/2014/main" id="{58D1731A-64C9-5A01-D94D-68CF0E43FC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6890" y="2326430"/>
            <a:ext cx="6353175" cy="2686050"/>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6">
            <a:extLst>
              <a:ext uri="{FF2B5EF4-FFF2-40B4-BE49-F238E27FC236}">
                <a16:creationId xmlns:a16="http://schemas.microsoft.com/office/drawing/2014/main" id="{7DE5126B-03C2-5CA0-65E8-57E0F4093449}"/>
              </a:ext>
            </a:extLst>
          </p:cNvPr>
          <p:cNvSpPr>
            <a:spLocks noChangeArrowheads="1"/>
          </p:cNvSpPr>
          <p:nvPr/>
        </p:nvSpPr>
        <p:spPr bwMode="auto">
          <a:xfrm>
            <a:off x="4776890" y="23264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1478673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20"/>
          <p:cNvGrpSpPr/>
          <p:nvPr/>
        </p:nvGrpSpPr>
        <p:grpSpPr>
          <a:xfrm>
            <a:off x="454963" y="93878"/>
            <a:ext cx="10641129" cy="826316"/>
            <a:chOff x="454963" y="93878"/>
            <a:chExt cx="10641129" cy="826316"/>
          </a:xfrm>
        </p:grpSpPr>
        <p:sp>
          <p:nvSpPr>
            <p:cNvPr id="21" name="AutoShape 21"/>
            <p:cNvSpPr/>
            <p:nvPr/>
          </p:nvSpPr>
          <p:spPr>
            <a:xfrm>
              <a:off x="454963" y="331168"/>
              <a:ext cx="84147" cy="84147"/>
            </a:xfrm>
            <a:prstGeom prst="ellipse">
              <a:avLst/>
            </a:prstGeom>
            <a:solidFill>
              <a:schemeClr val="accent1">
                <a:alpha val="100000"/>
              </a:schemeClr>
            </a:solidFill>
          </p:spPr>
        </p:sp>
        <p:sp>
          <p:nvSpPr>
            <p:cNvPr id="22" name="AutoShape 22"/>
            <p:cNvSpPr/>
            <p:nvPr/>
          </p:nvSpPr>
          <p:spPr>
            <a:xfrm>
              <a:off x="575049" y="337743"/>
              <a:ext cx="78137" cy="78137"/>
            </a:xfrm>
            <a:prstGeom prst="ellipse">
              <a:avLst/>
            </a:prstGeom>
            <a:solidFill>
              <a:schemeClr val="accent1">
                <a:alpha val="80000"/>
              </a:schemeClr>
            </a:solidFill>
          </p:spPr>
        </p:sp>
        <p:sp>
          <p:nvSpPr>
            <p:cNvPr id="23" name="AutoShape 23"/>
            <p:cNvSpPr/>
            <p:nvPr/>
          </p:nvSpPr>
          <p:spPr>
            <a:xfrm>
              <a:off x="689125" y="339460"/>
              <a:ext cx="74704" cy="74704"/>
            </a:xfrm>
            <a:prstGeom prst="ellipse">
              <a:avLst/>
            </a:prstGeom>
            <a:solidFill>
              <a:schemeClr val="accent1">
                <a:alpha val="60000"/>
              </a:schemeClr>
            </a:solidFill>
          </p:spPr>
        </p:sp>
        <p:sp>
          <p:nvSpPr>
            <p:cNvPr id="24" name="AutoShape 24"/>
            <p:cNvSpPr/>
            <p:nvPr/>
          </p:nvSpPr>
          <p:spPr>
            <a:xfrm>
              <a:off x="799768" y="348430"/>
              <a:ext cx="69238" cy="69238"/>
            </a:xfrm>
            <a:prstGeom prst="ellipse">
              <a:avLst/>
            </a:prstGeom>
            <a:solidFill>
              <a:schemeClr val="accent1">
                <a:alpha val="40000"/>
              </a:schemeClr>
            </a:solidFill>
          </p:spPr>
        </p:sp>
        <p:sp>
          <p:nvSpPr>
            <p:cNvPr id="25" name="AutoShape 25"/>
            <p:cNvSpPr/>
            <p:nvPr/>
          </p:nvSpPr>
          <p:spPr>
            <a:xfrm>
              <a:off x="904945" y="344297"/>
              <a:ext cx="65594" cy="65594"/>
            </a:xfrm>
            <a:prstGeom prst="ellipse">
              <a:avLst/>
            </a:prstGeom>
            <a:solidFill>
              <a:schemeClr val="accent1">
                <a:alpha val="20000"/>
              </a:schemeClr>
            </a:solidFill>
          </p:spPr>
        </p:sp>
        <p:sp>
          <p:nvSpPr>
            <p:cNvPr id="26" name="AutoShape 26"/>
            <p:cNvSpPr/>
            <p:nvPr/>
          </p:nvSpPr>
          <p:spPr>
            <a:xfrm>
              <a:off x="454963" y="448942"/>
              <a:ext cx="84147" cy="84147"/>
            </a:xfrm>
            <a:prstGeom prst="ellipse">
              <a:avLst/>
            </a:prstGeom>
            <a:solidFill>
              <a:schemeClr val="accent1">
                <a:alpha val="100000"/>
              </a:schemeClr>
            </a:solidFill>
          </p:spPr>
        </p:sp>
        <p:sp>
          <p:nvSpPr>
            <p:cNvPr id="27" name="AutoShape 27"/>
            <p:cNvSpPr/>
            <p:nvPr/>
          </p:nvSpPr>
          <p:spPr>
            <a:xfrm>
              <a:off x="575049" y="455517"/>
              <a:ext cx="78137" cy="78137"/>
            </a:xfrm>
            <a:prstGeom prst="ellipse">
              <a:avLst/>
            </a:prstGeom>
            <a:solidFill>
              <a:schemeClr val="accent1">
                <a:alpha val="80000"/>
              </a:schemeClr>
            </a:solidFill>
          </p:spPr>
        </p:sp>
        <p:sp>
          <p:nvSpPr>
            <p:cNvPr id="28" name="AutoShape 28"/>
            <p:cNvSpPr/>
            <p:nvPr/>
          </p:nvSpPr>
          <p:spPr>
            <a:xfrm>
              <a:off x="689125" y="457233"/>
              <a:ext cx="74704" cy="74704"/>
            </a:xfrm>
            <a:prstGeom prst="ellipse">
              <a:avLst/>
            </a:prstGeom>
            <a:solidFill>
              <a:schemeClr val="accent1">
                <a:alpha val="60000"/>
              </a:schemeClr>
            </a:solidFill>
          </p:spPr>
        </p:sp>
        <p:sp>
          <p:nvSpPr>
            <p:cNvPr id="29" name="AutoShape 29"/>
            <p:cNvSpPr/>
            <p:nvPr/>
          </p:nvSpPr>
          <p:spPr>
            <a:xfrm>
              <a:off x="799768" y="466203"/>
              <a:ext cx="69238" cy="69238"/>
            </a:xfrm>
            <a:prstGeom prst="ellipse">
              <a:avLst/>
            </a:prstGeom>
            <a:solidFill>
              <a:schemeClr val="accent1">
                <a:alpha val="40000"/>
              </a:schemeClr>
            </a:solidFill>
          </p:spPr>
        </p:sp>
        <p:sp>
          <p:nvSpPr>
            <p:cNvPr id="30" name="AutoShape 30"/>
            <p:cNvSpPr/>
            <p:nvPr/>
          </p:nvSpPr>
          <p:spPr>
            <a:xfrm>
              <a:off x="904945" y="462070"/>
              <a:ext cx="65594" cy="65594"/>
            </a:xfrm>
            <a:prstGeom prst="ellipse">
              <a:avLst/>
            </a:prstGeom>
            <a:solidFill>
              <a:schemeClr val="accent1">
                <a:alpha val="20000"/>
              </a:schemeClr>
            </a:solidFill>
          </p:spPr>
        </p:sp>
        <p:sp>
          <p:nvSpPr>
            <p:cNvPr id="31" name="AutoShape 31"/>
            <p:cNvSpPr/>
            <p:nvPr/>
          </p:nvSpPr>
          <p:spPr>
            <a:xfrm>
              <a:off x="454963" y="566715"/>
              <a:ext cx="84147" cy="84147"/>
            </a:xfrm>
            <a:prstGeom prst="ellipse">
              <a:avLst/>
            </a:prstGeom>
            <a:solidFill>
              <a:schemeClr val="accent1">
                <a:alpha val="100000"/>
              </a:schemeClr>
            </a:solidFill>
          </p:spPr>
        </p:sp>
        <p:sp>
          <p:nvSpPr>
            <p:cNvPr id="32" name="AutoShape 32"/>
            <p:cNvSpPr/>
            <p:nvPr/>
          </p:nvSpPr>
          <p:spPr>
            <a:xfrm>
              <a:off x="575049" y="573291"/>
              <a:ext cx="78137" cy="78137"/>
            </a:xfrm>
            <a:prstGeom prst="ellipse">
              <a:avLst/>
            </a:prstGeom>
            <a:solidFill>
              <a:schemeClr val="accent1">
                <a:alpha val="80000"/>
              </a:schemeClr>
            </a:solidFill>
          </p:spPr>
        </p:sp>
        <p:sp>
          <p:nvSpPr>
            <p:cNvPr id="33" name="AutoShape 33"/>
            <p:cNvSpPr/>
            <p:nvPr/>
          </p:nvSpPr>
          <p:spPr>
            <a:xfrm>
              <a:off x="689125" y="575007"/>
              <a:ext cx="74704" cy="74704"/>
            </a:xfrm>
            <a:prstGeom prst="ellipse">
              <a:avLst/>
            </a:prstGeom>
            <a:solidFill>
              <a:schemeClr val="accent1">
                <a:alpha val="60000"/>
              </a:schemeClr>
            </a:solidFill>
          </p:spPr>
        </p:sp>
        <p:sp>
          <p:nvSpPr>
            <p:cNvPr id="34" name="AutoShape 34"/>
            <p:cNvSpPr/>
            <p:nvPr/>
          </p:nvSpPr>
          <p:spPr>
            <a:xfrm>
              <a:off x="799768" y="583977"/>
              <a:ext cx="69238" cy="69238"/>
            </a:xfrm>
            <a:prstGeom prst="ellipse">
              <a:avLst/>
            </a:prstGeom>
            <a:solidFill>
              <a:schemeClr val="accent1">
                <a:alpha val="40000"/>
              </a:schemeClr>
            </a:solidFill>
          </p:spPr>
        </p:sp>
        <p:sp>
          <p:nvSpPr>
            <p:cNvPr id="35" name="AutoShape 35"/>
            <p:cNvSpPr/>
            <p:nvPr/>
          </p:nvSpPr>
          <p:spPr>
            <a:xfrm>
              <a:off x="904945" y="579844"/>
              <a:ext cx="65594" cy="65594"/>
            </a:xfrm>
            <a:prstGeom prst="ellipse">
              <a:avLst/>
            </a:prstGeom>
            <a:solidFill>
              <a:schemeClr val="accent1">
                <a:alpha val="20000"/>
              </a:schemeClr>
            </a:solidFill>
          </p:spPr>
        </p:sp>
        <p:sp>
          <p:nvSpPr>
            <p:cNvPr id="36" name="AutoShape 36"/>
            <p:cNvSpPr/>
            <p:nvPr/>
          </p:nvSpPr>
          <p:spPr>
            <a:xfrm>
              <a:off x="454963" y="684489"/>
              <a:ext cx="84147" cy="84147"/>
            </a:xfrm>
            <a:prstGeom prst="ellipse">
              <a:avLst/>
            </a:prstGeom>
            <a:solidFill>
              <a:schemeClr val="accent1">
                <a:alpha val="100000"/>
              </a:schemeClr>
            </a:solidFill>
          </p:spPr>
        </p:sp>
        <p:sp>
          <p:nvSpPr>
            <p:cNvPr id="37" name="AutoShape 37"/>
            <p:cNvSpPr/>
            <p:nvPr/>
          </p:nvSpPr>
          <p:spPr>
            <a:xfrm>
              <a:off x="575049" y="691064"/>
              <a:ext cx="78137" cy="78137"/>
            </a:xfrm>
            <a:prstGeom prst="ellipse">
              <a:avLst/>
            </a:prstGeom>
            <a:solidFill>
              <a:schemeClr val="accent1">
                <a:alpha val="80000"/>
              </a:schemeClr>
            </a:solidFill>
          </p:spPr>
        </p:sp>
        <p:sp>
          <p:nvSpPr>
            <p:cNvPr id="38" name="AutoShape 38"/>
            <p:cNvSpPr/>
            <p:nvPr/>
          </p:nvSpPr>
          <p:spPr>
            <a:xfrm>
              <a:off x="689125" y="692781"/>
              <a:ext cx="74704" cy="74704"/>
            </a:xfrm>
            <a:prstGeom prst="ellipse">
              <a:avLst/>
            </a:prstGeom>
            <a:solidFill>
              <a:schemeClr val="accent1">
                <a:alpha val="60000"/>
              </a:schemeClr>
            </a:solidFill>
          </p:spPr>
        </p:sp>
        <p:sp>
          <p:nvSpPr>
            <p:cNvPr id="39" name="AutoShape 39"/>
            <p:cNvSpPr/>
            <p:nvPr/>
          </p:nvSpPr>
          <p:spPr>
            <a:xfrm>
              <a:off x="799768" y="701751"/>
              <a:ext cx="69238" cy="69238"/>
            </a:xfrm>
            <a:prstGeom prst="ellipse">
              <a:avLst/>
            </a:prstGeom>
            <a:solidFill>
              <a:schemeClr val="accent1">
                <a:alpha val="40000"/>
              </a:schemeClr>
            </a:solidFill>
          </p:spPr>
        </p:sp>
        <p:sp>
          <p:nvSpPr>
            <p:cNvPr id="40" name="AutoShape 40"/>
            <p:cNvSpPr/>
            <p:nvPr/>
          </p:nvSpPr>
          <p:spPr>
            <a:xfrm>
              <a:off x="904945" y="697618"/>
              <a:ext cx="65594" cy="65594"/>
            </a:xfrm>
            <a:prstGeom prst="ellipse">
              <a:avLst/>
            </a:prstGeom>
            <a:solidFill>
              <a:schemeClr val="accent1">
                <a:alpha val="20000"/>
              </a:schemeClr>
            </a:solidFill>
          </p:spPr>
        </p:sp>
        <p:sp>
          <p:nvSpPr>
            <p:cNvPr id="41" name="TextBox 41"/>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测试用例设计与清单</a:t>
              </a:r>
              <a:r>
                <a:rPr lang="en-US" altLang="zh-CN" sz="3000" b="1" dirty="0">
                  <a:solidFill>
                    <a:schemeClr val="accent1">
                      <a:alpha val="100000"/>
                    </a:schemeClr>
                  </a:solidFill>
                  <a:latin typeface="Microsoft Yahei"/>
                  <a:ea typeface="Microsoft Yahei"/>
                  <a:cs typeface="Microsoft Yahei"/>
                </a:rPr>
                <a:t>——</a:t>
              </a:r>
              <a:r>
                <a:rPr lang="zh-CN" altLang="en-US" sz="3000" b="1" dirty="0">
                  <a:solidFill>
                    <a:schemeClr val="accent1">
                      <a:alpha val="100000"/>
                    </a:schemeClr>
                  </a:solidFill>
                  <a:latin typeface="Microsoft Yahei"/>
                  <a:ea typeface="Microsoft Yahei"/>
                  <a:cs typeface="Microsoft Yahei"/>
                </a:rPr>
                <a:t>卖家部分展示</a:t>
              </a:r>
              <a:endParaRPr lang="en-US" sz="3000" b="1" dirty="0">
                <a:solidFill>
                  <a:schemeClr val="accent1">
                    <a:alpha val="100000"/>
                  </a:schemeClr>
                </a:solidFill>
                <a:latin typeface="Microsoft Yahei"/>
                <a:ea typeface="Microsoft Yahei"/>
                <a:cs typeface="Microsoft Yahei"/>
              </a:endParaRPr>
            </a:p>
          </p:txBody>
        </p:sp>
      </p:grpSp>
      <p:sp>
        <p:nvSpPr>
          <p:cNvPr id="45" name="Rectangle 2">
            <a:extLst>
              <a:ext uri="{FF2B5EF4-FFF2-40B4-BE49-F238E27FC236}">
                <a16:creationId xmlns:a16="http://schemas.microsoft.com/office/drawing/2014/main" id="{C7FB794E-8DA6-56CA-3061-990FEAF7D7EE}"/>
              </a:ext>
            </a:extLst>
          </p:cNvPr>
          <p:cNvSpPr>
            <a:spLocks noChangeArrowheads="1"/>
          </p:cNvSpPr>
          <p:nvPr/>
        </p:nvSpPr>
        <p:spPr bwMode="auto">
          <a:xfrm>
            <a:off x="3141663" y="14716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1">
            <a:extLst>
              <a:ext uri="{FF2B5EF4-FFF2-40B4-BE49-F238E27FC236}">
                <a16:creationId xmlns:a16="http://schemas.microsoft.com/office/drawing/2014/main" id="{77E95A50-16AC-A986-3465-5B3BCBF6B552}"/>
              </a:ext>
            </a:extLst>
          </p:cNvPr>
          <p:cNvSpPr>
            <a:spLocks noChangeArrowheads="1"/>
          </p:cNvSpPr>
          <p:nvPr/>
        </p:nvSpPr>
        <p:spPr bwMode="auto">
          <a:xfrm>
            <a:off x="3017838"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AutoShape 2">
            <a:extLst>
              <a:ext uri="{FF2B5EF4-FFF2-40B4-BE49-F238E27FC236}">
                <a16:creationId xmlns:a16="http://schemas.microsoft.com/office/drawing/2014/main" id="{3B26EB58-27F7-A66D-4B73-26D747A4E60D}"/>
              </a:ext>
            </a:extLst>
          </p:cNvP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Rectangle 3">
            <a:extLst>
              <a:ext uri="{FF2B5EF4-FFF2-40B4-BE49-F238E27FC236}">
                <a16:creationId xmlns:a16="http://schemas.microsoft.com/office/drawing/2014/main" id="{83FFEE56-16F4-B245-2158-C5573BD5CF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AutoShape 4">
            <a:extLst>
              <a:ext uri="{FF2B5EF4-FFF2-40B4-BE49-F238E27FC236}">
                <a16:creationId xmlns:a16="http://schemas.microsoft.com/office/drawing/2014/main" id="{4D1A5138-CF1F-4230-C442-3D0E19BC4491}"/>
              </a:ext>
            </a:extLst>
          </p:cNvPr>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5">
            <a:extLst>
              <a:ext uri="{FF2B5EF4-FFF2-40B4-BE49-F238E27FC236}">
                <a16:creationId xmlns:a16="http://schemas.microsoft.com/office/drawing/2014/main" id="{4DF836E1-D425-B3AC-7DDC-0E4683337E23}"/>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AutoShape 6">
            <a:extLst>
              <a:ext uri="{FF2B5EF4-FFF2-40B4-BE49-F238E27FC236}">
                <a16:creationId xmlns:a16="http://schemas.microsoft.com/office/drawing/2014/main" id="{FEF0CEF6-8E1A-833B-9B2B-D5CDFE30F57E}"/>
              </a:ext>
            </a:extLst>
          </p:cNvPr>
          <p:cNvSpPr>
            <a:spLocks noChangeAspect="1" noChangeArrowheads="1"/>
          </p:cNvSpPr>
          <p:nvPr/>
        </p:nvSpPr>
        <p:spPr bwMode="auto">
          <a:xfrm>
            <a:off x="304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7">
            <a:extLst>
              <a:ext uri="{FF2B5EF4-FFF2-40B4-BE49-F238E27FC236}">
                <a16:creationId xmlns:a16="http://schemas.microsoft.com/office/drawing/2014/main" id="{3ACDD94C-CD18-0507-6196-950B875BADB5}"/>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AutoShape 12">
            <a:extLst>
              <a:ext uri="{FF2B5EF4-FFF2-40B4-BE49-F238E27FC236}">
                <a16:creationId xmlns:a16="http://schemas.microsoft.com/office/drawing/2014/main" id="{DCDB1C76-B1BC-F97B-EA1E-E2DF8AB3ECB6}"/>
              </a:ext>
            </a:extLst>
          </p:cNvPr>
          <p:cNvSpPr>
            <a:spLocks noChangeAspect="1" noChangeArrowheads="1"/>
          </p:cNvSpPr>
          <p:nvPr/>
        </p:nvSpPr>
        <p:spPr bwMode="auto">
          <a:xfrm>
            <a:off x="2272614" y="1512729"/>
            <a:ext cx="161826"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13">
            <a:extLst>
              <a:ext uri="{FF2B5EF4-FFF2-40B4-BE49-F238E27FC236}">
                <a16:creationId xmlns:a16="http://schemas.microsoft.com/office/drawing/2014/main" id="{237E8965-4658-9772-0661-66C5F6E9F121}"/>
              </a:ext>
            </a:extLst>
          </p:cNvPr>
          <p:cNvSpPr>
            <a:spLocks noChangeArrowheads="1"/>
          </p:cNvSpPr>
          <p:nvPr/>
        </p:nvSpPr>
        <p:spPr bwMode="auto">
          <a:xfrm flipV="1">
            <a:off x="7848600" y="1253648"/>
            <a:ext cx="6473040" cy="3713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6" name="Rectangle 17">
            <a:extLst>
              <a:ext uri="{FF2B5EF4-FFF2-40B4-BE49-F238E27FC236}">
                <a16:creationId xmlns:a16="http://schemas.microsoft.com/office/drawing/2014/main" id="{C43D7476-25B5-A168-D914-4A2DAD73A605}"/>
              </a:ext>
            </a:extLst>
          </p:cNvPr>
          <p:cNvSpPr>
            <a:spLocks noChangeArrowheads="1"/>
          </p:cNvSpPr>
          <p:nvPr/>
        </p:nvSpPr>
        <p:spPr bwMode="auto">
          <a:xfrm>
            <a:off x="5257800" y="26830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8">
            <a:extLst>
              <a:ext uri="{FF2B5EF4-FFF2-40B4-BE49-F238E27FC236}">
                <a16:creationId xmlns:a16="http://schemas.microsoft.com/office/drawing/2014/main" id="{3A87BFD4-227F-03C9-D0E4-F62D66B0C26F}"/>
              </a:ext>
            </a:extLst>
          </p:cNvPr>
          <p:cNvSpPr>
            <a:spLocks noChangeArrowheads="1"/>
          </p:cNvSpPr>
          <p:nvPr/>
        </p:nvSpPr>
        <p:spPr bwMode="auto">
          <a:xfrm>
            <a:off x="862167" y="15577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CBCC0357-C53F-20A2-E914-BFDF70E88C38}"/>
              </a:ext>
            </a:extLst>
          </p:cNvPr>
          <p:cNvSpPr>
            <a:spLocks noChangeArrowheads="1"/>
          </p:cNvSpPr>
          <p:nvPr/>
        </p:nvSpPr>
        <p:spPr bwMode="auto">
          <a:xfrm>
            <a:off x="2667000" y="22583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5">
            <a:extLst>
              <a:ext uri="{FF2B5EF4-FFF2-40B4-BE49-F238E27FC236}">
                <a16:creationId xmlns:a16="http://schemas.microsoft.com/office/drawing/2014/main" id="{3B4401CC-3FB2-936E-87C7-B8B0F7686636}"/>
              </a:ext>
            </a:extLst>
          </p:cNvPr>
          <p:cNvSpPr>
            <a:spLocks noChangeArrowheads="1"/>
          </p:cNvSpPr>
          <p:nvPr/>
        </p:nvSpPr>
        <p:spPr bwMode="auto">
          <a:xfrm>
            <a:off x="1433434" y="16862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489D4C85-C7F1-C891-FB7A-F98C8DCF65CA}"/>
              </a:ext>
            </a:extLst>
          </p:cNvPr>
          <p:cNvSpPr>
            <a:spLocks noChangeArrowheads="1"/>
          </p:cNvSpPr>
          <p:nvPr/>
        </p:nvSpPr>
        <p:spPr bwMode="auto">
          <a:xfrm>
            <a:off x="-429416" y="-2348858"/>
            <a:ext cx="68888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9" name="Rectangle 3">
            <a:extLst>
              <a:ext uri="{FF2B5EF4-FFF2-40B4-BE49-F238E27FC236}">
                <a16:creationId xmlns:a16="http://schemas.microsoft.com/office/drawing/2014/main" id="{78E36A70-C4DB-A79D-761B-07A3C5EC3783}"/>
              </a:ext>
            </a:extLst>
          </p:cNvPr>
          <p:cNvSpPr>
            <a:spLocks noChangeArrowheads="1"/>
          </p:cNvSpPr>
          <p:nvPr/>
        </p:nvSpPr>
        <p:spPr bwMode="auto">
          <a:xfrm>
            <a:off x="1212052" y="17018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2" name="Rectangle 1">
            <a:extLst>
              <a:ext uri="{FF2B5EF4-FFF2-40B4-BE49-F238E27FC236}">
                <a16:creationId xmlns:a16="http://schemas.microsoft.com/office/drawing/2014/main" id="{DEE62C85-7148-2F1E-EAC5-FD031FF2BC2E}"/>
              </a:ext>
            </a:extLst>
          </p:cNvPr>
          <p:cNvSpPr>
            <a:spLocks noChangeArrowheads="1"/>
          </p:cNvSpPr>
          <p:nvPr/>
        </p:nvSpPr>
        <p:spPr bwMode="auto">
          <a:xfrm>
            <a:off x="862900" y="16705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3" name="Rectangle 3">
            <a:extLst>
              <a:ext uri="{FF2B5EF4-FFF2-40B4-BE49-F238E27FC236}">
                <a16:creationId xmlns:a16="http://schemas.microsoft.com/office/drawing/2014/main" id="{894973B6-64F7-AE57-722B-B8F8671A6447}"/>
              </a:ext>
            </a:extLst>
          </p:cNvPr>
          <p:cNvSpPr>
            <a:spLocks noChangeArrowheads="1"/>
          </p:cNvSpPr>
          <p:nvPr/>
        </p:nvSpPr>
        <p:spPr bwMode="auto">
          <a:xfrm>
            <a:off x="2475356" y="106303"/>
            <a:ext cx="4366224" cy="47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6" name="Rectangle 4">
            <a:extLst>
              <a:ext uri="{FF2B5EF4-FFF2-40B4-BE49-F238E27FC236}">
                <a16:creationId xmlns:a16="http://schemas.microsoft.com/office/drawing/2014/main" id="{F85A7A2D-DEEE-524C-5134-5404A1A2AB92}"/>
              </a:ext>
            </a:extLst>
          </p:cNvPr>
          <p:cNvSpPr>
            <a:spLocks noChangeArrowheads="1"/>
          </p:cNvSpPr>
          <p:nvPr/>
        </p:nvSpPr>
        <p:spPr bwMode="auto">
          <a:xfrm>
            <a:off x="842187" y="15402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7" name="Rectangle 6">
            <a:extLst>
              <a:ext uri="{FF2B5EF4-FFF2-40B4-BE49-F238E27FC236}">
                <a16:creationId xmlns:a16="http://schemas.microsoft.com/office/drawing/2014/main" id="{7DE5126B-03C2-5CA0-65E8-57E0F4093449}"/>
              </a:ext>
            </a:extLst>
          </p:cNvPr>
          <p:cNvSpPr>
            <a:spLocks noChangeArrowheads="1"/>
          </p:cNvSpPr>
          <p:nvPr/>
        </p:nvSpPr>
        <p:spPr bwMode="auto">
          <a:xfrm>
            <a:off x="4776890" y="23264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表格 9">
            <a:extLst>
              <a:ext uri="{FF2B5EF4-FFF2-40B4-BE49-F238E27FC236}">
                <a16:creationId xmlns:a16="http://schemas.microsoft.com/office/drawing/2014/main" id="{A2D5A50A-C63F-FC11-7130-BB6DE712A2B3}"/>
              </a:ext>
            </a:extLst>
          </p:cNvPr>
          <p:cNvGraphicFramePr>
            <a:graphicFrameLocks noGrp="1"/>
          </p:cNvGraphicFramePr>
          <p:nvPr>
            <p:extLst>
              <p:ext uri="{D42A27DB-BD31-4B8C-83A1-F6EECF244321}">
                <p14:modId xmlns:p14="http://schemas.microsoft.com/office/powerpoint/2010/main" val="2584204300"/>
              </p:ext>
            </p:extLst>
          </p:nvPr>
        </p:nvGraphicFramePr>
        <p:xfrm>
          <a:off x="826607" y="1253987"/>
          <a:ext cx="2897544" cy="4941210"/>
        </p:xfrm>
        <a:graphic>
          <a:graphicData uri="http://schemas.openxmlformats.org/drawingml/2006/table">
            <a:tbl>
              <a:tblPr/>
              <a:tblGrid>
                <a:gridCol w="1448772">
                  <a:extLst>
                    <a:ext uri="{9D8B030D-6E8A-4147-A177-3AD203B41FA5}">
                      <a16:colId xmlns:a16="http://schemas.microsoft.com/office/drawing/2014/main" val="215736021"/>
                    </a:ext>
                  </a:extLst>
                </a:gridCol>
                <a:gridCol w="1448772">
                  <a:extLst>
                    <a:ext uri="{9D8B030D-6E8A-4147-A177-3AD203B41FA5}">
                      <a16:colId xmlns:a16="http://schemas.microsoft.com/office/drawing/2014/main" val="1527268852"/>
                    </a:ext>
                  </a:extLst>
                </a:gridCol>
              </a:tblGrid>
              <a:tr h="226008">
                <a:tc>
                  <a:txBody>
                    <a:bodyPr/>
                    <a:lstStyle/>
                    <a:p>
                      <a:pPr algn="l" fontAlgn="t"/>
                      <a:r>
                        <a:rPr lang="zh-CN" altLang="en-US" sz="800">
                          <a:effectLst/>
                        </a:rPr>
                        <a:t>描述项</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说明</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710235773"/>
                  </a:ext>
                </a:extLst>
              </a:tr>
              <a:tr h="226008">
                <a:tc>
                  <a:txBody>
                    <a:bodyPr/>
                    <a:lstStyle/>
                    <a:p>
                      <a:pPr algn="l" fontAlgn="t"/>
                      <a:r>
                        <a:rPr lang="zh-CN" altLang="en-US" sz="800">
                          <a:effectLst/>
                        </a:rPr>
                        <a:t>用例名称</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卖家冻结商品</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702556200"/>
                  </a:ext>
                </a:extLst>
              </a:tr>
              <a:tr h="208623">
                <a:tc>
                  <a:txBody>
                    <a:bodyPr/>
                    <a:lstStyle/>
                    <a:p>
                      <a:pPr algn="l" fontAlgn="t"/>
                      <a:r>
                        <a:rPr lang="zh-CN" altLang="en-US" sz="800">
                          <a:effectLst/>
                        </a:rPr>
                        <a:t>标识符</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　</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777974040"/>
                  </a:ext>
                </a:extLst>
              </a:tr>
              <a:tr h="440427">
                <a:tc>
                  <a:txBody>
                    <a:bodyPr/>
                    <a:lstStyle/>
                    <a:p>
                      <a:pPr algn="l" fontAlgn="t"/>
                      <a:r>
                        <a:rPr lang="zh-CN" altLang="en-US" sz="800">
                          <a:effectLst/>
                        </a:rPr>
                        <a:t>用例描述</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卖家在实施线下交易前，接受订单后商品冻结，直至交易结束，卖家</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438038825"/>
                  </a:ext>
                </a:extLst>
              </a:tr>
              <a:tr h="226008">
                <a:tc>
                  <a:txBody>
                    <a:bodyPr/>
                    <a:lstStyle/>
                    <a:p>
                      <a:pPr algn="l" fontAlgn="t"/>
                      <a:r>
                        <a:rPr lang="zh-CN" altLang="en-US" sz="800">
                          <a:effectLst/>
                        </a:rPr>
                        <a:t>参与者</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卖家、系统</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801782322"/>
                  </a:ext>
                </a:extLst>
              </a:tr>
              <a:tr h="226008">
                <a:tc>
                  <a:txBody>
                    <a:bodyPr/>
                    <a:lstStyle/>
                    <a:p>
                      <a:pPr algn="l" fontAlgn="t"/>
                      <a:r>
                        <a:rPr lang="zh-CN" altLang="en-US" sz="800">
                          <a:effectLst/>
                        </a:rPr>
                        <a:t>优先级</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高</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74724442"/>
                  </a:ext>
                </a:extLst>
              </a:tr>
              <a:tr h="324525">
                <a:tc rowSpan="2">
                  <a:txBody>
                    <a:bodyPr/>
                    <a:lstStyle/>
                    <a:p>
                      <a:pPr algn="l" fontAlgn="t"/>
                      <a:r>
                        <a:rPr lang="zh-CN" altLang="en-US" sz="800">
                          <a:effectLst/>
                        </a:rPr>
                        <a:t>前置条件</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r>
                        <a:rPr lang="zh-CN" altLang="en-US" sz="800">
                          <a:effectLst/>
                        </a:rPr>
                        <a:t>商品存在，</a:t>
                      </a:r>
                      <a:r>
                        <a:rPr lang="zh-CN" altLang="en-US" sz="800">
                          <a:solidFill>
                            <a:srgbClr val="1F2329"/>
                          </a:solidFill>
                          <a:effectLst/>
                        </a:rPr>
                        <a:t>有买家下订单</a:t>
                      </a:r>
                      <a:r>
                        <a:rPr lang="zh-CN" altLang="en-US" sz="800">
                          <a:effectLst/>
                        </a:rPr>
                        <a:t>且未被冻</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537126810"/>
                  </a:ext>
                </a:extLst>
              </a:tr>
              <a:tr h="226008">
                <a:tc vMerge="1">
                  <a:txBody>
                    <a:bodyPr/>
                    <a:lstStyle/>
                    <a:p>
                      <a:endParaRPr lang="zh-CN" altLang="en-US"/>
                    </a:p>
                  </a:txBody>
                  <a:tcPr/>
                </a:tc>
                <a:tc>
                  <a:txBody>
                    <a:bodyPr/>
                    <a:lstStyle/>
                    <a:p>
                      <a:pPr algn="l" fontAlgn="t"/>
                      <a:r>
                        <a:rPr lang="zh-CN" altLang="en-US" sz="800">
                          <a:effectLst/>
                        </a:rPr>
                        <a:t>结卖家点击</a:t>
                      </a:r>
                      <a:r>
                        <a:rPr lang="en-US" altLang="zh-CN" sz="800">
                          <a:effectLst/>
                        </a:rPr>
                        <a:t>"</a:t>
                      </a:r>
                      <a:r>
                        <a:rPr lang="zh-CN" altLang="en-US" sz="800">
                          <a:effectLst/>
                        </a:rPr>
                        <a:t>冻结商品</a:t>
                      </a:r>
                      <a:r>
                        <a:rPr lang="en-US" altLang="zh-CN" sz="800">
                          <a:effectLst/>
                        </a:rPr>
                        <a:t>"</a:t>
                      </a:r>
                      <a:r>
                        <a:rPr lang="zh-CN" altLang="en-US" sz="800">
                          <a:effectLst/>
                        </a:rPr>
                        <a:t>按钮</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373439761"/>
                  </a:ext>
                </a:extLst>
              </a:tr>
              <a:tr h="226008">
                <a:tc>
                  <a:txBody>
                    <a:bodyPr/>
                    <a:lstStyle/>
                    <a:p>
                      <a:pPr algn="l" fontAlgn="t"/>
                      <a:r>
                        <a:rPr lang="zh-CN" altLang="en-US" sz="800">
                          <a:effectLst/>
                        </a:rPr>
                        <a:t>后置条件</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无</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193820278"/>
                  </a:ext>
                </a:extLst>
              </a:tr>
              <a:tr h="226008">
                <a:tc rowSpan="5">
                  <a:txBody>
                    <a:bodyPr/>
                    <a:lstStyle/>
                    <a:p>
                      <a:pPr algn="l" fontAlgn="t"/>
                      <a:r>
                        <a:rPr lang="zh-CN" altLang="en-US" sz="800">
                          <a:effectLst/>
                        </a:rPr>
                        <a:t>基本操作流程</a:t>
                      </a:r>
                    </a:p>
                    <a:p>
                      <a:pPr fontAlgn="t"/>
                      <a:br>
                        <a:rPr lang="zh-CN" altLang="en-US" sz="800">
                          <a:effectLst/>
                        </a:rPr>
                      </a:br>
                      <a:endParaRPr lang="zh-CN" altLang="en-US" sz="800">
                        <a:effectLst/>
                      </a:endParaRP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en-US" altLang="zh-CN" sz="800">
                          <a:effectLst/>
                        </a:rPr>
                        <a:t>1.</a:t>
                      </a:r>
                      <a:r>
                        <a:rPr lang="zh-CN" altLang="en-US" sz="800">
                          <a:effectLst/>
                        </a:rPr>
                        <a:t>卖家登录“喵咪美食坊”网站</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908469600"/>
                  </a:ext>
                </a:extLst>
              </a:tr>
              <a:tr h="226008">
                <a:tc vMerge="1">
                  <a:txBody>
                    <a:bodyPr/>
                    <a:lstStyle/>
                    <a:p>
                      <a:endParaRPr lang="zh-CN" altLang="en-US"/>
                    </a:p>
                  </a:txBody>
                  <a:tcPr/>
                </a:tc>
                <a:tc>
                  <a:txBody>
                    <a:bodyPr/>
                    <a:lstStyle/>
                    <a:p>
                      <a:pPr algn="l" fontAlgn="t"/>
                      <a:r>
                        <a:rPr lang="en-US" altLang="zh-CN" sz="800">
                          <a:effectLst/>
                        </a:rPr>
                        <a:t>2.</a:t>
                      </a:r>
                      <a:r>
                        <a:rPr lang="zh-CN" altLang="en-US" sz="800">
                          <a:effectLst/>
                        </a:rPr>
                        <a:t>卖家点击</a:t>
                      </a:r>
                      <a:r>
                        <a:rPr lang="en-US" altLang="zh-CN" sz="800">
                          <a:effectLst/>
                        </a:rPr>
                        <a:t>"</a:t>
                      </a:r>
                      <a:r>
                        <a:rPr lang="zh-CN" altLang="en-US" sz="800">
                          <a:effectLst/>
                        </a:rPr>
                        <a:t>查看意向订单</a:t>
                      </a:r>
                      <a:r>
                        <a:rPr lang="en-US" altLang="zh-CN" sz="800">
                          <a:effectLst/>
                        </a:rPr>
                        <a:t>"</a:t>
                      </a:r>
                      <a:r>
                        <a:rPr lang="zh-CN" altLang="en-US" sz="800">
                          <a:effectLst/>
                        </a:rPr>
                        <a:t>按钮</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94102695"/>
                  </a:ext>
                </a:extLst>
              </a:tr>
              <a:tr h="324525">
                <a:tc vMerge="1">
                  <a:txBody>
                    <a:bodyPr/>
                    <a:lstStyle/>
                    <a:p>
                      <a:endParaRPr lang="zh-CN" altLang="en-US"/>
                    </a:p>
                  </a:txBody>
                  <a:tcPr/>
                </a:tc>
                <a:tc>
                  <a:txBody>
                    <a:bodyPr/>
                    <a:lstStyle/>
                    <a:p>
                      <a:pPr algn="l" fontAlgn="t"/>
                      <a:r>
                        <a:rPr lang="en-US" altLang="zh-CN" sz="800">
                          <a:effectLst/>
                        </a:rPr>
                        <a:t>3.</a:t>
                      </a:r>
                      <a:r>
                        <a:rPr lang="zh-CN" altLang="en-US" sz="800">
                          <a:effectLst/>
                        </a:rPr>
                        <a:t>系统显示订单的地址、电话、购买人姓名、商品</a:t>
                      </a:r>
                      <a:r>
                        <a:rPr lang="en-US" altLang="zh-CN" sz="800">
                          <a:effectLst/>
                        </a:rPr>
                        <a:t>ID</a:t>
                      </a:r>
                      <a:r>
                        <a:rPr lang="zh-CN" altLang="en-US" sz="800">
                          <a:effectLst/>
                        </a:rPr>
                        <a:t>、操作</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752056754"/>
                  </a:ext>
                </a:extLst>
              </a:tr>
              <a:tr h="226008">
                <a:tc vMerge="1">
                  <a:txBody>
                    <a:bodyPr/>
                    <a:lstStyle/>
                    <a:p>
                      <a:endParaRPr lang="zh-CN" altLang="en-US"/>
                    </a:p>
                  </a:txBody>
                  <a:tcPr/>
                </a:tc>
                <a:tc>
                  <a:txBody>
                    <a:bodyPr/>
                    <a:lstStyle/>
                    <a:p>
                      <a:pPr algn="l" fontAlgn="t"/>
                      <a:r>
                        <a:rPr lang="en-US" altLang="zh-CN" sz="800">
                          <a:effectLst/>
                        </a:rPr>
                        <a:t>4.</a:t>
                      </a:r>
                      <a:r>
                        <a:rPr lang="zh-CN" altLang="en-US" sz="800">
                          <a:effectLst/>
                        </a:rPr>
                        <a:t>卖家点击</a:t>
                      </a:r>
                      <a:r>
                        <a:rPr lang="en-US" altLang="zh-CN" sz="800">
                          <a:effectLst/>
                        </a:rPr>
                        <a:t>"</a:t>
                      </a:r>
                      <a:r>
                        <a:rPr lang="zh-CN" altLang="en-US" sz="800">
                          <a:effectLst/>
                        </a:rPr>
                        <a:t>接受订单</a:t>
                      </a:r>
                      <a:r>
                        <a:rPr lang="en-US" altLang="zh-CN" sz="800">
                          <a:effectLst/>
                        </a:rPr>
                        <a:t>"</a:t>
                      </a:r>
                      <a:r>
                        <a:rPr lang="zh-CN" altLang="en-US" sz="800">
                          <a:effectLst/>
                        </a:rPr>
                        <a:t>按钮</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622722028"/>
                  </a:ext>
                </a:extLst>
              </a:tr>
              <a:tr h="324525">
                <a:tc vMerge="1">
                  <a:txBody>
                    <a:bodyPr/>
                    <a:lstStyle/>
                    <a:p>
                      <a:endParaRPr lang="zh-CN" altLang="en-US"/>
                    </a:p>
                  </a:txBody>
                  <a:tcPr/>
                </a:tc>
                <a:tc>
                  <a:txBody>
                    <a:bodyPr/>
                    <a:lstStyle/>
                    <a:p>
                      <a:pPr algn="l" fontAlgn="t"/>
                      <a:r>
                        <a:rPr lang="en-US" altLang="zh-CN" sz="800">
                          <a:effectLst/>
                        </a:rPr>
                        <a:t>5.</a:t>
                      </a:r>
                      <a:r>
                        <a:rPr lang="zh-CN" altLang="en-US" sz="800">
                          <a:effectLst/>
                        </a:rPr>
                        <a:t>系统同步修改该商品状态为冻结，跳转至冻结成功提醒页面</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05683137"/>
                  </a:ext>
                </a:extLst>
              </a:tr>
              <a:tr h="208623">
                <a:tc>
                  <a:txBody>
                    <a:bodyPr/>
                    <a:lstStyle/>
                    <a:p>
                      <a:pPr algn="l" fontAlgn="t"/>
                      <a:r>
                        <a:rPr lang="zh-CN" altLang="en-US" sz="800">
                          <a:effectLst/>
                        </a:rPr>
                        <a:t>可选操作流程</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　</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10659290"/>
                  </a:ext>
                </a:extLst>
              </a:tr>
              <a:tr h="208623">
                <a:tc>
                  <a:txBody>
                    <a:bodyPr/>
                    <a:lstStyle/>
                    <a:p>
                      <a:pPr algn="l" fontAlgn="t"/>
                      <a:r>
                        <a:rPr lang="zh-CN" altLang="en-US" sz="800">
                          <a:effectLst/>
                        </a:rPr>
                        <a:t>字段列表</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　</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613565332"/>
                  </a:ext>
                </a:extLst>
              </a:tr>
              <a:tr h="226008">
                <a:tc>
                  <a:txBody>
                    <a:bodyPr/>
                    <a:lstStyle/>
                    <a:p>
                      <a:pPr algn="l" fontAlgn="t"/>
                      <a:r>
                        <a:rPr lang="zh-CN" altLang="en-US" sz="800">
                          <a:effectLst/>
                        </a:rPr>
                        <a:t>业务规则</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无</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155349685"/>
                  </a:ext>
                </a:extLst>
              </a:tr>
              <a:tr h="226008">
                <a:tc>
                  <a:txBody>
                    <a:bodyPr/>
                    <a:lstStyle/>
                    <a:p>
                      <a:pPr algn="l" fontAlgn="t"/>
                      <a:r>
                        <a:rPr lang="zh-CN" altLang="en-US" sz="800">
                          <a:effectLst/>
                        </a:rPr>
                        <a:t>设计约束</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dirty="0">
                          <a:effectLst/>
                        </a:rPr>
                        <a:t>无</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570291600"/>
                  </a:ext>
                </a:extLst>
              </a:tr>
            </a:tbl>
          </a:graphicData>
        </a:graphic>
      </p:graphicFrame>
      <p:sp>
        <p:nvSpPr>
          <p:cNvPr id="14" name="Rectangle 1">
            <a:extLst>
              <a:ext uri="{FF2B5EF4-FFF2-40B4-BE49-F238E27FC236}">
                <a16:creationId xmlns:a16="http://schemas.microsoft.com/office/drawing/2014/main" id="{4B9DBCF5-4AB1-501F-6E81-CE059AFB6AB9}"/>
              </a:ext>
            </a:extLst>
          </p:cNvPr>
          <p:cNvSpPr>
            <a:spLocks noChangeArrowheads="1"/>
          </p:cNvSpPr>
          <p:nvPr/>
        </p:nvSpPr>
        <p:spPr bwMode="auto">
          <a:xfrm>
            <a:off x="825992" y="12536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194" name="Picture 2">
            <a:extLst>
              <a:ext uri="{FF2B5EF4-FFF2-40B4-BE49-F238E27FC236}">
                <a16:creationId xmlns:a16="http://schemas.microsoft.com/office/drawing/2014/main" id="{58C57454-F8CB-61AA-3F82-0E7C85990B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2064" y="1869041"/>
            <a:ext cx="6943725" cy="352425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3">
            <a:extLst>
              <a:ext uri="{FF2B5EF4-FFF2-40B4-BE49-F238E27FC236}">
                <a16:creationId xmlns:a16="http://schemas.microsoft.com/office/drawing/2014/main" id="{611BD213-4B6A-7F91-29B1-CE0E85092F2E}"/>
              </a:ext>
            </a:extLst>
          </p:cNvPr>
          <p:cNvSpPr>
            <a:spLocks noChangeArrowheads="1"/>
          </p:cNvSpPr>
          <p:nvPr/>
        </p:nvSpPr>
        <p:spPr bwMode="auto">
          <a:xfrm>
            <a:off x="4412064" y="18690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620229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20"/>
          <p:cNvGrpSpPr/>
          <p:nvPr/>
        </p:nvGrpSpPr>
        <p:grpSpPr>
          <a:xfrm>
            <a:off x="454963" y="93878"/>
            <a:ext cx="10641129" cy="826316"/>
            <a:chOff x="454963" y="93878"/>
            <a:chExt cx="10641129" cy="826316"/>
          </a:xfrm>
        </p:grpSpPr>
        <p:sp>
          <p:nvSpPr>
            <p:cNvPr id="21" name="AutoShape 21"/>
            <p:cNvSpPr/>
            <p:nvPr/>
          </p:nvSpPr>
          <p:spPr>
            <a:xfrm>
              <a:off x="454963" y="331168"/>
              <a:ext cx="84147" cy="84147"/>
            </a:xfrm>
            <a:prstGeom prst="ellipse">
              <a:avLst/>
            </a:prstGeom>
            <a:solidFill>
              <a:schemeClr val="accent1">
                <a:alpha val="100000"/>
              </a:schemeClr>
            </a:solidFill>
          </p:spPr>
        </p:sp>
        <p:sp>
          <p:nvSpPr>
            <p:cNvPr id="22" name="AutoShape 22"/>
            <p:cNvSpPr/>
            <p:nvPr/>
          </p:nvSpPr>
          <p:spPr>
            <a:xfrm>
              <a:off x="575049" y="337743"/>
              <a:ext cx="78137" cy="78137"/>
            </a:xfrm>
            <a:prstGeom prst="ellipse">
              <a:avLst/>
            </a:prstGeom>
            <a:solidFill>
              <a:schemeClr val="accent1">
                <a:alpha val="80000"/>
              </a:schemeClr>
            </a:solidFill>
          </p:spPr>
        </p:sp>
        <p:sp>
          <p:nvSpPr>
            <p:cNvPr id="23" name="AutoShape 23"/>
            <p:cNvSpPr/>
            <p:nvPr/>
          </p:nvSpPr>
          <p:spPr>
            <a:xfrm>
              <a:off x="689125" y="339460"/>
              <a:ext cx="74704" cy="74704"/>
            </a:xfrm>
            <a:prstGeom prst="ellipse">
              <a:avLst/>
            </a:prstGeom>
            <a:solidFill>
              <a:schemeClr val="accent1">
                <a:alpha val="60000"/>
              </a:schemeClr>
            </a:solidFill>
          </p:spPr>
        </p:sp>
        <p:sp>
          <p:nvSpPr>
            <p:cNvPr id="24" name="AutoShape 24"/>
            <p:cNvSpPr/>
            <p:nvPr/>
          </p:nvSpPr>
          <p:spPr>
            <a:xfrm>
              <a:off x="799768" y="348430"/>
              <a:ext cx="69238" cy="69238"/>
            </a:xfrm>
            <a:prstGeom prst="ellipse">
              <a:avLst/>
            </a:prstGeom>
            <a:solidFill>
              <a:schemeClr val="accent1">
                <a:alpha val="40000"/>
              </a:schemeClr>
            </a:solidFill>
          </p:spPr>
        </p:sp>
        <p:sp>
          <p:nvSpPr>
            <p:cNvPr id="25" name="AutoShape 25"/>
            <p:cNvSpPr/>
            <p:nvPr/>
          </p:nvSpPr>
          <p:spPr>
            <a:xfrm>
              <a:off x="904945" y="344297"/>
              <a:ext cx="65594" cy="65594"/>
            </a:xfrm>
            <a:prstGeom prst="ellipse">
              <a:avLst/>
            </a:prstGeom>
            <a:solidFill>
              <a:schemeClr val="accent1">
                <a:alpha val="20000"/>
              </a:schemeClr>
            </a:solidFill>
          </p:spPr>
        </p:sp>
        <p:sp>
          <p:nvSpPr>
            <p:cNvPr id="26" name="AutoShape 26"/>
            <p:cNvSpPr/>
            <p:nvPr/>
          </p:nvSpPr>
          <p:spPr>
            <a:xfrm>
              <a:off x="454963" y="448942"/>
              <a:ext cx="84147" cy="84147"/>
            </a:xfrm>
            <a:prstGeom prst="ellipse">
              <a:avLst/>
            </a:prstGeom>
            <a:solidFill>
              <a:schemeClr val="accent1">
                <a:alpha val="100000"/>
              </a:schemeClr>
            </a:solidFill>
          </p:spPr>
        </p:sp>
        <p:sp>
          <p:nvSpPr>
            <p:cNvPr id="27" name="AutoShape 27"/>
            <p:cNvSpPr/>
            <p:nvPr/>
          </p:nvSpPr>
          <p:spPr>
            <a:xfrm>
              <a:off x="575049" y="455517"/>
              <a:ext cx="78137" cy="78137"/>
            </a:xfrm>
            <a:prstGeom prst="ellipse">
              <a:avLst/>
            </a:prstGeom>
            <a:solidFill>
              <a:schemeClr val="accent1">
                <a:alpha val="80000"/>
              </a:schemeClr>
            </a:solidFill>
          </p:spPr>
        </p:sp>
        <p:sp>
          <p:nvSpPr>
            <p:cNvPr id="28" name="AutoShape 28"/>
            <p:cNvSpPr/>
            <p:nvPr/>
          </p:nvSpPr>
          <p:spPr>
            <a:xfrm>
              <a:off x="689125" y="457233"/>
              <a:ext cx="74704" cy="74704"/>
            </a:xfrm>
            <a:prstGeom prst="ellipse">
              <a:avLst/>
            </a:prstGeom>
            <a:solidFill>
              <a:schemeClr val="accent1">
                <a:alpha val="60000"/>
              </a:schemeClr>
            </a:solidFill>
          </p:spPr>
        </p:sp>
        <p:sp>
          <p:nvSpPr>
            <p:cNvPr id="29" name="AutoShape 29"/>
            <p:cNvSpPr/>
            <p:nvPr/>
          </p:nvSpPr>
          <p:spPr>
            <a:xfrm>
              <a:off x="799768" y="466203"/>
              <a:ext cx="69238" cy="69238"/>
            </a:xfrm>
            <a:prstGeom prst="ellipse">
              <a:avLst/>
            </a:prstGeom>
            <a:solidFill>
              <a:schemeClr val="accent1">
                <a:alpha val="40000"/>
              </a:schemeClr>
            </a:solidFill>
          </p:spPr>
        </p:sp>
        <p:sp>
          <p:nvSpPr>
            <p:cNvPr id="30" name="AutoShape 30"/>
            <p:cNvSpPr/>
            <p:nvPr/>
          </p:nvSpPr>
          <p:spPr>
            <a:xfrm>
              <a:off x="904945" y="462070"/>
              <a:ext cx="65594" cy="65594"/>
            </a:xfrm>
            <a:prstGeom prst="ellipse">
              <a:avLst/>
            </a:prstGeom>
            <a:solidFill>
              <a:schemeClr val="accent1">
                <a:alpha val="20000"/>
              </a:schemeClr>
            </a:solidFill>
          </p:spPr>
        </p:sp>
        <p:sp>
          <p:nvSpPr>
            <p:cNvPr id="31" name="AutoShape 31"/>
            <p:cNvSpPr/>
            <p:nvPr/>
          </p:nvSpPr>
          <p:spPr>
            <a:xfrm>
              <a:off x="454963" y="566715"/>
              <a:ext cx="84147" cy="84147"/>
            </a:xfrm>
            <a:prstGeom prst="ellipse">
              <a:avLst/>
            </a:prstGeom>
            <a:solidFill>
              <a:schemeClr val="accent1">
                <a:alpha val="100000"/>
              </a:schemeClr>
            </a:solidFill>
          </p:spPr>
        </p:sp>
        <p:sp>
          <p:nvSpPr>
            <p:cNvPr id="32" name="AutoShape 32"/>
            <p:cNvSpPr/>
            <p:nvPr/>
          </p:nvSpPr>
          <p:spPr>
            <a:xfrm>
              <a:off x="575049" y="573291"/>
              <a:ext cx="78137" cy="78137"/>
            </a:xfrm>
            <a:prstGeom prst="ellipse">
              <a:avLst/>
            </a:prstGeom>
            <a:solidFill>
              <a:schemeClr val="accent1">
                <a:alpha val="80000"/>
              </a:schemeClr>
            </a:solidFill>
          </p:spPr>
        </p:sp>
        <p:sp>
          <p:nvSpPr>
            <p:cNvPr id="33" name="AutoShape 33"/>
            <p:cNvSpPr/>
            <p:nvPr/>
          </p:nvSpPr>
          <p:spPr>
            <a:xfrm>
              <a:off x="689125" y="575007"/>
              <a:ext cx="74704" cy="74704"/>
            </a:xfrm>
            <a:prstGeom prst="ellipse">
              <a:avLst/>
            </a:prstGeom>
            <a:solidFill>
              <a:schemeClr val="accent1">
                <a:alpha val="60000"/>
              </a:schemeClr>
            </a:solidFill>
          </p:spPr>
        </p:sp>
        <p:sp>
          <p:nvSpPr>
            <p:cNvPr id="34" name="AutoShape 34"/>
            <p:cNvSpPr/>
            <p:nvPr/>
          </p:nvSpPr>
          <p:spPr>
            <a:xfrm>
              <a:off x="799768" y="583977"/>
              <a:ext cx="69238" cy="69238"/>
            </a:xfrm>
            <a:prstGeom prst="ellipse">
              <a:avLst/>
            </a:prstGeom>
            <a:solidFill>
              <a:schemeClr val="accent1">
                <a:alpha val="40000"/>
              </a:schemeClr>
            </a:solidFill>
          </p:spPr>
        </p:sp>
        <p:sp>
          <p:nvSpPr>
            <p:cNvPr id="35" name="AutoShape 35"/>
            <p:cNvSpPr/>
            <p:nvPr/>
          </p:nvSpPr>
          <p:spPr>
            <a:xfrm>
              <a:off x="904945" y="579844"/>
              <a:ext cx="65594" cy="65594"/>
            </a:xfrm>
            <a:prstGeom prst="ellipse">
              <a:avLst/>
            </a:prstGeom>
            <a:solidFill>
              <a:schemeClr val="accent1">
                <a:alpha val="20000"/>
              </a:schemeClr>
            </a:solidFill>
          </p:spPr>
        </p:sp>
        <p:sp>
          <p:nvSpPr>
            <p:cNvPr id="36" name="AutoShape 36"/>
            <p:cNvSpPr/>
            <p:nvPr/>
          </p:nvSpPr>
          <p:spPr>
            <a:xfrm>
              <a:off x="454963" y="684489"/>
              <a:ext cx="84147" cy="84147"/>
            </a:xfrm>
            <a:prstGeom prst="ellipse">
              <a:avLst/>
            </a:prstGeom>
            <a:solidFill>
              <a:schemeClr val="accent1">
                <a:alpha val="100000"/>
              </a:schemeClr>
            </a:solidFill>
          </p:spPr>
        </p:sp>
        <p:sp>
          <p:nvSpPr>
            <p:cNvPr id="37" name="AutoShape 37"/>
            <p:cNvSpPr/>
            <p:nvPr/>
          </p:nvSpPr>
          <p:spPr>
            <a:xfrm>
              <a:off x="575049" y="691064"/>
              <a:ext cx="78137" cy="78137"/>
            </a:xfrm>
            <a:prstGeom prst="ellipse">
              <a:avLst/>
            </a:prstGeom>
            <a:solidFill>
              <a:schemeClr val="accent1">
                <a:alpha val="80000"/>
              </a:schemeClr>
            </a:solidFill>
          </p:spPr>
        </p:sp>
        <p:sp>
          <p:nvSpPr>
            <p:cNvPr id="38" name="AutoShape 38"/>
            <p:cNvSpPr/>
            <p:nvPr/>
          </p:nvSpPr>
          <p:spPr>
            <a:xfrm>
              <a:off x="689125" y="692781"/>
              <a:ext cx="74704" cy="74704"/>
            </a:xfrm>
            <a:prstGeom prst="ellipse">
              <a:avLst/>
            </a:prstGeom>
            <a:solidFill>
              <a:schemeClr val="accent1">
                <a:alpha val="60000"/>
              </a:schemeClr>
            </a:solidFill>
          </p:spPr>
        </p:sp>
        <p:sp>
          <p:nvSpPr>
            <p:cNvPr id="39" name="AutoShape 39"/>
            <p:cNvSpPr/>
            <p:nvPr/>
          </p:nvSpPr>
          <p:spPr>
            <a:xfrm>
              <a:off x="799768" y="701751"/>
              <a:ext cx="69238" cy="69238"/>
            </a:xfrm>
            <a:prstGeom prst="ellipse">
              <a:avLst/>
            </a:prstGeom>
            <a:solidFill>
              <a:schemeClr val="accent1">
                <a:alpha val="40000"/>
              </a:schemeClr>
            </a:solidFill>
          </p:spPr>
        </p:sp>
        <p:sp>
          <p:nvSpPr>
            <p:cNvPr id="40" name="AutoShape 40"/>
            <p:cNvSpPr/>
            <p:nvPr/>
          </p:nvSpPr>
          <p:spPr>
            <a:xfrm>
              <a:off x="904945" y="697618"/>
              <a:ext cx="65594" cy="65594"/>
            </a:xfrm>
            <a:prstGeom prst="ellipse">
              <a:avLst/>
            </a:prstGeom>
            <a:solidFill>
              <a:schemeClr val="accent1">
                <a:alpha val="20000"/>
              </a:schemeClr>
            </a:solidFill>
          </p:spPr>
        </p:sp>
        <p:sp>
          <p:nvSpPr>
            <p:cNvPr id="41" name="TextBox 41"/>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测试用例设计与清单</a:t>
              </a:r>
              <a:r>
                <a:rPr lang="en-US" altLang="zh-CN" sz="3000" b="1" dirty="0">
                  <a:solidFill>
                    <a:schemeClr val="accent1">
                      <a:alpha val="100000"/>
                    </a:schemeClr>
                  </a:solidFill>
                  <a:latin typeface="Microsoft Yahei"/>
                  <a:ea typeface="Microsoft Yahei"/>
                  <a:cs typeface="Microsoft Yahei"/>
                </a:rPr>
                <a:t>——</a:t>
              </a:r>
              <a:r>
                <a:rPr lang="zh-CN" altLang="en-US" sz="3000" b="1" dirty="0">
                  <a:solidFill>
                    <a:schemeClr val="accent1">
                      <a:alpha val="100000"/>
                    </a:schemeClr>
                  </a:solidFill>
                  <a:latin typeface="Microsoft Yahei"/>
                  <a:ea typeface="Microsoft Yahei"/>
                  <a:cs typeface="Microsoft Yahei"/>
                </a:rPr>
                <a:t>卖家部分展示</a:t>
              </a:r>
              <a:endParaRPr lang="en-US" sz="3000" b="1" dirty="0">
                <a:solidFill>
                  <a:schemeClr val="accent1">
                    <a:alpha val="100000"/>
                  </a:schemeClr>
                </a:solidFill>
                <a:latin typeface="Microsoft Yahei"/>
                <a:ea typeface="Microsoft Yahei"/>
                <a:cs typeface="Microsoft Yahei"/>
              </a:endParaRPr>
            </a:p>
          </p:txBody>
        </p:sp>
      </p:grpSp>
      <p:sp>
        <p:nvSpPr>
          <p:cNvPr id="45" name="Rectangle 2">
            <a:extLst>
              <a:ext uri="{FF2B5EF4-FFF2-40B4-BE49-F238E27FC236}">
                <a16:creationId xmlns:a16="http://schemas.microsoft.com/office/drawing/2014/main" id="{C7FB794E-8DA6-56CA-3061-990FEAF7D7EE}"/>
              </a:ext>
            </a:extLst>
          </p:cNvPr>
          <p:cNvSpPr>
            <a:spLocks noChangeArrowheads="1"/>
          </p:cNvSpPr>
          <p:nvPr/>
        </p:nvSpPr>
        <p:spPr bwMode="auto">
          <a:xfrm>
            <a:off x="3141663" y="14716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1">
            <a:extLst>
              <a:ext uri="{FF2B5EF4-FFF2-40B4-BE49-F238E27FC236}">
                <a16:creationId xmlns:a16="http://schemas.microsoft.com/office/drawing/2014/main" id="{77E95A50-16AC-A986-3465-5B3BCBF6B552}"/>
              </a:ext>
            </a:extLst>
          </p:cNvPr>
          <p:cNvSpPr>
            <a:spLocks noChangeArrowheads="1"/>
          </p:cNvSpPr>
          <p:nvPr/>
        </p:nvSpPr>
        <p:spPr bwMode="auto">
          <a:xfrm>
            <a:off x="3017838"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AutoShape 2">
            <a:extLst>
              <a:ext uri="{FF2B5EF4-FFF2-40B4-BE49-F238E27FC236}">
                <a16:creationId xmlns:a16="http://schemas.microsoft.com/office/drawing/2014/main" id="{3B26EB58-27F7-A66D-4B73-26D747A4E60D}"/>
              </a:ext>
            </a:extLst>
          </p:cNvP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Rectangle 3">
            <a:extLst>
              <a:ext uri="{FF2B5EF4-FFF2-40B4-BE49-F238E27FC236}">
                <a16:creationId xmlns:a16="http://schemas.microsoft.com/office/drawing/2014/main" id="{83FFEE56-16F4-B245-2158-C5573BD5CF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AutoShape 4">
            <a:extLst>
              <a:ext uri="{FF2B5EF4-FFF2-40B4-BE49-F238E27FC236}">
                <a16:creationId xmlns:a16="http://schemas.microsoft.com/office/drawing/2014/main" id="{4D1A5138-CF1F-4230-C442-3D0E19BC4491}"/>
              </a:ext>
            </a:extLst>
          </p:cNvPr>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5">
            <a:extLst>
              <a:ext uri="{FF2B5EF4-FFF2-40B4-BE49-F238E27FC236}">
                <a16:creationId xmlns:a16="http://schemas.microsoft.com/office/drawing/2014/main" id="{4DF836E1-D425-B3AC-7DDC-0E4683337E23}"/>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AutoShape 6">
            <a:extLst>
              <a:ext uri="{FF2B5EF4-FFF2-40B4-BE49-F238E27FC236}">
                <a16:creationId xmlns:a16="http://schemas.microsoft.com/office/drawing/2014/main" id="{FEF0CEF6-8E1A-833B-9B2B-D5CDFE30F57E}"/>
              </a:ext>
            </a:extLst>
          </p:cNvPr>
          <p:cNvSpPr>
            <a:spLocks noChangeAspect="1" noChangeArrowheads="1"/>
          </p:cNvSpPr>
          <p:nvPr/>
        </p:nvSpPr>
        <p:spPr bwMode="auto">
          <a:xfrm>
            <a:off x="304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7">
            <a:extLst>
              <a:ext uri="{FF2B5EF4-FFF2-40B4-BE49-F238E27FC236}">
                <a16:creationId xmlns:a16="http://schemas.microsoft.com/office/drawing/2014/main" id="{3ACDD94C-CD18-0507-6196-950B875BADB5}"/>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AutoShape 12">
            <a:extLst>
              <a:ext uri="{FF2B5EF4-FFF2-40B4-BE49-F238E27FC236}">
                <a16:creationId xmlns:a16="http://schemas.microsoft.com/office/drawing/2014/main" id="{DCDB1C76-B1BC-F97B-EA1E-E2DF8AB3ECB6}"/>
              </a:ext>
            </a:extLst>
          </p:cNvPr>
          <p:cNvSpPr>
            <a:spLocks noChangeAspect="1" noChangeArrowheads="1"/>
          </p:cNvSpPr>
          <p:nvPr/>
        </p:nvSpPr>
        <p:spPr bwMode="auto">
          <a:xfrm>
            <a:off x="2272614" y="1512729"/>
            <a:ext cx="161826"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13">
            <a:extLst>
              <a:ext uri="{FF2B5EF4-FFF2-40B4-BE49-F238E27FC236}">
                <a16:creationId xmlns:a16="http://schemas.microsoft.com/office/drawing/2014/main" id="{237E8965-4658-9772-0661-66C5F6E9F121}"/>
              </a:ext>
            </a:extLst>
          </p:cNvPr>
          <p:cNvSpPr>
            <a:spLocks noChangeArrowheads="1"/>
          </p:cNvSpPr>
          <p:nvPr/>
        </p:nvSpPr>
        <p:spPr bwMode="auto">
          <a:xfrm flipV="1">
            <a:off x="7848600" y="1253648"/>
            <a:ext cx="6473040" cy="3713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6" name="Rectangle 17">
            <a:extLst>
              <a:ext uri="{FF2B5EF4-FFF2-40B4-BE49-F238E27FC236}">
                <a16:creationId xmlns:a16="http://schemas.microsoft.com/office/drawing/2014/main" id="{C43D7476-25B5-A168-D914-4A2DAD73A605}"/>
              </a:ext>
            </a:extLst>
          </p:cNvPr>
          <p:cNvSpPr>
            <a:spLocks noChangeArrowheads="1"/>
          </p:cNvSpPr>
          <p:nvPr/>
        </p:nvSpPr>
        <p:spPr bwMode="auto">
          <a:xfrm>
            <a:off x="5257800" y="26830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8">
            <a:extLst>
              <a:ext uri="{FF2B5EF4-FFF2-40B4-BE49-F238E27FC236}">
                <a16:creationId xmlns:a16="http://schemas.microsoft.com/office/drawing/2014/main" id="{3A87BFD4-227F-03C9-D0E4-F62D66B0C26F}"/>
              </a:ext>
            </a:extLst>
          </p:cNvPr>
          <p:cNvSpPr>
            <a:spLocks noChangeArrowheads="1"/>
          </p:cNvSpPr>
          <p:nvPr/>
        </p:nvSpPr>
        <p:spPr bwMode="auto">
          <a:xfrm>
            <a:off x="862167" y="15577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CBCC0357-C53F-20A2-E914-BFDF70E88C38}"/>
              </a:ext>
            </a:extLst>
          </p:cNvPr>
          <p:cNvSpPr>
            <a:spLocks noChangeArrowheads="1"/>
          </p:cNvSpPr>
          <p:nvPr/>
        </p:nvSpPr>
        <p:spPr bwMode="auto">
          <a:xfrm>
            <a:off x="2667000" y="22583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5">
            <a:extLst>
              <a:ext uri="{FF2B5EF4-FFF2-40B4-BE49-F238E27FC236}">
                <a16:creationId xmlns:a16="http://schemas.microsoft.com/office/drawing/2014/main" id="{3B4401CC-3FB2-936E-87C7-B8B0F7686636}"/>
              </a:ext>
            </a:extLst>
          </p:cNvPr>
          <p:cNvSpPr>
            <a:spLocks noChangeArrowheads="1"/>
          </p:cNvSpPr>
          <p:nvPr/>
        </p:nvSpPr>
        <p:spPr bwMode="auto">
          <a:xfrm>
            <a:off x="1433434" y="16862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489D4C85-C7F1-C891-FB7A-F98C8DCF65CA}"/>
              </a:ext>
            </a:extLst>
          </p:cNvPr>
          <p:cNvSpPr>
            <a:spLocks noChangeArrowheads="1"/>
          </p:cNvSpPr>
          <p:nvPr/>
        </p:nvSpPr>
        <p:spPr bwMode="auto">
          <a:xfrm>
            <a:off x="-429416" y="-2348858"/>
            <a:ext cx="68888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9" name="Rectangle 3">
            <a:extLst>
              <a:ext uri="{FF2B5EF4-FFF2-40B4-BE49-F238E27FC236}">
                <a16:creationId xmlns:a16="http://schemas.microsoft.com/office/drawing/2014/main" id="{78E36A70-C4DB-A79D-761B-07A3C5EC3783}"/>
              </a:ext>
            </a:extLst>
          </p:cNvPr>
          <p:cNvSpPr>
            <a:spLocks noChangeArrowheads="1"/>
          </p:cNvSpPr>
          <p:nvPr/>
        </p:nvSpPr>
        <p:spPr bwMode="auto">
          <a:xfrm>
            <a:off x="1212052" y="17018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2" name="Rectangle 1">
            <a:extLst>
              <a:ext uri="{FF2B5EF4-FFF2-40B4-BE49-F238E27FC236}">
                <a16:creationId xmlns:a16="http://schemas.microsoft.com/office/drawing/2014/main" id="{DEE62C85-7148-2F1E-EAC5-FD031FF2BC2E}"/>
              </a:ext>
            </a:extLst>
          </p:cNvPr>
          <p:cNvSpPr>
            <a:spLocks noChangeArrowheads="1"/>
          </p:cNvSpPr>
          <p:nvPr/>
        </p:nvSpPr>
        <p:spPr bwMode="auto">
          <a:xfrm>
            <a:off x="862900" y="16705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3" name="Rectangle 3">
            <a:extLst>
              <a:ext uri="{FF2B5EF4-FFF2-40B4-BE49-F238E27FC236}">
                <a16:creationId xmlns:a16="http://schemas.microsoft.com/office/drawing/2014/main" id="{894973B6-64F7-AE57-722B-B8F8671A6447}"/>
              </a:ext>
            </a:extLst>
          </p:cNvPr>
          <p:cNvSpPr>
            <a:spLocks noChangeArrowheads="1"/>
          </p:cNvSpPr>
          <p:nvPr/>
        </p:nvSpPr>
        <p:spPr bwMode="auto">
          <a:xfrm>
            <a:off x="2475356" y="106303"/>
            <a:ext cx="4366224" cy="47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6" name="Rectangle 4">
            <a:extLst>
              <a:ext uri="{FF2B5EF4-FFF2-40B4-BE49-F238E27FC236}">
                <a16:creationId xmlns:a16="http://schemas.microsoft.com/office/drawing/2014/main" id="{F85A7A2D-DEEE-524C-5134-5404A1A2AB92}"/>
              </a:ext>
            </a:extLst>
          </p:cNvPr>
          <p:cNvSpPr>
            <a:spLocks noChangeArrowheads="1"/>
          </p:cNvSpPr>
          <p:nvPr/>
        </p:nvSpPr>
        <p:spPr bwMode="auto">
          <a:xfrm>
            <a:off x="842187" y="15402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7" name="Rectangle 6">
            <a:extLst>
              <a:ext uri="{FF2B5EF4-FFF2-40B4-BE49-F238E27FC236}">
                <a16:creationId xmlns:a16="http://schemas.microsoft.com/office/drawing/2014/main" id="{7DE5126B-03C2-5CA0-65E8-57E0F4093449}"/>
              </a:ext>
            </a:extLst>
          </p:cNvPr>
          <p:cNvSpPr>
            <a:spLocks noChangeArrowheads="1"/>
          </p:cNvSpPr>
          <p:nvPr/>
        </p:nvSpPr>
        <p:spPr bwMode="auto">
          <a:xfrm>
            <a:off x="4776890" y="23264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1">
            <a:extLst>
              <a:ext uri="{FF2B5EF4-FFF2-40B4-BE49-F238E27FC236}">
                <a16:creationId xmlns:a16="http://schemas.microsoft.com/office/drawing/2014/main" id="{4B9DBCF5-4AB1-501F-6E81-CE059AFB6AB9}"/>
              </a:ext>
            </a:extLst>
          </p:cNvPr>
          <p:cNvSpPr>
            <a:spLocks noChangeArrowheads="1"/>
          </p:cNvSpPr>
          <p:nvPr/>
        </p:nvSpPr>
        <p:spPr bwMode="auto">
          <a:xfrm>
            <a:off x="825992" y="12536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3">
            <a:extLst>
              <a:ext uri="{FF2B5EF4-FFF2-40B4-BE49-F238E27FC236}">
                <a16:creationId xmlns:a16="http://schemas.microsoft.com/office/drawing/2014/main" id="{611BD213-4B6A-7F91-29B1-CE0E85092F2E}"/>
              </a:ext>
            </a:extLst>
          </p:cNvPr>
          <p:cNvSpPr>
            <a:spLocks noChangeArrowheads="1"/>
          </p:cNvSpPr>
          <p:nvPr/>
        </p:nvSpPr>
        <p:spPr bwMode="auto">
          <a:xfrm>
            <a:off x="4412064" y="18690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4" name="表格 43">
            <a:extLst>
              <a:ext uri="{FF2B5EF4-FFF2-40B4-BE49-F238E27FC236}">
                <a16:creationId xmlns:a16="http://schemas.microsoft.com/office/drawing/2014/main" id="{CDD3F047-B548-75F6-631A-8690E06291C2}"/>
              </a:ext>
            </a:extLst>
          </p:cNvPr>
          <p:cNvGraphicFramePr>
            <a:graphicFrameLocks noGrp="1"/>
          </p:cNvGraphicFramePr>
          <p:nvPr>
            <p:extLst>
              <p:ext uri="{D42A27DB-BD31-4B8C-83A1-F6EECF244321}">
                <p14:modId xmlns:p14="http://schemas.microsoft.com/office/powerpoint/2010/main" val="1928910591"/>
              </p:ext>
            </p:extLst>
          </p:nvPr>
        </p:nvGraphicFramePr>
        <p:xfrm>
          <a:off x="575049" y="1445580"/>
          <a:ext cx="3372550" cy="4690221"/>
        </p:xfrm>
        <a:graphic>
          <a:graphicData uri="http://schemas.openxmlformats.org/drawingml/2006/table">
            <a:tbl>
              <a:tblPr/>
              <a:tblGrid>
                <a:gridCol w="1686275">
                  <a:extLst>
                    <a:ext uri="{9D8B030D-6E8A-4147-A177-3AD203B41FA5}">
                      <a16:colId xmlns:a16="http://schemas.microsoft.com/office/drawing/2014/main" val="2455197015"/>
                    </a:ext>
                  </a:extLst>
                </a:gridCol>
                <a:gridCol w="1686275">
                  <a:extLst>
                    <a:ext uri="{9D8B030D-6E8A-4147-A177-3AD203B41FA5}">
                      <a16:colId xmlns:a16="http://schemas.microsoft.com/office/drawing/2014/main" val="4237945505"/>
                    </a:ext>
                  </a:extLst>
                </a:gridCol>
              </a:tblGrid>
              <a:tr h="263059">
                <a:tc>
                  <a:txBody>
                    <a:bodyPr/>
                    <a:lstStyle/>
                    <a:p>
                      <a:pPr algn="ctr" fontAlgn="t"/>
                      <a:r>
                        <a:rPr lang="zh-CN" altLang="en-US" sz="900" b="1">
                          <a:effectLst/>
                        </a:rPr>
                        <a:t>描述项</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ctr" fontAlgn="t"/>
                      <a:r>
                        <a:rPr lang="zh-CN" altLang="en-US" sz="900" b="1">
                          <a:effectLst/>
                        </a:rPr>
                        <a:t>说明</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625420371"/>
                  </a:ext>
                </a:extLst>
              </a:tr>
              <a:tr h="263059">
                <a:tc>
                  <a:txBody>
                    <a:bodyPr/>
                    <a:lstStyle/>
                    <a:p>
                      <a:pPr algn="ctr" fontAlgn="t"/>
                      <a:r>
                        <a:rPr lang="zh-CN" altLang="en-US" sz="900">
                          <a:effectLst/>
                        </a:rPr>
                        <a:t>用例名称</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effectLst/>
                        </a:rPr>
                        <a:t>卖家查看客户信息</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4105750791"/>
                  </a:ext>
                </a:extLst>
              </a:tr>
              <a:tr h="377726">
                <a:tc>
                  <a:txBody>
                    <a:bodyPr/>
                    <a:lstStyle/>
                    <a:p>
                      <a:pPr algn="ctr" fontAlgn="t"/>
                      <a:r>
                        <a:rPr lang="zh-CN" altLang="en-US" sz="900">
                          <a:effectLst/>
                        </a:rPr>
                        <a:t>标识符</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900">
                          <a:effectLst/>
                        </a:rPr>
                      </a:b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993193459"/>
                  </a:ext>
                </a:extLst>
              </a:tr>
              <a:tr h="377726">
                <a:tc>
                  <a:txBody>
                    <a:bodyPr/>
                    <a:lstStyle/>
                    <a:p>
                      <a:pPr algn="ctr" fontAlgn="t"/>
                      <a:r>
                        <a:rPr lang="zh-CN" altLang="en-US" sz="900">
                          <a:effectLst/>
                        </a:rPr>
                        <a:t>用例描述</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effectLst/>
                        </a:rPr>
                        <a:t>卖家在后台查看客户预计购买的商品信息与买家所填写的信息</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402619673"/>
                  </a:ext>
                </a:extLst>
              </a:tr>
              <a:tr h="263059">
                <a:tc>
                  <a:txBody>
                    <a:bodyPr/>
                    <a:lstStyle/>
                    <a:p>
                      <a:pPr algn="ctr" fontAlgn="t"/>
                      <a:r>
                        <a:rPr lang="zh-CN" altLang="en-US" sz="900">
                          <a:effectLst/>
                        </a:rPr>
                        <a:t>参与者</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effectLst/>
                        </a:rPr>
                        <a:t>卖家、系统</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4196009733"/>
                  </a:ext>
                </a:extLst>
              </a:tr>
              <a:tr h="263059">
                <a:tc>
                  <a:txBody>
                    <a:bodyPr/>
                    <a:lstStyle/>
                    <a:p>
                      <a:pPr algn="ctr" fontAlgn="t"/>
                      <a:r>
                        <a:rPr lang="zh-CN" altLang="en-US" sz="900">
                          <a:effectLst/>
                        </a:rPr>
                        <a:t>优先级</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effectLst/>
                        </a:rPr>
                        <a:t>高</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425190866"/>
                  </a:ext>
                </a:extLst>
              </a:tr>
              <a:tr h="263059">
                <a:tc>
                  <a:txBody>
                    <a:bodyPr/>
                    <a:lstStyle/>
                    <a:p>
                      <a:pPr algn="ctr" fontAlgn="t"/>
                      <a:r>
                        <a:rPr lang="zh-CN" altLang="en-US" sz="900">
                          <a:effectLst/>
                        </a:rPr>
                        <a:t>前置条件</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effectLst/>
                        </a:rPr>
                        <a:t>卖家登录“喵咪美食坊”网站</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4289592006"/>
                  </a:ext>
                </a:extLst>
              </a:tr>
              <a:tr h="263059">
                <a:tc>
                  <a:txBody>
                    <a:bodyPr/>
                    <a:lstStyle/>
                    <a:p>
                      <a:pPr algn="ctr" fontAlgn="t"/>
                      <a:r>
                        <a:rPr lang="zh-CN" altLang="en-US" sz="900">
                          <a:effectLst/>
                        </a:rPr>
                        <a:t>后置条件</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effectLst/>
                        </a:rPr>
                        <a:t>无</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885424428"/>
                  </a:ext>
                </a:extLst>
              </a:tr>
              <a:tr h="647530">
                <a:tc>
                  <a:txBody>
                    <a:bodyPr/>
                    <a:lstStyle/>
                    <a:p>
                      <a:pPr algn="ctr" fontAlgn="t"/>
                      <a:r>
                        <a:rPr lang="zh-CN" altLang="en-US" sz="900">
                          <a:effectLst/>
                        </a:rPr>
                        <a:t>基本操作流程</a:t>
                      </a:r>
                    </a:p>
                    <a:p>
                      <a:pPr fontAlgn="t"/>
                      <a:br>
                        <a:rPr lang="zh-CN" altLang="en-US" sz="900">
                          <a:effectLst/>
                        </a:rPr>
                      </a:b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buFont typeface="+mj-lt"/>
                        <a:buAutoNum type="arabicPeriod"/>
                      </a:pPr>
                      <a:r>
                        <a:rPr lang="zh-CN" altLang="en-US" sz="900">
                          <a:effectLst/>
                        </a:rPr>
                        <a:t>卖家登录“喵咪美食坊”网站</a:t>
                      </a:r>
                    </a:p>
                    <a:p>
                      <a:pPr algn="l" fontAlgn="t">
                        <a:buFont typeface="+mj-lt"/>
                        <a:buAutoNum type="arabicPeriod"/>
                      </a:pPr>
                      <a:r>
                        <a:rPr lang="zh-CN" altLang="en-US" sz="900">
                          <a:effectLst/>
                        </a:rPr>
                        <a:t>卖家点击“查看客户信息”按钮</a:t>
                      </a:r>
                    </a:p>
                    <a:p>
                      <a:pPr algn="l" fontAlgn="t">
                        <a:buFont typeface="+mj-lt"/>
                        <a:buAutoNum type="arabicPeriod"/>
                      </a:pPr>
                      <a:r>
                        <a:rPr lang="zh-CN" altLang="en-US" sz="900">
                          <a:effectLst/>
                        </a:rPr>
                        <a:t>系统显示客户信息界面</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444097060"/>
                  </a:ext>
                </a:extLst>
              </a:tr>
              <a:tr h="377726">
                <a:tc>
                  <a:txBody>
                    <a:bodyPr/>
                    <a:lstStyle/>
                    <a:p>
                      <a:pPr algn="ctr" fontAlgn="t"/>
                      <a:r>
                        <a:rPr lang="zh-CN" altLang="en-US" sz="900">
                          <a:effectLst/>
                        </a:rPr>
                        <a:t>可选操作流程</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900">
                          <a:effectLst/>
                        </a:rPr>
                      </a:b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778272317"/>
                  </a:ext>
                </a:extLst>
              </a:tr>
              <a:tr h="377726">
                <a:tc>
                  <a:txBody>
                    <a:bodyPr/>
                    <a:lstStyle/>
                    <a:p>
                      <a:pPr algn="ctr" fontAlgn="t"/>
                      <a:r>
                        <a:rPr lang="zh-CN" altLang="en-US" sz="900">
                          <a:effectLst/>
                        </a:rPr>
                        <a:t>字段列表</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900">
                          <a:effectLst/>
                        </a:rPr>
                      </a:b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516302724"/>
                  </a:ext>
                </a:extLst>
              </a:tr>
              <a:tr h="263059">
                <a:tc>
                  <a:txBody>
                    <a:bodyPr/>
                    <a:lstStyle/>
                    <a:p>
                      <a:pPr algn="ctr" fontAlgn="t"/>
                      <a:r>
                        <a:rPr lang="zh-CN" altLang="en-US" sz="900">
                          <a:effectLst/>
                        </a:rPr>
                        <a:t>非功能需求</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effectLst/>
                        </a:rPr>
                        <a:t>系统响应时间不能超过</a:t>
                      </a:r>
                      <a:r>
                        <a:rPr lang="en-US" altLang="zh-CN" sz="900">
                          <a:effectLst/>
                        </a:rPr>
                        <a:t>60</a:t>
                      </a:r>
                      <a:r>
                        <a:rPr lang="zh-CN" altLang="en-US" sz="900">
                          <a:effectLst/>
                        </a:rPr>
                        <a:t>秒</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460990245"/>
                  </a:ext>
                </a:extLst>
              </a:tr>
              <a:tr h="263059">
                <a:tc>
                  <a:txBody>
                    <a:bodyPr/>
                    <a:lstStyle/>
                    <a:p>
                      <a:pPr algn="ctr" fontAlgn="t"/>
                      <a:r>
                        <a:rPr lang="zh-CN" altLang="en-US" sz="900">
                          <a:effectLst/>
                        </a:rPr>
                        <a:t>业务规则</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effectLst/>
                        </a:rPr>
                        <a:t>无</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452979220"/>
                  </a:ext>
                </a:extLst>
              </a:tr>
              <a:tr h="263059">
                <a:tc>
                  <a:txBody>
                    <a:bodyPr/>
                    <a:lstStyle/>
                    <a:p>
                      <a:pPr algn="ctr" fontAlgn="t"/>
                      <a:r>
                        <a:rPr lang="zh-CN" altLang="en-US" sz="900">
                          <a:effectLst/>
                        </a:rPr>
                        <a:t>设计约束</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dirty="0">
                          <a:effectLst/>
                        </a:rPr>
                        <a:t>无</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051212163"/>
                  </a:ext>
                </a:extLst>
              </a:tr>
            </a:tbl>
          </a:graphicData>
        </a:graphic>
      </p:graphicFrame>
      <p:sp>
        <p:nvSpPr>
          <p:cNvPr id="48" name="Rectangle 1">
            <a:extLst>
              <a:ext uri="{FF2B5EF4-FFF2-40B4-BE49-F238E27FC236}">
                <a16:creationId xmlns:a16="http://schemas.microsoft.com/office/drawing/2014/main" id="{7DA144B1-8637-5A71-3814-E6547B76CA24}"/>
              </a:ext>
            </a:extLst>
          </p:cNvPr>
          <p:cNvSpPr>
            <a:spLocks noChangeArrowheads="1"/>
          </p:cNvSpPr>
          <p:nvPr/>
        </p:nvSpPr>
        <p:spPr bwMode="auto">
          <a:xfrm>
            <a:off x="575399" y="144515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9218" name="Picture 2">
            <a:extLst>
              <a:ext uri="{FF2B5EF4-FFF2-40B4-BE49-F238E27FC236}">
                <a16:creationId xmlns:a16="http://schemas.microsoft.com/office/drawing/2014/main" id="{409352A4-320C-A89A-2325-ED5A752542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1054" y="1248568"/>
            <a:ext cx="6324600" cy="5000625"/>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3">
            <a:extLst>
              <a:ext uri="{FF2B5EF4-FFF2-40B4-BE49-F238E27FC236}">
                <a16:creationId xmlns:a16="http://schemas.microsoft.com/office/drawing/2014/main" id="{CB829C8F-B44F-0F0B-68C8-D4EAE15AAF43}"/>
              </a:ext>
            </a:extLst>
          </p:cNvPr>
          <p:cNvSpPr>
            <a:spLocks noChangeArrowheads="1"/>
          </p:cNvSpPr>
          <p:nvPr/>
        </p:nvSpPr>
        <p:spPr bwMode="auto">
          <a:xfrm>
            <a:off x="5001054" y="12485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888614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20"/>
          <p:cNvGrpSpPr/>
          <p:nvPr/>
        </p:nvGrpSpPr>
        <p:grpSpPr>
          <a:xfrm>
            <a:off x="454963" y="93878"/>
            <a:ext cx="10641129" cy="826316"/>
            <a:chOff x="454963" y="93878"/>
            <a:chExt cx="10641129" cy="826316"/>
          </a:xfrm>
        </p:grpSpPr>
        <p:sp>
          <p:nvSpPr>
            <p:cNvPr id="21" name="AutoShape 21"/>
            <p:cNvSpPr/>
            <p:nvPr/>
          </p:nvSpPr>
          <p:spPr>
            <a:xfrm>
              <a:off x="454963" y="331168"/>
              <a:ext cx="84147" cy="84147"/>
            </a:xfrm>
            <a:prstGeom prst="ellipse">
              <a:avLst/>
            </a:prstGeom>
            <a:solidFill>
              <a:schemeClr val="accent1">
                <a:alpha val="100000"/>
              </a:schemeClr>
            </a:solidFill>
          </p:spPr>
        </p:sp>
        <p:sp>
          <p:nvSpPr>
            <p:cNvPr id="22" name="AutoShape 22"/>
            <p:cNvSpPr/>
            <p:nvPr/>
          </p:nvSpPr>
          <p:spPr>
            <a:xfrm>
              <a:off x="575049" y="337743"/>
              <a:ext cx="78137" cy="78137"/>
            </a:xfrm>
            <a:prstGeom prst="ellipse">
              <a:avLst/>
            </a:prstGeom>
            <a:solidFill>
              <a:schemeClr val="accent1">
                <a:alpha val="80000"/>
              </a:schemeClr>
            </a:solidFill>
          </p:spPr>
        </p:sp>
        <p:sp>
          <p:nvSpPr>
            <p:cNvPr id="23" name="AutoShape 23"/>
            <p:cNvSpPr/>
            <p:nvPr/>
          </p:nvSpPr>
          <p:spPr>
            <a:xfrm>
              <a:off x="689125" y="339460"/>
              <a:ext cx="74704" cy="74704"/>
            </a:xfrm>
            <a:prstGeom prst="ellipse">
              <a:avLst/>
            </a:prstGeom>
            <a:solidFill>
              <a:schemeClr val="accent1">
                <a:alpha val="60000"/>
              </a:schemeClr>
            </a:solidFill>
          </p:spPr>
        </p:sp>
        <p:sp>
          <p:nvSpPr>
            <p:cNvPr id="24" name="AutoShape 24"/>
            <p:cNvSpPr/>
            <p:nvPr/>
          </p:nvSpPr>
          <p:spPr>
            <a:xfrm>
              <a:off x="799768" y="348430"/>
              <a:ext cx="69238" cy="69238"/>
            </a:xfrm>
            <a:prstGeom prst="ellipse">
              <a:avLst/>
            </a:prstGeom>
            <a:solidFill>
              <a:schemeClr val="accent1">
                <a:alpha val="40000"/>
              </a:schemeClr>
            </a:solidFill>
          </p:spPr>
        </p:sp>
        <p:sp>
          <p:nvSpPr>
            <p:cNvPr id="25" name="AutoShape 25"/>
            <p:cNvSpPr/>
            <p:nvPr/>
          </p:nvSpPr>
          <p:spPr>
            <a:xfrm>
              <a:off x="904945" y="344297"/>
              <a:ext cx="65594" cy="65594"/>
            </a:xfrm>
            <a:prstGeom prst="ellipse">
              <a:avLst/>
            </a:prstGeom>
            <a:solidFill>
              <a:schemeClr val="accent1">
                <a:alpha val="20000"/>
              </a:schemeClr>
            </a:solidFill>
          </p:spPr>
        </p:sp>
        <p:sp>
          <p:nvSpPr>
            <p:cNvPr id="26" name="AutoShape 26"/>
            <p:cNvSpPr/>
            <p:nvPr/>
          </p:nvSpPr>
          <p:spPr>
            <a:xfrm>
              <a:off x="454963" y="448942"/>
              <a:ext cx="84147" cy="84147"/>
            </a:xfrm>
            <a:prstGeom prst="ellipse">
              <a:avLst/>
            </a:prstGeom>
            <a:solidFill>
              <a:schemeClr val="accent1">
                <a:alpha val="100000"/>
              </a:schemeClr>
            </a:solidFill>
          </p:spPr>
        </p:sp>
        <p:sp>
          <p:nvSpPr>
            <p:cNvPr id="27" name="AutoShape 27"/>
            <p:cNvSpPr/>
            <p:nvPr/>
          </p:nvSpPr>
          <p:spPr>
            <a:xfrm>
              <a:off x="575049" y="455517"/>
              <a:ext cx="78137" cy="78137"/>
            </a:xfrm>
            <a:prstGeom prst="ellipse">
              <a:avLst/>
            </a:prstGeom>
            <a:solidFill>
              <a:schemeClr val="accent1">
                <a:alpha val="80000"/>
              </a:schemeClr>
            </a:solidFill>
          </p:spPr>
        </p:sp>
        <p:sp>
          <p:nvSpPr>
            <p:cNvPr id="28" name="AutoShape 28"/>
            <p:cNvSpPr/>
            <p:nvPr/>
          </p:nvSpPr>
          <p:spPr>
            <a:xfrm>
              <a:off x="689125" y="457233"/>
              <a:ext cx="74704" cy="74704"/>
            </a:xfrm>
            <a:prstGeom prst="ellipse">
              <a:avLst/>
            </a:prstGeom>
            <a:solidFill>
              <a:schemeClr val="accent1">
                <a:alpha val="60000"/>
              </a:schemeClr>
            </a:solidFill>
          </p:spPr>
        </p:sp>
        <p:sp>
          <p:nvSpPr>
            <p:cNvPr id="29" name="AutoShape 29"/>
            <p:cNvSpPr/>
            <p:nvPr/>
          </p:nvSpPr>
          <p:spPr>
            <a:xfrm>
              <a:off x="799768" y="466203"/>
              <a:ext cx="69238" cy="69238"/>
            </a:xfrm>
            <a:prstGeom prst="ellipse">
              <a:avLst/>
            </a:prstGeom>
            <a:solidFill>
              <a:schemeClr val="accent1">
                <a:alpha val="40000"/>
              </a:schemeClr>
            </a:solidFill>
          </p:spPr>
        </p:sp>
        <p:sp>
          <p:nvSpPr>
            <p:cNvPr id="30" name="AutoShape 30"/>
            <p:cNvSpPr/>
            <p:nvPr/>
          </p:nvSpPr>
          <p:spPr>
            <a:xfrm>
              <a:off x="904945" y="462070"/>
              <a:ext cx="65594" cy="65594"/>
            </a:xfrm>
            <a:prstGeom prst="ellipse">
              <a:avLst/>
            </a:prstGeom>
            <a:solidFill>
              <a:schemeClr val="accent1">
                <a:alpha val="20000"/>
              </a:schemeClr>
            </a:solidFill>
          </p:spPr>
        </p:sp>
        <p:sp>
          <p:nvSpPr>
            <p:cNvPr id="31" name="AutoShape 31"/>
            <p:cNvSpPr/>
            <p:nvPr/>
          </p:nvSpPr>
          <p:spPr>
            <a:xfrm>
              <a:off x="454963" y="566715"/>
              <a:ext cx="84147" cy="84147"/>
            </a:xfrm>
            <a:prstGeom prst="ellipse">
              <a:avLst/>
            </a:prstGeom>
            <a:solidFill>
              <a:schemeClr val="accent1">
                <a:alpha val="100000"/>
              </a:schemeClr>
            </a:solidFill>
          </p:spPr>
        </p:sp>
        <p:sp>
          <p:nvSpPr>
            <p:cNvPr id="32" name="AutoShape 32"/>
            <p:cNvSpPr/>
            <p:nvPr/>
          </p:nvSpPr>
          <p:spPr>
            <a:xfrm>
              <a:off x="575049" y="573291"/>
              <a:ext cx="78137" cy="78137"/>
            </a:xfrm>
            <a:prstGeom prst="ellipse">
              <a:avLst/>
            </a:prstGeom>
            <a:solidFill>
              <a:schemeClr val="accent1">
                <a:alpha val="80000"/>
              </a:schemeClr>
            </a:solidFill>
          </p:spPr>
        </p:sp>
        <p:sp>
          <p:nvSpPr>
            <p:cNvPr id="33" name="AutoShape 33"/>
            <p:cNvSpPr/>
            <p:nvPr/>
          </p:nvSpPr>
          <p:spPr>
            <a:xfrm>
              <a:off x="689125" y="575007"/>
              <a:ext cx="74704" cy="74704"/>
            </a:xfrm>
            <a:prstGeom prst="ellipse">
              <a:avLst/>
            </a:prstGeom>
            <a:solidFill>
              <a:schemeClr val="accent1">
                <a:alpha val="60000"/>
              </a:schemeClr>
            </a:solidFill>
          </p:spPr>
        </p:sp>
        <p:sp>
          <p:nvSpPr>
            <p:cNvPr id="34" name="AutoShape 34"/>
            <p:cNvSpPr/>
            <p:nvPr/>
          </p:nvSpPr>
          <p:spPr>
            <a:xfrm>
              <a:off x="799768" y="583977"/>
              <a:ext cx="69238" cy="69238"/>
            </a:xfrm>
            <a:prstGeom prst="ellipse">
              <a:avLst/>
            </a:prstGeom>
            <a:solidFill>
              <a:schemeClr val="accent1">
                <a:alpha val="40000"/>
              </a:schemeClr>
            </a:solidFill>
          </p:spPr>
        </p:sp>
        <p:sp>
          <p:nvSpPr>
            <p:cNvPr id="35" name="AutoShape 35"/>
            <p:cNvSpPr/>
            <p:nvPr/>
          </p:nvSpPr>
          <p:spPr>
            <a:xfrm>
              <a:off x="904945" y="579844"/>
              <a:ext cx="65594" cy="65594"/>
            </a:xfrm>
            <a:prstGeom prst="ellipse">
              <a:avLst/>
            </a:prstGeom>
            <a:solidFill>
              <a:schemeClr val="accent1">
                <a:alpha val="20000"/>
              </a:schemeClr>
            </a:solidFill>
          </p:spPr>
        </p:sp>
        <p:sp>
          <p:nvSpPr>
            <p:cNvPr id="36" name="AutoShape 36"/>
            <p:cNvSpPr/>
            <p:nvPr/>
          </p:nvSpPr>
          <p:spPr>
            <a:xfrm>
              <a:off x="454963" y="684489"/>
              <a:ext cx="84147" cy="84147"/>
            </a:xfrm>
            <a:prstGeom prst="ellipse">
              <a:avLst/>
            </a:prstGeom>
            <a:solidFill>
              <a:schemeClr val="accent1">
                <a:alpha val="100000"/>
              </a:schemeClr>
            </a:solidFill>
          </p:spPr>
        </p:sp>
        <p:sp>
          <p:nvSpPr>
            <p:cNvPr id="37" name="AutoShape 37"/>
            <p:cNvSpPr/>
            <p:nvPr/>
          </p:nvSpPr>
          <p:spPr>
            <a:xfrm>
              <a:off x="575049" y="691064"/>
              <a:ext cx="78137" cy="78137"/>
            </a:xfrm>
            <a:prstGeom prst="ellipse">
              <a:avLst/>
            </a:prstGeom>
            <a:solidFill>
              <a:schemeClr val="accent1">
                <a:alpha val="80000"/>
              </a:schemeClr>
            </a:solidFill>
          </p:spPr>
        </p:sp>
        <p:sp>
          <p:nvSpPr>
            <p:cNvPr id="38" name="AutoShape 38"/>
            <p:cNvSpPr/>
            <p:nvPr/>
          </p:nvSpPr>
          <p:spPr>
            <a:xfrm>
              <a:off x="689125" y="692781"/>
              <a:ext cx="74704" cy="74704"/>
            </a:xfrm>
            <a:prstGeom prst="ellipse">
              <a:avLst/>
            </a:prstGeom>
            <a:solidFill>
              <a:schemeClr val="accent1">
                <a:alpha val="60000"/>
              </a:schemeClr>
            </a:solidFill>
          </p:spPr>
        </p:sp>
        <p:sp>
          <p:nvSpPr>
            <p:cNvPr id="39" name="AutoShape 39"/>
            <p:cNvSpPr/>
            <p:nvPr/>
          </p:nvSpPr>
          <p:spPr>
            <a:xfrm>
              <a:off x="799768" y="701751"/>
              <a:ext cx="69238" cy="69238"/>
            </a:xfrm>
            <a:prstGeom prst="ellipse">
              <a:avLst/>
            </a:prstGeom>
            <a:solidFill>
              <a:schemeClr val="accent1">
                <a:alpha val="40000"/>
              </a:schemeClr>
            </a:solidFill>
          </p:spPr>
        </p:sp>
        <p:sp>
          <p:nvSpPr>
            <p:cNvPr id="40" name="AutoShape 40"/>
            <p:cNvSpPr/>
            <p:nvPr/>
          </p:nvSpPr>
          <p:spPr>
            <a:xfrm>
              <a:off x="904945" y="697618"/>
              <a:ext cx="65594" cy="65594"/>
            </a:xfrm>
            <a:prstGeom prst="ellipse">
              <a:avLst/>
            </a:prstGeom>
            <a:solidFill>
              <a:schemeClr val="accent1">
                <a:alpha val="20000"/>
              </a:schemeClr>
            </a:solidFill>
          </p:spPr>
        </p:sp>
        <p:sp>
          <p:nvSpPr>
            <p:cNvPr id="41" name="TextBox 41"/>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测试用例设计与清单</a:t>
              </a:r>
              <a:r>
                <a:rPr lang="en-US" altLang="zh-CN" sz="3000" b="1" dirty="0">
                  <a:solidFill>
                    <a:schemeClr val="accent1">
                      <a:alpha val="100000"/>
                    </a:schemeClr>
                  </a:solidFill>
                  <a:latin typeface="Microsoft Yahei"/>
                  <a:ea typeface="Microsoft Yahei"/>
                  <a:cs typeface="Microsoft Yahei"/>
                </a:rPr>
                <a:t>——</a:t>
              </a:r>
              <a:r>
                <a:rPr lang="zh-CN" altLang="en-US" sz="3000" b="1" dirty="0">
                  <a:solidFill>
                    <a:schemeClr val="accent1">
                      <a:alpha val="100000"/>
                    </a:schemeClr>
                  </a:solidFill>
                  <a:latin typeface="Microsoft Yahei"/>
                  <a:ea typeface="Microsoft Yahei"/>
                  <a:cs typeface="Microsoft Yahei"/>
                </a:rPr>
                <a:t>卖家部分展示</a:t>
              </a:r>
              <a:endParaRPr lang="en-US" sz="3000" b="1" dirty="0">
                <a:solidFill>
                  <a:schemeClr val="accent1">
                    <a:alpha val="100000"/>
                  </a:schemeClr>
                </a:solidFill>
                <a:latin typeface="Microsoft Yahei"/>
                <a:ea typeface="Microsoft Yahei"/>
                <a:cs typeface="Microsoft Yahei"/>
              </a:endParaRPr>
            </a:p>
          </p:txBody>
        </p:sp>
      </p:grpSp>
      <p:sp>
        <p:nvSpPr>
          <p:cNvPr id="45" name="Rectangle 2">
            <a:extLst>
              <a:ext uri="{FF2B5EF4-FFF2-40B4-BE49-F238E27FC236}">
                <a16:creationId xmlns:a16="http://schemas.microsoft.com/office/drawing/2014/main" id="{C7FB794E-8DA6-56CA-3061-990FEAF7D7EE}"/>
              </a:ext>
            </a:extLst>
          </p:cNvPr>
          <p:cNvSpPr>
            <a:spLocks noChangeArrowheads="1"/>
          </p:cNvSpPr>
          <p:nvPr/>
        </p:nvSpPr>
        <p:spPr bwMode="auto">
          <a:xfrm>
            <a:off x="3141663" y="14716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1">
            <a:extLst>
              <a:ext uri="{FF2B5EF4-FFF2-40B4-BE49-F238E27FC236}">
                <a16:creationId xmlns:a16="http://schemas.microsoft.com/office/drawing/2014/main" id="{77E95A50-16AC-A986-3465-5B3BCBF6B552}"/>
              </a:ext>
            </a:extLst>
          </p:cNvPr>
          <p:cNvSpPr>
            <a:spLocks noChangeArrowheads="1"/>
          </p:cNvSpPr>
          <p:nvPr/>
        </p:nvSpPr>
        <p:spPr bwMode="auto">
          <a:xfrm>
            <a:off x="3017838"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AutoShape 2">
            <a:extLst>
              <a:ext uri="{FF2B5EF4-FFF2-40B4-BE49-F238E27FC236}">
                <a16:creationId xmlns:a16="http://schemas.microsoft.com/office/drawing/2014/main" id="{3B26EB58-27F7-A66D-4B73-26D747A4E60D}"/>
              </a:ext>
            </a:extLst>
          </p:cNvP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Rectangle 3">
            <a:extLst>
              <a:ext uri="{FF2B5EF4-FFF2-40B4-BE49-F238E27FC236}">
                <a16:creationId xmlns:a16="http://schemas.microsoft.com/office/drawing/2014/main" id="{83FFEE56-16F4-B245-2158-C5573BD5CF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AutoShape 4">
            <a:extLst>
              <a:ext uri="{FF2B5EF4-FFF2-40B4-BE49-F238E27FC236}">
                <a16:creationId xmlns:a16="http://schemas.microsoft.com/office/drawing/2014/main" id="{4D1A5138-CF1F-4230-C442-3D0E19BC4491}"/>
              </a:ext>
            </a:extLst>
          </p:cNvPr>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5">
            <a:extLst>
              <a:ext uri="{FF2B5EF4-FFF2-40B4-BE49-F238E27FC236}">
                <a16:creationId xmlns:a16="http://schemas.microsoft.com/office/drawing/2014/main" id="{4DF836E1-D425-B3AC-7DDC-0E4683337E23}"/>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AutoShape 6">
            <a:extLst>
              <a:ext uri="{FF2B5EF4-FFF2-40B4-BE49-F238E27FC236}">
                <a16:creationId xmlns:a16="http://schemas.microsoft.com/office/drawing/2014/main" id="{FEF0CEF6-8E1A-833B-9B2B-D5CDFE30F57E}"/>
              </a:ext>
            </a:extLst>
          </p:cNvPr>
          <p:cNvSpPr>
            <a:spLocks noChangeAspect="1" noChangeArrowheads="1"/>
          </p:cNvSpPr>
          <p:nvPr/>
        </p:nvSpPr>
        <p:spPr bwMode="auto">
          <a:xfrm>
            <a:off x="304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7">
            <a:extLst>
              <a:ext uri="{FF2B5EF4-FFF2-40B4-BE49-F238E27FC236}">
                <a16:creationId xmlns:a16="http://schemas.microsoft.com/office/drawing/2014/main" id="{3ACDD94C-CD18-0507-6196-950B875BADB5}"/>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AutoShape 12">
            <a:extLst>
              <a:ext uri="{FF2B5EF4-FFF2-40B4-BE49-F238E27FC236}">
                <a16:creationId xmlns:a16="http://schemas.microsoft.com/office/drawing/2014/main" id="{DCDB1C76-B1BC-F97B-EA1E-E2DF8AB3ECB6}"/>
              </a:ext>
            </a:extLst>
          </p:cNvPr>
          <p:cNvSpPr>
            <a:spLocks noChangeAspect="1" noChangeArrowheads="1"/>
          </p:cNvSpPr>
          <p:nvPr/>
        </p:nvSpPr>
        <p:spPr bwMode="auto">
          <a:xfrm>
            <a:off x="2272614" y="1512729"/>
            <a:ext cx="161826"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13">
            <a:extLst>
              <a:ext uri="{FF2B5EF4-FFF2-40B4-BE49-F238E27FC236}">
                <a16:creationId xmlns:a16="http://schemas.microsoft.com/office/drawing/2014/main" id="{237E8965-4658-9772-0661-66C5F6E9F121}"/>
              </a:ext>
            </a:extLst>
          </p:cNvPr>
          <p:cNvSpPr>
            <a:spLocks noChangeArrowheads="1"/>
          </p:cNvSpPr>
          <p:nvPr/>
        </p:nvSpPr>
        <p:spPr bwMode="auto">
          <a:xfrm flipV="1">
            <a:off x="7848600" y="1253648"/>
            <a:ext cx="6473040" cy="3713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6" name="Rectangle 17">
            <a:extLst>
              <a:ext uri="{FF2B5EF4-FFF2-40B4-BE49-F238E27FC236}">
                <a16:creationId xmlns:a16="http://schemas.microsoft.com/office/drawing/2014/main" id="{C43D7476-25B5-A168-D914-4A2DAD73A605}"/>
              </a:ext>
            </a:extLst>
          </p:cNvPr>
          <p:cNvSpPr>
            <a:spLocks noChangeArrowheads="1"/>
          </p:cNvSpPr>
          <p:nvPr/>
        </p:nvSpPr>
        <p:spPr bwMode="auto">
          <a:xfrm>
            <a:off x="5257800" y="26830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8">
            <a:extLst>
              <a:ext uri="{FF2B5EF4-FFF2-40B4-BE49-F238E27FC236}">
                <a16:creationId xmlns:a16="http://schemas.microsoft.com/office/drawing/2014/main" id="{3A87BFD4-227F-03C9-D0E4-F62D66B0C26F}"/>
              </a:ext>
            </a:extLst>
          </p:cNvPr>
          <p:cNvSpPr>
            <a:spLocks noChangeArrowheads="1"/>
          </p:cNvSpPr>
          <p:nvPr/>
        </p:nvSpPr>
        <p:spPr bwMode="auto">
          <a:xfrm>
            <a:off x="862167" y="15577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CBCC0357-C53F-20A2-E914-BFDF70E88C38}"/>
              </a:ext>
            </a:extLst>
          </p:cNvPr>
          <p:cNvSpPr>
            <a:spLocks noChangeArrowheads="1"/>
          </p:cNvSpPr>
          <p:nvPr/>
        </p:nvSpPr>
        <p:spPr bwMode="auto">
          <a:xfrm>
            <a:off x="2667000" y="22583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5">
            <a:extLst>
              <a:ext uri="{FF2B5EF4-FFF2-40B4-BE49-F238E27FC236}">
                <a16:creationId xmlns:a16="http://schemas.microsoft.com/office/drawing/2014/main" id="{3B4401CC-3FB2-936E-87C7-B8B0F7686636}"/>
              </a:ext>
            </a:extLst>
          </p:cNvPr>
          <p:cNvSpPr>
            <a:spLocks noChangeArrowheads="1"/>
          </p:cNvSpPr>
          <p:nvPr/>
        </p:nvSpPr>
        <p:spPr bwMode="auto">
          <a:xfrm>
            <a:off x="1433434" y="16862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489D4C85-C7F1-C891-FB7A-F98C8DCF65CA}"/>
              </a:ext>
            </a:extLst>
          </p:cNvPr>
          <p:cNvSpPr>
            <a:spLocks noChangeArrowheads="1"/>
          </p:cNvSpPr>
          <p:nvPr/>
        </p:nvSpPr>
        <p:spPr bwMode="auto">
          <a:xfrm>
            <a:off x="-429416" y="-2348858"/>
            <a:ext cx="68888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9" name="Rectangle 3">
            <a:extLst>
              <a:ext uri="{FF2B5EF4-FFF2-40B4-BE49-F238E27FC236}">
                <a16:creationId xmlns:a16="http://schemas.microsoft.com/office/drawing/2014/main" id="{78E36A70-C4DB-A79D-761B-07A3C5EC3783}"/>
              </a:ext>
            </a:extLst>
          </p:cNvPr>
          <p:cNvSpPr>
            <a:spLocks noChangeArrowheads="1"/>
          </p:cNvSpPr>
          <p:nvPr/>
        </p:nvSpPr>
        <p:spPr bwMode="auto">
          <a:xfrm>
            <a:off x="1212052" y="17018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2" name="Rectangle 1">
            <a:extLst>
              <a:ext uri="{FF2B5EF4-FFF2-40B4-BE49-F238E27FC236}">
                <a16:creationId xmlns:a16="http://schemas.microsoft.com/office/drawing/2014/main" id="{DEE62C85-7148-2F1E-EAC5-FD031FF2BC2E}"/>
              </a:ext>
            </a:extLst>
          </p:cNvPr>
          <p:cNvSpPr>
            <a:spLocks noChangeArrowheads="1"/>
          </p:cNvSpPr>
          <p:nvPr/>
        </p:nvSpPr>
        <p:spPr bwMode="auto">
          <a:xfrm>
            <a:off x="862900" y="16705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3" name="Rectangle 3">
            <a:extLst>
              <a:ext uri="{FF2B5EF4-FFF2-40B4-BE49-F238E27FC236}">
                <a16:creationId xmlns:a16="http://schemas.microsoft.com/office/drawing/2014/main" id="{894973B6-64F7-AE57-722B-B8F8671A6447}"/>
              </a:ext>
            </a:extLst>
          </p:cNvPr>
          <p:cNvSpPr>
            <a:spLocks noChangeArrowheads="1"/>
          </p:cNvSpPr>
          <p:nvPr/>
        </p:nvSpPr>
        <p:spPr bwMode="auto">
          <a:xfrm>
            <a:off x="2475356" y="106303"/>
            <a:ext cx="4366224" cy="47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6" name="Rectangle 4">
            <a:extLst>
              <a:ext uri="{FF2B5EF4-FFF2-40B4-BE49-F238E27FC236}">
                <a16:creationId xmlns:a16="http://schemas.microsoft.com/office/drawing/2014/main" id="{F85A7A2D-DEEE-524C-5134-5404A1A2AB92}"/>
              </a:ext>
            </a:extLst>
          </p:cNvPr>
          <p:cNvSpPr>
            <a:spLocks noChangeArrowheads="1"/>
          </p:cNvSpPr>
          <p:nvPr/>
        </p:nvSpPr>
        <p:spPr bwMode="auto">
          <a:xfrm>
            <a:off x="842187" y="15402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7" name="Rectangle 6">
            <a:extLst>
              <a:ext uri="{FF2B5EF4-FFF2-40B4-BE49-F238E27FC236}">
                <a16:creationId xmlns:a16="http://schemas.microsoft.com/office/drawing/2014/main" id="{7DE5126B-03C2-5CA0-65E8-57E0F4093449}"/>
              </a:ext>
            </a:extLst>
          </p:cNvPr>
          <p:cNvSpPr>
            <a:spLocks noChangeArrowheads="1"/>
          </p:cNvSpPr>
          <p:nvPr/>
        </p:nvSpPr>
        <p:spPr bwMode="auto">
          <a:xfrm>
            <a:off x="4776890" y="23264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1">
            <a:extLst>
              <a:ext uri="{FF2B5EF4-FFF2-40B4-BE49-F238E27FC236}">
                <a16:creationId xmlns:a16="http://schemas.microsoft.com/office/drawing/2014/main" id="{4B9DBCF5-4AB1-501F-6E81-CE059AFB6AB9}"/>
              </a:ext>
            </a:extLst>
          </p:cNvPr>
          <p:cNvSpPr>
            <a:spLocks noChangeArrowheads="1"/>
          </p:cNvSpPr>
          <p:nvPr/>
        </p:nvSpPr>
        <p:spPr bwMode="auto">
          <a:xfrm>
            <a:off x="825992" y="12536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3">
            <a:extLst>
              <a:ext uri="{FF2B5EF4-FFF2-40B4-BE49-F238E27FC236}">
                <a16:creationId xmlns:a16="http://schemas.microsoft.com/office/drawing/2014/main" id="{611BD213-4B6A-7F91-29B1-CE0E85092F2E}"/>
              </a:ext>
            </a:extLst>
          </p:cNvPr>
          <p:cNvSpPr>
            <a:spLocks noChangeArrowheads="1"/>
          </p:cNvSpPr>
          <p:nvPr/>
        </p:nvSpPr>
        <p:spPr bwMode="auto">
          <a:xfrm>
            <a:off x="4412064" y="18690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8" name="Rectangle 1">
            <a:extLst>
              <a:ext uri="{FF2B5EF4-FFF2-40B4-BE49-F238E27FC236}">
                <a16:creationId xmlns:a16="http://schemas.microsoft.com/office/drawing/2014/main" id="{7DA144B1-8637-5A71-3814-E6547B76CA24}"/>
              </a:ext>
            </a:extLst>
          </p:cNvPr>
          <p:cNvSpPr>
            <a:spLocks noChangeArrowheads="1"/>
          </p:cNvSpPr>
          <p:nvPr/>
        </p:nvSpPr>
        <p:spPr bwMode="auto">
          <a:xfrm>
            <a:off x="575399" y="144515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9" name="Rectangle 3">
            <a:extLst>
              <a:ext uri="{FF2B5EF4-FFF2-40B4-BE49-F238E27FC236}">
                <a16:creationId xmlns:a16="http://schemas.microsoft.com/office/drawing/2014/main" id="{CB829C8F-B44F-0F0B-68C8-D4EAE15AAF43}"/>
              </a:ext>
            </a:extLst>
          </p:cNvPr>
          <p:cNvSpPr>
            <a:spLocks noChangeArrowheads="1"/>
          </p:cNvSpPr>
          <p:nvPr/>
        </p:nvSpPr>
        <p:spPr bwMode="auto">
          <a:xfrm>
            <a:off x="5001054" y="12485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表格 9">
            <a:extLst>
              <a:ext uri="{FF2B5EF4-FFF2-40B4-BE49-F238E27FC236}">
                <a16:creationId xmlns:a16="http://schemas.microsoft.com/office/drawing/2014/main" id="{0BB803D9-B050-D216-8B99-9FBB387E36DC}"/>
              </a:ext>
            </a:extLst>
          </p:cNvPr>
          <p:cNvGraphicFramePr>
            <a:graphicFrameLocks noGrp="1"/>
          </p:cNvGraphicFramePr>
          <p:nvPr>
            <p:extLst>
              <p:ext uri="{D42A27DB-BD31-4B8C-83A1-F6EECF244321}">
                <p14:modId xmlns:p14="http://schemas.microsoft.com/office/powerpoint/2010/main" val="4175622951"/>
              </p:ext>
            </p:extLst>
          </p:nvPr>
        </p:nvGraphicFramePr>
        <p:xfrm>
          <a:off x="682185" y="1266505"/>
          <a:ext cx="3586342" cy="4525965"/>
        </p:xfrm>
        <a:graphic>
          <a:graphicData uri="http://schemas.openxmlformats.org/drawingml/2006/table">
            <a:tbl>
              <a:tblPr/>
              <a:tblGrid>
                <a:gridCol w="1793171">
                  <a:extLst>
                    <a:ext uri="{9D8B030D-6E8A-4147-A177-3AD203B41FA5}">
                      <a16:colId xmlns:a16="http://schemas.microsoft.com/office/drawing/2014/main" val="4178867231"/>
                    </a:ext>
                  </a:extLst>
                </a:gridCol>
                <a:gridCol w="1793171">
                  <a:extLst>
                    <a:ext uri="{9D8B030D-6E8A-4147-A177-3AD203B41FA5}">
                      <a16:colId xmlns:a16="http://schemas.microsoft.com/office/drawing/2014/main" val="269348687"/>
                    </a:ext>
                  </a:extLst>
                </a:gridCol>
              </a:tblGrid>
              <a:tr h="279735">
                <a:tc>
                  <a:txBody>
                    <a:bodyPr/>
                    <a:lstStyle/>
                    <a:p>
                      <a:pPr algn="ctr" fontAlgn="t"/>
                      <a:r>
                        <a:rPr lang="zh-CN" altLang="en-US" sz="900" b="1">
                          <a:solidFill>
                            <a:srgbClr val="1F2329"/>
                          </a:solidFill>
                          <a:effectLst/>
                        </a:rPr>
                        <a:t>描述项</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ctr" fontAlgn="t"/>
                      <a:r>
                        <a:rPr lang="zh-CN" altLang="en-US" sz="900" b="1">
                          <a:solidFill>
                            <a:srgbClr val="1F2329"/>
                          </a:solidFill>
                          <a:effectLst/>
                        </a:rPr>
                        <a:t>说明</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4293667494"/>
                  </a:ext>
                </a:extLst>
              </a:tr>
              <a:tr h="279735">
                <a:tc>
                  <a:txBody>
                    <a:bodyPr/>
                    <a:lstStyle/>
                    <a:p>
                      <a:pPr algn="ctr" fontAlgn="t"/>
                      <a:r>
                        <a:rPr lang="zh-CN" altLang="en-US" sz="900">
                          <a:solidFill>
                            <a:srgbClr val="1F2329"/>
                          </a:solidFill>
                          <a:effectLst/>
                        </a:rPr>
                        <a:t>用例名称</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solidFill>
                            <a:srgbClr val="1F2329"/>
                          </a:solidFill>
                          <a:effectLst/>
                        </a:rPr>
                        <a:t>用户退出登录</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651348878"/>
                  </a:ext>
                </a:extLst>
              </a:tr>
              <a:tr h="401670">
                <a:tc>
                  <a:txBody>
                    <a:bodyPr/>
                    <a:lstStyle/>
                    <a:p>
                      <a:pPr algn="ctr" fontAlgn="t"/>
                      <a:r>
                        <a:rPr lang="zh-CN" altLang="en-US" sz="900">
                          <a:solidFill>
                            <a:srgbClr val="1F2329"/>
                          </a:solidFill>
                          <a:effectLst/>
                        </a:rPr>
                        <a:t>标识符</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900">
                          <a:effectLst/>
                        </a:rPr>
                      </a:b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971646488"/>
                  </a:ext>
                </a:extLst>
              </a:tr>
              <a:tr h="279735">
                <a:tc>
                  <a:txBody>
                    <a:bodyPr/>
                    <a:lstStyle/>
                    <a:p>
                      <a:pPr algn="ctr" fontAlgn="t"/>
                      <a:r>
                        <a:rPr lang="zh-CN" altLang="en-US" sz="900">
                          <a:solidFill>
                            <a:srgbClr val="1F2329"/>
                          </a:solidFill>
                          <a:effectLst/>
                        </a:rPr>
                        <a:t>用例描述</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solidFill>
                            <a:srgbClr val="1F2329"/>
                          </a:solidFill>
                          <a:effectLst/>
                        </a:rPr>
                        <a:t>用户在登录后可以退出登录</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4233073591"/>
                  </a:ext>
                </a:extLst>
              </a:tr>
              <a:tr h="279735">
                <a:tc>
                  <a:txBody>
                    <a:bodyPr/>
                    <a:lstStyle/>
                    <a:p>
                      <a:pPr algn="ctr" fontAlgn="t"/>
                      <a:r>
                        <a:rPr lang="zh-CN" altLang="en-US" sz="900">
                          <a:solidFill>
                            <a:srgbClr val="1F2329"/>
                          </a:solidFill>
                          <a:effectLst/>
                        </a:rPr>
                        <a:t>参与者</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solidFill>
                            <a:srgbClr val="1F2329"/>
                          </a:solidFill>
                          <a:effectLst/>
                        </a:rPr>
                        <a:t>买家、卖家</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973612348"/>
                  </a:ext>
                </a:extLst>
              </a:tr>
              <a:tr h="279735">
                <a:tc>
                  <a:txBody>
                    <a:bodyPr/>
                    <a:lstStyle/>
                    <a:p>
                      <a:pPr algn="ctr" fontAlgn="t"/>
                      <a:r>
                        <a:rPr lang="zh-CN" altLang="en-US" sz="900">
                          <a:solidFill>
                            <a:srgbClr val="1F2329"/>
                          </a:solidFill>
                          <a:effectLst/>
                        </a:rPr>
                        <a:t>优先级</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solidFill>
                            <a:srgbClr val="1F2329"/>
                          </a:solidFill>
                          <a:effectLst/>
                        </a:rPr>
                        <a:t>高</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326232294"/>
                  </a:ext>
                </a:extLst>
              </a:tr>
              <a:tr h="279735">
                <a:tc>
                  <a:txBody>
                    <a:bodyPr/>
                    <a:lstStyle/>
                    <a:p>
                      <a:pPr algn="ctr" fontAlgn="t"/>
                      <a:r>
                        <a:rPr lang="zh-CN" altLang="en-US" sz="900">
                          <a:solidFill>
                            <a:srgbClr val="1F2329"/>
                          </a:solidFill>
                          <a:effectLst/>
                        </a:rPr>
                        <a:t>前置条件</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r>
                        <a:rPr lang="zh-CN" altLang="en-US" sz="900">
                          <a:solidFill>
                            <a:srgbClr val="1F2329"/>
                          </a:solidFill>
                          <a:effectLst/>
                        </a:rPr>
                        <a:t>用户已登录</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461720689"/>
                  </a:ext>
                </a:extLst>
              </a:tr>
              <a:tr h="401670">
                <a:tc>
                  <a:txBody>
                    <a:bodyPr/>
                    <a:lstStyle/>
                    <a:p>
                      <a:pPr algn="ctr" fontAlgn="t"/>
                      <a:r>
                        <a:rPr lang="zh-CN" altLang="en-US" sz="900">
                          <a:solidFill>
                            <a:srgbClr val="1F2329"/>
                          </a:solidFill>
                          <a:effectLst/>
                        </a:rPr>
                        <a:t>后置条件</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900">
                          <a:effectLst/>
                        </a:rPr>
                      </a:b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826119292"/>
                  </a:ext>
                </a:extLst>
              </a:tr>
              <a:tr h="401670">
                <a:tc>
                  <a:txBody>
                    <a:bodyPr/>
                    <a:lstStyle/>
                    <a:p>
                      <a:pPr algn="ctr" fontAlgn="t"/>
                      <a:r>
                        <a:rPr lang="zh-CN" altLang="en-US" sz="900">
                          <a:solidFill>
                            <a:srgbClr val="1F2329"/>
                          </a:solidFill>
                          <a:effectLst/>
                        </a:rPr>
                        <a:t>基本操作流程</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uFont typeface="+mj-lt"/>
                        <a:buAutoNum type="arabicPeriod"/>
                      </a:pPr>
                      <a:r>
                        <a:rPr lang="zh-CN" altLang="en-US" sz="900">
                          <a:solidFill>
                            <a:srgbClr val="1F2329"/>
                          </a:solidFill>
                          <a:effectLst/>
                        </a:rPr>
                        <a:t>用户点击退出登录按钮</a:t>
                      </a:r>
                      <a:endParaRPr lang="zh-CN" altLang="en-US" sz="900">
                        <a:effectLst/>
                      </a:endParaRPr>
                    </a:p>
                    <a:p>
                      <a:pPr fontAlgn="t">
                        <a:buFont typeface="+mj-lt"/>
                        <a:buAutoNum type="arabicPeriod"/>
                      </a:pPr>
                      <a:r>
                        <a:rPr lang="zh-CN" altLang="en-US" sz="900">
                          <a:solidFill>
                            <a:srgbClr val="1F2329"/>
                          </a:solidFill>
                          <a:effectLst/>
                        </a:rPr>
                        <a:t>系统反馈退出登录成功</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364465092"/>
                  </a:ext>
                </a:extLst>
              </a:tr>
              <a:tr h="401670">
                <a:tc>
                  <a:txBody>
                    <a:bodyPr/>
                    <a:lstStyle/>
                    <a:p>
                      <a:pPr algn="ctr" fontAlgn="t"/>
                      <a:r>
                        <a:rPr lang="zh-CN" altLang="en-US" sz="900">
                          <a:solidFill>
                            <a:srgbClr val="1F2329"/>
                          </a:solidFill>
                          <a:effectLst/>
                        </a:rPr>
                        <a:t>可选操作流程</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900">
                          <a:effectLst/>
                        </a:rPr>
                      </a:b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717247391"/>
                  </a:ext>
                </a:extLst>
              </a:tr>
              <a:tr h="401670">
                <a:tc>
                  <a:txBody>
                    <a:bodyPr/>
                    <a:lstStyle/>
                    <a:p>
                      <a:pPr algn="ctr" fontAlgn="t"/>
                      <a:r>
                        <a:rPr lang="zh-CN" altLang="en-US" sz="900">
                          <a:solidFill>
                            <a:srgbClr val="1F2329"/>
                          </a:solidFill>
                          <a:effectLst/>
                        </a:rPr>
                        <a:t>字段列表</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900">
                          <a:effectLst/>
                        </a:rPr>
                      </a:b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268858047"/>
                  </a:ext>
                </a:extLst>
              </a:tr>
              <a:tr h="279735">
                <a:tc>
                  <a:txBody>
                    <a:bodyPr/>
                    <a:lstStyle/>
                    <a:p>
                      <a:pPr algn="ctr" fontAlgn="t"/>
                      <a:r>
                        <a:rPr lang="zh-CN" altLang="en-US" sz="900">
                          <a:solidFill>
                            <a:srgbClr val="1F2329"/>
                          </a:solidFill>
                          <a:effectLst/>
                        </a:rPr>
                        <a:t>非功能需求</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solidFill>
                            <a:srgbClr val="1F2329"/>
                          </a:solidFill>
                          <a:effectLst/>
                        </a:rPr>
                        <a:t>系统响应时间不能超过</a:t>
                      </a:r>
                      <a:r>
                        <a:rPr lang="en-US" altLang="zh-CN" sz="900">
                          <a:solidFill>
                            <a:srgbClr val="1F2329"/>
                          </a:solidFill>
                          <a:effectLst/>
                        </a:rPr>
                        <a:t>60</a:t>
                      </a:r>
                      <a:r>
                        <a:rPr lang="zh-CN" altLang="en-US" sz="900">
                          <a:solidFill>
                            <a:srgbClr val="1F2329"/>
                          </a:solidFill>
                          <a:effectLst/>
                        </a:rPr>
                        <a:t>秒</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61548486"/>
                  </a:ext>
                </a:extLst>
              </a:tr>
              <a:tr h="279735">
                <a:tc>
                  <a:txBody>
                    <a:bodyPr/>
                    <a:lstStyle/>
                    <a:p>
                      <a:pPr algn="ctr" fontAlgn="t"/>
                      <a:r>
                        <a:rPr lang="zh-CN" altLang="en-US" sz="900">
                          <a:solidFill>
                            <a:srgbClr val="1F2329"/>
                          </a:solidFill>
                          <a:effectLst/>
                        </a:rPr>
                        <a:t>业务规则</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solidFill>
                            <a:srgbClr val="1F2329"/>
                          </a:solidFill>
                          <a:effectLst/>
                        </a:rPr>
                        <a:t>无</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625681309"/>
                  </a:ext>
                </a:extLst>
              </a:tr>
              <a:tr h="279735">
                <a:tc>
                  <a:txBody>
                    <a:bodyPr/>
                    <a:lstStyle/>
                    <a:p>
                      <a:pPr algn="ctr" fontAlgn="t"/>
                      <a:r>
                        <a:rPr lang="zh-CN" altLang="en-US" sz="900">
                          <a:solidFill>
                            <a:srgbClr val="1F2329"/>
                          </a:solidFill>
                          <a:effectLst/>
                        </a:rPr>
                        <a:t>设计约束</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dirty="0">
                          <a:solidFill>
                            <a:srgbClr val="1F2329"/>
                          </a:solidFill>
                          <a:effectLst/>
                        </a:rPr>
                        <a:t>无</a:t>
                      </a:r>
                      <a:endParaRPr lang="zh-CN" altLang="en-US" sz="900" dirty="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42313195"/>
                  </a:ext>
                </a:extLst>
              </a:tr>
            </a:tbl>
          </a:graphicData>
        </a:graphic>
      </p:graphicFrame>
      <p:sp>
        <p:nvSpPr>
          <p:cNvPr id="50" name="Rectangle 1">
            <a:extLst>
              <a:ext uri="{FF2B5EF4-FFF2-40B4-BE49-F238E27FC236}">
                <a16:creationId xmlns:a16="http://schemas.microsoft.com/office/drawing/2014/main" id="{146CBA3C-C898-4293-EDBD-37DBB3291956}"/>
              </a:ext>
            </a:extLst>
          </p:cNvPr>
          <p:cNvSpPr>
            <a:spLocks noChangeArrowheads="1"/>
          </p:cNvSpPr>
          <p:nvPr/>
        </p:nvSpPr>
        <p:spPr bwMode="auto">
          <a:xfrm>
            <a:off x="681481" y="12665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242" name="Picture 2">
            <a:extLst>
              <a:ext uri="{FF2B5EF4-FFF2-40B4-BE49-F238E27FC236}">
                <a16:creationId xmlns:a16="http://schemas.microsoft.com/office/drawing/2014/main" id="{47884FB9-CD42-9EFB-D277-105D5FA5F8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9886" y="2516921"/>
            <a:ext cx="5476875" cy="2238375"/>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3">
            <a:extLst>
              <a:ext uri="{FF2B5EF4-FFF2-40B4-BE49-F238E27FC236}">
                <a16:creationId xmlns:a16="http://schemas.microsoft.com/office/drawing/2014/main" id="{CB619300-B2CF-BA42-7E93-478F436B8160}"/>
              </a:ext>
            </a:extLst>
          </p:cNvPr>
          <p:cNvSpPr>
            <a:spLocks noChangeArrowheads="1"/>
          </p:cNvSpPr>
          <p:nvPr/>
        </p:nvSpPr>
        <p:spPr bwMode="auto">
          <a:xfrm>
            <a:off x="5589886" y="25169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000648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20"/>
          <p:cNvGrpSpPr/>
          <p:nvPr/>
        </p:nvGrpSpPr>
        <p:grpSpPr>
          <a:xfrm>
            <a:off x="454963" y="93878"/>
            <a:ext cx="10641129" cy="826316"/>
            <a:chOff x="454963" y="93878"/>
            <a:chExt cx="10641129" cy="826316"/>
          </a:xfrm>
        </p:grpSpPr>
        <p:sp>
          <p:nvSpPr>
            <p:cNvPr id="21" name="AutoShape 21"/>
            <p:cNvSpPr/>
            <p:nvPr/>
          </p:nvSpPr>
          <p:spPr>
            <a:xfrm>
              <a:off x="454963" y="331168"/>
              <a:ext cx="84147" cy="84147"/>
            </a:xfrm>
            <a:prstGeom prst="ellipse">
              <a:avLst/>
            </a:prstGeom>
            <a:solidFill>
              <a:schemeClr val="accent1">
                <a:alpha val="100000"/>
              </a:schemeClr>
            </a:solidFill>
          </p:spPr>
        </p:sp>
        <p:sp>
          <p:nvSpPr>
            <p:cNvPr id="22" name="AutoShape 22"/>
            <p:cNvSpPr/>
            <p:nvPr/>
          </p:nvSpPr>
          <p:spPr>
            <a:xfrm>
              <a:off x="575049" y="337743"/>
              <a:ext cx="78137" cy="78137"/>
            </a:xfrm>
            <a:prstGeom prst="ellipse">
              <a:avLst/>
            </a:prstGeom>
            <a:solidFill>
              <a:schemeClr val="accent1">
                <a:alpha val="80000"/>
              </a:schemeClr>
            </a:solidFill>
          </p:spPr>
        </p:sp>
        <p:sp>
          <p:nvSpPr>
            <p:cNvPr id="23" name="AutoShape 23"/>
            <p:cNvSpPr/>
            <p:nvPr/>
          </p:nvSpPr>
          <p:spPr>
            <a:xfrm>
              <a:off x="689125" y="339460"/>
              <a:ext cx="74704" cy="74704"/>
            </a:xfrm>
            <a:prstGeom prst="ellipse">
              <a:avLst/>
            </a:prstGeom>
            <a:solidFill>
              <a:schemeClr val="accent1">
                <a:alpha val="60000"/>
              </a:schemeClr>
            </a:solidFill>
          </p:spPr>
        </p:sp>
        <p:sp>
          <p:nvSpPr>
            <p:cNvPr id="24" name="AutoShape 24"/>
            <p:cNvSpPr/>
            <p:nvPr/>
          </p:nvSpPr>
          <p:spPr>
            <a:xfrm>
              <a:off x="799768" y="348430"/>
              <a:ext cx="69238" cy="69238"/>
            </a:xfrm>
            <a:prstGeom prst="ellipse">
              <a:avLst/>
            </a:prstGeom>
            <a:solidFill>
              <a:schemeClr val="accent1">
                <a:alpha val="40000"/>
              </a:schemeClr>
            </a:solidFill>
          </p:spPr>
        </p:sp>
        <p:sp>
          <p:nvSpPr>
            <p:cNvPr id="25" name="AutoShape 25"/>
            <p:cNvSpPr/>
            <p:nvPr/>
          </p:nvSpPr>
          <p:spPr>
            <a:xfrm>
              <a:off x="904945" y="344297"/>
              <a:ext cx="65594" cy="65594"/>
            </a:xfrm>
            <a:prstGeom prst="ellipse">
              <a:avLst/>
            </a:prstGeom>
            <a:solidFill>
              <a:schemeClr val="accent1">
                <a:alpha val="20000"/>
              </a:schemeClr>
            </a:solidFill>
          </p:spPr>
        </p:sp>
        <p:sp>
          <p:nvSpPr>
            <p:cNvPr id="26" name="AutoShape 26"/>
            <p:cNvSpPr/>
            <p:nvPr/>
          </p:nvSpPr>
          <p:spPr>
            <a:xfrm>
              <a:off x="454963" y="448942"/>
              <a:ext cx="84147" cy="84147"/>
            </a:xfrm>
            <a:prstGeom prst="ellipse">
              <a:avLst/>
            </a:prstGeom>
            <a:solidFill>
              <a:schemeClr val="accent1">
                <a:alpha val="100000"/>
              </a:schemeClr>
            </a:solidFill>
          </p:spPr>
        </p:sp>
        <p:sp>
          <p:nvSpPr>
            <p:cNvPr id="27" name="AutoShape 27"/>
            <p:cNvSpPr/>
            <p:nvPr/>
          </p:nvSpPr>
          <p:spPr>
            <a:xfrm>
              <a:off x="575049" y="455517"/>
              <a:ext cx="78137" cy="78137"/>
            </a:xfrm>
            <a:prstGeom prst="ellipse">
              <a:avLst/>
            </a:prstGeom>
            <a:solidFill>
              <a:schemeClr val="accent1">
                <a:alpha val="80000"/>
              </a:schemeClr>
            </a:solidFill>
          </p:spPr>
        </p:sp>
        <p:sp>
          <p:nvSpPr>
            <p:cNvPr id="28" name="AutoShape 28"/>
            <p:cNvSpPr/>
            <p:nvPr/>
          </p:nvSpPr>
          <p:spPr>
            <a:xfrm>
              <a:off x="689125" y="457233"/>
              <a:ext cx="74704" cy="74704"/>
            </a:xfrm>
            <a:prstGeom prst="ellipse">
              <a:avLst/>
            </a:prstGeom>
            <a:solidFill>
              <a:schemeClr val="accent1">
                <a:alpha val="60000"/>
              </a:schemeClr>
            </a:solidFill>
          </p:spPr>
        </p:sp>
        <p:sp>
          <p:nvSpPr>
            <p:cNvPr id="29" name="AutoShape 29"/>
            <p:cNvSpPr/>
            <p:nvPr/>
          </p:nvSpPr>
          <p:spPr>
            <a:xfrm>
              <a:off x="799768" y="466203"/>
              <a:ext cx="69238" cy="69238"/>
            </a:xfrm>
            <a:prstGeom prst="ellipse">
              <a:avLst/>
            </a:prstGeom>
            <a:solidFill>
              <a:schemeClr val="accent1">
                <a:alpha val="40000"/>
              </a:schemeClr>
            </a:solidFill>
          </p:spPr>
        </p:sp>
        <p:sp>
          <p:nvSpPr>
            <p:cNvPr id="30" name="AutoShape 30"/>
            <p:cNvSpPr/>
            <p:nvPr/>
          </p:nvSpPr>
          <p:spPr>
            <a:xfrm>
              <a:off x="904945" y="462070"/>
              <a:ext cx="65594" cy="65594"/>
            </a:xfrm>
            <a:prstGeom prst="ellipse">
              <a:avLst/>
            </a:prstGeom>
            <a:solidFill>
              <a:schemeClr val="accent1">
                <a:alpha val="20000"/>
              </a:schemeClr>
            </a:solidFill>
          </p:spPr>
        </p:sp>
        <p:sp>
          <p:nvSpPr>
            <p:cNvPr id="31" name="AutoShape 31"/>
            <p:cNvSpPr/>
            <p:nvPr/>
          </p:nvSpPr>
          <p:spPr>
            <a:xfrm>
              <a:off x="454963" y="566715"/>
              <a:ext cx="84147" cy="84147"/>
            </a:xfrm>
            <a:prstGeom prst="ellipse">
              <a:avLst/>
            </a:prstGeom>
            <a:solidFill>
              <a:schemeClr val="accent1">
                <a:alpha val="100000"/>
              </a:schemeClr>
            </a:solidFill>
          </p:spPr>
        </p:sp>
        <p:sp>
          <p:nvSpPr>
            <p:cNvPr id="32" name="AutoShape 32"/>
            <p:cNvSpPr/>
            <p:nvPr/>
          </p:nvSpPr>
          <p:spPr>
            <a:xfrm>
              <a:off x="575049" y="573291"/>
              <a:ext cx="78137" cy="78137"/>
            </a:xfrm>
            <a:prstGeom prst="ellipse">
              <a:avLst/>
            </a:prstGeom>
            <a:solidFill>
              <a:schemeClr val="accent1">
                <a:alpha val="80000"/>
              </a:schemeClr>
            </a:solidFill>
          </p:spPr>
        </p:sp>
        <p:sp>
          <p:nvSpPr>
            <p:cNvPr id="33" name="AutoShape 33"/>
            <p:cNvSpPr/>
            <p:nvPr/>
          </p:nvSpPr>
          <p:spPr>
            <a:xfrm>
              <a:off x="689125" y="575007"/>
              <a:ext cx="74704" cy="74704"/>
            </a:xfrm>
            <a:prstGeom prst="ellipse">
              <a:avLst/>
            </a:prstGeom>
            <a:solidFill>
              <a:schemeClr val="accent1">
                <a:alpha val="60000"/>
              </a:schemeClr>
            </a:solidFill>
          </p:spPr>
        </p:sp>
        <p:sp>
          <p:nvSpPr>
            <p:cNvPr id="34" name="AutoShape 34"/>
            <p:cNvSpPr/>
            <p:nvPr/>
          </p:nvSpPr>
          <p:spPr>
            <a:xfrm>
              <a:off x="799768" y="583977"/>
              <a:ext cx="69238" cy="69238"/>
            </a:xfrm>
            <a:prstGeom prst="ellipse">
              <a:avLst/>
            </a:prstGeom>
            <a:solidFill>
              <a:schemeClr val="accent1">
                <a:alpha val="40000"/>
              </a:schemeClr>
            </a:solidFill>
          </p:spPr>
        </p:sp>
        <p:sp>
          <p:nvSpPr>
            <p:cNvPr id="35" name="AutoShape 35"/>
            <p:cNvSpPr/>
            <p:nvPr/>
          </p:nvSpPr>
          <p:spPr>
            <a:xfrm>
              <a:off x="904945" y="579844"/>
              <a:ext cx="65594" cy="65594"/>
            </a:xfrm>
            <a:prstGeom prst="ellipse">
              <a:avLst/>
            </a:prstGeom>
            <a:solidFill>
              <a:schemeClr val="accent1">
                <a:alpha val="20000"/>
              </a:schemeClr>
            </a:solidFill>
          </p:spPr>
        </p:sp>
        <p:sp>
          <p:nvSpPr>
            <p:cNvPr id="36" name="AutoShape 36"/>
            <p:cNvSpPr/>
            <p:nvPr/>
          </p:nvSpPr>
          <p:spPr>
            <a:xfrm>
              <a:off x="454963" y="684489"/>
              <a:ext cx="84147" cy="84147"/>
            </a:xfrm>
            <a:prstGeom prst="ellipse">
              <a:avLst/>
            </a:prstGeom>
            <a:solidFill>
              <a:schemeClr val="accent1">
                <a:alpha val="100000"/>
              </a:schemeClr>
            </a:solidFill>
          </p:spPr>
        </p:sp>
        <p:sp>
          <p:nvSpPr>
            <p:cNvPr id="37" name="AutoShape 37"/>
            <p:cNvSpPr/>
            <p:nvPr/>
          </p:nvSpPr>
          <p:spPr>
            <a:xfrm>
              <a:off x="575049" y="691064"/>
              <a:ext cx="78137" cy="78137"/>
            </a:xfrm>
            <a:prstGeom prst="ellipse">
              <a:avLst/>
            </a:prstGeom>
            <a:solidFill>
              <a:schemeClr val="accent1">
                <a:alpha val="80000"/>
              </a:schemeClr>
            </a:solidFill>
          </p:spPr>
        </p:sp>
        <p:sp>
          <p:nvSpPr>
            <p:cNvPr id="38" name="AutoShape 38"/>
            <p:cNvSpPr/>
            <p:nvPr/>
          </p:nvSpPr>
          <p:spPr>
            <a:xfrm>
              <a:off x="689125" y="692781"/>
              <a:ext cx="74704" cy="74704"/>
            </a:xfrm>
            <a:prstGeom prst="ellipse">
              <a:avLst/>
            </a:prstGeom>
            <a:solidFill>
              <a:schemeClr val="accent1">
                <a:alpha val="60000"/>
              </a:schemeClr>
            </a:solidFill>
          </p:spPr>
        </p:sp>
        <p:sp>
          <p:nvSpPr>
            <p:cNvPr id="39" name="AutoShape 39"/>
            <p:cNvSpPr/>
            <p:nvPr/>
          </p:nvSpPr>
          <p:spPr>
            <a:xfrm>
              <a:off x="799768" y="701751"/>
              <a:ext cx="69238" cy="69238"/>
            </a:xfrm>
            <a:prstGeom prst="ellipse">
              <a:avLst/>
            </a:prstGeom>
            <a:solidFill>
              <a:schemeClr val="accent1">
                <a:alpha val="40000"/>
              </a:schemeClr>
            </a:solidFill>
          </p:spPr>
        </p:sp>
        <p:sp>
          <p:nvSpPr>
            <p:cNvPr id="40" name="AutoShape 40"/>
            <p:cNvSpPr/>
            <p:nvPr/>
          </p:nvSpPr>
          <p:spPr>
            <a:xfrm>
              <a:off x="904945" y="697618"/>
              <a:ext cx="65594" cy="65594"/>
            </a:xfrm>
            <a:prstGeom prst="ellipse">
              <a:avLst/>
            </a:prstGeom>
            <a:solidFill>
              <a:schemeClr val="accent1">
                <a:alpha val="20000"/>
              </a:schemeClr>
            </a:solidFill>
          </p:spPr>
        </p:sp>
        <p:sp>
          <p:nvSpPr>
            <p:cNvPr id="41" name="TextBox 41"/>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测试用例设计与清单</a:t>
              </a:r>
              <a:r>
                <a:rPr lang="en-US" altLang="zh-CN" sz="3000" b="1" dirty="0">
                  <a:solidFill>
                    <a:schemeClr val="accent1">
                      <a:alpha val="100000"/>
                    </a:schemeClr>
                  </a:solidFill>
                  <a:latin typeface="Microsoft Yahei"/>
                  <a:ea typeface="Microsoft Yahei"/>
                  <a:cs typeface="Microsoft Yahei"/>
                </a:rPr>
                <a:t>——</a:t>
              </a:r>
              <a:r>
                <a:rPr lang="zh-CN" altLang="en-US" sz="3000" b="1" dirty="0">
                  <a:solidFill>
                    <a:schemeClr val="accent1">
                      <a:alpha val="100000"/>
                    </a:schemeClr>
                  </a:solidFill>
                  <a:latin typeface="Microsoft Yahei"/>
                  <a:ea typeface="Microsoft Yahei"/>
                  <a:cs typeface="Microsoft Yahei"/>
                </a:rPr>
                <a:t>卖家部分展示</a:t>
              </a:r>
              <a:endParaRPr lang="en-US" sz="3000" b="1" dirty="0">
                <a:solidFill>
                  <a:schemeClr val="accent1">
                    <a:alpha val="100000"/>
                  </a:schemeClr>
                </a:solidFill>
                <a:latin typeface="Microsoft Yahei"/>
                <a:ea typeface="Microsoft Yahei"/>
                <a:cs typeface="Microsoft Yahei"/>
              </a:endParaRPr>
            </a:p>
          </p:txBody>
        </p:sp>
      </p:grpSp>
      <p:sp>
        <p:nvSpPr>
          <p:cNvPr id="45" name="Rectangle 2">
            <a:extLst>
              <a:ext uri="{FF2B5EF4-FFF2-40B4-BE49-F238E27FC236}">
                <a16:creationId xmlns:a16="http://schemas.microsoft.com/office/drawing/2014/main" id="{C7FB794E-8DA6-56CA-3061-990FEAF7D7EE}"/>
              </a:ext>
            </a:extLst>
          </p:cNvPr>
          <p:cNvSpPr>
            <a:spLocks noChangeArrowheads="1"/>
          </p:cNvSpPr>
          <p:nvPr/>
        </p:nvSpPr>
        <p:spPr bwMode="auto">
          <a:xfrm>
            <a:off x="3141663" y="14716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1">
            <a:extLst>
              <a:ext uri="{FF2B5EF4-FFF2-40B4-BE49-F238E27FC236}">
                <a16:creationId xmlns:a16="http://schemas.microsoft.com/office/drawing/2014/main" id="{77E95A50-16AC-A986-3465-5B3BCBF6B552}"/>
              </a:ext>
            </a:extLst>
          </p:cNvPr>
          <p:cNvSpPr>
            <a:spLocks noChangeArrowheads="1"/>
          </p:cNvSpPr>
          <p:nvPr/>
        </p:nvSpPr>
        <p:spPr bwMode="auto">
          <a:xfrm>
            <a:off x="3017838"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AutoShape 2">
            <a:extLst>
              <a:ext uri="{FF2B5EF4-FFF2-40B4-BE49-F238E27FC236}">
                <a16:creationId xmlns:a16="http://schemas.microsoft.com/office/drawing/2014/main" id="{3B26EB58-27F7-A66D-4B73-26D747A4E60D}"/>
              </a:ext>
            </a:extLst>
          </p:cNvP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Rectangle 3">
            <a:extLst>
              <a:ext uri="{FF2B5EF4-FFF2-40B4-BE49-F238E27FC236}">
                <a16:creationId xmlns:a16="http://schemas.microsoft.com/office/drawing/2014/main" id="{83FFEE56-16F4-B245-2158-C5573BD5CF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AutoShape 4">
            <a:extLst>
              <a:ext uri="{FF2B5EF4-FFF2-40B4-BE49-F238E27FC236}">
                <a16:creationId xmlns:a16="http://schemas.microsoft.com/office/drawing/2014/main" id="{4D1A5138-CF1F-4230-C442-3D0E19BC4491}"/>
              </a:ext>
            </a:extLst>
          </p:cNvPr>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5">
            <a:extLst>
              <a:ext uri="{FF2B5EF4-FFF2-40B4-BE49-F238E27FC236}">
                <a16:creationId xmlns:a16="http://schemas.microsoft.com/office/drawing/2014/main" id="{4DF836E1-D425-B3AC-7DDC-0E4683337E23}"/>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AutoShape 6">
            <a:extLst>
              <a:ext uri="{FF2B5EF4-FFF2-40B4-BE49-F238E27FC236}">
                <a16:creationId xmlns:a16="http://schemas.microsoft.com/office/drawing/2014/main" id="{FEF0CEF6-8E1A-833B-9B2B-D5CDFE30F57E}"/>
              </a:ext>
            </a:extLst>
          </p:cNvPr>
          <p:cNvSpPr>
            <a:spLocks noChangeAspect="1" noChangeArrowheads="1"/>
          </p:cNvSpPr>
          <p:nvPr/>
        </p:nvSpPr>
        <p:spPr bwMode="auto">
          <a:xfrm>
            <a:off x="304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7">
            <a:extLst>
              <a:ext uri="{FF2B5EF4-FFF2-40B4-BE49-F238E27FC236}">
                <a16:creationId xmlns:a16="http://schemas.microsoft.com/office/drawing/2014/main" id="{3ACDD94C-CD18-0507-6196-950B875BADB5}"/>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AutoShape 12">
            <a:extLst>
              <a:ext uri="{FF2B5EF4-FFF2-40B4-BE49-F238E27FC236}">
                <a16:creationId xmlns:a16="http://schemas.microsoft.com/office/drawing/2014/main" id="{DCDB1C76-B1BC-F97B-EA1E-E2DF8AB3ECB6}"/>
              </a:ext>
            </a:extLst>
          </p:cNvPr>
          <p:cNvSpPr>
            <a:spLocks noChangeAspect="1" noChangeArrowheads="1"/>
          </p:cNvSpPr>
          <p:nvPr/>
        </p:nvSpPr>
        <p:spPr bwMode="auto">
          <a:xfrm>
            <a:off x="2272614" y="1512729"/>
            <a:ext cx="161826"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13">
            <a:extLst>
              <a:ext uri="{FF2B5EF4-FFF2-40B4-BE49-F238E27FC236}">
                <a16:creationId xmlns:a16="http://schemas.microsoft.com/office/drawing/2014/main" id="{237E8965-4658-9772-0661-66C5F6E9F121}"/>
              </a:ext>
            </a:extLst>
          </p:cNvPr>
          <p:cNvSpPr>
            <a:spLocks noChangeArrowheads="1"/>
          </p:cNvSpPr>
          <p:nvPr/>
        </p:nvSpPr>
        <p:spPr bwMode="auto">
          <a:xfrm flipV="1">
            <a:off x="7848600" y="1253648"/>
            <a:ext cx="6473040" cy="3713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6" name="Rectangle 17">
            <a:extLst>
              <a:ext uri="{FF2B5EF4-FFF2-40B4-BE49-F238E27FC236}">
                <a16:creationId xmlns:a16="http://schemas.microsoft.com/office/drawing/2014/main" id="{C43D7476-25B5-A168-D914-4A2DAD73A605}"/>
              </a:ext>
            </a:extLst>
          </p:cNvPr>
          <p:cNvSpPr>
            <a:spLocks noChangeArrowheads="1"/>
          </p:cNvSpPr>
          <p:nvPr/>
        </p:nvSpPr>
        <p:spPr bwMode="auto">
          <a:xfrm>
            <a:off x="5257800" y="26830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8">
            <a:extLst>
              <a:ext uri="{FF2B5EF4-FFF2-40B4-BE49-F238E27FC236}">
                <a16:creationId xmlns:a16="http://schemas.microsoft.com/office/drawing/2014/main" id="{3A87BFD4-227F-03C9-D0E4-F62D66B0C26F}"/>
              </a:ext>
            </a:extLst>
          </p:cNvPr>
          <p:cNvSpPr>
            <a:spLocks noChangeArrowheads="1"/>
          </p:cNvSpPr>
          <p:nvPr/>
        </p:nvSpPr>
        <p:spPr bwMode="auto">
          <a:xfrm>
            <a:off x="862167" y="15577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CBCC0357-C53F-20A2-E914-BFDF70E88C38}"/>
              </a:ext>
            </a:extLst>
          </p:cNvPr>
          <p:cNvSpPr>
            <a:spLocks noChangeArrowheads="1"/>
          </p:cNvSpPr>
          <p:nvPr/>
        </p:nvSpPr>
        <p:spPr bwMode="auto">
          <a:xfrm>
            <a:off x="2667000" y="22583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5">
            <a:extLst>
              <a:ext uri="{FF2B5EF4-FFF2-40B4-BE49-F238E27FC236}">
                <a16:creationId xmlns:a16="http://schemas.microsoft.com/office/drawing/2014/main" id="{3B4401CC-3FB2-936E-87C7-B8B0F7686636}"/>
              </a:ext>
            </a:extLst>
          </p:cNvPr>
          <p:cNvSpPr>
            <a:spLocks noChangeArrowheads="1"/>
          </p:cNvSpPr>
          <p:nvPr/>
        </p:nvSpPr>
        <p:spPr bwMode="auto">
          <a:xfrm>
            <a:off x="1433434" y="16862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489D4C85-C7F1-C891-FB7A-F98C8DCF65CA}"/>
              </a:ext>
            </a:extLst>
          </p:cNvPr>
          <p:cNvSpPr>
            <a:spLocks noChangeArrowheads="1"/>
          </p:cNvSpPr>
          <p:nvPr/>
        </p:nvSpPr>
        <p:spPr bwMode="auto">
          <a:xfrm>
            <a:off x="-429416" y="-2348858"/>
            <a:ext cx="68888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9" name="Rectangle 3">
            <a:extLst>
              <a:ext uri="{FF2B5EF4-FFF2-40B4-BE49-F238E27FC236}">
                <a16:creationId xmlns:a16="http://schemas.microsoft.com/office/drawing/2014/main" id="{78E36A70-C4DB-A79D-761B-07A3C5EC3783}"/>
              </a:ext>
            </a:extLst>
          </p:cNvPr>
          <p:cNvSpPr>
            <a:spLocks noChangeArrowheads="1"/>
          </p:cNvSpPr>
          <p:nvPr/>
        </p:nvSpPr>
        <p:spPr bwMode="auto">
          <a:xfrm>
            <a:off x="1212052" y="17018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2" name="Rectangle 1">
            <a:extLst>
              <a:ext uri="{FF2B5EF4-FFF2-40B4-BE49-F238E27FC236}">
                <a16:creationId xmlns:a16="http://schemas.microsoft.com/office/drawing/2014/main" id="{DEE62C85-7148-2F1E-EAC5-FD031FF2BC2E}"/>
              </a:ext>
            </a:extLst>
          </p:cNvPr>
          <p:cNvSpPr>
            <a:spLocks noChangeArrowheads="1"/>
          </p:cNvSpPr>
          <p:nvPr/>
        </p:nvSpPr>
        <p:spPr bwMode="auto">
          <a:xfrm>
            <a:off x="862900" y="16705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3" name="Rectangle 3">
            <a:extLst>
              <a:ext uri="{FF2B5EF4-FFF2-40B4-BE49-F238E27FC236}">
                <a16:creationId xmlns:a16="http://schemas.microsoft.com/office/drawing/2014/main" id="{894973B6-64F7-AE57-722B-B8F8671A6447}"/>
              </a:ext>
            </a:extLst>
          </p:cNvPr>
          <p:cNvSpPr>
            <a:spLocks noChangeArrowheads="1"/>
          </p:cNvSpPr>
          <p:nvPr/>
        </p:nvSpPr>
        <p:spPr bwMode="auto">
          <a:xfrm>
            <a:off x="2475356" y="106303"/>
            <a:ext cx="4366224" cy="47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6" name="Rectangle 4">
            <a:extLst>
              <a:ext uri="{FF2B5EF4-FFF2-40B4-BE49-F238E27FC236}">
                <a16:creationId xmlns:a16="http://schemas.microsoft.com/office/drawing/2014/main" id="{F85A7A2D-DEEE-524C-5134-5404A1A2AB92}"/>
              </a:ext>
            </a:extLst>
          </p:cNvPr>
          <p:cNvSpPr>
            <a:spLocks noChangeArrowheads="1"/>
          </p:cNvSpPr>
          <p:nvPr/>
        </p:nvSpPr>
        <p:spPr bwMode="auto">
          <a:xfrm>
            <a:off x="842187" y="15402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7" name="Rectangle 6">
            <a:extLst>
              <a:ext uri="{FF2B5EF4-FFF2-40B4-BE49-F238E27FC236}">
                <a16:creationId xmlns:a16="http://schemas.microsoft.com/office/drawing/2014/main" id="{7DE5126B-03C2-5CA0-65E8-57E0F4093449}"/>
              </a:ext>
            </a:extLst>
          </p:cNvPr>
          <p:cNvSpPr>
            <a:spLocks noChangeArrowheads="1"/>
          </p:cNvSpPr>
          <p:nvPr/>
        </p:nvSpPr>
        <p:spPr bwMode="auto">
          <a:xfrm>
            <a:off x="4776890" y="23264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1">
            <a:extLst>
              <a:ext uri="{FF2B5EF4-FFF2-40B4-BE49-F238E27FC236}">
                <a16:creationId xmlns:a16="http://schemas.microsoft.com/office/drawing/2014/main" id="{4B9DBCF5-4AB1-501F-6E81-CE059AFB6AB9}"/>
              </a:ext>
            </a:extLst>
          </p:cNvPr>
          <p:cNvSpPr>
            <a:spLocks noChangeArrowheads="1"/>
          </p:cNvSpPr>
          <p:nvPr/>
        </p:nvSpPr>
        <p:spPr bwMode="auto">
          <a:xfrm>
            <a:off x="825992" y="12536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3">
            <a:extLst>
              <a:ext uri="{FF2B5EF4-FFF2-40B4-BE49-F238E27FC236}">
                <a16:creationId xmlns:a16="http://schemas.microsoft.com/office/drawing/2014/main" id="{611BD213-4B6A-7F91-29B1-CE0E85092F2E}"/>
              </a:ext>
            </a:extLst>
          </p:cNvPr>
          <p:cNvSpPr>
            <a:spLocks noChangeArrowheads="1"/>
          </p:cNvSpPr>
          <p:nvPr/>
        </p:nvSpPr>
        <p:spPr bwMode="auto">
          <a:xfrm>
            <a:off x="4412064" y="18690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8" name="Rectangle 1">
            <a:extLst>
              <a:ext uri="{FF2B5EF4-FFF2-40B4-BE49-F238E27FC236}">
                <a16:creationId xmlns:a16="http://schemas.microsoft.com/office/drawing/2014/main" id="{7DA144B1-8637-5A71-3814-E6547B76CA24}"/>
              </a:ext>
            </a:extLst>
          </p:cNvPr>
          <p:cNvSpPr>
            <a:spLocks noChangeArrowheads="1"/>
          </p:cNvSpPr>
          <p:nvPr/>
        </p:nvSpPr>
        <p:spPr bwMode="auto">
          <a:xfrm>
            <a:off x="575399" y="144515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9" name="Rectangle 3">
            <a:extLst>
              <a:ext uri="{FF2B5EF4-FFF2-40B4-BE49-F238E27FC236}">
                <a16:creationId xmlns:a16="http://schemas.microsoft.com/office/drawing/2014/main" id="{CB829C8F-B44F-0F0B-68C8-D4EAE15AAF43}"/>
              </a:ext>
            </a:extLst>
          </p:cNvPr>
          <p:cNvSpPr>
            <a:spLocks noChangeArrowheads="1"/>
          </p:cNvSpPr>
          <p:nvPr/>
        </p:nvSpPr>
        <p:spPr bwMode="auto">
          <a:xfrm>
            <a:off x="5001054" y="12485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0" name="Rectangle 1">
            <a:extLst>
              <a:ext uri="{FF2B5EF4-FFF2-40B4-BE49-F238E27FC236}">
                <a16:creationId xmlns:a16="http://schemas.microsoft.com/office/drawing/2014/main" id="{146CBA3C-C898-4293-EDBD-37DBB3291956}"/>
              </a:ext>
            </a:extLst>
          </p:cNvPr>
          <p:cNvSpPr>
            <a:spLocks noChangeArrowheads="1"/>
          </p:cNvSpPr>
          <p:nvPr/>
        </p:nvSpPr>
        <p:spPr bwMode="auto">
          <a:xfrm>
            <a:off x="681481" y="12665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1" name="Rectangle 3">
            <a:extLst>
              <a:ext uri="{FF2B5EF4-FFF2-40B4-BE49-F238E27FC236}">
                <a16:creationId xmlns:a16="http://schemas.microsoft.com/office/drawing/2014/main" id="{CB619300-B2CF-BA42-7E93-478F436B8160}"/>
              </a:ext>
            </a:extLst>
          </p:cNvPr>
          <p:cNvSpPr>
            <a:spLocks noChangeArrowheads="1"/>
          </p:cNvSpPr>
          <p:nvPr/>
        </p:nvSpPr>
        <p:spPr bwMode="auto">
          <a:xfrm>
            <a:off x="5589886" y="25169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4" name="表格 43">
            <a:extLst>
              <a:ext uri="{FF2B5EF4-FFF2-40B4-BE49-F238E27FC236}">
                <a16:creationId xmlns:a16="http://schemas.microsoft.com/office/drawing/2014/main" id="{9B874714-80C8-12AF-8C12-FF26B682869F}"/>
              </a:ext>
            </a:extLst>
          </p:cNvPr>
          <p:cNvGraphicFramePr>
            <a:graphicFrameLocks noGrp="1"/>
          </p:cNvGraphicFramePr>
          <p:nvPr>
            <p:extLst>
              <p:ext uri="{D42A27DB-BD31-4B8C-83A1-F6EECF244321}">
                <p14:modId xmlns:p14="http://schemas.microsoft.com/office/powerpoint/2010/main" val="2307204971"/>
              </p:ext>
            </p:extLst>
          </p:nvPr>
        </p:nvGraphicFramePr>
        <p:xfrm>
          <a:off x="825992" y="1537387"/>
          <a:ext cx="3586342" cy="4525965"/>
        </p:xfrm>
        <a:graphic>
          <a:graphicData uri="http://schemas.openxmlformats.org/drawingml/2006/table">
            <a:tbl>
              <a:tblPr/>
              <a:tblGrid>
                <a:gridCol w="1793171">
                  <a:extLst>
                    <a:ext uri="{9D8B030D-6E8A-4147-A177-3AD203B41FA5}">
                      <a16:colId xmlns:a16="http://schemas.microsoft.com/office/drawing/2014/main" val="1739661209"/>
                    </a:ext>
                  </a:extLst>
                </a:gridCol>
                <a:gridCol w="1793171">
                  <a:extLst>
                    <a:ext uri="{9D8B030D-6E8A-4147-A177-3AD203B41FA5}">
                      <a16:colId xmlns:a16="http://schemas.microsoft.com/office/drawing/2014/main" val="3927013283"/>
                    </a:ext>
                  </a:extLst>
                </a:gridCol>
              </a:tblGrid>
              <a:tr h="279735">
                <a:tc>
                  <a:txBody>
                    <a:bodyPr/>
                    <a:lstStyle/>
                    <a:p>
                      <a:pPr algn="ctr" fontAlgn="t"/>
                      <a:r>
                        <a:rPr lang="zh-CN" altLang="en-US" sz="900" b="1">
                          <a:solidFill>
                            <a:srgbClr val="1F2329"/>
                          </a:solidFill>
                          <a:effectLst/>
                        </a:rPr>
                        <a:t>描述项</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ctr" fontAlgn="t"/>
                      <a:r>
                        <a:rPr lang="zh-CN" altLang="en-US" sz="900" b="1">
                          <a:solidFill>
                            <a:srgbClr val="1F2329"/>
                          </a:solidFill>
                          <a:effectLst/>
                        </a:rPr>
                        <a:t>说明</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890294395"/>
                  </a:ext>
                </a:extLst>
              </a:tr>
              <a:tr h="279735">
                <a:tc>
                  <a:txBody>
                    <a:bodyPr/>
                    <a:lstStyle/>
                    <a:p>
                      <a:pPr algn="ctr" fontAlgn="t"/>
                      <a:r>
                        <a:rPr lang="zh-CN" altLang="en-US" sz="900">
                          <a:solidFill>
                            <a:srgbClr val="1F2329"/>
                          </a:solidFill>
                          <a:effectLst/>
                        </a:rPr>
                        <a:t>用例名称</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solidFill>
                            <a:srgbClr val="1F2329"/>
                          </a:solidFill>
                          <a:effectLst/>
                        </a:rPr>
                        <a:t>用户退出登录</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459466566"/>
                  </a:ext>
                </a:extLst>
              </a:tr>
              <a:tr h="401670">
                <a:tc>
                  <a:txBody>
                    <a:bodyPr/>
                    <a:lstStyle/>
                    <a:p>
                      <a:pPr algn="ctr" fontAlgn="t"/>
                      <a:r>
                        <a:rPr lang="zh-CN" altLang="en-US" sz="900" dirty="0">
                          <a:solidFill>
                            <a:srgbClr val="1F2329"/>
                          </a:solidFill>
                          <a:effectLst/>
                        </a:rPr>
                        <a:t>标识符</a:t>
                      </a:r>
                      <a:endParaRPr lang="zh-CN" altLang="en-US" sz="900" dirty="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900">
                          <a:effectLst/>
                        </a:rPr>
                      </a:b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696394341"/>
                  </a:ext>
                </a:extLst>
              </a:tr>
              <a:tr h="279735">
                <a:tc>
                  <a:txBody>
                    <a:bodyPr/>
                    <a:lstStyle/>
                    <a:p>
                      <a:pPr algn="ctr" fontAlgn="t"/>
                      <a:r>
                        <a:rPr lang="zh-CN" altLang="en-US" sz="900">
                          <a:solidFill>
                            <a:srgbClr val="1F2329"/>
                          </a:solidFill>
                          <a:effectLst/>
                        </a:rPr>
                        <a:t>用例描述</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solidFill>
                            <a:srgbClr val="1F2329"/>
                          </a:solidFill>
                          <a:effectLst/>
                        </a:rPr>
                        <a:t>用户在登录后可以退出登录</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621330914"/>
                  </a:ext>
                </a:extLst>
              </a:tr>
              <a:tr h="279735">
                <a:tc>
                  <a:txBody>
                    <a:bodyPr/>
                    <a:lstStyle/>
                    <a:p>
                      <a:pPr algn="ctr" fontAlgn="t"/>
                      <a:r>
                        <a:rPr lang="zh-CN" altLang="en-US" sz="900">
                          <a:solidFill>
                            <a:srgbClr val="1F2329"/>
                          </a:solidFill>
                          <a:effectLst/>
                        </a:rPr>
                        <a:t>参与者</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solidFill>
                            <a:srgbClr val="1F2329"/>
                          </a:solidFill>
                          <a:effectLst/>
                        </a:rPr>
                        <a:t>买家、卖家</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023174533"/>
                  </a:ext>
                </a:extLst>
              </a:tr>
              <a:tr h="279735">
                <a:tc>
                  <a:txBody>
                    <a:bodyPr/>
                    <a:lstStyle/>
                    <a:p>
                      <a:pPr algn="ctr" fontAlgn="t"/>
                      <a:r>
                        <a:rPr lang="zh-CN" altLang="en-US" sz="900">
                          <a:solidFill>
                            <a:srgbClr val="1F2329"/>
                          </a:solidFill>
                          <a:effectLst/>
                        </a:rPr>
                        <a:t>优先级</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solidFill>
                            <a:srgbClr val="1F2329"/>
                          </a:solidFill>
                          <a:effectLst/>
                        </a:rPr>
                        <a:t>高</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898425852"/>
                  </a:ext>
                </a:extLst>
              </a:tr>
              <a:tr h="279735">
                <a:tc>
                  <a:txBody>
                    <a:bodyPr/>
                    <a:lstStyle/>
                    <a:p>
                      <a:pPr algn="ctr" fontAlgn="t"/>
                      <a:r>
                        <a:rPr lang="zh-CN" altLang="en-US" sz="900">
                          <a:solidFill>
                            <a:srgbClr val="1F2329"/>
                          </a:solidFill>
                          <a:effectLst/>
                        </a:rPr>
                        <a:t>前置条件</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r>
                        <a:rPr lang="zh-CN" altLang="en-US" sz="900">
                          <a:solidFill>
                            <a:srgbClr val="1F2329"/>
                          </a:solidFill>
                          <a:effectLst/>
                        </a:rPr>
                        <a:t>用户已登录</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326955980"/>
                  </a:ext>
                </a:extLst>
              </a:tr>
              <a:tr h="401670">
                <a:tc>
                  <a:txBody>
                    <a:bodyPr/>
                    <a:lstStyle/>
                    <a:p>
                      <a:pPr algn="ctr" fontAlgn="t"/>
                      <a:r>
                        <a:rPr lang="zh-CN" altLang="en-US" sz="900">
                          <a:solidFill>
                            <a:srgbClr val="1F2329"/>
                          </a:solidFill>
                          <a:effectLst/>
                        </a:rPr>
                        <a:t>后置条件</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900">
                          <a:effectLst/>
                        </a:rPr>
                      </a:b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4099232627"/>
                  </a:ext>
                </a:extLst>
              </a:tr>
              <a:tr h="401670">
                <a:tc>
                  <a:txBody>
                    <a:bodyPr/>
                    <a:lstStyle/>
                    <a:p>
                      <a:pPr algn="ctr" fontAlgn="t"/>
                      <a:r>
                        <a:rPr lang="zh-CN" altLang="en-US" sz="900">
                          <a:solidFill>
                            <a:srgbClr val="1F2329"/>
                          </a:solidFill>
                          <a:effectLst/>
                        </a:rPr>
                        <a:t>基本操作流程</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uFont typeface="+mj-lt"/>
                        <a:buAutoNum type="arabicPeriod"/>
                      </a:pPr>
                      <a:r>
                        <a:rPr lang="zh-CN" altLang="en-US" sz="900">
                          <a:solidFill>
                            <a:srgbClr val="1F2329"/>
                          </a:solidFill>
                          <a:effectLst/>
                        </a:rPr>
                        <a:t>用户点击退出登录按钮</a:t>
                      </a:r>
                      <a:endParaRPr lang="zh-CN" altLang="en-US" sz="900">
                        <a:effectLst/>
                      </a:endParaRPr>
                    </a:p>
                    <a:p>
                      <a:pPr fontAlgn="t">
                        <a:buFont typeface="+mj-lt"/>
                        <a:buAutoNum type="arabicPeriod"/>
                      </a:pPr>
                      <a:r>
                        <a:rPr lang="zh-CN" altLang="en-US" sz="900">
                          <a:solidFill>
                            <a:srgbClr val="1F2329"/>
                          </a:solidFill>
                          <a:effectLst/>
                        </a:rPr>
                        <a:t>系统反馈退出登录成功</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755660548"/>
                  </a:ext>
                </a:extLst>
              </a:tr>
              <a:tr h="401670">
                <a:tc>
                  <a:txBody>
                    <a:bodyPr/>
                    <a:lstStyle/>
                    <a:p>
                      <a:pPr algn="ctr" fontAlgn="t"/>
                      <a:r>
                        <a:rPr lang="zh-CN" altLang="en-US" sz="900">
                          <a:solidFill>
                            <a:srgbClr val="1F2329"/>
                          </a:solidFill>
                          <a:effectLst/>
                        </a:rPr>
                        <a:t>可选操作流程</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900">
                          <a:effectLst/>
                        </a:rPr>
                      </a:b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15150376"/>
                  </a:ext>
                </a:extLst>
              </a:tr>
              <a:tr h="401670">
                <a:tc>
                  <a:txBody>
                    <a:bodyPr/>
                    <a:lstStyle/>
                    <a:p>
                      <a:pPr algn="ctr" fontAlgn="t"/>
                      <a:r>
                        <a:rPr lang="zh-CN" altLang="en-US" sz="900">
                          <a:solidFill>
                            <a:srgbClr val="1F2329"/>
                          </a:solidFill>
                          <a:effectLst/>
                        </a:rPr>
                        <a:t>字段列表</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900">
                          <a:effectLst/>
                        </a:rPr>
                      </a:b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703908772"/>
                  </a:ext>
                </a:extLst>
              </a:tr>
              <a:tr h="279735">
                <a:tc>
                  <a:txBody>
                    <a:bodyPr/>
                    <a:lstStyle/>
                    <a:p>
                      <a:pPr algn="ctr" fontAlgn="t"/>
                      <a:r>
                        <a:rPr lang="zh-CN" altLang="en-US" sz="900">
                          <a:solidFill>
                            <a:srgbClr val="1F2329"/>
                          </a:solidFill>
                          <a:effectLst/>
                        </a:rPr>
                        <a:t>非功能需求</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solidFill>
                            <a:srgbClr val="1F2329"/>
                          </a:solidFill>
                          <a:effectLst/>
                        </a:rPr>
                        <a:t>系统响应时间不能超过</a:t>
                      </a:r>
                      <a:r>
                        <a:rPr lang="en-US" altLang="zh-CN" sz="900">
                          <a:solidFill>
                            <a:srgbClr val="1F2329"/>
                          </a:solidFill>
                          <a:effectLst/>
                        </a:rPr>
                        <a:t>60</a:t>
                      </a:r>
                      <a:r>
                        <a:rPr lang="zh-CN" altLang="en-US" sz="900">
                          <a:solidFill>
                            <a:srgbClr val="1F2329"/>
                          </a:solidFill>
                          <a:effectLst/>
                        </a:rPr>
                        <a:t>秒</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686325783"/>
                  </a:ext>
                </a:extLst>
              </a:tr>
              <a:tr h="279735">
                <a:tc>
                  <a:txBody>
                    <a:bodyPr/>
                    <a:lstStyle/>
                    <a:p>
                      <a:pPr algn="ctr" fontAlgn="t"/>
                      <a:r>
                        <a:rPr lang="zh-CN" altLang="en-US" sz="900">
                          <a:solidFill>
                            <a:srgbClr val="1F2329"/>
                          </a:solidFill>
                          <a:effectLst/>
                        </a:rPr>
                        <a:t>业务规则</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solidFill>
                            <a:srgbClr val="1F2329"/>
                          </a:solidFill>
                          <a:effectLst/>
                        </a:rPr>
                        <a:t>无</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724780005"/>
                  </a:ext>
                </a:extLst>
              </a:tr>
              <a:tr h="279735">
                <a:tc>
                  <a:txBody>
                    <a:bodyPr/>
                    <a:lstStyle/>
                    <a:p>
                      <a:pPr algn="ctr" fontAlgn="t"/>
                      <a:r>
                        <a:rPr lang="zh-CN" altLang="en-US" sz="900">
                          <a:solidFill>
                            <a:srgbClr val="1F2329"/>
                          </a:solidFill>
                          <a:effectLst/>
                        </a:rPr>
                        <a:t>设计约束</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dirty="0">
                          <a:solidFill>
                            <a:srgbClr val="1F2329"/>
                          </a:solidFill>
                          <a:effectLst/>
                        </a:rPr>
                        <a:t>无</a:t>
                      </a:r>
                      <a:endParaRPr lang="zh-CN" altLang="en-US" sz="900" dirty="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773341250"/>
                  </a:ext>
                </a:extLst>
              </a:tr>
            </a:tbl>
          </a:graphicData>
        </a:graphic>
      </p:graphicFrame>
      <p:sp>
        <p:nvSpPr>
          <p:cNvPr id="52" name="Rectangle 1">
            <a:extLst>
              <a:ext uri="{FF2B5EF4-FFF2-40B4-BE49-F238E27FC236}">
                <a16:creationId xmlns:a16="http://schemas.microsoft.com/office/drawing/2014/main" id="{F072BE99-5FBC-473D-FA73-726428D0D059}"/>
              </a:ext>
            </a:extLst>
          </p:cNvPr>
          <p:cNvSpPr>
            <a:spLocks noChangeArrowheads="1"/>
          </p:cNvSpPr>
          <p:nvPr/>
        </p:nvSpPr>
        <p:spPr bwMode="auto">
          <a:xfrm>
            <a:off x="2778125"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1266" name="Picture 2">
            <a:extLst>
              <a:ext uri="{FF2B5EF4-FFF2-40B4-BE49-F238E27FC236}">
                <a16:creationId xmlns:a16="http://schemas.microsoft.com/office/drawing/2014/main" id="{6742032D-5D0E-575C-BEC1-739D9BD280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6176" y="2691344"/>
            <a:ext cx="5476875" cy="2238375"/>
          </a:xfrm>
          <a:prstGeom prst="rect">
            <a:avLst/>
          </a:prstGeom>
          <a:noFill/>
          <a:extLst>
            <a:ext uri="{909E8E84-426E-40DD-AFC4-6F175D3DCCD1}">
              <a14:hiddenFill xmlns:a14="http://schemas.microsoft.com/office/drawing/2010/main">
                <a:solidFill>
                  <a:srgbClr val="FFFFFF"/>
                </a:solidFill>
              </a14:hiddenFill>
            </a:ext>
          </a:extLst>
        </p:spPr>
      </p:pic>
      <p:sp>
        <p:nvSpPr>
          <p:cNvPr id="53" name="Rectangle 3">
            <a:extLst>
              <a:ext uri="{FF2B5EF4-FFF2-40B4-BE49-F238E27FC236}">
                <a16:creationId xmlns:a16="http://schemas.microsoft.com/office/drawing/2014/main" id="{0625DF10-8B79-D1B0-0866-AE2E8BCC8709}"/>
              </a:ext>
            </a:extLst>
          </p:cNvPr>
          <p:cNvSpPr>
            <a:spLocks noChangeArrowheads="1"/>
          </p:cNvSpPr>
          <p:nvPr/>
        </p:nvSpPr>
        <p:spPr bwMode="auto">
          <a:xfrm>
            <a:off x="5566176" y="26913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91074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0" y="0"/>
            <a:ext cx="3940476" cy="6858000"/>
          </a:xfrm>
          <a:prstGeom prst="rect">
            <a:avLst/>
          </a:prstGeom>
          <a:solidFill>
            <a:schemeClr val="accent1">
              <a:alpha val="100000"/>
            </a:schemeClr>
          </a:solidFill>
        </p:spPr>
      </p:sp>
      <p:sp>
        <p:nvSpPr>
          <p:cNvPr id="3" name="AutoShape 3"/>
          <p:cNvSpPr/>
          <p:nvPr/>
        </p:nvSpPr>
        <p:spPr>
          <a:xfrm>
            <a:off x="-2490705" y="-2630165"/>
            <a:ext cx="5510422" cy="5510422"/>
          </a:xfrm>
          <a:prstGeom prst="ellipse">
            <a:avLst/>
          </a:prstGeom>
          <a:solidFill>
            <a:schemeClr val="accent3">
              <a:lumMod val="20000"/>
              <a:lumOff val="80000"/>
              <a:alpha val="55000"/>
            </a:schemeClr>
          </a:solidFill>
        </p:spPr>
      </p:sp>
      <p:sp>
        <p:nvSpPr>
          <p:cNvPr id="4" name="AutoShape 4"/>
          <p:cNvSpPr/>
          <p:nvPr/>
        </p:nvSpPr>
        <p:spPr>
          <a:xfrm>
            <a:off x="-1370201" y="-1527676"/>
            <a:ext cx="3269415" cy="3269415"/>
          </a:xfrm>
          <a:prstGeom prst="ellipse">
            <a:avLst/>
          </a:prstGeom>
          <a:solidFill>
            <a:schemeClr val="accent1">
              <a:alpha val="67000"/>
            </a:schemeClr>
          </a:solidFill>
        </p:spPr>
      </p:sp>
      <p:sp>
        <p:nvSpPr>
          <p:cNvPr id="5" name="TextBox 5"/>
          <p:cNvSpPr txBox="1"/>
          <p:nvPr/>
        </p:nvSpPr>
        <p:spPr>
          <a:xfrm>
            <a:off x="4805301" y="2505605"/>
            <a:ext cx="6559296" cy="1846788"/>
          </a:xfrm>
          <a:prstGeom prst="rect">
            <a:avLst/>
          </a:prstGeom>
        </p:spPr>
        <p:txBody>
          <a:bodyPr vert="horz" wrap="square" lIns="123825" tIns="123825" rIns="57150" bIns="123825" rtlCol="0" anchor="ctr" anchorCtr="0">
            <a:spAutoFit/>
          </a:bodyPr>
          <a:lstStyle/>
          <a:p>
            <a:pPr marL="203200" lvl="0" indent="-203200">
              <a:lnSpc>
                <a:spcPct val="150000"/>
              </a:lnSpc>
              <a:buFont typeface="Arial"/>
              <a:buChar char="•"/>
            </a:pPr>
            <a:r>
              <a:rPr lang="en-US" sz="2400" b="1" dirty="0" err="1">
                <a:solidFill>
                  <a:schemeClr val="accent1">
                    <a:alpha val="100000"/>
                  </a:schemeClr>
                </a:solidFill>
                <a:latin typeface="Microsoft Yahei"/>
                <a:ea typeface="Microsoft Yahei"/>
                <a:cs typeface="Microsoft Yahei"/>
              </a:rPr>
              <a:t>未完成工作及</a:t>
            </a:r>
            <a:r>
              <a:rPr lang="zh-CN" altLang="en-US" sz="2400" b="1" dirty="0">
                <a:solidFill>
                  <a:schemeClr val="accent1">
                    <a:alpha val="100000"/>
                  </a:schemeClr>
                </a:solidFill>
                <a:latin typeface="Microsoft Yahei"/>
                <a:ea typeface="Microsoft Yahei"/>
                <a:cs typeface="Microsoft Yahei"/>
              </a:rPr>
              <a:t>完成</a:t>
            </a:r>
            <a:r>
              <a:rPr lang="en-US" sz="2400" b="1" dirty="0">
                <a:solidFill>
                  <a:schemeClr val="accent1">
                    <a:alpha val="100000"/>
                  </a:schemeClr>
                </a:solidFill>
                <a:latin typeface="Microsoft Yahei"/>
                <a:ea typeface="Microsoft Yahei"/>
                <a:cs typeface="Microsoft Yahei"/>
              </a:rPr>
              <a:t>率</a:t>
            </a:r>
          </a:p>
          <a:p>
            <a:pPr marL="203200" lvl="0" indent="-203200">
              <a:lnSpc>
                <a:spcPct val="150000"/>
              </a:lnSpc>
              <a:buFont typeface="Arial"/>
              <a:buChar char="•"/>
            </a:pPr>
            <a:r>
              <a:rPr lang="en-US" sz="2400" b="1" dirty="0" err="1">
                <a:solidFill>
                  <a:schemeClr val="accent1">
                    <a:alpha val="100000"/>
                  </a:schemeClr>
                </a:solidFill>
                <a:latin typeface="Microsoft Yahei"/>
                <a:ea typeface="Microsoft Yahei"/>
                <a:cs typeface="Microsoft Yahei"/>
              </a:rPr>
              <a:t>小组成员分工</a:t>
            </a:r>
            <a:r>
              <a:rPr lang="zh-CN" altLang="en-US" sz="2400" b="1" dirty="0">
                <a:solidFill>
                  <a:schemeClr val="accent1">
                    <a:alpha val="100000"/>
                  </a:schemeClr>
                </a:solidFill>
                <a:latin typeface="Microsoft Yahei"/>
                <a:ea typeface="Microsoft Yahei"/>
                <a:cs typeface="Microsoft Yahei"/>
              </a:rPr>
              <a:t>列表</a:t>
            </a:r>
            <a:endParaRPr lang="en-US" sz="2400" b="1" dirty="0">
              <a:solidFill>
                <a:schemeClr val="accent1">
                  <a:alpha val="100000"/>
                </a:schemeClr>
              </a:solidFill>
              <a:latin typeface="Microsoft Yahei"/>
              <a:ea typeface="Microsoft Yahei"/>
              <a:cs typeface="Microsoft Yahei"/>
            </a:endParaRPr>
          </a:p>
          <a:p>
            <a:pPr marL="203200" lvl="0" indent="-203200">
              <a:lnSpc>
                <a:spcPct val="150000"/>
              </a:lnSpc>
              <a:buFont typeface="Arial"/>
              <a:buChar char="•"/>
            </a:pPr>
            <a:r>
              <a:rPr lang="en-US" sz="2400" b="1" dirty="0" err="1">
                <a:solidFill>
                  <a:schemeClr val="accent1">
                    <a:alpha val="100000"/>
                  </a:schemeClr>
                </a:solidFill>
                <a:latin typeface="Microsoft Yahei"/>
                <a:ea typeface="Microsoft Yahei"/>
                <a:cs typeface="Microsoft Yahei"/>
              </a:rPr>
              <a:t>源代码</a:t>
            </a:r>
            <a:r>
              <a:rPr lang="zh-CN" altLang="en-US" sz="2400" b="1" dirty="0">
                <a:solidFill>
                  <a:schemeClr val="accent1">
                    <a:alpha val="100000"/>
                  </a:schemeClr>
                </a:solidFill>
                <a:latin typeface="Microsoft Yahei"/>
                <a:ea typeface="Microsoft Yahei"/>
                <a:cs typeface="Microsoft Yahei"/>
              </a:rPr>
              <a:t>提交</a:t>
            </a:r>
            <a:r>
              <a:rPr lang="en-US" sz="2400" b="1" dirty="0" err="1">
                <a:solidFill>
                  <a:schemeClr val="accent1">
                    <a:alpha val="100000"/>
                  </a:schemeClr>
                </a:solidFill>
                <a:latin typeface="Microsoft Yahei"/>
                <a:ea typeface="Microsoft Yahei"/>
                <a:cs typeface="Microsoft Yahei"/>
              </a:rPr>
              <a:t>管理</a:t>
            </a:r>
            <a:r>
              <a:rPr lang="zh-CN" altLang="en-US" sz="2400" b="1" dirty="0">
                <a:solidFill>
                  <a:schemeClr val="accent1">
                    <a:alpha val="100000"/>
                  </a:schemeClr>
                </a:solidFill>
                <a:latin typeface="Microsoft Yahei"/>
                <a:ea typeface="Microsoft Yahei"/>
                <a:cs typeface="Microsoft Yahei"/>
              </a:rPr>
              <a:t>呈现</a:t>
            </a:r>
          </a:p>
        </p:txBody>
      </p:sp>
      <p:sp>
        <p:nvSpPr>
          <p:cNvPr id="6" name="TextBox 6"/>
          <p:cNvSpPr txBox="1"/>
          <p:nvPr/>
        </p:nvSpPr>
        <p:spPr>
          <a:xfrm>
            <a:off x="8719147" y="5955792"/>
            <a:ext cx="4413504" cy="1328928"/>
          </a:xfrm>
          <a:prstGeom prst="rect">
            <a:avLst/>
          </a:prstGeom>
        </p:spPr>
        <p:txBody>
          <a:bodyPr vert="horz" wrap="square" lIns="123825" tIns="123825" rIns="57150" bIns="123825" rtlCol="0" anchor="t" anchorCtr="0">
            <a:spAutoFit/>
          </a:bodyPr>
          <a:lstStyle/>
          <a:p>
            <a:pPr>
              <a:lnSpc>
                <a:spcPct val="112000"/>
              </a:lnSpc>
              <a:spcBef>
                <a:spcPts val="450"/>
              </a:spcBef>
            </a:pPr>
            <a:r>
              <a:rPr lang="en-US" sz="5775" b="1">
                <a:solidFill>
                  <a:schemeClr val="accent3">
                    <a:lumMod val="40000"/>
                    <a:lumOff val="60000"/>
                    <a:alpha val="34000"/>
                  </a:schemeClr>
                </a:solidFill>
                <a:latin typeface="Microsoft Yahei"/>
                <a:ea typeface="Microsoft Yahei"/>
                <a:cs typeface="Microsoft Yahei"/>
              </a:rPr>
              <a:t>contents</a:t>
            </a:r>
          </a:p>
        </p:txBody>
      </p:sp>
      <p:sp>
        <p:nvSpPr>
          <p:cNvPr id="7" name="TextBox 7"/>
          <p:cNvSpPr txBox="1"/>
          <p:nvPr/>
        </p:nvSpPr>
        <p:spPr>
          <a:xfrm>
            <a:off x="-271406" y="3561558"/>
            <a:ext cx="3626990" cy="3291840"/>
          </a:xfrm>
          <a:prstGeom prst="rect">
            <a:avLst/>
          </a:prstGeom>
        </p:spPr>
        <p:txBody>
          <a:bodyPr vert="horz" wrap="square" lIns="123825" tIns="123825" rIns="57150" bIns="123825" rtlCol="0" anchor="t" anchorCtr="0">
            <a:spAutoFit/>
          </a:bodyPr>
          <a:lstStyle/>
          <a:p>
            <a:pPr algn="ctr">
              <a:lnSpc>
                <a:spcPct val="125000"/>
              </a:lnSpc>
            </a:pPr>
            <a:r>
              <a:rPr lang="en-US" sz="7650" b="1">
                <a:solidFill>
                  <a:srgbClr val="FFFFFF">
                    <a:alpha val="100000"/>
                  </a:srgbClr>
                </a:solidFill>
                <a:latin typeface="Microsoft Yahei"/>
                <a:ea typeface="Microsoft Yahei"/>
                <a:cs typeface="Microsoft Yahei"/>
              </a:rPr>
              <a:t>目</a:t>
            </a:r>
          </a:p>
          <a:p>
            <a:pPr algn="ctr">
              <a:lnSpc>
                <a:spcPct val="125000"/>
              </a:lnSpc>
            </a:pPr>
            <a:r>
              <a:rPr lang="en-US" sz="7650" b="1">
                <a:solidFill>
                  <a:srgbClr val="FFFFFF">
                    <a:alpha val="100000"/>
                  </a:srgbClr>
                </a:solidFill>
                <a:latin typeface="Microsoft Yahei"/>
                <a:ea typeface="Microsoft Yahei"/>
                <a:cs typeface="Microsoft Yahei"/>
              </a:rPr>
              <a:t>录</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20"/>
          <p:cNvGrpSpPr/>
          <p:nvPr/>
        </p:nvGrpSpPr>
        <p:grpSpPr>
          <a:xfrm>
            <a:off x="454963" y="93878"/>
            <a:ext cx="10641129" cy="826316"/>
            <a:chOff x="454963" y="93878"/>
            <a:chExt cx="10641129" cy="826316"/>
          </a:xfrm>
        </p:grpSpPr>
        <p:sp>
          <p:nvSpPr>
            <p:cNvPr id="21" name="AutoShape 21"/>
            <p:cNvSpPr/>
            <p:nvPr/>
          </p:nvSpPr>
          <p:spPr>
            <a:xfrm>
              <a:off x="454963" y="331168"/>
              <a:ext cx="84147" cy="84147"/>
            </a:xfrm>
            <a:prstGeom prst="ellipse">
              <a:avLst/>
            </a:prstGeom>
            <a:solidFill>
              <a:schemeClr val="accent1">
                <a:alpha val="100000"/>
              </a:schemeClr>
            </a:solidFill>
          </p:spPr>
        </p:sp>
        <p:sp>
          <p:nvSpPr>
            <p:cNvPr id="22" name="AutoShape 22"/>
            <p:cNvSpPr/>
            <p:nvPr/>
          </p:nvSpPr>
          <p:spPr>
            <a:xfrm>
              <a:off x="575049" y="337743"/>
              <a:ext cx="78137" cy="78137"/>
            </a:xfrm>
            <a:prstGeom prst="ellipse">
              <a:avLst/>
            </a:prstGeom>
            <a:solidFill>
              <a:schemeClr val="accent1">
                <a:alpha val="80000"/>
              </a:schemeClr>
            </a:solidFill>
          </p:spPr>
        </p:sp>
        <p:sp>
          <p:nvSpPr>
            <p:cNvPr id="23" name="AutoShape 23"/>
            <p:cNvSpPr/>
            <p:nvPr/>
          </p:nvSpPr>
          <p:spPr>
            <a:xfrm>
              <a:off x="689125" y="339460"/>
              <a:ext cx="74704" cy="74704"/>
            </a:xfrm>
            <a:prstGeom prst="ellipse">
              <a:avLst/>
            </a:prstGeom>
            <a:solidFill>
              <a:schemeClr val="accent1">
                <a:alpha val="60000"/>
              </a:schemeClr>
            </a:solidFill>
          </p:spPr>
        </p:sp>
        <p:sp>
          <p:nvSpPr>
            <p:cNvPr id="24" name="AutoShape 24"/>
            <p:cNvSpPr/>
            <p:nvPr/>
          </p:nvSpPr>
          <p:spPr>
            <a:xfrm>
              <a:off x="799768" y="348430"/>
              <a:ext cx="69238" cy="69238"/>
            </a:xfrm>
            <a:prstGeom prst="ellipse">
              <a:avLst/>
            </a:prstGeom>
            <a:solidFill>
              <a:schemeClr val="accent1">
                <a:alpha val="40000"/>
              </a:schemeClr>
            </a:solidFill>
          </p:spPr>
        </p:sp>
        <p:sp>
          <p:nvSpPr>
            <p:cNvPr id="25" name="AutoShape 25"/>
            <p:cNvSpPr/>
            <p:nvPr/>
          </p:nvSpPr>
          <p:spPr>
            <a:xfrm>
              <a:off x="904945" y="344297"/>
              <a:ext cx="65594" cy="65594"/>
            </a:xfrm>
            <a:prstGeom prst="ellipse">
              <a:avLst/>
            </a:prstGeom>
            <a:solidFill>
              <a:schemeClr val="accent1">
                <a:alpha val="20000"/>
              </a:schemeClr>
            </a:solidFill>
          </p:spPr>
        </p:sp>
        <p:sp>
          <p:nvSpPr>
            <p:cNvPr id="26" name="AutoShape 26"/>
            <p:cNvSpPr/>
            <p:nvPr/>
          </p:nvSpPr>
          <p:spPr>
            <a:xfrm>
              <a:off x="454963" y="448942"/>
              <a:ext cx="84147" cy="84147"/>
            </a:xfrm>
            <a:prstGeom prst="ellipse">
              <a:avLst/>
            </a:prstGeom>
            <a:solidFill>
              <a:schemeClr val="accent1">
                <a:alpha val="100000"/>
              </a:schemeClr>
            </a:solidFill>
          </p:spPr>
        </p:sp>
        <p:sp>
          <p:nvSpPr>
            <p:cNvPr id="27" name="AutoShape 27"/>
            <p:cNvSpPr/>
            <p:nvPr/>
          </p:nvSpPr>
          <p:spPr>
            <a:xfrm>
              <a:off x="575049" y="455517"/>
              <a:ext cx="78137" cy="78137"/>
            </a:xfrm>
            <a:prstGeom prst="ellipse">
              <a:avLst/>
            </a:prstGeom>
            <a:solidFill>
              <a:schemeClr val="accent1">
                <a:alpha val="80000"/>
              </a:schemeClr>
            </a:solidFill>
          </p:spPr>
        </p:sp>
        <p:sp>
          <p:nvSpPr>
            <p:cNvPr id="28" name="AutoShape 28"/>
            <p:cNvSpPr/>
            <p:nvPr/>
          </p:nvSpPr>
          <p:spPr>
            <a:xfrm>
              <a:off x="689125" y="457233"/>
              <a:ext cx="74704" cy="74704"/>
            </a:xfrm>
            <a:prstGeom prst="ellipse">
              <a:avLst/>
            </a:prstGeom>
            <a:solidFill>
              <a:schemeClr val="accent1">
                <a:alpha val="60000"/>
              </a:schemeClr>
            </a:solidFill>
          </p:spPr>
        </p:sp>
        <p:sp>
          <p:nvSpPr>
            <p:cNvPr id="29" name="AutoShape 29"/>
            <p:cNvSpPr/>
            <p:nvPr/>
          </p:nvSpPr>
          <p:spPr>
            <a:xfrm>
              <a:off x="799768" y="466203"/>
              <a:ext cx="69238" cy="69238"/>
            </a:xfrm>
            <a:prstGeom prst="ellipse">
              <a:avLst/>
            </a:prstGeom>
            <a:solidFill>
              <a:schemeClr val="accent1">
                <a:alpha val="40000"/>
              </a:schemeClr>
            </a:solidFill>
          </p:spPr>
        </p:sp>
        <p:sp>
          <p:nvSpPr>
            <p:cNvPr id="30" name="AutoShape 30"/>
            <p:cNvSpPr/>
            <p:nvPr/>
          </p:nvSpPr>
          <p:spPr>
            <a:xfrm>
              <a:off x="904945" y="462070"/>
              <a:ext cx="65594" cy="65594"/>
            </a:xfrm>
            <a:prstGeom prst="ellipse">
              <a:avLst/>
            </a:prstGeom>
            <a:solidFill>
              <a:schemeClr val="accent1">
                <a:alpha val="20000"/>
              </a:schemeClr>
            </a:solidFill>
          </p:spPr>
        </p:sp>
        <p:sp>
          <p:nvSpPr>
            <p:cNvPr id="31" name="AutoShape 31"/>
            <p:cNvSpPr/>
            <p:nvPr/>
          </p:nvSpPr>
          <p:spPr>
            <a:xfrm>
              <a:off x="454963" y="566715"/>
              <a:ext cx="84147" cy="84147"/>
            </a:xfrm>
            <a:prstGeom prst="ellipse">
              <a:avLst/>
            </a:prstGeom>
            <a:solidFill>
              <a:schemeClr val="accent1">
                <a:alpha val="100000"/>
              </a:schemeClr>
            </a:solidFill>
          </p:spPr>
        </p:sp>
        <p:sp>
          <p:nvSpPr>
            <p:cNvPr id="32" name="AutoShape 32"/>
            <p:cNvSpPr/>
            <p:nvPr/>
          </p:nvSpPr>
          <p:spPr>
            <a:xfrm>
              <a:off x="575049" y="573291"/>
              <a:ext cx="78137" cy="78137"/>
            </a:xfrm>
            <a:prstGeom prst="ellipse">
              <a:avLst/>
            </a:prstGeom>
            <a:solidFill>
              <a:schemeClr val="accent1">
                <a:alpha val="80000"/>
              </a:schemeClr>
            </a:solidFill>
          </p:spPr>
        </p:sp>
        <p:sp>
          <p:nvSpPr>
            <p:cNvPr id="33" name="AutoShape 33"/>
            <p:cNvSpPr/>
            <p:nvPr/>
          </p:nvSpPr>
          <p:spPr>
            <a:xfrm>
              <a:off x="689125" y="575007"/>
              <a:ext cx="74704" cy="74704"/>
            </a:xfrm>
            <a:prstGeom prst="ellipse">
              <a:avLst/>
            </a:prstGeom>
            <a:solidFill>
              <a:schemeClr val="accent1">
                <a:alpha val="60000"/>
              </a:schemeClr>
            </a:solidFill>
          </p:spPr>
        </p:sp>
        <p:sp>
          <p:nvSpPr>
            <p:cNvPr id="34" name="AutoShape 34"/>
            <p:cNvSpPr/>
            <p:nvPr/>
          </p:nvSpPr>
          <p:spPr>
            <a:xfrm>
              <a:off x="799768" y="583977"/>
              <a:ext cx="69238" cy="69238"/>
            </a:xfrm>
            <a:prstGeom prst="ellipse">
              <a:avLst/>
            </a:prstGeom>
            <a:solidFill>
              <a:schemeClr val="accent1">
                <a:alpha val="40000"/>
              </a:schemeClr>
            </a:solidFill>
          </p:spPr>
        </p:sp>
        <p:sp>
          <p:nvSpPr>
            <p:cNvPr id="35" name="AutoShape 35"/>
            <p:cNvSpPr/>
            <p:nvPr/>
          </p:nvSpPr>
          <p:spPr>
            <a:xfrm>
              <a:off x="904945" y="579844"/>
              <a:ext cx="65594" cy="65594"/>
            </a:xfrm>
            <a:prstGeom prst="ellipse">
              <a:avLst/>
            </a:prstGeom>
            <a:solidFill>
              <a:schemeClr val="accent1">
                <a:alpha val="20000"/>
              </a:schemeClr>
            </a:solidFill>
          </p:spPr>
        </p:sp>
        <p:sp>
          <p:nvSpPr>
            <p:cNvPr id="36" name="AutoShape 36"/>
            <p:cNvSpPr/>
            <p:nvPr/>
          </p:nvSpPr>
          <p:spPr>
            <a:xfrm>
              <a:off x="454963" y="684489"/>
              <a:ext cx="84147" cy="84147"/>
            </a:xfrm>
            <a:prstGeom prst="ellipse">
              <a:avLst/>
            </a:prstGeom>
            <a:solidFill>
              <a:schemeClr val="accent1">
                <a:alpha val="100000"/>
              </a:schemeClr>
            </a:solidFill>
          </p:spPr>
        </p:sp>
        <p:sp>
          <p:nvSpPr>
            <p:cNvPr id="37" name="AutoShape 37"/>
            <p:cNvSpPr/>
            <p:nvPr/>
          </p:nvSpPr>
          <p:spPr>
            <a:xfrm>
              <a:off x="575049" y="691064"/>
              <a:ext cx="78137" cy="78137"/>
            </a:xfrm>
            <a:prstGeom prst="ellipse">
              <a:avLst/>
            </a:prstGeom>
            <a:solidFill>
              <a:schemeClr val="accent1">
                <a:alpha val="80000"/>
              </a:schemeClr>
            </a:solidFill>
          </p:spPr>
        </p:sp>
        <p:sp>
          <p:nvSpPr>
            <p:cNvPr id="38" name="AutoShape 38"/>
            <p:cNvSpPr/>
            <p:nvPr/>
          </p:nvSpPr>
          <p:spPr>
            <a:xfrm>
              <a:off x="689125" y="692781"/>
              <a:ext cx="74704" cy="74704"/>
            </a:xfrm>
            <a:prstGeom prst="ellipse">
              <a:avLst/>
            </a:prstGeom>
            <a:solidFill>
              <a:schemeClr val="accent1">
                <a:alpha val="60000"/>
              </a:schemeClr>
            </a:solidFill>
          </p:spPr>
        </p:sp>
        <p:sp>
          <p:nvSpPr>
            <p:cNvPr id="39" name="AutoShape 39"/>
            <p:cNvSpPr/>
            <p:nvPr/>
          </p:nvSpPr>
          <p:spPr>
            <a:xfrm>
              <a:off x="799768" y="701751"/>
              <a:ext cx="69238" cy="69238"/>
            </a:xfrm>
            <a:prstGeom prst="ellipse">
              <a:avLst/>
            </a:prstGeom>
            <a:solidFill>
              <a:schemeClr val="accent1">
                <a:alpha val="40000"/>
              </a:schemeClr>
            </a:solidFill>
          </p:spPr>
        </p:sp>
        <p:sp>
          <p:nvSpPr>
            <p:cNvPr id="40" name="AutoShape 40"/>
            <p:cNvSpPr/>
            <p:nvPr/>
          </p:nvSpPr>
          <p:spPr>
            <a:xfrm>
              <a:off x="904945" y="697618"/>
              <a:ext cx="65594" cy="65594"/>
            </a:xfrm>
            <a:prstGeom prst="ellipse">
              <a:avLst/>
            </a:prstGeom>
            <a:solidFill>
              <a:schemeClr val="accent1">
                <a:alpha val="20000"/>
              </a:schemeClr>
            </a:solidFill>
          </p:spPr>
        </p:sp>
        <p:sp>
          <p:nvSpPr>
            <p:cNvPr id="41" name="TextBox 41"/>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测试用例设计与清单</a:t>
              </a:r>
              <a:r>
                <a:rPr lang="en-US" altLang="zh-CN" sz="3000" b="1" dirty="0">
                  <a:solidFill>
                    <a:schemeClr val="accent1">
                      <a:alpha val="100000"/>
                    </a:schemeClr>
                  </a:solidFill>
                  <a:latin typeface="Microsoft Yahei"/>
                  <a:ea typeface="Microsoft Yahei"/>
                  <a:cs typeface="Microsoft Yahei"/>
                </a:rPr>
                <a:t>——</a:t>
              </a:r>
              <a:r>
                <a:rPr lang="zh-CN" altLang="en-US" sz="3000" b="1" dirty="0">
                  <a:solidFill>
                    <a:schemeClr val="accent1">
                      <a:alpha val="100000"/>
                    </a:schemeClr>
                  </a:solidFill>
                  <a:latin typeface="Microsoft Yahei"/>
                  <a:ea typeface="Microsoft Yahei"/>
                  <a:cs typeface="Microsoft Yahei"/>
                </a:rPr>
                <a:t>卖家部分展示</a:t>
              </a:r>
              <a:endParaRPr lang="en-US" sz="3000" b="1" dirty="0">
                <a:solidFill>
                  <a:schemeClr val="accent1">
                    <a:alpha val="100000"/>
                  </a:schemeClr>
                </a:solidFill>
                <a:latin typeface="Microsoft Yahei"/>
                <a:ea typeface="Microsoft Yahei"/>
                <a:cs typeface="Microsoft Yahei"/>
              </a:endParaRPr>
            </a:p>
          </p:txBody>
        </p:sp>
      </p:grpSp>
      <p:sp>
        <p:nvSpPr>
          <p:cNvPr id="45" name="Rectangle 2">
            <a:extLst>
              <a:ext uri="{FF2B5EF4-FFF2-40B4-BE49-F238E27FC236}">
                <a16:creationId xmlns:a16="http://schemas.microsoft.com/office/drawing/2014/main" id="{C7FB794E-8DA6-56CA-3061-990FEAF7D7EE}"/>
              </a:ext>
            </a:extLst>
          </p:cNvPr>
          <p:cNvSpPr>
            <a:spLocks noChangeArrowheads="1"/>
          </p:cNvSpPr>
          <p:nvPr/>
        </p:nvSpPr>
        <p:spPr bwMode="auto">
          <a:xfrm>
            <a:off x="3141663" y="14716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1">
            <a:extLst>
              <a:ext uri="{FF2B5EF4-FFF2-40B4-BE49-F238E27FC236}">
                <a16:creationId xmlns:a16="http://schemas.microsoft.com/office/drawing/2014/main" id="{77E95A50-16AC-A986-3465-5B3BCBF6B552}"/>
              </a:ext>
            </a:extLst>
          </p:cNvPr>
          <p:cNvSpPr>
            <a:spLocks noChangeArrowheads="1"/>
          </p:cNvSpPr>
          <p:nvPr/>
        </p:nvSpPr>
        <p:spPr bwMode="auto">
          <a:xfrm>
            <a:off x="3017838"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AutoShape 2">
            <a:extLst>
              <a:ext uri="{FF2B5EF4-FFF2-40B4-BE49-F238E27FC236}">
                <a16:creationId xmlns:a16="http://schemas.microsoft.com/office/drawing/2014/main" id="{3B26EB58-27F7-A66D-4B73-26D747A4E60D}"/>
              </a:ext>
            </a:extLst>
          </p:cNvP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Rectangle 3">
            <a:extLst>
              <a:ext uri="{FF2B5EF4-FFF2-40B4-BE49-F238E27FC236}">
                <a16:creationId xmlns:a16="http://schemas.microsoft.com/office/drawing/2014/main" id="{83FFEE56-16F4-B245-2158-C5573BD5CF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AutoShape 4">
            <a:extLst>
              <a:ext uri="{FF2B5EF4-FFF2-40B4-BE49-F238E27FC236}">
                <a16:creationId xmlns:a16="http://schemas.microsoft.com/office/drawing/2014/main" id="{4D1A5138-CF1F-4230-C442-3D0E19BC4491}"/>
              </a:ext>
            </a:extLst>
          </p:cNvPr>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5">
            <a:extLst>
              <a:ext uri="{FF2B5EF4-FFF2-40B4-BE49-F238E27FC236}">
                <a16:creationId xmlns:a16="http://schemas.microsoft.com/office/drawing/2014/main" id="{4DF836E1-D425-B3AC-7DDC-0E4683337E23}"/>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AutoShape 6">
            <a:extLst>
              <a:ext uri="{FF2B5EF4-FFF2-40B4-BE49-F238E27FC236}">
                <a16:creationId xmlns:a16="http://schemas.microsoft.com/office/drawing/2014/main" id="{FEF0CEF6-8E1A-833B-9B2B-D5CDFE30F57E}"/>
              </a:ext>
            </a:extLst>
          </p:cNvPr>
          <p:cNvSpPr>
            <a:spLocks noChangeAspect="1" noChangeArrowheads="1"/>
          </p:cNvSpPr>
          <p:nvPr/>
        </p:nvSpPr>
        <p:spPr bwMode="auto">
          <a:xfrm>
            <a:off x="304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7">
            <a:extLst>
              <a:ext uri="{FF2B5EF4-FFF2-40B4-BE49-F238E27FC236}">
                <a16:creationId xmlns:a16="http://schemas.microsoft.com/office/drawing/2014/main" id="{3ACDD94C-CD18-0507-6196-950B875BADB5}"/>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AutoShape 12">
            <a:extLst>
              <a:ext uri="{FF2B5EF4-FFF2-40B4-BE49-F238E27FC236}">
                <a16:creationId xmlns:a16="http://schemas.microsoft.com/office/drawing/2014/main" id="{DCDB1C76-B1BC-F97B-EA1E-E2DF8AB3ECB6}"/>
              </a:ext>
            </a:extLst>
          </p:cNvPr>
          <p:cNvSpPr>
            <a:spLocks noChangeAspect="1" noChangeArrowheads="1"/>
          </p:cNvSpPr>
          <p:nvPr/>
        </p:nvSpPr>
        <p:spPr bwMode="auto">
          <a:xfrm>
            <a:off x="2272614" y="1512729"/>
            <a:ext cx="161826"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13">
            <a:extLst>
              <a:ext uri="{FF2B5EF4-FFF2-40B4-BE49-F238E27FC236}">
                <a16:creationId xmlns:a16="http://schemas.microsoft.com/office/drawing/2014/main" id="{237E8965-4658-9772-0661-66C5F6E9F121}"/>
              </a:ext>
            </a:extLst>
          </p:cNvPr>
          <p:cNvSpPr>
            <a:spLocks noChangeArrowheads="1"/>
          </p:cNvSpPr>
          <p:nvPr/>
        </p:nvSpPr>
        <p:spPr bwMode="auto">
          <a:xfrm flipV="1">
            <a:off x="7848600" y="1253648"/>
            <a:ext cx="6473040" cy="3713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6" name="Rectangle 17">
            <a:extLst>
              <a:ext uri="{FF2B5EF4-FFF2-40B4-BE49-F238E27FC236}">
                <a16:creationId xmlns:a16="http://schemas.microsoft.com/office/drawing/2014/main" id="{C43D7476-25B5-A168-D914-4A2DAD73A605}"/>
              </a:ext>
            </a:extLst>
          </p:cNvPr>
          <p:cNvSpPr>
            <a:spLocks noChangeArrowheads="1"/>
          </p:cNvSpPr>
          <p:nvPr/>
        </p:nvSpPr>
        <p:spPr bwMode="auto">
          <a:xfrm>
            <a:off x="5257800" y="26830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8">
            <a:extLst>
              <a:ext uri="{FF2B5EF4-FFF2-40B4-BE49-F238E27FC236}">
                <a16:creationId xmlns:a16="http://schemas.microsoft.com/office/drawing/2014/main" id="{3A87BFD4-227F-03C9-D0E4-F62D66B0C26F}"/>
              </a:ext>
            </a:extLst>
          </p:cNvPr>
          <p:cNvSpPr>
            <a:spLocks noChangeArrowheads="1"/>
          </p:cNvSpPr>
          <p:nvPr/>
        </p:nvSpPr>
        <p:spPr bwMode="auto">
          <a:xfrm>
            <a:off x="862167" y="15577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CBCC0357-C53F-20A2-E914-BFDF70E88C38}"/>
              </a:ext>
            </a:extLst>
          </p:cNvPr>
          <p:cNvSpPr>
            <a:spLocks noChangeArrowheads="1"/>
          </p:cNvSpPr>
          <p:nvPr/>
        </p:nvSpPr>
        <p:spPr bwMode="auto">
          <a:xfrm>
            <a:off x="2667000" y="22583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5">
            <a:extLst>
              <a:ext uri="{FF2B5EF4-FFF2-40B4-BE49-F238E27FC236}">
                <a16:creationId xmlns:a16="http://schemas.microsoft.com/office/drawing/2014/main" id="{3B4401CC-3FB2-936E-87C7-B8B0F7686636}"/>
              </a:ext>
            </a:extLst>
          </p:cNvPr>
          <p:cNvSpPr>
            <a:spLocks noChangeArrowheads="1"/>
          </p:cNvSpPr>
          <p:nvPr/>
        </p:nvSpPr>
        <p:spPr bwMode="auto">
          <a:xfrm>
            <a:off x="1433434" y="16862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489D4C85-C7F1-C891-FB7A-F98C8DCF65CA}"/>
              </a:ext>
            </a:extLst>
          </p:cNvPr>
          <p:cNvSpPr>
            <a:spLocks noChangeArrowheads="1"/>
          </p:cNvSpPr>
          <p:nvPr/>
        </p:nvSpPr>
        <p:spPr bwMode="auto">
          <a:xfrm>
            <a:off x="-429416" y="-2348858"/>
            <a:ext cx="68888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9" name="Rectangle 3">
            <a:extLst>
              <a:ext uri="{FF2B5EF4-FFF2-40B4-BE49-F238E27FC236}">
                <a16:creationId xmlns:a16="http://schemas.microsoft.com/office/drawing/2014/main" id="{78E36A70-C4DB-A79D-761B-07A3C5EC3783}"/>
              </a:ext>
            </a:extLst>
          </p:cNvPr>
          <p:cNvSpPr>
            <a:spLocks noChangeArrowheads="1"/>
          </p:cNvSpPr>
          <p:nvPr/>
        </p:nvSpPr>
        <p:spPr bwMode="auto">
          <a:xfrm>
            <a:off x="1212052" y="17018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2" name="Rectangle 1">
            <a:extLst>
              <a:ext uri="{FF2B5EF4-FFF2-40B4-BE49-F238E27FC236}">
                <a16:creationId xmlns:a16="http://schemas.microsoft.com/office/drawing/2014/main" id="{DEE62C85-7148-2F1E-EAC5-FD031FF2BC2E}"/>
              </a:ext>
            </a:extLst>
          </p:cNvPr>
          <p:cNvSpPr>
            <a:spLocks noChangeArrowheads="1"/>
          </p:cNvSpPr>
          <p:nvPr/>
        </p:nvSpPr>
        <p:spPr bwMode="auto">
          <a:xfrm>
            <a:off x="862900" y="16705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3" name="Rectangle 3">
            <a:extLst>
              <a:ext uri="{FF2B5EF4-FFF2-40B4-BE49-F238E27FC236}">
                <a16:creationId xmlns:a16="http://schemas.microsoft.com/office/drawing/2014/main" id="{894973B6-64F7-AE57-722B-B8F8671A6447}"/>
              </a:ext>
            </a:extLst>
          </p:cNvPr>
          <p:cNvSpPr>
            <a:spLocks noChangeArrowheads="1"/>
          </p:cNvSpPr>
          <p:nvPr/>
        </p:nvSpPr>
        <p:spPr bwMode="auto">
          <a:xfrm>
            <a:off x="2475356" y="106303"/>
            <a:ext cx="4366224" cy="47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6" name="Rectangle 4">
            <a:extLst>
              <a:ext uri="{FF2B5EF4-FFF2-40B4-BE49-F238E27FC236}">
                <a16:creationId xmlns:a16="http://schemas.microsoft.com/office/drawing/2014/main" id="{F85A7A2D-DEEE-524C-5134-5404A1A2AB92}"/>
              </a:ext>
            </a:extLst>
          </p:cNvPr>
          <p:cNvSpPr>
            <a:spLocks noChangeArrowheads="1"/>
          </p:cNvSpPr>
          <p:nvPr/>
        </p:nvSpPr>
        <p:spPr bwMode="auto">
          <a:xfrm>
            <a:off x="842187" y="15402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7" name="Rectangle 6">
            <a:extLst>
              <a:ext uri="{FF2B5EF4-FFF2-40B4-BE49-F238E27FC236}">
                <a16:creationId xmlns:a16="http://schemas.microsoft.com/office/drawing/2014/main" id="{7DE5126B-03C2-5CA0-65E8-57E0F4093449}"/>
              </a:ext>
            </a:extLst>
          </p:cNvPr>
          <p:cNvSpPr>
            <a:spLocks noChangeArrowheads="1"/>
          </p:cNvSpPr>
          <p:nvPr/>
        </p:nvSpPr>
        <p:spPr bwMode="auto">
          <a:xfrm>
            <a:off x="4776890" y="23264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1">
            <a:extLst>
              <a:ext uri="{FF2B5EF4-FFF2-40B4-BE49-F238E27FC236}">
                <a16:creationId xmlns:a16="http://schemas.microsoft.com/office/drawing/2014/main" id="{4B9DBCF5-4AB1-501F-6E81-CE059AFB6AB9}"/>
              </a:ext>
            </a:extLst>
          </p:cNvPr>
          <p:cNvSpPr>
            <a:spLocks noChangeArrowheads="1"/>
          </p:cNvSpPr>
          <p:nvPr/>
        </p:nvSpPr>
        <p:spPr bwMode="auto">
          <a:xfrm>
            <a:off x="825992" y="12536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3">
            <a:extLst>
              <a:ext uri="{FF2B5EF4-FFF2-40B4-BE49-F238E27FC236}">
                <a16:creationId xmlns:a16="http://schemas.microsoft.com/office/drawing/2014/main" id="{611BD213-4B6A-7F91-29B1-CE0E85092F2E}"/>
              </a:ext>
            </a:extLst>
          </p:cNvPr>
          <p:cNvSpPr>
            <a:spLocks noChangeArrowheads="1"/>
          </p:cNvSpPr>
          <p:nvPr/>
        </p:nvSpPr>
        <p:spPr bwMode="auto">
          <a:xfrm>
            <a:off x="4412064" y="18690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8" name="Rectangle 1">
            <a:extLst>
              <a:ext uri="{FF2B5EF4-FFF2-40B4-BE49-F238E27FC236}">
                <a16:creationId xmlns:a16="http://schemas.microsoft.com/office/drawing/2014/main" id="{7DA144B1-8637-5A71-3814-E6547B76CA24}"/>
              </a:ext>
            </a:extLst>
          </p:cNvPr>
          <p:cNvSpPr>
            <a:spLocks noChangeArrowheads="1"/>
          </p:cNvSpPr>
          <p:nvPr/>
        </p:nvSpPr>
        <p:spPr bwMode="auto">
          <a:xfrm>
            <a:off x="575399" y="144515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9" name="Rectangle 3">
            <a:extLst>
              <a:ext uri="{FF2B5EF4-FFF2-40B4-BE49-F238E27FC236}">
                <a16:creationId xmlns:a16="http://schemas.microsoft.com/office/drawing/2014/main" id="{CB829C8F-B44F-0F0B-68C8-D4EAE15AAF43}"/>
              </a:ext>
            </a:extLst>
          </p:cNvPr>
          <p:cNvSpPr>
            <a:spLocks noChangeArrowheads="1"/>
          </p:cNvSpPr>
          <p:nvPr/>
        </p:nvSpPr>
        <p:spPr bwMode="auto">
          <a:xfrm>
            <a:off x="5001054" y="12485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0" name="Rectangle 1">
            <a:extLst>
              <a:ext uri="{FF2B5EF4-FFF2-40B4-BE49-F238E27FC236}">
                <a16:creationId xmlns:a16="http://schemas.microsoft.com/office/drawing/2014/main" id="{146CBA3C-C898-4293-EDBD-37DBB3291956}"/>
              </a:ext>
            </a:extLst>
          </p:cNvPr>
          <p:cNvSpPr>
            <a:spLocks noChangeArrowheads="1"/>
          </p:cNvSpPr>
          <p:nvPr/>
        </p:nvSpPr>
        <p:spPr bwMode="auto">
          <a:xfrm>
            <a:off x="681481" y="12665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1" name="Rectangle 3">
            <a:extLst>
              <a:ext uri="{FF2B5EF4-FFF2-40B4-BE49-F238E27FC236}">
                <a16:creationId xmlns:a16="http://schemas.microsoft.com/office/drawing/2014/main" id="{CB619300-B2CF-BA42-7E93-478F436B8160}"/>
              </a:ext>
            </a:extLst>
          </p:cNvPr>
          <p:cNvSpPr>
            <a:spLocks noChangeArrowheads="1"/>
          </p:cNvSpPr>
          <p:nvPr/>
        </p:nvSpPr>
        <p:spPr bwMode="auto">
          <a:xfrm>
            <a:off x="5589886" y="25169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2" name="Rectangle 1">
            <a:extLst>
              <a:ext uri="{FF2B5EF4-FFF2-40B4-BE49-F238E27FC236}">
                <a16:creationId xmlns:a16="http://schemas.microsoft.com/office/drawing/2014/main" id="{F072BE99-5FBC-473D-FA73-726428D0D059}"/>
              </a:ext>
            </a:extLst>
          </p:cNvPr>
          <p:cNvSpPr>
            <a:spLocks noChangeArrowheads="1"/>
          </p:cNvSpPr>
          <p:nvPr/>
        </p:nvSpPr>
        <p:spPr bwMode="auto">
          <a:xfrm>
            <a:off x="2778125"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3" name="Rectangle 3">
            <a:extLst>
              <a:ext uri="{FF2B5EF4-FFF2-40B4-BE49-F238E27FC236}">
                <a16:creationId xmlns:a16="http://schemas.microsoft.com/office/drawing/2014/main" id="{0625DF10-8B79-D1B0-0866-AE2E8BCC8709}"/>
              </a:ext>
            </a:extLst>
          </p:cNvPr>
          <p:cNvSpPr>
            <a:spLocks noChangeArrowheads="1"/>
          </p:cNvSpPr>
          <p:nvPr/>
        </p:nvSpPr>
        <p:spPr bwMode="auto">
          <a:xfrm>
            <a:off x="5566176" y="26913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表格 9">
            <a:extLst>
              <a:ext uri="{FF2B5EF4-FFF2-40B4-BE49-F238E27FC236}">
                <a16:creationId xmlns:a16="http://schemas.microsoft.com/office/drawing/2014/main" id="{9AC738AC-AC7A-AD6A-97B3-70B102BECB7E}"/>
              </a:ext>
            </a:extLst>
          </p:cNvPr>
          <p:cNvGraphicFramePr>
            <a:graphicFrameLocks noGrp="1"/>
          </p:cNvGraphicFramePr>
          <p:nvPr>
            <p:extLst>
              <p:ext uri="{D42A27DB-BD31-4B8C-83A1-F6EECF244321}">
                <p14:modId xmlns:p14="http://schemas.microsoft.com/office/powerpoint/2010/main" val="2454282885"/>
              </p:ext>
            </p:extLst>
          </p:nvPr>
        </p:nvGraphicFramePr>
        <p:xfrm>
          <a:off x="1304830" y="1471613"/>
          <a:ext cx="2946590" cy="4842812"/>
        </p:xfrm>
        <a:graphic>
          <a:graphicData uri="http://schemas.openxmlformats.org/drawingml/2006/table">
            <a:tbl>
              <a:tblPr/>
              <a:tblGrid>
                <a:gridCol w="1473295">
                  <a:extLst>
                    <a:ext uri="{9D8B030D-6E8A-4147-A177-3AD203B41FA5}">
                      <a16:colId xmlns:a16="http://schemas.microsoft.com/office/drawing/2014/main" val="2451271163"/>
                    </a:ext>
                  </a:extLst>
                </a:gridCol>
                <a:gridCol w="1473295">
                  <a:extLst>
                    <a:ext uri="{9D8B030D-6E8A-4147-A177-3AD203B41FA5}">
                      <a16:colId xmlns:a16="http://schemas.microsoft.com/office/drawing/2014/main" val="4285081630"/>
                    </a:ext>
                  </a:extLst>
                </a:gridCol>
              </a:tblGrid>
              <a:tr h="229834">
                <a:tc>
                  <a:txBody>
                    <a:bodyPr/>
                    <a:lstStyle/>
                    <a:p>
                      <a:pPr algn="ctr" fontAlgn="t"/>
                      <a:r>
                        <a:rPr lang="zh-CN" altLang="en-US" sz="800" b="1">
                          <a:solidFill>
                            <a:srgbClr val="1F2329"/>
                          </a:solidFill>
                          <a:effectLst/>
                        </a:rPr>
                        <a:t>描述项</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ctr" fontAlgn="t"/>
                      <a:r>
                        <a:rPr lang="zh-CN" altLang="en-US" sz="800" b="1">
                          <a:solidFill>
                            <a:srgbClr val="1F2329"/>
                          </a:solidFill>
                          <a:effectLst/>
                        </a:rPr>
                        <a:t>说明</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627763990"/>
                  </a:ext>
                </a:extLst>
              </a:tr>
              <a:tr h="229834">
                <a:tc>
                  <a:txBody>
                    <a:bodyPr/>
                    <a:lstStyle/>
                    <a:p>
                      <a:pPr algn="ctr" fontAlgn="t"/>
                      <a:r>
                        <a:rPr lang="zh-CN" altLang="en-US" sz="800">
                          <a:solidFill>
                            <a:srgbClr val="1F2329"/>
                          </a:solidFill>
                          <a:effectLst/>
                        </a:rPr>
                        <a:t>用例名称</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用户注册</a:t>
                      </a: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971237200"/>
                  </a:ext>
                </a:extLst>
              </a:tr>
              <a:tr h="330018">
                <a:tc>
                  <a:txBody>
                    <a:bodyPr/>
                    <a:lstStyle/>
                    <a:p>
                      <a:pPr algn="ctr" fontAlgn="t"/>
                      <a:r>
                        <a:rPr lang="zh-CN" altLang="en-US" sz="800">
                          <a:solidFill>
                            <a:srgbClr val="1F2329"/>
                          </a:solidFill>
                          <a:effectLst/>
                        </a:rPr>
                        <a:t>标识符</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800">
                          <a:effectLst/>
                        </a:rPr>
                      </a:b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986789235"/>
                  </a:ext>
                </a:extLst>
              </a:tr>
              <a:tr h="229834">
                <a:tc>
                  <a:txBody>
                    <a:bodyPr/>
                    <a:lstStyle/>
                    <a:p>
                      <a:pPr algn="ctr" fontAlgn="t"/>
                      <a:r>
                        <a:rPr lang="zh-CN" altLang="en-US" sz="800">
                          <a:solidFill>
                            <a:srgbClr val="1F2329"/>
                          </a:solidFill>
                          <a:effectLst/>
                        </a:rPr>
                        <a:t>用例描述</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r>
                        <a:rPr lang="zh-CN" altLang="en-US" sz="800">
                          <a:effectLst/>
                        </a:rPr>
                        <a:t>用户在购买商品时需要注册</a:t>
                      </a: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464079067"/>
                  </a:ext>
                </a:extLst>
              </a:tr>
              <a:tr h="229834">
                <a:tc>
                  <a:txBody>
                    <a:bodyPr/>
                    <a:lstStyle/>
                    <a:p>
                      <a:pPr algn="ctr" fontAlgn="t"/>
                      <a:r>
                        <a:rPr lang="zh-CN" altLang="en-US" sz="800">
                          <a:solidFill>
                            <a:srgbClr val="1F2329"/>
                          </a:solidFill>
                          <a:effectLst/>
                        </a:rPr>
                        <a:t>参与者</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买家、卖家</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952787484"/>
                  </a:ext>
                </a:extLst>
              </a:tr>
              <a:tr h="229834">
                <a:tc>
                  <a:txBody>
                    <a:bodyPr/>
                    <a:lstStyle/>
                    <a:p>
                      <a:pPr algn="ctr" fontAlgn="t"/>
                      <a:r>
                        <a:rPr lang="zh-CN" altLang="en-US" sz="800">
                          <a:solidFill>
                            <a:srgbClr val="1F2329"/>
                          </a:solidFill>
                          <a:effectLst/>
                        </a:rPr>
                        <a:t>优先级</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高</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4207693453"/>
                  </a:ext>
                </a:extLst>
              </a:tr>
              <a:tr h="330018">
                <a:tc>
                  <a:txBody>
                    <a:bodyPr/>
                    <a:lstStyle/>
                    <a:p>
                      <a:pPr algn="ctr" fontAlgn="t"/>
                      <a:r>
                        <a:rPr lang="zh-CN" altLang="en-US" sz="800">
                          <a:solidFill>
                            <a:srgbClr val="1F2329"/>
                          </a:solidFill>
                          <a:effectLst/>
                        </a:rPr>
                        <a:t>前置条件</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800">
                          <a:effectLst/>
                        </a:rPr>
                      </a:b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768674576"/>
                  </a:ext>
                </a:extLst>
              </a:tr>
              <a:tr h="330018">
                <a:tc>
                  <a:txBody>
                    <a:bodyPr/>
                    <a:lstStyle/>
                    <a:p>
                      <a:pPr algn="ctr" fontAlgn="t"/>
                      <a:r>
                        <a:rPr lang="zh-CN" altLang="en-US" sz="800">
                          <a:solidFill>
                            <a:srgbClr val="1F2329"/>
                          </a:solidFill>
                          <a:effectLst/>
                        </a:rPr>
                        <a:t>后置条件</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800">
                          <a:effectLst/>
                        </a:rPr>
                      </a:b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719681763"/>
                  </a:ext>
                </a:extLst>
              </a:tr>
              <a:tr h="919336">
                <a:tc>
                  <a:txBody>
                    <a:bodyPr/>
                    <a:lstStyle/>
                    <a:p>
                      <a:pPr algn="ctr" fontAlgn="t"/>
                      <a:r>
                        <a:rPr lang="zh-CN" altLang="en-US" sz="800">
                          <a:solidFill>
                            <a:srgbClr val="1F2329"/>
                          </a:solidFill>
                          <a:effectLst/>
                        </a:rPr>
                        <a:t>基本操作流程</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uFont typeface="+mj-lt"/>
                        <a:buAutoNum type="arabicPeriod"/>
                      </a:pPr>
                      <a:r>
                        <a:rPr lang="zh-CN" altLang="en-US" sz="800">
                          <a:solidFill>
                            <a:srgbClr val="1F2329"/>
                          </a:solidFill>
                          <a:effectLst/>
                        </a:rPr>
                        <a:t>用户在系统登录页点击注册按钮</a:t>
                      </a:r>
                      <a:endParaRPr lang="zh-CN" altLang="en-US" sz="800">
                        <a:effectLst/>
                      </a:endParaRPr>
                    </a:p>
                    <a:p>
                      <a:pPr fontAlgn="t">
                        <a:buFont typeface="+mj-lt"/>
                        <a:buAutoNum type="arabicPeriod"/>
                      </a:pPr>
                      <a:r>
                        <a:rPr lang="zh-CN" altLang="en-US" sz="800">
                          <a:effectLst/>
                        </a:rPr>
                        <a:t>用户在注册页面填写相应信息</a:t>
                      </a:r>
                    </a:p>
                    <a:p>
                      <a:pPr fontAlgn="t">
                        <a:buFont typeface="+mj-lt"/>
                        <a:buAutoNum type="arabicPeriod"/>
                      </a:pPr>
                      <a:r>
                        <a:rPr lang="zh-CN" altLang="en-US" sz="800">
                          <a:effectLst/>
                        </a:rPr>
                        <a:t>系统判断填写的内容是否符合规范</a:t>
                      </a:r>
                      <a:r>
                        <a:rPr lang="en-US" altLang="zh-CN" sz="800">
                          <a:effectLst/>
                        </a:rPr>
                        <a:t>(</a:t>
                      </a:r>
                      <a:r>
                        <a:rPr lang="zh-CN" altLang="en-US" sz="800">
                          <a:effectLst/>
                        </a:rPr>
                        <a:t>用户名是否重复</a:t>
                      </a:r>
                      <a:r>
                        <a:rPr lang="en-US" altLang="zh-CN" sz="800">
                          <a:effectLst/>
                        </a:rPr>
                        <a:t>)</a:t>
                      </a:r>
                      <a:r>
                        <a:rPr lang="zh-CN" altLang="en-US" sz="800">
                          <a:effectLst/>
                        </a:rPr>
                        <a:t>，若不规范则提示相应问题，填写正确则提示注册成功，并返回登录页</a:t>
                      </a: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255314634"/>
                  </a:ext>
                </a:extLst>
              </a:tr>
              <a:tr h="447882">
                <a:tc>
                  <a:txBody>
                    <a:bodyPr/>
                    <a:lstStyle/>
                    <a:p>
                      <a:pPr algn="ctr" fontAlgn="t"/>
                      <a:r>
                        <a:rPr lang="zh-CN" altLang="en-US" sz="800">
                          <a:solidFill>
                            <a:srgbClr val="1F2329"/>
                          </a:solidFill>
                          <a:effectLst/>
                        </a:rPr>
                        <a:t>可选操作流程</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uFont typeface="+mj-lt"/>
                        <a:buAutoNum type="arabicPeriod"/>
                      </a:pPr>
                      <a:r>
                        <a:rPr lang="zh-CN" altLang="en-US" sz="800">
                          <a:effectLst/>
                        </a:rPr>
                        <a:t>当用户作为游客进入系统并想要下单时，系统检测到当前用户为游客，提示其注册</a:t>
                      </a: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994649999"/>
                  </a:ext>
                </a:extLst>
              </a:tr>
              <a:tr h="330018">
                <a:tc>
                  <a:txBody>
                    <a:bodyPr/>
                    <a:lstStyle/>
                    <a:p>
                      <a:pPr algn="ctr" fontAlgn="t"/>
                      <a:r>
                        <a:rPr lang="zh-CN" altLang="en-US" sz="800">
                          <a:solidFill>
                            <a:srgbClr val="1F2329"/>
                          </a:solidFill>
                          <a:effectLst/>
                        </a:rPr>
                        <a:t>字段列表</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800">
                          <a:effectLst/>
                        </a:rPr>
                      </a:b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352720107"/>
                  </a:ext>
                </a:extLst>
              </a:tr>
              <a:tr h="229834">
                <a:tc>
                  <a:txBody>
                    <a:bodyPr/>
                    <a:lstStyle/>
                    <a:p>
                      <a:pPr algn="ctr" fontAlgn="t"/>
                      <a:r>
                        <a:rPr lang="zh-CN" altLang="en-US" sz="800">
                          <a:solidFill>
                            <a:srgbClr val="1F2329"/>
                          </a:solidFill>
                          <a:effectLst/>
                        </a:rPr>
                        <a:t>非功能需求</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系统响应时间不能超过</a:t>
                      </a:r>
                      <a:r>
                        <a:rPr lang="en-US" altLang="zh-CN" sz="800">
                          <a:solidFill>
                            <a:srgbClr val="1F2329"/>
                          </a:solidFill>
                          <a:effectLst/>
                        </a:rPr>
                        <a:t>60</a:t>
                      </a:r>
                      <a:r>
                        <a:rPr lang="zh-CN" altLang="en-US" sz="800">
                          <a:solidFill>
                            <a:srgbClr val="1F2329"/>
                          </a:solidFill>
                          <a:effectLst/>
                        </a:rPr>
                        <a:t>秒</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201472102"/>
                  </a:ext>
                </a:extLst>
              </a:tr>
              <a:tr h="229834">
                <a:tc>
                  <a:txBody>
                    <a:bodyPr/>
                    <a:lstStyle/>
                    <a:p>
                      <a:pPr algn="ctr" fontAlgn="t"/>
                      <a:r>
                        <a:rPr lang="zh-CN" altLang="en-US" sz="800">
                          <a:solidFill>
                            <a:srgbClr val="1F2329"/>
                          </a:solidFill>
                          <a:effectLst/>
                        </a:rPr>
                        <a:t>业务规则</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无</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674170683"/>
                  </a:ext>
                </a:extLst>
              </a:tr>
              <a:tr h="229834">
                <a:tc>
                  <a:txBody>
                    <a:bodyPr/>
                    <a:lstStyle/>
                    <a:p>
                      <a:pPr algn="ctr" fontAlgn="t"/>
                      <a:r>
                        <a:rPr lang="zh-CN" altLang="en-US" sz="800">
                          <a:solidFill>
                            <a:srgbClr val="1F2329"/>
                          </a:solidFill>
                          <a:effectLst/>
                        </a:rPr>
                        <a:t>设计约束</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dirty="0">
                          <a:solidFill>
                            <a:srgbClr val="1F2329"/>
                          </a:solidFill>
                          <a:effectLst/>
                        </a:rPr>
                        <a:t>无</a:t>
                      </a:r>
                      <a:endParaRPr lang="zh-CN" altLang="en-US" sz="800" dirty="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634380206"/>
                  </a:ext>
                </a:extLst>
              </a:tr>
            </a:tbl>
          </a:graphicData>
        </a:graphic>
      </p:graphicFrame>
      <p:sp>
        <p:nvSpPr>
          <p:cNvPr id="54" name="Rectangle 1">
            <a:extLst>
              <a:ext uri="{FF2B5EF4-FFF2-40B4-BE49-F238E27FC236}">
                <a16:creationId xmlns:a16="http://schemas.microsoft.com/office/drawing/2014/main" id="{AABCC34A-99BE-23E8-4C1E-AE1AE5C174C0}"/>
              </a:ext>
            </a:extLst>
          </p:cNvPr>
          <p:cNvSpPr>
            <a:spLocks noChangeArrowheads="1"/>
          </p:cNvSpPr>
          <p:nvPr/>
        </p:nvSpPr>
        <p:spPr bwMode="auto">
          <a:xfrm>
            <a:off x="1304925" y="14712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2290" name="Picture 2">
            <a:extLst>
              <a:ext uri="{FF2B5EF4-FFF2-40B4-BE49-F238E27FC236}">
                <a16:creationId xmlns:a16="http://schemas.microsoft.com/office/drawing/2014/main" id="{479EE814-FCC1-8396-0936-B294C8FC7E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4080" y="1535597"/>
            <a:ext cx="6219825" cy="4486275"/>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3">
            <a:extLst>
              <a:ext uri="{FF2B5EF4-FFF2-40B4-BE49-F238E27FC236}">
                <a16:creationId xmlns:a16="http://schemas.microsoft.com/office/drawing/2014/main" id="{DC0C6678-665C-87BC-9DEE-5696F4461262}"/>
              </a:ext>
            </a:extLst>
          </p:cNvPr>
          <p:cNvSpPr>
            <a:spLocks noChangeArrowheads="1"/>
          </p:cNvSpPr>
          <p:nvPr/>
        </p:nvSpPr>
        <p:spPr bwMode="auto">
          <a:xfrm>
            <a:off x="4964080" y="15355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186985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20"/>
          <p:cNvGrpSpPr/>
          <p:nvPr/>
        </p:nvGrpSpPr>
        <p:grpSpPr>
          <a:xfrm>
            <a:off x="454963" y="93878"/>
            <a:ext cx="10641129" cy="826316"/>
            <a:chOff x="454963" y="93878"/>
            <a:chExt cx="10641129" cy="826316"/>
          </a:xfrm>
        </p:grpSpPr>
        <p:sp>
          <p:nvSpPr>
            <p:cNvPr id="21" name="AutoShape 21"/>
            <p:cNvSpPr/>
            <p:nvPr/>
          </p:nvSpPr>
          <p:spPr>
            <a:xfrm>
              <a:off x="454963" y="331168"/>
              <a:ext cx="84147" cy="84147"/>
            </a:xfrm>
            <a:prstGeom prst="ellipse">
              <a:avLst/>
            </a:prstGeom>
            <a:solidFill>
              <a:schemeClr val="accent1">
                <a:alpha val="100000"/>
              </a:schemeClr>
            </a:solidFill>
          </p:spPr>
        </p:sp>
        <p:sp>
          <p:nvSpPr>
            <p:cNvPr id="22" name="AutoShape 22"/>
            <p:cNvSpPr/>
            <p:nvPr/>
          </p:nvSpPr>
          <p:spPr>
            <a:xfrm>
              <a:off x="575049" y="337743"/>
              <a:ext cx="78137" cy="78137"/>
            </a:xfrm>
            <a:prstGeom prst="ellipse">
              <a:avLst/>
            </a:prstGeom>
            <a:solidFill>
              <a:schemeClr val="accent1">
                <a:alpha val="80000"/>
              </a:schemeClr>
            </a:solidFill>
          </p:spPr>
        </p:sp>
        <p:sp>
          <p:nvSpPr>
            <p:cNvPr id="23" name="AutoShape 23"/>
            <p:cNvSpPr/>
            <p:nvPr/>
          </p:nvSpPr>
          <p:spPr>
            <a:xfrm>
              <a:off x="689125" y="339460"/>
              <a:ext cx="74704" cy="74704"/>
            </a:xfrm>
            <a:prstGeom prst="ellipse">
              <a:avLst/>
            </a:prstGeom>
            <a:solidFill>
              <a:schemeClr val="accent1">
                <a:alpha val="60000"/>
              </a:schemeClr>
            </a:solidFill>
          </p:spPr>
        </p:sp>
        <p:sp>
          <p:nvSpPr>
            <p:cNvPr id="24" name="AutoShape 24"/>
            <p:cNvSpPr/>
            <p:nvPr/>
          </p:nvSpPr>
          <p:spPr>
            <a:xfrm>
              <a:off x="799768" y="348430"/>
              <a:ext cx="69238" cy="69238"/>
            </a:xfrm>
            <a:prstGeom prst="ellipse">
              <a:avLst/>
            </a:prstGeom>
            <a:solidFill>
              <a:schemeClr val="accent1">
                <a:alpha val="40000"/>
              </a:schemeClr>
            </a:solidFill>
          </p:spPr>
        </p:sp>
        <p:sp>
          <p:nvSpPr>
            <p:cNvPr id="25" name="AutoShape 25"/>
            <p:cNvSpPr/>
            <p:nvPr/>
          </p:nvSpPr>
          <p:spPr>
            <a:xfrm>
              <a:off x="904945" y="344297"/>
              <a:ext cx="65594" cy="65594"/>
            </a:xfrm>
            <a:prstGeom prst="ellipse">
              <a:avLst/>
            </a:prstGeom>
            <a:solidFill>
              <a:schemeClr val="accent1">
                <a:alpha val="20000"/>
              </a:schemeClr>
            </a:solidFill>
          </p:spPr>
        </p:sp>
        <p:sp>
          <p:nvSpPr>
            <p:cNvPr id="26" name="AutoShape 26"/>
            <p:cNvSpPr/>
            <p:nvPr/>
          </p:nvSpPr>
          <p:spPr>
            <a:xfrm>
              <a:off x="454963" y="448942"/>
              <a:ext cx="84147" cy="84147"/>
            </a:xfrm>
            <a:prstGeom prst="ellipse">
              <a:avLst/>
            </a:prstGeom>
            <a:solidFill>
              <a:schemeClr val="accent1">
                <a:alpha val="100000"/>
              </a:schemeClr>
            </a:solidFill>
          </p:spPr>
        </p:sp>
        <p:sp>
          <p:nvSpPr>
            <p:cNvPr id="27" name="AutoShape 27"/>
            <p:cNvSpPr/>
            <p:nvPr/>
          </p:nvSpPr>
          <p:spPr>
            <a:xfrm>
              <a:off x="575049" y="455517"/>
              <a:ext cx="78137" cy="78137"/>
            </a:xfrm>
            <a:prstGeom prst="ellipse">
              <a:avLst/>
            </a:prstGeom>
            <a:solidFill>
              <a:schemeClr val="accent1">
                <a:alpha val="80000"/>
              </a:schemeClr>
            </a:solidFill>
          </p:spPr>
        </p:sp>
        <p:sp>
          <p:nvSpPr>
            <p:cNvPr id="28" name="AutoShape 28"/>
            <p:cNvSpPr/>
            <p:nvPr/>
          </p:nvSpPr>
          <p:spPr>
            <a:xfrm>
              <a:off x="689125" y="457233"/>
              <a:ext cx="74704" cy="74704"/>
            </a:xfrm>
            <a:prstGeom prst="ellipse">
              <a:avLst/>
            </a:prstGeom>
            <a:solidFill>
              <a:schemeClr val="accent1">
                <a:alpha val="60000"/>
              </a:schemeClr>
            </a:solidFill>
          </p:spPr>
        </p:sp>
        <p:sp>
          <p:nvSpPr>
            <p:cNvPr id="29" name="AutoShape 29"/>
            <p:cNvSpPr/>
            <p:nvPr/>
          </p:nvSpPr>
          <p:spPr>
            <a:xfrm>
              <a:off x="799768" y="466203"/>
              <a:ext cx="69238" cy="69238"/>
            </a:xfrm>
            <a:prstGeom prst="ellipse">
              <a:avLst/>
            </a:prstGeom>
            <a:solidFill>
              <a:schemeClr val="accent1">
                <a:alpha val="40000"/>
              </a:schemeClr>
            </a:solidFill>
          </p:spPr>
        </p:sp>
        <p:sp>
          <p:nvSpPr>
            <p:cNvPr id="30" name="AutoShape 30"/>
            <p:cNvSpPr/>
            <p:nvPr/>
          </p:nvSpPr>
          <p:spPr>
            <a:xfrm>
              <a:off x="904945" y="462070"/>
              <a:ext cx="65594" cy="65594"/>
            </a:xfrm>
            <a:prstGeom prst="ellipse">
              <a:avLst/>
            </a:prstGeom>
            <a:solidFill>
              <a:schemeClr val="accent1">
                <a:alpha val="20000"/>
              </a:schemeClr>
            </a:solidFill>
          </p:spPr>
        </p:sp>
        <p:sp>
          <p:nvSpPr>
            <p:cNvPr id="31" name="AutoShape 31"/>
            <p:cNvSpPr/>
            <p:nvPr/>
          </p:nvSpPr>
          <p:spPr>
            <a:xfrm>
              <a:off x="454963" y="566715"/>
              <a:ext cx="84147" cy="84147"/>
            </a:xfrm>
            <a:prstGeom prst="ellipse">
              <a:avLst/>
            </a:prstGeom>
            <a:solidFill>
              <a:schemeClr val="accent1">
                <a:alpha val="100000"/>
              </a:schemeClr>
            </a:solidFill>
          </p:spPr>
        </p:sp>
        <p:sp>
          <p:nvSpPr>
            <p:cNvPr id="32" name="AutoShape 32"/>
            <p:cNvSpPr/>
            <p:nvPr/>
          </p:nvSpPr>
          <p:spPr>
            <a:xfrm>
              <a:off x="575049" y="573291"/>
              <a:ext cx="78137" cy="78137"/>
            </a:xfrm>
            <a:prstGeom prst="ellipse">
              <a:avLst/>
            </a:prstGeom>
            <a:solidFill>
              <a:schemeClr val="accent1">
                <a:alpha val="80000"/>
              </a:schemeClr>
            </a:solidFill>
          </p:spPr>
        </p:sp>
        <p:sp>
          <p:nvSpPr>
            <p:cNvPr id="33" name="AutoShape 33"/>
            <p:cNvSpPr/>
            <p:nvPr/>
          </p:nvSpPr>
          <p:spPr>
            <a:xfrm>
              <a:off x="689125" y="575007"/>
              <a:ext cx="74704" cy="74704"/>
            </a:xfrm>
            <a:prstGeom prst="ellipse">
              <a:avLst/>
            </a:prstGeom>
            <a:solidFill>
              <a:schemeClr val="accent1">
                <a:alpha val="60000"/>
              </a:schemeClr>
            </a:solidFill>
          </p:spPr>
        </p:sp>
        <p:sp>
          <p:nvSpPr>
            <p:cNvPr id="34" name="AutoShape 34"/>
            <p:cNvSpPr/>
            <p:nvPr/>
          </p:nvSpPr>
          <p:spPr>
            <a:xfrm>
              <a:off x="799768" y="583977"/>
              <a:ext cx="69238" cy="69238"/>
            </a:xfrm>
            <a:prstGeom prst="ellipse">
              <a:avLst/>
            </a:prstGeom>
            <a:solidFill>
              <a:schemeClr val="accent1">
                <a:alpha val="40000"/>
              </a:schemeClr>
            </a:solidFill>
          </p:spPr>
        </p:sp>
        <p:sp>
          <p:nvSpPr>
            <p:cNvPr id="35" name="AutoShape 35"/>
            <p:cNvSpPr/>
            <p:nvPr/>
          </p:nvSpPr>
          <p:spPr>
            <a:xfrm>
              <a:off x="904945" y="579844"/>
              <a:ext cx="65594" cy="65594"/>
            </a:xfrm>
            <a:prstGeom prst="ellipse">
              <a:avLst/>
            </a:prstGeom>
            <a:solidFill>
              <a:schemeClr val="accent1">
                <a:alpha val="20000"/>
              </a:schemeClr>
            </a:solidFill>
          </p:spPr>
        </p:sp>
        <p:sp>
          <p:nvSpPr>
            <p:cNvPr id="36" name="AutoShape 36"/>
            <p:cNvSpPr/>
            <p:nvPr/>
          </p:nvSpPr>
          <p:spPr>
            <a:xfrm>
              <a:off x="454963" y="684489"/>
              <a:ext cx="84147" cy="84147"/>
            </a:xfrm>
            <a:prstGeom prst="ellipse">
              <a:avLst/>
            </a:prstGeom>
            <a:solidFill>
              <a:schemeClr val="accent1">
                <a:alpha val="100000"/>
              </a:schemeClr>
            </a:solidFill>
          </p:spPr>
        </p:sp>
        <p:sp>
          <p:nvSpPr>
            <p:cNvPr id="37" name="AutoShape 37"/>
            <p:cNvSpPr/>
            <p:nvPr/>
          </p:nvSpPr>
          <p:spPr>
            <a:xfrm>
              <a:off x="575049" y="691064"/>
              <a:ext cx="78137" cy="78137"/>
            </a:xfrm>
            <a:prstGeom prst="ellipse">
              <a:avLst/>
            </a:prstGeom>
            <a:solidFill>
              <a:schemeClr val="accent1">
                <a:alpha val="80000"/>
              </a:schemeClr>
            </a:solidFill>
          </p:spPr>
        </p:sp>
        <p:sp>
          <p:nvSpPr>
            <p:cNvPr id="38" name="AutoShape 38"/>
            <p:cNvSpPr/>
            <p:nvPr/>
          </p:nvSpPr>
          <p:spPr>
            <a:xfrm>
              <a:off x="689125" y="692781"/>
              <a:ext cx="74704" cy="74704"/>
            </a:xfrm>
            <a:prstGeom prst="ellipse">
              <a:avLst/>
            </a:prstGeom>
            <a:solidFill>
              <a:schemeClr val="accent1">
                <a:alpha val="60000"/>
              </a:schemeClr>
            </a:solidFill>
          </p:spPr>
        </p:sp>
        <p:sp>
          <p:nvSpPr>
            <p:cNvPr id="39" name="AutoShape 39"/>
            <p:cNvSpPr/>
            <p:nvPr/>
          </p:nvSpPr>
          <p:spPr>
            <a:xfrm>
              <a:off x="799768" y="701751"/>
              <a:ext cx="69238" cy="69238"/>
            </a:xfrm>
            <a:prstGeom prst="ellipse">
              <a:avLst/>
            </a:prstGeom>
            <a:solidFill>
              <a:schemeClr val="accent1">
                <a:alpha val="40000"/>
              </a:schemeClr>
            </a:solidFill>
          </p:spPr>
        </p:sp>
        <p:sp>
          <p:nvSpPr>
            <p:cNvPr id="40" name="AutoShape 40"/>
            <p:cNvSpPr/>
            <p:nvPr/>
          </p:nvSpPr>
          <p:spPr>
            <a:xfrm>
              <a:off x="904945" y="697618"/>
              <a:ext cx="65594" cy="65594"/>
            </a:xfrm>
            <a:prstGeom prst="ellipse">
              <a:avLst/>
            </a:prstGeom>
            <a:solidFill>
              <a:schemeClr val="accent1">
                <a:alpha val="20000"/>
              </a:schemeClr>
            </a:solidFill>
          </p:spPr>
        </p:sp>
        <p:sp>
          <p:nvSpPr>
            <p:cNvPr id="41" name="TextBox 41"/>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测试用例设计与清单</a:t>
              </a:r>
              <a:r>
                <a:rPr lang="en-US" altLang="zh-CN" sz="3000" b="1" dirty="0">
                  <a:solidFill>
                    <a:schemeClr val="accent1">
                      <a:alpha val="100000"/>
                    </a:schemeClr>
                  </a:solidFill>
                  <a:latin typeface="Microsoft Yahei"/>
                  <a:ea typeface="Microsoft Yahei"/>
                  <a:cs typeface="Microsoft Yahei"/>
                </a:rPr>
                <a:t>——</a:t>
              </a:r>
              <a:r>
                <a:rPr lang="zh-CN" altLang="en-US" sz="3000" b="1" dirty="0">
                  <a:solidFill>
                    <a:schemeClr val="accent1">
                      <a:alpha val="100000"/>
                    </a:schemeClr>
                  </a:solidFill>
                  <a:latin typeface="Microsoft Yahei"/>
                  <a:ea typeface="Microsoft Yahei"/>
                  <a:cs typeface="Microsoft Yahei"/>
                </a:rPr>
                <a:t>卖家部分展示</a:t>
              </a:r>
              <a:endParaRPr lang="en-US" sz="3000" b="1" dirty="0">
                <a:solidFill>
                  <a:schemeClr val="accent1">
                    <a:alpha val="100000"/>
                  </a:schemeClr>
                </a:solidFill>
                <a:latin typeface="Microsoft Yahei"/>
                <a:ea typeface="Microsoft Yahei"/>
                <a:cs typeface="Microsoft Yahei"/>
              </a:endParaRPr>
            </a:p>
          </p:txBody>
        </p:sp>
      </p:grpSp>
      <p:sp>
        <p:nvSpPr>
          <p:cNvPr id="45" name="Rectangle 2">
            <a:extLst>
              <a:ext uri="{FF2B5EF4-FFF2-40B4-BE49-F238E27FC236}">
                <a16:creationId xmlns:a16="http://schemas.microsoft.com/office/drawing/2014/main" id="{C7FB794E-8DA6-56CA-3061-990FEAF7D7EE}"/>
              </a:ext>
            </a:extLst>
          </p:cNvPr>
          <p:cNvSpPr>
            <a:spLocks noChangeArrowheads="1"/>
          </p:cNvSpPr>
          <p:nvPr/>
        </p:nvSpPr>
        <p:spPr bwMode="auto">
          <a:xfrm>
            <a:off x="3141663" y="14716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1">
            <a:extLst>
              <a:ext uri="{FF2B5EF4-FFF2-40B4-BE49-F238E27FC236}">
                <a16:creationId xmlns:a16="http://schemas.microsoft.com/office/drawing/2014/main" id="{77E95A50-16AC-A986-3465-5B3BCBF6B552}"/>
              </a:ext>
            </a:extLst>
          </p:cNvPr>
          <p:cNvSpPr>
            <a:spLocks noChangeArrowheads="1"/>
          </p:cNvSpPr>
          <p:nvPr/>
        </p:nvSpPr>
        <p:spPr bwMode="auto">
          <a:xfrm>
            <a:off x="3017838"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AutoShape 2">
            <a:extLst>
              <a:ext uri="{FF2B5EF4-FFF2-40B4-BE49-F238E27FC236}">
                <a16:creationId xmlns:a16="http://schemas.microsoft.com/office/drawing/2014/main" id="{3B26EB58-27F7-A66D-4B73-26D747A4E60D}"/>
              </a:ext>
            </a:extLst>
          </p:cNvP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Rectangle 3">
            <a:extLst>
              <a:ext uri="{FF2B5EF4-FFF2-40B4-BE49-F238E27FC236}">
                <a16:creationId xmlns:a16="http://schemas.microsoft.com/office/drawing/2014/main" id="{83FFEE56-16F4-B245-2158-C5573BD5CF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AutoShape 4">
            <a:extLst>
              <a:ext uri="{FF2B5EF4-FFF2-40B4-BE49-F238E27FC236}">
                <a16:creationId xmlns:a16="http://schemas.microsoft.com/office/drawing/2014/main" id="{4D1A5138-CF1F-4230-C442-3D0E19BC4491}"/>
              </a:ext>
            </a:extLst>
          </p:cNvPr>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5">
            <a:extLst>
              <a:ext uri="{FF2B5EF4-FFF2-40B4-BE49-F238E27FC236}">
                <a16:creationId xmlns:a16="http://schemas.microsoft.com/office/drawing/2014/main" id="{4DF836E1-D425-B3AC-7DDC-0E4683337E23}"/>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AutoShape 6">
            <a:extLst>
              <a:ext uri="{FF2B5EF4-FFF2-40B4-BE49-F238E27FC236}">
                <a16:creationId xmlns:a16="http://schemas.microsoft.com/office/drawing/2014/main" id="{FEF0CEF6-8E1A-833B-9B2B-D5CDFE30F57E}"/>
              </a:ext>
            </a:extLst>
          </p:cNvPr>
          <p:cNvSpPr>
            <a:spLocks noChangeAspect="1" noChangeArrowheads="1"/>
          </p:cNvSpPr>
          <p:nvPr/>
        </p:nvSpPr>
        <p:spPr bwMode="auto">
          <a:xfrm>
            <a:off x="304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7">
            <a:extLst>
              <a:ext uri="{FF2B5EF4-FFF2-40B4-BE49-F238E27FC236}">
                <a16:creationId xmlns:a16="http://schemas.microsoft.com/office/drawing/2014/main" id="{3ACDD94C-CD18-0507-6196-950B875BADB5}"/>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AutoShape 12">
            <a:extLst>
              <a:ext uri="{FF2B5EF4-FFF2-40B4-BE49-F238E27FC236}">
                <a16:creationId xmlns:a16="http://schemas.microsoft.com/office/drawing/2014/main" id="{DCDB1C76-B1BC-F97B-EA1E-E2DF8AB3ECB6}"/>
              </a:ext>
            </a:extLst>
          </p:cNvPr>
          <p:cNvSpPr>
            <a:spLocks noChangeAspect="1" noChangeArrowheads="1"/>
          </p:cNvSpPr>
          <p:nvPr/>
        </p:nvSpPr>
        <p:spPr bwMode="auto">
          <a:xfrm>
            <a:off x="2272614" y="1512729"/>
            <a:ext cx="161826"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13">
            <a:extLst>
              <a:ext uri="{FF2B5EF4-FFF2-40B4-BE49-F238E27FC236}">
                <a16:creationId xmlns:a16="http://schemas.microsoft.com/office/drawing/2014/main" id="{237E8965-4658-9772-0661-66C5F6E9F121}"/>
              </a:ext>
            </a:extLst>
          </p:cNvPr>
          <p:cNvSpPr>
            <a:spLocks noChangeArrowheads="1"/>
          </p:cNvSpPr>
          <p:nvPr/>
        </p:nvSpPr>
        <p:spPr bwMode="auto">
          <a:xfrm flipV="1">
            <a:off x="7848600" y="1253648"/>
            <a:ext cx="6473040" cy="3713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6" name="Rectangle 17">
            <a:extLst>
              <a:ext uri="{FF2B5EF4-FFF2-40B4-BE49-F238E27FC236}">
                <a16:creationId xmlns:a16="http://schemas.microsoft.com/office/drawing/2014/main" id="{C43D7476-25B5-A168-D914-4A2DAD73A605}"/>
              </a:ext>
            </a:extLst>
          </p:cNvPr>
          <p:cNvSpPr>
            <a:spLocks noChangeArrowheads="1"/>
          </p:cNvSpPr>
          <p:nvPr/>
        </p:nvSpPr>
        <p:spPr bwMode="auto">
          <a:xfrm>
            <a:off x="5257800" y="26830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8">
            <a:extLst>
              <a:ext uri="{FF2B5EF4-FFF2-40B4-BE49-F238E27FC236}">
                <a16:creationId xmlns:a16="http://schemas.microsoft.com/office/drawing/2014/main" id="{3A87BFD4-227F-03C9-D0E4-F62D66B0C26F}"/>
              </a:ext>
            </a:extLst>
          </p:cNvPr>
          <p:cNvSpPr>
            <a:spLocks noChangeArrowheads="1"/>
          </p:cNvSpPr>
          <p:nvPr/>
        </p:nvSpPr>
        <p:spPr bwMode="auto">
          <a:xfrm>
            <a:off x="862167" y="15577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CBCC0357-C53F-20A2-E914-BFDF70E88C38}"/>
              </a:ext>
            </a:extLst>
          </p:cNvPr>
          <p:cNvSpPr>
            <a:spLocks noChangeArrowheads="1"/>
          </p:cNvSpPr>
          <p:nvPr/>
        </p:nvSpPr>
        <p:spPr bwMode="auto">
          <a:xfrm>
            <a:off x="2667000" y="22583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5">
            <a:extLst>
              <a:ext uri="{FF2B5EF4-FFF2-40B4-BE49-F238E27FC236}">
                <a16:creationId xmlns:a16="http://schemas.microsoft.com/office/drawing/2014/main" id="{3B4401CC-3FB2-936E-87C7-B8B0F7686636}"/>
              </a:ext>
            </a:extLst>
          </p:cNvPr>
          <p:cNvSpPr>
            <a:spLocks noChangeArrowheads="1"/>
          </p:cNvSpPr>
          <p:nvPr/>
        </p:nvSpPr>
        <p:spPr bwMode="auto">
          <a:xfrm>
            <a:off x="1433434" y="16862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489D4C85-C7F1-C891-FB7A-F98C8DCF65CA}"/>
              </a:ext>
            </a:extLst>
          </p:cNvPr>
          <p:cNvSpPr>
            <a:spLocks noChangeArrowheads="1"/>
          </p:cNvSpPr>
          <p:nvPr/>
        </p:nvSpPr>
        <p:spPr bwMode="auto">
          <a:xfrm>
            <a:off x="-429416" y="-2348858"/>
            <a:ext cx="68888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9" name="Rectangle 3">
            <a:extLst>
              <a:ext uri="{FF2B5EF4-FFF2-40B4-BE49-F238E27FC236}">
                <a16:creationId xmlns:a16="http://schemas.microsoft.com/office/drawing/2014/main" id="{78E36A70-C4DB-A79D-761B-07A3C5EC3783}"/>
              </a:ext>
            </a:extLst>
          </p:cNvPr>
          <p:cNvSpPr>
            <a:spLocks noChangeArrowheads="1"/>
          </p:cNvSpPr>
          <p:nvPr/>
        </p:nvSpPr>
        <p:spPr bwMode="auto">
          <a:xfrm>
            <a:off x="1212052" y="17018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2" name="Rectangle 1">
            <a:extLst>
              <a:ext uri="{FF2B5EF4-FFF2-40B4-BE49-F238E27FC236}">
                <a16:creationId xmlns:a16="http://schemas.microsoft.com/office/drawing/2014/main" id="{DEE62C85-7148-2F1E-EAC5-FD031FF2BC2E}"/>
              </a:ext>
            </a:extLst>
          </p:cNvPr>
          <p:cNvSpPr>
            <a:spLocks noChangeArrowheads="1"/>
          </p:cNvSpPr>
          <p:nvPr/>
        </p:nvSpPr>
        <p:spPr bwMode="auto">
          <a:xfrm>
            <a:off x="862900" y="16705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3" name="Rectangle 3">
            <a:extLst>
              <a:ext uri="{FF2B5EF4-FFF2-40B4-BE49-F238E27FC236}">
                <a16:creationId xmlns:a16="http://schemas.microsoft.com/office/drawing/2014/main" id="{894973B6-64F7-AE57-722B-B8F8671A6447}"/>
              </a:ext>
            </a:extLst>
          </p:cNvPr>
          <p:cNvSpPr>
            <a:spLocks noChangeArrowheads="1"/>
          </p:cNvSpPr>
          <p:nvPr/>
        </p:nvSpPr>
        <p:spPr bwMode="auto">
          <a:xfrm>
            <a:off x="2475356" y="106303"/>
            <a:ext cx="4366224" cy="47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6" name="Rectangle 4">
            <a:extLst>
              <a:ext uri="{FF2B5EF4-FFF2-40B4-BE49-F238E27FC236}">
                <a16:creationId xmlns:a16="http://schemas.microsoft.com/office/drawing/2014/main" id="{F85A7A2D-DEEE-524C-5134-5404A1A2AB92}"/>
              </a:ext>
            </a:extLst>
          </p:cNvPr>
          <p:cNvSpPr>
            <a:spLocks noChangeArrowheads="1"/>
          </p:cNvSpPr>
          <p:nvPr/>
        </p:nvSpPr>
        <p:spPr bwMode="auto">
          <a:xfrm>
            <a:off x="842187" y="15402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7" name="Rectangle 6">
            <a:extLst>
              <a:ext uri="{FF2B5EF4-FFF2-40B4-BE49-F238E27FC236}">
                <a16:creationId xmlns:a16="http://schemas.microsoft.com/office/drawing/2014/main" id="{7DE5126B-03C2-5CA0-65E8-57E0F4093449}"/>
              </a:ext>
            </a:extLst>
          </p:cNvPr>
          <p:cNvSpPr>
            <a:spLocks noChangeArrowheads="1"/>
          </p:cNvSpPr>
          <p:nvPr/>
        </p:nvSpPr>
        <p:spPr bwMode="auto">
          <a:xfrm>
            <a:off x="4776890" y="23264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1">
            <a:extLst>
              <a:ext uri="{FF2B5EF4-FFF2-40B4-BE49-F238E27FC236}">
                <a16:creationId xmlns:a16="http://schemas.microsoft.com/office/drawing/2014/main" id="{4B9DBCF5-4AB1-501F-6E81-CE059AFB6AB9}"/>
              </a:ext>
            </a:extLst>
          </p:cNvPr>
          <p:cNvSpPr>
            <a:spLocks noChangeArrowheads="1"/>
          </p:cNvSpPr>
          <p:nvPr/>
        </p:nvSpPr>
        <p:spPr bwMode="auto">
          <a:xfrm>
            <a:off x="825992" y="12536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3">
            <a:extLst>
              <a:ext uri="{FF2B5EF4-FFF2-40B4-BE49-F238E27FC236}">
                <a16:creationId xmlns:a16="http://schemas.microsoft.com/office/drawing/2014/main" id="{611BD213-4B6A-7F91-29B1-CE0E85092F2E}"/>
              </a:ext>
            </a:extLst>
          </p:cNvPr>
          <p:cNvSpPr>
            <a:spLocks noChangeArrowheads="1"/>
          </p:cNvSpPr>
          <p:nvPr/>
        </p:nvSpPr>
        <p:spPr bwMode="auto">
          <a:xfrm>
            <a:off x="4412064" y="18690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8" name="Rectangle 1">
            <a:extLst>
              <a:ext uri="{FF2B5EF4-FFF2-40B4-BE49-F238E27FC236}">
                <a16:creationId xmlns:a16="http://schemas.microsoft.com/office/drawing/2014/main" id="{7DA144B1-8637-5A71-3814-E6547B76CA24}"/>
              </a:ext>
            </a:extLst>
          </p:cNvPr>
          <p:cNvSpPr>
            <a:spLocks noChangeArrowheads="1"/>
          </p:cNvSpPr>
          <p:nvPr/>
        </p:nvSpPr>
        <p:spPr bwMode="auto">
          <a:xfrm>
            <a:off x="575399" y="144515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9" name="Rectangle 3">
            <a:extLst>
              <a:ext uri="{FF2B5EF4-FFF2-40B4-BE49-F238E27FC236}">
                <a16:creationId xmlns:a16="http://schemas.microsoft.com/office/drawing/2014/main" id="{CB829C8F-B44F-0F0B-68C8-D4EAE15AAF43}"/>
              </a:ext>
            </a:extLst>
          </p:cNvPr>
          <p:cNvSpPr>
            <a:spLocks noChangeArrowheads="1"/>
          </p:cNvSpPr>
          <p:nvPr/>
        </p:nvSpPr>
        <p:spPr bwMode="auto">
          <a:xfrm>
            <a:off x="5001054" y="12485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0" name="Rectangle 1">
            <a:extLst>
              <a:ext uri="{FF2B5EF4-FFF2-40B4-BE49-F238E27FC236}">
                <a16:creationId xmlns:a16="http://schemas.microsoft.com/office/drawing/2014/main" id="{146CBA3C-C898-4293-EDBD-37DBB3291956}"/>
              </a:ext>
            </a:extLst>
          </p:cNvPr>
          <p:cNvSpPr>
            <a:spLocks noChangeArrowheads="1"/>
          </p:cNvSpPr>
          <p:nvPr/>
        </p:nvSpPr>
        <p:spPr bwMode="auto">
          <a:xfrm>
            <a:off x="681481" y="12665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1" name="Rectangle 3">
            <a:extLst>
              <a:ext uri="{FF2B5EF4-FFF2-40B4-BE49-F238E27FC236}">
                <a16:creationId xmlns:a16="http://schemas.microsoft.com/office/drawing/2014/main" id="{CB619300-B2CF-BA42-7E93-478F436B8160}"/>
              </a:ext>
            </a:extLst>
          </p:cNvPr>
          <p:cNvSpPr>
            <a:spLocks noChangeArrowheads="1"/>
          </p:cNvSpPr>
          <p:nvPr/>
        </p:nvSpPr>
        <p:spPr bwMode="auto">
          <a:xfrm>
            <a:off x="5589886" y="25169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2" name="Rectangle 1">
            <a:extLst>
              <a:ext uri="{FF2B5EF4-FFF2-40B4-BE49-F238E27FC236}">
                <a16:creationId xmlns:a16="http://schemas.microsoft.com/office/drawing/2014/main" id="{F072BE99-5FBC-473D-FA73-726428D0D059}"/>
              </a:ext>
            </a:extLst>
          </p:cNvPr>
          <p:cNvSpPr>
            <a:spLocks noChangeArrowheads="1"/>
          </p:cNvSpPr>
          <p:nvPr/>
        </p:nvSpPr>
        <p:spPr bwMode="auto">
          <a:xfrm>
            <a:off x="2778125"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3" name="Rectangle 3">
            <a:extLst>
              <a:ext uri="{FF2B5EF4-FFF2-40B4-BE49-F238E27FC236}">
                <a16:creationId xmlns:a16="http://schemas.microsoft.com/office/drawing/2014/main" id="{0625DF10-8B79-D1B0-0866-AE2E8BCC8709}"/>
              </a:ext>
            </a:extLst>
          </p:cNvPr>
          <p:cNvSpPr>
            <a:spLocks noChangeArrowheads="1"/>
          </p:cNvSpPr>
          <p:nvPr/>
        </p:nvSpPr>
        <p:spPr bwMode="auto">
          <a:xfrm>
            <a:off x="5566176" y="26913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4" name="Rectangle 1">
            <a:extLst>
              <a:ext uri="{FF2B5EF4-FFF2-40B4-BE49-F238E27FC236}">
                <a16:creationId xmlns:a16="http://schemas.microsoft.com/office/drawing/2014/main" id="{AABCC34A-99BE-23E8-4C1E-AE1AE5C174C0}"/>
              </a:ext>
            </a:extLst>
          </p:cNvPr>
          <p:cNvSpPr>
            <a:spLocks noChangeArrowheads="1"/>
          </p:cNvSpPr>
          <p:nvPr/>
        </p:nvSpPr>
        <p:spPr bwMode="auto">
          <a:xfrm>
            <a:off x="1304925" y="14712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5" name="Rectangle 3">
            <a:extLst>
              <a:ext uri="{FF2B5EF4-FFF2-40B4-BE49-F238E27FC236}">
                <a16:creationId xmlns:a16="http://schemas.microsoft.com/office/drawing/2014/main" id="{DC0C6678-665C-87BC-9DEE-5696F4461262}"/>
              </a:ext>
            </a:extLst>
          </p:cNvPr>
          <p:cNvSpPr>
            <a:spLocks noChangeArrowheads="1"/>
          </p:cNvSpPr>
          <p:nvPr/>
        </p:nvSpPr>
        <p:spPr bwMode="auto">
          <a:xfrm>
            <a:off x="4964080" y="15355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4" name="表格 43">
            <a:extLst>
              <a:ext uri="{FF2B5EF4-FFF2-40B4-BE49-F238E27FC236}">
                <a16:creationId xmlns:a16="http://schemas.microsoft.com/office/drawing/2014/main" id="{58A3B2C5-5472-A912-191E-E5609704517B}"/>
              </a:ext>
            </a:extLst>
          </p:cNvPr>
          <p:cNvGraphicFramePr>
            <a:graphicFrameLocks noGrp="1"/>
          </p:cNvGraphicFramePr>
          <p:nvPr>
            <p:extLst>
              <p:ext uri="{D42A27DB-BD31-4B8C-83A1-F6EECF244321}">
                <p14:modId xmlns:p14="http://schemas.microsoft.com/office/powerpoint/2010/main" val="2539809334"/>
              </p:ext>
            </p:extLst>
          </p:nvPr>
        </p:nvGraphicFramePr>
        <p:xfrm>
          <a:off x="673942" y="1556136"/>
          <a:ext cx="3372550" cy="4553061"/>
        </p:xfrm>
        <a:graphic>
          <a:graphicData uri="http://schemas.openxmlformats.org/drawingml/2006/table">
            <a:tbl>
              <a:tblPr/>
              <a:tblGrid>
                <a:gridCol w="1402981">
                  <a:extLst>
                    <a:ext uri="{9D8B030D-6E8A-4147-A177-3AD203B41FA5}">
                      <a16:colId xmlns:a16="http://schemas.microsoft.com/office/drawing/2014/main" val="2283509539"/>
                    </a:ext>
                  </a:extLst>
                </a:gridCol>
                <a:gridCol w="1969569">
                  <a:extLst>
                    <a:ext uri="{9D8B030D-6E8A-4147-A177-3AD203B41FA5}">
                      <a16:colId xmlns:a16="http://schemas.microsoft.com/office/drawing/2014/main" val="149407651"/>
                    </a:ext>
                  </a:extLst>
                </a:gridCol>
              </a:tblGrid>
              <a:tr h="263059">
                <a:tc>
                  <a:txBody>
                    <a:bodyPr/>
                    <a:lstStyle/>
                    <a:p>
                      <a:pPr algn="ctr" fontAlgn="t"/>
                      <a:r>
                        <a:rPr lang="zh-CN" altLang="en-US" sz="900" b="1">
                          <a:solidFill>
                            <a:srgbClr val="1F2329"/>
                          </a:solidFill>
                          <a:effectLst/>
                        </a:rPr>
                        <a:t>描述项</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ctr" fontAlgn="t"/>
                      <a:r>
                        <a:rPr lang="zh-CN" altLang="en-US" sz="900" b="1">
                          <a:solidFill>
                            <a:srgbClr val="1F2329"/>
                          </a:solidFill>
                          <a:effectLst/>
                        </a:rPr>
                        <a:t>说明</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204466982"/>
                  </a:ext>
                </a:extLst>
              </a:tr>
              <a:tr h="263059">
                <a:tc>
                  <a:txBody>
                    <a:bodyPr/>
                    <a:lstStyle/>
                    <a:p>
                      <a:pPr algn="ctr" fontAlgn="t"/>
                      <a:r>
                        <a:rPr lang="zh-CN" altLang="en-US" sz="900">
                          <a:solidFill>
                            <a:srgbClr val="1F2329"/>
                          </a:solidFill>
                          <a:effectLst/>
                        </a:rPr>
                        <a:t>用例名称</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effectLst/>
                        </a:rPr>
                        <a:t>搜索商品</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448295171"/>
                  </a:ext>
                </a:extLst>
              </a:tr>
              <a:tr h="377726">
                <a:tc>
                  <a:txBody>
                    <a:bodyPr/>
                    <a:lstStyle/>
                    <a:p>
                      <a:pPr algn="ctr" fontAlgn="t"/>
                      <a:r>
                        <a:rPr lang="zh-CN" altLang="en-US" sz="900">
                          <a:solidFill>
                            <a:srgbClr val="1F2329"/>
                          </a:solidFill>
                          <a:effectLst/>
                        </a:rPr>
                        <a:t>标识符</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900">
                          <a:effectLst/>
                        </a:rPr>
                      </a:b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543597626"/>
                  </a:ext>
                </a:extLst>
              </a:tr>
              <a:tr h="263059">
                <a:tc>
                  <a:txBody>
                    <a:bodyPr/>
                    <a:lstStyle/>
                    <a:p>
                      <a:pPr algn="ctr" fontAlgn="t"/>
                      <a:r>
                        <a:rPr lang="zh-CN" altLang="en-US" sz="900">
                          <a:solidFill>
                            <a:srgbClr val="1F2329"/>
                          </a:solidFill>
                          <a:effectLst/>
                        </a:rPr>
                        <a:t>用例描述</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r>
                        <a:rPr lang="zh-CN" altLang="en-US" sz="900">
                          <a:effectLst/>
                        </a:rPr>
                        <a:t>用户在浏览商品时可以搜索</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860442032"/>
                  </a:ext>
                </a:extLst>
              </a:tr>
              <a:tr h="263059">
                <a:tc>
                  <a:txBody>
                    <a:bodyPr/>
                    <a:lstStyle/>
                    <a:p>
                      <a:pPr algn="ctr" fontAlgn="t"/>
                      <a:r>
                        <a:rPr lang="zh-CN" altLang="en-US" sz="900">
                          <a:solidFill>
                            <a:srgbClr val="1F2329"/>
                          </a:solidFill>
                          <a:effectLst/>
                        </a:rPr>
                        <a:t>参与者</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solidFill>
                            <a:srgbClr val="1F2329"/>
                          </a:solidFill>
                          <a:effectLst/>
                        </a:rPr>
                        <a:t>买家</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4118755736"/>
                  </a:ext>
                </a:extLst>
              </a:tr>
              <a:tr h="263059">
                <a:tc>
                  <a:txBody>
                    <a:bodyPr/>
                    <a:lstStyle/>
                    <a:p>
                      <a:pPr algn="ctr" fontAlgn="t"/>
                      <a:r>
                        <a:rPr lang="zh-CN" altLang="en-US" sz="900">
                          <a:solidFill>
                            <a:srgbClr val="1F2329"/>
                          </a:solidFill>
                          <a:effectLst/>
                        </a:rPr>
                        <a:t>优先级</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effectLst/>
                        </a:rPr>
                        <a:t>中</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511517999"/>
                  </a:ext>
                </a:extLst>
              </a:tr>
              <a:tr h="263059">
                <a:tc>
                  <a:txBody>
                    <a:bodyPr/>
                    <a:lstStyle/>
                    <a:p>
                      <a:pPr algn="ctr" fontAlgn="t"/>
                      <a:r>
                        <a:rPr lang="zh-CN" altLang="en-US" sz="900">
                          <a:solidFill>
                            <a:srgbClr val="1F2329"/>
                          </a:solidFill>
                          <a:effectLst/>
                        </a:rPr>
                        <a:t>前置条件</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r>
                        <a:rPr lang="zh-CN" altLang="en-US" sz="900">
                          <a:solidFill>
                            <a:srgbClr val="1F2329"/>
                          </a:solidFill>
                          <a:effectLst/>
                        </a:rPr>
                        <a:t>用户已登录</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807086121"/>
                  </a:ext>
                </a:extLst>
              </a:tr>
              <a:tr h="377726">
                <a:tc>
                  <a:txBody>
                    <a:bodyPr/>
                    <a:lstStyle/>
                    <a:p>
                      <a:pPr algn="ctr" fontAlgn="t"/>
                      <a:r>
                        <a:rPr lang="zh-CN" altLang="en-US" sz="900">
                          <a:solidFill>
                            <a:srgbClr val="1F2329"/>
                          </a:solidFill>
                          <a:effectLst/>
                        </a:rPr>
                        <a:t>后置条件</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900">
                          <a:effectLst/>
                        </a:rPr>
                      </a:b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574129055"/>
                  </a:ext>
                </a:extLst>
              </a:tr>
              <a:tr h="647530">
                <a:tc>
                  <a:txBody>
                    <a:bodyPr/>
                    <a:lstStyle/>
                    <a:p>
                      <a:pPr algn="ctr" fontAlgn="t"/>
                      <a:r>
                        <a:rPr lang="zh-CN" altLang="en-US" sz="900">
                          <a:solidFill>
                            <a:srgbClr val="1F2329"/>
                          </a:solidFill>
                          <a:effectLst/>
                        </a:rPr>
                        <a:t>基本操作流程</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uFont typeface="+mj-lt"/>
                        <a:buAutoNum type="arabicPeriod"/>
                      </a:pPr>
                      <a:r>
                        <a:rPr lang="zh-CN" altLang="en-US" sz="900">
                          <a:solidFill>
                            <a:srgbClr val="1F2329"/>
                          </a:solidFill>
                          <a:effectLst/>
                        </a:rPr>
                        <a:t>用户在系统登录页进行登录</a:t>
                      </a:r>
                      <a:endParaRPr lang="zh-CN" altLang="en-US" sz="900">
                        <a:effectLst/>
                      </a:endParaRPr>
                    </a:p>
                    <a:p>
                      <a:pPr fontAlgn="t">
                        <a:buFont typeface="+mj-lt"/>
                        <a:buAutoNum type="arabicPeriod"/>
                      </a:pPr>
                      <a:r>
                        <a:rPr lang="zh-CN" altLang="en-US" sz="900">
                          <a:effectLst/>
                        </a:rPr>
                        <a:t>在在线猫粮首页的搜索框填写商品相关信息</a:t>
                      </a:r>
                    </a:p>
                    <a:p>
                      <a:pPr fontAlgn="t">
                        <a:buFont typeface="+mj-lt"/>
                        <a:buAutoNum type="arabicPeriod"/>
                      </a:pPr>
                      <a:r>
                        <a:rPr lang="zh-CN" altLang="en-US" sz="900">
                          <a:effectLst/>
                        </a:rPr>
                        <a:t>点击查找</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919944467"/>
                  </a:ext>
                </a:extLst>
              </a:tr>
              <a:tr h="377726">
                <a:tc>
                  <a:txBody>
                    <a:bodyPr/>
                    <a:lstStyle/>
                    <a:p>
                      <a:pPr algn="ctr" fontAlgn="t"/>
                      <a:r>
                        <a:rPr lang="zh-CN" altLang="en-US" sz="900">
                          <a:solidFill>
                            <a:srgbClr val="1F2329"/>
                          </a:solidFill>
                          <a:effectLst/>
                        </a:rPr>
                        <a:t>可选操作流程</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900">
                          <a:effectLst/>
                        </a:rPr>
                      </a:b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185089936"/>
                  </a:ext>
                </a:extLst>
              </a:tr>
              <a:tr h="377726">
                <a:tc>
                  <a:txBody>
                    <a:bodyPr/>
                    <a:lstStyle/>
                    <a:p>
                      <a:pPr algn="ctr" fontAlgn="t"/>
                      <a:r>
                        <a:rPr lang="zh-CN" altLang="en-US" sz="900">
                          <a:solidFill>
                            <a:srgbClr val="1F2329"/>
                          </a:solidFill>
                          <a:effectLst/>
                        </a:rPr>
                        <a:t>字段列表</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900">
                          <a:effectLst/>
                        </a:rPr>
                      </a:b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4049715440"/>
                  </a:ext>
                </a:extLst>
              </a:tr>
              <a:tr h="263059">
                <a:tc>
                  <a:txBody>
                    <a:bodyPr/>
                    <a:lstStyle/>
                    <a:p>
                      <a:pPr algn="ctr" fontAlgn="t"/>
                      <a:r>
                        <a:rPr lang="zh-CN" altLang="en-US" sz="900">
                          <a:solidFill>
                            <a:srgbClr val="1F2329"/>
                          </a:solidFill>
                          <a:effectLst/>
                        </a:rPr>
                        <a:t>非功能需求</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solidFill>
                            <a:srgbClr val="1F2329"/>
                          </a:solidFill>
                          <a:effectLst/>
                        </a:rPr>
                        <a:t>系统响应时间不能超过</a:t>
                      </a:r>
                      <a:r>
                        <a:rPr lang="en-US" altLang="zh-CN" sz="900">
                          <a:solidFill>
                            <a:srgbClr val="1F2329"/>
                          </a:solidFill>
                          <a:effectLst/>
                        </a:rPr>
                        <a:t>60</a:t>
                      </a:r>
                      <a:r>
                        <a:rPr lang="zh-CN" altLang="en-US" sz="900">
                          <a:solidFill>
                            <a:srgbClr val="1F2329"/>
                          </a:solidFill>
                          <a:effectLst/>
                        </a:rPr>
                        <a:t>秒</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735403958"/>
                  </a:ext>
                </a:extLst>
              </a:tr>
              <a:tr h="263059">
                <a:tc>
                  <a:txBody>
                    <a:bodyPr/>
                    <a:lstStyle/>
                    <a:p>
                      <a:pPr algn="ctr" fontAlgn="t"/>
                      <a:r>
                        <a:rPr lang="zh-CN" altLang="en-US" sz="900">
                          <a:solidFill>
                            <a:srgbClr val="1F2329"/>
                          </a:solidFill>
                          <a:effectLst/>
                        </a:rPr>
                        <a:t>业务规则</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solidFill>
                            <a:srgbClr val="1F2329"/>
                          </a:solidFill>
                          <a:effectLst/>
                        </a:rPr>
                        <a:t>无</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044866523"/>
                  </a:ext>
                </a:extLst>
              </a:tr>
              <a:tr h="263059">
                <a:tc>
                  <a:txBody>
                    <a:bodyPr/>
                    <a:lstStyle/>
                    <a:p>
                      <a:pPr algn="ctr" fontAlgn="t"/>
                      <a:r>
                        <a:rPr lang="zh-CN" altLang="en-US" sz="900">
                          <a:solidFill>
                            <a:srgbClr val="1F2329"/>
                          </a:solidFill>
                          <a:effectLst/>
                        </a:rPr>
                        <a:t>设计约束</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dirty="0">
                          <a:solidFill>
                            <a:srgbClr val="1F2329"/>
                          </a:solidFill>
                          <a:effectLst/>
                        </a:rPr>
                        <a:t>无</a:t>
                      </a:r>
                      <a:endParaRPr lang="zh-CN" altLang="en-US" sz="900" dirty="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866669608"/>
                  </a:ext>
                </a:extLst>
              </a:tr>
            </a:tbl>
          </a:graphicData>
        </a:graphic>
      </p:graphicFrame>
      <p:sp>
        <p:nvSpPr>
          <p:cNvPr id="56" name="Rectangle 1">
            <a:extLst>
              <a:ext uri="{FF2B5EF4-FFF2-40B4-BE49-F238E27FC236}">
                <a16:creationId xmlns:a16="http://schemas.microsoft.com/office/drawing/2014/main" id="{1394798D-EC57-1635-8731-D2F6163B8EB4}"/>
              </a:ext>
            </a:extLst>
          </p:cNvPr>
          <p:cNvSpPr>
            <a:spLocks noChangeArrowheads="1"/>
          </p:cNvSpPr>
          <p:nvPr/>
        </p:nvSpPr>
        <p:spPr bwMode="auto">
          <a:xfrm>
            <a:off x="674292" y="155539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3314" name="Picture 2">
            <a:extLst>
              <a:ext uri="{FF2B5EF4-FFF2-40B4-BE49-F238E27FC236}">
                <a16:creationId xmlns:a16="http://schemas.microsoft.com/office/drawing/2014/main" id="{A88F3072-25E5-B526-9D02-3532821017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4088" y="2957883"/>
            <a:ext cx="4791075" cy="2095500"/>
          </a:xfrm>
          <a:prstGeom prst="rect">
            <a:avLst/>
          </a:prstGeom>
          <a:noFill/>
          <a:extLst>
            <a:ext uri="{909E8E84-426E-40DD-AFC4-6F175D3DCCD1}">
              <a14:hiddenFill xmlns:a14="http://schemas.microsoft.com/office/drawing/2010/main">
                <a:solidFill>
                  <a:srgbClr val="FFFFFF"/>
                </a:solidFill>
              </a14:hiddenFill>
            </a:ext>
          </a:extLst>
        </p:spPr>
      </p:pic>
      <p:sp>
        <p:nvSpPr>
          <p:cNvPr id="57" name="Rectangle 3">
            <a:extLst>
              <a:ext uri="{FF2B5EF4-FFF2-40B4-BE49-F238E27FC236}">
                <a16:creationId xmlns:a16="http://schemas.microsoft.com/office/drawing/2014/main" id="{E4F2B1B1-3E6B-8DBA-E41B-022EFFCDE444}"/>
              </a:ext>
            </a:extLst>
          </p:cNvPr>
          <p:cNvSpPr>
            <a:spLocks noChangeArrowheads="1"/>
          </p:cNvSpPr>
          <p:nvPr/>
        </p:nvSpPr>
        <p:spPr bwMode="auto">
          <a:xfrm>
            <a:off x="5194088" y="295788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2431035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20"/>
          <p:cNvGrpSpPr/>
          <p:nvPr/>
        </p:nvGrpSpPr>
        <p:grpSpPr>
          <a:xfrm>
            <a:off x="454963" y="93878"/>
            <a:ext cx="10641129" cy="826316"/>
            <a:chOff x="454963" y="93878"/>
            <a:chExt cx="10641129" cy="826316"/>
          </a:xfrm>
        </p:grpSpPr>
        <p:sp>
          <p:nvSpPr>
            <p:cNvPr id="21" name="AutoShape 21"/>
            <p:cNvSpPr/>
            <p:nvPr/>
          </p:nvSpPr>
          <p:spPr>
            <a:xfrm>
              <a:off x="454963" y="331168"/>
              <a:ext cx="84147" cy="84147"/>
            </a:xfrm>
            <a:prstGeom prst="ellipse">
              <a:avLst/>
            </a:prstGeom>
            <a:solidFill>
              <a:schemeClr val="accent1">
                <a:alpha val="100000"/>
              </a:schemeClr>
            </a:solidFill>
          </p:spPr>
        </p:sp>
        <p:sp>
          <p:nvSpPr>
            <p:cNvPr id="22" name="AutoShape 22"/>
            <p:cNvSpPr/>
            <p:nvPr/>
          </p:nvSpPr>
          <p:spPr>
            <a:xfrm>
              <a:off x="575049" y="337743"/>
              <a:ext cx="78137" cy="78137"/>
            </a:xfrm>
            <a:prstGeom prst="ellipse">
              <a:avLst/>
            </a:prstGeom>
            <a:solidFill>
              <a:schemeClr val="accent1">
                <a:alpha val="80000"/>
              </a:schemeClr>
            </a:solidFill>
          </p:spPr>
        </p:sp>
        <p:sp>
          <p:nvSpPr>
            <p:cNvPr id="23" name="AutoShape 23"/>
            <p:cNvSpPr/>
            <p:nvPr/>
          </p:nvSpPr>
          <p:spPr>
            <a:xfrm>
              <a:off x="689125" y="339460"/>
              <a:ext cx="74704" cy="74704"/>
            </a:xfrm>
            <a:prstGeom prst="ellipse">
              <a:avLst/>
            </a:prstGeom>
            <a:solidFill>
              <a:schemeClr val="accent1">
                <a:alpha val="60000"/>
              </a:schemeClr>
            </a:solidFill>
          </p:spPr>
        </p:sp>
        <p:sp>
          <p:nvSpPr>
            <p:cNvPr id="24" name="AutoShape 24"/>
            <p:cNvSpPr/>
            <p:nvPr/>
          </p:nvSpPr>
          <p:spPr>
            <a:xfrm>
              <a:off x="799768" y="348430"/>
              <a:ext cx="69238" cy="69238"/>
            </a:xfrm>
            <a:prstGeom prst="ellipse">
              <a:avLst/>
            </a:prstGeom>
            <a:solidFill>
              <a:schemeClr val="accent1">
                <a:alpha val="40000"/>
              </a:schemeClr>
            </a:solidFill>
          </p:spPr>
        </p:sp>
        <p:sp>
          <p:nvSpPr>
            <p:cNvPr id="25" name="AutoShape 25"/>
            <p:cNvSpPr/>
            <p:nvPr/>
          </p:nvSpPr>
          <p:spPr>
            <a:xfrm>
              <a:off x="904945" y="344297"/>
              <a:ext cx="65594" cy="65594"/>
            </a:xfrm>
            <a:prstGeom prst="ellipse">
              <a:avLst/>
            </a:prstGeom>
            <a:solidFill>
              <a:schemeClr val="accent1">
                <a:alpha val="20000"/>
              </a:schemeClr>
            </a:solidFill>
          </p:spPr>
        </p:sp>
        <p:sp>
          <p:nvSpPr>
            <p:cNvPr id="26" name="AutoShape 26"/>
            <p:cNvSpPr/>
            <p:nvPr/>
          </p:nvSpPr>
          <p:spPr>
            <a:xfrm>
              <a:off x="454963" y="448942"/>
              <a:ext cx="84147" cy="84147"/>
            </a:xfrm>
            <a:prstGeom prst="ellipse">
              <a:avLst/>
            </a:prstGeom>
            <a:solidFill>
              <a:schemeClr val="accent1">
                <a:alpha val="100000"/>
              </a:schemeClr>
            </a:solidFill>
          </p:spPr>
        </p:sp>
        <p:sp>
          <p:nvSpPr>
            <p:cNvPr id="27" name="AutoShape 27"/>
            <p:cNvSpPr/>
            <p:nvPr/>
          </p:nvSpPr>
          <p:spPr>
            <a:xfrm>
              <a:off x="575049" y="455517"/>
              <a:ext cx="78137" cy="78137"/>
            </a:xfrm>
            <a:prstGeom prst="ellipse">
              <a:avLst/>
            </a:prstGeom>
            <a:solidFill>
              <a:schemeClr val="accent1">
                <a:alpha val="80000"/>
              </a:schemeClr>
            </a:solidFill>
          </p:spPr>
        </p:sp>
        <p:sp>
          <p:nvSpPr>
            <p:cNvPr id="28" name="AutoShape 28"/>
            <p:cNvSpPr/>
            <p:nvPr/>
          </p:nvSpPr>
          <p:spPr>
            <a:xfrm>
              <a:off x="689125" y="457233"/>
              <a:ext cx="74704" cy="74704"/>
            </a:xfrm>
            <a:prstGeom prst="ellipse">
              <a:avLst/>
            </a:prstGeom>
            <a:solidFill>
              <a:schemeClr val="accent1">
                <a:alpha val="60000"/>
              </a:schemeClr>
            </a:solidFill>
          </p:spPr>
        </p:sp>
        <p:sp>
          <p:nvSpPr>
            <p:cNvPr id="29" name="AutoShape 29"/>
            <p:cNvSpPr/>
            <p:nvPr/>
          </p:nvSpPr>
          <p:spPr>
            <a:xfrm>
              <a:off x="799768" y="466203"/>
              <a:ext cx="69238" cy="69238"/>
            </a:xfrm>
            <a:prstGeom prst="ellipse">
              <a:avLst/>
            </a:prstGeom>
            <a:solidFill>
              <a:schemeClr val="accent1">
                <a:alpha val="40000"/>
              </a:schemeClr>
            </a:solidFill>
          </p:spPr>
        </p:sp>
        <p:sp>
          <p:nvSpPr>
            <p:cNvPr id="30" name="AutoShape 30"/>
            <p:cNvSpPr/>
            <p:nvPr/>
          </p:nvSpPr>
          <p:spPr>
            <a:xfrm>
              <a:off x="904945" y="462070"/>
              <a:ext cx="65594" cy="65594"/>
            </a:xfrm>
            <a:prstGeom prst="ellipse">
              <a:avLst/>
            </a:prstGeom>
            <a:solidFill>
              <a:schemeClr val="accent1">
                <a:alpha val="20000"/>
              </a:schemeClr>
            </a:solidFill>
          </p:spPr>
        </p:sp>
        <p:sp>
          <p:nvSpPr>
            <p:cNvPr id="31" name="AutoShape 31"/>
            <p:cNvSpPr/>
            <p:nvPr/>
          </p:nvSpPr>
          <p:spPr>
            <a:xfrm>
              <a:off x="454963" y="566715"/>
              <a:ext cx="84147" cy="84147"/>
            </a:xfrm>
            <a:prstGeom prst="ellipse">
              <a:avLst/>
            </a:prstGeom>
            <a:solidFill>
              <a:schemeClr val="accent1">
                <a:alpha val="100000"/>
              </a:schemeClr>
            </a:solidFill>
          </p:spPr>
        </p:sp>
        <p:sp>
          <p:nvSpPr>
            <p:cNvPr id="32" name="AutoShape 32"/>
            <p:cNvSpPr/>
            <p:nvPr/>
          </p:nvSpPr>
          <p:spPr>
            <a:xfrm>
              <a:off x="575049" y="573291"/>
              <a:ext cx="78137" cy="78137"/>
            </a:xfrm>
            <a:prstGeom prst="ellipse">
              <a:avLst/>
            </a:prstGeom>
            <a:solidFill>
              <a:schemeClr val="accent1">
                <a:alpha val="80000"/>
              </a:schemeClr>
            </a:solidFill>
          </p:spPr>
        </p:sp>
        <p:sp>
          <p:nvSpPr>
            <p:cNvPr id="33" name="AutoShape 33"/>
            <p:cNvSpPr/>
            <p:nvPr/>
          </p:nvSpPr>
          <p:spPr>
            <a:xfrm>
              <a:off x="689125" y="575007"/>
              <a:ext cx="74704" cy="74704"/>
            </a:xfrm>
            <a:prstGeom prst="ellipse">
              <a:avLst/>
            </a:prstGeom>
            <a:solidFill>
              <a:schemeClr val="accent1">
                <a:alpha val="60000"/>
              </a:schemeClr>
            </a:solidFill>
          </p:spPr>
        </p:sp>
        <p:sp>
          <p:nvSpPr>
            <p:cNvPr id="34" name="AutoShape 34"/>
            <p:cNvSpPr/>
            <p:nvPr/>
          </p:nvSpPr>
          <p:spPr>
            <a:xfrm>
              <a:off x="799768" y="583977"/>
              <a:ext cx="69238" cy="69238"/>
            </a:xfrm>
            <a:prstGeom prst="ellipse">
              <a:avLst/>
            </a:prstGeom>
            <a:solidFill>
              <a:schemeClr val="accent1">
                <a:alpha val="40000"/>
              </a:schemeClr>
            </a:solidFill>
          </p:spPr>
        </p:sp>
        <p:sp>
          <p:nvSpPr>
            <p:cNvPr id="35" name="AutoShape 35"/>
            <p:cNvSpPr/>
            <p:nvPr/>
          </p:nvSpPr>
          <p:spPr>
            <a:xfrm>
              <a:off x="904945" y="579844"/>
              <a:ext cx="65594" cy="65594"/>
            </a:xfrm>
            <a:prstGeom prst="ellipse">
              <a:avLst/>
            </a:prstGeom>
            <a:solidFill>
              <a:schemeClr val="accent1">
                <a:alpha val="20000"/>
              </a:schemeClr>
            </a:solidFill>
          </p:spPr>
        </p:sp>
        <p:sp>
          <p:nvSpPr>
            <p:cNvPr id="36" name="AutoShape 36"/>
            <p:cNvSpPr/>
            <p:nvPr/>
          </p:nvSpPr>
          <p:spPr>
            <a:xfrm>
              <a:off x="454963" y="684489"/>
              <a:ext cx="84147" cy="84147"/>
            </a:xfrm>
            <a:prstGeom prst="ellipse">
              <a:avLst/>
            </a:prstGeom>
            <a:solidFill>
              <a:schemeClr val="accent1">
                <a:alpha val="100000"/>
              </a:schemeClr>
            </a:solidFill>
          </p:spPr>
        </p:sp>
        <p:sp>
          <p:nvSpPr>
            <p:cNvPr id="37" name="AutoShape 37"/>
            <p:cNvSpPr/>
            <p:nvPr/>
          </p:nvSpPr>
          <p:spPr>
            <a:xfrm>
              <a:off x="575049" y="691064"/>
              <a:ext cx="78137" cy="78137"/>
            </a:xfrm>
            <a:prstGeom prst="ellipse">
              <a:avLst/>
            </a:prstGeom>
            <a:solidFill>
              <a:schemeClr val="accent1">
                <a:alpha val="80000"/>
              </a:schemeClr>
            </a:solidFill>
          </p:spPr>
        </p:sp>
        <p:sp>
          <p:nvSpPr>
            <p:cNvPr id="38" name="AutoShape 38"/>
            <p:cNvSpPr/>
            <p:nvPr/>
          </p:nvSpPr>
          <p:spPr>
            <a:xfrm>
              <a:off x="689125" y="692781"/>
              <a:ext cx="74704" cy="74704"/>
            </a:xfrm>
            <a:prstGeom prst="ellipse">
              <a:avLst/>
            </a:prstGeom>
            <a:solidFill>
              <a:schemeClr val="accent1">
                <a:alpha val="60000"/>
              </a:schemeClr>
            </a:solidFill>
          </p:spPr>
        </p:sp>
        <p:sp>
          <p:nvSpPr>
            <p:cNvPr id="39" name="AutoShape 39"/>
            <p:cNvSpPr/>
            <p:nvPr/>
          </p:nvSpPr>
          <p:spPr>
            <a:xfrm>
              <a:off x="799768" y="701751"/>
              <a:ext cx="69238" cy="69238"/>
            </a:xfrm>
            <a:prstGeom prst="ellipse">
              <a:avLst/>
            </a:prstGeom>
            <a:solidFill>
              <a:schemeClr val="accent1">
                <a:alpha val="40000"/>
              </a:schemeClr>
            </a:solidFill>
          </p:spPr>
        </p:sp>
        <p:sp>
          <p:nvSpPr>
            <p:cNvPr id="40" name="AutoShape 40"/>
            <p:cNvSpPr/>
            <p:nvPr/>
          </p:nvSpPr>
          <p:spPr>
            <a:xfrm>
              <a:off x="904945" y="697618"/>
              <a:ext cx="65594" cy="65594"/>
            </a:xfrm>
            <a:prstGeom prst="ellipse">
              <a:avLst/>
            </a:prstGeom>
            <a:solidFill>
              <a:schemeClr val="accent1">
                <a:alpha val="20000"/>
              </a:schemeClr>
            </a:solidFill>
          </p:spPr>
        </p:sp>
        <p:sp>
          <p:nvSpPr>
            <p:cNvPr id="41" name="TextBox 41"/>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测试用例设计与清单</a:t>
              </a:r>
              <a:r>
                <a:rPr lang="en-US" altLang="zh-CN" sz="3000" b="1" dirty="0">
                  <a:solidFill>
                    <a:schemeClr val="accent1">
                      <a:alpha val="100000"/>
                    </a:schemeClr>
                  </a:solidFill>
                  <a:latin typeface="Microsoft Yahei"/>
                  <a:ea typeface="Microsoft Yahei"/>
                  <a:cs typeface="Microsoft Yahei"/>
                </a:rPr>
                <a:t>——</a:t>
              </a:r>
              <a:r>
                <a:rPr lang="zh-CN" altLang="en-US" sz="3000" b="1" dirty="0">
                  <a:solidFill>
                    <a:schemeClr val="accent1">
                      <a:alpha val="100000"/>
                    </a:schemeClr>
                  </a:solidFill>
                  <a:latin typeface="Microsoft Yahei"/>
                  <a:ea typeface="Microsoft Yahei"/>
                  <a:cs typeface="Microsoft Yahei"/>
                </a:rPr>
                <a:t>卖家部分展示</a:t>
              </a:r>
              <a:endParaRPr lang="en-US" sz="3000" b="1" dirty="0">
                <a:solidFill>
                  <a:schemeClr val="accent1">
                    <a:alpha val="100000"/>
                  </a:schemeClr>
                </a:solidFill>
                <a:latin typeface="Microsoft Yahei"/>
                <a:ea typeface="Microsoft Yahei"/>
                <a:cs typeface="Microsoft Yahei"/>
              </a:endParaRPr>
            </a:p>
          </p:txBody>
        </p:sp>
      </p:grpSp>
      <p:sp>
        <p:nvSpPr>
          <p:cNvPr id="45" name="Rectangle 2">
            <a:extLst>
              <a:ext uri="{FF2B5EF4-FFF2-40B4-BE49-F238E27FC236}">
                <a16:creationId xmlns:a16="http://schemas.microsoft.com/office/drawing/2014/main" id="{C7FB794E-8DA6-56CA-3061-990FEAF7D7EE}"/>
              </a:ext>
            </a:extLst>
          </p:cNvPr>
          <p:cNvSpPr>
            <a:spLocks noChangeArrowheads="1"/>
          </p:cNvSpPr>
          <p:nvPr/>
        </p:nvSpPr>
        <p:spPr bwMode="auto">
          <a:xfrm>
            <a:off x="3141663" y="14716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1">
            <a:extLst>
              <a:ext uri="{FF2B5EF4-FFF2-40B4-BE49-F238E27FC236}">
                <a16:creationId xmlns:a16="http://schemas.microsoft.com/office/drawing/2014/main" id="{77E95A50-16AC-A986-3465-5B3BCBF6B552}"/>
              </a:ext>
            </a:extLst>
          </p:cNvPr>
          <p:cNvSpPr>
            <a:spLocks noChangeArrowheads="1"/>
          </p:cNvSpPr>
          <p:nvPr/>
        </p:nvSpPr>
        <p:spPr bwMode="auto">
          <a:xfrm>
            <a:off x="3017838"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AutoShape 2">
            <a:extLst>
              <a:ext uri="{FF2B5EF4-FFF2-40B4-BE49-F238E27FC236}">
                <a16:creationId xmlns:a16="http://schemas.microsoft.com/office/drawing/2014/main" id="{3B26EB58-27F7-A66D-4B73-26D747A4E60D}"/>
              </a:ext>
            </a:extLst>
          </p:cNvP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Rectangle 3">
            <a:extLst>
              <a:ext uri="{FF2B5EF4-FFF2-40B4-BE49-F238E27FC236}">
                <a16:creationId xmlns:a16="http://schemas.microsoft.com/office/drawing/2014/main" id="{83FFEE56-16F4-B245-2158-C5573BD5CF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AutoShape 4">
            <a:extLst>
              <a:ext uri="{FF2B5EF4-FFF2-40B4-BE49-F238E27FC236}">
                <a16:creationId xmlns:a16="http://schemas.microsoft.com/office/drawing/2014/main" id="{4D1A5138-CF1F-4230-C442-3D0E19BC4491}"/>
              </a:ext>
            </a:extLst>
          </p:cNvPr>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5">
            <a:extLst>
              <a:ext uri="{FF2B5EF4-FFF2-40B4-BE49-F238E27FC236}">
                <a16:creationId xmlns:a16="http://schemas.microsoft.com/office/drawing/2014/main" id="{4DF836E1-D425-B3AC-7DDC-0E4683337E23}"/>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AutoShape 6">
            <a:extLst>
              <a:ext uri="{FF2B5EF4-FFF2-40B4-BE49-F238E27FC236}">
                <a16:creationId xmlns:a16="http://schemas.microsoft.com/office/drawing/2014/main" id="{FEF0CEF6-8E1A-833B-9B2B-D5CDFE30F57E}"/>
              </a:ext>
            </a:extLst>
          </p:cNvPr>
          <p:cNvSpPr>
            <a:spLocks noChangeAspect="1" noChangeArrowheads="1"/>
          </p:cNvSpPr>
          <p:nvPr/>
        </p:nvSpPr>
        <p:spPr bwMode="auto">
          <a:xfrm>
            <a:off x="304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7">
            <a:extLst>
              <a:ext uri="{FF2B5EF4-FFF2-40B4-BE49-F238E27FC236}">
                <a16:creationId xmlns:a16="http://schemas.microsoft.com/office/drawing/2014/main" id="{3ACDD94C-CD18-0507-6196-950B875BADB5}"/>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AutoShape 12">
            <a:extLst>
              <a:ext uri="{FF2B5EF4-FFF2-40B4-BE49-F238E27FC236}">
                <a16:creationId xmlns:a16="http://schemas.microsoft.com/office/drawing/2014/main" id="{DCDB1C76-B1BC-F97B-EA1E-E2DF8AB3ECB6}"/>
              </a:ext>
            </a:extLst>
          </p:cNvPr>
          <p:cNvSpPr>
            <a:spLocks noChangeAspect="1" noChangeArrowheads="1"/>
          </p:cNvSpPr>
          <p:nvPr/>
        </p:nvSpPr>
        <p:spPr bwMode="auto">
          <a:xfrm>
            <a:off x="2272614" y="1512729"/>
            <a:ext cx="161826"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13">
            <a:extLst>
              <a:ext uri="{FF2B5EF4-FFF2-40B4-BE49-F238E27FC236}">
                <a16:creationId xmlns:a16="http://schemas.microsoft.com/office/drawing/2014/main" id="{237E8965-4658-9772-0661-66C5F6E9F121}"/>
              </a:ext>
            </a:extLst>
          </p:cNvPr>
          <p:cNvSpPr>
            <a:spLocks noChangeArrowheads="1"/>
          </p:cNvSpPr>
          <p:nvPr/>
        </p:nvSpPr>
        <p:spPr bwMode="auto">
          <a:xfrm flipV="1">
            <a:off x="7848600" y="1253648"/>
            <a:ext cx="6473040" cy="3713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6" name="Rectangle 17">
            <a:extLst>
              <a:ext uri="{FF2B5EF4-FFF2-40B4-BE49-F238E27FC236}">
                <a16:creationId xmlns:a16="http://schemas.microsoft.com/office/drawing/2014/main" id="{C43D7476-25B5-A168-D914-4A2DAD73A605}"/>
              </a:ext>
            </a:extLst>
          </p:cNvPr>
          <p:cNvSpPr>
            <a:spLocks noChangeArrowheads="1"/>
          </p:cNvSpPr>
          <p:nvPr/>
        </p:nvSpPr>
        <p:spPr bwMode="auto">
          <a:xfrm>
            <a:off x="5257800" y="26830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8">
            <a:extLst>
              <a:ext uri="{FF2B5EF4-FFF2-40B4-BE49-F238E27FC236}">
                <a16:creationId xmlns:a16="http://schemas.microsoft.com/office/drawing/2014/main" id="{3A87BFD4-227F-03C9-D0E4-F62D66B0C26F}"/>
              </a:ext>
            </a:extLst>
          </p:cNvPr>
          <p:cNvSpPr>
            <a:spLocks noChangeArrowheads="1"/>
          </p:cNvSpPr>
          <p:nvPr/>
        </p:nvSpPr>
        <p:spPr bwMode="auto">
          <a:xfrm>
            <a:off x="862167" y="15577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CBCC0357-C53F-20A2-E914-BFDF70E88C38}"/>
              </a:ext>
            </a:extLst>
          </p:cNvPr>
          <p:cNvSpPr>
            <a:spLocks noChangeArrowheads="1"/>
          </p:cNvSpPr>
          <p:nvPr/>
        </p:nvSpPr>
        <p:spPr bwMode="auto">
          <a:xfrm>
            <a:off x="2667000" y="22583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5">
            <a:extLst>
              <a:ext uri="{FF2B5EF4-FFF2-40B4-BE49-F238E27FC236}">
                <a16:creationId xmlns:a16="http://schemas.microsoft.com/office/drawing/2014/main" id="{3B4401CC-3FB2-936E-87C7-B8B0F7686636}"/>
              </a:ext>
            </a:extLst>
          </p:cNvPr>
          <p:cNvSpPr>
            <a:spLocks noChangeArrowheads="1"/>
          </p:cNvSpPr>
          <p:nvPr/>
        </p:nvSpPr>
        <p:spPr bwMode="auto">
          <a:xfrm>
            <a:off x="1433434" y="16862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489D4C85-C7F1-C891-FB7A-F98C8DCF65CA}"/>
              </a:ext>
            </a:extLst>
          </p:cNvPr>
          <p:cNvSpPr>
            <a:spLocks noChangeArrowheads="1"/>
          </p:cNvSpPr>
          <p:nvPr/>
        </p:nvSpPr>
        <p:spPr bwMode="auto">
          <a:xfrm>
            <a:off x="-429416" y="-2348858"/>
            <a:ext cx="68888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9" name="Rectangle 3">
            <a:extLst>
              <a:ext uri="{FF2B5EF4-FFF2-40B4-BE49-F238E27FC236}">
                <a16:creationId xmlns:a16="http://schemas.microsoft.com/office/drawing/2014/main" id="{78E36A70-C4DB-A79D-761B-07A3C5EC3783}"/>
              </a:ext>
            </a:extLst>
          </p:cNvPr>
          <p:cNvSpPr>
            <a:spLocks noChangeArrowheads="1"/>
          </p:cNvSpPr>
          <p:nvPr/>
        </p:nvSpPr>
        <p:spPr bwMode="auto">
          <a:xfrm>
            <a:off x="1212052" y="17018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2" name="Rectangle 1">
            <a:extLst>
              <a:ext uri="{FF2B5EF4-FFF2-40B4-BE49-F238E27FC236}">
                <a16:creationId xmlns:a16="http://schemas.microsoft.com/office/drawing/2014/main" id="{DEE62C85-7148-2F1E-EAC5-FD031FF2BC2E}"/>
              </a:ext>
            </a:extLst>
          </p:cNvPr>
          <p:cNvSpPr>
            <a:spLocks noChangeArrowheads="1"/>
          </p:cNvSpPr>
          <p:nvPr/>
        </p:nvSpPr>
        <p:spPr bwMode="auto">
          <a:xfrm>
            <a:off x="862900" y="16705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3" name="Rectangle 3">
            <a:extLst>
              <a:ext uri="{FF2B5EF4-FFF2-40B4-BE49-F238E27FC236}">
                <a16:creationId xmlns:a16="http://schemas.microsoft.com/office/drawing/2014/main" id="{894973B6-64F7-AE57-722B-B8F8671A6447}"/>
              </a:ext>
            </a:extLst>
          </p:cNvPr>
          <p:cNvSpPr>
            <a:spLocks noChangeArrowheads="1"/>
          </p:cNvSpPr>
          <p:nvPr/>
        </p:nvSpPr>
        <p:spPr bwMode="auto">
          <a:xfrm>
            <a:off x="2475356" y="106303"/>
            <a:ext cx="4366224" cy="47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6" name="Rectangle 4">
            <a:extLst>
              <a:ext uri="{FF2B5EF4-FFF2-40B4-BE49-F238E27FC236}">
                <a16:creationId xmlns:a16="http://schemas.microsoft.com/office/drawing/2014/main" id="{F85A7A2D-DEEE-524C-5134-5404A1A2AB92}"/>
              </a:ext>
            </a:extLst>
          </p:cNvPr>
          <p:cNvSpPr>
            <a:spLocks noChangeArrowheads="1"/>
          </p:cNvSpPr>
          <p:nvPr/>
        </p:nvSpPr>
        <p:spPr bwMode="auto">
          <a:xfrm>
            <a:off x="842187" y="15402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7" name="Rectangle 6">
            <a:extLst>
              <a:ext uri="{FF2B5EF4-FFF2-40B4-BE49-F238E27FC236}">
                <a16:creationId xmlns:a16="http://schemas.microsoft.com/office/drawing/2014/main" id="{7DE5126B-03C2-5CA0-65E8-57E0F4093449}"/>
              </a:ext>
            </a:extLst>
          </p:cNvPr>
          <p:cNvSpPr>
            <a:spLocks noChangeArrowheads="1"/>
          </p:cNvSpPr>
          <p:nvPr/>
        </p:nvSpPr>
        <p:spPr bwMode="auto">
          <a:xfrm>
            <a:off x="4776890" y="23264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1">
            <a:extLst>
              <a:ext uri="{FF2B5EF4-FFF2-40B4-BE49-F238E27FC236}">
                <a16:creationId xmlns:a16="http://schemas.microsoft.com/office/drawing/2014/main" id="{4B9DBCF5-4AB1-501F-6E81-CE059AFB6AB9}"/>
              </a:ext>
            </a:extLst>
          </p:cNvPr>
          <p:cNvSpPr>
            <a:spLocks noChangeArrowheads="1"/>
          </p:cNvSpPr>
          <p:nvPr/>
        </p:nvSpPr>
        <p:spPr bwMode="auto">
          <a:xfrm>
            <a:off x="825992" y="12536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3">
            <a:extLst>
              <a:ext uri="{FF2B5EF4-FFF2-40B4-BE49-F238E27FC236}">
                <a16:creationId xmlns:a16="http://schemas.microsoft.com/office/drawing/2014/main" id="{611BD213-4B6A-7F91-29B1-CE0E85092F2E}"/>
              </a:ext>
            </a:extLst>
          </p:cNvPr>
          <p:cNvSpPr>
            <a:spLocks noChangeArrowheads="1"/>
          </p:cNvSpPr>
          <p:nvPr/>
        </p:nvSpPr>
        <p:spPr bwMode="auto">
          <a:xfrm>
            <a:off x="4412064" y="18690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8" name="Rectangle 1">
            <a:extLst>
              <a:ext uri="{FF2B5EF4-FFF2-40B4-BE49-F238E27FC236}">
                <a16:creationId xmlns:a16="http://schemas.microsoft.com/office/drawing/2014/main" id="{7DA144B1-8637-5A71-3814-E6547B76CA24}"/>
              </a:ext>
            </a:extLst>
          </p:cNvPr>
          <p:cNvSpPr>
            <a:spLocks noChangeArrowheads="1"/>
          </p:cNvSpPr>
          <p:nvPr/>
        </p:nvSpPr>
        <p:spPr bwMode="auto">
          <a:xfrm>
            <a:off x="575399" y="144515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9" name="Rectangle 3">
            <a:extLst>
              <a:ext uri="{FF2B5EF4-FFF2-40B4-BE49-F238E27FC236}">
                <a16:creationId xmlns:a16="http://schemas.microsoft.com/office/drawing/2014/main" id="{CB829C8F-B44F-0F0B-68C8-D4EAE15AAF43}"/>
              </a:ext>
            </a:extLst>
          </p:cNvPr>
          <p:cNvSpPr>
            <a:spLocks noChangeArrowheads="1"/>
          </p:cNvSpPr>
          <p:nvPr/>
        </p:nvSpPr>
        <p:spPr bwMode="auto">
          <a:xfrm>
            <a:off x="5001054" y="12485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0" name="Rectangle 1">
            <a:extLst>
              <a:ext uri="{FF2B5EF4-FFF2-40B4-BE49-F238E27FC236}">
                <a16:creationId xmlns:a16="http://schemas.microsoft.com/office/drawing/2014/main" id="{146CBA3C-C898-4293-EDBD-37DBB3291956}"/>
              </a:ext>
            </a:extLst>
          </p:cNvPr>
          <p:cNvSpPr>
            <a:spLocks noChangeArrowheads="1"/>
          </p:cNvSpPr>
          <p:nvPr/>
        </p:nvSpPr>
        <p:spPr bwMode="auto">
          <a:xfrm>
            <a:off x="681481" y="12665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1" name="Rectangle 3">
            <a:extLst>
              <a:ext uri="{FF2B5EF4-FFF2-40B4-BE49-F238E27FC236}">
                <a16:creationId xmlns:a16="http://schemas.microsoft.com/office/drawing/2014/main" id="{CB619300-B2CF-BA42-7E93-478F436B8160}"/>
              </a:ext>
            </a:extLst>
          </p:cNvPr>
          <p:cNvSpPr>
            <a:spLocks noChangeArrowheads="1"/>
          </p:cNvSpPr>
          <p:nvPr/>
        </p:nvSpPr>
        <p:spPr bwMode="auto">
          <a:xfrm>
            <a:off x="5589886" y="25169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2" name="Rectangle 1">
            <a:extLst>
              <a:ext uri="{FF2B5EF4-FFF2-40B4-BE49-F238E27FC236}">
                <a16:creationId xmlns:a16="http://schemas.microsoft.com/office/drawing/2014/main" id="{F072BE99-5FBC-473D-FA73-726428D0D059}"/>
              </a:ext>
            </a:extLst>
          </p:cNvPr>
          <p:cNvSpPr>
            <a:spLocks noChangeArrowheads="1"/>
          </p:cNvSpPr>
          <p:nvPr/>
        </p:nvSpPr>
        <p:spPr bwMode="auto">
          <a:xfrm>
            <a:off x="2778125"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3" name="Rectangle 3">
            <a:extLst>
              <a:ext uri="{FF2B5EF4-FFF2-40B4-BE49-F238E27FC236}">
                <a16:creationId xmlns:a16="http://schemas.microsoft.com/office/drawing/2014/main" id="{0625DF10-8B79-D1B0-0866-AE2E8BCC8709}"/>
              </a:ext>
            </a:extLst>
          </p:cNvPr>
          <p:cNvSpPr>
            <a:spLocks noChangeArrowheads="1"/>
          </p:cNvSpPr>
          <p:nvPr/>
        </p:nvSpPr>
        <p:spPr bwMode="auto">
          <a:xfrm>
            <a:off x="5566176" y="26913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4" name="Rectangle 1">
            <a:extLst>
              <a:ext uri="{FF2B5EF4-FFF2-40B4-BE49-F238E27FC236}">
                <a16:creationId xmlns:a16="http://schemas.microsoft.com/office/drawing/2014/main" id="{AABCC34A-99BE-23E8-4C1E-AE1AE5C174C0}"/>
              </a:ext>
            </a:extLst>
          </p:cNvPr>
          <p:cNvSpPr>
            <a:spLocks noChangeArrowheads="1"/>
          </p:cNvSpPr>
          <p:nvPr/>
        </p:nvSpPr>
        <p:spPr bwMode="auto">
          <a:xfrm>
            <a:off x="1304925" y="14712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5" name="Rectangle 3">
            <a:extLst>
              <a:ext uri="{FF2B5EF4-FFF2-40B4-BE49-F238E27FC236}">
                <a16:creationId xmlns:a16="http://schemas.microsoft.com/office/drawing/2014/main" id="{DC0C6678-665C-87BC-9DEE-5696F4461262}"/>
              </a:ext>
            </a:extLst>
          </p:cNvPr>
          <p:cNvSpPr>
            <a:spLocks noChangeArrowheads="1"/>
          </p:cNvSpPr>
          <p:nvPr/>
        </p:nvSpPr>
        <p:spPr bwMode="auto">
          <a:xfrm>
            <a:off x="4964080" y="15355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6" name="Rectangle 1">
            <a:extLst>
              <a:ext uri="{FF2B5EF4-FFF2-40B4-BE49-F238E27FC236}">
                <a16:creationId xmlns:a16="http://schemas.microsoft.com/office/drawing/2014/main" id="{1394798D-EC57-1635-8731-D2F6163B8EB4}"/>
              </a:ext>
            </a:extLst>
          </p:cNvPr>
          <p:cNvSpPr>
            <a:spLocks noChangeArrowheads="1"/>
          </p:cNvSpPr>
          <p:nvPr/>
        </p:nvSpPr>
        <p:spPr bwMode="auto">
          <a:xfrm>
            <a:off x="674292" y="155539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7" name="Rectangle 3">
            <a:extLst>
              <a:ext uri="{FF2B5EF4-FFF2-40B4-BE49-F238E27FC236}">
                <a16:creationId xmlns:a16="http://schemas.microsoft.com/office/drawing/2014/main" id="{E4F2B1B1-3E6B-8DBA-E41B-022EFFCDE444}"/>
              </a:ext>
            </a:extLst>
          </p:cNvPr>
          <p:cNvSpPr>
            <a:spLocks noChangeArrowheads="1"/>
          </p:cNvSpPr>
          <p:nvPr/>
        </p:nvSpPr>
        <p:spPr bwMode="auto">
          <a:xfrm>
            <a:off x="5194088" y="295788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表格 9">
            <a:extLst>
              <a:ext uri="{FF2B5EF4-FFF2-40B4-BE49-F238E27FC236}">
                <a16:creationId xmlns:a16="http://schemas.microsoft.com/office/drawing/2014/main" id="{E6202B06-3082-908D-1614-021E7F70E796}"/>
              </a:ext>
            </a:extLst>
          </p:cNvPr>
          <p:cNvGraphicFramePr>
            <a:graphicFrameLocks noGrp="1"/>
          </p:cNvGraphicFramePr>
          <p:nvPr>
            <p:extLst>
              <p:ext uri="{D42A27DB-BD31-4B8C-83A1-F6EECF244321}">
                <p14:modId xmlns:p14="http://schemas.microsoft.com/office/powerpoint/2010/main" val="3411606514"/>
              </p:ext>
            </p:extLst>
          </p:nvPr>
        </p:nvGraphicFramePr>
        <p:xfrm>
          <a:off x="744038" y="1473987"/>
          <a:ext cx="3372550" cy="4553061"/>
        </p:xfrm>
        <a:graphic>
          <a:graphicData uri="http://schemas.openxmlformats.org/drawingml/2006/table">
            <a:tbl>
              <a:tblPr/>
              <a:tblGrid>
                <a:gridCol w="1402981">
                  <a:extLst>
                    <a:ext uri="{9D8B030D-6E8A-4147-A177-3AD203B41FA5}">
                      <a16:colId xmlns:a16="http://schemas.microsoft.com/office/drawing/2014/main" val="913238912"/>
                    </a:ext>
                  </a:extLst>
                </a:gridCol>
                <a:gridCol w="1969569">
                  <a:extLst>
                    <a:ext uri="{9D8B030D-6E8A-4147-A177-3AD203B41FA5}">
                      <a16:colId xmlns:a16="http://schemas.microsoft.com/office/drawing/2014/main" val="1582182193"/>
                    </a:ext>
                  </a:extLst>
                </a:gridCol>
              </a:tblGrid>
              <a:tr h="263059">
                <a:tc>
                  <a:txBody>
                    <a:bodyPr/>
                    <a:lstStyle/>
                    <a:p>
                      <a:pPr algn="ctr" fontAlgn="t"/>
                      <a:r>
                        <a:rPr lang="zh-CN" altLang="en-US" sz="900" b="1">
                          <a:solidFill>
                            <a:srgbClr val="1F2329"/>
                          </a:solidFill>
                          <a:effectLst/>
                        </a:rPr>
                        <a:t>描述项</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ctr" fontAlgn="t"/>
                      <a:r>
                        <a:rPr lang="zh-CN" altLang="en-US" sz="900" b="1">
                          <a:solidFill>
                            <a:srgbClr val="1F2329"/>
                          </a:solidFill>
                          <a:effectLst/>
                        </a:rPr>
                        <a:t>说明</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421836085"/>
                  </a:ext>
                </a:extLst>
              </a:tr>
              <a:tr h="263059">
                <a:tc>
                  <a:txBody>
                    <a:bodyPr/>
                    <a:lstStyle/>
                    <a:p>
                      <a:pPr algn="ctr" fontAlgn="t"/>
                      <a:r>
                        <a:rPr lang="zh-CN" altLang="en-US" sz="900">
                          <a:solidFill>
                            <a:srgbClr val="1F2329"/>
                          </a:solidFill>
                          <a:effectLst/>
                        </a:rPr>
                        <a:t>用例名称</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effectLst/>
                        </a:rPr>
                        <a:t>搜索商品</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4124240861"/>
                  </a:ext>
                </a:extLst>
              </a:tr>
              <a:tr h="377726">
                <a:tc>
                  <a:txBody>
                    <a:bodyPr/>
                    <a:lstStyle/>
                    <a:p>
                      <a:pPr algn="ctr" fontAlgn="t"/>
                      <a:r>
                        <a:rPr lang="zh-CN" altLang="en-US" sz="900">
                          <a:solidFill>
                            <a:srgbClr val="1F2329"/>
                          </a:solidFill>
                          <a:effectLst/>
                        </a:rPr>
                        <a:t>标识符</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900">
                          <a:effectLst/>
                        </a:rPr>
                      </a:b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052505637"/>
                  </a:ext>
                </a:extLst>
              </a:tr>
              <a:tr h="263059">
                <a:tc>
                  <a:txBody>
                    <a:bodyPr/>
                    <a:lstStyle/>
                    <a:p>
                      <a:pPr algn="ctr" fontAlgn="t"/>
                      <a:r>
                        <a:rPr lang="zh-CN" altLang="en-US" sz="900">
                          <a:solidFill>
                            <a:srgbClr val="1F2329"/>
                          </a:solidFill>
                          <a:effectLst/>
                        </a:rPr>
                        <a:t>用例描述</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r>
                        <a:rPr lang="zh-CN" altLang="en-US" sz="900">
                          <a:effectLst/>
                        </a:rPr>
                        <a:t>卖家可以发布多个商品</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021593551"/>
                  </a:ext>
                </a:extLst>
              </a:tr>
              <a:tr h="263059">
                <a:tc>
                  <a:txBody>
                    <a:bodyPr/>
                    <a:lstStyle/>
                    <a:p>
                      <a:pPr algn="ctr" fontAlgn="t"/>
                      <a:r>
                        <a:rPr lang="zh-CN" altLang="en-US" sz="900">
                          <a:solidFill>
                            <a:srgbClr val="1F2329"/>
                          </a:solidFill>
                          <a:effectLst/>
                        </a:rPr>
                        <a:t>参与者</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effectLst/>
                        </a:rPr>
                        <a:t>卖家</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115505481"/>
                  </a:ext>
                </a:extLst>
              </a:tr>
              <a:tr h="263059">
                <a:tc>
                  <a:txBody>
                    <a:bodyPr/>
                    <a:lstStyle/>
                    <a:p>
                      <a:pPr algn="ctr" fontAlgn="t"/>
                      <a:r>
                        <a:rPr lang="zh-CN" altLang="en-US" sz="900">
                          <a:solidFill>
                            <a:srgbClr val="1F2329"/>
                          </a:solidFill>
                          <a:effectLst/>
                        </a:rPr>
                        <a:t>优先级</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effectLst/>
                        </a:rPr>
                        <a:t>中</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523088244"/>
                  </a:ext>
                </a:extLst>
              </a:tr>
              <a:tr h="263059">
                <a:tc>
                  <a:txBody>
                    <a:bodyPr/>
                    <a:lstStyle/>
                    <a:p>
                      <a:pPr algn="ctr" fontAlgn="t"/>
                      <a:r>
                        <a:rPr lang="zh-CN" altLang="en-US" sz="900">
                          <a:solidFill>
                            <a:srgbClr val="1F2329"/>
                          </a:solidFill>
                          <a:effectLst/>
                        </a:rPr>
                        <a:t>前置条件</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r>
                        <a:rPr lang="zh-CN" altLang="en-US" sz="900">
                          <a:solidFill>
                            <a:srgbClr val="1F2329"/>
                          </a:solidFill>
                          <a:effectLst/>
                        </a:rPr>
                        <a:t>卖家已登录</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916503221"/>
                  </a:ext>
                </a:extLst>
              </a:tr>
              <a:tr h="377726">
                <a:tc>
                  <a:txBody>
                    <a:bodyPr/>
                    <a:lstStyle/>
                    <a:p>
                      <a:pPr algn="ctr" fontAlgn="t"/>
                      <a:r>
                        <a:rPr lang="zh-CN" altLang="en-US" sz="900">
                          <a:solidFill>
                            <a:srgbClr val="1F2329"/>
                          </a:solidFill>
                          <a:effectLst/>
                        </a:rPr>
                        <a:t>后置条件</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900">
                          <a:effectLst/>
                        </a:rPr>
                      </a:b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317300484"/>
                  </a:ext>
                </a:extLst>
              </a:tr>
              <a:tr h="647530">
                <a:tc>
                  <a:txBody>
                    <a:bodyPr/>
                    <a:lstStyle/>
                    <a:p>
                      <a:pPr algn="ctr" fontAlgn="t"/>
                      <a:r>
                        <a:rPr lang="zh-CN" altLang="en-US" sz="900">
                          <a:solidFill>
                            <a:srgbClr val="1F2329"/>
                          </a:solidFill>
                          <a:effectLst/>
                        </a:rPr>
                        <a:t>基本操作流程</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uFont typeface="+mj-lt"/>
                        <a:buAutoNum type="arabicPeriod"/>
                      </a:pPr>
                      <a:r>
                        <a:rPr lang="zh-CN" altLang="en-US" sz="900">
                          <a:solidFill>
                            <a:srgbClr val="1F2329"/>
                          </a:solidFill>
                          <a:effectLst/>
                        </a:rPr>
                        <a:t>卖家在系统登录页进行登录</a:t>
                      </a:r>
                      <a:endParaRPr lang="zh-CN" altLang="en-US" sz="900">
                        <a:effectLst/>
                      </a:endParaRPr>
                    </a:p>
                    <a:p>
                      <a:pPr fontAlgn="t">
                        <a:buFont typeface="+mj-lt"/>
                        <a:buAutoNum type="arabicPeriod"/>
                      </a:pPr>
                      <a:r>
                        <a:rPr lang="zh-CN" altLang="en-US" sz="900">
                          <a:effectLst/>
                        </a:rPr>
                        <a:t>进入发布多个商品页面进</a:t>
                      </a:r>
                    </a:p>
                    <a:p>
                      <a:pPr fontAlgn="t">
                        <a:buFont typeface="+mj-lt"/>
                        <a:buAutoNum type="arabicPeriod"/>
                      </a:pPr>
                      <a:r>
                        <a:rPr lang="zh-CN" altLang="en-US" sz="900">
                          <a:effectLst/>
                        </a:rPr>
                        <a:t>添加商品</a:t>
                      </a:r>
                    </a:p>
                    <a:p>
                      <a:pPr fontAlgn="t">
                        <a:buFont typeface="+mj-lt"/>
                        <a:buAutoNum type="arabicPeriod"/>
                      </a:pPr>
                      <a:r>
                        <a:rPr lang="zh-CN" altLang="en-US" sz="900">
                          <a:effectLst/>
                        </a:rPr>
                        <a:t>发布商品</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933441295"/>
                  </a:ext>
                </a:extLst>
              </a:tr>
              <a:tr h="377726">
                <a:tc>
                  <a:txBody>
                    <a:bodyPr/>
                    <a:lstStyle/>
                    <a:p>
                      <a:pPr algn="ctr" fontAlgn="t"/>
                      <a:r>
                        <a:rPr lang="zh-CN" altLang="en-US" sz="900">
                          <a:solidFill>
                            <a:srgbClr val="1F2329"/>
                          </a:solidFill>
                          <a:effectLst/>
                        </a:rPr>
                        <a:t>可选操作流程</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900">
                          <a:effectLst/>
                        </a:rPr>
                      </a:b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4208013304"/>
                  </a:ext>
                </a:extLst>
              </a:tr>
              <a:tr h="377726">
                <a:tc>
                  <a:txBody>
                    <a:bodyPr/>
                    <a:lstStyle/>
                    <a:p>
                      <a:pPr algn="ctr" fontAlgn="t"/>
                      <a:r>
                        <a:rPr lang="zh-CN" altLang="en-US" sz="900">
                          <a:solidFill>
                            <a:srgbClr val="1F2329"/>
                          </a:solidFill>
                          <a:effectLst/>
                        </a:rPr>
                        <a:t>字段列表</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900">
                          <a:effectLst/>
                        </a:rPr>
                      </a:b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342448259"/>
                  </a:ext>
                </a:extLst>
              </a:tr>
              <a:tr h="263059">
                <a:tc>
                  <a:txBody>
                    <a:bodyPr/>
                    <a:lstStyle/>
                    <a:p>
                      <a:pPr algn="ctr" fontAlgn="t"/>
                      <a:r>
                        <a:rPr lang="zh-CN" altLang="en-US" sz="900">
                          <a:solidFill>
                            <a:srgbClr val="1F2329"/>
                          </a:solidFill>
                          <a:effectLst/>
                        </a:rPr>
                        <a:t>非功能需求</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solidFill>
                            <a:srgbClr val="1F2329"/>
                          </a:solidFill>
                          <a:effectLst/>
                        </a:rPr>
                        <a:t>系统响应时间不能超过</a:t>
                      </a:r>
                      <a:r>
                        <a:rPr lang="en-US" altLang="zh-CN" sz="900">
                          <a:solidFill>
                            <a:srgbClr val="1F2329"/>
                          </a:solidFill>
                          <a:effectLst/>
                        </a:rPr>
                        <a:t>60</a:t>
                      </a:r>
                      <a:r>
                        <a:rPr lang="zh-CN" altLang="en-US" sz="900">
                          <a:solidFill>
                            <a:srgbClr val="1F2329"/>
                          </a:solidFill>
                          <a:effectLst/>
                        </a:rPr>
                        <a:t>秒</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233224520"/>
                  </a:ext>
                </a:extLst>
              </a:tr>
              <a:tr h="263059">
                <a:tc>
                  <a:txBody>
                    <a:bodyPr/>
                    <a:lstStyle/>
                    <a:p>
                      <a:pPr algn="ctr" fontAlgn="t"/>
                      <a:r>
                        <a:rPr lang="zh-CN" altLang="en-US" sz="900">
                          <a:solidFill>
                            <a:srgbClr val="1F2329"/>
                          </a:solidFill>
                          <a:effectLst/>
                        </a:rPr>
                        <a:t>业务规则</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solidFill>
                            <a:srgbClr val="1F2329"/>
                          </a:solidFill>
                          <a:effectLst/>
                        </a:rPr>
                        <a:t>无</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321228758"/>
                  </a:ext>
                </a:extLst>
              </a:tr>
              <a:tr h="263059">
                <a:tc>
                  <a:txBody>
                    <a:bodyPr/>
                    <a:lstStyle/>
                    <a:p>
                      <a:pPr algn="ctr" fontAlgn="t"/>
                      <a:r>
                        <a:rPr lang="zh-CN" altLang="en-US" sz="900">
                          <a:solidFill>
                            <a:srgbClr val="1F2329"/>
                          </a:solidFill>
                          <a:effectLst/>
                        </a:rPr>
                        <a:t>设计约束</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dirty="0">
                          <a:solidFill>
                            <a:srgbClr val="1F2329"/>
                          </a:solidFill>
                          <a:effectLst/>
                        </a:rPr>
                        <a:t>无</a:t>
                      </a:r>
                      <a:endParaRPr lang="zh-CN" altLang="en-US" sz="900" dirty="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639390584"/>
                  </a:ext>
                </a:extLst>
              </a:tr>
            </a:tbl>
          </a:graphicData>
        </a:graphic>
      </p:graphicFrame>
      <p:sp>
        <p:nvSpPr>
          <p:cNvPr id="58" name="Rectangle 1">
            <a:extLst>
              <a:ext uri="{FF2B5EF4-FFF2-40B4-BE49-F238E27FC236}">
                <a16:creationId xmlns:a16="http://schemas.microsoft.com/office/drawing/2014/main" id="{007B84DC-DCE0-4380-248F-46F9D15B265F}"/>
              </a:ext>
            </a:extLst>
          </p:cNvPr>
          <p:cNvSpPr>
            <a:spLocks noChangeArrowheads="1"/>
          </p:cNvSpPr>
          <p:nvPr/>
        </p:nvSpPr>
        <p:spPr bwMode="auto">
          <a:xfrm>
            <a:off x="744388" y="147324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4338" name="Picture 2">
            <a:extLst>
              <a:ext uri="{FF2B5EF4-FFF2-40B4-BE49-F238E27FC236}">
                <a16:creationId xmlns:a16="http://schemas.microsoft.com/office/drawing/2014/main" id="{CC4FFA6C-54B4-9513-A4CA-4C127DF99F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9163" y="3004767"/>
            <a:ext cx="4991100" cy="1790700"/>
          </a:xfrm>
          <a:prstGeom prst="rect">
            <a:avLst/>
          </a:prstGeom>
          <a:noFill/>
          <a:extLst>
            <a:ext uri="{909E8E84-426E-40DD-AFC4-6F175D3DCCD1}">
              <a14:hiddenFill xmlns:a14="http://schemas.microsoft.com/office/drawing/2010/main">
                <a:solidFill>
                  <a:srgbClr val="FFFFFF"/>
                </a:solidFill>
              </a14:hiddenFill>
            </a:ext>
          </a:extLst>
        </p:spPr>
      </p:pic>
      <p:sp>
        <p:nvSpPr>
          <p:cNvPr id="59" name="Rectangle 3">
            <a:extLst>
              <a:ext uri="{FF2B5EF4-FFF2-40B4-BE49-F238E27FC236}">
                <a16:creationId xmlns:a16="http://schemas.microsoft.com/office/drawing/2014/main" id="{7837ACF1-9556-7B14-0097-EEC839869261}"/>
              </a:ext>
            </a:extLst>
          </p:cNvPr>
          <p:cNvSpPr>
            <a:spLocks noChangeArrowheads="1"/>
          </p:cNvSpPr>
          <p:nvPr/>
        </p:nvSpPr>
        <p:spPr bwMode="auto">
          <a:xfrm>
            <a:off x="5669163" y="300476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135331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20"/>
          <p:cNvGrpSpPr/>
          <p:nvPr/>
        </p:nvGrpSpPr>
        <p:grpSpPr>
          <a:xfrm>
            <a:off x="454963" y="93878"/>
            <a:ext cx="10641129" cy="826316"/>
            <a:chOff x="454963" y="93878"/>
            <a:chExt cx="10641129" cy="826316"/>
          </a:xfrm>
        </p:grpSpPr>
        <p:sp>
          <p:nvSpPr>
            <p:cNvPr id="21" name="AutoShape 21"/>
            <p:cNvSpPr/>
            <p:nvPr/>
          </p:nvSpPr>
          <p:spPr>
            <a:xfrm>
              <a:off x="454963" y="331168"/>
              <a:ext cx="84147" cy="84147"/>
            </a:xfrm>
            <a:prstGeom prst="ellipse">
              <a:avLst/>
            </a:prstGeom>
            <a:solidFill>
              <a:schemeClr val="accent1">
                <a:alpha val="100000"/>
              </a:schemeClr>
            </a:solidFill>
          </p:spPr>
        </p:sp>
        <p:sp>
          <p:nvSpPr>
            <p:cNvPr id="22" name="AutoShape 22"/>
            <p:cNvSpPr/>
            <p:nvPr/>
          </p:nvSpPr>
          <p:spPr>
            <a:xfrm>
              <a:off x="575049" y="337743"/>
              <a:ext cx="78137" cy="78137"/>
            </a:xfrm>
            <a:prstGeom prst="ellipse">
              <a:avLst/>
            </a:prstGeom>
            <a:solidFill>
              <a:schemeClr val="accent1">
                <a:alpha val="80000"/>
              </a:schemeClr>
            </a:solidFill>
          </p:spPr>
        </p:sp>
        <p:sp>
          <p:nvSpPr>
            <p:cNvPr id="23" name="AutoShape 23"/>
            <p:cNvSpPr/>
            <p:nvPr/>
          </p:nvSpPr>
          <p:spPr>
            <a:xfrm>
              <a:off x="689125" y="339460"/>
              <a:ext cx="74704" cy="74704"/>
            </a:xfrm>
            <a:prstGeom prst="ellipse">
              <a:avLst/>
            </a:prstGeom>
            <a:solidFill>
              <a:schemeClr val="accent1">
                <a:alpha val="60000"/>
              </a:schemeClr>
            </a:solidFill>
          </p:spPr>
        </p:sp>
        <p:sp>
          <p:nvSpPr>
            <p:cNvPr id="24" name="AutoShape 24"/>
            <p:cNvSpPr/>
            <p:nvPr/>
          </p:nvSpPr>
          <p:spPr>
            <a:xfrm>
              <a:off x="799768" y="348430"/>
              <a:ext cx="69238" cy="69238"/>
            </a:xfrm>
            <a:prstGeom prst="ellipse">
              <a:avLst/>
            </a:prstGeom>
            <a:solidFill>
              <a:schemeClr val="accent1">
                <a:alpha val="40000"/>
              </a:schemeClr>
            </a:solidFill>
          </p:spPr>
        </p:sp>
        <p:sp>
          <p:nvSpPr>
            <p:cNvPr id="25" name="AutoShape 25"/>
            <p:cNvSpPr/>
            <p:nvPr/>
          </p:nvSpPr>
          <p:spPr>
            <a:xfrm>
              <a:off x="904945" y="344297"/>
              <a:ext cx="65594" cy="65594"/>
            </a:xfrm>
            <a:prstGeom prst="ellipse">
              <a:avLst/>
            </a:prstGeom>
            <a:solidFill>
              <a:schemeClr val="accent1">
                <a:alpha val="20000"/>
              </a:schemeClr>
            </a:solidFill>
          </p:spPr>
        </p:sp>
        <p:sp>
          <p:nvSpPr>
            <p:cNvPr id="26" name="AutoShape 26"/>
            <p:cNvSpPr/>
            <p:nvPr/>
          </p:nvSpPr>
          <p:spPr>
            <a:xfrm>
              <a:off x="454963" y="448942"/>
              <a:ext cx="84147" cy="84147"/>
            </a:xfrm>
            <a:prstGeom prst="ellipse">
              <a:avLst/>
            </a:prstGeom>
            <a:solidFill>
              <a:schemeClr val="accent1">
                <a:alpha val="100000"/>
              </a:schemeClr>
            </a:solidFill>
          </p:spPr>
        </p:sp>
        <p:sp>
          <p:nvSpPr>
            <p:cNvPr id="27" name="AutoShape 27"/>
            <p:cNvSpPr/>
            <p:nvPr/>
          </p:nvSpPr>
          <p:spPr>
            <a:xfrm>
              <a:off x="575049" y="455517"/>
              <a:ext cx="78137" cy="78137"/>
            </a:xfrm>
            <a:prstGeom prst="ellipse">
              <a:avLst/>
            </a:prstGeom>
            <a:solidFill>
              <a:schemeClr val="accent1">
                <a:alpha val="80000"/>
              </a:schemeClr>
            </a:solidFill>
          </p:spPr>
        </p:sp>
        <p:sp>
          <p:nvSpPr>
            <p:cNvPr id="28" name="AutoShape 28"/>
            <p:cNvSpPr/>
            <p:nvPr/>
          </p:nvSpPr>
          <p:spPr>
            <a:xfrm>
              <a:off x="689125" y="457233"/>
              <a:ext cx="74704" cy="74704"/>
            </a:xfrm>
            <a:prstGeom prst="ellipse">
              <a:avLst/>
            </a:prstGeom>
            <a:solidFill>
              <a:schemeClr val="accent1">
                <a:alpha val="60000"/>
              </a:schemeClr>
            </a:solidFill>
          </p:spPr>
        </p:sp>
        <p:sp>
          <p:nvSpPr>
            <p:cNvPr id="29" name="AutoShape 29"/>
            <p:cNvSpPr/>
            <p:nvPr/>
          </p:nvSpPr>
          <p:spPr>
            <a:xfrm>
              <a:off x="799768" y="466203"/>
              <a:ext cx="69238" cy="69238"/>
            </a:xfrm>
            <a:prstGeom prst="ellipse">
              <a:avLst/>
            </a:prstGeom>
            <a:solidFill>
              <a:schemeClr val="accent1">
                <a:alpha val="40000"/>
              </a:schemeClr>
            </a:solidFill>
          </p:spPr>
        </p:sp>
        <p:sp>
          <p:nvSpPr>
            <p:cNvPr id="30" name="AutoShape 30"/>
            <p:cNvSpPr/>
            <p:nvPr/>
          </p:nvSpPr>
          <p:spPr>
            <a:xfrm>
              <a:off x="904945" y="462070"/>
              <a:ext cx="65594" cy="65594"/>
            </a:xfrm>
            <a:prstGeom prst="ellipse">
              <a:avLst/>
            </a:prstGeom>
            <a:solidFill>
              <a:schemeClr val="accent1">
                <a:alpha val="20000"/>
              </a:schemeClr>
            </a:solidFill>
          </p:spPr>
        </p:sp>
        <p:sp>
          <p:nvSpPr>
            <p:cNvPr id="31" name="AutoShape 31"/>
            <p:cNvSpPr/>
            <p:nvPr/>
          </p:nvSpPr>
          <p:spPr>
            <a:xfrm>
              <a:off x="454963" y="566715"/>
              <a:ext cx="84147" cy="84147"/>
            </a:xfrm>
            <a:prstGeom prst="ellipse">
              <a:avLst/>
            </a:prstGeom>
            <a:solidFill>
              <a:schemeClr val="accent1">
                <a:alpha val="100000"/>
              </a:schemeClr>
            </a:solidFill>
          </p:spPr>
        </p:sp>
        <p:sp>
          <p:nvSpPr>
            <p:cNvPr id="32" name="AutoShape 32"/>
            <p:cNvSpPr/>
            <p:nvPr/>
          </p:nvSpPr>
          <p:spPr>
            <a:xfrm>
              <a:off x="575049" y="573291"/>
              <a:ext cx="78137" cy="78137"/>
            </a:xfrm>
            <a:prstGeom prst="ellipse">
              <a:avLst/>
            </a:prstGeom>
            <a:solidFill>
              <a:schemeClr val="accent1">
                <a:alpha val="80000"/>
              </a:schemeClr>
            </a:solidFill>
          </p:spPr>
        </p:sp>
        <p:sp>
          <p:nvSpPr>
            <p:cNvPr id="33" name="AutoShape 33"/>
            <p:cNvSpPr/>
            <p:nvPr/>
          </p:nvSpPr>
          <p:spPr>
            <a:xfrm>
              <a:off x="689125" y="575007"/>
              <a:ext cx="74704" cy="74704"/>
            </a:xfrm>
            <a:prstGeom prst="ellipse">
              <a:avLst/>
            </a:prstGeom>
            <a:solidFill>
              <a:schemeClr val="accent1">
                <a:alpha val="60000"/>
              </a:schemeClr>
            </a:solidFill>
          </p:spPr>
        </p:sp>
        <p:sp>
          <p:nvSpPr>
            <p:cNvPr id="34" name="AutoShape 34"/>
            <p:cNvSpPr/>
            <p:nvPr/>
          </p:nvSpPr>
          <p:spPr>
            <a:xfrm>
              <a:off x="799768" y="583977"/>
              <a:ext cx="69238" cy="69238"/>
            </a:xfrm>
            <a:prstGeom prst="ellipse">
              <a:avLst/>
            </a:prstGeom>
            <a:solidFill>
              <a:schemeClr val="accent1">
                <a:alpha val="40000"/>
              </a:schemeClr>
            </a:solidFill>
          </p:spPr>
        </p:sp>
        <p:sp>
          <p:nvSpPr>
            <p:cNvPr id="35" name="AutoShape 35"/>
            <p:cNvSpPr/>
            <p:nvPr/>
          </p:nvSpPr>
          <p:spPr>
            <a:xfrm>
              <a:off x="904945" y="579844"/>
              <a:ext cx="65594" cy="65594"/>
            </a:xfrm>
            <a:prstGeom prst="ellipse">
              <a:avLst/>
            </a:prstGeom>
            <a:solidFill>
              <a:schemeClr val="accent1">
                <a:alpha val="20000"/>
              </a:schemeClr>
            </a:solidFill>
          </p:spPr>
        </p:sp>
        <p:sp>
          <p:nvSpPr>
            <p:cNvPr id="36" name="AutoShape 36"/>
            <p:cNvSpPr/>
            <p:nvPr/>
          </p:nvSpPr>
          <p:spPr>
            <a:xfrm>
              <a:off x="454963" y="684489"/>
              <a:ext cx="84147" cy="84147"/>
            </a:xfrm>
            <a:prstGeom prst="ellipse">
              <a:avLst/>
            </a:prstGeom>
            <a:solidFill>
              <a:schemeClr val="accent1">
                <a:alpha val="100000"/>
              </a:schemeClr>
            </a:solidFill>
          </p:spPr>
        </p:sp>
        <p:sp>
          <p:nvSpPr>
            <p:cNvPr id="37" name="AutoShape 37"/>
            <p:cNvSpPr/>
            <p:nvPr/>
          </p:nvSpPr>
          <p:spPr>
            <a:xfrm>
              <a:off x="575049" y="691064"/>
              <a:ext cx="78137" cy="78137"/>
            </a:xfrm>
            <a:prstGeom prst="ellipse">
              <a:avLst/>
            </a:prstGeom>
            <a:solidFill>
              <a:schemeClr val="accent1">
                <a:alpha val="80000"/>
              </a:schemeClr>
            </a:solidFill>
          </p:spPr>
        </p:sp>
        <p:sp>
          <p:nvSpPr>
            <p:cNvPr id="38" name="AutoShape 38"/>
            <p:cNvSpPr/>
            <p:nvPr/>
          </p:nvSpPr>
          <p:spPr>
            <a:xfrm>
              <a:off x="689125" y="692781"/>
              <a:ext cx="74704" cy="74704"/>
            </a:xfrm>
            <a:prstGeom prst="ellipse">
              <a:avLst/>
            </a:prstGeom>
            <a:solidFill>
              <a:schemeClr val="accent1">
                <a:alpha val="60000"/>
              </a:schemeClr>
            </a:solidFill>
          </p:spPr>
        </p:sp>
        <p:sp>
          <p:nvSpPr>
            <p:cNvPr id="39" name="AutoShape 39"/>
            <p:cNvSpPr/>
            <p:nvPr/>
          </p:nvSpPr>
          <p:spPr>
            <a:xfrm>
              <a:off x="799768" y="701751"/>
              <a:ext cx="69238" cy="69238"/>
            </a:xfrm>
            <a:prstGeom prst="ellipse">
              <a:avLst/>
            </a:prstGeom>
            <a:solidFill>
              <a:schemeClr val="accent1">
                <a:alpha val="40000"/>
              </a:schemeClr>
            </a:solidFill>
          </p:spPr>
        </p:sp>
        <p:sp>
          <p:nvSpPr>
            <p:cNvPr id="40" name="AutoShape 40"/>
            <p:cNvSpPr/>
            <p:nvPr/>
          </p:nvSpPr>
          <p:spPr>
            <a:xfrm>
              <a:off x="904945" y="697618"/>
              <a:ext cx="65594" cy="65594"/>
            </a:xfrm>
            <a:prstGeom prst="ellipse">
              <a:avLst/>
            </a:prstGeom>
            <a:solidFill>
              <a:schemeClr val="accent1">
                <a:alpha val="20000"/>
              </a:schemeClr>
            </a:solidFill>
          </p:spPr>
        </p:sp>
        <p:sp>
          <p:nvSpPr>
            <p:cNvPr id="41" name="TextBox 41"/>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测试用例设计与清单</a:t>
              </a:r>
              <a:r>
                <a:rPr lang="en-US" altLang="zh-CN" sz="3000" b="1" dirty="0">
                  <a:solidFill>
                    <a:schemeClr val="accent1">
                      <a:alpha val="100000"/>
                    </a:schemeClr>
                  </a:solidFill>
                  <a:latin typeface="Microsoft Yahei"/>
                  <a:ea typeface="Microsoft Yahei"/>
                  <a:cs typeface="Microsoft Yahei"/>
                </a:rPr>
                <a:t>——</a:t>
              </a:r>
              <a:r>
                <a:rPr lang="zh-CN" altLang="en-US" sz="3000" b="1" dirty="0">
                  <a:solidFill>
                    <a:schemeClr val="accent1">
                      <a:alpha val="100000"/>
                    </a:schemeClr>
                  </a:solidFill>
                  <a:latin typeface="Microsoft Yahei"/>
                  <a:ea typeface="Microsoft Yahei"/>
                  <a:cs typeface="Microsoft Yahei"/>
                </a:rPr>
                <a:t>卖家部分展示</a:t>
              </a:r>
              <a:endParaRPr lang="en-US" sz="3000" b="1" dirty="0">
                <a:solidFill>
                  <a:schemeClr val="accent1">
                    <a:alpha val="100000"/>
                  </a:schemeClr>
                </a:solidFill>
                <a:latin typeface="Microsoft Yahei"/>
                <a:ea typeface="Microsoft Yahei"/>
                <a:cs typeface="Microsoft Yahei"/>
              </a:endParaRPr>
            </a:p>
          </p:txBody>
        </p:sp>
      </p:grpSp>
      <p:sp>
        <p:nvSpPr>
          <p:cNvPr id="45" name="Rectangle 2">
            <a:extLst>
              <a:ext uri="{FF2B5EF4-FFF2-40B4-BE49-F238E27FC236}">
                <a16:creationId xmlns:a16="http://schemas.microsoft.com/office/drawing/2014/main" id="{C7FB794E-8DA6-56CA-3061-990FEAF7D7EE}"/>
              </a:ext>
            </a:extLst>
          </p:cNvPr>
          <p:cNvSpPr>
            <a:spLocks noChangeArrowheads="1"/>
          </p:cNvSpPr>
          <p:nvPr/>
        </p:nvSpPr>
        <p:spPr bwMode="auto">
          <a:xfrm>
            <a:off x="3141663" y="14716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1">
            <a:extLst>
              <a:ext uri="{FF2B5EF4-FFF2-40B4-BE49-F238E27FC236}">
                <a16:creationId xmlns:a16="http://schemas.microsoft.com/office/drawing/2014/main" id="{77E95A50-16AC-A986-3465-5B3BCBF6B552}"/>
              </a:ext>
            </a:extLst>
          </p:cNvPr>
          <p:cNvSpPr>
            <a:spLocks noChangeArrowheads="1"/>
          </p:cNvSpPr>
          <p:nvPr/>
        </p:nvSpPr>
        <p:spPr bwMode="auto">
          <a:xfrm>
            <a:off x="3017838"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AutoShape 2">
            <a:extLst>
              <a:ext uri="{FF2B5EF4-FFF2-40B4-BE49-F238E27FC236}">
                <a16:creationId xmlns:a16="http://schemas.microsoft.com/office/drawing/2014/main" id="{3B26EB58-27F7-A66D-4B73-26D747A4E60D}"/>
              </a:ext>
            </a:extLst>
          </p:cNvP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Rectangle 3">
            <a:extLst>
              <a:ext uri="{FF2B5EF4-FFF2-40B4-BE49-F238E27FC236}">
                <a16:creationId xmlns:a16="http://schemas.microsoft.com/office/drawing/2014/main" id="{83FFEE56-16F4-B245-2158-C5573BD5CF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AutoShape 4">
            <a:extLst>
              <a:ext uri="{FF2B5EF4-FFF2-40B4-BE49-F238E27FC236}">
                <a16:creationId xmlns:a16="http://schemas.microsoft.com/office/drawing/2014/main" id="{4D1A5138-CF1F-4230-C442-3D0E19BC4491}"/>
              </a:ext>
            </a:extLst>
          </p:cNvPr>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5">
            <a:extLst>
              <a:ext uri="{FF2B5EF4-FFF2-40B4-BE49-F238E27FC236}">
                <a16:creationId xmlns:a16="http://schemas.microsoft.com/office/drawing/2014/main" id="{4DF836E1-D425-B3AC-7DDC-0E4683337E23}"/>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AutoShape 6">
            <a:extLst>
              <a:ext uri="{FF2B5EF4-FFF2-40B4-BE49-F238E27FC236}">
                <a16:creationId xmlns:a16="http://schemas.microsoft.com/office/drawing/2014/main" id="{FEF0CEF6-8E1A-833B-9B2B-D5CDFE30F57E}"/>
              </a:ext>
            </a:extLst>
          </p:cNvPr>
          <p:cNvSpPr>
            <a:spLocks noChangeAspect="1" noChangeArrowheads="1"/>
          </p:cNvSpPr>
          <p:nvPr/>
        </p:nvSpPr>
        <p:spPr bwMode="auto">
          <a:xfrm>
            <a:off x="304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7">
            <a:extLst>
              <a:ext uri="{FF2B5EF4-FFF2-40B4-BE49-F238E27FC236}">
                <a16:creationId xmlns:a16="http://schemas.microsoft.com/office/drawing/2014/main" id="{3ACDD94C-CD18-0507-6196-950B875BADB5}"/>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AutoShape 12">
            <a:extLst>
              <a:ext uri="{FF2B5EF4-FFF2-40B4-BE49-F238E27FC236}">
                <a16:creationId xmlns:a16="http://schemas.microsoft.com/office/drawing/2014/main" id="{DCDB1C76-B1BC-F97B-EA1E-E2DF8AB3ECB6}"/>
              </a:ext>
            </a:extLst>
          </p:cNvPr>
          <p:cNvSpPr>
            <a:spLocks noChangeAspect="1" noChangeArrowheads="1"/>
          </p:cNvSpPr>
          <p:nvPr/>
        </p:nvSpPr>
        <p:spPr bwMode="auto">
          <a:xfrm>
            <a:off x="2272614" y="1512729"/>
            <a:ext cx="161826"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13">
            <a:extLst>
              <a:ext uri="{FF2B5EF4-FFF2-40B4-BE49-F238E27FC236}">
                <a16:creationId xmlns:a16="http://schemas.microsoft.com/office/drawing/2014/main" id="{237E8965-4658-9772-0661-66C5F6E9F121}"/>
              </a:ext>
            </a:extLst>
          </p:cNvPr>
          <p:cNvSpPr>
            <a:spLocks noChangeArrowheads="1"/>
          </p:cNvSpPr>
          <p:nvPr/>
        </p:nvSpPr>
        <p:spPr bwMode="auto">
          <a:xfrm flipV="1">
            <a:off x="7848600" y="1253648"/>
            <a:ext cx="6473040" cy="3713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6" name="Rectangle 17">
            <a:extLst>
              <a:ext uri="{FF2B5EF4-FFF2-40B4-BE49-F238E27FC236}">
                <a16:creationId xmlns:a16="http://schemas.microsoft.com/office/drawing/2014/main" id="{C43D7476-25B5-A168-D914-4A2DAD73A605}"/>
              </a:ext>
            </a:extLst>
          </p:cNvPr>
          <p:cNvSpPr>
            <a:spLocks noChangeArrowheads="1"/>
          </p:cNvSpPr>
          <p:nvPr/>
        </p:nvSpPr>
        <p:spPr bwMode="auto">
          <a:xfrm>
            <a:off x="5257800" y="26830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8">
            <a:extLst>
              <a:ext uri="{FF2B5EF4-FFF2-40B4-BE49-F238E27FC236}">
                <a16:creationId xmlns:a16="http://schemas.microsoft.com/office/drawing/2014/main" id="{3A87BFD4-227F-03C9-D0E4-F62D66B0C26F}"/>
              </a:ext>
            </a:extLst>
          </p:cNvPr>
          <p:cNvSpPr>
            <a:spLocks noChangeArrowheads="1"/>
          </p:cNvSpPr>
          <p:nvPr/>
        </p:nvSpPr>
        <p:spPr bwMode="auto">
          <a:xfrm>
            <a:off x="862167" y="15577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CBCC0357-C53F-20A2-E914-BFDF70E88C38}"/>
              </a:ext>
            </a:extLst>
          </p:cNvPr>
          <p:cNvSpPr>
            <a:spLocks noChangeArrowheads="1"/>
          </p:cNvSpPr>
          <p:nvPr/>
        </p:nvSpPr>
        <p:spPr bwMode="auto">
          <a:xfrm>
            <a:off x="2667000" y="22583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5">
            <a:extLst>
              <a:ext uri="{FF2B5EF4-FFF2-40B4-BE49-F238E27FC236}">
                <a16:creationId xmlns:a16="http://schemas.microsoft.com/office/drawing/2014/main" id="{3B4401CC-3FB2-936E-87C7-B8B0F7686636}"/>
              </a:ext>
            </a:extLst>
          </p:cNvPr>
          <p:cNvSpPr>
            <a:spLocks noChangeArrowheads="1"/>
          </p:cNvSpPr>
          <p:nvPr/>
        </p:nvSpPr>
        <p:spPr bwMode="auto">
          <a:xfrm>
            <a:off x="1433434" y="16862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489D4C85-C7F1-C891-FB7A-F98C8DCF65CA}"/>
              </a:ext>
            </a:extLst>
          </p:cNvPr>
          <p:cNvSpPr>
            <a:spLocks noChangeArrowheads="1"/>
          </p:cNvSpPr>
          <p:nvPr/>
        </p:nvSpPr>
        <p:spPr bwMode="auto">
          <a:xfrm>
            <a:off x="-429416" y="-2348858"/>
            <a:ext cx="68888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9" name="Rectangle 3">
            <a:extLst>
              <a:ext uri="{FF2B5EF4-FFF2-40B4-BE49-F238E27FC236}">
                <a16:creationId xmlns:a16="http://schemas.microsoft.com/office/drawing/2014/main" id="{78E36A70-C4DB-A79D-761B-07A3C5EC3783}"/>
              </a:ext>
            </a:extLst>
          </p:cNvPr>
          <p:cNvSpPr>
            <a:spLocks noChangeArrowheads="1"/>
          </p:cNvSpPr>
          <p:nvPr/>
        </p:nvSpPr>
        <p:spPr bwMode="auto">
          <a:xfrm>
            <a:off x="1212052" y="17018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2" name="Rectangle 1">
            <a:extLst>
              <a:ext uri="{FF2B5EF4-FFF2-40B4-BE49-F238E27FC236}">
                <a16:creationId xmlns:a16="http://schemas.microsoft.com/office/drawing/2014/main" id="{DEE62C85-7148-2F1E-EAC5-FD031FF2BC2E}"/>
              </a:ext>
            </a:extLst>
          </p:cNvPr>
          <p:cNvSpPr>
            <a:spLocks noChangeArrowheads="1"/>
          </p:cNvSpPr>
          <p:nvPr/>
        </p:nvSpPr>
        <p:spPr bwMode="auto">
          <a:xfrm>
            <a:off x="862900" y="16705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3" name="Rectangle 3">
            <a:extLst>
              <a:ext uri="{FF2B5EF4-FFF2-40B4-BE49-F238E27FC236}">
                <a16:creationId xmlns:a16="http://schemas.microsoft.com/office/drawing/2014/main" id="{894973B6-64F7-AE57-722B-B8F8671A6447}"/>
              </a:ext>
            </a:extLst>
          </p:cNvPr>
          <p:cNvSpPr>
            <a:spLocks noChangeArrowheads="1"/>
          </p:cNvSpPr>
          <p:nvPr/>
        </p:nvSpPr>
        <p:spPr bwMode="auto">
          <a:xfrm>
            <a:off x="2475356" y="106303"/>
            <a:ext cx="4366224" cy="47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6" name="Rectangle 4">
            <a:extLst>
              <a:ext uri="{FF2B5EF4-FFF2-40B4-BE49-F238E27FC236}">
                <a16:creationId xmlns:a16="http://schemas.microsoft.com/office/drawing/2014/main" id="{F85A7A2D-DEEE-524C-5134-5404A1A2AB92}"/>
              </a:ext>
            </a:extLst>
          </p:cNvPr>
          <p:cNvSpPr>
            <a:spLocks noChangeArrowheads="1"/>
          </p:cNvSpPr>
          <p:nvPr/>
        </p:nvSpPr>
        <p:spPr bwMode="auto">
          <a:xfrm>
            <a:off x="842187" y="15402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7" name="Rectangle 6">
            <a:extLst>
              <a:ext uri="{FF2B5EF4-FFF2-40B4-BE49-F238E27FC236}">
                <a16:creationId xmlns:a16="http://schemas.microsoft.com/office/drawing/2014/main" id="{7DE5126B-03C2-5CA0-65E8-57E0F4093449}"/>
              </a:ext>
            </a:extLst>
          </p:cNvPr>
          <p:cNvSpPr>
            <a:spLocks noChangeArrowheads="1"/>
          </p:cNvSpPr>
          <p:nvPr/>
        </p:nvSpPr>
        <p:spPr bwMode="auto">
          <a:xfrm>
            <a:off x="4776890" y="23264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1">
            <a:extLst>
              <a:ext uri="{FF2B5EF4-FFF2-40B4-BE49-F238E27FC236}">
                <a16:creationId xmlns:a16="http://schemas.microsoft.com/office/drawing/2014/main" id="{4B9DBCF5-4AB1-501F-6E81-CE059AFB6AB9}"/>
              </a:ext>
            </a:extLst>
          </p:cNvPr>
          <p:cNvSpPr>
            <a:spLocks noChangeArrowheads="1"/>
          </p:cNvSpPr>
          <p:nvPr/>
        </p:nvSpPr>
        <p:spPr bwMode="auto">
          <a:xfrm>
            <a:off x="825992" y="12536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3">
            <a:extLst>
              <a:ext uri="{FF2B5EF4-FFF2-40B4-BE49-F238E27FC236}">
                <a16:creationId xmlns:a16="http://schemas.microsoft.com/office/drawing/2014/main" id="{611BD213-4B6A-7F91-29B1-CE0E85092F2E}"/>
              </a:ext>
            </a:extLst>
          </p:cNvPr>
          <p:cNvSpPr>
            <a:spLocks noChangeArrowheads="1"/>
          </p:cNvSpPr>
          <p:nvPr/>
        </p:nvSpPr>
        <p:spPr bwMode="auto">
          <a:xfrm>
            <a:off x="4412064" y="18690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8" name="Rectangle 1">
            <a:extLst>
              <a:ext uri="{FF2B5EF4-FFF2-40B4-BE49-F238E27FC236}">
                <a16:creationId xmlns:a16="http://schemas.microsoft.com/office/drawing/2014/main" id="{7DA144B1-8637-5A71-3814-E6547B76CA24}"/>
              </a:ext>
            </a:extLst>
          </p:cNvPr>
          <p:cNvSpPr>
            <a:spLocks noChangeArrowheads="1"/>
          </p:cNvSpPr>
          <p:nvPr/>
        </p:nvSpPr>
        <p:spPr bwMode="auto">
          <a:xfrm>
            <a:off x="575399" y="144515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9" name="Rectangle 3">
            <a:extLst>
              <a:ext uri="{FF2B5EF4-FFF2-40B4-BE49-F238E27FC236}">
                <a16:creationId xmlns:a16="http://schemas.microsoft.com/office/drawing/2014/main" id="{CB829C8F-B44F-0F0B-68C8-D4EAE15AAF43}"/>
              </a:ext>
            </a:extLst>
          </p:cNvPr>
          <p:cNvSpPr>
            <a:spLocks noChangeArrowheads="1"/>
          </p:cNvSpPr>
          <p:nvPr/>
        </p:nvSpPr>
        <p:spPr bwMode="auto">
          <a:xfrm>
            <a:off x="5001054" y="12485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0" name="Rectangle 1">
            <a:extLst>
              <a:ext uri="{FF2B5EF4-FFF2-40B4-BE49-F238E27FC236}">
                <a16:creationId xmlns:a16="http://schemas.microsoft.com/office/drawing/2014/main" id="{146CBA3C-C898-4293-EDBD-37DBB3291956}"/>
              </a:ext>
            </a:extLst>
          </p:cNvPr>
          <p:cNvSpPr>
            <a:spLocks noChangeArrowheads="1"/>
          </p:cNvSpPr>
          <p:nvPr/>
        </p:nvSpPr>
        <p:spPr bwMode="auto">
          <a:xfrm>
            <a:off x="681481" y="12665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1" name="Rectangle 3">
            <a:extLst>
              <a:ext uri="{FF2B5EF4-FFF2-40B4-BE49-F238E27FC236}">
                <a16:creationId xmlns:a16="http://schemas.microsoft.com/office/drawing/2014/main" id="{CB619300-B2CF-BA42-7E93-478F436B8160}"/>
              </a:ext>
            </a:extLst>
          </p:cNvPr>
          <p:cNvSpPr>
            <a:spLocks noChangeArrowheads="1"/>
          </p:cNvSpPr>
          <p:nvPr/>
        </p:nvSpPr>
        <p:spPr bwMode="auto">
          <a:xfrm>
            <a:off x="5589886" y="25169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2" name="Rectangle 1">
            <a:extLst>
              <a:ext uri="{FF2B5EF4-FFF2-40B4-BE49-F238E27FC236}">
                <a16:creationId xmlns:a16="http://schemas.microsoft.com/office/drawing/2014/main" id="{F072BE99-5FBC-473D-FA73-726428D0D059}"/>
              </a:ext>
            </a:extLst>
          </p:cNvPr>
          <p:cNvSpPr>
            <a:spLocks noChangeArrowheads="1"/>
          </p:cNvSpPr>
          <p:nvPr/>
        </p:nvSpPr>
        <p:spPr bwMode="auto">
          <a:xfrm>
            <a:off x="2778125"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3" name="Rectangle 3">
            <a:extLst>
              <a:ext uri="{FF2B5EF4-FFF2-40B4-BE49-F238E27FC236}">
                <a16:creationId xmlns:a16="http://schemas.microsoft.com/office/drawing/2014/main" id="{0625DF10-8B79-D1B0-0866-AE2E8BCC8709}"/>
              </a:ext>
            </a:extLst>
          </p:cNvPr>
          <p:cNvSpPr>
            <a:spLocks noChangeArrowheads="1"/>
          </p:cNvSpPr>
          <p:nvPr/>
        </p:nvSpPr>
        <p:spPr bwMode="auto">
          <a:xfrm>
            <a:off x="5566176" y="26913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4" name="Rectangle 1">
            <a:extLst>
              <a:ext uri="{FF2B5EF4-FFF2-40B4-BE49-F238E27FC236}">
                <a16:creationId xmlns:a16="http://schemas.microsoft.com/office/drawing/2014/main" id="{AABCC34A-99BE-23E8-4C1E-AE1AE5C174C0}"/>
              </a:ext>
            </a:extLst>
          </p:cNvPr>
          <p:cNvSpPr>
            <a:spLocks noChangeArrowheads="1"/>
          </p:cNvSpPr>
          <p:nvPr/>
        </p:nvSpPr>
        <p:spPr bwMode="auto">
          <a:xfrm>
            <a:off x="1304925" y="14712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5" name="Rectangle 3">
            <a:extLst>
              <a:ext uri="{FF2B5EF4-FFF2-40B4-BE49-F238E27FC236}">
                <a16:creationId xmlns:a16="http://schemas.microsoft.com/office/drawing/2014/main" id="{DC0C6678-665C-87BC-9DEE-5696F4461262}"/>
              </a:ext>
            </a:extLst>
          </p:cNvPr>
          <p:cNvSpPr>
            <a:spLocks noChangeArrowheads="1"/>
          </p:cNvSpPr>
          <p:nvPr/>
        </p:nvSpPr>
        <p:spPr bwMode="auto">
          <a:xfrm>
            <a:off x="4964080" y="15355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6" name="Rectangle 1">
            <a:extLst>
              <a:ext uri="{FF2B5EF4-FFF2-40B4-BE49-F238E27FC236}">
                <a16:creationId xmlns:a16="http://schemas.microsoft.com/office/drawing/2014/main" id="{1394798D-EC57-1635-8731-D2F6163B8EB4}"/>
              </a:ext>
            </a:extLst>
          </p:cNvPr>
          <p:cNvSpPr>
            <a:spLocks noChangeArrowheads="1"/>
          </p:cNvSpPr>
          <p:nvPr/>
        </p:nvSpPr>
        <p:spPr bwMode="auto">
          <a:xfrm>
            <a:off x="674292" y="155539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7" name="Rectangle 3">
            <a:extLst>
              <a:ext uri="{FF2B5EF4-FFF2-40B4-BE49-F238E27FC236}">
                <a16:creationId xmlns:a16="http://schemas.microsoft.com/office/drawing/2014/main" id="{E4F2B1B1-3E6B-8DBA-E41B-022EFFCDE444}"/>
              </a:ext>
            </a:extLst>
          </p:cNvPr>
          <p:cNvSpPr>
            <a:spLocks noChangeArrowheads="1"/>
          </p:cNvSpPr>
          <p:nvPr/>
        </p:nvSpPr>
        <p:spPr bwMode="auto">
          <a:xfrm>
            <a:off x="5194088" y="295788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8" name="Rectangle 1">
            <a:extLst>
              <a:ext uri="{FF2B5EF4-FFF2-40B4-BE49-F238E27FC236}">
                <a16:creationId xmlns:a16="http://schemas.microsoft.com/office/drawing/2014/main" id="{007B84DC-DCE0-4380-248F-46F9D15B265F}"/>
              </a:ext>
            </a:extLst>
          </p:cNvPr>
          <p:cNvSpPr>
            <a:spLocks noChangeArrowheads="1"/>
          </p:cNvSpPr>
          <p:nvPr/>
        </p:nvSpPr>
        <p:spPr bwMode="auto">
          <a:xfrm>
            <a:off x="744388" y="147324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9" name="Rectangle 3">
            <a:extLst>
              <a:ext uri="{FF2B5EF4-FFF2-40B4-BE49-F238E27FC236}">
                <a16:creationId xmlns:a16="http://schemas.microsoft.com/office/drawing/2014/main" id="{7837ACF1-9556-7B14-0097-EEC839869261}"/>
              </a:ext>
            </a:extLst>
          </p:cNvPr>
          <p:cNvSpPr>
            <a:spLocks noChangeArrowheads="1"/>
          </p:cNvSpPr>
          <p:nvPr/>
        </p:nvSpPr>
        <p:spPr bwMode="auto">
          <a:xfrm>
            <a:off x="5669163" y="300476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4" name="表格 43">
            <a:extLst>
              <a:ext uri="{FF2B5EF4-FFF2-40B4-BE49-F238E27FC236}">
                <a16:creationId xmlns:a16="http://schemas.microsoft.com/office/drawing/2014/main" id="{63C81040-C679-7E1F-C4FA-6D2AE9CDEF18}"/>
              </a:ext>
            </a:extLst>
          </p:cNvPr>
          <p:cNvGraphicFramePr>
            <a:graphicFrameLocks noGrp="1"/>
          </p:cNvGraphicFramePr>
          <p:nvPr>
            <p:extLst>
              <p:ext uri="{D42A27DB-BD31-4B8C-83A1-F6EECF244321}">
                <p14:modId xmlns:p14="http://schemas.microsoft.com/office/powerpoint/2010/main" val="1546431457"/>
              </p:ext>
            </p:extLst>
          </p:nvPr>
        </p:nvGraphicFramePr>
        <p:xfrm>
          <a:off x="922782" y="1552013"/>
          <a:ext cx="3289217" cy="4604236"/>
        </p:xfrm>
        <a:graphic>
          <a:graphicData uri="http://schemas.openxmlformats.org/drawingml/2006/table">
            <a:tbl>
              <a:tblPr/>
              <a:tblGrid>
                <a:gridCol w="1368314">
                  <a:extLst>
                    <a:ext uri="{9D8B030D-6E8A-4147-A177-3AD203B41FA5}">
                      <a16:colId xmlns:a16="http://schemas.microsoft.com/office/drawing/2014/main" val="1387157459"/>
                    </a:ext>
                  </a:extLst>
                </a:gridCol>
                <a:gridCol w="1920903">
                  <a:extLst>
                    <a:ext uri="{9D8B030D-6E8A-4147-A177-3AD203B41FA5}">
                      <a16:colId xmlns:a16="http://schemas.microsoft.com/office/drawing/2014/main" val="3078230121"/>
                    </a:ext>
                  </a:extLst>
                </a:gridCol>
              </a:tblGrid>
              <a:tr h="256559">
                <a:tc>
                  <a:txBody>
                    <a:bodyPr/>
                    <a:lstStyle/>
                    <a:p>
                      <a:pPr algn="ctr" fontAlgn="t"/>
                      <a:r>
                        <a:rPr lang="zh-CN" altLang="en-US" sz="900" b="1">
                          <a:solidFill>
                            <a:srgbClr val="1F2329"/>
                          </a:solidFill>
                          <a:effectLst/>
                        </a:rPr>
                        <a:t>描述项</a:t>
                      </a:r>
                      <a:endParaRPr lang="zh-CN" altLang="en-US" sz="900">
                        <a:effectLst/>
                      </a:endParaRPr>
                    </a:p>
                  </a:txBody>
                  <a:tcPr marL="52627" marR="52627" marT="52627" marB="52627">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ctr" fontAlgn="t"/>
                      <a:r>
                        <a:rPr lang="zh-CN" altLang="en-US" sz="900" b="1">
                          <a:solidFill>
                            <a:srgbClr val="1F2329"/>
                          </a:solidFill>
                          <a:effectLst/>
                        </a:rPr>
                        <a:t>说明</a:t>
                      </a:r>
                      <a:endParaRPr lang="zh-CN" altLang="en-US" sz="900">
                        <a:effectLst/>
                      </a:endParaRPr>
                    </a:p>
                  </a:txBody>
                  <a:tcPr marL="52627" marR="52627" marT="52627" marB="52627">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936394738"/>
                  </a:ext>
                </a:extLst>
              </a:tr>
              <a:tr h="256559">
                <a:tc>
                  <a:txBody>
                    <a:bodyPr/>
                    <a:lstStyle/>
                    <a:p>
                      <a:pPr algn="ctr" fontAlgn="t"/>
                      <a:r>
                        <a:rPr lang="zh-CN" altLang="en-US" sz="900">
                          <a:solidFill>
                            <a:srgbClr val="1F2329"/>
                          </a:solidFill>
                          <a:effectLst/>
                        </a:rPr>
                        <a:t>用例名称</a:t>
                      </a:r>
                      <a:endParaRPr lang="zh-CN" altLang="en-US" sz="900">
                        <a:effectLst/>
                      </a:endParaRPr>
                    </a:p>
                  </a:txBody>
                  <a:tcPr marL="52627" marR="52627" marT="52627" marB="52627">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effectLst/>
                        </a:rPr>
                        <a:t>修改价格</a:t>
                      </a:r>
                    </a:p>
                  </a:txBody>
                  <a:tcPr marL="52627" marR="52627" marT="52627" marB="52627">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687904707"/>
                  </a:ext>
                </a:extLst>
              </a:tr>
              <a:tr h="368392">
                <a:tc>
                  <a:txBody>
                    <a:bodyPr/>
                    <a:lstStyle/>
                    <a:p>
                      <a:pPr algn="ctr" fontAlgn="t"/>
                      <a:r>
                        <a:rPr lang="zh-CN" altLang="en-US" sz="900">
                          <a:solidFill>
                            <a:srgbClr val="1F2329"/>
                          </a:solidFill>
                          <a:effectLst/>
                        </a:rPr>
                        <a:t>标识符</a:t>
                      </a:r>
                      <a:endParaRPr lang="zh-CN" altLang="en-US" sz="900">
                        <a:effectLst/>
                      </a:endParaRPr>
                    </a:p>
                  </a:txBody>
                  <a:tcPr marL="52627" marR="52627" marT="52627" marB="52627">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900">
                          <a:effectLst/>
                        </a:rPr>
                      </a:br>
                      <a:endParaRPr lang="zh-CN" altLang="en-US" sz="900">
                        <a:effectLst/>
                      </a:endParaRPr>
                    </a:p>
                  </a:txBody>
                  <a:tcPr marL="52627" marR="52627" marT="52627" marB="52627">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042703498"/>
                  </a:ext>
                </a:extLst>
              </a:tr>
              <a:tr h="256559">
                <a:tc>
                  <a:txBody>
                    <a:bodyPr/>
                    <a:lstStyle/>
                    <a:p>
                      <a:pPr algn="ctr" fontAlgn="t"/>
                      <a:r>
                        <a:rPr lang="zh-CN" altLang="en-US" sz="900">
                          <a:solidFill>
                            <a:srgbClr val="1F2329"/>
                          </a:solidFill>
                          <a:effectLst/>
                        </a:rPr>
                        <a:t>用例描述</a:t>
                      </a:r>
                      <a:endParaRPr lang="zh-CN" altLang="en-US" sz="900">
                        <a:effectLst/>
                      </a:endParaRPr>
                    </a:p>
                  </a:txBody>
                  <a:tcPr marL="52627" marR="52627" marT="52627" marB="52627">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r>
                        <a:rPr lang="zh-CN" altLang="en-US" sz="900">
                          <a:effectLst/>
                        </a:rPr>
                        <a:t>卖家可以修改商品价格</a:t>
                      </a:r>
                    </a:p>
                  </a:txBody>
                  <a:tcPr marL="52627" marR="52627" marT="52627" marB="52627">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4056045246"/>
                  </a:ext>
                </a:extLst>
              </a:tr>
              <a:tr h="256559">
                <a:tc>
                  <a:txBody>
                    <a:bodyPr/>
                    <a:lstStyle/>
                    <a:p>
                      <a:pPr algn="ctr" fontAlgn="t"/>
                      <a:r>
                        <a:rPr lang="zh-CN" altLang="en-US" sz="900">
                          <a:solidFill>
                            <a:srgbClr val="1F2329"/>
                          </a:solidFill>
                          <a:effectLst/>
                        </a:rPr>
                        <a:t>参与者</a:t>
                      </a:r>
                      <a:endParaRPr lang="zh-CN" altLang="en-US" sz="900">
                        <a:effectLst/>
                      </a:endParaRPr>
                    </a:p>
                  </a:txBody>
                  <a:tcPr marL="52627" marR="52627" marT="52627" marB="52627">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effectLst/>
                        </a:rPr>
                        <a:t>卖家</a:t>
                      </a:r>
                    </a:p>
                  </a:txBody>
                  <a:tcPr marL="52627" marR="52627" marT="52627" marB="52627">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401330560"/>
                  </a:ext>
                </a:extLst>
              </a:tr>
              <a:tr h="256559">
                <a:tc>
                  <a:txBody>
                    <a:bodyPr/>
                    <a:lstStyle/>
                    <a:p>
                      <a:pPr algn="ctr" fontAlgn="t"/>
                      <a:r>
                        <a:rPr lang="zh-CN" altLang="en-US" sz="900">
                          <a:solidFill>
                            <a:srgbClr val="1F2329"/>
                          </a:solidFill>
                          <a:effectLst/>
                        </a:rPr>
                        <a:t>优先级</a:t>
                      </a:r>
                      <a:endParaRPr lang="zh-CN" altLang="en-US" sz="900">
                        <a:effectLst/>
                      </a:endParaRPr>
                    </a:p>
                  </a:txBody>
                  <a:tcPr marL="52627" marR="52627" marT="52627" marB="52627">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effectLst/>
                        </a:rPr>
                        <a:t>中</a:t>
                      </a:r>
                    </a:p>
                  </a:txBody>
                  <a:tcPr marL="52627" marR="52627" marT="52627" marB="52627">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486033614"/>
                  </a:ext>
                </a:extLst>
              </a:tr>
              <a:tr h="256559">
                <a:tc>
                  <a:txBody>
                    <a:bodyPr/>
                    <a:lstStyle/>
                    <a:p>
                      <a:pPr algn="ctr" fontAlgn="t"/>
                      <a:r>
                        <a:rPr lang="zh-CN" altLang="en-US" sz="900">
                          <a:solidFill>
                            <a:srgbClr val="1F2329"/>
                          </a:solidFill>
                          <a:effectLst/>
                        </a:rPr>
                        <a:t>前置条件</a:t>
                      </a:r>
                      <a:endParaRPr lang="zh-CN" altLang="en-US" sz="900">
                        <a:effectLst/>
                      </a:endParaRPr>
                    </a:p>
                  </a:txBody>
                  <a:tcPr marL="52627" marR="52627" marT="52627" marB="52627">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r>
                        <a:rPr lang="zh-CN" altLang="en-US" sz="900">
                          <a:solidFill>
                            <a:srgbClr val="1F2329"/>
                          </a:solidFill>
                          <a:effectLst/>
                        </a:rPr>
                        <a:t>卖家已登录</a:t>
                      </a:r>
                      <a:endParaRPr lang="zh-CN" altLang="en-US" sz="900">
                        <a:effectLst/>
                      </a:endParaRPr>
                    </a:p>
                  </a:txBody>
                  <a:tcPr marL="52627" marR="52627" marT="52627" marB="52627">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664802445"/>
                  </a:ext>
                </a:extLst>
              </a:tr>
              <a:tr h="368392">
                <a:tc>
                  <a:txBody>
                    <a:bodyPr/>
                    <a:lstStyle/>
                    <a:p>
                      <a:pPr algn="ctr" fontAlgn="t"/>
                      <a:r>
                        <a:rPr lang="zh-CN" altLang="en-US" sz="900">
                          <a:solidFill>
                            <a:srgbClr val="1F2329"/>
                          </a:solidFill>
                          <a:effectLst/>
                        </a:rPr>
                        <a:t>后置条件</a:t>
                      </a:r>
                      <a:endParaRPr lang="zh-CN" altLang="en-US" sz="900">
                        <a:effectLst/>
                      </a:endParaRPr>
                    </a:p>
                  </a:txBody>
                  <a:tcPr marL="52627" marR="52627" marT="52627" marB="52627">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900">
                          <a:effectLst/>
                        </a:rPr>
                      </a:br>
                      <a:endParaRPr lang="zh-CN" altLang="en-US" sz="900">
                        <a:effectLst/>
                      </a:endParaRPr>
                    </a:p>
                  </a:txBody>
                  <a:tcPr marL="52627" marR="52627" marT="52627" marB="52627">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4127156296"/>
                  </a:ext>
                </a:extLst>
              </a:tr>
              <a:tr h="631530">
                <a:tc>
                  <a:txBody>
                    <a:bodyPr/>
                    <a:lstStyle/>
                    <a:p>
                      <a:pPr algn="ctr" fontAlgn="t"/>
                      <a:r>
                        <a:rPr lang="zh-CN" altLang="en-US" sz="900">
                          <a:solidFill>
                            <a:srgbClr val="1F2329"/>
                          </a:solidFill>
                          <a:effectLst/>
                        </a:rPr>
                        <a:t>基本操作流程</a:t>
                      </a:r>
                      <a:endParaRPr lang="zh-CN" altLang="en-US" sz="900">
                        <a:effectLst/>
                      </a:endParaRPr>
                    </a:p>
                  </a:txBody>
                  <a:tcPr marL="52627" marR="52627" marT="52627" marB="52627">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uFont typeface="+mj-lt"/>
                        <a:buAutoNum type="arabicPeriod"/>
                      </a:pPr>
                      <a:r>
                        <a:rPr lang="zh-CN" altLang="en-US" sz="900">
                          <a:solidFill>
                            <a:srgbClr val="1F2329"/>
                          </a:solidFill>
                          <a:effectLst/>
                        </a:rPr>
                        <a:t>卖家在系统登录页进行登录</a:t>
                      </a:r>
                      <a:endParaRPr lang="zh-CN" altLang="en-US" sz="900">
                        <a:effectLst/>
                      </a:endParaRPr>
                    </a:p>
                    <a:p>
                      <a:pPr fontAlgn="t">
                        <a:buFont typeface="+mj-lt"/>
                        <a:buAutoNum type="arabicPeriod"/>
                      </a:pPr>
                      <a:r>
                        <a:rPr lang="zh-CN" altLang="en-US" sz="900">
                          <a:effectLst/>
                        </a:rPr>
                        <a:t>进入查看所有商品界面</a:t>
                      </a:r>
                    </a:p>
                    <a:p>
                      <a:pPr fontAlgn="t">
                        <a:buFont typeface="+mj-lt"/>
                        <a:buAutoNum type="arabicPeriod"/>
                      </a:pPr>
                      <a:r>
                        <a:rPr lang="zh-CN" altLang="en-US" sz="900">
                          <a:effectLst/>
                        </a:rPr>
                        <a:t>修改商品价格</a:t>
                      </a:r>
                    </a:p>
                    <a:p>
                      <a:pPr fontAlgn="t">
                        <a:buFont typeface="+mj-lt"/>
                        <a:buAutoNum type="arabicPeriod"/>
                      </a:pPr>
                      <a:r>
                        <a:rPr lang="zh-CN" altLang="en-US" sz="900">
                          <a:effectLst/>
                        </a:rPr>
                        <a:t>修改完成</a:t>
                      </a:r>
                    </a:p>
                  </a:txBody>
                  <a:tcPr marL="52627" marR="52627" marT="52627" marB="52627">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901641972"/>
                  </a:ext>
                </a:extLst>
              </a:tr>
              <a:tr h="368392">
                <a:tc>
                  <a:txBody>
                    <a:bodyPr/>
                    <a:lstStyle/>
                    <a:p>
                      <a:pPr algn="ctr" fontAlgn="t"/>
                      <a:r>
                        <a:rPr lang="zh-CN" altLang="en-US" sz="900">
                          <a:solidFill>
                            <a:srgbClr val="1F2329"/>
                          </a:solidFill>
                          <a:effectLst/>
                        </a:rPr>
                        <a:t>可选操作流程</a:t>
                      </a:r>
                      <a:endParaRPr lang="zh-CN" altLang="en-US" sz="900">
                        <a:effectLst/>
                      </a:endParaRPr>
                    </a:p>
                  </a:txBody>
                  <a:tcPr marL="52627" marR="52627" marT="52627" marB="52627">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900">
                          <a:effectLst/>
                        </a:rPr>
                      </a:br>
                      <a:endParaRPr lang="zh-CN" altLang="en-US" sz="900">
                        <a:effectLst/>
                      </a:endParaRPr>
                    </a:p>
                  </a:txBody>
                  <a:tcPr marL="52627" marR="52627" marT="52627" marB="52627">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680234779"/>
                  </a:ext>
                </a:extLst>
              </a:tr>
              <a:tr h="368392">
                <a:tc>
                  <a:txBody>
                    <a:bodyPr/>
                    <a:lstStyle/>
                    <a:p>
                      <a:pPr algn="ctr" fontAlgn="t"/>
                      <a:r>
                        <a:rPr lang="zh-CN" altLang="en-US" sz="900">
                          <a:solidFill>
                            <a:srgbClr val="1F2329"/>
                          </a:solidFill>
                          <a:effectLst/>
                        </a:rPr>
                        <a:t>字段列表</a:t>
                      </a:r>
                      <a:endParaRPr lang="zh-CN" altLang="en-US" sz="900">
                        <a:effectLst/>
                      </a:endParaRPr>
                    </a:p>
                  </a:txBody>
                  <a:tcPr marL="52627" marR="52627" marT="52627" marB="52627">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900">
                          <a:effectLst/>
                        </a:rPr>
                      </a:br>
                      <a:endParaRPr lang="zh-CN" altLang="en-US" sz="900">
                        <a:effectLst/>
                      </a:endParaRPr>
                    </a:p>
                  </a:txBody>
                  <a:tcPr marL="52627" marR="52627" marT="52627" marB="52627">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858712539"/>
                  </a:ext>
                </a:extLst>
              </a:tr>
              <a:tr h="256559">
                <a:tc>
                  <a:txBody>
                    <a:bodyPr/>
                    <a:lstStyle/>
                    <a:p>
                      <a:pPr algn="ctr" fontAlgn="t"/>
                      <a:r>
                        <a:rPr lang="zh-CN" altLang="en-US" sz="900">
                          <a:solidFill>
                            <a:srgbClr val="1F2329"/>
                          </a:solidFill>
                          <a:effectLst/>
                        </a:rPr>
                        <a:t>非功能需求</a:t>
                      </a:r>
                      <a:endParaRPr lang="zh-CN" altLang="en-US" sz="900">
                        <a:effectLst/>
                      </a:endParaRPr>
                    </a:p>
                  </a:txBody>
                  <a:tcPr marL="52627" marR="52627" marT="52627" marB="52627">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solidFill>
                            <a:srgbClr val="1F2329"/>
                          </a:solidFill>
                          <a:effectLst/>
                        </a:rPr>
                        <a:t>系统响应时间不能超过</a:t>
                      </a:r>
                      <a:r>
                        <a:rPr lang="en-US" altLang="zh-CN" sz="900">
                          <a:solidFill>
                            <a:srgbClr val="1F2329"/>
                          </a:solidFill>
                          <a:effectLst/>
                        </a:rPr>
                        <a:t>60</a:t>
                      </a:r>
                      <a:r>
                        <a:rPr lang="zh-CN" altLang="en-US" sz="900">
                          <a:solidFill>
                            <a:srgbClr val="1F2329"/>
                          </a:solidFill>
                          <a:effectLst/>
                        </a:rPr>
                        <a:t>秒</a:t>
                      </a:r>
                      <a:endParaRPr lang="zh-CN" altLang="en-US" sz="900">
                        <a:effectLst/>
                      </a:endParaRPr>
                    </a:p>
                  </a:txBody>
                  <a:tcPr marL="52627" marR="52627" marT="52627" marB="52627">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144964891"/>
                  </a:ext>
                </a:extLst>
              </a:tr>
              <a:tr h="256559">
                <a:tc>
                  <a:txBody>
                    <a:bodyPr/>
                    <a:lstStyle/>
                    <a:p>
                      <a:pPr algn="ctr" fontAlgn="t"/>
                      <a:r>
                        <a:rPr lang="zh-CN" altLang="en-US" sz="900">
                          <a:solidFill>
                            <a:srgbClr val="1F2329"/>
                          </a:solidFill>
                          <a:effectLst/>
                        </a:rPr>
                        <a:t>业务规则</a:t>
                      </a:r>
                      <a:endParaRPr lang="zh-CN" altLang="en-US" sz="900">
                        <a:effectLst/>
                      </a:endParaRPr>
                    </a:p>
                  </a:txBody>
                  <a:tcPr marL="52627" marR="52627" marT="52627" marB="52627">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solidFill>
                            <a:srgbClr val="1F2329"/>
                          </a:solidFill>
                          <a:effectLst/>
                        </a:rPr>
                        <a:t>无</a:t>
                      </a:r>
                      <a:endParaRPr lang="zh-CN" altLang="en-US" sz="900">
                        <a:effectLst/>
                      </a:endParaRPr>
                    </a:p>
                  </a:txBody>
                  <a:tcPr marL="52627" marR="52627" marT="52627" marB="52627">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564450080"/>
                  </a:ext>
                </a:extLst>
              </a:tr>
              <a:tr h="368392">
                <a:tc>
                  <a:txBody>
                    <a:bodyPr/>
                    <a:lstStyle/>
                    <a:p>
                      <a:pPr algn="ctr" fontAlgn="t"/>
                      <a:r>
                        <a:rPr lang="zh-CN" altLang="en-US" sz="900">
                          <a:solidFill>
                            <a:srgbClr val="1F2329"/>
                          </a:solidFill>
                          <a:effectLst/>
                        </a:rPr>
                        <a:t>设计约束</a:t>
                      </a:r>
                      <a:endParaRPr lang="zh-CN" altLang="en-US" sz="900">
                        <a:effectLst/>
                      </a:endParaRPr>
                    </a:p>
                  </a:txBody>
                  <a:tcPr marL="52627" marR="52627" marT="52627" marB="52627">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dirty="0">
                          <a:effectLst/>
                        </a:rPr>
                        <a:t>商品价格只能为数字且不能超过十位数</a:t>
                      </a:r>
                    </a:p>
                  </a:txBody>
                  <a:tcPr marL="52627" marR="52627" marT="52627" marB="52627">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920642700"/>
                  </a:ext>
                </a:extLst>
              </a:tr>
            </a:tbl>
          </a:graphicData>
        </a:graphic>
      </p:graphicFrame>
      <p:sp>
        <p:nvSpPr>
          <p:cNvPr id="60" name="Rectangle 1">
            <a:extLst>
              <a:ext uri="{FF2B5EF4-FFF2-40B4-BE49-F238E27FC236}">
                <a16:creationId xmlns:a16="http://schemas.microsoft.com/office/drawing/2014/main" id="{719E3713-23F0-4525-C82E-DE62786079DF}"/>
              </a:ext>
            </a:extLst>
          </p:cNvPr>
          <p:cNvSpPr>
            <a:spLocks noChangeArrowheads="1"/>
          </p:cNvSpPr>
          <p:nvPr/>
        </p:nvSpPr>
        <p:spPr bwMode="auto">
          <a:xfrm>
            <a:off x="922741" y="155146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5362" name="Picture 2">
            <a:extLst>
              <a:ext uri="{FF2B5EF4-FFF2-40B4-BE49-F238E27FC236}">
                <a16:creationId xmlns:a16="http://schemas.microsoft.com/office/drawing/2014/main" id="{7D69AFDE-5EDD-CBE1-B270-F8CA8CAB52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3003" y="2407202"/>
            <a:ext cx="6819900" cy="2828925"/>
          </a:xfrm>
          <a:prstGeom prst="rect">
            <a:avLst/>
          </a:prstGeom>
          <a:noFill/>
          <a:extLst>
            <a:ext uri="{909E8E84-426E-40DD-AFC4-6F175D3DCCD1}">
              <a14:hiddenFill xmlns:a14="http://schemas.microsoft.com/office/drawing/2010/main">
                <a:solidFill>
                  <a:srgbClr val="FFFFFF"/>
                </a:solidFill>
              </a14:hiddenFill>
            </a:ext>
          </a:extLst>
        </p:spPr>
      </p:pic>
      <p:sp>
        <p:nvSpPr>
          <p:cNvPr id="61" name="Rectangle 3">
            <a:extLst>
              <a:ext uri="{FF2B5EF4-FFF2-40B4-BE49-F238E27FC236}">
                <a16:creationId xmlns:a16="http://schemas.microsoft.com/office/drawing/2014/main" id="{70DF9C48-8AD6-6FDE-5F92-EAB8E75296D8}"/>
              </a:ext>
            </a:extLst>
          </p:cNvPr>
          <p:cNvSpPr>
            <a:spLocks noChangeArrowheads="1"/>
          </p:cNvSpPr>
          <p:nvPr/>
        </p:nvSpPr>
        <p:spPr bwMode="auto">
          <a:xfrm>
            <a:off x="4963003" y="24072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0080702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20"/>
          <p:cNvGrpSpPr/>
          <p:nvPr/>
        </p:nvGrpSpPr>
        <p:grpSpPr>
          <a:xfrm>
            <a:off x="454963" y="93878"/>
            <a:ext cx="10641129" cy="826316"/>
            <a:chOff x="454963" y="93878"/>
            <a:chExt cx="10641129" cy="826316"/>
          </a:xfrm>
        </p:grpSpPr>
        <p:sp>
          <p:nvSpPr>
            <p:cNvPr id="21" name="AutoShape 21"/>
            <p:cNvSpPr/>
            <p:nvPr/>
          </p:nvSpPr>
          <p:spPr>
            <a:xfrm>
              <a:off x="454963" y="331168"/>
              <a:ext cx="84147" cy="84147"/>
            </a:xfrm>
            <a:prstGeom prst="ellipse">
              <a:avLst/>
            </a:prstGeom>
            <a:solidFill>
              <a:schemeClr val="accent1">
                <a:alpha val="100000"/>
              </a:schemeClr>
            </a:solidFill>
          </p:spPr>
        </p:sp>
        <p:sp>
          <p:nvSpPr>
            <p:cNvPr id="22" name="AutoShape 22"/>
            <p:cNvSpPr/>
            <p:nvPr/>
          </p:nvSpPr>
          <p:spPr>
            <a:xfrm>
              <a:off x="575049" y="337743"/>
              <a:ext cx="78137" cy="78137"/>
            </a:xfrm>
            <a:prstGeom prst="ellipse">
              <a:avLst/>
            </a:prstGeom>
            <a:solidFill>
              <a:schemeClr val="accent1">
                <a:alpha val="80000"/>
              </a:schemeClr>
            </a:solidFill>
          </p:spPr>
        </p:sp>
        <p:sp>
          <p:nvSpPr>
            <p:cNvPr id="23" name="AutoShape 23"/>
            <p:cNvSpPr/>
            <p:nvPr/>
          </p:nvSpPr>
          <p:spPr>
            <a:xfrm>
              <a:off x="689125" y="339460"/>
              <a:ext cx="74704" cy="74704"/>
            </a:xfrm>
            <a:prstGeom prst="ellipse">
              <a:avLst/>
            </a:prstGeom>
            <a:solidFill>
              <a:schemeClr val="accent1">
                <a:alpha val="60000"/>
              </a:schemeClr>
            </a:solidFill>
          </p:spPr>
        </p:sp>
        <p:sp>
          <p:nvSpPr>
            <p:cNvPr id="24" name="AutoShape 24"/>
            <p:cNvSpPr/>
            <p:nvPr/>
          </p:nvSpPr>
          <p:spPr>
            <a:xfrm>
              <a:off x="799768" y="348430"/>
              <a:ext cx="69238" cy="69238"/>
            </a:xfrm>
            <a:prstGeom prst="ellipse">
              <a:avLst/>
            </a:prstGeom>
            <a:solidFill>
              <a:schemeClr val="accent1">
                <a:alpha val="40000"/>
              </a:schemeClr>
            </a:solidFill>
          </p:spPr>
        </p:sp>
        <p:sp>
          <p:nvSpPr>
            <p:cNvPr id="25" name="AutoShape 25"/>
            <p:cNvSpPr/>
            <p:nvPr/>
          </p:nvSpPr>
          <p:spPr>
            <a:xfrm>
              <a:off x="904945" y="344297"/>
              <a:ext cx="65594" cy="65594"/>
            </a:xfrm>
            <a:prstGeom prst="ellipse">
              <a:avLst/>
            </a:prstGeom>
            <a:solidFill>
              <a:schemeClr val="accent1">
                <a:alpha val="20000"/>
              </a:schemeClr>
            </a:solidFill>
          </p:spPr>
        </p:sp>
        <p:sp>
          <p:nvSpPr>
            <p:cNvPr id="26" name="AutoShape 26"/>
            <p:cNvSpPr/>
            <p:nvPr/>
          </p:nvSpPr>
          <p:spPr>
            <a:xfrm>
              <a:off x="454963" y="448942"/>
              <a:ext cx="84147" cy="84147"/>
            </a:xfrm>
            <a:prstGeom prst="ellipse">
              <a:avLst/>
            </a:prstGeom>
            <a:solidFill>
              <a:schemeClr val="accent1">
                <a:alpha val="100000"/>
              </a:schemeClr>
            </a:solidFill>
          </p:spPr>
        </p:sp>
        <p:sp>
          <p:nvSpPr>
            <p:cNvPr id="27" name="AutoShape 27"/>
            <p:cNvSpPr/>
            <p:nvPr/>
          </p:nvSpPr>
          <p:spPr>
            <a:xfrm>
              <a:off x="575049" y="455517"/>
              <a:ext cx="78137" cy="78137"/>
            </a:xfrm>
            <a:prstGeom prst="ellipse">
              <a:avLst/>
            </a:prstGeom>
            <a:solidFill>
              <a:schemeClr val="accent1">
                <a:alpha val="80000"/>
              </a:schemeClr>
            </a:solidFill>
          </p:spPr>
        </p:sp>
        <p:sp>
          <p:nvSpPr>
            <p:cNvPr id="28" name="AutoShape 28"/>
            <p:cNvSpPr/>
            <p:nvPr/>
          </p:nvSpPr>
          <p:spPr>
            <a:xfrm>
              <a:off x="689125" y="457233"/>
              <a:ext cx="74704" cy="74704"/>
            </a:xfrm>
            <a:prstGeom prst="ellipse">
              <a:avLst/>
            </a:prstGeom>
            <a:solidFill>
              <a:schemeClr val="accent1">
                <a:alpha val="60000"/>
              </a:schemeClr>
            </a:solidFill>
          </p:spPr>
        </p:sp>
        <p:sp>
          <p:nvSpPr>
            <p:cNvPr id="29" name="AutoShape 29"/>
            <p:cNvSpPr/>
            <p:nvPr/>
          </p:nvSpPr>
          <p:spPr>
            <a:xfrm>
              <a:off x="799768" y="466203"/>
              <a:ext cx="69238" cy="69238"/>
            </a:xfrm>
            <a:prstGeom prst="ellipse">
              <a:avLst/>
            </a:prstGeom>
            <a:solidFill>
              <a:schemeClr val="accent1">
                <a:alpha val="40000"/>
              </a:schemeClr>
            </a:solidFill>
          </p:spPr>
        </p:sp>
        <p:sp>
          <p:nvSpPr>
            <p:cNvPr id="30" name="AutoShape 30"/>
            <p:cNvSpPr/>
            <p:nvPr/>
          </p:nvSpPr>
          <p:spPr>
            <a:xfrm>
              <a:off x="904945" y="462070"/>
              <a:ext cx="65594" cy="65594"/>
            </a:xfrm>
            <a:prstGeom prst="ellipse">
              <a:avLst/>
            </a:prstGeom>
            <a:solidFill>
              <a:schemeClr val="accent1">
                <a:alpha val="20000"/>
              </a:schemeClr>
            </a:solidFill>
          </p:spPr>
        </p:sp>
        <p:sp>
          <p:nvSpPr>
            <p:cNvPr id="31" name="AutoShape 31"/>
            <p:cNvSpPr/>
            <p:nvPr/>
          </p:nvSpPr>
          <p:spPr>
            <a:xfrm>
              <a:off x="454963" y="566715"/>
              <a:ext cx="84147" cy="84147"/>
            </a:xfrm>
            <a:prstGeom prst="ellipse">
              <a:avLst/>
            </a:prstGeom>
            <a:solidFill>
              <a:schemeClr val="accent1">
                <a:alpha val="100000"/>
              </a:schemeClr>
            </a:solidFill>
          </p:spPr>
        </p:sp>
        <p:sp>
          <p:nvSpPr>
            <p:cNvPr id="32" name="AutoShape 32"/>
            <p:cNvSpPr/>
            <p:nvPr/>
          </p:nvSpPr>
          <p:spPr>
            <a:xfrm>
              <a:off x="575049" y="573291"/>
              <a:ext cx="78137" cy="78137"/>
            </a:xfrm>
            <a:prstGeom prst="ellipse">
              <a:avLst/>
            </a:prstGeom>
            <a:solidFill>
              <a:schemeClr val="accent1">
                <a:alpha val="80000"/>
              </a:schemeClr>
            </a:solidFill>
          </p:spPr>
        </p:sp>
        <p:sp>
          <p:nvSpPr>
            <p:cNvPr id="33" name="AutoShape 33"/>
            <p:cNvSpPr/>
            <p:nvPr/>
          </p:nvSpPr>
          <p:spPr>
            <a:xfrm>
              <a:off x="689125" y="575007"/>
              <a:ext cx="74704" cy="74704"/>
            </a:xfrm>
            <a:prstGeom prst="ellipse">
              <a:avLst/>
            </a:prstGeom>
            <a:solidFill>
              <a:schemeClr val="accent1">
                <a:alpha val="60000"/>
              </a:schemeClr>
            </a:solidFill>
          </p:spPr>
        </p:sp>
        <p:sp>
          <p:nvSpPr>
            <p:cNvPr id="34" name="AutoShape 34"/>
            <p:cNvSpPr/>
            <p:nvPr/>
          </p:nvSpPr>
          <p:spPr>
            <a:xfrm>
              <a:off x="799768" y="583977"/>
              <a:ext cx="69238" cy="69238"/>
            </a:xfrm>
            <a:prstGeom prst="ellipse">
              <a:avLst/>
            </a:prstGeom>
            <a:solidFill>
              <a:schemeClr val="accent1">
                <a:alpha val="40000"/>
              </a:schemeClr>
            </a:solidFill>
          </p:spPr>
        </p:sp>
        <p:sp>
          <p:nvSpPr>
            <p:cNvPr id="35" name="AutoShape 35"/>
            <p:cNvSpPr/>
            <p:nvPr/>
          </p:nvSpPr>
          <p:spPr>
            <a:xfrm>
              <a:off x="904945" y="579844"/>
              <a:ext cx="65594" cy="65594"/>
            </a:xfrm>
            <a:prstGeom prst="ellipse">
              <a:avLst/>
            </a:prstGeom>
            <a:solidFill>
              <a:schemeClr val="accent1">
                <a:alpha val="20000"/>
              </a:schemeClr>
            </a:solidFill>
          </p:spPr>
        </p:sp>
        <p:sp>
          <p:nvSpPr>
            <p:cNvPr id="36" name="AutoShape 36"/>
            <p:cNvSpPr/>
            <p:nvPr/>
          </p:nvSpPr>
          <p:spPr>
            <a:xfrm>
              <a:off x="454963" y="684489"/>
              <a:ext cx="84147" cy="84147"/>
            </a:xfrm>
            <a:prstGeom prst="ellipse">
              <a:avLst/>
            </a:prstGeom>
            <a:solidFill>
              <a:schemeClr val="accent1">
                <a:alpha val="100000"/>
              </a:schemeClr>
            </a:solidFill>
          </p:spPr>
        </p:sp>
        <p:sp>
          <p:nvSpPr>
            <p:cNvPr id="37" name="AutoShape 37"/>
            <p:cNvSpPr/>
            <p:nvPr/>
          </p:nvSpPr>
          <p:spPr>
            <a:xfrm>
              <a:off x="575049" y="691064"/>
              <a:ext cx="78137" cy="78137"/>
            </a:xfrm>
            <a:prstGeom prst="ellipse">
              <a:avLst/>
            </a:prstGeom>
            <a:solidFill>
              <a:schemeClr val="accent1">
                <a:alpha val="80000"/>
              </a:schemeClr>
            </a:solidFill>
          </p:spPr>
        </p:sp>
        <p:sp>
          <p:nvSpPr>
            <p:cNvPr id="38" name="AutoShape 38"/>
            <p:cNvSpPr/>
            <p:nvPr/>
          </p:nvSpPr>
          <p:spPr>
            <a:xfrm>
              <a:off x="689125" y="692781"/>
              <a:ext cx="74704" cy="74704"/>
            </a:xfrm>
            <a:prstGeom prst="ellipse">
              <a:avLst/>
            </a:prstGeom>
            <a:solidFill>
              <a:schemeClr val="accent1">
                <a:alpha val="60000"/>
              </a:schemeClr>
            </a:solidFill>
          </p:spPr>
        </p:sp>
        <p:sp>
          <p:nvSpPr>
            <p:cNvPr id="39" name="AutoShape 39"/>
            <p:cNvSpPr/>
            <p:nvPr/>
          </p:nvSpPr>
          <p:spPr>
            <a:xfrm>
              <a:off x="799768" y="701751"/>
              <a:ext cx="69238" cy="69238"/>
            </a:xfrm>
            <a:prstGeom prst="ellipse">
              <a:avLst/>
            </a:prstGeom>
            <a:solidFill>
              <a:schemeClr val="accent1">
                <a:alpha val="40000"/>
              </a:schemeClr>
            </a:solidFill>
          </p:spPr>
        </p:sp>
        <p:sp>
          <p:nvSpPr>
            <p:cNvPr id="40" name="AutoShape 40"/>
            <p:cNvSpPr/>
            <p:nvPr/>
          </p:nvSpPr>
          <p:spPr>
            <a:xfrm>
              <a:off x="904945" y="697618"/>
              <a:ext cx="65594" cy="65594"/>
            </a:xfrm>
            <a:prstGeom prst="ellipse">
              <a:avLst/>
            </a:prstGeom>
            <a:solidFill>
              <a:schemeClr val="accent1">
                <a:alpha val="20000"/>
              </a:schemeClr>
            </a:solidFill>
          </p:spPr>
        </p:sp>
        <p:sp>
          <p:nvSpPr>
            <p:cNvPr id="41" name="TextBox 41"/>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测试用例设计与清单</a:t>
              </a:r>
              <a:r>
                <a:rPr lang="en-US" altLang="zh-CN" sz="3000" b="1" dirty="0">
                  <a:solidFill>
                    <a:schemeClr val="accent1">
                      <a:alpha val="100000"/>
                    </a:schemeClr>
                  </a:solidFill>
                  <a:latin typeface="Microsoft Yahei"/>
                  <a:ea typeface="Microsoft Yahei"/>
                  <a:cs typeface="Microsoft Yahei"/>
                </a:rPr>
                <a:t>——</a:t>
              </a:r>
              <a:r>
                <a:rPr lang="zh-CN" altLang="en-US" sz="3000" b="1" dirty="0">
                  <a:solidFill>
                    <a:schemeClr val="accent1">
                      <a:alpha val="100000"/>
                    </a:schemeClr>
                  </a:solidFill>
                  <a:latin typeface="Microsoft Yahei"/>
                  <a:ea typeface="Microsoft Yahei"/>
                  <a:cs typeface="Microsoft Yahei"/>
                </a:rPr>
                <a:t>卖家部分展示</a:t>
              </a:r>
              <a:endParaRPr lang="en-US" sz="3000" b="1" dirty="0">
                <a:solidFill>
                  <a:schemeClr val="accent1">
                    <a:alpha val="100000"/>
                  </a:schemeClr>
                </a:solidFill>
                <a:latin typeface="Microsoft Yahei"/>
                <a:ea typeface="Microsoft Yahei"/>
                <a:cs typeface="Microsoft Yahei"/>
              </a:endParaRPr>
            </a:p>
          </p:txBody>
        </p:sp>
      </p:grpSp>
      <p:sp>
        <p:nvSpPr>
          <p:cNvPr id="45" name="Rectangle 2">
            <a:extLst>
              <a:ext uri="{FF2B5EF4-FFF2-40B4-BE49-F238E27FC236}">
                <a16:creationId xmlns:a16="http://schemas.microsoft.com/office/drawing/2014/main" id="{C7FB794E-8DA6-56CA-3061-990FEAF7D7EE}"/>
              </a:ext>
            </a:extLst>
          </p:cNvPr>
          <p:cNvSpPr>
            <a:spLocks noChangeArrowheads="1"/>
          </p:cNvSpPr>
          <p:nvPr/>
        </p:nvSpPr>
        <p:spPr bwMode="auto">
          <a:xfrm>
            <a:off x="3141663" y="14716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1">
            <a:extLst>
              <a:ext uri="{FF2B5EF4-FFF2-40B4-BE49-F238E27FC236}">
                <a16:creationId xmlns:a16="http://schemas.microsoft.com/office/drawing/2014/main" id="{77E95A50-16AC-A986-3465-5B3BCBF6B552}"/>
              </a:ext>
            </a:extLst>
          </p:cNvPr>
          <p:cNvSpPr>
            <a:spLocks noChangeArrowheads="1"/>
          </p:cNvSpPr>
          <p:nvPr/>
        </p:nvSpPr>
        <p:spPr bwMode="auto">
          <a:xfrm>
            <a:off x="3017838"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AutoShape 2">
            <a:extLst>
              <a:ext uri="{FF2B5EF4-FFF2-40B4-BE49-F238E27FC236}">
                <a16:creationId xmlns:a16="http://schemas.microsoft.com/office/drawing/2014/main" id="{3B26EB58-27F7-A66D-4B73-26D747A4E60D}"/>
              </a:ext>
            </a:extLst>
          </p:cNvP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Rectangle 3">
            <a:extLst>
              <a:ext uri="{FF2B5EF4-FFF2-40B4-BE49-F238E27FC236}">
                <a16:creationId xmlns:a16="http://schemas.microsoft.com/office/drawing/2014/main" id="{83FFEE56-16F4-B245-2158-C5573BD5CF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AutoShape 4">
            <a:extLst>
              <a:ext uri="{FF2B5EF4-FFF2-40B4-BE49-F238E27FC236}">
                <a16:creationId xmlns:a16="http://schemas.microsoft.com/office/drawing/2014/main" id="{4D1A5138-CF1F-4230-C442-3D0E19BC4491}"/>
              </a:ext>
            </a:extLst>
          </p:cNvPr>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5">
            <a:extLst>
              <a:ext uri="{FF2B5EF4-FFF2-40B4-BE49-F238E27FC236}">
                <a16:creationId xmlns:a16="http://schemas.microsoft.com/office/drawing/2014/main" id="{4DF836E1-D425-B3AC-7DDC-0E4683337E23}"/>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AutoShape 6">
            <a:extLst>
              <a:ext uri="{FF2B5EF4-FFF2-40B4-BE49-F238E27FC236}">
                <a16:creationId xmlns:a16="http://schemas.microsoft.com/office/drawing/2014/main" id="{FEF0CEF6-8E1A-833B-9B2B-D5CDFE30F57E}"/>
              </a:ext>
            </a:extLst>
          </p:cNvPr>
          <p:cNvSpPr>
            <a:spLocks noChangeAspect="1" noChangeArrowheads="1"/>
          </p:cNvSpPr>
          <p:nvPr/>
        </p:nvSpPr>
        <p:spPr bwMode="auto">
          <a:xfrm>
            <a:off x="304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7">
            <a:extLst>
              <a:ext uri="{FF2B5EF4-FFF2-40B4-BE49-F238E27FC236}">
                <a16:creationId xmlns:a16="http://schemas.microsoft.com/office/drawing/2014/main" id="{3ACDD94C-CD18-0507-6196-950B875BADB5}"/>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AutoShape 12">
            <a:extLst>
              <a:ext uri="{FF2B5EF4-FFF2-40B4-BE49-F238E27FC236}">
                <a16:creationId xmlns:a16="http://schemas.microsoft.com/office/drawing/2014/main" id="{DCDB1C76-B1BC-F97B-EA1E-E2DF8AB3ECB6}"/>
              </a:ext>
            </a:extLst>
          </p:cNvPr>
          <p:cNvSpPr>
            <a:spLocks noChangeAspect="1" noChangeArrowheads="1"/>
          </p:cNvSpPr>
          <p:nvPr/>
        </p:nvSpPr>
        <p:spPr bwMode="auto">
          <a:xfrm>
            <a:off x="2272614" y="1512729"/>
            <a:ext cx="161826"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13">
            <a:extLst>
              <a:ext uri="{FF2B5EF4-FFF2-40B4-BE49-F238E27FC236}">
                <a16:creationId xmlns:a16="http://schemas.microsoft.com/office/drawing/2014/main" id="{237E8965-4658-9772-0661-66C5F6E9F121}"/>
              </a:ext>
            </a:extLst>
          </p:cNvPr>
          <p:cNvSpPr>
            <a:spLocks noChangeArrowheads="1"/>
          </p:cNvSpPr>
          <p:nvPr/>
        </p:nvSpPr>
        <p:spPr bwMode="auto">
          <a:xfrm flipV="1">
            <a:off x="7848600" y="1253648"/>
            <a:ext cx="6473040" cy="3713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6" name="Rectangle 17">
            <a:extLst>
              <a:ext uri="{FF2B5EF4-FFF2-40B4-BE49-F238E27FC236}">
                <a16:creationId xmlns:a16="http://schemas.microsoft.com/office/drawing/2014/main" id="{C43D7476-25B5-A168-D914-4A2DAD73A605}"/>
              </a:ext>
            </a:extLst>
          </p:cNvPr>
          <p:cNvSpPr>
            <a:spLocks noChangeArrowheads="1"/>
          </p:cNvSpPr>
          <p:nvPr/>
        </p:nvSpPr>
        <p:spPr bwMode="auto">
          <a:xfrm>
            <a:off x="5257800" y="26830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8">
            <a:extLst>
              <a:ext uri="{FF2B5EF4-FFF2-40B4-BE49-F238E27FC236}">
                <a16:creationId xmlns:a16="http://schemas.microsoft.com/office/drawing/2014/main" id="{3A87BFD4-227F-03C9-D0E4-F62D66B0C26F}"/>
              </a:ext>
            </a:extLst>
          </p:cNvPr>
          <p:cNvSpPr>
            <a:spLocks noChangeArrowheads="1"/>
          </p:cNvSpPr>
          <p:nvPr/>
        </p:nvSpPr>
        <p:spPr bwMode="auto">
          <a:xfrm>
            <a:off x="862167" y="15577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CBCC0357-C53F-20A2-E914-BFDF70E88C38}"/>
              </a:ext>
            </a:extLst>
          </p:cNvPr>
          <p:cNvSpPr>
            <a:spLocks noChangeArrowheads="1"/>
          </p:cNvSpPr>
          <p:nvPr/>
        </p:nvSpPr>
        <p:spPr bwMode="auto">
          <a:xfrm>
            <a:off x="2667000" y="22583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5">
            <a:extLst>
              <a:ext uri="{FF2B5EF4-FFF2-40B4-BE49-F238E27FC236}">
                <a16:creationId xmlns:a16="http://schemas.microsoft.com/office/drawing/2014/main" id="{3B4401CC-3FB2-936E-87C7-B8B0F7686636}"/>
              </a:ext>
            </a:extLst>
          </p:cNvPr>
          <p:cNvSpPr>
            <a:spLocks noChangeArrowheads="1"/>
          </p:cNvSpPr>
          <p:nvPr/>
        </p:nvSpPr>
        <p:spPr bwMode="auto">
          <a:xfrm>
            <a:off x="1433434" y="16862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489D4C85-C7F1-C891-FB7A-F98C8DCF65CA}"/>
              </a:ext>
            </a:extLst>
          </p:cNvPr>
          <p:cNvSpPr>
            <a:spLocks noChangeArrowheads="1"/>
          </p:cNvSpPr>
          <p:nvPr/>
        </p:nvSpPr>
        <p:spPr bwMode="auto">
          <a:xfrm>
            <a:off x="-429416" y="-2348858"/>
            <a:ext cx="68888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9" name="Rectangle 3">
            <a:extLst>
              <a:ext uri="{FF2B5EF4-FFF2-40B4-BE49-F238E27FC236}">
                <a16:creationId xmlns:a16="http://schemas.microsoft.com/office/drawing/2014/main" id="{78E36A70-C4DB-A79D-761B-07A3C5EC3783}"/>
              </a:ext>
            </a:extLst>
          </p:cNvPr>
          <p:cNvSpPr>
            <a:spLocks noChangeArrowheads="1"/>
          </p:cNvSpPr>
          <p:nvPr/>
        </p:nvSpPr>
        <p:spPr bwMode="auto">
          <a:xfrm>
            <a:off x="1212052" y="17018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2" name="Rectangle 1">
            <a:extLst>
              <a:ext uri="{FF2B5EF4-FFF2-40B4-BE49-F238E27FC236}">
                <a16:creationId xmlns:a16="http://schemas.microsoft.com/office/drawing/2014/main" id="{DEE62C85-7148-2F1E-EAC5-FD031FF2BC2E}"/>
              </a:ext>
            </a:extLst>
          </p:cNvPr>
          <p:cNvSpPr>
            <a:spLocks noChangeArrowheads="1"/>
          </p:cNvSpPr>
          <p:nvPr/>
        </p:nvSpPr>
        <p:spPr bwMode="auto">
          <a:xfrm>
            <a:off x="862900" y="16705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3" name="Rectangle 3">
            <a:extLst>
              <a:ext uri="{FF2B5EF4-FFF2-40B4-BE49-F238E27FC236}">
                <a16:creationId xmlns:a16="http://schemas.microsoft.com/office/drawing/2014/main" id="{894973B6-64F7-AE57-722B-B8F8671A6447}"/>
              </a:ext>
            </a:extLst>
          </p:cNvPr>
          <p:cNvSpPr>
            <a:spLocks noChangeArrowheads="1"/>
          </p:cNvSpPr>
          <p:nvPr/>
        </p:nvSpPr>
        <p:spPr bwMode="auto">
          <a:xfrm>
            <a:off x="2475356" y="106303"/>
            <a:ext cx="4366224" cy="47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6" name="Rectangle 4">
            <a:extLst>
              <a:ext uri="{FF2B5EF4-FFF2-40B4-BE49-F238E27FC236}">
                <a16:creationId xmlns:a16="http://schemas.microsoft.com/office/drawing/2014/main" id="{F85A7A2D-DEEE-524C-5134-5404A1A2AB92}"/>
              </a:ext>
            </a:extLst>
          </p:cNvPr>
          <p:cNvSpPr>
            <a:spLocks noChangeArrowheads="1"/>
          </p:cNvSpPr>
          <p:nvPr/>
        </p:nvSpPr>
        <p:spPr bwMode="auto">
          <a:xfrm>
            <a:off x="842187" y="15402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7" name="Rectangle 6">
            <a:extLst>
              <a:ext uri="{FF2B5EF4-FFF2-40B4-BE49-F238E27FC236}">
                <a16:creationId xmlns:a16="http://schemas.microsoft.com/office/drawing/2014/main" id="{7DE5126B-03C2-5CA0-65E8-57E0F4093449}"/>
              </a:ext>
            </a:extLst>
          </p:cNvPr>
          <p:cNvSpPr>
            <a:spLocks noChangeArrowheads="1"/>
          </p:cNvSpPr>
          <p:nvPr/>
        </p:nvSpPr>
        <p:spPr bwMode="auto">
          <a:xfrm>
            <a:off x="4776890" y="23264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1">
            <a:extLst>
              <a:ext uri="{FF2B5EF4-FFF2-40B4-BE49-F238E27FC236}">
                <a16:creationId xmlns:a16="http://schemas.microsoft.com/office/drawing/2014/main" id="{4B9DBCF5-4AB1-501F-6E81-CE059AFB6AB9}"/>
              </a:ext>
            </a:extLst>
          </p:cNvPr>
          <p:cNvSpPr>
            <a:spLocks noChangeArrowheads="1"/>
          </p:cNvSpPr>
          <p:nvPr/>
        </p:nvSpPr>
        <p:spPr bwMode="auto">
          <a:xfrm>
            <a:off x="825992" y="12536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3">
            <a:extLst>
              <a:ext uri="{FF2B5EF4-FFF2-40B4-BE49-F238E27FC236}">
                <a16:creationId xmlns:a16="http://schemas.microsoft.com/office/drawing/2014/main" id="{611BD213-4B6A-7F91-29B1-CE0E85092F2E}"/>
              </a:ext>
            </a:extLst>
          </p:cNvPr>
          <p:cNvSpPr>
            <a:spLocks noChangeArrowheads="1"/>
          </p:cNvSpPr>
          <p:nvPr/>
        </p:nvSpPr>
        <p:spPr bwMode="auto">
          <a:xfrm>
            <a:off x="4412064" y="18690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8" name="Rectangle 1">
            <a:extLst>
              <a:ext uri="{FF2B5EF4-FFF2-40B4-BE49-F238E27FC236}">
                <a16:creationId xmlns:a16="http://schemas.microsoft.com/office/drawing/2014/main" id="{7DA144B1-8637-5A71-3814-E6547B76CA24}"/>
              </a:ext>
            </a:extLst>
          </p:cNvPr>
          <p:cNvSpPr>
            <a:spLocks noChangeArrowheads="1"/>
          </p:cNvSpPr>
          <p:nvPr/>
        </p:nvSpPr>
        <p:spPr bwMode="auto">
          <a:xfrm>
            <a:off x="575399" y="144515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9" name="Rectangle 3">
            <a:extLst>
              <a:ext uri="{FF2B5EF4-FFF2-40B4-BE49-F238E27FC236}">
                <a16:creationId xmlns:a16="http://schemas.microsoft.com/office/drawing/2014/main" id="{CB829C8F-B44F-0F0B-68C8-D4EAE15AAF43}"/>
              </a:ext>
            </a:extLst>
          </p:cNvPr>
          <p:cNvSpPr>
            <a:spLocks noChangeArrowheads="1"/>
          </p:cNvSpPr>
          <p:nvPr/>
        </p:nvSpPr>
        <p:spPr bwMode="auto">
          <a:xfrm>
            <a:off x="5001054" y="12485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0" name="Rectangle 1">
            <a:extLst>
              <a:ext uri="{FF2B5EF4-FFF2-40B4-BE49-F238E27FC236}">
                <a16:creationId xmlns:a16="http://schemas.microsoft.com/office/drawing/2014/main" id="{146CBA3C-C898-4293-EDBD-37DBB3291956}"/>
              </a:ext>
            </a:extLst>
          </p:cNvPr>
          <p:cNvSpPr>
            <a:spLocks noChangeArrowheads="1"/>
          </p:cNvSpPr>
          <p:nvPr/>
        </p:nvSpPr>
        <p:spPr bwMode="auto">
          <a:xfrm>
            <a:off x="681481" y="12665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1" name="Rectangle 3">
            <a:extLst>
              <a:ext uri="{FF2B5EF4-FFF2-40B4-BE49-F238E27FC236}">
                <a16:creationId xmlns:a16="http://schemas.microsoft.com/office/drawing/2014/main" id="{CB619300-B2CF-BA42-7E93-478F436B8160}"/>
              </a:ext>
            </a:extLst>
          </p:cNvPr>
          <p:cNvSpPr>
            <a:spLocks noChangeArrowheads="1"/>
          </p:cNvSpPr>
          <p:nvPr/>
        </p:nvSpPr>
        <p:spPr bwMode="auto">
          <a:xfrm>
            <a:off x="5589886" y="25169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2" name="Rectangle 1">
            <a:extLst>
              <a:ext uri="{FF2B5EF4-FFF2-40B4-BE49-F238E27FC236}">
                <a16:creationId xmlns:a16="http://schemas.microsoft.com/office/drawing/2014/main" id="{F072BE99-5FBC-473D-FA73-726428D0D059}"/>
              </a:ext>
            </a:extLst>
          </p:cNvPr>
          <p:cNvSpPr>
            <a:spLocks noChangeArrowheads="1"/>
          </p:cNvSpPr>
          <p:nvPr/>
        </p:nvSpPr>
        <p:spPr bwMode="auto">
          <a:xfrm>
            <a:off x="2778125"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3" name="Rectangle 3">
            <a:extLst>
              <a:ext uri="{FF2B5EF4-FFF2-40B4-BE49-F238E27FC236}">
                <a16:creationId xmlns:a16="http://schemas.microsoft.com/office/drawing/2014/main" id="{0625DF10-8B79-D1B0-0866-AE2E8BCC8709}"/>
              </a:ext>
            </a:extLst>
          </p:cNvPr>
          <p:cNvSpPr>
            <a:spLocks noChangeArrowheads="1"/>
          </p:cNvSpPr>
          <p:nvPr/>
        </p:nvSpPr>
        <p:spPr bwMode="auto">
          <a:xfrm>
            <a:off x="5566176" y="26913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4" name="Rectangle 1">
            <a:extLst>
              <a:ext uri="{FF2B5EF4-FFF2-40B4-BE49-F238E27FC236}">
                <a16:creationId xmlns:a16="http://schemas.microsoft.com/office/drawing/2014/main" id="{AABCC34A-99BE-23E8-4C1E-AE1AE5C174C0}"/>
              </a:ext>
            </a:extLst>
          </p:cNvPr>
          <p:cNvSpPr>
            <a:spLocks noChangeArrowheads="1"/>
          </p:cNvSpPr>
          <p:nvPr/>
        </p:nvSpPr>
        <p:spPr bwMode="auto">
          <a:xfrm>
            <a:off x="1304925" y="14712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5" name="Rectangle 3">
            <a:extLst>
              <a:ext uri="{FF2B5EF4-FFF2-40B4-BE49-F238E27FC236}">
                <a16:creationId xmlns:a16="http://schemas.microsoft.com/office/drawing/2014/main" id="{DC0C6678-665C-87BC-9DEE-5696F4461262}"/>
              </a:ext>
            </a:extLst>
          </p:cNvPr>
          <p:cNvSpPr>
            <a:spLocks noChangeArrowheads="1"/>
          </p:cNvSpPr>
          <p:nvPr/>
        </p:nvSpPr>
        <p:spPr bwMode="auto">
          <a:xfrm>
            <a:off x="4964080" y="15355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6" name="Rectangle 1">
            <a:extLst>
              <a:ext uri="{FF2B5EF4-FFF2-40B4-BE49-F238E27FC236}">
                <a16:creationId xmlns:a16="http://schemas.microsoft.com/office/drawing/2014/main" id="{1394798D-EC57-1635-8731-D2F6163B8EB4}"/>
              </a:ext>
            </a:extLst>
          </p:cNvPr>
          <p:cNvSpPr>
            <a:spLocks noChangeArrowheads="1"/>
          </p:cNvSpPr>
          <p:nvPr/>
        </p:nvSpPr>
        <p:spPr bwMode="auto">
          <a:xfrm>
            <a:off x="674292" y="155539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7" name="Rectangle 3">
            <a:extLst>
              <a:ext uri="{FF2B5EF4-FFF2-40B4-BE49-F238E27FC236}">
                <a16:creationId xmlns:a16="http://schemas.microsoft.com/office/drawing/2014/main" id="{E4F2B1B1-3E6B-8DBA-E41B-022EFFCDE444}"/>
              </a:ext>
            </a:extLst>
          </p:cNvPr>
          <p:cNvSpPr>
            <a:spLocks noChangeArrowheads="1"/>
          </p:cNvSpPr>
          <p:nvPr/>
        </p:nvSpPr>
        <p:spPr bwMode="auto">
          <a:xfrm>
            <a:off x="5194088" y="295788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8" name="Rectangle 1">
            <a:extLst>
              <a:ext uri="{FF2B5EF4-FFF2-40B4-BE49-F238E27FC236}">
                <a16:creationId xmlns:a16="http://schemas.microsoft.com/office/drawing/2014/main" id="{007B84DC-DCE0-4380-248F-46F9D15B265F}"/>
              </a:ext>
            </a:extLst>
          </p:cNvPr>
          <p:cNvSpPr>
            <a:spLocks noChangeArrowheads="1"/>
          </p:cNvSpPr>
          <p:nvPr/>
        </p:nvSpPr>
        <p:spPr bwMode="auto">
          <a:xfrm>
            <a:off x="744388" y="147324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9" name="Rectangle 3">
            <a:extLst>
              <a:ext uri="{FF2B5EF4-FFF2-40B4-BE49-F238E27FC236}">
                <a16:creationId xmlns:a16="http://schemas.microsoft.com/office/drawing/2014/main" id="{7837ACF1-9556-7B14-0097-EEC839869261}"/>
              </a:ext>
            </a:extLst>
          </p:cNvPr>
          <p:cNvSpPr>
            <a:spLocks noChangeArrowheads="1"/>
          </p:cNvSpPr>
          <p:nvPr/>
        </p:nvSpPr>
        <p:spPr bwMode="auto">
          <a:xfrm>
            <a:off x="5669163" y="300476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0" name="Rectangle 1">
            <a:extLst>
              <a:ext uri="{FF2B5EF4-FFF2-40B4-BE49-F238E27FC236}">
                <a16:creationId xmlns:a16="http://schemas.microsoft.com/office/drawing/2014/main" id="{719E3713-23F0-4525-C82E-DE62786079DF}"/>
              </a:ext>
            </a:extLst>
          </p:cNvPr>
          <p:cNvSpPr>
            <a:spLocks noChangeArrowheads="1"/>
          </p:cNvSpPr>
          <p:nvPr/>
        </p:nvSpPr>
        <p:spPr bwMode="auto">
          <a:xfrm>
            <a:off x="922741" y="155146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1" name="Rectangle 3">
            <a:extLst>
              <a:ext uri="{FF2B5EF4-FFF2-40B4-BE49-F238E27FC236}">
                <a16:creationId xmlns:a16="http://schemas.microsoft.com/office/drawing/2014/main" id="{70DF9C48-8AD6-6FDE-5F92-EAB8E75296D8}"/>
              </a:ext>
            </a:extLst>
          </p:cNvPr>
          <p:cNvSpPr>
            <a:spLocks noChangeArrowheads="1"/>
          </p:cNvSpPr>
          <p:nvPr/>
        </p:nvSpPr>
        <p:spPr bwMode="auto">
          <a:xfrm>
            <a:off x="4963003" y="24072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表格 9">
            <a:extLst>
              <a:ext uri="{FF2B5EF4-FFF2-40B4-BE49-F238E27FC236}">
                <a16:creationId xmlns:a16="http://schemas.microsoft.com/office/drawing/2014/main" id="{93FD4A7E-593B-D027-24AF-4896F31CB57C}"/>
              </a:ext>
            </a:extLst>
          </p:cNvPr>
          <p:cNvGraphicFramePr>
            <a:graphicFrameLocks noGrp="1"/>
          </p:cNvGraphicFramePr>
          <p:nvPr>
            <p:extLst>
              <p:ext uri="{D42A27DB-BD31-4B8C-83A1-F6EECF244321}">
                <p14:modId xmlns:p14="http://schemas.microsoft.com/office/powerpoint/2010/main" val="1696862459"/>
              </p:ext>
            </p:extLst>
          </p:nvPr>
        </p:nvGraphicFramePr>
        <p:xfrm>
          <a:off x="800723" y="1580936"/>
          <a:ext cx="2946591" cy="4598972"/>
        </p:xfrm>
        <a:graphic>
          <a:graphicData uri="http://schemas.openxmlformats.org/drawingml/2006/table">
            <a:tbl>
              <a:tblPr/>
              <a:tblGrid>
                <a:gridCol w="1225782">
                  <a:extLst>
                    <a:ext uri="{9D8B030D-6E8A-4147-A177-3AD203B41FA5}">
                      <a16:colId xmlns:a16="http://schemas.microsoft.com/office/drawing/2014/main" val="1039137793"/>
                    </a:ext>
                  </a:extLst>
                </a:gridCol>
                <a:gridCol w="1720809">
                  <a:extLst>
                    <a:ext uri="{9D8B030D-6E8A-4147-A177-3AD203B41FA5}">
                      <a16:colId xmlns:a16="http://schemas.microsoft.com/office/drawing/2014/main" val="837608640"/>
                    </a:ext>
                  </a:extLst>
                </a:gridCol>
              </a:tblGrid>
              <a:tr h="229834">
                <a:tc>
                  <a:txBody>
                    <a:bodyPr/>
                    <a:lstStyle/>
                    <a:p>
                      <a:pPr algn="ctr" fontAlgn="t"/>
                      <a:r>
                        <a:rPr lang="zh-CN" altLang="en-US" sz="800" b="1">
                          <a:solidFill>
                            <a:srgbClr val="1F2329"/>
                          </a:solidFill>
                          <a:effectLst/>
                        </a:rPr>
                        <a:t>描述项</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ctr" fontAlgn="t"/>
                      <a:r>
                        <a:rPr lang="zh-CN" altLang="en-US" sz="800" b="1">
                          <a:solidFill>
                            <a:srgbClr val="1F2329"/>
                          </a:solidFill>
                          <a:effectLst/>
                        </a:rPr>
                        <a:t>说明</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4229626228"/>
                  </a:ext>
                </a:extLst>
              </a:tr>
              <a:tr h="229834">
                <a:tc>
                  <a:txBody>
                    <a:bodyPr/>
                    <a:lstStyle/>
                    <a:p>
                      <a:pPr algn="ctr" fontAlgn="t"/>
                      <a:r>
                        <a:rPr lang="zh-CN" altLang="en-US" sz="800">
                          <a:solidFill>
                            <a:srgbClr val="1F2329"/>
                          </a:solidFill>
                          <a:effectLst/>
                        </a:rPr>
                        <a:t>用例名称</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订单管理</a:t>
                      </a: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189893648"/>
                  </a:ext>
                </a:extLst>
              </a:tr>
              <a:tr h="330018">
                <a:tc>
                  <a:txBody>
                    <a:bodyPr/>
                    <a:lstStyle/>
                    <a:p>
                      <a:pPr algn="ctr" fontAlgn="t"/>
                      <a:r>
                        <a:rPr lang="zh-CN" altLang="en-US" sz="800">
                          <a:solidFill>
                            <a:srgbClr val="1F2329"/>
                          </a:solidFill>
                          <a:effectLst/>
                        </a:rPr>
                        <a:t>标识符</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800">
                          <a:effectLst/>
                        </a:rPr>
                      </a:b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74543580"/>
                  </a:ext>
                </a:extLst>
              </a:tr>
              <a:tr h="447882">
                <a:tc>
                  <a:txBody>
                    <a:bodyPr/>
                    <a:lstStyle/>
                    <a:p>
                      <a:pPr algn="ctr" fontAlgn="t"/>
                      <a:r>
                        <a:rPr lang="zh-CN" altLang="en-US" sz="800">
                          <a:solidFill>
                            <a:srgbClr val="1F2329"/>
                          </a:solidFill>
                          <a:effectLst/>
                        </a:rPr>
                        <a:t>用例描述</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r>
                        <a:rPr lang="zh-CN" altLang="en-US" sz="800">
                          <a:effectLst/>
                        </a:rPr>
                        <a:t>允许客户在订单开始发货状态之前取消订单，允许商家在订单交易完成状态之前取消订单。</a:t>
                      </a: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491636924"/>
                  </a:ext>
                </a:extLst>
              </a:tr>
              <a:tr h="229834">
                <a:tc>
                  <a:txBody>
                    <a:bodyPr/>
                    <a:lstStyle/>
                    <a:p>
                      <a:pPr algn="ctr" fontAlgn="t"/>
                      <a:r>
                        <a:rPr lang="zh-CN" altLang="en-US" sz="800">
                          <a:solidFill>
                            <a:srgbClr val="1F2329"/>
                          </a:solidFill>
                          <a:effectLst/>
                        </a:rPr>
                        <a:t>参与者</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买家、卖家</a:t>
                      </a: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161124743"/>
                  </a:ext>
                </a:extLst>
              </a:tr>
              <a:tr h="229834">
                <a:tc>
                  <a:txBody>
                    <a:bodyPr/>
                    <a:lstStyle/>
                    <a:p>
                      <a:pPr algn="ctr" fontAlgn="t"/>
                      <a:r>
                        <a:rPr lang="zh-CN" altLang="en-US" sz="800">
                          <a:solidFill>
                            <a:srgbClr val="1F2329"/>
                          </a:solidFill>
                          <a:effectLst/>
                        </a:rPr>
                        <a:t>优先级</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高</a:t>
                      </a: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934826262"/>
                  </a:ext>
                </a:extLst>
              </a:tr>
              <a:tr h="229834">
                <a:tc>
                  <a:txBody>
                    <a:bodyPr/>
                    <a:lstStyle/>
                    <a:p>
                      <a:pPr algn="ctr" fontAlgn="t"/>
                      <a:r>
                        <a:rPr lang="zh-CN" altLang="en-US" sz="800">
                          <a:solidFill>
                            <a:srgbClr val="1F2329"/>
                          </a:solidFill>
                          <a:effectLst/>
                        </a:rPr>
                        <a:t>前置条件</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r>
                        <a:rPr lang="zh-CN" altLang="en-US" sz="800">
                          <a:solidFill>
                            <a:srgbClr val="1F2329"/>
                          </a:solidFill>
                          <a:effectLst/>
                        </a:rPr>
                        <a:t>买家已经下单，卖家已经收到订单</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557353839"/>
                  </a:ext>
                </a:extLst>
              </a:tr>
              <a:tr h="229834">
                <a:tc>
                  <a:txBody>
                    <a:bodyPr/>
                    <a:lstStyle/>
                    <a:p>
                      <a:pPr algn="ctr" fontAlgn="t"/>
                      <a:r>
                        <a:rPr lang="zh-CN" altLang="en-US" sz="800">
                          <a:solidFill>
                            <a:srgbClr val="1F2329"/>
                          </a:solidFill>
                          <a:effectLst/>
                        </a:rPr>
                        <a:t>后置条件</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订单状态更新</a:t>
                      </a: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955758416"/>
                  </a:ext>
                </a:extLst>
              </a:tr>
              <a:tr h="919336">
                <a:tc>
                  <a:txBody>
                    <a:bodyPr/>
                    <a:lstStyle/>
                    <a:p>
                      <a:pPr algn="ctr" fontAlgn="t"/>
                      <a:r>
                        <a:rPr lang="zh-CN" altLang="en-US" sz="800">
                          <a:solidFill>
                            <a:srgbClr val="1F2329"/>
                          </a:solidFill>
                          <a:effectLst/>
                        </a:rPr>
                        <a:t>基本操作流程</a:t>
                      </a:r>
                      <a:endParaRPr lang="zh-CN" altLang="en-US" sz="800">
                        <a:effectLst/>
                      </a:endParaRPr>
                    </a:p>
                    <a:p>
                      <a:pPr fontAlgn="t"/>
                      <a:br>
                        <a:rPr lang="zh-CN" altLang="en-US" sz="800">
                          <a:effectLst/>
                        </a:rPr>
                      </a:b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buFont typeface="+mj-lt"/>
                        <a:buAutoNum type="arabicPeriod"/>
                      </a:pPr>
                      <a:r>
                        <a:rPr lang="zh-CN" altLang="en-US" sz="800">
                          <a:effectLst/>
                        </a:rPr>
                        <a:t>买家下单</a:t>
                      </a:r>
                    </a:p>
                    <a:p>
                      <a:pPr algn="l" fontAlgn="t">
                        <a:buFont typeface="+mj-lt"/>
                        <a:buAutoNum type="arabicPeriod"/>
                      </a:pPr>
                      <a:r>
                        <a:rPr lang="zh-CN" altLang="en-US" sz="800">
                          <a:effectLst/>
                        </a:rPr>
                        <a:t>卖家接受订单</a:t>
                      </a:r>
                      <a:r>
                        <a:rPr lang="en-US" altLang="zh-CN" sz="800">
                          <a:effectLst/>
                        </a:rPr>
                        <a:t>/</a:t>
                      </a:r>
                      <a:r>
                        <a:rPr lang="zh-CN" altLang="en-US" sz="800">
                          <a:effectLst/>
                        </a:rPr>
                        <a:t>拒绝订单</a:t>
                      </a:r>
                    </a:p>
                    <a:p>
                      <a:pPr algn="l" fontAlgn="t">
                        <a:buFont typeface="+mj-lt"/>
                        <a:buAutoNum type="arabicPeriod"/>
                      </a:pPr>
                      <a:r>
                        <a:rPr lang="zh-CN" altLang="en-US" sz="800">
                          <a:effectLst/>
                        </a:rPr>
                        <a:t>卖家备货完成</a:t>
                      </a:r>
                    </a:p>
                    <a:p>
                      <a:pPr algn="l" fontAlgn="t">
                        <a:buFont typeface="+mj-lt"/>
                        <a:buAutoNum type="arabicPeriod"/>
                      </a:pPr>
                      <a:r>
                        <a:rPr lang="zh-CN" altLang="en-US" sz="800">
                          <a:effectLst/>
                        </a:rPr>
                        <a:t>卖家开始发货</a:t>
                      </a:r>
                    </a:p>
                    <a:p>
                      <a:pPr algn="l" fontAlgn="t">
                        <a:buFont typeface="+mj-lt"/>
                        <a:buAutoNum type="arabicPeriod"/>
                      </a:pPr>
                      <a:r>
                        <a:rPr lang="zh-CN" altLang="en-US" sz="800">
                          <a:effectLst/>
                        </a:rPr>
                        <a:t>交易完成</a:t>
                      </a:r>
                      <a:r>
                        <a:rPr lang="en-US" altLang="zh-CN" sz="800">
                          <a:effectLst/>
                        </a:rPr>
                        <a:t>/</a:t>
                      </a:r>
                      <a:r>
                        <a:rPr lang="zh-CN" altLang="en-US" sz="800">
                          <a:effectLst/>
                        </a:rPr>
                        <a:t>交易失败</a:t>
                      </a:r>
                    </a:p>
                    <a:p>
                      <a:pPr fontAlgn="t"/>
                      <a:br>
                        <a:rPr lang="zh-CN" altLang="en-US" sz="800">
                          <a:effectLst/>
                        </a:rPr>
                      </a:b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574411019"/>
                  </a:ext>
                </a:extLst>
              </a:tr>
              <a:tr h="330018">
                <a:tc>
                  <a:txBody>
                    <a:bodyPr/>
                    <a:lstStyle/>
                    <a:p>
                      <a:pPr algn="ctr" fontAlgn="t"/>
                      <a:r>
                        <a:rPr lang="zh-CN" altLang="en-US" sz="800">
                          <a:solidFill>
                            <a:srgbClr val="1F2329"/>
                          </a:solidFill>
                          <a:effectLst/>
                        </a:rPr>
                        <a:t>可选操作流程</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buFont typeface="+mj-lt"/>
                        <a:buAutoNum type="arabicPeriod"/>
                      </a:pPr>
                      <a:r>
                        <a:rPr lang="zh-CN" altLang="en-US" sz="800">
                          <a:effectLst/>
                        </a:rPr>
                        <a:t>在开始发货前，买家可以取消订单</a:t>
                      </a:r>
                    </a:p>
                    <a:p>
                      <a:pPr algn="l" fontAlgn="t">
                        <a:buFont typeface="+mj-lt"/>
                        <a:buAutoNum type="arabicPeriod"/>
                      </a:pPr>
                      <a:r>
                        <a:rPr lang="zh-CN" altLang="en-US" sz="800">
                          <a:effectLst/>
                        </a:rPr>
                        <a:t>在交易完成前，卖家可以取消订单</a:t>
                      </a: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866483454"/>
                  </a:ext>
                </a:extLst>
              </a:tr>
              <a:tr h="330018">
                <a:tc>
                  <a:txBody>
                    <a:bodyPr/>
                    <a:lstStyle/>
                    <a:p>
                      <a:pPr algn="ctr" fontAlgn="t"/>
                      <a:r>
                        <a:rPr lang="zh-CN" altLang="en-US" sz="800">
                          <a:solidFill>
                            <a:srgbClr val="1F2329"/>
                          </a:solidFill>
                          <a:effectLst/>
                        </a:rPr>
                        <a:t>字段列表</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800">
                          <a:effectLst/>
                        </a:rPr>
                      </a:b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936457975"/>
                  </a:ext>
                </a:extLst>
              </a:tr>
              <a:tr h="229834">
                <a:tc>
                  <a:txBody>
                    <a:bodyPr/>
                    <a:lstStyle/>
                    <a:p>
                      <a:pPr algn="ctr" fontAlgn="t"/>
                      <a:r>
                        <a:rPr lang="zh-CN" altLang="en-US" sz="800">
                          <a:solidFill>
                            <a:srgbClr val="1F2329"/>
                          </a:solidFill>
                          <a:effectLst/>
                        </a:rPr>
                        <a:t>非功能需求</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系统响应时间不能超过</a:t>
                      </a:r>
                      <a:r>
                        <a:rPr lang="en-US" altLang="zh-CN" sz="800">
                          <a:solidFill>
                            <a:srgbClr val="1F2329"/>
                          </a:solidFill>
                          <a:effectLst/>
                        </a:rPr>
                        <a:t>60</a:t>
                      </a:r>
                      <a:r>
                        <a:rPr lang="zh-CN" altLang="en-US" sz="800">
                          <a:solidFill>
                            <a:srgbClr val="1F2329"/>
                          </a:solidFill>
                          <a:effectLst/>
                        </a:rPr>
                        <a:t>秒</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354406640"/>
                  </a:ext>
                </a:extLst>
              </a:tr>
              <a:tr h="229834">
                <a:tc>
                  <a:txBody>
                    <a:bodyPr/>
                    <a:lstStyle/>
                    <a:p>
                      <a:pPr algn="ctr" fontAlgn="t"/>
                      <a:r>
                        <a:rPr lang="zh-CN" altLang="en-US" sz="800">
                          <a:solidFill>
                            <a:srgbClr val="1F2329"/>
                          </a:solidFill>
                          <a:effectLst/>
                        </a:rPr>
                        <a:t>业务规则</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无</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977869617"/>
                  </a:ext>
                </a:extLst>
              </a:tr>
              <a:tr h="330018">
                <a:tc>
                  <a:txBody>
                    <a:bodyPr/>
                    <a:lstStyle/>
                    <a:p>
                      <a:pPr algn="ctr" fontAlgn="t"/>
                      <a:r>
                        <a:rPr lang="zh-CN" altLang="en-US" sz="800">
                          <a:solidFill>
                            <a:srgbClr val="1F2329"/>
                          </a:solidFill>
                          <a:effectLst/>
                        </a:rPr>
                        <a:t>设计约束</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800" dirty="0">
                          <a:effectLst/>
                        </a:rPr>
                      </a:br>
                      <a:endParaRPr lang="zh-CN" altLang="en-US" sz="800" dirty="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133313740"/>
                  </a:ext>
                </a:extLst>
              </a:tr>
            </a:tbl>
          </a:graphicData>
        </a:graphic>
      </p:graphicFrame>
      <p:sp>
        <p:nvSpPr>
          <p:cNvPr id="62" name="Rectangle 1">
            <a:extLst>
              <a:ext uri="{FF2B5EF4-FFF2-40B4-BE49-F238E27FC236}">
                <a16:creationId xmlns:a16="http://schemas.microsoft.com/office/drawing/2014/main" id="{4758A67F-0BDA-292F-9EF0-128430221314}"/>
              </a:ext>
            </a:extLst>
          </p:cNvPr>
          <p:cNvSpPr>
            <a:spLocks noChangeArrowheads="1"/>
          </p:cNvSpPr>
          <p:nvPr/>
        </p:nvSpPr>
        <p:spPr bwMode="auto">
          <a:xfrm>
            <a:off x="800819" y="15809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6386" name="Picture 2">
            <a:extLst>
              <a:ext uri="{FF2B5EF4-FFF2-40B4-BE49-F238E27FC236}">
                <a16:creationId xmlns:a16="http://schemas.microsoft.com/office/drawing/2014/main" id="{67701D9D-930B-64D8-91C8-7CA7667F04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9603" y="1279364"/>
            <a:ext cx="5486400" cy="4857750"/>
          </a:xfrm>
          <a:prstGeom prst="rect">
            <a:avLst/>
          </a:prstGeom>
          <a:noFill/>
          <a:extLst>
            <a:ext uri="{909E8E84-426E-40DD-AFC4-6F175D3DCCD1}">
              <a14:hiddenFill xmlns:a14="http://schemas.microsoft.com/office/drawing/2010/main">
                <a:solidFill>
                  <a:srgbClr val="FFFFFF"/>
                </a:solidFill>
              </a14:hiddenFill>
            </a:ext>
          </a:extLst>
        </p:spPr>
      </p:pic>
      <p:sp>
        <p:nvSpPr>
          <p:cNvPr id="63" name="Rectangle 3">
            <a:extLst>
              <a:ext uri="{FF2B5EF4-FFF2-40B4-BE49-F238E27FC236}">
                <a16:creationId xmlns:a16="http://schemas.microsoft.com/office/drawing/2014/main" id="{B3D12985-6271-AD6D-52FD-A0A864BD5CA7}"/>
              </a:ext>
            </a:extLst>
          </p:cNvPr>
          <p:cNvSpPr>
            <a:spLocks noChangeArrowheads="1"/>
          </p:cNvSpPr>
          <p:nvPr/>
        </p:nvSpPr>
        <p:spPr bwMode="auto">
          <a:xfrm>
            <a:off x="4559603" y="127936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5185215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20"/>
          <p:cNvGrpSpPr/>
          <p:nvPr/>
        </p:nvGrpSpPr>
        <p:grpSpPr>
          <a:xfrm>
            <a:off x="454963" y="93878"/>
            <a:ext cx="10641129" cy="826316"/>
            <a:chOff x="454963" y="93878"/>
            <a:chExt cx="10641129" cy="826316"/>
          </a:xfrm>
        </p:grpSpPr>
        <p:sp>
          <p:nvSpPr>
            <p:cNvPr id="21" name="AutoShape 21"/>
            <p:cNvSpPr/>
            <p:nvPr/>
          </p:nvSpPr>
          <p:spPr>
            <a:xfrm>
              <a:off x="454963" y="331168"/>
              <a:ext cx="84147" cy="84147"/>
            </a:xfrm>
            <a:prstGeom prst="ellipse">
              <a:avLst/>
            </a:prstGeom>
            <a:solidFill>
              <a:schemeClr val="accent1">
                <a:alpha val="100000"/>
              </a:schemeClr>
            </a:solidFill>
          </p:spPr>
        </p:sp>
        <p:sp>
          <p:nvSpPr>
            <p:cNvPr id="22" name="AutoShape 22"/>
            <p:cNvSpPr/>
            <p:nvPr/>
          </p:nvSpPr>
          <p:spPr>
            <a:xfrm>
              <a:off x="575049" y="337743"/>
              <a:ext cx="78137" cy="78137"/>
            </a:xfrm>
            <a:prstGeom prst="ellipse">
              <a:avLst/>
            </a:prstGeom>
            <a:solidFill>
              <a:schemeClr val="accent1">
                <a:alpha val="80000"/>
              </a:schemeClr>
            </a:solidFill>
          </p:spPr>
        </p:sp>
        <p:sp>
          <p:nvSpPr>
            <p:cNvPr id="23" name="AutoShape 23"/>
            <p:cNvSpPr/>
            <p:nvPr/>
          </p:nvSpPr>
          <p:spPr>
            <a:xfrm>
              <a:off x="689125" y="339460"/>
              <a:ext cx="74704" cy="74704"/>
            </a:xfrm>
            <a:prstGeom prst="ellipse">
              <a:avLst/>
            </a:prstGeom>
            <a:solidFill>
              <a:schemeClr val="accent1">
                <a:alpha val="60000"/>
              </a:schemeClr>
            </a:solidFill>
          </p:spPr>
        </p:sp>
        <p:sp>
          <p:nvSpPr>
            <p:cNvPr id="24" name="AutoShape 24"/>
            <p:cNvSpPr/>
            <p:nvPr/>
          </p:nvSpPr>
          <p:spPr>
            <a:xfrm>
              <a:off x="799768" y="348430"/>
              <a:ext cx="69238" cy="69238"/>
            </a:xfrm>
            <a:prstGeom prst="ellipse">
              <a:avLst/>
            </a:prstGeom>
            <a:solidFill>
              <a:schemeClr val="accent1">
                <a:alpha val="40000"/>
              </a:schemeClr>
            </a:solidFill>
          </p:spPr>
        </p:sp>
        <p:sp>
          <p:nvSpPr>
            <p:cNvPr id="25" name="AutoShape 25"/>
            <p:cNvSpPr/>
            <p:nvPr/>
          </p:nvSpPr>
          <p:spPr>
            <a:xfrm>
              <a:off x="904945" y="344297"/>
              <a:ext cx="65594" cy="65594"/>
            </a:xfrm>
            <a:prstGeom prst="ellipse">
              <a:avLst/>
            </a:prstGeom>
            <a:solidFill>
              <a:schemeClr val="accent1">
                <a:alpha val="20000"/>
              </a:schemeClr>
            </a:solidFill>
          </p:spPr>
        </p:sp>
        <p:sp>
          <p:nvSpPr>
            <p:cNvPr id="26" name="AutoShape 26"/>
            <p:cNvSpPr/>
            <p:nvPr/>
          </p:nvSpPr>
          <p:spPr>
            <a:xfrm>
              <a:off x="454963" y="448942"/>
              <a:ext cx="84147" cy="84147"/>
            </a:xfrm>
            <a:prstGeom prst="ellipse">
              <a:avLst/>
            </a:prstGeom>
            <a:solidFill>
              <a:schemeClr val="accent1">
                <a:alpha val="100000"/>
              </a:schemeClr>
            </a:solidFill>
          </p:spPr>
        </p:sp>
        <p:sp>
          <p:nvSpPr>
            <p:cNvPr id="27" name="AutoShape 27"/>
            <p:cNvSpPr/>
            <p:nvPr/>
          </p:nvSpPr>
          <p:spPr>
            <a:xfrm>
              <a:off x="575049" y="455517"/>
              <a:ext cx="78137" cy="78137"/>
            </a:xfrm>
            <a:prstGeom prst="ellipse">
              <a:avLst/>
            </a:prstGeom>
            <a:solidFill>
              <a:schemeClr val="accent1">
                <a:alpha val="80000"/>
              </a:schemeClr>
            </a:solidFill>
          </p:spPr>
        </p:sp>
        <p:sp>
          <p:nvSpPr>
            <p:cNvPr id="28" name="AutoShape 28"/>
            <p:cNvSpPr/>
            <p:nvPr/>
          </p:nvSpPr>
          <p:spPr>
            <a:xfrm>
              <a:off x="689125" y="457233"/>
              <a:ext cx="74704" cy="74704"/>
            </a:xfrm>
            <a:prstGeom prst="ellipse">
              <a:avLst/>
            </a:prstGeom>
            <a:solidFill>
              <a:schemeClr val="accent1">
                <a:alpha val="60000"/>
              </a:schemeClr>
            </a:solidFill>
          </p:spPr>
        </p:sp>
        <p:sp>
          <p:nvSpPr>
            <p:cNvPr id="29" name="AutoShape 29"/>
            <p:cNvSpPr/>
            <p:nvPr/>
          </p:nvSpPr>
          <p:spPr>
            <a:xfrm>
              <a:off x="799768" y="466203"/>
              <a:ext cx="69238" cy="69238"/>
            </a:xfrm>
            <a:prstGeom prst="ellipse">
              <a:avLst/>
            </a:prstGeom>
            <a:solidFill>
              <a:schemeClr val="accent1">
                <a:alpha val="40000"/>
              </a:schemeClr>
            </a:solidFill>
          </p:spPr>
        </p:sp>
        <p:sp>
          <p:nvSpPr>
            <p:cNvPr id="30" name="AutoShape 30"/>
            <p:cNvSpPr/>
            <p:nvPr/>
          </p:nvSpPr>
          <p:spPr>
            <a:xfrm>
              <a:off x="904945" y="462070"/>
              <a:ext cx="65594" cy="65594"/>
            </a:xfrm>
            <a:prstGeom prst="ellipse">
              <a:avLst/>
            </a:prstGeom>
            <a:solidFill>
              <a:schemeClr val="accent1">
                <a:alpha val="20000"/>
              </a:schemeClr>
            </a:solidFill>
          </p:spPr>
        </p:sp>
        <p:sp>
          <p:nvSpPr>
            <p:cNvPr id="31" name="AutoShape 31"/>
            <p:cNvSpPr/>
            <p:nvPr/>
          </p:nvSpPr>
          <p:spPr>
            <a:xfrm>
              <a:off x="454963" y="566715"/>
              <a:ext cx="84147" cy="84147"/>
            </a:xfrm>
            <a:prstGeom prst="ellipse">
              <a:avLst/>
            </a:prstGeom>
            <a:solidFill>
              <a:schemeClr val="accent1">
                <a:alpha val="100000"/>
              </a:schemeClr>
            </a:solidFill>
          </p:spPr>
        </p:sp>
        <p:sp>
          <p:nvSpPr>
            <p:cNvPr id="32" name="AutoShape 32"/>
            <p:cNvSpPr/>
            <p:nvPr/>
          </p:nvSpPr>
          <p:spPr>
            <a:xfrm>
              <a:off x="575049" y="573291"/>
              <a:ext cx="78137" cy="78137"/>
            </a:xfrm>
            <a:prstGeom prst="ellipse">
              <a:avLst/>
            </a:prstGeom>
            <a:solidFill>
              <a:schemeClr val="accent1">
                <a:alpha val="80000"/>
              </a:schemeClr>
            </a:solidFill>
          </p:spPr>
        </p:sp>
        <p:sp>
          <p:nvSpPr>
            <p:cNvPr id="33" name="AutoShape 33"/>
            <p:cNvSpPr/>
            <p:nvPr/>
          </p:nvSpPr>
          <p:spPr>
            <a:xfrm>
              <a:off x="689125" y="575007"/>
              <a:ext cx="74704" cy="74704"/>
            </a:xfrm>
            <a:prstGeom prst="ellipse">
              <a:avLst/>
            </a:prstGeom>
            <a:solidFill>
              <a:schemeClr val="accent1">
                <a:alpha val="60000"/>
              </a:schemeClr>
            </a:solidFill>
          </p:spPr>
        </p:sp>
        <p:sp>
          <p:nvSpPr>
            <p:cNvPr id="34" name="AutoShape 34"/>
            <p:cNvSpPr/>
            <p:nvPr/>
          </p:nvSpPr>
          <p:spPr>
            <a:xfrm>
              <a:off x="799768" y="583977"/>
              <a:ext cx="69238" cy="69238"/>
            </a:xfrm>
            <a:prstGeom prst="ellipse">
              <a:avLst/>
            </a:prstGeom>
            <a:solidFill>
              <a:schemeClr val="accent1">
                <a:alpha val="40000"/>
              </a:schemeClr>
            </a:solidFill>
          </p:spPr>
        </p:sp>
        <p:sp>
          <p:nvSpPr>
            <p:cNvPr id="35" name="AutoShape 35"/>
            <p:cNvSpPr/>
            <p:nvPr/>
          </p:nvSpPr>
          <p:spPr>
            <a:xfrm>
              <a:off x="904945" y="579844"/>
              <a:ext cx="65594" cy="65594"/>
            </a:xfrm>
            <a:prstGeom prst="ellipse">
              <a:avLst/>
            </a:prstGeom>
            <a:solidFill>
              <a:schemeClr val="accent1">
                <a:alpha val="20000"/>
              </a:schemeClr>
            </a:solidFill>
          </p:spPr>
        </p:sp>
        <p:sp>
          <p:nvSpPr>
            <p:cNvPr id="36" name="AutoShape 36"/>
            <p:cNvSpPr/>
            <p:nvPr/>
          </p:nvSpPr>
          <p:spPr>
            <a:xfrm>
              <a:off x="454963" y="684489"/>
              <a:ext cx="84147" cy="84147"/>
            </a:xfrm>
            <a:prstGeom prst="ellipse">
              <a:avLst/>
            </a:prstGeom>
            <a:solidFill>
              <a:schemeClr val="accent1">
                <a:alpha val="100000"/>
              </a:schemeClr>
            </a:solidFill>
          </p:spPr>
        </p:sp>
        <p:sp>
          <p:nvSpPr>
            <p:cNvPr id="37" name="AutoShape 37"/>
            <p:cNvSpPr/>
            <p:nvPr/>
          </p:nvSpPr>
          <p:spPr>
            <a:xfrm>
              <a:off x="575049" y="691064"/>
              <a:ext cx="78137" cy="78137"/>
            </a:xfrm>
            <a:prstGeom prst="ellipse">
              <a:avLst/>
            </a:prstGeom>
            <a:solidFill>
              <a:schemeClr val="accent1">
                <a:alpha val="80000"/>
              </a:schemeClr>
            </a:solidFill>
          </p:spPr>
        </p:sp>
        <p:sp>
          <p:nvSpPr>
            <p:cNvPr id="38" name="AutoShape 38"/>
            <p:cNvSpPr/>
            <p:nvPr/>
          </p:nvSpPr>
          <p:spPr>
            <a:xfrm>
              <a:off x="689125" y="692781"/>
              <a:ext cx="74704" cy="74704"/>
            </a:xfrm>
            <a:prstGeom prst="ellipse">
              <a:avLst/>
            </a:prstGeom>
            <a:solidFill>
              <a:schemeClr val="accent1">
                <a:alpha val="60000"/>
              </a:schemeClr>
            </a:solidFill>
          </p:spPr>
        </p:sp>
        <p:sp>
          <p:nvSpPr>
            <p:cNvPr id="39" name="AutoShape 39"/>
            <p:cNvSpPr/>
            <p:nvPr/>
          </p:nvSpPr>
          <p:spPr>
            <a:xfrm>
              <a:off x="799768" y="701751"/>
              <a:ext cx="69238" cy="69238"/>
            </a:xfrm>
            <a:prstGeom prst="ellipse">
              <a:avLst/>
            </a:prstGeom>
            <a:solidFill>
              <a:schemeClr val="accent1">
                <a:alpha val="40000"/>
              </a:schemeClr>
            </a:solidFill>
          </p:spPr>
        </p:sp>
        <p:sp>
          <p:nvSpPr>
            <p:cNvPr id="40" name="AutoShape 40"/>
            <p:cNvSpPr/>
            <p:nvPr/>
          </p:nvSpPr>
          <p:spPr>
            <a:xfrm>
              <a:off x="904945" y="697618"/>
              <a:ext cx="65594" cy="65594"/>
            </a:xfrm>
            <a:prstGeom prst="ellipse">
              <a:avLst/>
            </a:prstGeom>
            <a:solidFill>
              <a:schemeClr val="accent1">
                <a:alpha val="20000"/>
              </a:schemeClr>
            </a:solidFill>
          </p:spPr>
        </p:sp>
        <p:sp>
          <p:nvSpPr>
            <p:cNvPr id="41" name="TextBox 41"/>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测试用例设计与清单</a:t>
              </a:r>
              <a:r>
                <a:rPr lang="en-US" altLang="zh-CN" sz="3000" b="1" dirty="0">
                  <a:solidFill>
                    <a:schemeClr val="accent1">
                      <a:alpha val="100000"/>
                    </a:schemeClr>
                  </a:solidFill>
                  <a:latin typeface="Microsoft Yahei"/>
                  <a:ea typeface="Microsoft Yahei"/>
                  <a:cs typeface="Microsoft Yahei"/>
                </a:rPr>
                <a:t>——</a:t>
              </a:r>
              <a:r>
                <a:rPr lang="zh-CN" altLang="en-US" sz="3000" b="1" dirty="0">
                  <a:solidFill>
                    <a:schemeClr val="accent1">
                      <a:alpha val="100000"/>
                    </a:schemeClr>
                  </a:solidFill>
                  <a:latin typeface="Microsoft Yahei"/>
                  <a:ea typeface="Microsoft Yahei"/>
                  <a:cs typeface="Microsoft Yahei"/>
                </a:rPr>
                <a:t>卖家部分展示</a:t>
              </a:r>
              <a:endParaRPr lang="en-US" sz="3000" b="1" dirty="0">
                <a:solidFill>
                  <a:schemeClr val="accent1">
                    <a:alpha val="100000"/>
                  </a:schemeClr>
                </a:solidFill>
                <a:latin typeface="Microsoft Yahei"/>
                <a:ea typeface="Microsoft Yahei"/>
                <a:cs typeface="Microsoft Yahei"/>
              </a:endParaRPr>
            </a:p>
          </p:txBody>
        </p:sp>
      </p:grpSp>
      <p:sp>
        <p:nvSpPr>
          <p:cNvPr id="45" name="Rectangle 2">
            <a:extLst>
              <a:ext uri="{FF2B5EF4-FFF2-40B4-BE49-F238E27FC236}">
                <a16:creationId xmlns:a16="http://schemas.microsoft.com/office/drawing/2014/main" id="{C7FB794E-8DA6-56CA-3061-990FEAF7D7EE}"/>
              </a:ext>
            </a:extLst>
          </p:cNvPr>
          <p:cNvSpPr>
            <a:spLocks noChangeArrowheads="1"/>
          </p:cNvSpPr>
          <p:nvPr/>
        </p:nvSpPr>
        <p:spPr bwMode="auto">
          <a:xfrm>
            <a:off x="3141663" y="14716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1">
            <a:extLst>
              <a:ext uri="{FF2B5EF4-FFF2-40B4-BE49-F238E27FC236}">
                <a16:creationId xmlns:a16="http://schemas.microsoft.com/office/drawing/2014/main" id="{77E95A50-16AC-A986-3465-5B3BCBF6B552}"/>
              </a:ext>
            </a:extLst>
          </p:cNvPr>
          <p:cNvSpPr>
            <a:spLocks noChangeArrowheads="1"/>
          </p:cNvSpPr>
          <p:nvPr/>
        </p:nvSpPr>
        <p:spPr bwMode="auto">
          <a:xfrm>
            <a:off x="3017838"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AutoShape 2">
            <a:extLst>
              <a:ext uri="{FF2B5EF4-FFF2-40B4-BE49-F238E27FC236}">
                <a16:creationId xmlns:a16="http://schemas.microsoft.com/office/drawing/2014/main" id="{3B26EB58-27F7-A66D-4B73-26D747A4E60D}"/>
              </a:ext>
            </a:extLst>
          </p:cNvP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Rectangle 3">
            <a:extLst>
              <a:ext uri="{FF2B5EF4-FFF2-40B4-BE49-F238E27FC236}">
                <a16:creationId xmlns:a16="http://schemas.microsoft.com/office/drawing/2014/main" id="{83FFEE56-16F4-B245-2158-C5573BD5CF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AutoShape 4">
            <a:extLst>
              <a:ext uri="{FF2B5EF4-FFF2-40B4-BE49-F238E27FC236}">
                <a16:creationId xmlns:a16="http://schemas.microsoft.com/office/drawing/2014/main" id="{4D1A5138-CF1F-4230-C442-3D0E19BC4491}"/>
              </a:ext>
            </a:extLst>
          </p:cNvPr>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5">
            <a:extLst>
              <a:ext uri="{FF2B5EF4-FFF2-40B4-BE49-F238E27FC236}">
                <a16:creationId xmlns:a16="http://schemas.microsoft.com/office/drawing/2014/main" id="{4DF836E1-D425-B3AC-7DDC-0E4683337E23}"/>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AutoShape 6">
            <a:extLst>
              <a:ext uri="{FF2B5EF4-FFF2-40B4-BE49-F238E27FC236}">
                <a16:creationId xmlns:a16="http://schemas.microsoft.com/office/drawing/2014/main" id="{FEF0CEF6-8E1A-833B-9B2B-D5CDFE30F57E}"/>
              </a:ext>
            </a:extLst>
          </p:cNvPr>
          <p:cNvSpPr>
            <a:spLocks noChangeAspect="1" noChangeArrowheads="1"/>
          </p:cNvSpPr>
          <p:nvPr/>
        </p:nvSpPr>
        <p:spPr bwMode="auto">
          <a:xfrm>
            <a:off x="304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7">
            <a:extLst>
              <a:ext uri="{FF2B5EF4-FFF2-40B4-BE49-F238E27FC236}">
                <a16:creationId xmlns:a16="http://schemas.microsoft.com/office/drawing/2014/main" id="{3ACDD94C-CD18-0507-6196-950B875BADB5}"/>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AutoShape 12">
            <a:extLst>
              <a:ext uri="{FF2B5EF4-FFF2-40B4-BE49-F238E27FC236}">
                <a16:creationId xmlns:a16="http://schemas.microsoft.com/office/drawing/2014/main" id="{DCDB1C76-B1BC-F97B-EA1E-E2DF8AB3ECB6}"/>
              </a:ext>
            </a:extLst>
          </p:cNvPr>
          <p:cNvSpPr>
            <a:spLocks noChangeAspect="1" noChangeArrowheads="1"/>
          </p:cNvSpPr>
          <p:nvPr/>
        </p:nvSpPr>
        <p:spPr bwMode="auto">
          <a:xfrm>
            <a:off x="2272614" y="1512729"/>
            <a:ext cx="161826"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13">
            <a:extLst>
              <a:ext uri="{FF2B5EF4-FFF2-40B4-BE49-F238E27FC236}">
                <a16:creationId xmlns:a16="http://schemas.microsoft.com/office/drawing/2014/main" id="{237E8965-4658-9772-0661-66C5F6E9F121}"/>
              </a:ext>
            </a:extLst>
          </p:cNvPr>
          <p:cNvSpPr>
            <a:spLocks noChangeArrowheads="1"/>
          </p:cNvSpPr>
          <p:nvPr/>
        </p:nvSpPr>
        <p:spPr bwMode="auto">
          <a:xfrm flipV="1">
            <a:off x="7848600" y="1253648"/>
            <a:ext cx="6473040" cy="3713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6" name="Rectangle 17">
            <a:extLst>
              <a:ext uri="{FF2B5EF4-FFF2-40B4-BE49-F238E27FC236}">
                <a16:creationId xmlns:a16="http://schemas.microsoft.com/office/drawing/2014/main" id="{C43D7476-25B5-A168-D914-4A2DAD73A605}"/>
              </a:ext>
            </a:extLst>
          </p:cNvPr>
          <p:cNvSpPr>
            <a:spLocks noChangeArrowheads="1"/>
          </p:cNvSpPr>
          <p:nvPr/>
        </p:nvSpPr>
        <p:spPr bwMode="auto">
          <a:xfrm>
            <a:off x="5257800" y="26830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8">
            <a:extLst>
              <a:ext uri="{FF2B5EF4-FFF2-40B4-BE49-F238E27FC236}">
                <a16:creationId xmlns:a16="http://schemas.microsoft.com/office/drawing/2014/main" id="{3A87BFD4-227F-03C9-D0E4-F62D66B0C26F}"/>
              </a:ext>
            </a:extLst>
          </p:cNvPr>
          <p:cNvSpPr>
            <a:spLocks noChangeArrowheads="1"/>
          </p:cNvSpPr>
          <p:nvPr/>
        </p:nvSpPr>
        <p:spPr bwMode="auto">
          <a:xfrm>
            <a:off x="862167" y="15577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CBCC0357-C53F-20A2-E914-BFDF70E88C38}"/>
              </a:ext>
            </a:extLst>
          </p:cNvPr>
          <p:cNvSpPr>
            <a:spLocks noChangeArrowheads="1"/>
          </p:cNvSpPr>
          <p:nvPr/>
        </p:nvSpPr>
        <p:spPr bwMode="auto">
          <a:xfrm>
            <a:off x="2667000" y="22583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5">
            <a:extLst>
              <a:ext uri="{FF2B5EF4-FFF2-40B4-BE49-F238E27FC236}">
                <a16:creationId xmlns:a16="http://schemas.microsoft.com/office/drawing/2014/main" id="{3B4401CC-3FB2-936E-87C7-B8B0F7686636}"/>
              </a:ext>
            </a:extLst>
          </p:cNvPr>
          <p:cNvSpPr>
            <a:spLocks noChangeArrowheads="1"/>
          </p:cNvSpPr>
          <p:nvPr/>
        </p:nvSpPr>
        <p:spPr bwMode="auto">
          <a:xfrm>
            <a:off x="1433434" y="16862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489D4C85-C7F1-C891-FB7A-F98C8DCF65CA}"/>
              </a:ext>
            </a:extLst>
          </p:cNvPr>
          <p:cNvSpPr>
            <a:spLocks noChangeArrowheads="1"/>
          </p:cNvSpPr>
          <p:nvPr/>
        </p:nvSpPr>
        <p:spPr bwMode="auto">
          <a:xfrm>
            <a:off x="-429416" y="-2348858"/>
            <a:ext cx="68888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9" name="Rectangle 3">
            <a:extLst>
              <a:ext uri="{FF2B5EF4-FFF2-40B4-BE49-F238E27FC236}">
                <a16:creationId xmlns:a16="http://schemas.microsoft.com/office/drawing/2014/main" id="{78E36A70-C4DB-A79D-761B-07A3C5EC3783}"/>
              </a:ext>
            </a:extLst>
          </p:cNvPr>
          <p:cNvSpPr>
            <a:spLocks noChangeArrowheads="1"/>
          </p:cNvSpPr>
          <p:nvPr/>
        </p:nvSpPr>
        <p:spPr bwMode="auto">
          <a:xfrm>
            <a:off x="1212052" y="17018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2" name="Rectangle 1">
            <a:extLst>
              <a:ext uri="{FF2B5EF4-FFF2-40B4-BE49-F238E27FC236}">
                <a16:creationId xmlns:a16="http://schemas.microsoft.com/office/drawing/2014/main" id="{DEE62C85-7148-2F1E-EAC5-FD031FF2BC2E}"/>
              </a:ext>
            </a:extLst>
          </p:cNvPr>
          <p:cNvSpPr>
            <a:spLocks noChangeArrowheads="1"/>
          </p:cNvSpPr>
          <p:nvPr/>
        </p:nvSpPr>
        <p:spPr bwMode="auto">
          <a:xfrm>
            <a:off x="862900" y="16705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3" name="Rectangle 3">
            <a:extLst>
              <a:ext uri="{FF2B5EF4-FFF2-40B4-BE49-F238E27FC236}">
                <a16:creationId xmlns:a16="http://schemas.microsoft.com/office/drawing/2014/main" id="{894973B6-64F7-AE57-722B-B8F8671A6447}"/>
              </a:ext>
            </a:extLst>
          </p:cNvPr>
          <p:cNvSpPr>
            <a:spLocks noChangeArrowheads="1"/>
          </p:cNvSpPr>
          <p:nvPr/>
        </p:nvSpPr>
        <p:spPr bwMode="auto">
          <a:xfrm>
            <a:off x="2475356" y="106303"/>
            <a:ext cx="4366224" cy="47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6" name="Rectangle 4">
            <a:extLst>
              <a:ext uri="{FF2B5EF4-FFF2-40B4-BE49-F238E27FC236}">
                <a16:creationId xmlns:a16="http://schemas.microsoft.com/office/drawing/2014/main" id="{F85A7A2D-DEEE-524C-5134-5404A1A2AB92}"/>
              </a:ext>
            </a:extLst>
          </p:cNvPr>
          <p:cNvSpPr>
            <a:spLocks noChangeArrowheads="1"/>
          </p:cNvSpPr>
          <p:nvPr/>
        </p:nvSpPr>
        <p:spPr bwMode="auto">
          <a:xfrm>
            <a:off x="842187" y="15402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7" name="Rectangle 6">
            <a:extLst>
              <a:ext uri="{FF2B5EF4-FFF2-40B4-BE49-F238E27FC236}">
                <a16:creationId xmlns:a16="http://schemas.microsoft.com/office/drawing/2014/main" id="{7DE5126B-03C2-5CA0-65E8-57E0F4093449}"/>
              </a:ext>
            </a:extLst>
          </p:cNvPr>
          <p:cNvSpPr>
            <a:spLocks noChangeArrowheads="1"/>
          </p:cNvSpPr>
          <p:nvPr/>
        </p:nvSpPr>
        <p:spPr bwMode="auto">
          <a:xfrm>
            <a:off x="4776890" y="23264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1">
            <a:extLst>
              <a:ext uri="{FF2B5EF4-FFF2-40B4-BE49-F238E27FC236}">
                <a16:creationId xmlns:a16="http://schemas.microsoft.com/office/drawing/2014/main" id="{4B9DBCF5-4AB1-501F-6E81-CE059AFB6AB9}"/>
              </a:ext>
            </a:extLst>
          </p:cNvPr>
          <p:cNvSpPr>
            <a:spLocks noChangeArrowheads="1"/>
          </p:cNvSpPr>
          <p:nvPr/>
        </p:nvSpPr>
        <p:spPr bwMode="auto">
          <a:xfrm>
            <a:off x="825992" y="12536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3">
            <a:extLst>
              <a:ext uri="{FF2B5EF4-FFF2-40B4-BE49-F238E27FC236}">
                <a16:creationId xmlns:a16="http://schemas.microsoft.com/office/drawing/2014/main" id="{611BD213-4B6A-7F91-29B1-CE0E85092F2E}"/>
              </a:ext>
            </a:extLst>
          </p:cNvPr>
          <p:cNvSpPr>
            <a:spLocks noChangeArrowheads="1"/>
          </p:cNvSpPr>
          <p:nvPr/>
        </p:nvSpPr>
        <p:spPr bwMode="auto">
          <a:xfrm>
            <a:off x="4412064" y="18690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8" name="Rectangle 1">
            <a:extLst>
              <a:ext uri="{FF2B5EF4-FFF2-40B4-BE49-F238E27FC236}">
                <a16:creationId xmlns:a16="http://schemas.microsoft.com/office/drawing/2014/main" id="{7DA144B1-8637-5A71-3814-E6547B76CA24}"/>
              </a:ext>
            </a:extLst>
          </p:cNvPr>
          <p:cNvSpPr>
            <a:spLocks noChangeArrowheads="1"/>
          </p:cNvSpPr>
          <p:nvPr/>
        </p:nvSpPr>
        <p:spPr bwMode="auto">
          <a:xfrm>
            <a:off x="575399" y="144515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9" name="Rectangle 3">
            <a:extLst>
              <a:ext uri="{FF2B5EF4-FFF2-40B4-BE49-F238E27FC236}">
                <a16:creationId xmlns:a16="http://schemas.microsoft.com/office/drawing/2014/main" id="{CB829C8F-B44F-0F0B-68C8-D4EAE15AAF43}"/>
              </a:ext>
            </a:extLst>
          </p:cNvPr>
          <p:cNvSpPr>
            <a:spLocks noChangeArrowheads="1"/>
          </p:cNvSpPr>
          <p:nvPr/>
        </p:nvSpPr>
        <p:spPr bwMode="auto">
          <a:xfrm>
            <a:off x="5001054" y="12485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0" name="Rectangle 1">
            <a:extLst>
              <a:ext uri="{FF2B5EF4-FFF2-40B4-BE49-F238E27FC236}">
                <a16:creationId xmlns:a16="http://schemas.microsoft.com/office/drawing/2014/main" id="{146CBA3C-C898-4293-EDBD-37DBB3291956}"/>
              </a:ext>
            </a:extLst>
          </p:cNvPr>
          <p:cNvSpPr>
            <a:spLocks noChangeArrowheads="1"/>
          </p:cNvSpPr>
          <p:nvPr/>
        </p:nvSpPr>
        <p:spPr bwMode="auto">
          <a:xfrm>
            <a:off x="681481" y="12665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1" name="Rectangle 3">
            <a:extLst>
              <a:ext uri="{FF2B5EF4-FFF2-40B4-BE49-F238E27FC236}">
                <a16:creationId xmlns:a16="http://schemas.microsoft.com/office/drawing/2014/main" id="{CB619300-B2CF-BA42-7E93-478F436B8160}"/>
              </a:ext>
            </a:extLst>
          </p:cNvPr>
          <p:cNvSpPr>
            <a:spLocks noChangeArrowheads="1"/>
          </p:cNvSpPr>
          <p:nvPr/>
        </p:nvSpPr>
        <p:spPr bwMode="auto">
          <a:xfrm>
            <a:off x="5589886" y="25169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2" name="Rectangle 1">
            <a:extLst>
              <a:ext uri="{FF2B5EF4-FFF2-40B4-BE49-F238E27FC236}">
                <a16:creationId xmlns:a16="http://schemas.microsoft.com/office/drawing/2014/main" id="{F072BE99-5FBC-473D-FA73-726428D0D059}"/>
              </a:ext>
            </a:extLst>
          </p:cNvPr>
          <p:cNvSpPr>
            <a:spLocks noChangeArrowheads="1"/>
          </p:cNvSpPr>
          <p:nvPr/>
        </p:nvSpPr>
        <p:spPr bwMode="auto">
          <a:xfrm>
            <a:off x="2778125"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3" name="Rectangle 3">
            <a:extLst>
              <a:ext uri="{FF2B5EF4-FFF2-40B4-BE49-F238E27FC236}">
                <a16:creationId xmlns:a16="http://schemas.microsoft.com/office/drawing/2014/main" id="{0625DF10-8B79-D1B0-0866-AE2E8BCC8709}"/>
              </a:ext>
            </a:extLst>
          </p:cNvPr>
          <p:cNvSpPr>
            <a:spLocks noChangeArrowheads="1"/>
          </p:cNvSpPr>
          <p:nvPr/>
        </p:nvSpPr>
        <p:spPr bwMode="auto">
          <a:xfrm>
            <a:off x="5566176" y="26913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4" name="Rectangle 1">
            <a:extLst>
              <a:ext uri="{FF2B5EF4-FFF2-40B4-BE49-F238E27FC236}">
                <a16:creationId xmlns:a16="http://schemas.microsoft.com/office/drawing/2014/main" id="{AABCC34A-99BE-23E8-4C1E-AE1AE5C174C0}"/>
              </a:ext>
            </a:extLst>
          </p:cNvPr>
          <p:cNvSpPr>
            <a:spLocks noChangeArrowheads="1"/>
          </p:cNvSpPr>
          <p:nvPr/>
        </p:nvSpPr>
        <p:spPr bwMode="auto">
          <a:xfrm>
            <a:off x="1304925" y="14712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5" name="Rectangle 3">
            <a:extLst>
              <a:ext uri="{FF2B5EF4-FFF2-40B4-BE49-F238E27FC236}">
                <a16:creationId xmlns:a16="http://schemas.microsoft.com/office/drawing/2014/main" id="{DC0C6678-665C-87BC-9DEE-5696F4461262}"/>
              </a:ext>
            </a:extLst>
          </p:cNvPr>
          <p:cNvSpPr>
            <a:spLocks noChangeArrowheads="1"/>
          </p:cNvSpPr>
          <p:nvPr/>
        </p:nvSpPr>
        <p:spPr bwMode="auto">
          <a:xfrm>
            <a:off x="4964080" y="15355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6" name="Rectangle 1">
            <a:extLst>
              <a:ext uri="{FF2B5EF4-FFF2-40B4-BE49-F238E27FC236}">
                <a16:creationId xmlns:a16="http://schemas.microsoft.com/office/drawing/2014/main" id="{1394798D-EC57-1635-8731-D2F6163B8EB4}"/>
              </a:ext>
            </a:extLst>
          </p:cNvPr>
          <p:cNvSpPr>
            <a:spLocks noChangeArrowheads="1"/>
          </p:cNvSpPr>
          <p:nvPr/>
        </p:nvSpPr>
        <p:spPr bwMode="auto">
          <a:xfrm>
            <a:off x="674292" y="155539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7" name="Rectangle 3">
            <a:extLst>
              <a:ext uri="{FF2B5EF4-FFF2-40B4-BE49-F238E27FC236}">
                <a16:creationId xmlns:a16="http://schemas.microsoft.com/office/drawing/2014/main" id="{E4F2B1B1-3E6B-8DBA-E41B-022EFFCDE444}"/>
              </a:ext>
            </a:extLst>
          </p:cNvPr>
          <p:cNvSpPr>
            <a:spLocks noChangeArrowheads="1"/>
          </p:cNvSpPr>
          <p:nvPr/>
        </p:nvSpPr>
        <p:spPr bwMode="auto">
          <a:xfrm>
            <a:off x="5194088" y="295788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8" name="Rectangle 1">
            <a:extLst>
              <a:ext uri="{FF2B5EF4-FFF2-40B4-BE49-F238E27FC236}">
                <a16:creationId xmlns:a16="http://schemas.microsoft.com/office/drawing/2014/main" id="{007B84DC-DCE0-4380-248F-46F9D15B265F}"/>
              </a:ext>
            </a:extLst>
          </p:cNvPr>
          <p:cNvSpPr>
            <a:spLocks noChangeArrowheads="1"/>
          </p:cNvSpPr>
          <p:nvPr/>
        </p:nvSpPr>
        <p:spPr bwMode="auto">
          <a:xfrm>
            <a:off x="744388" y="147324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9" name="Rectangle 3">
            <a:extLst>
              <a:ext uri="{FF2B5EF4-FFF2-40B4-BE49-F238E27FC236}">
                <a16:creationId xmlns:a16="http://schemas.microsoft.com/office/drawing/2014/main" id="{7837ACF1-9556-7B14-0097-EEC839869261}"/>
              </a:ext>
            </a:extLst>
          </p:cNvPr>
          <p:cNvSpPr>
            <a:spLocks noChangeArrowheads="1"/>
          </p:cNvSpPr>
          <p:nvPr/>
        </p:nvSpPr>
        <p:spPr bwMode="auto">
          <a:xfrm>
            <a:off x="5669163" y="300476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0" name="Rectangle 1">
            <a:extLst>
              <a:ext uri="{FF2B5EF4-FFF2-40B4-BE49-F238E27FC236}">
                <a16:creationId xmlns:a16="http://schemas.microsoft.com/office/drawing/2014/main" id="{719E3713-23F0-4525-C82E-DE62786079DF}"/>
              </a:ext>
            </a:extLst>
          </p:cNvPr>
          <p:cNvSpPr>
            <a:spLocks noChangeArrowheads="1"/>
          </p:cNvSpPr>
          <p:nvPr/>
        </p:nvSpPr>
        <p:spPr bwMode="auto">
          <a:xfrm>
            <a:off x="922741" y="155146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1" name="Rectangle 3">
            <a:extLst>
              <a:ext uri="{FF2B5EF4-FFF2-40B4-BE49-F238E27FC236}">
                <a16:creationId xmlns:a16="http://schemas.microsoft.com/office/drawing/2014/main" id="{70DF9C48-8AD6-6FDE-5F92-EAB8E75296D8}"/>
              </a:ext>
            </a:extLst>
          </p:cNvPr>
          <p:cNvSpPr>
            <a:spLocks noChangeArrowheads="1"/>
          </p:cNvSpPr>
          <p:nvPr/>
        </p:nvSpPr>
        <p:spPr bwMode="auto">
          <a:xfrm>
            <a:off x="4963003" y="24072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2" name="Rectangle 1">
            <a:extLst>
              <a:ext uri="{FF2B5EF4-FFF2-40B4-BE49-F238E27FC236}">
                <a16:creationId xmlns:a16="http://schemas.microsoft.com/office/drawing/2014/main" id="{4758A67F-0BDA-292F-9EF0-128430221314}"/>
              </a:ext>
            </a:extLst>
          </p:cNvPr>
          <p:cNvSpPr>
            <a:spLocks noChangeArrowheads="1"/>
          </p:cNvSpPr>
          <p:nvPr/>
        </p:nvSpPr>
        <p:spPr bwMode="auto">
          <a:xfrm>
            <a:off x="800819" y="15809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3" name="Rectangle 3">
            <a:extLst>
              <a:ext uri="{FF2B5EF4-FFF2-40B4-BE49-F238E27FC236}">
                <a16:creationId xmlns:a16="http://schemas.microsoft.com/office/drawing/2014/main" id="{B3D12985-6271-AD6D-52FD-A0A864BD5CA7}"/>
              </a:ext>
            </a:extLst>
          </p:cNvPr>
          <p:cNvSpPr>
            <a:spLocks noChangeArrowheads="1"/>
          </p:cNvSpPr>
          <p:nvPr/>
        </p:nvSpPr>
        <p:spPr bwMode="auto">
          <a:xfrm>
            <a:off x="4559603" y="127936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4" name="表格 43">
            <a:extLst>
              <a:ext uri="{FF2B5EF4-FFF2-40B4-BE49-F238E27FC236}">
                <a16:creationId xmlns:a16="http://schemas.microsoft.com/office/drawing/2014/main" id="{4BB8B8CA-44B8-225B-3D3B-F8D2589E07FE}"/>
              </a:ext>
            </a:extLst>
          </p:cNvPr>
          <p:cNvGraphicFramePr>
            <a:graphicFrameLocks noGrp="1"/>
          </p:cNvGraphicFramePr>
          <p:nvPr>
            <p:extLst>
              <p:ext uri="{D42A27DB-BD31-4B8C-83A1-F6EECF244321}">
                <p14:modId xmlns:p14="http://schemas.microsoft.com/office/powerpoint/2010/main" val="573175641"/>
              </p:ext>
            </p:extLst>
          </p:nvPr>
        </p:nvGraphicFramePr>
        <p:xfrm>
          <a:off x="643012" y="1402853"/>
          <a:ext cx="3121353" cy="4525968"/>
        </p:xfrm>
        <a:graphic>
          <a:graphicData uri="http://schemas.openxmlformats.org/drawingml/2006/table">
            <a:tbl>
              <a:tblPr/>
              <a:tblGrid>
                <a:gridCol w="1298483">
                  <a:extLst>
                    <a:ext uri="{9D8B030D-6E8A-4147-A177-3AD203B41FA5}">
                      <a16:colId xmlns:a16="http://schemas.microsoft.com/office/drawing/2014/main" val="1607333270"/>
                    </a:ext>
                  </a:extLst>
                </a:gridCol>
                <a:gridCol w="1822870">
                  <a:extLst>
                    <a:ext uri="{9D8B030D-6E8A-4147-A177-3AD203B41FA5}">
                      <a16:colId xmlns:a16="http://schemas.microsoft.com/office/drawing/2014/main" val="3799995468"/>
                    </a:ext>
                  </a:extLst>
                </a:gridCol>
              </a:tblGrid>
              <a:tr h="243466">
                <a:tc>
                  <a:txBody>
                    <a:bodyPr/>
                    <a:lstStyle/>
                    <a:p>
                      <a:pPr algn="ctr" fontAlgn="t"/>
                      <a:r>
                        <a:rPr lang="zh-CN" altLang="en-US" sz="800" b="1">
                          <a:solidFill>
                            <a:srgbClr val="1F2329"/>
                          </a:solidFill>
                          <a:effectLst/>
                        </a:rPr>
                        <a:t>描述项</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ctr" fontAlgn="t"/>
                      <a:r>
                        <a:rPr lang="zh-CN" altLang="en-US" sz="800" b="1">
                          <a:solidFill>
                            <a:srgbClr val="1F2329"/>
                          </a:solidFill>
                          <a:effectLst/>
                        </a:rPr>
                        <a:t>说明</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202589906"/>
                  </a:ext>
                </a:extLst>
              </a:tr>
              <a:tr h="243466">
                <a:tc>
                  <a:txBody>
                    <a:bodyPr/>
                    <a:lstStyle/>
                    <a:p>
                      <a:pPr algn="ctr" fontAlgn="t"/>
                      <a:r>
                        <a:rPr lang="zh-CN" altLang="en-US" sz="800">
                          <a:solidFill>
                            <a:srgbClr val="1F2329"/>
                          </a:solidFill>
                          <a:effectLst/>
                        </a:rPr>
                        <a:t>用例名称</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收藏商品</a:t>
                      </a: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701187371"/>
                  </a:ext>
                </a:extLst>
              </a:tr>
              <a:tr h="349592">
                <a:tc>
                  <a:txBody>
                    <a:bodyPr/>
                    <a:lstStyle/>
                    <a:p>
                      <a:pPr algn="ctr" fontAlgn="t"/>
                      <a:r>
                        <a:rPr lang="zh-CN" altLang="en-US" sz="800">
                          <a:solidFill>
                            <a:srgbClr val="1F2329"/>
                          </a:solidFill>
                          <a:effectLst/>
                        </a:rPr>
                        <a:t>标识符</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800">
                          <a:effectLst/>
                        </a:rPr>
                      </a:b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518763661"/>
                  </a:ext>
                </a:extLst>
              </a:tr>
              <a:tr h="474446">
                <a:tc>
                  <a:txBody>
                    <a:bodyPr/>
                    <a:lstStyle/>
                    <a:p>
                      <a:pPr algn="ctr" fontAlgn="t"/>
                      <a:r>
                        <a:rPr lang="zh-CN" altLang="en-US" sz="800">
                          <a:solidFill>
                            <a:srgbClr val="1F2329"/>
                          </a:solidFill>
                          <a:effectLst/>
                        </a:rPr>
                        <a:t>用例描述</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r>
                        <a:rPr lang="en-US" altLang="zh-CN" sz="800">
                          <a:effectLst/>
                        </a:rPr>
                        <a:t>1.</a:t>
                      </a:r>
                      <a:r>
                        <a:rPr lang="zh-CN" altLang="en-US" sz="800">
                          <a:effectLst/>
                        </a:rPr>
                        <a:t>买家可以收藏商品 </a:t>
                      </a:r>
                    </a:p>
                    <a:p>
                      <a:pPr fontAlgn="t"/>
                      <a:r>
                        <a:rPr lang="en-US" altLang="zh-CN" sz="800">
                          <a:effectLst/>
                        </a:rPr>
                        <a:t>2. </a:t>
                      </a:r>
                      <a:r>
                        <a:rPr lang="zh-CN" altLang="en-US" sz="800">
                          <a:effectLst/>
                        </a:rPr>
                        <a:t>买家可以从购物⻋中选择多件商品转为收藏</a:t>
                      </a: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733816659"/>
                  </a:ext>
                </a:extLst>
              </a:tr>
              <a:tr h="243466">
                <a:tc>
                  <a:txBody>
                    <a:bodyPr/>
                    <a:lstStyle/>
                    <a:p>
                      <a:pPr algn="ctr" fontAlgn="t"/>
                      <a:r>
                        <a:rPr lang="zh-CN" altLang="en-US" sz="800">
                          <a:solidFill>
                            <a:srgbClr val="1F2329"/>
                          </a:solidFill>
                          <a:effectLst/>
                        </a:rPr>
                        <a:t>参与者</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买家</a:t>
                      </a: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919686456"/>
                  </a:ext>
                </a:extLst>
              </a:tr>
              <a:tr h="243466">
                <a:tc>
                  <a:txBody>
                    <a:bodyPr/>
                    <a:lstStyle/>
                    <a:p>
                      <a:pPr algn="ctr" fontAlgn="t"/>
                      <a:r>
                        <a:rPr lang="zh-CN" altLang="en-US" sz="800">
                          <a:solidFill>
                            <a:srgbClr val="1F2329"/>
                          </a:solidFill>
                          <a:effectLst/>
                        </a:rPr>
                        <a:t>优先级</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高</a:t>
                      </a: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307260452"/>
                  </a:ext>
                </a:extLst>
              </a:tr>
              <a:tr h="243466">
                <a:tc>
                  <a:txBody>
                    <a:bodyPr/>
                    <a:lstStyle/>
                    <a:p>
                      <a:pPr algn="ctr" fontAlgn="t"/>
                      <a:r>
                        <a:rPr lang="zh-CN" altLang="en-US" sz="800">
                          <a:solidFill>
                            <a:srgbClr val="1F2329"/>
                          </a:solidFill>
                          <a:effectLst/>
                        </a:rPr>
                        <a:t>前置条件</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r>
                        <a:rPr lang="zh-CN" altLang="en-US" sz="800">
                          <a:solidFill>
                            <a:srgbClr val="1F2329"/>
                          </a:solidFill>
                          <a:effectLst/>
                        </a:rPr>
                        <a:t>买家已经浏览商品</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751173175"/>
                  </a:ext>
                </a:extLst>
              </a:tr>
              <a:tr h="349592">
                <a:tc>
                  <a:txBody>
                    <a:bodyPr/>
                    <a:lstStyle/>
                    <a:p>
                      <a:pPr algn="ctr" fontAlgn="t"/>
                      <a:r>
                        <a:rPr lang="zh-CN" altLang="en-US" sz="800">
                          <a:solidFill>
                            <a:srgbClr val="1F2329"/>
                          </a:solidFill>
                          <a:effectLst/>
                        </a:rPr>
                        <a:t>后置条件</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商品状态更新（加入购物车、加入收藏、下单）</a:t>
                      </a: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074856752"/>
                  </a:ext>
                </a:extLst>
              </a:tr>
              <a:tr h="474446">
                <a:tc>
                  <a:txBody>
                    <a:bodyPr/>
                    <a:lstStyle/>
                    <a:p>
                      <a:pPr algn="ctr" fontAlgn="t"/>
                      <a:r>
                        <a:rPr lang="zh-CN" altLang="en-US" sz="800">
                          <a:solidFill>
                            <a:srgbClr val="1F2329"/>
                          </a:solidFill>
                          <a:effectLst/>
                        </a:rPr>
                        <a:t>基本操作流程</a:t>
                      </a:r>
                      <a:endParaRPr lang="zh-CN" altLang="en-US" sz="800">
                        <a:effectLst/>
                      </a:endParaRPr>
                    </a:p>
                    <a:p>
                      <a:pPr fontAlgn="t"/>
                      <a:br>
                        <a:rPr lang="zh-CN" altLang="en-US" sz="800">
                          <a:effectLst/>
                        </a:rPr>
                      </a:b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buFont typeface="+mj-lt"/>
                        <a:buAutoNum type="arabicPeriod"/>
                      </a:pPr>
                      <a:r>
                        <a:rPr lang="zh-CN" altLang="en-US" sz="800">
                          <a:effectLst/>
                        </a:rPr>
                        <a:t>买家浏览商品</a:t>
                      </a:r>
                    </a:p>
                    <a:p>
                      <a:pPr algn="l" fontAlgn="t">
                        <a:buFont typeface="+mj-lt"/>
                        <a:buAutoNum type="arabicPeriod"/>
                      </a:pPr>
                      <a:r>
                        <a:rPr lang="zh-CN" altLang="en-US" sz="800">
                          <a:effectLst/>
                        </a:rPr>
                        <a:t>买家将商品加入收藏</a:t>
                      </a: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74641694"/>
                  </a:ext>
                </a:extLst>
              </a:tr>
              <a:tr h="474446">
                <a:tc>
                  <a:txBody>
                    <a:bodyPr/>
                    <a:lstStyle/>
                    <a:p>
                      <a:pPr algn="ctr" fontAlgn="t"/>
                      <a:r>
                        <a:rPr lang="zh-CN" altLang="en-US" sz="800">
                          <a:solidFill>
                            <a:srgbClr val="1F2329"/>
                          </a:solidFill>
                          <a:effectLst/>
                        </a:rPr>
                        <a:t>可选操作流程</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buFont typeface="+mj-lt"/>
                        <a:buAutoNum type="arabicPeriod"/>
                      </a:pPr>
                      <a:r>
                        <a:rPr lang="zh-CN" altLang="en-US" sz="800">
                          <a:effectLst/>
                        </a:rPr>
                        <a:t>买家从购物车中选择商品转为收藏</a:t>
                      </a:r>
                    </a:p>
                    <a:p>
                      <a:pPr fontAlgn="t"/>
                      <a:br>
                        <a:rPr lang="zh-CN" altLang="en-US" sz="800">
                          <a:effectLst/>
                        </a:rPr>
                      </a:b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680075135"/>
                  </a:ext>
                </a:extLst>
              </a:tr>
              <a:tr h="349592">
                <a:tc>
                  <a:txBody>
                    <a:bodyPr/>
                    <a:lstStyle/>
                    <a:p>
                      <a:pPr algn="ctr" fontAlgn="t"/>
                      <a:r>
                        <a:rPr lang="zh-CN" altLang="en-US" sz="800">
                          <a:solidFill>
                            <a:srgbClr val="1F2329"/>
                          </a:solidFill>
                          <a:effectLst/>
                        </a:rPr>
                        <a:t>字段列表</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800">
                          <a:effectLst/>
                        </a:rPr>
                      </a:b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4131498940"/>
                  </a:ext>
                </a:extLst>
              </a:tr>
              <a:tr h="243466">
                <a:tc>
                  <a:txBody>
                    <a:bodyPr/>
                    <a:lstStyle/>
                    <a:p>
                      <a:pPr algn="ctr" fontAlgn="t"/>
                      <a:r>
                        <a:rPr lang="zh-CN" altLang="en-US" sz="800">
                          <a:solidFill>
                            <a:srgbClr val="1F2329"/>
                          </a:solidFill>
                          <a:effectLst/>
                        </a:rPr>
                        <a:t>非功能需求</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系统响应时间不能超过</a:t>
                      </a:r>
                      <a:r>
                        <a:rPr lang="en-US" altLang="zh-CN" sz="800">
                          <a:solidFill>
                            <a:srgbClr val="1F2329"/>
                          </a:solidFill>
                          <a:effectLst/>
                        </a:rPr>
                        <a:t>60</a:t>
                      </a:r>
                      <a:r>
                        <a:rPr lang="zh-CN" altLang="en-US" sz="800">
                          <a:solidFill>
                            <a:srgbClr val="1F2329"/>
                          </a:solidFill>
                          <a:effectLst/>
                        </a:rPr>
                        <a:t>秒</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252179184"/>
                  </a:ext>
                </a:extLst>
              </a:tr>
              <a:tr h="243466">
                <a:tc>
                  <a:txBody>
                    <a:bodyPr/>
                    <a:lstStyle/>
                    <a:p>
                      <a:pPr algn="ctr" fontAlgn="t"/>
                      <a:r>
                        <a:rPr lang="zh-CN" altLang="en-US" sz="800">
                          <a:solidFill>
                            <a:srgbClr val="1F2329"/>
                          </a:solidFill>
                          <a:effectLst/>
                        </a:rPr>
                        <a:t>业务规则</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无</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4091888743"/>
                  </a:ext>
                </a:extLst>
              </a:tr>
              <a:tr h="349592">
                <a:tc>
                  <a:txBody>
                    <a:bodyPr/>
                    <a:lstStyle/>
                    <a:p>
                      <a:pPr algn="ctr" fontAlgn="t"/>
                      <a:r>
                        <a:rPr lang="zh-CN" altLang="en-US" sz="800">
                          <a:solidFill>
                            <a:srgbClr val="1F2329"/>
                          </a:solidFill>
                          <a:effectLst/>
                        </a:rPr>
                        <a:t>设计约束</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800" dirty="0">
                          <a:effectLst/>
                        </a:rPr>
                      </a:br>
                      <a:endParaRPr lang="zh-CN" altLang="en-US" sz="800" dirty="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4070360335"/>
                  </a:ext>
                </a:extLst>
              </a:tr>
            </a:tbl>
          </a:graphicData>
        </a:graphic>
      </p:graphicFrame>
      <p:sp>
        <p:nvSpPr>
          <p:cNvPr id="16384" name="Rectangle 1">
            <a:extLst>
              <a:ext uri="{FF2B5EF4-FFF2-40B4-BE49-F238E27FC236}">
                <a16:creationId xmlns:a16="http://schemas.microsoft.com/office/drawing/2014/main" id="{EC1E6F1D-7E04-C6BD-AFF0-597967FFAD13}"/>
              </a:ext>
            </a:extLst>
          </p:cNvPr>
          <p:cNvSpPr>
            <a:spLocks noChangeArrowheads="1"/>
          </p:cNvSpPr>
          <p:nvPr/>
        </p:nvSpPr>
        <p:spPr bwMode="auto">
          <a:xfrm>
            <a:off x="643177" y="140285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7410" name="Picture 2">
            <a:extLst>
              <a:ext uri="{FF2B5EF4-FFF2-40B4-BE49-F238E27FC236}">
                <a16:creationId xmlns:a16="http://schemas.microsoft.com/office/drawing/2014/main" id="{86133D2F-D842-BD29-FDCF-5088FA0C9E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0440" y="2019741"/>
            <a:ext cx="5762625" cy="3609975"/>
          </a:xfrm>
          <a:prstGeom prst="rect">
            <a:avLst/>
          </a:prstGeom>
          <a:noFill/>
          <a:extLst>
            <a:ext uri="{909E8E84-426E-40DD-AFC4-6F175D3DCCD1}">
              <a14:hiddenFill xmlns:a14="http://schemas.microsoft.com/office/drawing/2010/main">
                <a:solidFill>
                  <a:srgbClr val="FFFFFF"/>
                </a:solidFill>
              </a14:hiddenFill>
            </a:ext>
          </a:extLst>
        </p:spPr>
      </p:pic>
      <p:sp>
        <p:nvSpPr>
          <p:cNvPr id="16385" name="Rectangle 3">
            <a:extLst>
              <a:ext uri="{FF2B5EF4-FFF2-40B4-BE49-F238E27FC236}">
                <a16:creationId xmlns:a16="http://schemas.microsoft.com/office/drawing/2014/main" id="{85035044-CE22-8788-1221-3CD086BDDE76}"/>
              </a:ext>
            </a:extLst>
          </p:cNvPr>
          <p:cNvSpPr>
            <a:spLocks noChangeArrowheads="1"/>
          </p:cNvSpPr>
          <p:nvPr/>
        </p:nvSpPr>
        <p:spPr bwMode="auto">
          <a:xfrm>
            <a:off x="4720440" y="20197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3315673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20"/>
          <p:cNvGrpSpPr/>
          <p:nvPr/>
        </p:nvGrpSpPr>
        <p:grpSpPr>
          <a:xfrm>
            <a:off x="454963" y="93878"/>
            <a:ext cx="10641129" cy="826316"/>
            <a:chOff x="454963" y="93878"/>
            <a:chExt cx="10641129" cy="826316"/>
          </a:xfrm>
        </p:grpSpPr>
        <p:sp>
          <p:nvSpPr>
            <p:cNvPr id="21" name="AutoShape 21"/>
            <p:cNvSpPr/>
            <p:nvPr/>
          </p:nvSpPr>
          <p:spPr>
            <a:xfrm>
              <a:off x="454963" y="331168"/>
              <a:ext cx="84147" cy="84147"/>
            </a:xfrm>
            <a:prstGeom prst="ellipse">
              <a:avLst/>
            </a:prstGeom>
            <a:solidFill>
              <a:schemeClr val="accent1">
                <a:alpha val="100000"/>
              </a:schemeClr>
            </a:solidFill>
          </p:spPr>
        </p:sp>
        <p:sp>
          <p:nvSpPr>
            <p:cNvPr id="22" name="AutoShape 22"/>
            <p:cNvSpPr/>
            <p:nvPr/>
          </p:nvSpPr>
          <p:spPr>
            <a:xfrm>
              <a:off x="575049" y="337743"/>
              <a:ext cx="78137" cy="78137"/>
            </a:xfrm>
            <a:prstGeom prst="ellipse">
              <a:avLst/>
            </a:prstGeom>
            <a:solidFill>
              <a:schemeClr val="accent1">
                <a:alpha val="80000"/>
              </a:schemeClr>
            </a:solidFill>
          </p:spPr>
        </p:sp>
        <p:sp>
          <p:nvSpPr>
            <p:cNvPr id="23" name="AutoShape 23"/>
            <p:cNvSpPr/>
            <p:nvPr/>
          </p:nvSpPr>
          <p:spPr>
            <a:xfrm>
              <a:off x="689125" y="339460"/>
              <a:ext cx="74704" cy="74704"/>
            </a:xfrm>
            <a:prstGeom prst="ellipse">
              <a:avLst/>
            </a:prstGeom>
            <a:solidFill>
              <a:schemeClr val="accent1">
                <a:alpha val="60000"/>
              </a:schemeClr>
            </a:solidFill>
          </p:spPr>
        </p:sp>
        <p:sp>
          <p:nvSpPr>
            <p:cNvPr id="24" name="AutoShape 24"/>
            <p:cNvSpPr/>
            <p:nvPr/>
          </p:nvSpPr>
          <p:spPr>
            <a:xfrm>
              <a:off x="799768" y="348430"/>
              <a:ext cx="69238" cy="69238"/>
            </a:xfrm>
            <a:prstGeom prst="ellipse">
              <a:avLst/>
            </a:prstGeom>
            <a:solidFill>
              <a:schemeClr val="accent1">
                <a:alpha val="40000"/>
              </a:schemeClr>
            </a:solidFill>
          </p:spPr>
        </p:sp>
        <p:sp>
          <p:nvSpPr>
            <p:cNvPr id="25" name="AutoShape 25"/>
            <p:cNvSpPr/>
            <p:nvPr/>
          </p:nvSpPr>
          <p:spPr>
            <a:xfrm>
              <a:off x="904945" y="344297"/>
              <a:ext cx="65594" cy="65594"/>
            </a:xfrm>
            <a:prstGeom prst="ellipse">
              <a:avLst/>
            </a:prstGeom>
            <a:solidFill>
              <a:schemeClr val="accent1">
                <a:alpha val="20000"/>
              </a:schemeClr>
            </a:solidFill>
          </p:spPr>
        </p:sp>
        <p:sp>
          <p:nvSpPr>
            <p:cNvPr id="26" name="AutoShape 26"/>
            <p:cNvSpPr/>
            <p:nvPr/>
          </p:nvSpPr>
          <p:spPr>
            <a:xfrm>
              <a:off x="454963" y="448942"/>
              <a:ext cx="84147" cy="84147"/>
            </a:xfrm>
            <a:prstGeom prst="ellipse">
              <a:avLst/>
            </a:prstGeom>
            <a:solidFill>
              <a:schemeClr val="accent1">
                <a:alpha val="100000"/>
              </a:schemeClr>
            </a:solidFill>
          </p:spPr>
        </p:sp>
        <p:sp>
          <p:nvSpPr>
            <p:cNvPr id="27" name="AutoShape 27"/>
            <p:cNvSpPr/>
            <p:nvPr/>
          </p:nvSpPr>
          <p:spPr>
            <a:xfrm>
              <a:off x="575049" y="455517"/>
              <a:ext cx="78137" cy="78137"/>
            </a:xfrm>
            <a:prstGeom prst="ellipse">
              <a:avLst/>
            </a:prstGeom>
            <a:solidFill>
              <a:schemeClr val="accent1">
                <a:alpha val="80000"/>
              </a:schemeClr>
            </a:solidFill>
          </p:spPr>
        </p:sp>
        <p:sp>
          <p:nvSpPr>
            <p:cNvPr id="28" name="AutoShape 28"/>
            <p:cNvSpPr/>
            <p:nvPr/>
          </p:nvSpPr>
          <p:spPr>
            <a:xfrm>
              <a:off x="689125" y="457233"/>
              <a:ext cx="74704" cy="74704"/>
            </a:xfrm>
            <a:prstGeom prst="ellipse">
              <a:avLst/>
            </a:prstGeom>
            <a:solidFill>
              <a:schemeClr val="accent1">
                <a:alpha val="60000"/>
              </a:schemeClr>
            </a:solidFill>
          </p:spPr>
        </p:sp>
        <p:sp>
          <p:nvSpPr>
            <p:cNvPr id="29" name="AutoShape 29"/>
            <p:cNvSpPr/>
            <p:nvPr/>
          </p:nvSpPr>
          <p:spPr>
            <a:xfrm>
              <a:off x="799768" y="466203"/>
              <a:ext cx="69238" cy="69238"/>
            </a:xfrm>
            <a:prstGeom prst="ellipse">
              <a:avLst/>
            </a:prstGeom>
            <a:solidFill>
              <a:schemeClr val="accent1">
                <a:alpha val="40000"/>
              </a:schemeClr>
            </a:solidFill>
          </p:spPr>
        </p:sp>
        <p:sp>
          <p:nvSpPr>
            <p:cNvPr id="30" name="AutoShape 30"/>
            <p:cNvSpPr/>
            <p:nvPr/>
          </p:nvSpPr>
          <p:spPr>
            <a:xfrm>
              <a:off x="904945" y="462070"/>
              <a:ext cx="65594" cy="65594"/>
            </a:xfrm>
            <a:prstGeom prst="ellipse">
              <a:avLst/>
            </a:prstGeom>
            <a:solidFill>
              <a:schemeClr val="accent1">
                <a:alpha val="20000"/>
              </a:schemeClr>
            </a:solidFill>
          </p:spPr>
        </p:sp>
        <p:sp>
          <p:nvSpPr>
            <p:cNvPr id="31" name="AutoShape 31"/>
            <p:cNvSpPr/>
            <p:nvPr/>
          </p:nvSpPr>
          <p:spPr>
            <a:xfrm>
              <a:off x="454963" y="566715"/>
              <a:ext cx="84147" cy="84147"/>
            </a:xfrm>
            <a:prstGeom prst="ellipse">
              <a:avLst/>
            </a:prstGeom>
            <a:solidFill>
              <a:schemeClr val="accent1">
                <a:alpha val="100000"/>
              </a:schemeClr>
            </a:solidFill>
          </p:spPr>
        </p:sp>
        <p:sp>
          <p:nvSpPr>
            <p:cNvPr id="32" name="AutoShape 32"/>
            <p:cNvSpPr/>
            <p:nvPr/>
          </p:nvSpPr>
          <p:spPr>
            <a:xfrm>
              <a:off x="575049" y="573291"/>
              <a:ext cx="78137" cy="78137"/>
            </a:xfrm>
            <a:prstGeom prst="ellipse">
              <a:avLst/>
            </a:prstGeom>
            <a:solidFill>
              <a:schemeClr val="accent1">
                <a:alpha val="80000"/>
              </a:schemeClr>
            </a:solidFill>
          </p:spPr>
        </p:sp>
        <p:sp>
          <p:nvSpPr>
            <p:cNvPr id="33" name="AutoShape 33"/>
            <p:cNvSpPr/>
            <p:nvPr/>
          </p:nvSpPr>
          <p:spPr>
            <a:xfrm>
              <a:off x="689125" y="575007"/>
              <a:ext cx="74704" cy="74704"/>
            </a:xfrm>
            <a:prstGeom prst="ellipse">
              <a:avLst/>
            </a:prstGeom>
            <a:solidFill>
              <a:schemeClr val="accent1">
                <a:alpha val="60000"/>
              </a:schemeClr>
            </a:solidFill>
          </p:spPr>
        </p:sp>
        <p:sp>
          <p:nvSpPr>
            <p:cNvPr id="34" name="AutoShape 34"/>
            <p:cNvSpPr/>
            <p:nvPr/>
          </p:nvSpPr>
          <p:spPr>
            <a:xfrm>
              <a:off x="799768" y="583977"/>
              <a:ext cx="69238" cy="69238"/>
            </a:xfrm>
            <a:prstGeom prst="ellipse">
              <a:avLst/>
            </a:prstGeom>
            <a:solidFill>
              <a:schemeClr val="accent1">
                <a:alpha val="40000"/>
              </a:schemeClr>
            </a:solidFill>
          </p:spPr>
        </p:sp>
        <p:sp>
          <p:nvSpPr>
            <p:cNvPr id="35" name="AutoShape 35"/>
            <p:cNvSpPr/>
            <p:nvPr/>
          </p:nvSpPr>
          <p:spPr>
            <a:xfrm>
              <a:off x="904945" y="579844"/>
              <a:ext cx="65594" cy="65594"/>
            </a:xfrm>
            <a:prstGeom prst="ellipse">
              <a:avLst/>
            </a:prstGeom>
            <a:solidFill>
              <a:schemeClr val="accent1">
                <a:alpha val="20000"/>
              </a:schemeClr>
            </a:solidFill>
          </p:spPr>
        </p:sp>
        <p:sp>
          <p:nvSpPr>
            <p:cNvPr id="36" name="AutoShape 36"/>
            <p:cNvSpPr/>
            <p:nvPr/>
          </p:nvSpPr>
          <p:spPr>
            <a:xfrm>
              <a:off x="454963" y="684489"/>
              <a:ext cx="84147" cy="84147"/>
            </a:xfrm>
            <a:prstGeom prst="ellipse">
              <a:avLst/>
            </a:prstGeom>
            <a:solidFill>
              <a:schemeClr val="accent1">
                <a:alpha val="100000"/>
              </a:schemeClr>
            </a:solidFill>
          </p:spPr>
        </p:sp>
        <p:sp>
          <p:nvSpPr>
            <p:cNvPr id="37" name="AutoShape 37"/>
            <p:cNvSpPr/>
            <p:nvPr/>
          </p:nvSpPr>
          <p:spPr>
            <a:xfrm>
              <a:off x="575049" y="691064"/>
              <a:ext cx="78137" cy="78137"/>
            </a:xfrm>
            <a:prstGeom prst="ellipse">
              <a:avLst/>
            </a:prstGeom>
            <a:solidFill>
              <a:schemeClr val="accent1">
                <a:alpha val="80000"/>
              </a:schemeClr>
            </a:solidFill>
          </p:spPr>
        </p:sp>
        <p:sp>
          <p:nvSpPr>
            <p:cNvPr id="38" name="AutoShape 38"/>
            <p:cNvSpPr/>
            <p:nvPr/>
          </p:nvSpPr>
          <p:spPr>
            <a:xfrm>
              <a:off x="689125" y="692781"/>
              <a:ext cx="74704" cy="74704"/>
            </a:xfrm>
            <a:prstGeom prst="ellipse">
              <a:avLst/>
            </a:prstGeom>
            <a:solidFill>
              <a:schemeClr val="accent1">
                <a:alpha val="60000"/>
              </a:schemeClr>
            </a:solidFill>
          </p:spPr>
        </p:sp>
        <p:sp>
          <p:nvSpPr>
            <p:cNvPr id="39" name="AutoShape 39"/>
            <p:cNvSpPr/>
            <p:nvPr/>
          </p:nvSpPr>
          <p:spPr>
            <a:xfrm>
              <a:off x="799768" y="701751"/>
              <a:ext cx="69238" cy="69238"/>
            </a:xfrm>
            <a:prstGeom prst="ellipse">
              <a:avLst/>
            </a:prstGeom>
            <a:solidFill>
              <a:schemeClr val="accent1">
                <a:alpha val="40000"/>
              </a:schemeClr>
            </a:solidFill>
          </p:spPr>
        </p:sp>
        <p:sp>
          <p:nvSpPr>
            <p:cNvPr id="40" name="AutoShape 40"/>
            <p:cNvSpPr/>
            <p:nvPr/>
          </p:nvSpPr>
          <p:spPr>
            <a:xfrm>
              <a:off x="904945" y="697618"/>
              <a:ext cx="65594" cy="65594"/>
            </a:xfrm>
            <a:prstGeom prst="ellipse">
              <a:avLst/>
            </a:prstGeom>
            <a:solidFill>
              <a:schemeClr val="accent1">
                <a:alpha val="20000"/>
              </a:schemeClr>
            </a:solidFill>
          </p:spPr>
        </p:sp>
        <p:sp>
          <p:nvSpPr>
            <p:cNvPr id="41" name="TextBox 41"/>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测试用例设计与清单</a:t>
              </a:r>
              <a:r>
                <a:rPr lang="en-US" altLang="zh-CN" sz="3000" b="1" dirty="0">
                  <a:solidFill>
                    <a:schemeClr val="accent1">
                      <a:alpha val="100000"/>
                    </a:schemeClr>
                  </a:solidFill>
                  <a:latin typeface="Microsoft Yahei"/>
                  <a:ea typeface="Microsoft Yahei"/>
                  <a:cs typeface="Microsoft Yahei"/>
                </a:rPr>
                <a:t>——</a:t>
              </a:r>
              <a:r>
                <a:rPr lang="zh-CN" altLang="en-US" sz="3000" b="1" dirty="0">
                  <a:solidFill>
                    <a:schemeClr val="accent1">
                      <a:alpha val="100000"/>
                    </a:schemeClr>
                  </a:solidFill>
                  <a:latin typeface="Microsoft Yahei"/>
                  <a:ea typeface="Microsoft Yahei"/>
                  <a:cs typeface="Microsoft Yahei"/>
                </a:rPr>
                <a:t>卖家部分展示</a:t>
              </a:r>
              <a:endParaRPr lang="en-US" sz="3000" b="1" dirty="0">
                <a:solidFill>
                  <a:schemeClr val="accent1">
                    <a:alpha val="100000"/>
                  </a:schemeClr>
                </a:solidFill>
                <a:latin typeface="Microsoft Yahei"/>
                <a:ea typeface="Microsoft Yahei"/>
                <a:cs typeface="Microsoft Yahei"/>
              </a:endParaRPr>
            </a:p>
          </p:txBody>
        </p:sp>
      </p:grpSp>
      <p:sp>
        <p:nvSpPr>
          <p:cNvPr id="45" name="Rectangle 2">
            <a:extLst>
              <a:ext uri="{FF2B5EF4-FFF2-40B4-BE49-F238E27FC236}">
                <a16:creationId xmlns:a16="http://schemas.microsoft.com/office/drawing/2014/main" id="{C7FB794E-8DA6-56CA-3061-990FEAF7D7EE}"/>
              </a:ext>
            </a:extLst>
          </p:cNvPr>
          <p:cNvSpPr>
            <a:spLocks noChangeArrowheads="1"/>
          </p:cNvSpPr>
          <p:nvPr/>
        </p:nvSpPr>
        <p:spPr bwMode="auto">
          <a:xfrm>
            <a:off x="3141663" y="14716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1">
            <a:extLst>
              <a:ext uri="{FF2B5EF4-FFF2-40B4-BE49-F238E27FC236}">
                <a16:creationId xmlns:a16="http://schemas.microsoft.com/office/drawing/2014/main" id="{77E95A50-16AC-A986-3465-5B3BCBF6B552}"/>
              </a:ext>
            </a:extLst>
          </p:cNvPr>
          <p:cNvSpPr>
            <a:spLocks noChangeArrowheads="1"/>
          </p:cNvSpPr>
          <p:nvPr/>
        </p:nvSpPr>
        <p:spPr bwMode="auto">
          <a:xfrm>
            <a:off x="3017838"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AutoShape 2">
            <a:extLst>
              <a:ext uri="{FF2B5EF4-FFF2-40B4-BE49-F238E27FC236}">
                <a16:creationId xmlns:a16="http://schemas.microsoft.com/office/drawing/2014/main" id="{3B26EB58-27F7-A66D-4B73-26D747A4E60D}"/>
              </a:ext>
            </a:extLst>
          </p:cNvP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Rectangle 3">
            <a:extLst>
              <a:ext uri="{FF2B5EF4-FFF2-40B4-BE49-F238E27FC236}">
                <a16:creationId xmlns:a16="http://schemas.microsoft.com/office/drawing/2014/main" id="{83FFEE56-16F4-B245-2158-C5573BD5CF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AutoShape 4">
            <a:extLst>
              <a:ext uri="{FF2B5EF4-FFF2-40B4-BE49-F238E27FC236}">
                <a16:creationId xmlns:a16="http://schemas.microsoft.com/office/drawing/2014/main" id="{4D1A5138-CF1F-4230-C442-3D0E19BC4491}"/>
              </a:ext>
            </a:extLst>
          </p:cNvPr>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5">
            <a:extLst>
              <a:ext uri="{FF2B5EF4-FFF2-40B4-BE49-F238E27FC236}">
                <a16:creationId xmlns:a16="http://schemas.microsoft.com/office/drawing/2014/main" id="{4DF836E1-D425-B3AC-7DDC-0E4683337E23}"/>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AutoShape 6">
            <a:extLst>
              <a:ext uri="{FF2B5EF4-FFF2-40B4-BE49-F238E27FC236}">
                <a16:creationId xmlns:a16="http://schemas.microsoft.com/office/drawing/2014/main" id="{FEF0CEF6-8E1A-833B-9B2B-D5CDFE30F57E}"/>
              </a:ext>
            </a:extLst>
          </p:cNvPr>
          <p:cNvSpPr>
            <a:spLocks noChangeAspect="1" noChangeArrowheads="1"/>
          </p:cNvSpPr>
          <p:nvPr/>
        </p:nvSpPr>
        <p:spPr bwMode="auto">
          <a:xfrm>
            <a:off x="304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7">
            <a:extLst>
              <a:ext uri="{FF2B5EF4-FFF2-40B4-BE49-F238E27FC236}">
                <a16:creationId xmlns:a16="http://schemas.microsoft.com/office/drawing/2014/main" id="{3ACDD94C-CD18-0507-6196-950B875BADB5}"/>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AutoShape 12">
            <a:extLst>
              <a:ext uri="{FF2B5EF4-FFF2-40B4-BE49-F238E27FC236}">
                <a16:creationId xmlns:a16="http://schemas.microsoft.com/office/drawing/2014/main" id="{DCDB1C76-B1BC-F97B-EA1E-E2DF8AB3ECB6}"/>
              </a:ext>
            </a:extLst>
          </p:cNvPr>
          <p:cNvSpPr>
            <a:spLocks noChangeAspect="1" noChangeArrowheads="1"/>
          </p:cNvSpPr>
          <p:nvPr/>
        </p:nvSpPr>
        <p:spPr bwMode="auto">
          <a:xfrm>
            <a:off x="2272614" y="1512729"/>
            <a:ext cx="161826"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13">
            <a:extLst>
              <a:ext uri="{FF2B5EF4-FFF2-40B4-BE49-F238E27FC236}">
                <a16:creationId xmlns:a16="http://schemas.microsoft.com/office/drawing/2014/main" id="{237E8965-4658-9772-0661-66C5F6E9F121}"/>
              </a:ext>
            </a:extLst>
          </p:cNvPr>
          <p:cNvSpPr>
            <a:spLocks noChangeArrowheads="1"/>
          </p:cNvSpPr>
          <p:nvPr/>
        </p:nvSpPr>
        <p:spPr bwMode="auto">
          <a:xfrm flipV="1">
            <a:off x="7848600" y="1253648"/>
            <a:ext cx="6473040" cy="3713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6" name="Rectangle 17">
            <a:extLst>
              <a:ext uri="{FF2B5EF4-FFF2-40B4-BE49-F238E27FC236}">
                <a16:creationId xmlns:a16="http://schemas.microsoft.com/office/drawing/2014/main" id="{C43D7476-25B5-A168-D914-4A2DAD73A605}"/>
              </a:ext>
            </a:extLst>
          </p:cNvPr>
          <p:cNvSpPr>
            <a:spLocks noChangeArrowheads="1"/>
          </p:cNvSpPr>
          <p:nvPr/>
        </p:nvSpPr>
        <p:spPr bwMode="auto">
          <a:xfrm>
            <a:off x="5257800" y="26830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8">
            <a:extLst>
              <a:ext uri="{FF2B5EF4-FFF2-40B4-BE49-F238E27FC236}">
                <a16:creationId xmlns:a16="http://schemas.microsoft.com/office/drawing/2014/main" id="{3A87BFD4-227F-03C9-D0E4-F62D66B0C26F}"/>
              </a:ext>
            </a:extLst>
          </p:cNvPr>
          <p:cNvSpPr>
            <a:spLocks noChangeArrowheads="1"/>
          </p:cNvSpPr>
          <p:nvPr/>
        </p:nvSpPr>
        <p:spPr bwMode="auto">
          <a:xfrm>
            <a:off x="862167" y="15577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CBCC0357-C53F-20A2-E914-BFDF70E88C38}"/>
              </a:ext>
            </a:extLst>
          </p:cNvPr>
          <p:cNvSpPr>
            <a:spLocks noChangeArrowheads="1"/>
          </p:cNvSpPr>
          <p:nvPr/>
        </p:nvSpPr>
        <p:spPr bwMode="auto">
          <a:xfrm>
            <a:off x="2667000" y="22583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5">
            <a:extLst>
              <a:ext uri="{FF2B5EF4-FFF2-40B4-BE49-F238E27FC236}">
                <a16:creationId xmlns:a16="http://schemas.microsoft.com/office/drawing/2014/main" id="{3B4401CC-3FB2-936E-87C7-B8B0F7686636}"/>
              </a:ext>
            </a:extLst>
          </p:cNvPr>
          <p:cNvSpPr>
            <a:spLocks noChangeArrowheads="1"/>
          </p:cNvSpPr>
          <p:nvPr/>
        </p:nvSpPr>
        <p:spPr bwMode="auto">
          <a:xfrm>
            <a:off x="1433434" y="16862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489D4C85-C7F1-C891-FB7A-F98C8DCF65CA}"/>
              </a:ext>
            </a:extLst>
          </p:cNvPr>
          <p:cNvSpPr>
            <a:spLocks noChangeArrowheads="1"/>
          </p:cNvSpPr>
          <p:nvPr/>
        </p:nvSpPr>
        <p:spPr bwMode="auto">
          <a:xfrm>
            <a:off x="-429416" y="-2348858"/>
            <a:ext cx="68888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9" name="Rectangle 3">
            <a:extLst>
              <a:ext uri="{FF2B5EF4-FFF2-40B4-BE49-F238E27FC236}">
                <a16:creationId xmlns:a16="http://schemas.microsoft.com/office/drawing/2014/main" id="{78E36A70-C4DB-A79D-761B-07A3C5EC3783}"/>
              </a:ext>
            </a:extLst>
          </p:cNvPr>
          <p:cNvSpPr>
            <a:spLocks noChangeArrowheads="1"/>
          </p:cNvSpPr>
          <p:nvPr/>
        </p:nvSpPr>
        <p:spPr bwMode="auto">
          <a:xfrm>
            <a:off x="1212052" y="17018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2" name="Rectangle 1">
            <a:extLst>
              <a:ext uri="{FF2B5EF4-FFF2-40B4-BE49-F238E27FC236}">
                <a16:creationId xmlns:a16="http://schemas.microsoft.com/office/drawing/2014/main" id="{DEE62C85-7148-2F1E-EAC5-FD031FF2BC2E}"/>
              </a:ext>
            </a:extLst>
          </p:cNvPr>
          <p:cNvSpPr>
            <a:spLocks noChangeArrowheads="1"/>
          </p:cNvSpPr>
          <p:nvPr/>
        </p:nvSpPr>
        <p:spPr bwMode="auto">
          <a:xfrm>
            <a:off x="862900" y="16705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3" name="Rectangle 3">
            <a:extLst>
              <a:ext uri="{FF2B5EF4-FFF2-40B4-BE49-F238E27FC236}">
                <a16:creationId xmlns:a16="http://schemas.microsoft.com/office/drawing/2014/main" id="{894973B6-64F7-AE57-722B-B8F8671A6447}"/>
              </a:ext>
            </a:extLst>
          </p:cNvPr>
          <p:cNvSpPr>
            <a:spLocks noChangeArrowheads="1"/>
          </p:cNvSpPr>
          <p:nvPr/>
        </p:nvSpPr>
        <p:spPr bwMode="auto">
          <a:xfrm>
            <a:off x="2475356" y="106303"/>
            <a:ext cx="4366224" cy="47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6" name="Rectangle 4">
            <a:extLst>
              <a:ext uri="{FF2B5EF4-FFF2-40B4-BE49-F238E27FC236}">
                <a16:creationId xmlns:a16="http://schemas.microsoft.com/office/drawing/2014/main" id="{F85A7A2D-DEEE-524C-5134-5404A1A2AB92}"/>
              </a:ext>
            </a:extLst>
          </p:cNvPr>
          <p:cNvSpPr>
            <a:spLocks noChangeArrowheads="1"/>
          </p:cNvSpPr>
          <p:nvPr/>
        </p:nvSpPr>
        <p:spPr bwMode="auto">
          <a:xfrm>
            <a:off x="842187" y="15402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7" name="Rectangle 6">
            <a:extLst>
              <a:ext uri="{FF2B5EF4-FFF2-40B4-BE49-F238E27FC236}">
                <a16:creationId xmlns:a16="http://schemas.microsoft.com/office/drawing/2014/main" id="{7DE5126B-03C2-5CA0-65E8-57E0F4093449}"/>
              </a:ext>
            </a:extLst>
          </p:cNvPr>
          <p:cNvSpPr>
            <a:spLocks noChangeArrowheads="1"/>
          </p:cNvSpPr>
          <p:nvPr/>
        </p:nvSpPr>
        <p:spPr bwMode="auto">
          <a:xfrm>
            <a:off x="4776890" y="23264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1">
            <a:extLst>
              <a:ext uri="{FF2B5EF4-FFF2-40B4-BE49-F238E27FC236}">
                <a16:creationId xmlns:a16="http://schemas.microsoft.com/office/drawing/2014/main" id="{4B9DBCF5-4AB1-501F-6E81-CE059AFB6AB9}"/>
              </a:ext>
            </a:extLst>
          </p:cNvPr>
          <p:cNvSpPr>
            <a:spLocks noChangeArrowheads="1"/>
          </p:cNvSpPr>
          <p:nvPr/>
        </p:nvSpPr>
        <p:spPr bwMode="auto">
          <a:xfrm>
            <a:off x="825992" y="12536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3">
            <a:extLst>
              <a:ext uri="{FF2B5EF4-FFF2-40B4-BE49-F238E27FC236}">
                <a16:creationId xmlns:a16="http://schemas.microsoft.com/office/drawing/2014/main" id="{611BD213-4B6A-7F91-29B1-CE0E85092F2E}"/>
              </a:ext>
            </a:extLst>
          </p:cNvPr>
          <p:cNvSpPr>
            <a:spLocks noChangeArrowheads="1"/>
          </p:cNvSpPr>
          <p:nvPr/>
        </p:nvSpPr>
        <p:spPr bwMode="auto">
          <a:xfrm>
            <a:off x="4412064" y="18690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8" name="Rectangle 1">
            <a:extLst>
              <a:ext uri="{FF2B5EF4-FFF2-40B4-BE49-F238E27FC236}">
                <a16:creationId xmlns:a16="http://schemas.microsoft.com/office/drawing/2014/main" id="{7DA144B1-8637-5A71-3814-E6547B76CA24}"/>
              </a:ext>
            </a:extLst>
          </p:cNvPr>
          <p:cNvSpPr>
            <a:spLocks noChangeArrowheads="1"/>
          </p:cNvSpPr>
          <p:nvPr/>
        </p:nvSpPr>
        <p:spPr bwMode="auto">
          <a:xfrm>
            <a:off x="575399" y="144515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9" name="Rectangle 3">
            <a:extLst>
              <a:ext uri="{FF2B5EF4-FFF2-40B4-BE49-F238E27FC236}">
                <a16:creationId xmlns:a16="http://schemas.microsoft.com/office/drawing/2014/main" id="{CB829C8F-B44F-0F0B-68C8-D4EAE15AAF43}"/>
              </a:ext>
            </a:extLst>
          </p:cNvPr>
          <p:cNvSpPr>
            <a:spLocks noChangeArrowheads="1"/>
          </p:cNvSpPr>
          <p:nvPr/>
        </p:nvSpPr>
        <p:spPr bwMode="auto">
          <a:xfrm>
            <a:off x="5001054" y="12485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0" name="Rectangle 1">
            <a:extLst>
              <a:ext uri="{FF2B5EF4-FFF2-40B4-BE49-F238E27FC236}">
                <a16:creationId xmlns:a16="http://schemas.microsoft.com/office/drawing/2014/main" id="{146CBA3C-C898-4293-EDBD-37DBB3291956}"/>
              </a:ext>
            </a:extLst>
          </p:cNvPr>
          <p:cNvSpPr>
            <a:spLocks noChangeArrowheads="1"/>
          </p:cNvSpPr>
          <p:nvPr/>
        </p:nvSpPr>
        <p:spPr bwMode="auto">
          <a:xfrm>
            <a:off x="681481" y="12665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1" name="Rectangle 3">
            <a:extLst>
              <a:ext uri="{FF2B5EF4-FFF2-40B4-BE49-F238E27FC236}">
                <a16:creationId xmlns:a16="http://schemas.microsoft.com/office/drawing/2014/main" id="{CB619300-B2CF-BA42-7E93-478F436B8160}"/>
              </a:ext>
            </a:extLst>
          </p:cNvPr>
          <p:cNvSpPr>
            <a:spLocks noChangeArrowheads="1"/>
          </p:cNvSpPr>
          <p:nvPr/>
        </p:nvSpPr>
        <p:spPr bwMode="auto">
          <a:xfrm>
            <a:off x="5589886" y="25169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2" name="Rectangle 1">
            <a:extLst>
              <a:ext uri="{FF2B5EF4-FFF2-40B4-BE49-F238E27FC236}">
                <a16:creationId xmlns:a16="http://schemas.microsoft.com/office/drawing/2014/main" id="{F072BE99-5FBC-473D-FA73-726428D0D059}"/>
              </a:ext>
            </a:extLst>
          </p:cNvPr>
          <p:cNvSpPr>
            <a:spLocks noChangeArrowheads="1"/>
          </p:cNvSpPr>
          <p:nvPr/>
        </p:nvSpPr>
        <p:spPr bwMode="auto">
          <a:xfrm>
            <a:off x="2778125"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3" name="Rectangle 3">
            <a:extLst>
              <a:ext uri="{FF2B5EF4-FFF2-40B4-BE49-F238E27FC236}">
                <a16:creationId xmlns:a16="http://schemas.microsoft.com/office/drawing/2014/main" id="{0625DF10-8B79-D1B0-0866-AE2E8BCC8709}"/>
              </a:ext>
            </a:extLst>
          </p:cNvPr>
          <p:cNvSpPr>
            <a:spLocks noChangeArrowheads="1"/>
          </p:cNvSpPr>
          <p:nvPr/>
        </p:nvSpPr>
        <p:spPr bwMode="auto">
          <a:xfrm>
            <a:off x="5566176" y="26913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4" name="Rectangle 1">
            <a:extLst>
              <a:ext uri="{FF2B5EF4-FFF2-40B4-BE49-F238E27FC236}">
                <a16:creationId xmlns:a16="http://schemas.microsoft.com/office/drawing/2014/main" id="{AABCC34A-99BE-23E8-4C1E-AE1AE5C174C0}"/>
              </a:ext>
            </a:extLst>
          </p:cNvPr>
          <p:cNvSpPr>
            <a:spLocks noChangeArrowheads="1"/>
          </p:cNvSpPr>
          <p:nvPr/>
        </p:nvSpPr>
        <p:spPr bwMode="auto">
          <a:xfrm>
            <a:off x="1304925" y="14712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5" name="Rectangle 3">
            <a:extLst>
              <a:ext uri="{FF2B5EF4-FFF2-40B4-BE49-F238E27FC236}">
                <a16:creationId xmlns:a16="http://schemas.microsoft.com/office/drawing/2014/main" id="{DC0C6678-665C-87BC-9DEE-5696F4461262}"/>
              </a:ext>
            </a:extLst>
          </p:cNvPr>
          <p:cNvSpPr>
            <a:spLocks noChangeArrowheads="1"/>
          </p:cNvSpPr>
          <p:nvPr/>
        </p:nvSpPr>
        <p:spPr bwMode="auto">
          <a:xfrm>
            <a:off x="4964080" y="15355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6" name="Rectangle 1">
            <a:extLst>
              <a:ext uri="{FF2B5EF4-FFF2-40B4-BE49-F238E27FC236}">
                <a16:creationId xmlns:a16="http://schemas.microsoft.com/office/drawing/2014/main" id="{1394798D-EC57-1635-8731-D2F6163B8EB4}"/>
              </a:ext>
            </a:extLst>
          </p:cNvPr>
          <p:cNvSpPr>
            <a:spLocks noChangeArrowheads="1"/>
          </p:cNvSpPr>
          <p:nvPr/>
        </p:nvSpPr>
        <p:spPr bwMode="auto">
          <a:xfrm>
            <a:off x="674292" y="155539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7" name="Rectangle 3">
            <a:extLst>
              <a:ext uri="{FF2B5EF4-FFF2-40B4-BE49-F238E27FC236}">
                <a16:creationId xmlns:a16="http://schemas.microsoft.com/office/drawing/2014/main" id="{E4F2B1B1-3E6B-8DBA-E41B-022EFFCDE444}"/>
              </a:ext>
            </a:extLst>
          </p:cNvPr>
          <p:cNvSpPr>
            <a:spLocks noChangeArrowheads="1"/>
          </p:cNvSpPr>
          <p:nvPr/>
        </p:nvSpPr>
        <p:spPr bwMode="auto">
          <a:xfrm>
            <a:off x="5194088" y="295788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8" name="Rectangle 1">
            <a:extLst>
              <a:ext uri="{FF2B5EF4-FFF2-40B4-BE49-F238E27FC236}">
                <a16:creationId xmlns:a16="http://schemas.microsoft.com/office/drawing/2014/main" id="{007B84DC-DCE0-4380-248F-46F9D15B265F}"/>
              </a:ext>
            </a:extLst>
          </p:cNvPr>
          <p:cNvSpPr>
            <a:spLocks noChangeArrowheads="1"/>
          </p:cNvSpPr>
          <p:nvPr/>
        </p:nvSpPr>
        <p:spPr bwMode="auto">
          <a:xfrm>
            <a:off x="744388" y="147324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9" name="Rectangle 3">
            <a:extLst>
              <a:ext uri="{FF2B5EF4-FFF2-40B4-BE49-F238E27FC236}">
                <a16:creationId xmlns:a16="http://schemas.microsoft.com/office/drawing/2014/main" id="{7837ACF1-9556-7B14-0097-EEC839869261}"/>
              </a:ext>
            </a:extLst>
          </p:cNvPr>
          <p:cNvSpPr>
            <a:spLocks noChangeArrowheads="1"/>
          </p:cNvSpPr>
          <p:nvPr/>
        </p:nvSpPr>
        <p:spPr bwMode="auto">
          <a:xfrm>
            <a:off x="5669163" y="300476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0" name="Rectangle 1">
            <a:extLst>
              <a:ext uri="{FF2B5EF4-FFF2-40B4-BE49-F238E27FC236}">
                <a16:creationId xmlns:a16="http://schemas.microsoft.com/office/drawing/2014/main" id="{719E3713-23F0-4525-C82E-DE62786079DF}"/>
              </a:ext>
            </a:extLst>
          </p:cNvPr>
          <p:cNvSpPr>
            <a:spLocks noChangeArrowheads="1"/>
          </p:cNvSpPr>
          <p:nvPr/>
        </p:nvSpPr>
        <p:spPr bwMode="auto">
          <a:xfrm>
            <a:off x="922741" y="155146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1" name="Rectangle 3">
            <a:extLst>
              <a:ext uri="{FF2B5EF4-FFF2-40B4-BE49-F238E27FC236}">
                <a16:creationId xmlns:a16="http://schemas.microsoft.com/office/drawing/2014/main" id="{70DF9C48-8AD6-6FDE-5F92-EAB8E75296D8}"/>
              </a:ext>
            </a:extLst>
          </p:cNvPr>
          <p:cNvSpPr>
            <a:spLocks noChangeArrowheads="1"/>
          </p:cNvSpPr>
          <p:nvPr/>
        </p:nvSpPr>
        <p:spPr bwMode="auto">
          <a:xfrm>
            <a:off x="4963003" y="24072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2" name="Rectangle 1">
            <a:extLst>
              <a:ext uri="{FF2B5EF4-FFF2-40B4-BE49-F238E27FC236}">
                <a16:creationId xmlns:a16="http://schemas.microsoft.com/office/drawing/2014/main" id="{4758A67F-0BDA-292F-9EF0-128430221314}"/>
              </a:ext>
            </a:extLst>
          </p:cNvPr>
          <p:cNvSpPr>
            <a:spLocks noChangeArrowheads="1"/>
          </p:cNvSpPr>
          <p:nvPr/>
        </p:nvSpPr>
        <p:spPr bwMode="auto">
          <a:xfrm>
            <a:off x="800819" y="15809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3" name="Rectangle 3">
            <a:extLst>
              <a:ext uri="{FF2B5EF4-FFF2-40B4-BE49-F238E27FC236}">
                <a16:creationId xmlns:a16="http://schemas.microsoft.com/office/drawing/2014/main" id="{B3D12985-6271-AD6D-52FD-A0A864BD5CA7}"/>
              </a:ext>
            </a:extLst>
          </p:cNvPr>
          <p:cNvSpPr>
            <a:spLocks noChangeArrowheads="1"/>
          </p:cNvSpPr>
          <p:nvPr/>
        </p:nvSpPr>
        <p:spPr bwMode="auto">
          <a:xfrm>
            <a:off x="4559603" y="127936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384" name="Rectangle 1">
            <a:extLst>
              <a:ext uri="{FF2B5EF4-FFF2-40B4-BE49-F238E27FC236}">
                <a16:creationId xmlns:a16="http://schemas.microsoft.com/office/drawing/2014/main" id="{EC1E6F1D-7E04-C6BD-AFF0-597967FFAD13}"/>
              </a:ext>
            </a:extLst>
          </p:cNvPr>
          <p:cNvSpPr>
            <a:spLocks noChangeArrowheads="1"/>
          </p:cNvSpPr>
          <p:nvPr/>
        </p:nvSpPr>
        <p:spPr bwMode="auto">
          <a:xfrm>
            <a:off x="643177" y="140285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385" name="Rectangle 3">
            <a:extLst>
              <a:ext uri="{FF2B5EF4-FFF2-40B4-BE49-F238E27FC236}">
                <a16:creationId xmlns:a16="http://schemas.microsoft.com/office/drawing/2014/main" id="{85035044-CE22-8788-1221-3CD086BDDE76}"/>
              </a:ext>
            </a:extLst>
          </p:cNvPr>
          <p:cNvSpPr>
            <a:spLocks noChangeArrowheads="1"/>
          </p:cNvSpPr>
          <p:nvPr/>
        </p:nvSpPr>
        <p:spPr bwMode="auto">
          <a:xfrm>
            <a:off x="4720440" y="20197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表格 9">
            <a:extLst>
              <a:ext uri="{FF2B5EF4-FFF2-40B4-BE49-F238E27FC236}">
                <a16:creationId xmlns:a16="http://schemas.microsoft.com/office/drawing/2014/main" id="{C5236219-4EF1-893C-73F1-1CB026A64F59}"/>
              </a:ext>
            </a:extLst>
          </p:cNvPr>
          <p:cNvGraphicFramePr>
            <a:graphicFrameLocks noGrp="1"/>
          </p:cNvGraphicFramePr>
          <p:nvPr>
            <p:extLst>
              <p:ext uri="{D42A27DB-BD31-4B8C-83A1-F6EECF244321}">
                <p14:modId xmlns:p14="http://schemas.microsoft.com/office/powerpoint/2010/main" val="37237452"/>
              </p:ext>
            </p:extLst>
          </p:nvPr>
        </p:nvGraphicFramePr>
        <p:xfrm>
          <a:off x="873311" y="1632413"/>
          <a:ext cx="3025377" cy="4541344"/>
        </p:xfrm>
        <a:graphic>
          <a:graphicData uri="http://schemas.openxmlformats.org/drawingml/2006/table">
            <a:tbl>
              <a:tblPr/>
              <a:tblGrid>
                <a:gridCol w="1258557">
                  <a:extLst>
                    <a:ext uri="{9D8B030D-6E8A-4147-A177-3AD203B41FA5}">
                      <a16:colId xmlns:a16="http://schemas.microsoft.com/office/drawing/2014/main" val="2375271915"/>
                    </a:ext>
                  </a:extLst>
                </a:gridCol>
                <a:gridCol w="1766820">
                  <a:extLst>
                    <a:ext uri="{9D8B030D-6E8A-4147-A177-3AD203B41FA5}">
                      <a16:colId xmlns:a16="http://schemas.microsoft.com/office/drawing/2014/main" val="2266789119"/>
                    </a:ext>
                  </a:extLst>
                </a:gridCol>
              </a:tblGrid>
              <a:tr h="235979">
                <a:tc>
                  <a:txBody>
                    <a:bodyPr/>
                    <a:lstStyle/>
                    <a:p>
                      <a:pPr algn="ctr" fontAlgn="t"/>
                      <a:r>
                        <a:rPr lang="zh-CN" altLang="en-US" sz="800" b="1">
                          <a:solidFill>
                            <a:srgbClr val="1F2329"/>
                          </a:solidFill>
                          <a:effectLst/>
                        </a:rPr>
                        <a:t>描述项</a:t>
                      </a:r>
                      <a:endParaRPr lang="zh-CN" altLang="en-US" sz="800">
                        <a:effectLst/>
                      </a:endParaRPr>
                    </a:p>
                  </a:txBody>
                  <a:tcPr marL="48406" marR="48406" marT="48406" marB="4840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ctr" fontAlgn="t"/>
                      <a:r>
                        <a:rPr lang="zh-CN" altLang="en-US" sz="800" b="1">
                          <a:solidFill>
                            <a:srgbClr val="1F2329"/>
                          </a:solidFill>
                          <a:effectLst/>
                        </a:rPr>
                        <a:t>说明</a:t>
                      </a:r>
                      <a:endParaRPr lang="zh-CN" altLang="en-US" sz="800">
                        <a:effectLst/>
                      </a:endParaRPr>
                    </a:p>
                  </a:txBody>
                  <a:tcPr marL="48406" marR="48406" marT="48406" marB="4840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543315297"/>
                  </a:ext>
                </a:extLst>
              </a:tr>
              <a:tr h="235979">
                <a:tc>
                  <a:txBody>
                    <a:bodyPr/>
                    <a:lstStyle/>
                    <a:p>
                      <a:pPr algn="ctr" fontAlgn="t"/>
                      <a:r>
                        <a:rPr lang="zh-CN" altLang="en-US" sz="800">
                          <a:solidFill>
                            <a:srgbClr val="1F2329"/>
                          </a:solidFill>
                          <a:effectLst/>
                        </a:rPr>
                        <a:t>用例名称</a:t>
                      </a:r>
                      <a:endParaRPr lang="zh-CN" altLang="en-US" sz="800">
                        <a:effectLst/>
                      </a:endParaRPr>
                    </a:p>
                  </a:txBody>
                  <a:tcPr marL="48406" marR="48406" marT="48406" marB="4840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r>
                        <a:rPr lang="zh-CN" altLang="en-US" sz="800">
                          <a:effectLst/>
                        </a:rPr>
                        <a:t>购物车操作</a:t>
                      </a:r>
                    </a:p>
                  </a:txBody>
                  <a:tcPr marL="48406" marR="48406" marT="48406" marB="4840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348307625"/>
                  </a:ext>
                </a:extLst>
              </a:tr>
              <a:tr h="338842">
                <a:tc>
                  <a:txBody>
                    <a:bodyPr/>
                    <a:lstStyle/>
                    <a:p>
                      <a:pPr algn="ctr" fontAlgn="t"/>
                      <a:r>
                        <a:rPr lang="zh-CN" altLang="en-US" sz="800">
                          <a:solidFill>
                            <a:srgbClr val="1F2329"/>
                          </a:solidFill>
                          <a:effectLst/>
                        </a:rPr>
                        <a:t>标识符</a:t>
                      </a:r>
                      <a:endParaRPr lang="zh-CN" altLang="en-US" sz="800">
                        <a:effectLst/>
                      </a:endParaRPr>
                    </a:p>
                  </a:txBody>
                  <a:tcPr marL="48406" marR="48406" marT="48406" marB="4840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800">
                          <a:effectLst/>
                        </a:rPr>
                      </a:br>
                      <a:endParaRPr lang="zh-CN" altLang="en-US" sz="800">
                        <a:effectLst/>
                      </a:endParaRPr>
                    </a:p>
                  </a:txBody>
                  <a:tcPr marL="48406" marR="48406" marT="48406" marB="4840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64703224"/>
                  </a:ext>
                </a:extLst>
              </a:tr>
              <a:tr h="459857">
                <a:tc>
                  <a:txBody>
                    <a:bodyPr/>
                    <a:lstStyle/>
                    <a:p>
                      <a:pPr algn="ctr" fontAlgn="t"/>
                      <a:r>
                        <a:rPr lang="zh-CN" altLang="en-US" sz="800">
                          <a:solidFill>
                            <a:srgbClr val="1F2329"/>
                          </a:solidFill>
                          <a:effectLst/>
                        </a:rPr>
                        <a:t>用例描述</a:t>
                      </a:r>
                      <a:endParaRPr lang="zh-CN" altLang="en-US" sz="800">
                        <a:effectLst/>
                      </a:endParaRPr>
                    </a:p>
                  </a:txBody>
                  <a:tcPr marL="48406" marR="48406" marT="48406" marB="4840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r>
                        <a:rPr lang="en-US" altLang="zh-CN" sz="800">
                          <a:effectLst/>
                        </a:rPr>
                        <a:t>1. </a:t>
                      </a:r>
                      <a:r>
                        <a:rPr lang="zh-CN" altLang="en-US" sz="800">
                          <a:effectLst/>
                        </a:rPr>
                        <a:t>买家可以选择商品进⼊购物⻋ </a:t>
                      </a:r>
                    </a:p>
                    <a:p>
                      <a:pPr fontAlgn="t"/>
                      <a:r>
                        <a:rPr lang="en-US" altLang="zh-CN" sz="800">
                          <a:effectLst/>
                        </a:rPr>
                        <a:t>2. </a:t>
                      </a:r>
                      <a:r>
                        <a:rPr lang="zh-CN" altLang="en-US" sz="800">
                          <a:effectLst/>
                        </a:rPr>
                        <a:t>买家可以从购物⻋中选择多件商品进⾏下单 </a:t>
                      </a:r>
                    </a:p>
                  </a:txBody>
                  <a:tcPr marL="48406" marR="48406" marT="48406" marB="4840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52692656"/>
                  </a:ext>
                </a:extLst>
              </a:tr>
              <a:tr h="235979">
                <a:tc>
                  <a:txBody>
                    <a:bodyPr/>
                    <a:lstStyle/>
                    <a:p>
                      <a:pPr algn="ctr" fontAlgn="t"/>
                      <a:r>
                        <a:rPr lang="zh-CN" altLang="en-US" sz="800">
                          <a:solidFill>
                            <a:srgbClr val="1F2329"/>
                          </a:solidFill>
                          <a:effectLst/>
                        </a:rPr>
                        <a:t>参与者</a:t>
                      </a:r>
                      <a:endParaRPr lang="zh-CN" altLang="en-US" sz="800">
                        <a:effectLst/>
                      </a:endParaRPr>
                    </a:p>
                  </a:txBody>
                  <a:tcPr marL="48406" marR="48406" marT="48406" marB="4840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买家</a:t>
                      </a:r>
                    </a:p>
                  </a:txBody>
                  <a:tcPr marL="48406" marR="48406" marT="48406" marB="4840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010998255"/>
                  </a:ext>
                </a:extLst>
              </a:tr>
              <a:tr h="235979">
                <a:tc>
                  <a:txBody>
                    <a:bodyPr/>
                    <a:lstStyle/>
                    <a:p>
                      <a:pPr algn="ctr" fontAlgn="t"/>
                      <a:r>
                        <a:rPr lang="zh-CN" altLang="en-US" sz="800">
                          <a:solidFill>
                            <a:srgbClr val="1F2329"/>
                          </a:solidFill>
                          <a:effectLst/>
                        </a:rPr>
                        <a:t>优先级</a:t>
                      </a:r>
                      <a:endParaRPr lang="zh-CN" altLang="en-US" sz="800">
                        <a:effectLst/>
                      </a:endParaRPr>
                    </a:p>
                  </a:txBody>
                  <a:tcPr marL="48406" marR="48406" marT="48406" marB="4840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高</a:t>
                      </a:r>
                    </a:p>
                  </a:txBody>
                  <a:tcPr marL="48406" marR="48406" marT="48406" marB="4840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70713826"/>
                  </a:ext>
                </a:extLst>
              </a:tr>
              <a:tr h="235979">
                <a:tc>
                  <a:txBody>
                    <a:bodyPr/>
                    <a:lstStyle/>
                    <a:p>
                      <a:pPr algn="ctr" fontAlgn="t"/>
                      <a:r>
                        <a:rPr lang="zh-CN" altLang="en-US" sz="800">
                          <a:solidFill>
                            <a:srgbClr val="1F2329"/>
                          </a:solidFill>
                          <a:effectLst/>
                        </a:rPr>
                        <a:t>前置条件</a:t>
                      </a:r>
                      <a:endParaRPr lang="zh-CN" altLang="en-US" sz="800">
                        <a:effectLst/>
                      </a:endParaRPr>
                    </a:p>
                  </a:txBody>
                  <a:tcPr marL="48406" marR="48406" marT="48406" marB="4840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r>
                        <a:rPr lang="zh-CN" altLang="en-US" sz="800">
                          <a:solidFill>
                            <a:srgbClr val="1F2329"/>
                          </a:solidFill>
                          <a:effectLst/>
                        </a:rPr>
                        <a:t>买家已经浏览商品</a:t>
                      </a:r>
                      <a:endParaRPr lang="zh-CN" altLang="en-US" sz="800">
                        <a:effectLst/>
                      </a:endParaRPr>
                    </a:p>
                  </a:txBody>
                  <a:tcPr marL="48406" marR="48406" marT="48406" marB="4840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665118812"/>
                  </a:ext>
                </a:extLst>
              </a:tr>
              <a:tr h="338842">
                <a:tc>
                  <a:txBody>
                    <a:bodyPr/>
                    <a:lstStyle/>
                    <a:p>
                      <a:pPr algn="ctr" fontAlgn="t"/>
                      <a:r>
                        <a:rPr lang="zh-CN" altLang="en-US" sz="800">
                          <a:solidFill>
                            <a:srgbClr val="1F2329"/>
                          </a:solidFill>
                          <a:effectLst/>
                        </a:rPr>
                        <a:t>后置条件</a:t>
                      </a:r>
                      <a:endParaRPr lang="zh-CN" altLang="en-US" sz="800">
                        <a:effectLst/>
                      </a:endParaRPr>
                    </a:p>
                  </a:txBody>
                  <a:tcPr marL="48406" marR="48406" marT="48406" marB="4840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商品状态更新（加入购物车、加入收藏、下单）</a:t>
                      </a:r>
                    </a:p>
                  </a:txBody>
                  <a:tcPr marL="48406" marR="48406" marT="48406" marB="4840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364138658"/>
                  </a:ext>
                </a:extLst>
              </a:tr>
              <a:tr h="822902">
                <a:tc>
                  <a:txBody>
                    <a:bodyPr/>
                    <a:lstStyle/>
                    <a:p>
                      <a:pPr algn="ctr" fontAlgn="t"/>
                      <a:r>
                        <a:rPr lang="zh-CN" altLang="en-US" sz="800">
                          <a:solidFill>
                            <a:srgbClr val="1F2329"/>
                          </a:solidFill>
                          <a:effectLst/>
                        </a:rPr>
                        <a:t>基本操作流程</a:t>
                      </a:r>
                      <a:endParaRPr lang="zh-CN" altLang="en-US" sz="800">
                        <a:effectLst/>
                      </a:endParaRPr>
                    </a:p>
                    <a:p>
                      <a:pPr fontAlgn="t"/>
                      <a:br>
                        <a:rPr lang="zh-CN" altLang="en-US" sz="800">
                          <a:effectLst/>
                        </a:rPr>
                      </a:br>
                      <a:endParaRPr lang="zh-CN" altLang="en-US" sz="800">
                        <a:effectLst/>
                      </a:endParaRPr>
                    </a:p>
                  </a:txBody>
                  <a:tcPr marL="48406" marR="48406" marT="48406" marB="4840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buFont typeface="+mj-lt"/>
                        <a:buAutoNum type="arabicPeriod"/>
                      </a:pPr>
                      <a:r>
                        <a:rPr lang="zh-CN" altLang="en-US" sz="800">
                          <a:effectLst/>
                        </a:rPr>
                        <a:t>买家浏览商品</a:t>
                      </a:r>
                    </a:p>
                    <a:p>
                      <a:pPr algn="l" fontAlgn="t">
                        <a:buFont typeface="+mj-lt"/>
                        <a:buAutoNum type="arabicPeriod"/>
                      </a:pPr>
                      <a:r>
                        <a:rPr lang="zh-CN" altLang="en-US" sz="800">
                          <a:effectLst/>
                        </a:rPr>
                        <a:t>买家将商品加入购物车</a:t>
                      </a:r>
                    </a:p>
                    <a:p>
                      <a:pPr fontAlgn="t">
                        <a:buFont typeface="+mj-lt"/>
                        <a:buAutoNum type="arabicPeriod"/>
                      </a:pPr>
                      <a:r>
                        <a:rPr lang="zh-CN" altLang="en-US" sz="800">
                          <a:effectLst/>
                        </a:rPr>
                        <a:t>购物车可更改购买商品数量</a:t>
                      </a:r>
                    </a:p>
                    <a:p>
                      <a:pPr algn="l" fontAlgn="t">
                        <a:buFont typeface="+mj-lt"/>
                        <a:buAutoNum type="arabicPeriod"/>
                      </a:pPr>
                      <a:r>
                        <a:rPr lang="zh-CN" altLang="en-US" sz="800">
                          <a:effectLst/>
                        </a:rPr>
                        <a:t>买家从购物车中选择商品下单</a:t>
                      </a:r>
                    </a:p>
                    <a:p>
                      <a:pPr fontAlgn="t"/>
                      <a:br>
                        <a:rPr lang="zh-CN" altLang="en-US" sz="800">
                          <a:effectLst/>
                        </a:rPr>
                      </a:br>
                      <a:endParaRPr lang="zh-CN" altLang="en-US" sz="800">
                        <a:effectLst/>
                      </a:endParaRPr>
                    </a:p>
                  </a:txBody>
                  <a:tcPr marL="48406" marR="48406" marT="48406" marB="4840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414893360"/>
                  </a:ext>
                </a:extLst>
              </a:tr>
              <a:tr h="235979">
                <a:tc>
                  <a:txBody>
                    <a:bodyPr/>
                    <a:lstStyle/>
                    <a:p>
                      <a:pPr algn="ctr" fontAlgn="t"/>
                      <a:r>
                        <a:rPr lang="zh-CN" altLang="en-US" sz="800">
                          <a:solidFill>
                            <a:srgbClr val="1F2329"/>
                          </a:solidFill>
                          <a:effectLst/>
                        </a:rPr>
                        <a:t>可选操作流程</a:t>
                      </a:r>
                      <a:endParaRPr lang="zh-CN" altLang="en-US" sz="800">
                        <a:effectLst/>
                      </a:endParaRPr>
                    </a:p>
                  </a:txBody>
                  <a:tcPr marL="48406" marR="48406" marT="48406" marB="4840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buFont typeface="+mj-lt"/>
                        <a:buAutoNum type="arabicPeriod"/>
                      </a:pPr>
                      <a:r>
                        <a:rPr lang="zh-CN" altLang="en-US" sz="800">
                          <a:effectLst/>
                        </a:rPr>
                        <a:t>买家从购物车中选择商品转为收藏</a:t>
                      </a:r>
                    </a:p>
                  </a:txBody>
                  <a:tcPr marL="48406" marR="48406" marT="48406" marB="4840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855229983"/>
                  </a:ext>
                </a:extLst>
              </a:tr>
              <a:tr h="338842">
                <a:tc>
                  <a:txBody>
                    <a:bodyPr/>
                    <a:lstStyle/>
                    <a:p>
                      <a:pPr algn="ctr" fontAlgn="t"/>
                      <a:r>
                        <a:rPr lang="zh-CN" altLang="en-US" sz="800">
                          <a:solidFill>
                            <a:srgbClr val="1F2329"/>
                          </a:solidFill>
                          <a:effectLst/>
                        </a:rPr>
                        <a:t>字段列表</a:t>
                      </a:r>
                      <a:endParaRPr lang="zh-CN" altLang="en-US" sz="800">
                        <a:effectLst/>
                      </a:endParaRPr>
                    </a:p>
                  </a:txBody>
                  <a:tcPr marL="48406" marR="48406" marT="48406" marB="4840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800">
                          <a:effectLst/>
                        </a:rPr>
                      </a:br>
                      <a:endParaRPr lang="zh-CN" altLang="en-US" sz="800">
                        <a:effectLst/>
                      </a:endParaRPr>
                    </a:p>
                  </a:txBody>
                  <a:tcPr marL="48406" marR="48406" marT="48406" marB="4840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715656050"/>
                  </a:ext>
                </a:extLst>
              </a:tr>
              <a:tr h="235979">
                <a:tc>
                  <a:txBody>
                    <a:bodyPr/>
                    <a:lstStyle/>
                    <a:p>
                      <a:pPr algn="ctr" fontAlgn="t"/>
                      <a:r>
                        <a:rPr lang="zh-CN" altLang="en-US" sz="800">
                          <a:solidFill>
                            <a:srgbClr val="1F2329"/>
                          </a:solidFill>
                          <a:effectLst/>
                        </a:rPr>
                        <a:t>非功能需求</a:t>
                      </a:r>
                      <a:endParaRPr lang="zh-CN" altLang="en-US" sz="800">
                        <a:effectLst/>
                      </a:endParaRPr>
                    </a:p>
                  </a:txBody>
                  <a:tcPr marL="48406" marR="48406" marT="48406" marB="4840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系统响应时间不能超过</a:t>
                      </a:r>
                      <a:r>
                        <a:rPr lang="en-US" altLang="zh-CN" sz="800">
                          <a:solidFill>
                            <a:srgbClr val="1F2329"/>
                          </a:solidFill>
                          <a:effectLst/>
                        </a:rPr>
                        <a:t>60</a:t>
                      </a:r>
                      <a:r>
                        <a:rPr lang="zh-CN" altLang="en-US" sz="800">
                          <a:solidFill>
                            <a:srgbClr val="1F2329"/>
                          </a:solidFill>
                          <a:effectLst/>
                        </a:rPr>
                        <a:t>秒</a:t>
                      </a:r>
                      <a:endParaRPr lang="zh-CN" altLang="en-US" sz="800">
                        <a:effectLst/>
                      </a:endParaRPr>
                    </a:p>
                  </a:txBody>
                  <a:tcPr marL="48406" marR="48406" marT="48406" marB="4840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85717840"/>
                  </a:ext>
                </a:extLst>
              </a:tr>
              <a:tr h="235979">
                <a:tc>
                  <a:txBody>
                    <a:bodyPr/>
                    <a:lstStyle/>
                    <a:p>
                      <a:pPr algn="ctr" fontAlgn="t"/>
                      <a:r>
                        <a:rPr lang="zh-CN" altLang="en-US" sz="800">
                          <a:solidFill>
                            <a:srgbClr val="1F2329"/>
                          </a:solidFill>
                          <a:effectLst/>
                        </a:rPr>
                        <a:t>业务规则</a:t>
                      </a:r>
                      <a:endParaRPr lang="zh-CN" altLang="en-US" sz="800">
                        <a:effectLst/>
                      </a:endParaRPr>
                    </a:p>
                  </a:txBody>
                  <a:tcPr marL="48406" marR="48406" marT="48406" marB="4840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无</a:t>
                      </a:r>
                      <a:endParaRPr lang="zh-CN" altLang="en-US" sz="800">
                        <a:effectLst/>
                      </a:endParaRPr>
                    </a:p>
                  </a:txBody>
                  <a:tcPr marL="48406" marR="48406" marT="48406" marB="4840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783778375"/>
                  </a:ext>
                </a:extLst>
              </a:tr>
              <a:tr h="338842">
                <a:tc>
                  <a:txBody>
                    <a:bodyPr/>
                    <a:lstStyle/>
                    <a:p>
                      <a:pPr algn="ctr" fontAlgn="t"/>
                      <a:r>
                        <a:rPr lang="zh-CN" altLang="en-US" sz="800">
                          <a:solidFill>
                            <a:srgbClr val="1F2329"/>
                          </a:solidFill>
                          <a:effectLst/>
                        </a:rPr>
                        <a:t>设计约束</a:t>
                      </a:r>
                      <a:endParaRPr lang="zh-CN" altLang="en-US" sz="800">
                        <a:effectLst/>
                      </a:endParaRPr>
                    </a:p>
                  </a:txBody>
                  <a:tcPr marL="48406" marR="48406" marT="48406" marB="4840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800" dirty="0">
                          <a:effectLst/>
                        </a:rPr>
                      </a:br>
                      <a:endParaRPr lang="zh-CN" altLang="en-US" sz="800" dirty="0">
                        <a:effectLst/>
                      </a:endParaRPr>
                    </a:p>
                  </a:txBody>
                  <a:tcPr marL="48406" marR="48406" marT="48406" marB="4840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28623621"/>
                  </a:ext>
                </a:extLst>
              </a:tr>
            </a:tbl>
          </a:graphicData>
        </a:graphic>
      </p:graphicFrame>
      <p:sp>
        <p:nvSpPr>
          <p:cNvPr id="16386" name="Rectangle 1">
            <a:extLst>
              <a:ext uri="{FF2B5EF4-FFF2-40B4-BE49-F238E27FC236}">
                <a16:creationId xmlns:a16="http://schemas.microsoft.com/office/drawing/2014/main" id="{D1A177B2-F91E-725F-409E-3F83C52360CD}"/>
              </a:ext>
            </a:extLst>
          </p:cNvPr>
          <p:cNvSpPr>
            <a:spLocks noChangeArrowheads="1"/>
          </p:cNvSpPr>
          <p:nvPr/>
        </p:nvSpPr>
        <p:spPr bwMode="auto">
          <a:xfrm>
            <a:off x="873113" y="163216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8434" name="Picture 2">
            <a:extLst>
              <a:ext uri="{FF2B5EF4-FFF2-40B4-BE49-F238E27FC236}">
                <a16:creationId xmlns:a16="http://schemas.microsoft.com/office/drawing/2014/main" id="{0B18FB26-D384-9B5E-6C4B-9F2C0A458C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7375" y="1911267"/>
            <a:ext cx="5229225" cy="3695700"/>
          </a:xfrm>
          <a:prstGeom prst="rect">
            <a:avLst/>
          </a:prstGeom>
          <a:noFill/>
          <a:extLst>
            <a:ext uri="{909E8E84-426E-40DD-AFC4-6F175D3DCCD1}">
              <a14:hiddenFill xmlns:a14="http://schemas.microsoft.com/office/drawing/2010/main">
                <a:solidFill>
                  <a:srgbClr val="FFFFFF"/>
                </a:solidFill>
              </a14:hiddenFill>
            </a:ext>
          </a:extLst>
        </p:spPr>
      </p:pic>
      <p:sp>
        <p:nvSpPr>
          <p:cNvPr id="16387" name="Rectangle 3">
            <a:extLst>
              <a:ext uri="{FF2B5EF4-FFF2-40B4-BE49-F238E27FC236}">
                <a16:creationId xmlns:a16="http://schemas.microsoft.com/office/drawing/2014/main" id="{4F4CA99C-7D3E-3610-402C-4FECA58957EC}"/>
              </a:ext>
            </a:extLst>
          </p:cNvPr>
          <p:cNvSpPr>
            <a:spLocks noChangeArrowheads="1"/>
          </p:cNvSpPr>
          <p:nvPr/>
        </p:nvSpPr>
        <p:spPr bwMode="auto">
          <a:xfrm>
            <a:off x="5757375" y="191126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4684522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78798" y="3644837"/>
            <a:ext cx="9429750" cy="990079"/>
          </a:xfrm>
          <a:prstGeom prst="rect">
            <a:avLst/>
          </a:prstGeom>
        </p:spPr>
        <p:txBody>
          <a:bodyPr vert="horz" wrap="square" lIns="114300" tIns="57150" rIns="114300" bIns="57150" rtlCol="0" anchor="t" anchorCtr="0">
            <a:spAutoFit/>
          </a:bodyPr>
          <a:lstStyle/>
          <a:p>
            <a:pPr algn="ctr">
              <a:lnSpc>
                <a:spcPct val="120000"/>
              </a:lnSpc>
            </a:pPr>
            <a:r>
              <a:rPr lang="zh-CN" altLang="en-US" sz="5175" b="1" dirty="0">
                <a:solidFill>
                  <a:schemeClr val="accent2">
                    <a:alpha val="100000"/>
                  </a:schemeClr>
                </a:solidFill>
                <a:latin typeface="Microsoft Yahei"/>
                <a:ea typeface="Microsoft Yahei"/>
                <a:cs typeface="Microsoft Yahei"/>
              </a:rPr>
              <a:t>源</a:t>
            </a:r>
            <a:r>
              <a:rPr lang="en-US" sz="5175" b="1" dirty="0" err="1">
                <a:solidFill>
                  <a:schemeClr val="accent2">
                    <a:alpha val="100000"/>
                  </a:schemeClr>
                </a:solidFill>
                <a:latin typeface="Microsoft Yahei"/>
                <a:ea typeface="Microsoft Yahei"/>
                <a:cs typeface="Microsoft Yahei"/>
              </a:rPr>
              <a:t>代码成果</a:t>
            </a:r>
            <a:r>
              <a:rPr lang="zh-CN" altLang="en-US" sz="5175" b="1" dirty="0">
                <a:solidFill>
                  <a:schemeClr val="accent2">
                    <a:alpha val="100000"/>
                  </a:schemeClr>
                </a:solidFill>
                <a:latin typeface="Microsoft Yahei"/>
                <a:ea typeface="Microsoft Yahei"/>
                <a:cs typeface="Microsoft Yahei"/>
              </a:rPr>
              <a:t>概览</a:t>
            </a:r>
            <a:endParaRPr lang="en-US" sz="5175" b="1" dirty="0">
              <a:solidFill>
                <a:schemeClr val="accent2">
                  <a:alpha val="100000"/>
                </a:schemeClr>
              </a:solidFill>
              <a:latin typeface="Microsoft Yahei"/>
              <a:ea typeface="Microsoft Yahei"/>
              <a:cs typeface="Microsoft Yahei"/>
            </a:endParaRPr>
          </a:p>
        </p:txBody>
      </p:sp>
      <p:sp>
        <p:nvSpPr>
          <p:cNvPr id="3" name="TextBox 3"/>
          <p:cNvSpPr txBox="1"/>
          <p:nvPr/>
        </p:nvSpPr>
        <p:spPr>
          <a:xfrm>
            <a:off x="2060858" y="2108645"/>
            <a:ext cx="7677150" cy="1408399"/>
          </a:xfrm>
          <a:prstGeom prst="rect">
            <a:avLst/>
          </a:prstGeom>
        </p:spPr>
        <p:txBody>
          <a:bodyPr vert="horz" wrap="square" lIns="114300" tIns="57150" rIns="114300" bIns="57150" rtlCol="0" anchor="t" anchorCtr="0">
            <a:spAutoFit/>
          </a:bodyPr>
          <a:lstStyle/>
          <a:p>
            <a:pPr algn="ctr">
              <a:lnSpc>
                <a:spcPct val="120000"/>
              </a:lnSpc>
              <a:spcBef>
                <a:spcPts val="450"/>
              </a:spcBef>
            </a:pPr>
            <a:r>
              <a:rPr lang="en-US" sz="7650" b="1" dirty="0">
                <a:solidFill>
                  <a:schemeClr val="accent2">
                    <a:alpha val="100000"/>
                  </a:schemeClr>
                </a:solidFill>
                <a:latin typeface="Microsoft Yahei"/>
                <a:ea typeface="Microsoft Yahei"/>
                <a:cs typeface="Microsoft Yahei"/>
              </a:rPr>
              <a:t>003</a:t>
            </a:r>
          </a:p>
        </p:txBody>
      </p:sp>
    </p:spTree>
    <p:extLst>
      <p:ext uri="{BB962C8B-B14F-4D97-AF65-F5344CB8AC3E}">
        <p14:creationId xmlns:p14="http://schemas.microsoft.com/office/powerpoint/2010/main" val="37588964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012267" y="3720618"/>
            <a:ext cx="2167467" cy="2120348"/>
          </a:xfrm>
          <a:custGeom>
            <a:avLst/>
            <a:gdLst/>
            <a:ahLst/>
            <a:cxnLst/>
            <a:rect l="l" t="t" r="r" b="b"/>
            <a:pathLst>
              <a:path w="1905000" h="1905000">
                <a:moveTo>
                  <a:pt x="0" y="0"/>
                </a:moveTo>
                <a:lnTo>
                  <a:pt x="952500" y="1647825"/>
                </a:lnTo>
                <a:lnTo>
                  <a:pt x="1905000" y="0"/>
                </a:lnTo>
                <a:close/>
              </a:path>
            </a:pathLst>
          </a:custGeom>
          <a:solidFill>
            <a:schemeClr val="accent1">
              <a:lumMod val="50000"/>
              <a:alpha val="100000"/>
            </a:schemeClr>
          </a:solidFill>
        </p:spPr>
      </p:sp>
      <p:sp>
        <p:nvSpPr>
          <p:cNvPr id="3" name="AutoShape 3"/>
          <p:cNvSpPr/>
          <p:nvPr/>
        </p:nvSpPr>
        <p:spPr>
          <a:xfrm>
            <a:off x="6249697" y="3865013"/>
            <a:ext cx="2167467" cy="1826280"/>
          </a:xfrm>
          <a:prstGeom prst="triangle">
            <a:avLst/>
          </a:prstGeom>
          <a:solidFill>
            <a:schemeClr val="accent1">
              <a:alpha val="100000"/>
            </a:schemeClr>
          </a:solidFill>
        </p:spPr>
      </p:sp>
      <p:sp>
        <p:nvSpPr>
          <p:cNvPr id="4" name="AutoShape 4"/>
          <p:cNvSpPr/>
          <p:nvPr/>
        </p:nvSpPr>
        <p:spPr>
          <a:xfrm>
            <a:off x="3776918" y="3865013"/>
            <a:ext cx="2167467" cy="1826280"/>
          </a:xfrm>
          <a:prstGeom prst="triangle">
            <a:avLst/>
          </a:prstGeom>
          <a:solidFill>
            <a:schemeClr val="accent1">
              <a:alpha val="100000"/>
            </a:schemeClr>
          </a:solidFill>
        </p:spPr>
      </p:sp>
      <p:sp>
        <p:nvSpPr>
          <p:cNvPr id="5" name="AutoShape 5"/>
          <p:cNvSpPr/>
          <p:nvPr/>
        </p:nvSpPr>
        <p:spPr>
          <a:xfrm>
            <a:off x="5012267" y="1711093"/>
            <a:ext cx="2167467" cy="1826280"/>
          </a:xfrm>
          <a:prstGeom prst="triangle">
            <a:avLst/>
          </a:prstGeom>
          <a:solidFill>
            <a:schemeClr val="accent1">
              <a:alpha val="100000"/>
            </a:schemeClr>
          </a:solidFill>
        </p:spPr>
      </p:sp>
      <p:sp>
        <p:nvSpPr>
          <p:cNvPr id="6" name="Freeform 6"/>
          <p:cNvSpPr/>
          <p:nvPr/>
        </p:nvSpPr>
        <p:spPr>
          <a:xfrm>
            <a:off x="5743787" y="3022600"/>
            <a:ext cx="704427" cy="520192"/>
          </a:xfrm>
          <a:custGeom>
            <a:avLst/>
            <a:gdLst/>
            <a:ahLst/>
            <a:cxnLst/>
            <a:rect l="l" t="t" r="r" b="b"/>
            <a:pathLst>
              <a:path w="1905000" h="1905000">
                <a:moveTo>
                  <a:pt x="952500" y="0"/>
                </a:moveTo>
                <a:lnTo>
                  <a:pt x="0" y="952500"/>
                </a:lnTo>
                <a:lnTo>
                  <a:pt x="476250" y="952500"/>
                </a:lnTo>
                <a:lnTo>
                  <a:pt x="476250" y="1905000"/>
                </a:lnTo>
                <a:lnTo>
                  <a:pt x="1428750" y="1905000"/>
                </a:lnTo>
                <a:lnTo>
                  <a:pt x="1428750" y="952500"/>
                </a:lnTo>
                <a:lnTo>
                  <a:pt x="1905000" y="952500"/>
                </a:lnTo>
                <a:lnTo>
                  <a:pt x="952500" y="0"/>
                </a:lnTo>
                <a:close/>
              </a:path>
            </a:pathLst>
          </a:custGeom>
          <a:solidFill>
            <a:schemeClr val="lt1">
              <a:alpha val="100000"/>
            </a:schemeClr>
          </a:solidFill>
        </p:spPr>
      </p:sp>
      <p:sp>
        <p:nvSpPr>
          <p:cNvPr id="7" name="Freeform 7"/>
          <p:cNvSpPr/>
          <p:nvPr/>
        </p:nvSpPr>
        <p:spPr>
          <a:xfrm rot="7259206">
            <a:off x="6589098" y="4674355"/>
            <a:ext cx="704427" cy="520192"/>
          </a:xfrm>
          <a:custGeom>
            <a:avLst/>
            <a:gdLst/>
            <a:ahLst/>
            <a:cxnLst/>
            <a:rect l="l" t="t" r="r" b="b"/>
            <a:pathLst>
              <a:path w="1905000" h="1905000">
                <a:moveTo>
                  <a:pt x="952500" y="0"/>
                </a:moveTo>
                <a:lnTo>
                  <a:pt x="0" y="952500"/>
                </a:lnTo>
                <a:lnTo>
                  <a:pt x="476250" y="952500"/>
                </a:lnTo>
                <a:lnTo>
                  <a:pt x="476250" y="1905000"/>
                </a:lnTo>
                <a:lnTo>
                  <a:pt x="1428750" y="1905000"/>
                </a:lnTo>
                <a:lnTo>
                  <a:pt x="1428750" y="952500"/>
                </a:lnTo>
                <a:lnTo>
                  <a:pt x="1905000" y="952500"/>
                </a:lnTo>
                <a:lnTo>
                  <a:pt x="952500" y="0"/>
                </a:lnTo>
                <a:close/>
              </a:path>
            </a:pathLst>
          </a:custGeom>
          <a:solidFill>
            <a:schemeClr val="lt1">
              <a:alpha val="100000"/>
            </a:schemeClr>
          </a:solidFill>
        </p:spPr>
      </p:sp>
      <p:sp>
        <p:nvSpPr>
          <p:cNvPr id="8" name="Freeform 8"/>
          <p:cNvSpPr/>
          <p:nvPr/>
        </p:nvSpPr>
        <p:spPr>
          <a:xfrm rot="-7221168">
            <a:off x="4910864" y="4658432"/>
            <a:ext cx="704427" cy="520192"/>
          </a:xfrm>
          <a:custGeom>
            <a:avLst/>
            <a:gdLst/>
            <a:ahLst/>
            <a:cxnLst/>
            <a:rect l="l" t="t" r="r" b="b"/>
            <a:pathLst>
              <a:path w="1905000" h="1905000">
                <a:moveTo>
                  <a:pt x="952500" y="0"/>
                </a:moveTo>
                <a:lnTo>
                  <a:pt x="0" y="952500"/>
                </a:lnTo>
                <a:lnTo>
                  <a:pt x="476250" y="952500"/>
                </a:lnTo>
                <a:lnTo>
                  <a:pt x="476250" y="1905000"/>
                </a:lnTo>
                <a:lnTo>
                  <a:pt x="1428750" y="1905000"/>
                </a:lnTo>
                <a:lnTo>
                  <a:pt x="1428750" y="952500"/>
                </a:lnTo>
                <a:lnTo>
                  <a:pt x="1905000" y="952500"/>
                </a:lnTo>
                <a:lnTo>
                  <a:pt x="952500" y="0"/>
                </a:lnTo>
                <a:close/>
              </a:path>
            </a:pathLst>
          </a:custGeom>
          <a:solidFill>
            <a:schemeClr val="lt1">
              <a:alpha val="100000"/>
            </a:schemeClr>
          </a:solidFill>
        </p:spPr>
      </p:sp>
      <p:cxnSp>
        <p:nvCxnSpPr>
          <p:cNvPr id="9" name="Connector 9"/>
          <p:cNvCxnSpPr/>
          <p:nvPr/>
        </p:nvCxnSpPr>
        <p:spPr>
          <a:xfrm>
            <a:off x="6818377" y="3284051"/>
            <a:ext cx="4107349" cy="0"/>
          </a:xfrm>
          <a:prstGeom prst="line">
            <a:avLst/>
          </a:prstGeom>
          <a:ln w="9525">
            <a:solidFill>
              <a:schemeClr val="accent1"/>
            </a:solidFill>
            <a:prstDash val="solid"/>
          </a:ln>
        </p:spPr>
        <p:style>
          <a:lnRef idx="0">
            <a:schemeClr val="accent1"/>
          </a:lnRef>
          <a:fillRef idx="1">
            <a:schemeClr val="accent1"/>
          </a:fillRef>
          <a:effectRef idx="0">
            <a:schemeClr val="accent1"/>
          </a:effectRef>
          <a:fontRef idx="minor">
            <a:schemeClr val="lt1"/>
          </a:fontRef>
        </p:style>
      </p:cxnSp>
      <p:sp>
        <p:nvSpPr>
          <p:cNvPr id="10" name="AutoShape 10"/>
          <p:cNvSpPr/>
          <p:nvPr/>
        </p:nvSpPr>
        <p:spPr>
          <a:xfrm>
            <a:off x="10897278" y="3216317"/>
            <a:ext cx="151723" cy="151723"/>
          </a:xfrm>
          <a:prstGeom prst="ellipse">
            <a:avLst/>
          </a:prstGeom>
          <a:solidFill>
            <a:schemeClr val="accent1">
              <a:alpha val="100000"/>
            </a:schemeClr>
          </a:solidFill>
        </p:spPr>
      </p:sp>
      <p:sp>
        <p:nvSpPr>
          <p:cNvPr id="11" name="TextBox 11"/>
          <p:cNvSpPr txBox="1"/>
          <p:nvPr/>
        </p:nvSpPr>
        <p:spPr>
          <a:xfrm>
            <a:off x="6996324" y="1208023"/>
            <a:ext cx="3900955" cy="1121664"/>
          </a:xfrm>
          <a:prstGeom prst="rect">
            <a:avLst/>
          </a:prstGeom>
        </p:spPr>
        <p:txBody>
          <a:bodyPr vert="horz" wrap="square" lIns="123825" tIns="123825" rIns="57150" bIns="123825" rtlCol="0" anchor="t" anchorCtr="0">
            <a:spAutoFit/>
          </a:bodyPr>
          <a:lstStyle/>
          <a:p>
            <a:pPr>
              <a:lnSpc>
                <a:spcPct val="120000"/>
              </a:lnSpc>
            </a:pPr>
            <a:r>
              <a:rPr lang="en-US" sz="2325" b="1">
                <a:solidFill>
                  <a:schemeClr val="accent1">
                    <a:alpha val="100000"/>
                  </a:schemeClr>
                </a:solidFill>
                <a:latin typeface="Microsoft Yahei"/>
                <a:ea typeface="Microsoft Yahei"/>
                <a:cs typeface="Microsoft Yahei"/>
              </a:rPr>
              <a:t>提交者分布</a:t>
            </a:r>
          </a:p>
        </p:txBody>
      </p:sp>
      <p:sp>
        <p:nvSpPr>
          <p:cNvPr id="12" name="TextBox 12"/>
          <p:cNvSpPr txBox="1"/>
          <p:nvPr/>
        </p:nvSpPr>
        <p:spPr>
          <a:xfrm>
            <a:off x="6996324" y="2047219"/>
            <a:ext cx="4052677" cy="1203960"/>
          </a:xfrm>
          <a:prstGeom prst="rect">
            <a:avLst/>
          </a:prstGeom>
        </p:spPr>
        <p:txBody>
          <a:bodyPr vert="horz" wrap="square" lIns="123825" tIns="123825" rIns="57150" bIns="123825" rtlCol="0" anchor="t" anchorCtr="0">
            <a:spAutoFit/>
          </a:bodyPr>
          <a:lstStyle/>
          <a:p>
            <a:pPr>
              <a:lnSpc>
                <a:spcPct val="150000"/>
              </a:lnSpc>
            </a:pPr>
            <a:r>
              <a:rPr lang="en-US" sz="1350">
                <a:solidFill>
                  <a:schemeClr val="dk1">
                    <a:alpha val="100000"/>
                  </a:schemeClr>
                </a:solidFill>
                <a:latin typeface="Microsoft Yahei"/>
                <a:ea typeface="Microsoft Yahei"/>
                <a:cs typeface="Microsoft Yahei"/>
              </a:rPr>
              <a:t>分析每次提交的作者，了解团队成员的贡献程度和合作模式。</a:t>
            </a:r>
          </a:p>
        </p:txBody>
      </p:sp>
      <p:sp>
        <p:nvSpPr>
          <p:cNvPr id="13" name="TextBox 13"/>
          <p:cNvSpPr txBox="1"/>
          <p:nvPr/>
        </p:nvSpPr>
        <p:spPr>
          <a:xfrm>
            <a:off x="8129334" y="3502152"/>
            <a:ext cx="3483489" cy="1121664"/>
          </a:xfrm>
          <a:prstGeom prst="rect">
            <a:avLst/>
          </a:prstGeom>
        </p:spPr>
        <p:txBody>
          <a:bodyPr vert="horz" wrap="square" lIns="123825" tIns="123825" rIns="57150" bIns="123825" rtlCol="0" anchor="t" anchorCtr="0">
            <a:spAutoFit/>
          </a:bodyPr>
          <a:lstStyle/>
          <a:p>
            <a:pPr>
              <a:lnSpc>
                <a:spcPct val="120000"/>
              </a:lnSpc>
            </a:pPr>
            <a:r>
              <a:rPr lang="en-US" sz="2325" b="1">
                <a:solidFill>
                  <a:schemeClr val="accent1">
                    <a:alpha val="100000"/>
                  </a:schemeClr>
                </a:solidFill>
                <a:latin typeface="Microsoft Yahei"/>
                <a:ea typeface="Microsoft Yahei"/>
                <a:cs typeface="Microsoft Yahei"/>
              </a:rPr>
              <a:t>提交内容分类</a:t>
            </a:r>
          </a:p>
        </p:txBody>
      </p:sp>
      <p:sp>
        <p:nvSpPr>
          <p:cNvPr id="14" name="TextBox 14"/>
          <p:cNvSpPr txBox="1"/>
          <p:nvPr/>
        </p:nvSpPr>
        <p:spPr>
          <a:xfrm>
            <a:off x="8141526" y="4429391"/>
            <a:ext cx="3483489" cy="1203960"/>
          </a:xfrm>
          <a:prstGeom prst="rect">
            <a:avLst/>
          </a:prstGeom>
        </p:spPr>
        <p:txBody>
          <a:bodyPr vert="horz" wrap="square" lIns="123825" tIns="123825" rIns="57150" bIns="123825" rtlCol="0" anchor="t" anchorCtr="0">
            <a:spAutoFit/>
          </a:bodyPr>
          <a:lstStyle/>
          <a:p>
            <a:pPr>
              <a:lnSpc>
                <a:spcPct val="150000"/>
              </a:lnSpc>
            </a:pPr>
            <a:r>
              <a:rPr lang="en-US" sz="1350">
                <a:solidFill>
                  <a:schemeClr val="dk1">
                    <a:alpha val="100000"/>
                  </a:schemeClr>
                </a:solidFill>
                <a:latin typeface="Microsoft Yahei"/>
                <a:ea typeface="Microsoft Yahei"/>
                <a:cs typeface="Microsoft Yahei"/>
              </a:rPr>
              <a:t>对每次提交的内容进行分类，如bug修复、新功能开发、文档更新等，以便更好地理解项目的开发进度和方向。</a:t>
            </a:r>
          </a:p>
        </p:txBody>
      </p:sp>
      <p:cxnSp>
        <p:nvCxnSpPr>
          <p:cNvPr id="15" name="Connector 15"/>
          <p:cNvCxnSpPr/>
          <p:nvPr/>
        </p:nvCxnSpPr>
        <p:spPr>
          <a:xfrm>
            <a:off x="7345623" y="5627624"/>
            <a:ext cx="4107349" cy="0"/>
          </a:xfrm>
          <a:prstGeom prst="line">
            <a:avLst/>
          </a:prstGeom>
          <a:ln w="9525">
            <a:solidFill>
              <a:schemeClr val="accent1"/>
            </a:solidFill>
            <a:prstDash val="solid"/>
          </a:ln>
        </p:spPr>
        <p:style>
          <a:lnRef idx="0">
            <a:schemeClr val="accent1"/>
          </a:lnRef>
          <a:fillRef idx="1">
            <a:schemeClr val="accent1"/>
          </a:fillRef>
          <a:effectRef idx="0">
            <a:schemeClr val="accent1"/>
          </a:effectRef>
          <a:fontRef idx="minor">
            <a:schemeClr val="lt1"/>
          </a:fontRef>
        </p:style>
      </p:cxnSp>
      <p:sp>
        <p:nvSpPr>
          <p:cNvPr id="16" name="AutoShape 16"/>
          <p:cNvSpPr/>
          <p:nvPr/>
        </p:nvSpPr>
        <p:spPr>
          <a:xfrm>
            <a:off x="11424524" y="5559891"/>
            <a:ext cx="151723" cy="151723"/>
          </a:xfrm>
          <a:prstGeom prst="ellipse">
            <a:avLst/>
          </a:prstGeom>
          <a:solidFill>
            <a:schemeClr val="accent1">
              <a:alpha val="100000"/>
            </a:schemeClr>
          </a:solidFill>
        </p:spPr>
      </p:sp>
      <p:cxnSp>
        <p:nvCxnSpPr>
          <p:cNvPr id="17" name="Connector 17"/>
          <p:cNvCxnSpPr/>
          <p:nvPr/>
        </p:nvCxnSpPr>
        <p:spPr>
          <a:xfrm>
            <a:off x="904945" y="4589949"/>
            <a:ext cx="3793067" cy="0"/>
          </a:xfrm>
          <a:prstGeom prst="line">
            <a:avLst/>
          </a:prstGeom>
          <a:ln w="9525">
            <a:solidFill>
              <a:schemeClr val="accent1"/>
            </a:solidFill>
            <a:prstDash val="solid"/>
          </a:ln>
        </p:spPr>
        <p:style>
          <a:lnRef idx="0">
            <a:schemeClr val="accent1"/>
          </a:lnRef>
          <a:fillRef idx="1">
            <a:schemeClr val="accent1"/>
          </a:fillRef>
          <a:effectRef idx="0">
            <a:schemeClr val="accent1"/>
          </a:effectRef>
          <a:fontRef idx="minor">
            <a:schemeClr val="lt1"/>
          </a:fontRef>
        </p:style>
      </p:cxnSp>
      <p:sp>
        <p:nvSpPr>
          <p:cNvPr id="18" name="AutoShape 18"/>
          <p:cNvSpPr/>
          <p:nvPr/>
        </p:nvSpPr>
        <p:spPr>
          <a:xfrm>
            <a:off x="904945" y="4510024"/>
            <a:ext cx="151723" cy="151723"/>
          </a:xfrm>
          <a:prstGeom prst="ellipse">
            <a:avLst/>
          </a:prstGeom>
          <a:solidFill>
            <a:schemeClr val="accent1">
              <a:alpha val="100000"/>
            </a:schemeClr>
          </a:solidFill>
        </p:spPr>
      </p:sp>
      <p:sp>
        <p:nvSpPr>
          <p:cNvPr id="19" name="TextBox 19"/>
          <p:cNvSpPr txBox="1"/>
          <p:nvPr/>
        </p:nvSpPr>
        <p:spPr>
          <a:xfrm>
            <a:off x="869006" y="2296376"/>
            <a:ext cx="3483489" cy="1121664"/>
          </a:xfrm>
          <a:prstGeom prst="rect">
            <a:avLst/>
          </a:prstGeom>
        </p:spPr>
        <p:txBody>
          <a:bodyPr vert="horz" wrap="square" lIns="123825" tIns="123825" rIns="57150" bIns="123825" rtlCol="0" anchor="t" anchorCtr="0">
            <a:spAutoFit/>
          </a:bodyPr>
          <a:lstStyle/>
          <a:p>
            <a:pPr>
              <a:lnSpc>
                <a:spcPct val="120000"/>
              </a:lnSpc>
            </a:pPr>
            <a:r>
              <a:rPr lang="en-US" sz="2325" b="1">
                <a:solidFill>
                  <a:schemeClr val="accent1">
                    <a:alpha val="100000"/>
                  </a:schemeClr>
                </a:solidFill>
                <a:latin typeface="Microsoft Yahei"/>
                <a:ea typeface="Microsoft Yahei"/>
                <a:cs typeface="Microsoft Yahei"/>
              </a:rPr>
              <a:t>提交次数统计</a:t>
            </a:r>
          </a:p>
        </p:txBody>
      </p:sp>
      <p:sp>
        <p:nvSpPr>
          <p:cNvPr id="20" name="TextBox 20"/>
          <p:cNvSpPr txBox="1"/>
          <p:nvPr/>
        </p:nvSpPr>
        <p:spPr>
          <a:xfrm>
            <a:off x="869006" y="3223615"/>
            <a:ext cx="3483489" cy="1203960"/>
          </a:xfrm>
          <a:prstGeom prst="rect">
            <a:avLst/>
          </a:prstGeom>
        </p:spPr>
        <p:txBody>
          <a:bodyPr vert="horz" wrap="square" lIns="123825" tIns="123825" rIns="57150" bIns="123825" rtlCol="0" anchor="t" anchorCtr="0">
            <a:spAutoFit/>
          </a:bodyPr>
          <a:lstStyle/>
          <a:p>
            <a:pPr>
              <a:lnSpc>
                <a:spcPct val="150000"/>
              </a:lnSpc>
            </a:pPr>
            <a:r>
              <a:rPr lang="en-US" sz="1350">
                <a:solidFill>
                  <a:schemeClr val="dk1">
                    <a:alpha val="100000"/>
                  </a:schemeClr>
                </a:solidFill>
                <a:latin typeface="Microsoft Yahei"/>
                <a:ea typeface="Microsoft Yahei"/>
                <a:cs typeface="Microsoft Yahei"/>
              </a:rPr>
              <a:t>对项目源代码的提交次数进行统计，以了解代码的更新频率和团队的合作情况。</a:t>
            </a:r>
          </a:p>
        </p:txBody>
      </p:sp>
      <p:sp>
        <p:nvSpPr>
          <p:cNvPr id="21" name="Freeform 21"/>
          <p:cNvSpPr/>
          <p:nvPr/>
        </p:nvSpPr>
        <p:spPr>
          <a:xfrm>
            <a:off x="5786411" y="3999944"/>
            <a:ext cx="661803" cy="661803"/>
          </a:xfrm>
          <a:custGeom>
            <a:avLst/>
            <a:gdLst/>
            <a:ahLst/>
            <a:cxnLst/>
            <a:rect l="l" t="t" r="r" b="b"/>
            <a:pathLst>
              <a:path w="304800" h="304800">
                <a:moveTo>
                  <a:pt x="0" y="209550"/>
                </a:moveTo>
                <a:lnTo>
                  <a:pt x="152410" y="247650"/>
                </a:lnTo>
                <a:lnTo>
                  <a:pt x="304800" y="209550"/>
                </a:lnTo>
                <a:lnTo>
                  <a:pt x="304800" y="247650"/>
                </a:lnTo>
                <a:lnTo>
                  <a:pt x="152410" y="285750"/>
                </a:lnTo>
                <a:lnTo>
                  <a:pt x="0" y="247650"/>
                </a:lnTo>
                <a:close/>
                <a:moveTo>
                  <a:pt x="0" y="133350"/>
                </a:moveTo>
                <a:lnTo>
                  <a:pt x="152410" y="171450"/>
                </a:lnTo>
                <a:lnTo>
                  <a:pt x="304800" y="133350"/>
                </a:lnTo>
                <a:lnTo>
                  <a:pt x="304800" y="171450"/>
                </a:lnTo>
                <a:lnTo>
                  <a:pt x="152410" y="209550"/>
                </a:lnTo>
                <a:lnTo>
                  <a:pt x="0" y="171450"/>
                </a:lnTo>
                <a:close/>
                <a:moveTo>
                  <a:pt x="0" y="57150"/>
                </a:moveTo>
                <a:lnTo>
                  <a:pt x="152410" y="19050"/>
                </a:lnTo>
                <a:lnTo>
                  <a:pt x="304800" y="57150"/>
                </a:lnTo>
                <a:lnTo>
                  <a:pt x="304800" y="95250"/>
                </a:lnTo>
                <a:lnTo>
                  <a:pt x="152410" y="133350"/>
                </a:lnTo>
                <a:lnTo>
                  <a:pt x="0" y="95250"/>
                </a:lnTo>
                <a:close/>
              </a:path>
            </a:pathLst>
          </a:custGeom>
          <a:solidFill>
            <a:schemeClr val="accent1">
              <a:lumMod val="20000"/>
              <a:lumOff val="80000"/>
              <a:alpha val="100000"/>
            </a:schemeClr>
          </a:solidFill>
        </p:spPr>
      </p:sp>
      <p:grpSp>
        <p:nvGrpSpPr>
          <p:cNvPr id="22" name="Group 22"/>
          <p:cNvGrpSpPr/>
          <p:nvPr/>
        </p:nvGrpSpPr>
        <p:grpSpPr>
          <a:xfrm>
            <a:off x="454963" y="93878"/>
            <a:ext cx="10641129" cy="914400"/>
            <a:chOff x="454963" y="93878"/>
            <a:chExt cx="10641129" cy="914400"/>
          </a:xfrm>
        </p:grpSpPr>
        <p:sp>
          <p:nvSpPr>
            <p:cNvPr id="23" name="AutoShape 23"/>
            <p:cNvSpPr/>
            <p:nvPr/>
          </p:nvSpPr>
          <p:spPr>
            <a:xfrm>
              <a:off x="454963" y="331168"/>
              <a:ext cx="84147" cy="84147"/>
            </a:xfrm>
            <a:prstGeom prst="ellipse">
              <a:avLst/>
            </a:prstGeom>
            <a:solidFill>
              <a:schemeClr val="accent1">
                <a:alpha val="100000"/>
              </a:schemeClr>
            </a:solidFill>
          </p:spPr>
        </p:sp>
        <p:sp>
          <p:nvSpPr>
            <p:cNvPr id="24" name="AutoShape 24"/>
            <p:cNvSpPr/>
            <p:nvPr/>
          </p:nvSpPr>
          <p:spPr>
            <a:xfrm>
              <a:off x="575049" y="337743"/>
              <a:ext cx="78137" cy="78137"/>
            </a:xfrm>
            <a:prstGeom prst="ellipse">
              <a:avLst/>
            </a:prstGeom>
            <a:solidFill>
              <a:schemeClr val="accent1">
                <a:alpha val="80000"/>
              </a:schemeClr>
            </a:solidFill>
          </p:spPr>
        </p:sp>
        <p:sp>
          <p:nvSpPr>
            <p:cNvPr id="25" name="AutoShape 25"/>
            <p:cNvSpPr/>
            <p:nvPr/>
          </p:nvSpPr>
          <p:spPr>
            <a:xfrm>
              <a:off x="689125" y="339460"/>
              <a:ext cx="74704" cy="74704"/>
            </a:xfrm>
            <a:prstGeom prst="ellipse">
              <a:avLst/>
            </a:prstGeom>
            <a:solidFill>
              <a:schemeClr val="accent1">
                <a:alpha val="60000"/>
              </a:schemeClr>
            </a:solidFill>
          </p:spPr>
        </p:sp>
        <p:sp>
          <p:nvSpPr>
            <p:cNvPr id="26" name="AutoShape 26"/>
            <p:cNvSpPr/>
            <p:nvPr/>
          </p:nvSpPr>
          <p:spPr>
            <a:xfrm>
              <a:off x="799768" y="348430"/>
              <a:ext cx="69238" cy="69238"/>
            </a:xfrm>
            <a:prstGeom prst="ellipse">
              <a:avLst/>
            </a:prstGeom>
            <a:solidFill>
              <a:schemeClr val="accent1">
                <a:alpha val="40000"/>
              </a:schemeClr>
            </a:solidFill>
          </p:spPr>
        </p:sp>
        <p:sp>
          <p:nvSpPr>
            <p:cNvPr id="27" name="AutoShape 27"/>
            <p:cNvSpPr/>
            <p:nvPr/>
          </p:nvSpPr>
          <p:spPr>
            <a:xfrm>
              <a:off x="904945" y="344297"/>
              <a:ext cx="65594" cy="65594"/>
            </a:xfrm>
            <a:prstGeom prst="ellipse">
              <a:avLst/>
            </a:prstGeom>
            <a:solidFill>
              <a:schemeClr val="accent1">
                <a:alpha val="20000"/>
              </a:schemeClr>
            </a:solidFill>
          </p:spPr>
        </p:sp>
        <p:sp>
          <p:nvSpPr>
            <p:cNvPr id="28" name="AutoShape 28"/>
            <p:cNvSpPr/>
            <p:nvPr/>
          </p:nvSpPr>
          <p:spPr>
            <a:xfrm>
              <a:off x="454963" y="448942"/>
              <a:ext cx="84147" cy="84147"/>
            </a:xfrm>
            <a:prstGeom prst="ellipse">
              <a:avLst/>
            </a:prstGeom>
            <a:solidFill>
              <a:schemeClr val="accent1">
                <a:alpha val="100000"/>
              </a:schemeClr>
            </a:solidFill>
          </p:spPr>
        </p:sp>
        <p:sp>
          <p:nvSpPr>
            <p:cNvPr id="29" name="AutoShape 29"/>
            <p:cNvSpPr/>
            <p:nvPr/>
          </p:nvSpPr>
          <p:spPr>
            <a:xfrm>
              <a:off x="575049" y="455517"/>
              <a:ext cx="78137" cy="78137"/>
            </a:xfrm>
            <a:prstGeom prst="ellipse">
              <a:avLst/>
            </a:prstGeom>
            <a:solidFill>
              <a:schemeClr val="accent1">
                <a:alpha val="80000"/>
              </a:schemeClr>
            </a:solidFill>
          </p:spPr>
        </p:sp>
        <p:sp>
          <p:nvSpPr>
            <p:cNvPr id="30" name="AutoShape 30"/>
            <p:cNvSpPr/>
            <p:nvPr/>
          </p:nvSpPr>
          <p:spPr>
            <a:xfrm>
              <a:off x="689125" y="457233"/>
              <a:ext cx="74704" cy="74704"/>
            </a:xfrm>
            <a:prstGeom prst="ellipse">
              <a:avLst/>
            </a:prstGeom>
            <a:solidFill>
              <a:schemeClr val="accent1">
                <a:alpha val="60000"/>
              </a:schemeClr>
            </a:solidFill>
          </p:spPr>
        </p:sp>
        <p:sp>
          <p:nvSpPr>
            <p:cNvPr id="31" name="AutoShape 31"/>
            <p:cNvSpPr/>
            <p:nvPr/>
          </p:nvSpPr>
          <p:spPr>
            <a:xfrm>
              <a:off x="799768" y="466203"/>
              <a:ext cx="69238" cy="69238"/>
            </a:xfrm>
            <a:prstGeom prst="ellipse">
              <a:avLst/>
            </a:prstGeom>
            <a:solidFill>
              <a:schemeClr val="accent1">
                <a:alpha val="40000"/>
              </a:schemeClr>
            </a:solidFill>
          </p:spPr>
        </p:sp>
        <p:sp>
          <p:nvSpPr>
            <p:cNvPr id="32" name="AutoShape 32"/>
            <p:cNvSpPr/>
            <p:nvPr/>
          </p:nvSpPr>
          <p:spPr>
            <a:xfrm>
              <a:off x="904945" y="462070"/>
              <a:ext cx="65594" cy="65594"/>
            </a:xfrm>
            <a:prstGeom prst="ellipse">
              <a:avLst/>
            </a:prstGeom>
            <a:solidFill>
              <a:schemeClr val="accent1">
                <a:alpha val="20000"/>
              </a:schemeClr>
            </a:solidFill>
          </p:spPr>
        </p:sp>
        <p:sp>
          <p:nvSpPr>
            <p:cNvPr id="33" name="AutoShape 33"/>
            <p:cNvSpPr/>
            <p:nvPr/>
          </p:nvSpPr>
          <p:spPr>
            <a:xfrm>
              <a:off x="454963" y="566715"/>
              <a:ext cx="84147" cy="84147"/>
            </a:xfrm>
            <a:prstGeom prst="ellipse">
              <a:avLst/>
            </a:prstGeom>
            <a:solidFill>
              <a:schemeClr val="accent1">
                <a:alpha val="100000"/>
              </a:schemeClr>
            </a:solidFill>
          </p:spPr>
        </p:sp>
        <p:sp>
          <p:nvSpPr>
            <p:cNvPr id="34" name="AutoShape 34"/>
            <p:cNvSpPr/>
            <p:nvPr/>
          </p:nvSpPr>
          <p:spPr>
            <a:xfrm>
              <a:off x="575049" y="573291"/>
              <a:ext cx="78137" cy="78137"/>
            </a:xfrm>
            <a:prstGeom prst="ellipse">
              <a:avLst/>
            </a:prstGeom>
            <a:solidFill>
              <a:schemeClr val="accent1">
                <a:alpha val="80000"/>
              </a:schemeClr>
            </a:solidFill>
          </p:spPr>
        </p:sp>
        <p:sp>
          <p:nvSpPr>
            <p:cNvPr id="35" name="AutoShape 35"/>
            <p:cNvSpPr/>
            <p:nvPr/>
          </p:nvSpPr>
          <p:spPr>
            <a:xfrm>
              <a:off x="689125" y="575007"/>
              <a:ext cx="74704" cy="74704"/>
            </a:xfrm>
            <a:prstGeom prst="ellipse">
              <a:avLst/>
            </a:prstGeom>
            <a:solidFill>
              <a:schemeClr val="accent1">
                <a:alpha val="60000"/>
              </a:schemeClr>
            </a:solidFill>
          </p:spPr>
        </p:sp>
        <p:sp>
          <p:nvSpPr>
            <p:cNvPr id="36" name="AutoShape 36"/>
            <p:cNvSpPr/>
            <p:nvPr/>
          </p:nvSpPr>
          <p:spPr>
            <a:xfrm>
              <a:off x="799768" y="583977"/>
              <a:ext cx="69238" cy="69238"/>
            </a:xfrm>
            <a:prstGeom prst="ellipse">
              <a:avLst/>
            </a:prstGeom>
            <a:solidFill>
              <a:schemeClr val="accent1">
                <a:alpha val="40000"/>
              </a:schemeClr>
            </a:solidFill>
          </p:spPr>
        </p:sp>
        <p:sp>
          <p:nvSpPr>
            <p:cNvPr id="37" name="AutoShape 37"/>
            <p:cNvSpPr/>
            <p:nvPr/>
          </p:nvSpPr>
          <p:spPr>
            <a:xfrm>
              <a:off x="904945" y="579844"/>
              <a:ext cx="65594" cy="65594"/>
            </a:xfrm>
            <a:prstGeom prst="ellipse">
              <a:avLst/>
            </a:prstGeom>
            <a:solidFill>
              <a:schemeClr val="accent1">
                <a:alpha val="20000"/>
              </a:schemeClr>
            </a:solidFill>
          </p:spPr>
        </p:sp>
        <p:sp>
          <p:nvSpPr>
            <p:cNvPr id="38" name="AutoShape 38"/>
            <p:cNvSpPr/>
            <p:nvPr/>
          </p:nvSpPr>
          <p:spPr>
            <a:xfrm>
              <a:off x="454963" y="684489"/>
              <a:ext cx="84147" cy="84147"/>
            </a:xfrm>
            <a:prstGeom prst="ellipse">
              <a:avLst/>
            </a:prstGeom>
            <a:solidFill>
              <a:schemeClr val="accent1">
                <a:alpha val="100000"/>
              </a:schemeClr>
            </a:solidFill>
          </p:spPr>
        </p:sp>
        <p:sp>
          <p:nvSpPr>
            <p:cNvPr id="39" name="AutoShape 39"/>
            <p:cNvSpPr/>
            <p:nvPr/>
          </p:nvSpPr>
          <p:spPr>
            <a:xfrm>
              <a:off x="575049" y="691064"/>
              <a:ext cx="78137" cy="78137"/>
            </a:xfrm>
            <a:prstGeom prst="ellipse">
              <a:avLst/>
            </a:prstGeom>
            <a:solidFill>
              <a:schemeClr val="accent1">
                <a:alpha val="80000"/>
              </a:schemeClr>
            </a:solidFill>
          </p:spPr>
        </p:sp>
        <p:sp>
          <p:nvSpPr>
            <p:cNvPr id="40" name="AutoShape 40"/>
            <p:cNvSpPr/>
            <p:nvPr/>
          </p:nvSpPr>
          <p:spPr>
            <a:xfrm>
              <a:off x="689125" y="692781"/>
              <a:ext cx="74704" cy="74704"/>
            </a:xfrm>
            <a:prstGeom prst="ellipse">
              <a:avLst/>
            </a:prstGeom>
            <a:solidFill>
              <a:schemeClr val="accent1">
                <a:alpha val="60000"/>
              </a:schemeClr>
            </a:solidFill>
          </p:spPr>
        </p:sp>
        <p:sp>
          <p:nvSpPr>
            <p:cNvPr id="41" name="AutoShape 41"/>
            <p:cNvSpPr/>
            <p:nvPr/>
          </p:nvSpPr>
          <p:spPr>
            <a:xfrm>
              <a:off x="799768" y="701751"/>
              <a:ext cx="69238" cy="69238"/>
            </a:xfrm>
            <a:prstGeom prst="ellipse">
              <a:avLst/>
            </a:prstGeom>
            <a:solidFill>
              <a:schemeClr val="accent1">
                <a:alpha val="40000"/>
              </a:schemeClr>
            </a:solidFill>
          </p:spPr>
        </p:sp>
        <p:sp>
          <p:nvSpPr>
            <p:cNvPr id="42" name="AutoShape 42"/>
            <p:cNvSpPr/>
            <p:nvPr/>
          </p:nvSpPr>
          <p:spPr>
            <a:xfrm>
              <a:off x="904945" y="697618"/>
              <a:ext cx="65594" cy="65594"/>
            </a:xfrm>
            <a:prstGeom prst="ellipse">
              <a:avLst/>
            </a:prstGeom>
            <a:solidFill>
              <a:schemeClr val="accent1">
                <a:alpha val="20000"/>
              </a:schemeClr>
            </a:solidFill>
          </p:spPr>
        </p:sp>
        <p:sp>
          <p:nvSpPr>
            <p:cNvPr id="43" name="TextBox 43"/>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Microsoft Yahei"/>
                  <a:ea typeface="Microsoft Yahei"/>
                  <a:cs typeface="Microsoft Yahei"/>
                </a:rPr>
                <a:t>提交情况统计</a:t>
              </a:r>
            </a:p>
          </p:txBody>
        </p:sp>
      </p:grpSp>
    </p:spTree>
    <p:extLst>
      <p:ext uri="{BB962C8B-B14F-4D97-AF65-F5344CB8AC3E}">
        <p14:creationId xmlns:p14="http://schemas.microsoft.com/office/powerpoint/2010/main" val="9172962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636033" y="1751287"/>
            <a:ext cx="3519940" cy="4234459"/>
          </a:xfrm>
          <a:prstGeom prst="roundRect">
            <a:avLst/>
          </a:prstGeom>
          <a:solidFill>
            <a:schemeClr val="accent2">
              <a:alpha val="100000"/>
            </a:schemeClr>
          </a:solidFill>
        </p:spPr>
      </p:sp>
      <p:cxnSp>
        <p:nvCxnSpPr>
          <p:cNvPr id="3" name="Connector 3"/>
          <p:cNvCxnSpPr/>
          <p:nvPr/>
        </p:nvCxnSpPr>
        <p:spPr>
          <a:xfrm>
            <a:off x="1068653" y="2719942"/>
            <a:ext cx="2654699" cy="0"/>
          </a:xfrm>
          <a:prstGeom prst="line">
            <a:avLst/>
          </a:prstGeom>
          <a:ln w="9525">
            <a:solidFill>
              <a:srgbClr val="FFFFFF">
                <a:alpha val="100000"/>
              </a:srgbClr>
            </a:solidFill>
            <a:prstDash val="solid"/>
          </a:ln>
        </p:spPr>
      </p:cxnSp>
      <p:sp>
        <p:nvSpPr>
          <p:cNvPr id="4" name="TextBox 4"/>
          <p:cNvSpPr txBox="1"/>
          <p:nvPr/>
        </p:nvSpPr>
        <p:spPr>
          <a:xfrm>
            <a:off x="1084612" y="1775671"/>
            <a:ext cx="2619375" cy="933450"/>
          </a:xfrm>
          <a:prstGeom prst="rect">
            <a:avLst/>
          </a:prstGeom>
        </p:spPr>
        <p:txBody>
          <a:bodyPr vert="horz" wrap="square" lIns="123825" tIns="123825" rIns="57150" bIns="123825" rtlCol="0" anchor="t" anchorCtr="0">
            <a:spAutoFit/>
          </a:bodyPr>
          <a:lstStyle/>
          <a:p>
            <a:pPr algn="ctr">
              <a:lnSpc>
                <a:spcPct val="186000"/>
              </a:lnSpc>
            </a:pPr>
            <a:r>
              <a:rPr lang="en-US" sz="2325" b="1">
                <a:solidFill>
                  <a:srgbClr val="FFFFFF">
                    <a:alpha val="100000"/>
                  </a:srgbClr>
                </a:solidFill>
                <a:latin typeface="Microsoft Yahei"/>
                <a:ea typeface="Microsoft Yahei"/>
                <a:cs typeface="Microsoft Yahei"/>
              </a:rPr>
              <a:t>版本控制工具</a:t>
            </a:r>
          </a:p>
        </p:txBody>
      </p:sp>
      <p:sp>
        <p:nvSpPr>
          <p:cNvPr id="5" name="TextBox 5"/>
          <p:cNvSpPr txBox="1"/>
          <p:nvPr/>
        </p:nvSpPr>
        <p:spPr>
          <a:xfrm>
            <a:off x="894460" y="2924197"/>
            <a:ext cx="3000375" cy="2752725"/>
          </a:xfrm>
          <a:prstGeom prst="rect">
            <a:avLst/>
          </a:prstGeom>
        </p:spPr>
        <p:txBody>
          <a:bodyPr vert="horz" wrap="square" lIns="123825" tIns="123825" rIns="57150" bIns="123825" rtlCol="0" anchor="t" anchorCtr="0">
            <a:spAutoFit/>
          </a:bodyPr>
          <a:lstStyle/>
          <a:p>
            <a:pPr algn="just">
              <a:lnSpc>
                <a:spcPct val="150000"/>
              </a:lnSpc>
            </a:pPr>
            <a:r>
              <a:rPr lang="en-US" sz="1500">
                <a:solidFill>
                  <a:srgbClr val="FFFFFF">
                    <a:alpha val="100000"/>
                  </a:srgbClr>
                </a:solidFill>
                <a:latin typeface="Microsoft Yahei"/>
                <a:ea typeface="Microsoft Yahei"/>
                <a:cs typeface="Microsoft Yahei"/>
              </a:rPr>
              <a:t>介绍项目所使用的版本控制工具，如Git，以及该工具的主要功能和特点。</a:t>
            </a:r>
          </a:p>
        </p:txBody>
      </p:sp>
      <p:sp>
        <p:nvSpPr>
          <p:cNvPr id="6" name="AutoShape 6"/>
          <p:cNvSpPr/>
          <p:nvPr/>
        </p:nvSpPr>
        <p:spPr>
          <a:xfrm>
            <a:off x="4403619" y="1751287"/>
            <a:ext cx="3519940" cy="4234459"/>
          </a:xfrm>
          <a:prstGeom prst="roundRect">
            <a:avLst/>
          </a:prstGeom>
          <a:solidFill>
            <a:schemeClr val="accent2">
              <a:alpha val="100000"/>
            </a:schemeClr>
          </a:solidFill>
        </p:spPr>
      </p:sp>
      <p:cxnSp>
        <p:nvCxnSpPr>
          <p:cNvPr id="7" name="Connector 7"/>
          <p:cNvCxnSpPr/>
          <p:nvPr/>
        </p:nvCxnSpPr>
        <p:spPr>
          <a:xfrm>
            <a:off x="4836240" y="2719942"/>
            <a:ext cx="2654699" cy="0"/>
          </a:xfrm>
          <a:prstGeom prst="line">
            <a:avLst/>
          </a:prstGeom>
          <a:ln w="9525">
            <a:solidFill>
              <a:srgbClr val="FFFFFF">
                <a:alpha val="100000"/>
              </a:srgbClr>
            </a:solidFill>
            <a:prstDash val="solid"/>
          </a:ln>
        </p:spPr>
      </p:cxnSp>
      <p:sp>
        <p:nvSpPr>
          <p:cNvPr id="8" name="TextBox 8"/>
          <p:cNvSpPr txBox="1"/>
          <p:nvPr/>
        </p:nvSpPr>
        <p:spPr>
          <a:xfrm>
            <a:off x="4852198" y="1775671"/>
            <a:ext cx="2619375" cy="933450"/>
          </a:xfrm>
          <a:prstGeom prst="rect">
            <a:avLst/>
          </a:prstGeom>
        </p:spPr>
        <p:txBody>
          <a:bodyPr vert="horz" wrap="square" lIns="123825" tIns="123825" rIns="57150" bIns="123825" rtlCol="0" anchor="t" anchorCtr="0">
            <a:spAutoFit/>
          </a:bodyPr>
          <a:lstStyle/>
          <a:p>
            <a:pPr algn="ctr">
              <a:lnSpc>
                <a:spcPct val="186000"/>
              </a:lnSpc>
            </a:pPr>
            <a:r>
              <a:rPr lang="en-US" sz="2325" b="1">
                <a:solidFill>
                  <a:srgbClr val="FFFFFF">
                    <a:alpha val="100000"/>
                  </a:srgbClr>
                </a:solidFill>
                <a:latin typeface="Microsoft Yahei"/>
                <a:ea typeface="Microsoft Yahei"/>
                <a:cs typeface="Microsoft Yahei"/>
              </a:rPr>
              <a:t>版本管理策略</a:t>
            </a:r>
          </a:p>
        </p:txBody>
      </p:sp>
      <p:sp>
        <p:nvSpPr>
          <p:cNvPr id="9" name="TextBox 9"/>
          <p:cNvSpPr txBox="1"/>
          <p:nvPr/>
        </p:nvSpPr>
        <p:spPr>
          <a:xfrm>
            <a:off x="4662047" y="2924197"/>
            <a:ext cx="3000375" cy="2752725"/>
          </a:xfrm>
          <a:prstGeom prst="rect">
            <a:avLst/>
          </a:prstGeom>
        </p:spPr>
        <p:txBody>
          <a:bodyPr vert="horz" wrap="square" lIns="123825" tIns="123825" rIns="57150" bIns="123825" rtlCol="0" anchor="t" anchorCtr="0">
            <a:spAutoFit/>
          </a:bodyPr>
          <a:lstStyle/>
          <a:p>
            <a:pPr algn="just">
              <a:lnSpc>
                <a:spcPct val="150000"/>
              </a:lnSpc>
            </a:pPr>
            <a:r>
              <a:rPr lang="en-US" sz="1500">
                <a:solidFill>
                  <a:srgbClr val="FFFFFF">
                    <a:alpha val="100000"/>
                  </a:srgbClr>
                </a:solidFill>
                <a:latin typeface="Microsoft Yahei"/>
                <a:ea typeface="Microsoft Yahei"/>
                <a:cs typeface="Microsoft Yahei"/>
              </a:rPr>
              <a:t>说明项目的版本管理策略，包括分支管理、标签使用、合并策略等，以确保代码的稳定性和可维护性。</a:t>
            </a:r>
          </a:p>
        </p:txBody>
      </p:sp>
      <p:sp>
        <p:nvSpPr>
          <p:cNvPr id="10" name="AutoShape 10"/>
          <p:cNvSpPr/>
          <p:nvPr/>
        </p:nvSpPr>
        <p:spPr>
          <a:xfrm>
            <a:off x="8171205" y="1751287"/>
            <a:ext cx="3519940" cy="4234459"/>
          </a:xfrm>
          <a:prstGeom prst="roundRect">
            <a:avLst/>
          </a:prstGeom>
          <a:solidFill>
            <a:schemeClr val="accent2">
              <a:alpha val="100000"/>
            </a:schemeClr>
          </a:solidFill>
        </p:spPr>
      </p:sp>
      <p:cxnSp>
        <p:nvCxnSpPr>
          <p:cNvPr id="11" name="Connector 11"/>
          <p:cNvCxnSpPr/>
          <p:nvPr/>
        </p:nvCxnSpPr>
        <p:spPr>
          <a:xfrm>
            <a:off x="8603826" y="2719942"/>
            <a:ext cx="2654699" cy="0"/>
          </a:xfrm>
          <a:prstGeom prst="line">
            <a:avLst/>
          </a:prstGeom>
          <a:ln w="9525">
            <a:solidFill>
              <a:srgbClr val="FFFFFF">
                <a:alpha val="100000"/>
              </a:srgbClr>
            </a:solidFill>
            <a:prstDash val="solid"/>
          </a:ln>
        </p:spPr>
      </p:cxnSp>
      <p:sp>
        <p:nvSpPr>
          <p:cNvPr id="12" name="TextBox 12"/>
          <p:cNvSpPr txBox="1"/>
          <p:nvPr/>
        </p:nvSpPr>
        <p:spPr>
          <a:xfrm>
            <a:off x="8619785" y="1775671"/>
            <a:ext cx="2619375" cy="933450"/>
          </a:xfrm>
          <a:prstGeom prst="rect">
            <a:avLst/>
          </a:prstGeom>
        </p:spPr>
        <p:txBody>
          <a:bodyPr vert="horz" wrap="square" lIns="123825" tIns="123825" rIns="57150" bIns="123825" rtlCol="0" anchor="t" anchorCtr="0">
            <a:spAutoFit/>
          </a:bodyPr>
          <a:lstStyle/>
          <a:p>
            <a:pPr algn="ctr">
              <a:lnSpc>
                <a:spcPct val="186000"/>
              </a:lnSpc>
            </a:pPr>
            <a:r>
              <a:rPr lang="en-US" sz="2325" b="1">
                <a:solidFill>
                  <a:srgbClr val="FFFFFF">
                    <a:alpha val="100000"/>
                  </a:srgbClr>
                </a:solidFill>
                <a:latin typeface="Microsoft Yahei"/>
                <a:ea typeface="Microsoft Yahei"/>
                <a:cs typeface="Microsoft Yahei"/>
              </a:rPr>
              <a:t>冲突解决机制</a:t>
            </a:r>
          </a:p>
        </p:txBody>
      </p:sp>
      <p:sp>
        <p:nvSpPr>
          <p:cNvPr id="13" name="TextBox 13"/>
          <p:cNvSpPr txBox="1"/>
          <p:nvPr/>
        </p:nvSpPr>
        <p:spPr>
          <a:xfrm>
            <a:off x="8429633" y="2924197"/>
            <a:ext cx="3000375" cy="2752725"/>
          </a:xfrm>
          <a:prstGeom prst="rect">
            <a:avLst/>
          </a:prstGeom>
        </p:spPr>
        <p:txBody>
          <a:bodyPr vert="horz" wrap="square" lIns="123825" tIns="123825" rIns="57150" bIns="123825" rtlCol="0" anchor="t" anchorCtr="0">
            <a:spAutoFit/>
          </a:bodyPr>
          <a:lstStyle/>
          <a:p>
            <a:pPr algn="just">
              <a:lnSpc>
                <a:spcPct val="150000"/>
              </a:lnSpc>
            </a:pPr>
            <a:r>
              <a:rPr lang="en-US" sz="1500">
                <a:solidFill>
                  <a:srgbClr val="FFFFFF">
                    <a:alpha val="100000"/>
                  </a:srgbClr>
                </a:solidFill>
                <a:latin typeface="Microsoft Yahei"/>
                <a:ea typeface="Microsoft Yahei"/>
                <a:cs typeface="Microsoft Yahei"/>
              </a:rPr>
              <a:t>提供解决版本控制中常见的冲突的方法和步骤，以确保团队成员之间的协同工作顺利进行。</a:t>
            </a:r>
          </a:p>
        </p:txBody>
      </p:sp>
      <p:grpSp>
        <p:nvGrpSpPr>
          <p:cNvPr id="14" name="Group 14"/>
          <p:cNvGrpSpPr/>
          <p:nvPr/>
        </p:nvGrpSpPr>
        <p:grpSpPr>
          <a:xfrm>
            <a:off x="454963" y="93878"/>
            <a:ext cx="10641129" cy="914400"/>
            <a:chOff x="454963" y="93878"/>
            <a:chExt cx="10641129" cy="914400"/>
          </a:xfrm>
        </p:grpSpPr>
        <p:sp>
          <p:nvSpPr>
            <p:cNvPr id="15" name="AutoShape 15"/>
            <p:cNvSpPr/>
            <p:nvPr/>
          </p:nvSpPr>
          <p:spPr>
            <a:xfrm>
              <a:off x="454963" y="331168"/>
              <a:ext cx="84147" cy="84147"/>
            </a:xfrm>
            <a:prstGeom prst="ellipse">
              <a:avLst/>
            </a:prstGeom>
            <a:solidFill>
              <a:schemeClr val="accent1">
                <a:alpha val="100000"/>
              </a:schemeClr>
            </a:solidFill>
          </p:spPr>
        </p:sp>
        <p:sp>
          <p:nvSpPr>
            <p:cNvPr id="16" name="AutoShape 16"/>
            <p:cNvSpPr/>
            <p:nvPr/>
          </p:nvSpPr>
          <p:spPr>
            <a:xfrm>
              <a:off x="575049" y="337743"/>
              <a:ext cx="78137" cy="78137"/>
            </a:xfrm>
            <a:prstGeom prst="ellipse">
              <a:avLst/>
            </a:prstGeom>
            <a:solidFill>
              <a:schemeClr val="accent1">
                <a:alpha val="80000"/>
              </a:schemeClr>
            </a:solidFill>
          </p:spPr>
        </p:sp>
        <p:sp>
          <p:nvSpPr>
            <p:cNvPr id="17" name="AutoShape 17"/>
            <p:cNvSpPr/>
            <p:nvPr/>
          </p:nvSpPr>
          <p:spPr>
            <a:xfrm>
              <a:off x="689125" y="339460"/>
              <a:ext cx="74704" cy="74704"/>
            </a:xfrm>
            <a:prstGeom prst="ellipse">
              <a:avLst/>
            </a:prstGeom>
            <a:solidFill>
              <a:schemeClr val="accent1">
                <a:alpha val="60000"/>
              </a:schemeClr>
            </a:solidFill>
          </p:spPr>
        </p:sp>
        <p:sp>
          <p:nvSpPr>
            <p:cNvPr id="18" name="AutoShape 18"/>
            <p:cNvSpPr/>
            <p:nvPr/>
          </p:nvSpPr>
          <p:spPr>
            <a:xfrm>
              <a:off x="799768" y="348430"/>
              <a:ext cx="69238" cy="69238"/>
            </a:xfrm>
            <a:prstGeom prst="ellipse">
              <a:avLst/>
            </a:prstGeom>
            <a:solidFill>
              <a:schemeClr val="accent1">
                <a:alpha val="40000"/>
              </a:schemeClr>
            </a:solidFill>
          </p:spPr>
        </p:sp>
        <p:sp>
          <p:nvSpPr>
            <p:cNvPr id="19" name="AutoShape 19"/>
            <p:cNvSpPr/>
            <p:nvPr/>
          </p:nvSpPr>
          <p:spPr>
            <a:xfrm>
              <a:off x="904945" y="344297"/>
              <a:ext cx="65594" cy="65594"/>
            </a:xfrm>
            <a:prstGeom prst="ellipse">
              <a:avLst/>
            </a:prstGeom>
            <a:solidFill>
              <a:schemeClr val="accent1">
                <a:alpha val="20000"/>
              </a:schemeClr>
            </a:solidFill>
          </p:spPr>
        </p:sp>
        <p:sp>
          <p:nvSpPr>
            <p:cNvPr id="20" name="AutoShape 20"/>
            <p:cNvSpPr/>
            <p:nvPr/>
          </p:nvSpPr>
          <p:spPr>
            <a:xfrm>
              <a:off x="454963" y="448942"/>
              <a:ext cx="84147" cy="84147"/>
            </a:xfrm>
            <a:prstGeom prst="ellipse">
              <a:avLst/>
            </a:prstGeom>
            <a:solidFill>
              <a:schemeClr val="accent1">
                <a:alpha val="100000"/>
              </a:schemeClr>
            </a:solidFill>
          </p:spPr>
        </p:sp>
        <p:sp>
          <p:nvSpPr>
            <p:cNvPr id="21" name="AutoShape 21"/>
            <p:cNvSpPr/>
            <p:nvPr/>
          </p:nvSpPr>
          <p:spPr>
            <a:xfrm>
              <a:off x="575049" y="455517"/>
              <a:ext cx="78137" cy="78137"/>
            </a:xfrm>
            <a:prstGeom prst="ellipse">
              <a:avLst/>
            </a:prstGeom>
            <a:solidFill>
              <a:schemeClr val="accent1">
                <a:alpha val="80000"/>
              </a:schemeClr>
            </a:solidFill>
          </p:spPr>
        </p:sp>
        <p:sp>
          <p:nvSpPr>
            <p:cNvPr id="22" name="AutoShape 22"/>
            <p:cNvSpPr/>
            <p:nvPr/>
          </p:nvSpPr>
          <p:spPr>
            <a:xfrm>
              <a:off x="689125" y="457233"/>
              <a:ext cx="74704" cy="74704"/>
            </a:xfrm>
            <a:prstGeom prst="ellipse">
              <a:avLst/>
            </a:prstGeom>
            <a:solidFill>
              <a:schemeClr val="accent1">
                <a:alpha val="60000"/>
              </a:schemeClr>
            </a:solidFill>
          </p:spPr>
        </p:sp>
        <p:sp>
          <p:nvSpPr>
            <p:cNvPr id="23" name="AutoShape 23"/>
            <p:cNvSpPr/>
            <p:nvPr/>
          </p:nvSpPr>
          <p:spPr>
            <a:xfrm>
              <a:off x="799768" y="466203"/>
              <a:ext cx="69238" cy="69238"/>
            </a:xfrm>
            <a:prstGeom prst="ellipse">
              <a:avLst/>
            </a:prstGeom>
            <a:solidFill>
              <a:schemeClr val="accent1">
                <a:alpha val="40000"/>
              </a:schemeClr>
            </a:solidFill>
          </p:spPr>
        </p:sp>
        <p:sp>
          <p:nvSpPr>
            <p:cNvPr id="24" name="AutoShape 24"/>
            <p:cNvSpPr/>
            <p:nvPr/>
          </p:nvSpPr>
          <p:spPr>
            <a:xfrm>
              <a:off x="904945" y="462070"/>
              <a:ext cx="65594" cy="65594"/>
            </a:xfrm>
            <a:prstGeom prst="ellipse">
              <a:avLst/>
            </a:prstGeom>
            <a:solidFill>
              <a:schemeClr val="accent1">
                <a:alpha val="20000"/>
              </a:schemeClr>
            </a:solidFill>
          </p:spPr>
        </p:sp>
        <p:sp>
          <p:nvSpPr>
            <p:cNvPr id="25" name="AutoShape 25"/>
            <p:cNvSpPr/>
            <p:nvPr/>
          </p:nvSpPr>
          <p:spPr>
            <a:xfrm>
              <a:off x="454963" y="566715"/>
              <a:ext cx="84147" cy="84147"/>
            </a:xfrm>
            <a:prstGeom prst="ellipse">
              <a:avLst/>
            </a:prstGeom>
            <a:solidFill>
              <a:schemeClr val="accent1">
                <a:alpha val="100000"/>
              </a:schemeClr>
            </a:solidFill>
          </p:spPr>
        </p:sp>
        <p:sp>
          <p:nvSpPr>
            <p:cNvPr id="26" name="AutoShape 26"/>
            <p:cNvSpPr/>
            <p:nvPr/>
          </p:nvSpPr>
          <p:spPr>
            <a:xfrm>
              <a:off x="575049" y="573291"/>
              <a:ext cx="78137" cy="78137"/>
            </a:xfrm>
            <a:prstGeom prst="ellipse">
              <a:avLst/>
            </a:prstGeom>
            <a:solidFill>
              <a:schemeClr val="accent1">
                <a:alpha val="80000"/>
              </a:schemeClr>
            </a:solidFill>
          </p:spPr>
        </p:sp>
        <p:sp>
          <p:nvSpPr>
            <p:cNvPr id="27" name="AutoShape 27"/>
            <p:cNvSpPr/>
            <p:nvPr/>
          </p:nvSpPr>
          <p:spPr>
            <a:xfrm>
              <a:off x="689125" y="575007"/>
              <a:ext cx="74704" cy="74704"/>
            </a:xfrm>
            <a:prstGeom prst="ellipse">
              <a:avLst/>
            </a:prstGeom>
            <a:solidFill>
              <a:schemeClr val="accent1">
                <a:alpha val="60000"/>
              </a:schemeClr>
            </a:solidFill>
          </p:spPr>
        </p:sp>
        <p:sp>
          <p:nvSpPr>
            <p:cNvPr id="28" name="AutoShape 28"/>
            <p:cNvSpPr/>
            <p:nvPr/>
          </p:nvSpPr>
          <p:spPr>
            <a:xfrm>
              <a:off x="799768" y="583977"/>
              <a:ext cx="69238" cy="69238"/>
            </a:xfrm>
            <a:prstGeom prst="ellipse">
              <a:avLst/>
            </a:prstGeom>
            <a:solidFill>
              <a:schemeClr val="accent1">
                <a:alpha val="40000"/>
              </a:schemeClr>
            </a:solidFill>
          </p:spPr>
        </p:sp>
        <p:sp>
          <p:nvSpPr>
            <p:cNvPr id="29" name="AutoShape 29"/>
            <p:cNvSpPr/>
            <p:nvPr/>
          </p:nvSpPr>
          <p:spPr>
            <a:xfrm>
              <a:off x="904945" y="579844"/>
              <a:ext cx="65594" cy="65594"/>
            </a:xfrm>
            <a:prstGeom prst="ellipse">
              <a:avLst/>
            </a:prstGeom>
            <a:solidFill>
              <a:schemeClr val="accent1">
                <a:alpha val="20000"/>
              </a:schemeClr>
            </a:solidFill>
          </p:spPr>
        </p:sp>
        <p:sp>
          <p:nvSpPr>
            <p:cNvPr id="30" name="AutoShape 30"/>
            <p:cNvSpPr/>
            <p:nvPr/>
          </p:nvSpPr>
          <p:spPr>
            <a:xfrm>
              <a:off x="454963" y="684489"/>
              <a:ext cx="84147" cy="84147"/>
            </a:xfrm>
            <a:prstGeom prst="ellipse">
              <a:avLst/>
            </a:prstGeom>
            <a:solidFill>
              <a:schemeClr val="accent1">
                <a:alpha val="100000"/>
              </a:schemeClr>
            </a:solidFill>
          </p:spPr>
        </p:sp>
        <p:sp>
          <p:nvSpPr>
            <p:cNvPr id="31" name="AutoShape 31"/>
            <p:cNvSpPr/>
            <p:nvPr/>
          </p:nvSpPr>
          <p:spPr>
            <a:xfrm>
              <a:off x="575049" y="691064"/>
              <a:ext cx="78137" cy="78137"/>
            </a:xfrm>
            <a:prstGeom prst="ellipse">
              <a:avLst/>
            </a:prstGeom>
            <a:solidFill>
              <a:schemeClr val="accent1">
                <a:alpha val="80000"/>
              </a:schemeClr>
            </a:solidFill>
          </p:spPr>
        </p:sp>
        <p:sp>
          <p:nvSpPr>
            <p:cNvPr id="32" name="AutoShape 32"/>
            <p:cNvSpPr/>
            <p:nvPr/>
          </p:nvSpPr>
          <p:spPr>
            <a:xfrm>
              <a:off x="689125" y="692781"/>
              <a:ext cx="74704" cy="74704"/>
            </a:xfrm>
            <a:prstGeom prst="ellipse">
              <a:avLst/>
            </a:prstGeom>
            <a:solidFill>
              <a:schemeClr val="accent1">
                <a:alpha val="60000"/>
              </a:schemeClr>
            </a:solidFill>
          </p:spPr>
        </p:sp>
        <p:sp>
          <p:nvSpPr>
            <p:cNvPr id="33" name="AutoShape 33"/>
            <p:cNvSpPr/>
            <p:nvPr/>
          </p:nvSpPr>
          <p:spPr>
            <a:xfrm>
              <a:off x="799768" y="701751"/>
              <a:ext cx="69238" cy="69238"/>
            </a:xfrm>
            <a:prstGeom prst="ellipse">
              <a:avLst/>
            </a:prstGeom>
            <a:solidFill>
              <a:schemeClr val="accent1">
                <a:alpha val="40000"/>
              </a:schemeClr>
            </a:solidFill>
          </p:spPr>
        </p:sp>
        <p:sp>
          <p:nvSpPr>
            <p:cNvPr id="34" name="AutoShape 34"/>
            <p:cNvSpPr/>
            <p:nvPr/>
          </p:nvSpPr>
          <p:spPr>
            <a:xfrm>
              <a:off x="904945" y="697618"/>
              <a:ext cx="65594" cy="65594"/>
            </a:xfrm>
            <a:prstGeom prst="ellipse">
              <a:avLst/>
            </a:prstGeom>
            <a:solidFill>
              <a:schemeClr val="accent1">
                <a:alpha val="20000"/>
              </a:schemeClr>
            </a:solidFill>
          </p:spPr>
        </p:sp>
        <p:sp>
          <p:nvSpPr>
            <p:cNvPr id="35" name="TextBox 35"/>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Microsoft Yahei"/>
                  <a:ea typeface="Microsoft Yahei"/>
                  <a:cs typeface="Microsoft Yahei"/>
                </a:rPr>
                <a:t>版本控制说明</a:t>
              </a:r>
            </a:p>
          </p:txBody>
        </p:sp>
      </p:grpSp>
    </p:spTree>
    <p:extLst>
      <p:ext uri="{BB962C8B-B14F-4D97-AF65-F5344CB8AC3E}">
        <p14:creationId xmlns:p14="http://schemas.microsoft.com/office/powerpoint/2010/main" val="158894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1378798" y="3644837"/>
            <a:ext cx="9429750" cy="990079"/>
          </a:xfrm>
          <a:prstGeom prst="rect">
            <a:avLst/>
          </a:prstGeom>
        </p:spPr>
        <p:txBody>
          <a:bodyPr vert="horz" wrap="square" lIns="114300" tIns="57150" rIns="114300" bIns="57150" rtlCol="0" anchor="t" anchorCtr="0">
            <a:spAutoFit/>
          </a:bodyPr>
          <a:lstStyle/>
          <a:p>
            <a:pPr algn="ctr">
              <a:lnSpc>
                <a:spcPct val="120000"/>
              </a:lnSpc>
            </a:pPr>
            <a:r>
              <a:rPr lang="zh-CN" altLang="en-US" sz="5175" b="1" dirty="0">
                <a:solidFill>
                  <a:schemeClr val="accent2">
                    <a:alpha val="100000"/>
                  </a:schemeClr>
                </a:solidFill>
                <a:latin typeface="Microsoft Yahei"/>
                <a:ea typeface="Microsoft Yahei"/>
                <a:cs typeface="Microsoft Yahei"/>
              </a:rPr>
              <a:t>开发完成情况</a:t>
            </a:r>
            <a:endParaRPr lang="en-US" sz="5175" b="1" dirty="0">
              <a:solidFill>
                <a:schemeClr val="accent2">
                  <a:alpha val="100000"/>
                </a:schemeClr>
              </a:solidFill>
              <a:latin typeface="Microsoft Yahei"/>
              <a:ea typeface="Microsoft Yahei"/>
              <a:cs typeface="Microsoft Yahei"/>
            </a:endParaRPr>
          </a:p>
        </p:txBody>
      </p:sp>
      <p:sp>
        <p:nvSpPr>
          <p:cNvPr id="3" name="TextBox 3"/>
          <p:cNvSpPr txBox="1"/>
          <p:nvPr/>
        </p:nvSpPr>
        <p:spPr>
          <a:xfrm>
            <a:off x="2060858" y="2108645"/>
            <a:ext cx="7677150" cy="1571625"/>
          </a:xfrm>
          <a:prstGeom prst="rect">
            <a:avLst/>
          </a:prstGeom>
        </p:spPr>
        <p:txBody>
          <a:bodyPr vert="horz" wrap="square" lIns="114300" tIns="57150" rIns="114300" bIns="57150" rtlCol="0" anchor="t" anchorCtr="0">
            <a:spAutoFit/>
          </a:bodyPr>
          <a:lstStyle/>
          <a:p>
            <a:pPr algn="ctr">
              <a:lnSpc>
                <a:spcPct val="120000"/>
              </a:lnSpc>
              <a:spcBef>
                <a:spcPts val="450"/>
              </a:spcBef>
            </a:pPr>
            <a:r>
              <a:rPr lang="en-US" sz="7650" b="1">
                <a:solidFill>
                  <a:schemeClr val="accent2">
                    <a:alpha val="100000"/>
                  </a:schemeClr>
                </a:solidFill>
                <a:latin typeface="Microsoft Yahei"/>
                <a:ea typeface="Microsoft Yahei"/>
                <a:cs typeface="Microsoft Yahei"/>
              </a:rPr>
              <a:t>01</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6200000">
            <a:off x="2007200" y="2256367"/>
            <a:ext cx="2931584" cy="2931584"/>
          </a:xfrm>
          <a:custGeom>
            <a:avLst/>
            <a:gdLst/>
            <a:ahLst/>
            <a:cxnLst/>
            <a:rect l="l" t="t" r="r" b="b"/>
            <a:pathLst>
              <a:path w="21600" h="21600">
                <a:moveTo>
                  <a:pt x="2950" y="15226"/>
                </a:moveTo>
                <a:cubicBezTo>
                  <a:pt x="2188" y="13875"/>
                  <a:pt x="1788" y="12351"/>
                  <a:pt x="1788" y="10800"/>
                </a:cubicBezTo>
                <a:cubicBezTo>
                  <a:pt x="1788" y="5822"/>
                  <a:pt x="5822" y="1788"/>
                  <a:pt x="10800" y="1788"/>
                </a:cubicBezTo>
                <a:cubicBezTo>
                  <a:pt x="15777" y="1788"/>
                  <a:pt x="19812" y="5822"/>
                  <a:pt x="19812" y="10800"/>
                </a:cubicBezTo>
                <a:cubicBezTo>
                  <a:pt x="19811" y="12351"/>
                  <a:pt x="19411" y="13875"/>
                  <a:pt x="18649" y="15226"/>
                </a:cubicBezTo>
                <a:lnTo>
                  <a:pt x="20207" y="16105"/>
                </a:lnTo>
                <a:cubicBezTo>
                  <a:pt x="21120" y="14486"/>
                  <a:pt x="21600" y="12658"/>
                  <a:pt x="21600" y="10800"/>
                </a:cubicBezTo>
                <a:cubicBezTo>
                  <a:pt x="21600" y="4835"/>
                  <a:pt x="16764" y="0"/>
                  <a:pt x="10800" y="0"/>
                </a:cubicBezTo>
                <a:cubicBezTo>
                  <a:pt x="4835" y="0"/>
                  <a:pt x="0" y="4835"/>
                  <a:pt x="0" y="10800"/>
                </a:cubicBezTo>
                <a:cubicBezTo>
                  <a:pt x="-1" y="12658"/>
                  <a:pt x="479" y="14486"/>
                  <a:pt x="1392" y="16105"/>
                </a:cubicBezTo>
                <a:close/>
              </a:path>
            </a:pathLst>
          </a:custGeom>
          <a:solidFill>
            <a:schemeClr val="accent1">
              <a:alpha val="100000"/>
            </a:schemeClr>
          </a:solidFill>
        </p:spPr>
      </p:sp>
      <p:sp>
        <p:nvSpPr>
          <p:cNvPr id="3" name="Freeform 3"/>
          <p:cNvSpPr/>
          <p:nvPr/>
        </p:nvSpPr>
        <p:spPr>
          <a:xfrm rot="16426183">
            <a:off x="2243210" y="2494492"/>
            <a:ext cx="2432049" cy="2434167"/>
          </a:xfrm>
          <a:custGeom>
            <a:avLst/>
            <a:gdLst/>
            <a:ahLst/>
            <a:cxnLst/>
            <a:rect l="l" t="t" r="r" b="b"/>
            <a:pathLst>
              <a:path w="21600" h="21600">
                <a:moveTo>
                  <a:pt x="2643" y="7715"/>
                </a:moveTo>
                <a:cubicBezTo>
                  <a:pt x="3926" y="4323"/>
                  <a:pt x="7173" y="2080"/>
                  <a:pt x="10799" y="2080"/>
                </a:cubicBezTo>
                <a:cubicBezTo>
                  <a:pt x="14426" y="2080"/>
                  <a:pt x="17673" y="4323"/>
                  <a:pt x="18956" y="7715"/>
                </a:cubicBezTo>
                <a:lnTo>
                  <a:pt x="20901" y="6979"/>
                </a:lnTo>
                <a:cubicBezTo>
                  <a:pt x="19313" y="2779"/>
                  <a:pt x="15290" y="-1"/>
                  <a:pt x="10800" y="-1"/>
                </a:cubicBezTo>
                <a:cubicBezTo>
                  <a:pt x="6309" y="-1"/>
                  <a:pt x="2286" y="2779"/>
                  <a:pt x="698" y="6979"/>
                </a:cubicBezTo>
                <a:close/>
              </a:path>
            </a:pathLst>
          </a:custGeom>
          <a:solidFill>
            <a:schemeClr val="accent1">
              <a:lumMod val="60000"/>
              <a:lumOff val="40000"/>
              <a:alpha val="100000"/>
            </a:schemeClr>
          </a:solidFill>
        </p:spPr>
      </p:sp>
      <p:sp>
        <p:nvSpPr>
          <p:cNvPr id="4" name="Freeform 4"/>
          <p:cNvSpPr/>
          <p:nvPr/>
        </p:nvSpPr>
        <p:spPr>
          <a:xfrm rot="-5400000">
            <a:off x="1752143" y="2015067"/>
            <a:ext cx="3414183" cy="3414184"/>
          </a:xfrm>
          <a:custGeom>
            <a:avLst/>
            <a:gdLst/>
            <a:ahLst/>
            <a:cxnLst/>
            <a:rect l="l" t="t" r="r" b="b"/>
            <a:pathLst>
              <a:path w="21600" h="21600">
                <a:moveTo>
                  <a:pt x="6106" y="18536"/>
                </a:moveTo>
                <a:cubicBezTo>
                  <a:pt x="3402" y="16896"/>
                  <a:pt x="1751" y="13962"/>
                  <a:pt x="1751" y="10800"/>
                </a:cubicBezTo>
                <a:cubicBezTo>
                  <a:pt x="1751" y="5802"/>
                  <a:pt x="5802" y="1751"/>
                  <a:pt x="10800" y="1751"/>
                </a:cubicBezTo>
                <a:cubicBezTo>
                  <a:pt x="15797" y="1751"/>
                  <a:pt x="19849" y="5802"/>
                  <a:pt x="19849" y="10800"/>
                </a:cubicBezTo>
                <a:cubicBezTo>
                  <a:pt x="19848" y="13962"/>
                  <a:pt x="18197" y="16896"/>
                  <a:pt x="15493" y="18536"/>
                </a:cubicBezTo>
                <a:lnTo>
                  <a:pt x="16401" y="20033"/>
                </a:lnTo>
                <a:cubicBezTo>
                  <a:pt x="19628" y="18075"/>
                  <a:pt x="21600" y="14574"/>
                  <a:pt x="21600" y="10800"/>
                </a:cubicBezTo>
                <a:cubicBezTo>
                  <a:pt x="21600" y="4835"/>
                  <a:pt x="16764" y="0"/>
                  <a:pt x="10800" y="0"/>
                </a:cubicBezTo>
                <a:cubicBezTo>
                  <a:pt x="4835" y="0"/>
                  <a:pt x="0" y="4835"/>
                  <a:pt x="0" y="10800"/>
                </a:cubicBezTo>
                <a:cubicBezTo>
                  <a:pt x="-1" y="14574"/>
                  <a:pt x="1971" y="18075"/>
                  <a:pt x="5198" y="20033"/>
                </a:cubicBezTo>
                <a:lnTo>
                  <a:pt x="6106" y="18536"/>
                </a:lnTo>
                <a:close/>
              </a:path>
            </a:pathLst>
          </a:custGeom>
          <a:solidFill>
            <a:schemeClr val="accent1">
              <a:lumMod val="75000"/>
              <a:alpha val="100000"/>
            </a:schemeClr>
          </a:solidFill>
        </p:spPr>
      </p:sp>
      <p:sp>
        <p:nvSpPr>
          <p:cNvPr id="5" name="AutoShape 5"/>
          <p:cNvSpPr/>
          <p:nvPr/>
        </p:nvSpPr>
        <p:spPr>
          <a:xfrm>
            <a:off x="6510528" y="1542295"/>
            <a:ext cx="480060" cy="382734"/>
          </a:xfrm>
          <a:prstGeom prst="rect">
            <a:avLst/>
          </a:prstGeom>
          <a:solidFill>
            <a:schemeClr val="accent1">
              <a:lumMod val="75000"/>
              <a:alpha val="100000"/>
            </a:schemeClr>
          </a:solidFill>
        </p:spPr>
      </p:sp>
      <p:grpSp>
        <p:nvGrpSpPr>
          <p:cNvPr id="6" name="Group 6"/>
          <p:cNvGrpSpPr/>
          <p:nvPr/>
        </p:nvGrpSpPr>
        <p:grpSpPr>
          <a:xfrm>
            <a:off x="6511480" y="3223760"/>
            <a:ext cx="478346" cy="399410"/>
            <a:chOff x="6511480" y="3223760"/>
            <a:chExt cx="478346" cy="399410"/>
          </a:xfrm>
        </p:grpSpPr>
        <p:sp>
          <p:nvSpPr>
            <p:cNvPr id="7" name="AutoShape 7"/>
            <p:cNvSpPr/>
            <p:nvPr/>
          </p:nvSpPr>
          <p:spPr>
            <a:xfrm>
              <a:off x="6511480" y="3223760"/>
              <a:ext cx="478346" cy="399410"/>
            </a:xfrm>
            <a:prstGeom prst="rect">
              <a:avLst/>
            </a:prstGeom>
            <a:solidFill>
              <a:schemeClr val="accent1">
                <a:alpha val="100000"/>
              </a:schemeClr>
            </a:solidFill>
          </p:spPr>
        </p:sp>
      </p:grpSp>
      <p:grpSp>
        <p:nvGrpSpPr>
          <p:cNvPr id="8" name="Group 8"/>
          <p:cNvGrpSpPr/>
          <p:nvPr/>
        </p:nvGrpSpPr>
        <p:grpSpPr>
          <a:xfrm>
            <a:off x="6511480" y="4805669"/>
            <a:ext cx="478346" cy="413650"/>
            <a:chOff x="6511480" y="4805669"/>
            <a:chExt cx="478346" cy="413650"/>
          </a:xfrm>
        </p:grpSpPr>
        <p:sp>
          <p:nvSpPr>
            <p:cNvPr id="9" name="AutoShape 9"/>
            <p:cNvSpPr/>
            <p:nvPr/>
          </p:nvSpPr>
          <p:spPr>
            <a:xfrm>
              <a:off x="6511480" y="4805669"/>
              <a:ext cx="478346" cy="413650"/>
            </a:xfrm>
            <a:prstGeom prst="rect">
              <a:avLst/>
            </a:prstGeom>
            <a:solidFill>
              <a:schemeClr val="accent1">
                <a:lumMod val="60000"/>
                <a:lumOff val="40000"/>
                <a:alpha val="100000"/>
              </a:schemeClr>
            </a:solidFill>
          </p:spPr>
        </p:sp>
      </p:grpSp>
      <p:sp>
        <p:nvSpPr>
          <p:cNvPr id="10" name="Freeform 10"/>
          <p:cNvSpPr/>
          <p:nvPr/>
        </p:nvSpPr>
        <p:spPr>
          <a:xfrm>
            <a:off x="2802998" y="2871591"/>
            <a:ext cx="1701137" cy="1701137"/>
          </a:xfrm>
          <a:custGeom>
            <a:avLst/>
            <a:gdLst/>
            <a:ahLst/>
            <a:cxnLst/>
            <a:rect l="l" t="t" r="r" b="b"/>
            <a:pathLst>
              <a:path w="304800" h="304800">
                <a:moveTo>
                  <a:pt x="304800" y="171155"/>
                </a:moveTo>
                <a:lnTo>
                  <a:pt x="304800" y="133055"/>
                </a:lnTo>
                <a:lnTo>
                  <a:pt x="259261" y="114081"/>
                </a:lnTo>
                <a:cubicBezTo>
                  <a:pt x="257994" y="110509"/>
                  <a:pt x="256661" y="107051"/>
                  <a:pt x="255022" y="103661"/>
                </a:cubicBezTo>
                <a:lnTo>
                  <a:pt x="273406" y="57893"/>
                </a:lnTo>
                <a:lnTo>
                  <a:pt x="246459" y="30956"/>
                </a:lnTo>
                <a:lnTo>
                  <a:pt x="201101" y="49635"/>
                </a:lnTo>
                <a:cubicBezTo>
                  <a:pt x="197644" y="47958"/>
                  <a:pt x="194110" y="46549"/>
                  <a:pt x="190462" y="45244"/>
                </a:cubicBezTo>
                <a:lnTo>
                  <a:pt x="171155" y="0"/>
                </a:lnTo>
                <a:lnTo>
                  <a:pt x="133055" y="0"/>
                </a:lnTo>
                <a:lnTo>
                  <a:pt x="114224" y="45091"/>
                </a:lnTo>
                <a:cubicBezTo>
                  <a:pt x="110433" y="46434"/>
                  <a:pt x="106785" y="47844"/>
                  <a:pt x="103175" y="49559"/>
                </a:cubicBezTo>
                <a:lnTo>
                  <a:pt x="57893" y="31366"/>
                </a:lnTo>
                <a:lnTo>
                  <a:pt x="30956" y="58303"/>
                </a:lnTo>
                <a:lnTo>
                  <a:pt x="49416" y="103175"/>
                </a:lnTo>
                <a:cubicBezTo>
                  <a:pt x="47625" y="106861"/>
                  <a:pt x="46177" y="110614"/>
                  <a:pt x="44796" y="114491"/>
                </a:cubicBezTo>
                <a:lnTo>
                  <a:pt x="0" y="133645"/>
                </a:lnTo>
                <a:lnTo>
                  <a:pt x="0" y="171745"/>
                </a:lnTo>
                <a:lnTo>
                  <a:pt x="44834" y="190424"/>
                </a:lnTo>
                <a:cubicBezTo>
                  <a:pt x="46215" y="194291"/>
                  <a:pt x="47701" y="198053"/>
                  <a:pt x="49482" y="201740"/>
                </a:cubicBezTo>
                <a:lnTo>
                  <a:pt x="31366" y="246907"/>
                </a:lnTo>
                <a:lnTo>
                  <a:pt x="58303" y="273844"/>
                </a:lnTo>
                <a:lnTo>
                  <a:pt x="103289" y="255318"/>
                </a:lnTo>
                <a:cubicBezTo>
                  <a:pt x="106899" y="257032"/>
                  <a:pt x="110585" y="258404"/>
                  <a:pt x="114376" y="259709"/>
                </a:cubicBezTo>
                <a:lnTo>
                  <a:pt x="133645" y="304800"/>
                </a:lnTo>
                <a:lnTo>
                  <a:pt x="171745" y="304800"/>
                </a:lnTo>
                <a:lnTo>
                  <a:pt x="190605" y="259480"/>
                </a:lnTo>
                <a:cubicBezTo>
                  <a:pt x="194215" y="258137"/>
                  <a:pt x="197787" y="256727"/>
                  <a:pt x="201206" y="255089"/>
                </a:cubicBezTo>
                <a:lnTo>
                  <a:pt x="246898" y="273396"/>
                </a:lnTo>
                <a:lnTo>
                  <a:pt x="273834" y="246459"/>
                </a:lnTo>
                <a:lnTo>
                  <a:pt x="255079" y="200997"/>
                </a:lnTo>
                <a:cubicBezTo>
                  <a:pt x="256680" y="197577"/>
                  <a:pt x="257985" y="194110"/>
                  <a:pt x="259251" y="190576"/>
                </a:cubicBezTo>
                <a:lnTo>
                  <a:pt x="304800" y="171155"/>
                </a:lnTo>
                <a:close/>
                <a:moveTo>
                  <a:pt x="152105" y="209550"/>
                </a:moveTo>
                <a:cubicBezTo>
                  <a:pt x="120558" y="209550"/>
                  <a:pt x="94955" y="183947"/>
                  <a:pt x="94955" y="152400"/>
                </a:cubicBezTo>
                <a:cubicBezTo>
                  <a:pt x="94955" y="120853"/>
                  <a:pt x="120558" y="95250"/>
                  <a:pt x="152105" y="95250"/>
                </a:cubicBezTo>
                <a:cubicBezTo>
                  <a:pt x="183652" y="95250"/>
                  <a:pt x="209255" y="120853"/>
                  <a:pt x="209255" y="152400"/>
                </a:cubicBezTo>
                <a:cubicBezTo>
                  <a:pt x="209255" y="183947"/>
                  <a:pt x="183652" y="209550"/>
                  <a:pt x="152105" y="209550"/>
                </a:cubicBezTo>
                <a:close/>
              </a:path>
            </a:pathLst>
          </a:custGeom>
          <a:solidFill>
            <a:schemeClr val="accent1">
              <a:alpha val="100000"/>
            </a:schemeClr>
          </a:solidFill>
        </p:spPr>
      </p:sp>
      <p:grpSp>
        <p:nvGrpSpPr>
          <p:cNvPr id="11" name="Group 11"/>
          <p:cNvGrpSpPr/>
          <p:nvPr/>
        </p:nvGrpSpPr>
        <p:grpSpPr>
          <a:xfrm>
            <a:off x="454963" y="93878"/>
            <a:ext cx="10641129" cy="914400"/>
            <a:chOff x="454963" y="93878"/>
            <a:chExt cx="10641129" cy="914400"/>
          </a:xfrm>
        </p:grpSpPr>
        <p:sp>
          <p:nvSpPr>
            <p:cNvPr id="12" name="AutoShape 12"/>
            <p:cNvSpPr/>
            <p:nvPr/>
          </p:nvSpPr>
          <p:spPr>
            <a:xfrm>
              <a:off x="454963" y="331168"/>
              <a:ext cx="84147" cy="84147"/>
            </a:xfrm>
            <a:prstGeom prst="ellipse">
              <a:avLst/>
            </a:prstGeom>
            <a:solidFill>
              <a:schemeClr val="accent1">
                <a:alpha val="100000"/>
              </a:schemeClr>
            </a:solidFill>
          </p:spPr>
        </p:sp>
        <p:sp>
          <p:nvSpPr>
            <p:cNvPr id="13" name="AutoShape 13"/>
            <p:cNvSpPr/>
            <p:nvPr/>
          </p:nvSpPr>
          <p:spPr>
            <a:xfrm>
              <a:off x="575049" y="337743"/>
              <a:ext cx="78137" cy="78137"/>
            </a:xfrm>
            <a:prstGeom prst="ellipse">
              <a:avLst/>
            </a:prstGeom>
            <a:solidFill>
              <a:schemeClr val="accent1">
                <a:alpha val="80000"/>
              </a:schemeClr>
            </a:solidFill>
          </p:spPr>
        </p:sp>
        <p:sp>
          <p:nvSpPr>
            <p:cNvPr id="14" name="AutoShape 14"/>
            <p:cNvSpPr/>
            <p:nvPr/>
          </p:nvSpPr>
          <p:spPr>
            <a:xfrm>
              <a:off x="689125" y="339460"/>
              <a:ext cx="74704" cy="74704"/>
            </a:xfrm>
            <a:prstGeom prst="ellipse">
              <a:avLst/>
            </a:prstGeom>
            <a:solidFill>
              <a:schemeClr val="accent1">
                <a:alpha val="60000"/>
              </a:schemeClr>
            </a:solidFill>
          </p:spPr>
        </p:sp>
        <p:sp>
          <p:nvSpPr>
            <p:cNvPr id="15" name="AutoShape 15"/>
            <p:cNvSpPr/>
            <p:nvPr/>
          </p:nvSpPr>
          <p:spPr>
            <a:xfrm>
              <a:off x="799768" y="348430"/>
              <a:ext cx="69238" cy="69238"/>
            </a:xfrm>
            <a:prstGeom prst="ellipse">
              <a:avLst/>
            </a:prstGeom>
            <a:solidFill>
              <a:schemeClr val="accent1">
                <a:alpha val="40000"/>
              </a:schemeClr>
            </a:solidFill>
          </p:spPr>
        </p:sp>
        <p:sp>
          <p:nvSpPr>
            <p:cNvPr id="16" name="AutoShape 16"/>
            <p:cNvSpPr/>
            <p:nvPr/>
          </p:nvSpPr>
          <p:spPr>
            <a:xfrm>
              <a:off x="904945" y="344297"/>
              <a:ext cx="65594" cy="65594"/>
            </a:xfrm>
            <a:prstGeom prst="ellipse">
              <a:avLst/>
            </a:prstGeom>
            <a:solidFill>
              <a:schemeClr val="accent1">
                <a:alpha val="20000"/>
              </a:schemeClr>
            </a:solidFill>
          </p:spPr>
        </p:sp>
        <p:sp>
          <p:nvSpPr>
            <p:cNvPr id="17" name="AutoShape 17"/>
            <p:cNvSpPr/>
            <p:nvPr/>
          </p:nvSpPr>
          <p:spPr>
            <a:xfrm>
              <a:off x="454963" y="448942"/>
              <a:ext cx="84147" cy="84147"/>
            </a:xfrm>
            <a:prstGeom prst="ellipse">
              <a:avLst/>
            </a:prstGeom>
            <a:solidFill>
              <a:schemeClr val="accent1">
                <a:alpha val="100000"/>
              </a:schemeClr>
            </a:solidFill>
          </p:spPr>
        </p:sp>
        <p:sp>
          <p:nvSpPr>
            <p:cNvPr id="18" name="AutoShape 18"/>
            <p:cNvSpPr/>
            <p:nvPr/>
          </p:nvSpPr>
          <p:spPr>
            <a:xfrm>
              <a:off x="575049" y="455517"/>
              <a:ext cx="78137" cy="78137"/>
            </a:xfrm>
            <a:prstGeom prst="ellipse">
              <a:avLst/>
            </a:prstGeom>
            <a:solidFill>
              <a:schemeClr val="accent1">
                <a:alpha val="80000"/>
              </a:schemeClr>
            </a:solidFill>
          </p:spPr>
        </p:sp>
        <p:sp>
          <p:nvSpPr>
            <p:cNvPr id="19" name="AutoShape 19"/>
            <p:cNvSpPr/>
            <p:nvPr/>
          </p:nvSpPr>
          <p:spPr>
            <a:xfrm>
              <a:off x="689125" y="457233"/>
              <a:ext cx="74704" cy="74704"/>
            </a:xfrm>
            <a:prstGeom prst="ellipse">
              <a:avLst/>
            </a:prstGeom>
            <a:solidFill>
              <a:schemeClr val="accent1">
                <a:alpha val="60000"/>
              </a:schemeClr>
            </a:solidFill>
          </p:spPr>
        </p:sp>
        <p:sp>
          <p:nvSpPr>
            <p:cNvPr id="20" name="AutoShape 20"/>
            <p:cNvSpPr/>
            <p:nvPr/>
          </p:nvSpPr>
          <p:spPr>
            <a:xfrm>
              <a:off x="799768" y="466203"/>
              <a:ext cx="69238" cy="69238"/>
            </a:xfrm>
            <a:prstGeom prst="ellipse">
              <a:avLst/>
            </a:prstGeom>
            <a:solidFill>
              <a:schemeClr val="accent1">
                <a:alpha val="40000"/>
              </a:schemeClr>
            </a:solidFill>
          </p:spPr>
        </p:sp>
        <p:sp>
          <p:nvSpPr>
            <p:cNvPr id="21" name="AutoShape 21"/>
            <p:cNvSpPr/>
            <p:nvPr/>
          </p:nvSpPr>
          <p:spPr>
            <a:xfrm>
              <a:off x="904945" y="462070"/>
              <a:ext cx="65594" cy="65594"/>
            </a:xfrm>
            <a:prstGeom prst="ellipse">
              <a:avLst/>
            </a:prstGeom>
            <a:solidFill>
              <a:schemeClr val="accent1">
                <a:alpha val="20000"/>
              </a:schemeClr>
            </a:solidFill>
          </p:spPr>
        </p:sp>
        <p:sp>
          <p:nvSpPr>
            <p:cNvPr id="22" name="AutoShape 22"/>
            <p:cNvSpPr/>
            <p:nvPr/>
          </p:nvSpPr>
          <p:spPr>
            <a:xfrm>
              <a:off x="454963" y="566715"/>
              <a:ext cx="84147" cy="84147"/>
            </a:xfrm>
            <a:prstGeom prst="ellipse">
              <a:avLst/>
            </a:prstGeom>
            <a:solidFill>
              <a:schemeClr val="accent1">
                <a:alpha val="100000"/>
              </a:schemeClr>
            </a:solidFill>
          </p:spPr>
        </p:sp>
        <p:sp>
          <p:nvSpPr>
            <p:cNvPr id="23" name="AutoShape 23"/>
            <p:cNvSpPr/>
            <p:nvPr/>
          </p:nvSpPr>
          <p:spPr>
            <a:xfrm>
              <a:off x="575049" y="573291"/>
              <a:ext cx="78137" cy="78137"/>
            </a:xfrm>
            <a:prstGeom prst="ellipse">
              <a:avLst/>
            </a:prstGeom>
            <a:solidFill>
              <a:schemeClr val="accent1">
                <a:alpha val="80000"/>
              </a:schemeClr>
            </a:solidFill>
          </p:spPr>
        </p:sp>
        <p:sp>
          <p:nvSpPr>
            <p:cNvPr id="24" name="AutoShape 24"/>
            <p:cNvSpPr/>
            <p:nvPr/>
          </p:nvSpPr>
          <p:spPr>
            <a:xfrm>
              <a:off x="689125" y="575007"/>
              <a:ext cx="74704" cy="74704"/>
            </a:xfrm>
            <a:prstGeom prst="ellipse">
              <a:avLst/>
            </a:prstGeom>
            <a:solidFill>
              <a:schemeClr val="accent1">
                <a:alpha val="60000"/>
              </a:schemeClr>
            </a:solidFill>
          </p:spPr>
        </p:sp>
        <p:sp>
          <p:nvSpPr>
            <p:cNvPr id="25" name="AutoShape 25"/>
            <p:cNvSpPr/>
            <p:nvPr/>
          </p:nvSpPr>
          <p:spPr>
            <a:xfrm>
              <a:off x="799768" y="583977"/>
              <a:ext cx="69238" cy="69238"/>
            </a:xfrm>
            <a:prstGeom prst="ellipse">
              <a:avLst/>
            </a:prstGeom>
            <a:solidFill>
              <a:schemeClr val="accent1">
                <a:alpha val="40000"/>
              </a:schemeClr>
            </a:solidFill>
          </p:spPr>
        </p:sp>
        <p:sp>
          <p:nvSpPr>
            <p:cNvPr id="26" name="AutoShape 26"/>
            <p:cNvSpPr/>
            <p:nvPr/>
          </p:nvSpPr>
          <p:spPr>
            <a:xfrm>
              <a:off x="904945" y="579844"/>
              <a:ext cx="65594" cy="65594"/>
            </a:xfrm>
            <a:prstGeom prst="ellipse">
              <a:avLst/>
            </a:prstGeom>
            <a:solidFill>
              <a:schemeClr val="accent1">
                <a:alpha val="20000"/>
              </a:schemeClr>
            </a:solidFill>
          </p:spPr>
        </p:sp>
        <p:sp>
          <p:nvSpPr>
            <p:cNvPr id="27" name="AutoShape 27"/>
            <p:cNvSpPr/>
            <p:nvPr/>
          </p:nvSpPr>
          <p:spPr>
            <a:xfrm>
              <a:off x="454963" y="684489"/>
              <a:ext cx="84147" cy="84147"/>
            </a:xfrm>
            <a:prstGeom prst="ellipse">
              <a:avLst/>
            </a:prstGeom>
            <a:solidFill>
              <a:schemeClr val="accent1">
                <a:alpha val="100000"/>
              </a:schemeClr>
            </a:solidFill>
          </p:spPr>
        </p:sp>
        <p:sp>
          <p:nvSpPr>
            <p:cNvPr id="28" name="AutoShape 28"/>
            <p:cNvSpPr/>
            <p:nvPr/>
          </p:nvSpPr>
          <p:spPr>
            <a:xfrm>
              <a:off x="575049" y="691064"/>
              <a:ext cx="78137" cy="78137"/>
            </a:xfrm>
            <a:prstGeom prst="ellipse">
              <a:avLst/>
            </a:prstGeom>
            <a:solidFill>
              <a:schemeClr val="accent1">
                <a:alpha val="80000"/>
              </a:schemeClr>
            </a:solidFill>
          </p:spPr>
        </p:sp>
        <p:sp>
          <p:nvSpPr>
            <p:cNvPr id="29" name="AutoShape 29"/>
            <p:cNvSpPr/>
            <p:nvPr/>
          </p:nvSpPr>
          <p:spPr>
            <a:xfrm>
              <a:off x="689125" y="692781"/>
              <a:ext cx="74704" cy="74704"/>
            </a:xfrm>
            <a:prstGeom prst="ellipse">
              <a:avLst/>
            </a:prstGeom>
            <a:solidFill>
              <a:schemeClr val="accent1">
                <a:alpha val="60000"/>
              </a:schemeClr>
            </a:solidFill>
          </p:spPr>
        </p:sp>
        <p:sp>
          <p:nvSpPr>
            <p:cNvPr id="30" name="AutoShape 30"/>
            <p:cNvSpPr/>
            <p:nvPr/>
          </p:nvSpPr>
          <p:spPr>
            <a:xfrm>
              <a:off x="799768" y="701751"/>
              <a:ext cx="69238" cy="69238"/>
            </a:xfrm>
            <a:prstGeom prst="ellipse">
              <a:avLst/>
            </a:prstGeom>
            <a:solidFill>
              <a:schemeClr val="accent1">
                <a:alpha val="40000"/>
              </a:schemeClr>
            </a:solidFill>
          </p:spPr>
        </p:sp>
        <p:sp>
          <p:nvSpPr>
            <p:cNvPr id="31" name="AutoShape 31"/>
            <p:cNvSpPr/>
            <p:nvPr/>
          </p:nvSpPr>
          <p:spPr>
            <a:xfrm>
              <a:off x="904945" y="697618"/>
              <a:ext cx="65594" cy="65594"/>
            </a:xfrm>
            <a:prstGeom prst="ellipse">
              <a:avLst/>
            </a:prstGeom>
            <a:solidFill>
              <a:schemeClr val="accent1">
                <a:alpha val="20000"/>
              </a:schemeClr>
            </a:solidFill>
          </p:spPr>
        </p:sp>
        <p:sp>
          <p:nvSpPr>
            <p:cNvPr id="32" name="TextBox 32"/>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Microsoft Yahei"/>
                  <a:ea typeface="Microsoft Yahei"/>
                  <a:cs typeface="Microsoft Yahei"/>
                </a:rPr>
                <a:t>代码规范说明</a:t>
              </a:r>
            </a:p>
          </p:txBody>
        </p:sp>
      </p:grpSp>
      <p:grpSp>
        <p:nvGrpSpPr>
          <p:cNvPr id="33" name="Group 33"/>
          <p:cNvGrpSpPr/>
          <p:nvPr/>
        </p:nvGrpSpPr>
        <p:grpSpPr>
          <a:xfrm>
            <a:off x="6384512" y="2015068"/>
            <a:ext cx="5082159" cy="1071601"/>
            <a:chOff x="6384512" y="2015068"/>
            <a:chExt cx="5082159" cy="1071601"/>
          </a:xfrm>
        </p:grpSpPr>
        <p:sp>
          <p:nvSpPr>
            <p:cNvPr id="34" name="TextBox 34"/>
            <p:cNvSpPr txBox="1"/>
            <p:nvPr/>
          </p:nvSpPr>
          <p:spPr>
            <a:xfrm>
              <a:off x="6384512" y="2015068"/>
              <a:ext cx="5082159" cy="1071601"/>
            </a:xfrm>
            <a:prstGeom prst="rect">
              <a:avLst/>
            </a:prstGeom>
          </p:spPr>
          <p:txBody>
            <a:bodyPr vert="horz" wrap="square" lIns="66008" tIns="33052" rIns="66008" bIns="33052" rtlCol="0" anchor="ctr" anchorCtr="1">
              <a:normAutofit/>
            </a:bodyPr>
            <a:lstStyle/>
            <a:p>
              <a:pPr algn="ctr">
                <a:lnSpc>
                  <a:spcPct val="150000"/>
                </a:lnSpc>
              </a:pPr>
              <a:r>
                <a:rPr lang="en-US" sz="1500">
                  <a:solidFill>
                    <a:schemeClr val="dk1">
                      <a:alpha val="100000"/>
                    </a:schemeClr>
                  </a:solidFill>
                  <a:latin typeface="Microsoft Yahei"/>
                  <a:ea typeface="Microsoft Yahei"/>
                  <a:cs typeface="Microsoft Yahei"/>
                </a:rPr>
                <a:t>规定代码中变量、函数、类等的命名规则，以提高代码的可读性和可维护性。</a:t>
              </a:r>
            </a:p>
          </p:txBody>
        </p:sp>
      </p:grpSp>
      <p:grpSp>
        <p:nvGrpSpPr>
          <p:cNvPr id="35" name="Group 35"/>
          <p:cNvGrpSpPr/>
          <p:nvPr/>
        </p:nvGrpSpPr>
        <p:grpSpPr>
          <a:xfrm>
            <a:off x="7116604" y="3155950"/>
            <a:ext cx="4476083" cy="490334"/>
            <a:chOff x="7116604" y="3155950"/>
            <a:chExt cx="4476083" cy="490334"/>
          </a:xfrm>
        </p:grpSpPr>
        <p:sp>
          <p:nvSpPr>
            <p:cNvPr id="36" name="TextBox 36"/>
            <p:cNvSpPr txBox="1"/>
            <p:nvPr/>
          </p:nvSpPr>
          <p:spPr>
            <a:xfrm>
              <a:off x="7116604" y="3155950"/>
              <a:ext cx="4476083" cy="490334"/>
            </a:xfrm>
            <a:prstGeom prst="rect">
              <a:avLst/>
            </a:prstGeom>
          </p:spPr>
          <p:txBody>
            <a:bodyPr vert="horz" wrap="square" lIns="66008" tIns="33052" rIns="66008" bIns="33052" rtlCol="0" anchor="ctr" anchorCtr="1">
              <a:normAutofit/>
            </a:bodyPr>
            <a:lstStyle/>
            <a:p>
              <a:pPr algn="ctr">
                <a:lnSpc>
                  <a:spcPct val="120000"/>
                </a:lnSpc>
              </a:pPr>
              <a:r>
                <a:rPr lang="en-US" sz="2025" b="1">
                  <a:solidFill>
                    <a:schemeClr val="accent1">
                      <a:alpha val="100000"/>
                    </a:schemeClr>
                  </a:solidFill>
                  <a:latin typeface="Microsoft Yahei"/>
                  <a:ea typeface="Microsoft Yahei"/>
                  <a:cs typeface="Microsoft Yahei"/>
                </a:rPr>
                <a:t>代码格式化</a:t>
              </a:r>
            </a:p>
          </p:txBody>
        </p:sp>
      </p:grpSp>
      <p:grpSp>
        <p:nvGrpSpPr>
          <p:cNvPr id="37" name="Group 37"/>
          <p:cNvGrpSpPr/>
          <p:nvPr/>
        </p:nvGrpSpPr>
        <p:grpSpPr>
          <a:xfrm>
            <a:off x="6510528" y="3652633"/>
            <a:ext cx="5082159" cy="1071601"/>
            <a:chOff x="6510528" y="3652633"/>
            <a:chExt cx="5082159" cy="1071601"/>
          </a:xfrm>
        </p:grpSpPr>
        <p:sp>
          <p:nvSpPr>
            <p:cNvPr id="38" name="TextBox 38"/>
            <p:cNvSpPr txBox="1"/>
            <p:nvPr/>
          </p:nvSpPr>
          <p:spPr>
            <a:xfrm>
              <a:off x="6510528" y="3652633"/>
              <a:ext cx="5082159" cy="1071601"/>
            </a:xfrm>
            <a:prstGeom prst="rect">
              <a:avLst/>
            </a:prstGeom>
          </p:spPr>
          <p:txBody>
            <a:bodyPr vert="horz" wrap="square" lIns="66008" tIns="33052" rIns="66008" bIns="33052" rtlCol="0" anchor="ctr" anchorCtr="1">
              <a:normAutofit/>
            </a:bodyPr>
            <a:lstStyle/>
            <a:p>
              <a:pPr algn="ctr">
                <a:lnSpc>
                  <a:spcPct val="150000"/>
                </a:lnSpc>
              </a:pPr>
              <a:r>
                <a:rPr lang="en-US" sz="1500">
                  <a:solidFill>
                    <a:schemeClr val="dk1">
                      <a:alpha val="100000"/>
                    </a:schemeClr>
                  </a:solidFill>
                  <a:latin typeface="Microsoft Yahei"/>
                  <a:ea typeface="Microsoft Yahei"/>
                  <a:cs typeface="Microsoft Yahei"/>
                </a:rPr>
                <a:t>提供代码的缩进、排版等格式化标准，以确保代码风格的一致性。</a:t>
              </a:r>
            </a:p>
          </p:txBody>
        </p:sp>
      </p:grpSp>
      <p:grpSp>
        <p:nvGrpSpPr>
          <p:cNvPr id="39" name="Group 39"/>
          <p:cNvGrpSpPr/>
          <p:nvPr/>
        </p:nvGrpSpPr>
        <p:grpSpPr>
          <a:xfrm>
            <a:off x="7116604" y="4743284"/>
            <a:ext cx="4476083" cy="490334"/>
            <a:chOff x="7116604" y="4743284"/>
            <a:chExt cx="4476083" cy="490334"/>
          </a:xfrm>
        </p:grpSpPr>
        <p:sp>
          <p:nvSpPr>
            <p:cNvPr id="40" name="TextBox 40"/>
            <p:cNvSpPr txBox="1"/>
            <p:nvPr/>
          </p:nvSpPr>
          <p:spPr>
            <a:xfrm>
              <a:off x="7116604" y="4743284"/>
              <a:ext cx="4476083" cy="490334"/>
            </a:xfrm>
            <a:prstGeom prst="rect">
              <a:avLst/>
            </a:prstGeom>
          </p:spPr>
          <p:txBody>
            <a:bodyPr vert="horz" wrap="square" lIns="66008" tIns="33052" rIns="66008" bIns="33052" rtlCol="0" anchor="ctr" anchorCtr="1">
              <a:normAutofit/>
            </a:bodyPr>
            <a:lstStyle/>
            <a:p>
              <a:pPr algn="ctr">
                <a:lnSpc>
                  <a:spcPct val="120000"/>
                </a:lnSpc>
              </a:pPr>
              <a:r>
                <a:rPr lang="en-US" sz="2025" b="1">
                  <a:solidFill>
                    <a:schemeClr val="accent1">
                      <a:alpha val="100000"/>
                    </a:schemeClr>
                  </a:solidFill>
                  <a:latin typeface="Microsoft Yahei"/>
                  <a:ea typeface="Microsoft Yahei"/>
                  <a:cs typeface="Microsoft Yahei"/>
                </a:rPr>
                <a:t>注释规范</a:t>
              </a:r>
            </a:p>
          </p:txBody>
        </p:sp>
      </p:grpSp>
      <p:grpSp>
        <p:nvGrpSpPr>
          <p:cNvPr id="41" name="Group 41"/>
          <p:cNvGrpSpPr/>
          <p:nvPr/>
        </p:nvGrpSpPr>
        <p:grpSpPr>
          <a:xfrm>
            <a:off x="6510528" y="5239966"/>
            <a:ext cx="5082159" cy="1071601"/>
            <a:chOff x="6510528" y="5239966"/>
            <a:chExt cx="5082159" cy="1071601"/>
          </a:xfrm>
        </p:grpSpPr>
        <p:sp>
          <p:nvSpPr>
            <p:cNvPr id="42" name="TextBox 42"/>
            <p:cNvSpPr txBox="1"/>
            <p:nvPr/>
          </p:nvSpPr>
          <p:spPr>
            <a:xfrm>
              <a:off x="6510528" y="5239966"/>
              <a:ext cx="5082159" cy="1071601"/>
            </a:xfrm>
            <a:prstGeom prst="rect">
              <a:avLst/>
            </a:prstGeom>
          </p:spPr>
          <p:txBody>
            <a:bodyPr vert="horz" wrap="square" lIns="66008" tIns="33052" rIns="66008" bIns="33052" rtlCol="0" anchor="ctr" anchorCtr="1">
              <a:normAutofit/>
            </a:bodyPr>
            <a:lstStyle/>
            <a:p>
              <a:pPr algn="ctr">
                <a:lnSpc>
                  <a:spcPct val="150000"/>
                </a:lnSpc>
              </a:pPr>
              <a:r>
                <a:rPr lang="en-US" sz="1500">
                  <a:solidFill>
                    <a:schemeClr val="dk1">
                      <a:alpha val="100000"/>
                    </a:schemeClr>
                  </a:solidFill>
                  <a:latin typeface="Microsoft Yahei"/>
                  <a:ea typeface="Microsoft Yahei"/>
                  <a:cs typeface="Microsoft Yahei"/>
                </a:rPr>
                <a:t>说明代码中的注释规则，包括注释的位置、内容和格式，以帮助其他开发者更好地理解代码的功能和实现方式。</a:t>
              </a:r>
            </a:p>
          </p:txBody>
        </p:sp>
      </p:grpSp>
      <p:grpSp>
        <p:nvGrpSpPr>
          <p:cNvPr id="43" name="Group 43"/>
          <p:cNvGrpSpPr/>
          <p:nvPr/>
        </p:nvGrpSpPr>
        <p:grpSpPr>
          <a:xfrm>
            <a:off x="7116604" y="1472796"/>
            <a:ext cx="4476083" cy="490334"/>
            <a:chOff x="7116604" y="1472796"/>
            <a:chExt cx="4476083" cy="490334"/>
          </a:xfrm>
        </p:grpSpPr>
        <p:sp>
          <p:nvSpPr>
            <p:cNvPr id="44" name="TextBox 44"/>
            <p:cNvSpPr txBox="1"/>
            <p:nvPr/>
          </p:nvSpPr>
          <p:spPr>
            <a:xfrm>
              <a:off x="7116604" y="1472796"/>
              <a:ext cx="4476083" cy="490334"/>
            </a:xfrm>
            <a:prstGeom prst="rect">
              <a:avLst/>
            </a:prstGeom>
          </p:spPr>
          <p:txBody>
            <a:bodyPr vert="horz" wrap="square" lIns="66008" tIns="33052" rIns="66008" bIns="33052" rtlCol="0" anchor="ctr" anchorCtr="1">
              <a:normAutofit/>
            </a:bodyPr>
            <a:lstStyle/>
            <a:p>
              <a:pPr algn="ctr">
                <a:lnSpc>
                  <a:spcPct val="120000"/>
                </a:lnSpc>
              </a:pPr>
              <a:r>
                <a:rPr lang="en-US" sz="2025" b="1">
                  <a:solidFill>
                    <a:schemeClr val="accent1">
                      <a:alpha val="100000"/>
                    </a:schemeClr>
                  </a:solidFill>
                  <a:latin typeface="Microsoft Yahei"/>
                  <a:ea typeface="Microsoft Yahei"/>
                  <a:cs typeface="Microsoft Yahei"/>
                </a:rPr>
                <a:t>命名规范</a:t>
              </a:r>
            </a:p>
          </p:txBody>
        </p:sp>
      </p:grpSp>
    </p:spTree>
    <p:extLst>
      <p:ext uri="{BB962C8B-B14F-4D97-AF65-F5344CB8AC3E}">
        <p14:creationId xmlns:p14="http://schemas.microsoft.com/office/powerpoint/2010/main" val="39241998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6185766" y="1751287"/>
            <a:ext cx="5242663" cy="4234459"/>
          </a:xfrm>
          <a:prstGeom prst="roundRect">
            <a:avLst/>
          </a:prstGeom>
          <a:solidFill>
            <a:schemeClr val="accent2">
              <a:lumMod val="20000"/>
              <a:lumOff val="80000"/>
              <a:alpha val="100000"/>
            </a:schemeClr>
          </a:solidFill>
        </p:spPr>
      </p:sp>
      <p:sp>
        <p:nvSpPr>
          <p:cNvPr id="3" name="AutoShape 3"/>
          <p:cNvSpPr/>
          <p:nvPr/>
        </p:nvSpPr>
        <p:spPr>
          <a:xfrm>
            <a:off x="763571" y="1751287"/>
            <a:ext cx="5242663" cy="4234459"/>
          </a:xfrm>
          <a:prstGeom prst="roundRect">
            <a:avLst/>
          </a:prstGeom>
          <a:solidFill>
            <a:schemeClr val="accent1">
              <a:alpha val="100000"/>
            </a:schemeClr>
          </a:solidFill>
        </p:spPr>
      </p:sp>
      <p:sp>
        <p:nvSpPr>
          <p:cNvPr id="4" name="AutoShape 4"/>
          <p:cNvSpPr/>
          <p:nvPr/>
        </p:nvSpPr>
        <p:spPr>
          <a:xfrm>
            <a:off x="4530718" y="2430558"/>
            <a:ext cx="3130564" cy="3130564"/>
          </a:xfrm>
          <a:prstGeom prst="ellipse">
            <a:avLst/>
          </a:prstGeom>
          <a:solidFill>
            <a:srgbClr val="FFFFFF">
              <a:alpha val="50000"/>
            </a:srgbClr>
          </a:solidFill>
        </p:spPr>
      </p:sp>
      <p:sp>
        <p:nvSpPr>
          <p:cNvPr id="5" name="AutoShape 5"/>
          <p:cNvSpPr/>
          <p:nvPr/>
        </p:nvSpPr>
        <p:spPr>
          <a:xfrm>
            <a:off x="4721546" y="2621386"/>
            <a:ext cx="2748908" cy="2748908"/>
          </a:xfrm>
          <a:prstGeom prst="ellipse">
            <a:avLst/>
          </a:prstGeom>
          <a:solidFill>
            <a:schemeClr val="accent3">
              <a:alpha val="100000"/>
            </a:schemeClr>
          </a:solidFill>
        </p:spPr>
      </p:sp>
      <p:sp>
        <p:nvSpPr>
          <p:cNvPr id="6" name="TextBox 6"/>
          <p:cNvSpPr txBox="1"/>
          <p:nvPr/>
        </p:nvSpPr>
        <p:spPr>
          <a:xfrm>
            <a:off x="4879259" y="2959520"/>
            <a:ext cx="2253950" cy="2072640"/>
          </a:xfrm>
          <a:prstGeom prst="rect">
            <a:avLst/>
          </a:prstGeom>
        </p:spPr>
        <p:txBody>
          <a:bodyPr vert="horz" wrap="square" lIns="123825" tIns="123825" rIns="57150" bIns="123825" rtlCol="0" anchor="t" anchorCtr="0">
            <a:spAutoFit/>
          </a:bodyPr>
          <a:lstStyle/>
          <a:p>
            <a:pPr algn="ctr">
              <a:lnSpc>
                <a:spcPct val="150000"/>
              </a:lnSpc>
            </a:pPr>
            <a:r>
              <a:rPr lang="en-US" sz="7650" b="1">
                <a:solidFill>
                  <a:srgbClr val="FFFFFF">
                    <a:alpha val="100000"/>
                  </a:srgbClr>
                </a:solidFill>
                <a:latin typeface="Microsoft Yahei"/>
                <a:ea typeface="Microsoft Yahei"/>
                <a:cs typeface="Microsoft Yahei"/>
              </a:rPr>
              <a:t>VS</a:t>
            </a:r>
          </a:p>
        </p:txBody>
      </p:sp>
      <p:cxnSp>
        <p:nvCxnSpPr>
          <p:cNvPr id="7" name="Connector 7"/>
          <p:cNvCxnSpPr/>
          <p:nvPr/>
        </p:nvCxnSpPr>
        <p:spPr>
          <a:xfrm>
            <a:off x="1214515" y="2855191"/>
            <a:ext cx="2856056" cy="0"/>
          </a:xfrm>
          <a:prstGeom prst="line">
            <a:avLst/>
          </a:prstGeom>
          <a:ln w="9525">
            <a:solidFill>
              <a:srgbClr val="FFFFFF">
                <a:alpha val="100000"/>
              </a:srgbClr>
            </a:solidFill>
            <a:prstDash val="solid"/>
          </a:ln>
        </p:spPr>
      </p:cxnSp>
      <p:sp>
        <p:nvSpPr>
          <p:cNvPr id="8" name="TextBox 8"/>
          <p:cNvSpPr txBox="1"/>
          <p:nvPr/>
        </p:nvSpPr>
        <p:spPr>
          <a:xfrm>
            <a:off x="1085072" y="2931894"/>
            <a:ext cx="3263018" cy="1771511"/>
          </a:xfrm>
          <a:prstGeom prst="rect">
            <a:avLst/>
          </a:prstGeom>
        </p:spPr>
        <p:txBody>
          <a:bodyPr vert="horz" wrap="square" lIns="123825" tIns="123825" rIns="57150" bIns="123825" rtlCol="0" anchor="t" anchorCtr="0">
            <a:spAutoFit/>
          </a:bodyPr>
          <a:lstStyle/>
          <a:p>
            <a:pPr>
              <a:lnSpc>
                <a:spcPct val="150000"/>
              </a:lnSpc>
            </a:pPr>
            <a:r>
              <a:rPr lang="zh-CN" altLang="en-US" sz="1350" dirty="0">
                <a:solidFill>
                  <a:srgbClr val="FFFFFF">
                    <a:alpha val="100000"/>
                  </a:srgbClr>
                </a:solidFill>
                <a:latin typeface="Microsoft Yahei"/>
                <a:ea typeface="Microsoft Yahei"/>
                <a:cs typeface="Microsoft Yahei"/>
              </a:rPr>
              <a:t>我们的项目已经成功实现了基线需求的所有功能点，并且在升级需求中引入了新增功能，如高级搜索和增强的用户体验。这标志着我们从项目概念到实际执行的完整旅程。</a:t>
            </a:r>
            <a:endParaRPr lang="en-US" sz="1350" dirty="0">
              <a:solidFill>
                <a:srgbClr val="FFFFFF">
                  <a:alpha val="100000"/>
                </a:srgbClr>
              </a:solidFill>
              <a:latin typeface="Microsoft Yahei"/>
              <a:ea typeface="Microsoft Yahei"/>
              <a:cs typeface="Microsoft Yahei"/>
            </a:endParaRPr>
          </a:p>
        </p:txBody>
      </p:sp>
      <p:sp>
        <p:nvSpPr>
          <p:cNvPr id="9" name="TextBox 9"/>
          <p:cNvSpPr txBox="1"/>
          <p:nvPr/>
        </p:nvSpPr>
        <p:spPr>
          <a:xfrm>
            <a:off x="6389233" y="2064798"/>
            <a:ext cx="4714875" cy="723900"/>
          </a:xfrm>
          <a:prstGeom prst="rect">
            <a:avLst/>
          </a:prstGeom>
        </p:spPr>
        <p:txBody>
          <a:bodyPr vert="horz" wrap="square" lIns="123825" tIns="123825" rIns="57150" bIns="123825" rtlCol="0" anchor="t" anchorCtr="0">
            <a:spAutoFit/>
          </a:bodyPr>
          <a:lstStyle/>
          <a:p>
            <a:pPr algn="r">
              <a:lnSpc>
                <a:spcPct val="150000"/>
              </a:lnSpc>
            </a:pPr>
            <a:r>
              <a:rPr lang="en-US" sz="2014" b="1">
                <a:solidFill>
                  <a:schemeClr val="accent1">
                    <a:alpha val="100000"/>
                  </a:schemeClr>
                </a:solidFill>
                <a:latin typeface="Microsoft Yahei"/>
                <a:ea typeface="Microsoft Yahei"/>
                <a:cs typeface="Microsoft Yahei"/>
              </a:rPr>
              <a:t>详细描述</a:t>
            </a:r>
          </a:p>
        </p:txBody>
      </p:sp>
      <p:cxnSp>
        <p:nvCxnSpPr>
          <p:cNvPr id="10" name="Connector 10"/>
          <p:cNvCxnSpPr/>
          <p:nvPr/>
        </p:nvCxnSpPr>
        <p:spPr>
          <a:xfrm>
            <a:off x="8117660" y="2855191"/>
            <a:ext cx="2856056" cy="0"/>
          </a:xfrm>
          <a:prstGeom prst="line">
            <a:avLst/>
          </a:prstGeom>
          <a:ln w="9525">
            <a:solidFill>
              <a:schemeClr val="accent1"/>
            </a:solidFill>
            <a:prstDash val="solid"/>
          </a:ln>
        </p:spPr>
        <p:style>
          <a:lnRef idx="0">
            <a:schemeClr val="accent1"/>
          </a:lnRef>
          <a:fillRef idx="1">
            <a:schemeClr val="accent1"/>
          </a:fillRef>
          <a:effectRef idx="0">
            <a:schemeClr val="accent1"/>
          </a:effectRef>
          <a:fontRef idx="minor">
            <a:schemeClr val="lt1"/>
          </a:fontRef>
        </p:style>
      </p:cxnSp>
      <p:sp>
        <p:nvSpPr>
          <p:cNvPr id="11" name="TextBox 11"/>
          <p:cNvSpPr txBox="1"/>
          <p:nvPr/>
        </p:nvSpPr>
        <p:spPr>
          <a:xfrm>
            <a:off x="7817683" y="2931894"/>
            <a:ext cx="3286125" cy="2706382"/>
          </a:xfrm>
          <a:prstGeom prst="rect">
            <a:avLst/>
          </a:prstGeom>
        </p:spPr>
        <p:txBody>
          <a:bodyPr vert="horz" wrap="square" lIns="123825" tIns="123825" rIns="57150" bIns="123825" rtlCol="0" anchor="t" anchorCtr="0">
            <a:spAutoFit/>
          </a:bodyPr>
          <a:lstStyle/>
          <a:p>
            <a:pPr>
              <a:lnSpc>
                <a:spcPct val="150000"/>
              </a:lnSpc>
            </a:pPr>
            <a:r>
              <a:rPr lang="zh-CN" altLang="en-US" sz="1350" dirty="0">
                <a:solidFill>
                  <a:schemeClr val="accent1">
                    <a:lumMod val="50000"/>
                    <a:alpha val="100000"/>
                  </a:schemeClr>
                </a:solidFill>
                <a:latin typeface="Microsoft Yahei"/>
                <a:ea typeface="Microsoft Yahei"/>
                <a:cs typeface="Microsoft Yahei"/>
              </a:rPr>
              <a:t>在基线版本中，我们实现了用户账户管理、商品浏览、订单处理等核心功能。在升级版本中，我们进一步优化了搜索引擎，增加了商品分类功能，并改善了用户界面设计，使之更加直观和易于操作。我们的代码库遵循严格的编码规范，并通过</a:t>
            </a:r>
            <a:r>
              <a:rPr lang="en-US" altLang="zh-CN" sz="1350" dirty="0">
                <a:solidFill>
                  <a:schemeClr val="accent1">
                    <a:lumMod val="50000"/>
                    <a:alpha val="100000"/>
                  </a:schemeClr>
                </a:solidFill>
                <a:latin typeface="Microsoft Yahei"/>
                <a:ea typeface="Microsoft Yahei"/>
                <a:cs typeface="Microsoft Yahei"/>
              </a:rPr>
              <a:t>Git</a:t>
            </a:r>
            <a:r>
              <a:rPr lang="zh-CN" altLang="en-US" sz="1350" dirty="0">
                <a:solidFill>
                  <a:schemeClr val="accent1">
                    <a:lumMod val="50000"/>
                    <a:alpha val="100000"/>
                  </a:schemeClr>
                </a:solidFill>
                <a:latin typeface="Microsoft Yahei"/>
                <a:ea typeface="Microsoft Yahei"/>
                <a:cs typeface="Microsoft Yahei"/>
              </a:rPr>
              <a:t>进行版本控制，保证了开发的协同和代码的质量。</a:t>
            </a:r>
            <a:endParaRPr lang="en-US" sz="1350" dirty="0">
              <a:solidFill>
                <a:schemeClr val="accent1">
                  <a:lumMod val="50000"/>
                  <a:alpha val="100000"/>
                </a:schemeClr>
              </a:solidFill>
              <a:latin typeface="Microsoft Yahei"/>
              <a:ea typeface="Microsoft Yahei"/>
              <a:cs typeface="Microsoft Yahei"/>
            </a:endParaRPr>
          </a:p>
        </p:txBody>
      </p:sp>
      <p:sp>
        <p:nvSpPr>
          <p:cNvPr id="12" name="TextBox 12"/>
          <p:cNvSpPr txBox="1"/>
          <p:nvPr/>
        </p:nvSpPr>
        <p:spPr>
          <a:xfrm>
            <a:off x="1085072" y="2064798"/>
            <a:ext cx="4150786" cy="660245"/>
          </a:xfrm>
          <a:prstGeom prst="rect">
            <a:avLst/>
          </a:prstGeom>
        </p:spPr>
        <p:txBody>
          <a:bodyPr vert="horz" wrap="square" lIns="123825" tIns="123825" rIns="57150" bIns="123825" rtlCol="0" anchor="t" anchorCtr="0">
            <a:spAutoFit/>
          </a:bodyPr>
          <a:lstStyle/>
          <a:p>
            <a:pPr>
              <a:lnSpc>
                <a:spcPct val="150000"/>
              </a:lnSpc>
            </a:pPr>
            <a:r>
              <a:rPr lang="zh-CN" altLang="en-US" sz="2014" b="1" dirty="0">
                <a:solidFill>
                  <a:srgbClr val="FFFFFF">
                    <a:alpha val="100000"/>
                  </a:srgbClr>
                </a:solidFill>
                <a:latin typeface="Microsoft Yahei"/>
                <a:ea typeface="Microsoft Yahei"/>
                <a:cs typeface="Microsoft Yahei"/>
              </a:rPr>
              <a:t>完成情况总结</a:t>
            </a:r>
            <a:endParaRPr lang="en-US" sz="2014" b="1" dirty="0">
              <a:solidFill>
                <a:srgbClr val="FFFFFF">
                  <a:alpha val="100000"/>
                </a:srgbClr>
              </a:solidFill>
              <a:latin typeface="Microsoft Yahei"/>
              <a:ea typeface="Microsoft Yahei"/>
              <a:cs typeface="Microsoft Yahei"/>
            </a:endParaRPr>
          </a:p>
        </p:txBody>
      </p:sp>
      <p:grpSp>
        <p:nvGrpSpPr>
          <p:cNvPr id="13" name="Group 13"/>
          <p:cNvGrpSpPr/>
          <p:nvPr/>
        </p:nvGrpSpPr>
        <p:grpSpPr>
          <a:xfrm>
            <a:off x="454963" y="93878"/>
            <a:ext cx="10641129" cy="1472647"/>
            <a:chOff x="454963" y="93878"/>
            <a:chExt cx="10641129" cy="1472647"/>
          </a:xfrm>
        </p:grpSpPr>
        <p:sp>
          <p:nvSpPr>
            <p:cNvPr id="14" name="AutoShape 14"/>
            <p:cNvSpPr/>
            <p:nvPr/>
          </p:nvSpPr>
          <p:spPr>
            <a:xfrm>
              <a:off x="454963" y="331168"/>
              <a:ext cx="84147" cy="84147"/>
            </a:xfrm>
            <a:prstGeom prst="ellipse">
              <a:avLst/>
            </a:prstGeom>
            <a:solidFill>
              <a:schemeClr val="accent1">
                <a:alpha val="100000"/>
              </a:schemeClr>
            </a:solidFill>
          </p:spPr>
        </p:sp>
        <p:sp>
          <p:nvSpPr>
            <p:cNvPr id="15" name="AutoShape 15"/>
            <p:cNvSpPr/>
            <p:nvPr/>
          </p:nvSpPr>
          <p:spPr>
            <a:xfrm>
              <a:off x="575049" y="337743"/>
              <a:ext cx="78137" cy="78137"/>
            </a:xfrm>
            <a:prstGeom prst="ellipse">
              <a:avLst/>
            </a:prstGeom>
            <a:solidFill>
              <a:schemeClr val="accent1">
                <a:alpha val="80000"/>
              </a:schemeClr>
            </a:solidFill>
          </p:spPr>
        </p:sp>
        <p:sp>
          <p:nvSpPr>
            <p:cNvPr id="16" name="AutoShape 16"/>
            <p:cNvSpPr/>
            <p:nvPr/>
          </p:nvSpPr>
          <p:spPr>
            <a:xfrm>
              <a:off x="689125" y="339460"/>
              <a:ext cx="74704" cy="74704"/>
            </a:xfrm>
            <a:prstGeom prst="ellipse">
              <a:avLst/>
            </a:prstGeom>
            <a:solidFill>
              <a:schemeClr val="accent1">
                <a:alpha val="60000"/>
              </a:schemeClr>
            </a:solidFill>
          </p:spPr>
        </p:sp>
        <p:sp>
          <p:nvSpPr>
            <p:cNvPr id="17" name="AutoShape 17"/>
            <p:cNvSpPr/>
            <p:nvPr/>
          </p:nvSpPr>
          <p:spPr>
            <a:xfrm>
              <a:off x="799768" y="348430"/>
              <a:ext cx="69238" cy="69238"/>
            </a:xfrm>
            <a:prstGeom prst="ellipse">
              <a:avLst/>
            </a:prstGeom>
            <a:solidFill>
              <a:schemeClr val="accent1">
                <a:alpha val="40000"/>
              </a:schemeClr>
            </a:solidFill>
          </p:spPr>
        </p:sp>
        <p:sp>
          <p:nvSpPr>
            <p:cNvPr id="18" name="AutoShape 18"/>
            <p:cNvSpPr/>
            <p:nvPr/>
          </p:nvSpPr>
          <p:spPr>
            <a:xfrm>
              <a:off x="904945" y="344297"/>
              <a:ext cx="65594" cy="65594"/>
            </a:xfrm>
            <a:prstGeom prst="ellipse">
              <a:avLst/>
            </a:prstGeom>
            <a:solidFill>
              <a:schemeClr val="accent1">
                <a:alpha val="20000"/>
              </a:schemeClr>
            </a:solidFill>
          </p:spPr>
        </p:sp>
        <p:sp>
          <p:nvSpPr>
            <p:cNvPr id="19" name="AutoShape 19"/>
            <p:cNvSpPr/>
            <p:nvPr/>
          </p:nvSpPr>
          <p:spPr>
            <a:xfrm>
              <a:off x="454963" y="448942"/>
              <a:ext cx="84147" cy="84147"/>
            </a:xfrm>
            <a:prstGeom prst="ellipse">
              <a:avLst/>
            </a:prstGeom>
            <a:solidFill>
              <a:schemeClr val="accent1">
                <a:alpha val="100000"/>
              </a:schemeClr>
            </a:solidFill>
          </p:spPr>
        </p:sp>
        <p:sp>
          <p:nvSpPr>
            <p:cNvPr id="20" name="AutoShape 20"/>
            <p:cNvSpPr/>
            <p:nvPr/>
          </p:nvSpPr>
          <p:spPr>
            <a:xfrm>
              <a:off x="575049" y="455517"/>
              <a:ext cx="78137" cy="78137"/>
            </a:xfrm>
            <a:prstGeom prst="ellipse">
              <a:avLst/>
            </a:prstGeom>
            <a:solidFill>
              <a:schemeClr val="accent1">
                <a:alpha val="80000"/>
              </a:schemeClr>
            </a:solidFill>
          </p:spPr>
        </p:sp>
        <p:sp>
          <p:nvSpPr>
            <p:cNvPr id="21" name="AutoShape 21"/>
            <p:cNvSpPr/>
            <p:nvPr/>
          </p:nvSpPr>
          <p:spPr>
            <a:xfrm>
              <a:off x="689125" y="457233"/>
              <a:ext cx="74704" cy="74704"/>
            </a:xfrm>
            <a:prstGeom prst="ellipse">
              <a:avLst/>
            </a:prstGeom>
            <a:solidFill>
              <a:schemeClr val="accent1">
                <a:alpha val="60000"/>
              </a:schemeClr>
            </a:solidFill>
          </p:spPr>
        </p:sp>
        <p:sp>
          <p:nvSpPr>
            <p:cNvPr id="22" name="AutoShape 22"/>
            <p:cNvSpPr/>
            <p:nvPr/>
          </p:nvSpPr>
          <p:spPr>
            <a:xfrm>
              <a:off x="799768" y="466203"/>
              <a:ext cx="69238" cy="69238"/>
            </a:xfrm>
            <a:prstGeom prst="ellipse">
              <a:avLst/>
            </a:prstGeom>
            <a:solidFill>
              <a:schemeClr val="accent1">
                <a:alpha val="40000"/>
              </a:schemeClr>
            </a:solidFill>
          </p:spPr>
        </p:sp>
        <p:sp>
          <p:nvSpPr>
            <p:cNvPr id="23" name="AutoShape 23"/>
            <p:cNvSpPr/>
            <p:nvPr/>
          </p:nvSpPr>
          <p:spPr>
            <a:xfrm>
              <a:off x="904945" y="462070"/>
              <a:ext cx="65594" cy="65594"/>
            </a:xfrm>
            <a:prstGeom prst="ellipse">
              <a:avLst/>
            </a:prstGeom>
            <a:solidFill>
              <a:schemeClr val="accent1">
                <a:alpha val="20000"/>
              </a:schemeClr>
            </a:solidFill>
          </p:spPr>
        </p:sp>
        <p:sp>
          <p:nvSpPr>
            <p:cNvPr id="24" name="AutoShape 24"/>
            <p:cNvSpPr/>
            <p:nvPr/>
          </p:nvSpPr>
          <p:spPr>
            <a:xfrm>
              <a:off x="454963" y="566715"/>
              <a:ext cx="84147" cy="84147"/>
            </a:xfrm>
            <a:prstGeom prst="ellipse">
              <a:avLst/>
            </a:prstGeom>
            <a:solidFill>
              <a:schemeClr val="accent1">
                <a:alpha val="100000"/>
              </a:schemeClr>
            </a:solidFill>
          </p:spPr>
        </p:sp>
        <p:sp>
          <p:nvSpPr>
            <p:cNvPr id="25" name="AutoShape 25"/>
            <p:cNvSpPr/>
            <p:nvPr/>
          </p:nvSpPr>
          <p:spPr>
            <a:xfrm>
              <a:off x="575049" y="573291"/>
              <a:ext cx="78137" cy="78137"/>
            </a:xfrm>
            <a:prstGeom prst="ellipse">
              <a:avLst/>
            </a:prstGeom>
            <a:solidFill>
              <a:schemeClr val="accent1">
                <a:alpha val="80000"/>
              </a:schemeClr>
            </a:solidFill>
          </p:spPr>
        </p:sp>
        <p:sp>
          <p:nvSpPr>
            <p:cNvPr id="26" name="AutoShape 26"/>
            <p:cNvSpPr/>
            <p:nvPr/>
          </p:nvSpPr>
          <p:spPr>
            <a:xfrm>
              <a:off x="689125" y="575007"/>
              <a:ext cx="74704" cy="74704"/>
            </a:xfrm>
            <a:prstGeom prst="ellipse">
              <a:avLst/>
            </a:prstGeom>
            <a:solidFill>
              <a:schemeClr val="accent1">
                <a:alpha val="60000"/>
              </a:schemeClr>
            </a:solidFill>
          </p:spPr>
        </p:sp>
        <p:sp>
          <p:nvSpPr>
            <p:cNvPr id="27" name="AutoShape 27"/>
            <p:cNvSpPr/>
            <p:nvPr/>
          </p:nvSpPr>
          <p:spPr>
            <a:xfrm>
              <a:off x="799768" y="583977"/>
              <a:ext cx="69238" cy="69238"/>
            </a:xfrm>
            <a:prstGeom prst="ellipse">
              <a:avLst/>
            </a:prstGeom>
            <a:solidFill>
              <a:schemeClr val="accent1">
                <a:alpha val="40000"/>
              </a:schemeClr>
            </a:solidFill>
          </p:spPr>
        </p:sp>
        <p:sp>
          <p:nvSpPr>
            <p:cNvPr id="28" name="AutoShape 28"/>
            <p:cNvSpPr/>
            <p:nvPr/>
          </p:nvSpPr>
          <p:spPr>
            <a:xfrm>
              <a:off x="904945" y="579844"/>
              <a:ext cx="65594" cy="65594"/>
            </a:xfrm>
            <a:prstGeom prst="ellipse">
              <a:avLst/>
            </a:prstGeom>
            <a:solidFill>
              <a:schemeClr val="accent1">
                <a:alpha val="20000"/>
              </a:schemeClr>
            </a:solidFill>
          </p:spPr>
        </p:sp>
        <p:sp>
          <p:nvSpPr>
            <p:cNvPr id="29" name="AutoShape 29"/>
            <p:cNvSpPr/>
            <p:nvPr/>
          </p:nvSpPr>
          <p:spPr>
            <a:xfrm>
              <a:off x="454963" y="684489"/>
              <a:ext cx="84147" cy="84147"/>
            </a:xfrm>
            <a:prstGeom prst="ellipse">
              <a:avLst/>
            </a:prstGeom>
            <a:solidFill>
              <a:schemeClr val="accent1">
                <a:alpha val="100000"/>
              </a:schemeClr>
            </a:solidFill>
          </p:spPr>
        </p:sp>
        <p:sp>
          <p:nvSpPr>
            <p:cNvPr id="30" name="AutoShape 30"/>
            <p:cNvSpPr/>
            <p:nvPr/>
          </p:nvSpPr>
          <p:spPr>
            <a:xfrm>
              <a:off x="575049" y="691064"/>
              <a:ext cx="78137" cy="78137"/>
            </a:xfrm>
            <a:prstGeom prst="ellipse">
              <a:avLst/>
            </a:prstGeom>
            <a:solidFill>
              <a:schemeClr val="accent1">
                <a:alpha val="80000"/>
              </a:schemeClr>
            </a:solidFill>
          </p:spPr>
        </p:sp>
        <p:sp>
          <p:nvSpPr>
            <p:cNvPr id="31" name="AutoShape 31"/>
            <p:cNvSpPr/>
            <p:nvPr/>
          </p:nvSpPr>
          <p:spPr>
            <a:xfrm>
              <a:off x="689125" y="692781"/>
              <a:ext cx="74704" cy="74704"/>
            </a:xfrm>
            <a:prstGeom prst="ellipse">
              <a:avLst/>
            </a:prstGeom>
            <a:solidFill>
              <a:schemeClr val="accent1">
                <a:alpha val="60000"/>
              </a:schemeClr>
            </a:solidFill>
          </p:spPr>
        </p:sp>
        <p:sp>
          <p:nvSpPr>
            <p:cNvPr id="32" name="AutoShape 32"/>
            <p:cNvSpPr/>
            <p:nvPr/>
          </p:nvSpPr>
          <p:spPr>
            <a:xfrm>
              <a:off x="799768" y="701751"/>
              <a:ext cx="69238" cy="69238"/>
            </a:xfrm>
            <a:prstGeom prst="ellipse">
              <a:avLst/>
            </a:prstGeom>
            <a:solidFill>
              <a:schemeClr val="accent1">
                <a:alpha val="40000"/>
              </a:schemeClr>
            </a:solidFill>
          </p:spPr>
        </p:sp>
        <p:sp>
          <p:nvSpPr>
            <p:cNvPr id="33" name="AutoShape 33"/>
            <p:cNvSpPr/>
            <p:nvPr/>
          </p:nvSpPr>
          <p:spPr>
            <a:xfrm>
              <a:off x="904945" y="697618"/>
              <a:ext cx="65594" cy="65594"/>
            </a:xfrm>
            <a:prstGeom prst="ellipse">
              <a:avLst/>
            </a:prstGeom>
            <a:solidFill>
              <a:schemeClr val="accent1">
                <a:alpha val="20000"/>
              </a:schemeClr>
            </a:solidFill>
          </p:spPr>
        </p:sp>
        <p:sp>
          <p:nvSpPr>
            <p:cNvPr id="34" name="TextBox 34"/>
            <p:cNvSpPr txBox="1"/>
            <p:nvPr/>
          </p:nvSpPr>
          <p:spPr>
            <a:xfrm>
              <a:off x="1094842" y="93878"/>
              <a:ext cx="10001250" cy="1472647"/>
            </a:xfrm>
            <a:prstGeom prst="rect">
              <a:avLst/>
            </a:prstGeom>
          </p:spPr>
          <p:txBody>
            <a:bodyPr vert="horz" wrap="square" lIns="123825" tIns="123825" rIns="57150" bIns="123825" rtlCol="0" anchor="t" anchorCtr="0">
              <a:spAutoFit/>
            </a:bodyPr>
            <a:lstStyle/>
            <a:p>
              <a:pPr>
                <a:lnSpc>
                  <a:spcPct val="140000"/>
                </a:lnSpc>
              </a:pPr>
              <a:r>
                <a:rPr lang="en-US" altLang="zh-CN" sz="3000" b="1" dirty="0" err="1">
                  <a:solidFill>
                    <a:schemeClr val="accent1">
                      <a:alpha val="100000"/>
                    </a:schemeClr>
                  </a:solidFill>
                  <a:latin typeface="Microsoft Yahei"/>
                  <a:ea typeface="Microsoft Yahei"/>
                  <a:cs typeface="Microsoft Yahei"/>
                </a:rPr>
                <a:t>代码完成情况</a:t>
              </a:r>
              <a:endParaRPr lang="en-US" altLang="zh-CN" sz="3000" b="1" dirty="0">
                <a:solidFill>
                  <a:schemeClr val="accent1">
                    <a:alpha val="100000"/>
                  </a:schemeClr>
                </a:solidFill>
                <a:latin typeface="Microsoft Yahei"/>
                <a:ea typeface="Microsoft Yahei"/>
                <a:cs typeface="Microsoft Yahei"/>
              </a:endParaRPr>
            </a:p>
            <a:p>
              <a:pPr>
                <a:lnSpc>
                  <a:spcPct val="140000"/>
                </a:lnSpc>
              </a:pPr>
              <a:endParaRPr lang="en-US" sz="3000" b="1" dirty="0">
                <a:solidFill>
                  <a:schemeClr val="accent1">
                    <a:alpha val="100000"/>
                  </a:schemeClr>
                </a:solidFill>
                <a:latin typeface="Microsoft Yahei"/>
                <a:ea typeface="Microsoft Yahei"/>
                <a:cs typeface="Microsoft Yahei"/>
              </a:endParaRPr>
            </a:p>
          </p:txBody>
        </p:sp>
      </p:grpSp>
    </p:spTree>
    <p:extLst>
      <p:ext uri="{BB962C8B-B14F-4D97-AF65-F5344CB8AC3E}">
        <p14:creationId xmlns:p14="http://schemas.microsoft.com/office/powerpoint/2010/main" val="32808596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866575" y="1250443"/>
            <a:ext cx="10458850" cy="2438400"/>
          </a:xfrm>
          <a:prstGeom prst="roundRect">
            <a:avLst/>
          </a:prstGeom>
          <a:solidFill>
            <a:schemeClr val="accent2">
              <a:alpha val="100000"/>
            </a:schemeClr>
          </a:solidFill>
        </p:spPr>
      </p:sp>
      <p:sp>
        <p:nvSpPr>
          <p:cNvPr id="3" name="TextBox 3"/>
          <p:cNvSpPr txBox="1"/>
          <p:nvPr/>
        </p:nvSpPr>
        <p:spPr>
          <a:xfrm>
            <a:off x="1300074" y="2175786"/>
            <a:ext cx="9582906" cy="1940531"/>
          </a:xfrm>
          <a:prstGeom prst="rect">
            <a:avLst/>
          </a:prstGeom>
        </p:spPr>
        <p:txBody>
          <a:bodyPr vert="horz" wrap="square" lIns="123825" tIns="123825" rIns="57150" bIns="123825" rtlCol="0" anchor="t" anchorCtr="0">
            <a:spAutoFit/>
          </a:bodyPr>
          <a:lstStyle/>
          <a:p>
            <a:pPr>
              <a:lnSpc>
                <a:spcPct val="150000"/>
              </a:lnSpc>
            </a:pPr>
            <a:r>
              <a:rPr lang="zh-CN" altLang="en-US" sz="1500" dirty="0">
                <a:solidFill>
                  <a:srgbClr val="FFFFFF">
                    <a:alpha val="100000"/>
                  </a:srgbClr>
                </a:solidFill>
                <a:latin typeface="Microsoft Yahei"/>
                <a:ea typeface="Microsoft Yahei"/>
                <a:cs typeface="Microsoft Yahei"/>
              </a:rPr>
              <a:t>代码库结构：项目采用清晰的模块化设计，支持团队的高效协作与功能迭代。</a:t>
            </a:r>
          </a:p>
          <a:p>
            <a:pPr>
              <a:lnSpc>
                <a:spcPct val="150000"/>
              </a:lnSpc>
            </a:pPr>
            <a:r>
              <a:rPr lang="zh-CN" altLang="en-US" sz="1500" dirty="0">
                <a:solidFill>
                  <a:srgbClr val="FFFFFF">
                    <a:alpha val="100000"/>
                  </a:srgbClr>
                </a:solidFill>
                <a:latin typeface="Microsoft Yahei"/>
                <a:ea typeface="Microsoft Yahei"/>
                <a:cs typeface="Microsoft Yahei"/>
              </a:rPr>
              <a:t>编码规范：严格执行编码标准，注重代码的可读性与维护性。</a:t>
            </a:r>
          </a:p>
          <a:p>
            <a:pPr>
              <a:lnSpc>
                <a:spcPct val="150000"/>
              </a:lnSpc>
            </a:pPr>
            <a:r>
              <a:rPr lang="zh-CN" altLang="en-US" sz="1500" dirty="0">
                <a:solidFill>
                  <a:srgbClr val="FFFFFF">
                    <a:alpha val="100000"/>
                  </a:srgbClr>
                </a:solidFill>
                <a:latin typeface="Microsoft Yahei"/>
                <a:ea typeface="Microsoft Yahei"/>
                <a:cs typeface="Microsoft Yahei"/>
              </a:rPr>
              <a:t>关键实现：精选几个核心功能模块的代码示例，展示技术实现的精妙之处。</a:t>
            </a:r>
          </a:p>
          <a:p>
            <a:pPr>
              <a:lnSpc>
                <a:spcPct val="150000"/>
              </a:lnSpc>
            </a:pPr>
            <a:r>
              <a:rPr lang="zh-CN" altLang="en-US" sz="1500" dirty="0">
                <a:solidFill>
                  <a:srgbClr val="FFFFFF">
                    <a:alpha val="100000"/>
                  </a:srgbClr>
                </a:solidFill>
                <a:latin typeface="Microsoft Yahei"/>
                <a:ea typeface="Microsoft Yahei"/>
                <a:cs typeface="Microsoft Yahei"/>
              </a:rPr>
              <a:t>版本控制：运用</a:t>
            </a:r>
            <a:r>
              <a:rPr lang="en-US" altLang="zh-CN" sz="1500" dirty="0">
                <a:solidFill>
                  <a:srgbClr val="FFFFFF">
                    <a:alpha val="100000"/>
                  </a:srgbClr>
                </a:solidFill>
                <a:latin typeface="Microsoft Yahei"/>
                <a:ea typeface="Microsoft Yahei"/>
                <a:cs typeface="Microsoft Yahei"/>
              </a:rPr>
              <a:t>Git</a:t>
            </a:r>
            <a:r>
              <a:rPr lang="zh-CN" altLang="en-US" sz="1500" dirty="0">
                <a:solidFill>
                  <a:srgbClr val="FFFFFF">
                    <a:alpha val="100000"/>
                  </a:srgbClr>
                </a:solidFill>
                <a:latin typeface="Microsoft Yahei"/>
                <a:ea typeface="Microsoft Yahei"/>
                <a:cs typeface="Microsoft Yahei"/>
              </a:rPr>
              <a:t>系统管理源代码版本，展示分支策略和合并流程。</a:t>
            </a:r>
          </a:p>
          <a:p>
            <a:pPr>
              <a:lnSpc>
                <a:spcPct val="150000"/>
              </a:lnSpc>
            </a:pPr>
            <a:r>
              <a:rPr lang="zh-CN" altLang="en-US" sz="1500" dirty="0">
                <a:solidFill>
                  <a:srgbClr val="FFFFFF">
                    <a:alpha val="100000"/>
                  </a:srgbClr>
                </a:solidFill>
                <a:latin typeface="Microsoft Yahei"/>
                <a:ea typeface="Microsoft Yahei"/>
                <a:cs typeface="Microsoft Yahei"/>
              </a:rPr>
              <a:t>团队贡献：通过提交频率和代码量的统计图表，直观反映团队成员的活跃程度和项目发展阶段。</a:t>
            </a:r>
            <a:endParaRPr lang="en-US" sz="1500" dirty="0">
              <a:solidFill>
                <a:srgbClr val="FFFFFF">
                  <a:alpha val="100000"/>
                </a:srgbClr>
              </a:solidFill>
              <a:latin typeface="Microsoft Yahei"/>
              <a:ea typeface="Microsoft Yahei"/>
              <a:cs typeface="Microsoft Yahei"/>
            </a:endParaRPr>
          </a:p>
        </p:txBody>
      </p:sp>
      <p:sp>
        <p:nvSpPr>
          <p:cNvPr id="4" name="TextBox 4"/>
          <p:cNvSpPr txBox="1"/>
          <p:nvPr/>
        </p:nvSpPr>
        <p:spPr>
          <a:xfrm>
            <a:off x="1300074" y="1380567"/>
            <a:ext cx="9417017" cy="660245"/>
          </a:xfrm>
          <a:prstGeom prst="rect">
            <a:avLst/>
          </a:prstGeom>
        </p:spPr>
        <p:txBody>
          <a:bodyPr vert="horz" wrap="square" lIns="123825" tIns="123825" rIns="57150" bIns="123825" rtlCol="0" anchor="t" anchorCtr="0">
            <a:spAutoFit/>
          </a:bodyPr>
          <a:lstStyle/>
          <a:p>
            <a:pPr>
              <a:lnSpc>
                <a:spcPct val="150000"/>
              </a:lnSpc>
            </a:pPr>
            <a:r>
              <a:rPr lang="zh-CN" altLang="en-US" sz="2014" b="1" dirty="0">
                <a:solidFill>
                  <a:srgbClr val="FFFFFF">
                    <a:alpha val="100000"/>
                  </a:srgbClr>
                </a:solidFill>
                <a:latin typeface="Microsoft Yahei"/>
                <a:ea typeface="Microsoft Yahei"/>
                <a:cs typeface="Microsoft Yahei"/>
              </a:rPr>
              <a:t>质量情况</a:t>
            </a:r>
            <a:endParaRPr lang="en-US" sz="2014" b="1" dirty="0">
              <a:solidFill>
                <a:srgbClr val="FFFFFF">
                  <a:alpha val="100000"/>
                </a:srgbClr>
              </a:solidFill>
              <a:latin typeface="Microsoft Yahei"/>
              <a:ea typeface="Microsoft Yahei"/>
              <a:cs typeface="Microsoft Yahei"/>
            </a:endParaRPr>
          </a:p>
        </p:txBody>
      </p:sp>
      <p:sp>
        <p:nvSpPr>
          <p:cNvPr id="5" name="AutoShape 5"/>
          <p:cNvSpPr/>
          <p:nvPr/>
        </p:nvSpPr>
        <p:spPr>
          <a:xfrm>
            <a:off x="866575" y="3952506"/>
            <a:ext cx="10458850" cy="2438400"/>
          </a:xfrm>
          <a:prstGeom prst="roundRect">
            <a:avLst/>
          </a:prstGeom>
          <a:solidFill>
            <a:schemeClr val="accent1">
              <a:lumMod val="20000"/>
              <a:lumOff val="80000"/>
              <a:alpha val="100000"/>
            </a:schemeClr>
          </a:solidFill>
        </p:spPr>
      </p:sp>
      <p:sp>
        <p:nvSpPr>
          <p:cNvPr id="6" name="TextBox 6"/>
          <p:cNvSpPr txBox="1"/>
          <p:nvPr/>
        </p:nvSpPr>
        <p:spPr>
          <a:xfrm>
            <a:off x="1287882" y="4870218"/>
            <a:ext cx="9582150" cy="1323975"/>
          </a:xfrm>
          <a:prstGeom prst="rect">
            <a:avLst/>
          </a:prstGeom>
        </p:spPr>
        <p:txBody>
          <a:bodyPr vert="horz" wrap="square" lIns="123825" tIns="123825" rIns="57150" bIns="123825" rtlCol="0" anchor="t" anchorCtr="0">
            <a:spAutoFit/>
          </a:bodyPr>
          <a:lstStyle/>
          <a:p>
            <a:pPr>
              <a:lnSpc>
                <a:spcPct val="150000"/>
              </a:lnSpc>
            </a:pPr>
            <a:r>
              <a:rPr lang="en-US" sz="1500" dirty="0">
                <a:solidFill>
                  <a:schemeClr val="accent1">
                    <a:lumMod val="50000"/>
                    <a:alpha val="100000"/>
                  </a:schemeClr>
                </a:solidFill>
                <a:latin typeface="Microsoft Yahei"/>
                <a:ea typeface="Microsoft Yahei"/>
                <a:cs typeface="Microsoft Yahei"/>
              </a:rPr>
              <a:t>代码编写过程中，遵循了公司内部的编码规范和最佳实践，确保了代码的可读性、可维护性和可扩展性。同时，通过代码审查和单元测试，及时发现并修复了潜在的代码质量问题。</a:t>
            </a:r>
          </a:p>
        </p:txBody>
      </p:sp>
      <p:sp>
        <p:nvSpPr>
          <p:cNvPr id="7" name="TextBox 7"/>
          <p:cNvSpPr txBox="1"/>
          <p:nvPr/>
        </p:nvSpPr>
        <p:spPr>
          <a:xfrm>
            <a:off x="1287882" y="4099383"/>
            <a:ext cx="9677400" cy="723900"/>
          </a:xfrm>
          <a:prstGeom prst="rect">
            <a:avLst/>
          </a:prstGeom>
        </p:spPr>
        <p:txBody>
          <a:bodyPr vert="horz" wrap="square" lIns="123825" tIns="123825" rIns="57150" bIns="123825" rtlCol="0" anchor="t" anchorCtr="0">
            <a:spAutoFit/>
          </a:bodyPr>
          <a:lstStyle/>
          <a:p>
            <a:pPr>
              <a:lnSpc>
                <a:spcPct val="150000"/>
              </a:lnSpc>
            </a:pPr>
            <a:r>
              <a:rPr lang="en-US" sz="2014" b="1">
                <a:solidFill>
                  <a:schemeClr val="accent1">
                    <a:alpha val="100000"/>
                  </a:schemeClr>
                </a:solidFill>
                <a:latin typeface="Microsoft Yahei"/>
                <a:ea typeface="Microsoft Yahei"/>
                <a:cs typeface="Microsoft Yahei"/>
              </a:rPr>
              <a:t>详细描述</a:t>
            </a:r>
          </a:p>
        </p:txBody>
      </p:sp>
      <p:cxnSp>
        <p:nvCxnSpPr>
          <p:cNvPr id="8" name="Connector 8"/>
          <p:cNvCxnSpPr/>
          <p:nvPr/>
        </p:nvCxnSpPr>
        <p:spPr>
          <a:xfrm>
            <a:off x="1473659" y="4829453"/>
            <a:ext cx="9220298" cy="0"/>
          </a:xfrm>
          <a:prstGeom prst="line">
            <a:avLst/>
          </a:prstGeom>
          <a:ln w="9525">
            <a:solidFill>
              <a:schemeClr val="accent1"/>
            </a:solidFill>
            <a:prstDash val="solid"/>
          </a:ln>
        </p:spPr>
        <p:style>
          <a:lnRef idx="0">
            <a:schemeClr val="accent1"/>
          </a:lnRef>
          <a:fillRef idx="1">
            <a:schemeClr val="accent1"/>
          </a:fillRef>
          <a:effectRef idx="0">
            <a:schemeClr val="accent1"/>
          </a:effectRef>
          <a:fontRef idx="minor">
            <a:schemeClr val="lt1"/>
          </a:fontRef>
        </p:style>
      </p:cxnSp>
      <p:cxnSp>
        <p:nvCxnSpPr>
          <p:cNvPr id="9" name="Connector 9"/>
          <p:cNvCxnSpPr/>
          <p:nvPr/>
        </p:nvCxnSpPr>
        <p:spPr>
          <a:xfrm>
            <a:off x="1481378" y="2175786"/>
            <a:ext cx="9220298" cy="0"/>
          </a:xfrm>
          <a:prstGeom prst="line">
            <a:avLst/>
          </a:prstGeom>
          <a:ln w="9525">
            <a:solidFill>
              <a:schemeClr val="accent1">
                <a:lumMod val="20000"/>
                <a:lumOff val="80000"/>
              </a:schemeClr>
            </a:solidFill>
            <a:prstDash val="solid"/>
          </a:ln>
        </p:spPr>
        <p:style>
          <a:lnRef idx="0">
            <a:schemeClr val="accent1"/>
          </a:lnRef>
          <a:fillRef idx="1">
            <a:schemeClr val="accent1"/>
          </a:fillRef>
          <a:effectRef idx="0">
            <a:schemeClr val="accent1"/>
          </a:effectRef>
          <a:fontRef idx="minor">
            <a:schemeClr val="lt1"/>
          </a:fontRef>
        </p:style>
      </p:cxnSp>
      <p:grpSp>
        <p:nvGrpSpPr>
          <p:cNvPr id="10" name="Group 10"/>
          <p:cNvGrpSpPr/>
          <p:nvPr/>
        </p:nvGrpSpPr>
        <p:grpSpPr>
          <a:xfrm>
            <a:off x="454963" y="93878"/>
            <a:ext cx="10641129" cy="914400"/>
            <a:chOff x="454963" y="93878"/>
            <a:chExt cx="10641129" cy="914400"/>
          </a:xfrm>
        </p:grpSpPr>
        <p:sp>
          <p:nvSpPr>
            <p:cNvPr id="11" name="AutoShape 11"/>
            <p:cNvSpPr/>
            <p:nvPr/>
          </p:nvSpPr>
          <p:spPr>
            <a:xfrm>
              <a:off x="454963" y="331168"/>
              <a:ext cx="84147" cy="84147"/>
            </a:xfrm>
            <a:prstGeom prst="ellipse">
              <a:avLst/>
            </a:prstGeom>
            <a:solidFill>
              <a:schemeClr val="accent1">
                <a:alpha val="100000"/>
              </a:schemeClr>
            </a:solidFill>
          </p:spPr>
        </p:sp>
        <p:sp>
          <p:nvSpPr>
            <p:cNvPr id="12" name="AutoShape 12"/>
            <p:cNvSpPr/>
            <p:nvPr/>
          </p:nvSpPr>
          <p:spPr>
            <a:xfrm>
              <a:off x="575049" y="337743"/>
              <a:ext cx="78137" cy="78137"/>
            </a:xfrm>
            <a:prstGeom prst="ellipse">
              <a:avLst/>
            </a:prstGeom>
            <a:solidFill>
              <a:schemeClr val="accent1">
                <a:alpha val="80000"/>
              </a:schemeClr>
            </a:solidFill>
          </p:spPr>
        </p:sp>
        <p:sp>
          <p:nvSpPr>
            <p:cNvPr id="13" name="AutoShape 13"/>
            <p:cNvSpPr/>
            <p:nvPr/>
          </p:nvSpPr>
          <p:spPr>
            <a:xfrm>
              <a:off x="689125" y="339460"/>
              <a:ext cx="74704" cy="74704"/>
            </a:xfrm>
            <a:prstGeom prst="ellipse">
              <a:avLst/>
            </a:prstGeom>
            <a:solidFill>
              <a:schemeClr val="accent1">
                <a:alpha val="60000"/>
              </a:schemeClr>
            </a:solidFill>
          </p:spPr>
        </p:sp>
        <p:sp>
          <p:nvSpPr>
            <p:cNvPr id="14" name="AutoShape 14"/>
            <p:cNvSpPr/>
            <p:nvPr/>
          </p:nvSpPr>
          <p:spPr>
            <a:xfrm>
              <a:off x="799768" y="348430"/>
              <a:ext cx="69238" cy="69238"/>
            </a:xfrm>
            <a:prstGeom prst="ellipse">
              <a:avLst/>
            </a:prstGeom>
            <a:solidFill>
              <a:schemeClr val="accent1">
                <a:alpha val="40000"/>
              </a:schemeClr>
            </a:solidFill>
          </p:spPr>
        </p:sp>
        <p:sp>
          <p:nvSpPr>
            <p:cNvPr id="15" name="AutoShape 15"/>
            <p:cNvSpPr/>
            <p:nvPr/>
          </p:nvSpPr>
          <p:spPr>
            <a:xfrm>
              <a:off x="904945" y="344297"/>
              <a:ext cx="65594" cy="65594"/>
            </a:xfrm>
            <a:prstGeom prst="ellipse">
              <a:avLst/>
            </a:prstGeom>
            <a:solidFill>
              <a:schemeClr val="accent1">
                <a:alpha val="20000"/>
              </a:schemeClr>
            </a:solidFill>
          </p:spPr>
        </p:sp>
        <p:sp>
          <p:nvSpPr>
            <p:cNvPr id="16" name="AutoShape 16"/>
            <p:cNvSpPr/>
            <p:nvPr/>
          </p:nvSpPr>
          <p:spPr>
            <a:xfrm>
              <a:off x="454963" y="448942"/>
              <a:ext cx="84147" cy="84147"/>
            </a:xfrm>
            <a:prstGeom prst="ellipse">
              <a:avLst/>
            </a:prstGeom>
            <a:solidFill>
              <a:schemeClr val="accent1">
                <a:alpha val="100000"/>
              </a:schemeClr>
            </a:solidFill>
          </p:spPr>
        </p:sp>
        <p:sp>
          <p:nvSpPr>
            <p:cNvPr id="17" name="AutoShape 17"/>
            <p:cNvSpPr/>
            <p:nvPr/>
          </p:nvSpPr>
          <p:spPr>
            <a:xfrm>
              <a:off x="575049" y="455517"/>
              <a:ext cx="78137" cy="78137"/>
            </a:xfrm>
            <a:prstGeom prst="ellipse">
              <a:avLst/>
            </a:prstGeom>
            <a:solidFill>
              <a:schemeClr val="accent1">
                <a:alpha val="80000"/>
              </a:schemeClr>
            </a:solidFill>
          </p:spPr>
        </p:sp>
        <p:sp>
          <p:nvSpPr>
            <p:cNvPr id="18" name="AutoShape 18"/>
            <p:cNvSpPr/>
            <p:nvPr/>
          </p:nvSpPr>
          <p:spPr>
            <a:xfrm>
              <a:off x="689125" y="457233"/>
              <a:ext cx="74704" cy="74704"/>
            </a:xfrm>
            <a:prstGeom prst="ellipse">
              <a:avLst/>
            </a:prstGeom>
            <a:solidFill>
              <a:schemeClr val="accent1">
                <a:alpha val="60000"/>
              </a:schemeClr>
            </a:solidFill>
          </p:spPr>
        </p:sp>
        <p:sp>
          <p:nvSpPr>
            <p:cNvPr id="19" name="AutoShape 19"/>
            <p:cNvSpPr/>
            <p:nvPr/>
          </p:nvSpPr>
          <p:spPr>
            <a:xfrm>
              <a:off x="799768" y="466203"/>
              <a:ext cx="69238" cy="69238"/>
            </a:xfrm>
            <a:prstGeom prst="ellipse">
              <a:avLst/>
            </a:prstGeom>
            <a:solidFill>
              <a:schemeClr val="accent1">
                <a:alpha val="40000"/>
              </a:schemeClr>
            </a:solidFill>
          </p:spPr>
        </p:sp>
        <p:sp>
          <p:nvSpPr>
            <p:cNvPr id="20" name="AutoShape 20"/>
            <p:cNvSpPr/>
            <p:nvPr/>
          </p:nvSpPr>
          <p:spPr>
            <a:xfrm>
              <a:off x="904945" y="462070"/>
              <a:ext cx="65594" cy="65594"/>
            </a:xfrm>
            <a:prstGeom prst="ellipse">
              <a:avLst/>
            </a:prstGeom>
            <a:solidFill>
              <a:schemeClr val="accent1">
                <a:alpha val="20000"/>
              </a:schemeClr>
            </a:solidFill>
          </p:spPr>
        </p:sp>
        <p:sp>
          <p:nvSpPr>
            <p:cNvPr id="21" name="AutoShape 21"/>
            <p:cNvSpPr/>
            <p:nvPr/>
          </p:nvSpPr>
          <p:spPr>
            <a:xfrm>
              <a:off x="454963" y="566715"/>
              <a:ext cx="84147" cy="84147"/>
            </a:xfrm>
            <a:prstGeom prst="ellipse">
              <a:avLst/>
            </a:prstGeom>
            <a:solidFill>
              <a:schemeClr val="accent1">
                <a:alpha val="100000"/>
              </a:schemeClr>
            </a:solidFill>
          </p:spPr>
        </p:sp>
        <p:sp>
          <p:nvSpPr>
            <p:cNvPr id="22" name="AutoShape 22"/>
            <p:cNvSpPr/>
            <p:nvPr/>
          </p:nvSpPr>
          <p:spPr>
            <a:xfrm>
              <a:off x="575049" y="573291"/>
              <a:ext cx="78137" cy="78137"/>
            </a:xfrm>
            <a:prstGeom prst="ellipse">
              <a:avLst/>
            </a:prstGeom>
            <a:solidFill>
              <a:schemeClr val="accent1">
                <a:alpha val="80000"/>
              </a:schemeClr>
            </a:solidFill>
          </p:spPr>
        </p:sp>
        <p:sp>
          <p:nvSpPr>
            <p:cNvPr id="23" name="AutoShape 23"/>
            <p:cNvSpPr/>
            <p:nvPr/>
          </p:nvSpPr>
          <p:spPr>
            <a:xfrm>
              <a:off x="689125" y="575007"/>
              <a:ext cx="74704" cy="74704"/>
            </a:xfrm>
            <a:prstGeom prst="ellipse">
              <a:avLst/>
            </a:prstGeom>
            <a:solidFill>
              <a:schemeClr val="accent1">
                <a:alpha val="60000"/>
              </a:schemeClr>
            </a:solidFill>
          </p:spPr>
        </p:sp>
        <p:sp>
          <p:nvSpPr>
            <p:cNvPr id="24" name="AutoShape 24"/>
            <p:cNvSpPr/>
            <p:nvPr/>
          </p:nvSpPr>
          <p:spPr>
            <a:xfrm>
              <a:off x="799768" y="583977"/>
              <a:ext cx="69238" cy="69238"/>
            </a:xfrm>
            <a:prstGeom prst="ellipse">
              <a:avLst/>
            </a:prstGeom>
            <a:solidFill>
              <a:schemeClr val="accent1">
                <a:alpha val="40000"/>
              </a:schemeClr>
            </a:solidFill>
          </p:spPr>
        </p:sp>
        <p:sp>
          <p:nvSpPr>
            <p:cNvPr id="25" name="AutoShape 25"/>
            <p:cNvSpPr/>
            <p:nvPr/>
          </p:nvSpPr>
          <p:spPr>
            <a:xfrm>
              <a:off x="904945" y="579844"/>
              <a:ext cx="65594" cy="65594"/>
            </a:xfrm>
            <a:prstGeom prst="ellipse">
              <a:avLst/>
            </a:prstGeom>
            <a:solidFill>
              <a:schemeClr val="accent1">
                <a:alpha val="20000"/>
              </a:schemeClr>
            </a:solidFill>
          </p:spPr>
        </p:sp>
        <p:sp>
          <p:nvSpPr>
            <p:cNvPr id="26" name="AutoShape 26"/>
            <p:cNvSpPr/>
            <p:nvPr/>
          </p:nvSpPr>
          <p:spPr>
            <a:xfrm>
              <a:off x="454963" y="684489"/>
              <a:ext cx="84147" cy="84147"/>
            </a:xfrm>
            <a:prstGeom prst="ellipse">
              <a:avLst/>
            </a:prstGeom>
            <a:solidFill>
              <a:schemeClr val="accent1">
                <a:alpha val="100000"/>
              </a:schemeClr>
            </a:solidFill>
          </p:spPr>
        </p:sp>
        <p:sp>
          <p:nvSpPr>
            <p:cNvPr id="27" name="AutoShape 27"/>
            <p:cNvSpPr/>
            <p:nvPr/>
          </p:nvSpPr>
          <p:spPr>
            <a:xfrm>
              <a:off x="575049" y="691064"/>
              <a:ext cx="78137" cy="78137"/>
            </a:xfrm>
            <a:prstGeom prst="ellipse">
              <a:avLst/>
            </a:prstGeom>
            <a:solidFill>
              <a:schemeClr val="accent1">
                <a:alpha val="80000"/>
              </a:schemeClr>
            </a:solidFill>
          </p:spPr>
        </p:sp>
        <p:sp>
          <p:nvSpPr>
            <p:cNvPr id="28" name="AutoShape 28"/>
            <p:cNvSpPr/>
            <p:nvPr/>
          </p:nvSpPr>
          <p:spPr>
            <a:xfrm>
              <a:off x="689125" y="692781"/>
              <a:ext cx="74704" cy="74704"/>
            </a:xfrm>
            <a:prstGeom prst="ellipse">
              <a:avLst/>
            </a:prstGeom>
            <a:solidFill>
              <a:schemeClr val="accent1">
                <a:alpha val="60000"/>
              </a:schemeClr>
            </a:solidFill>
          </p:spPr>
        </p:sp>
        <p:sp>
          <p:nvSpPr>
            <p:cNvPr id="29" name="AutoShape 29"/>
            <p:cNvSpPr/>
            <p:nvPr/>
          </p:nvSpPr>
          <p:spPr>
            <a:xfrm>
              <a:off x="799768" y="701751"/>
              <a:ext cx="69238" cy="69238"/>
            </a:xfrm>
            <a:prstGeom prst="ellipse">
              <a:avLst/>
            </a:prstGeom>
            <a:solidFill>
              <a:schemeClr val="accent1">
                <a:alpha val="40000"/>
              </a:schemeClr>
            </a:solidFill>
          </p:spPr>
        </p:sp>
        <p:sp>
          <p:nvSpPr>
            <p:cNvPr id="30" name="AutoShape 30"/>
            <p:cNvSpPr/>
            <p:nvPr/>
          </p:nvSpPr>
          <p:spPr>
            <a:xfrm>
              <a:off x="904945" y="697618"/>
              <a:ext cx="65594" cy="65594"/>
            </a:xfrm>
            <a:prstGeom prst="ellipse">
              <a:avLst/>
            </a:prstGeom>
            <a:solidFill>
              <a:schemeClr val="accent1">
                <a:alpha val="20000"/>
              </a:schemeClr>
            </a:solidFill>
          </p:spPr>
        </p:sp>
        <p:sp>
          <p:nvSpPr>
            <p:cNvPr id="31" name="TextBox 31"/>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Microsoft Yahei"/>
                  <a:ea typeface="Microsoft Yahei"/>
                  <a:cs typeface="Microsoft Yahei"/>
                </a:rPr>
                <a:t>代码质量保障</a:t>
              </a:r>
            </a:p>
          </p:txBody>
        </p:sp>
      </p:grpSp>
    </p:spTree>
    <p:extLst>
      <p:ext uri="{BB962C8B-B14F-4D97-AF65-F5344CB8AC3E}">
        <p14:creationId xmlns:p14="http://schemas.microsoft.com/office/powerpoint/2010/main" val="42838986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1378798" y="3644837"/>
            <a:ext cx="9429750" cy="990079"/>
          </a:xfrm>
          <a:prstGeom prst="rect">
            <a:avLst/>
          </a:prstGeom>
        </p:spPr>
        <p:txBody>
          <a:bodyPr vert="horz" wrap="square" lIns="114300" tIns="57150" rIns="114300" bIns="57150" rtlCol="0" anchor="t" anchorCtr="0">
            <a:spAutoFit/>
          </a:bodyPr>
          <a:lstStyle/>
          <a:p>
            <a:pPr algn="ctr">
              <a:lnSpc>
                <a:spcPct val="120000"/>
              </a:lnSpc>
            </a:pPr>
            <a:r>
              <a:rPr lang="en-US" sz="5175" b="1" dirty="0" err="1">
                <a:solidFill>
                  <a:schemeClr val="accent2">
                    <a:alpha val="100000"/>
                  </a:schemeClr>
                </a:solidFill>
                <a:latin typeface="Microsoft Yahei"/>
                <a:ea typeface="Microsoft Yahei"/>
                <a:cs typeface="Microsoft Yahei"/>
              </a:rPr>
              <a:t>安装部署文档</a:t>
            </a:r>
            <a:endParaRPr lang="en-US" sz="5175" b="1" dirty="0">
              <a:solidFill>
                <a:schemeClr val="accent2">
                  <a:alpha val="100000"/>
                </a:schemeClr>
              </a:solidFill>
              <a:latin typeface="Microsoft Yahei"/>
              <a:ea typeface="Microsoft Yahei"/>
              <a:cs typeface="Microsoft Yahei"/>
            </a:endParaRPr>
          </a:p>
        </p:txBody>
      </p:sp>
      <p:sp>
        <p:nvSpPr>
          <p:cNvPr id="3" name="TextBox 3"/>
          <p:cNvSpPr txBox="1"/>
          <p:nvPr/>
        </p:nvSpPr>
        <p:spPr>
          <a:xfrm>
            <a:off x="2060858" y="2108645"/>
            <a:ext cx="7677150" cy="1408399"/>
          </a:xfrm>
          <a:prstGeom prst="rect">
            <a:avLst/>
          </a:prstGeom>
        </p:spPr>
        <p:txBody>
          <a:bodyPr vert="horz" wrap="square" lIns="114300" tIns="57150" rIns="114300" bIns="57150" rtlCol="0" anchor="t" anchorCtr="0">
            <a:spAutoFit/>
          </a:bodyPr>
          <a:lstStyle/>
          <a:p>
            <a:pPr algn="ctr">
              <a:lnSpc>
                <a:spcPct val="120000"/>
              </a:lnSpc>
              <a:spcBef>
                <a:spcPts val="450"/>
              </a:spcBef>
            </a:pPr>
            <a:r>
              <a:rPr lang="en-US" sz="7650" b="1" dirty="0">
                <a:solidFill>
                  <a:schemeClr val="accent2">
                    <a:alpha val="100000"/>
                  </a:schemeClr>
                </a:solidFill>
                <a:latin typeface="Microsoft Yahei"/>
                <a:ea typeface="Microsoft Yahei"/>
                <a:cs typeface="Microsoft Yahei"/>
              </a:rPr>
              <a:t>004</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dirty="0">
                <a:sym typeface="+mn-ea"/>
              </a:rPr>
              <a:t>数据库部署</a:t>
            </a:r>
            <a:endParaRPr lang="zh-CN" altLang="en-US"/>
          </a:p>
        </p:txBody>
      </p:sp>
      <p:pic>
        <p:nvPicPr>
          <p:cNvPr id="3" name="图片 2" descr="部署数据库"/>
          <p:cNvPicPr>
            <a:picLocks noChangeAspect="1"/>
          </p:cNvPicPr>
          <p:nvPr>
            <p:custDataLst>
              <p:tags r:id="rId2"/>
            </p:custDataLst>
          </p:nvPr>
        </p:nvPicPr>
        <p:blipFill>
          <a:blip r:embed="rId4"/>
          <a:srcRect/>
          <a:stretch>
            <a:fillRect/>
          </a:stretch>
        </p:blipFill>
        <p:spPr>
          <a:xfrm>
            <a:off x="2928611" y="353060"/>
            <a:ext cx="7280910" cy="6151880"/>
          </a:xfrm>
          <a:prstGeom prst="rect">
            <a:avLst/>
          </a:prstGeom>
        </p:spPr>
      </p:pic>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cxnSp>
        <p:nvCxnSpPr>
          <p:cNvPr id="2" name="Connector 2"/>
          <p:cNvCxnSpPr/>
          <p:nvPr/>
        </p:nvCxnSpPr>
        <p:spPr>
          <a:xfrm>
            <a:off x="6670291" y="3742977"/>
            <a:ext cx="1631969" cy="672075"/>
          </a:xfrm>
          <a:prstGeom prst="line">
            <a:avLst/>
          </a:prstGeom>
          <a:ln w="9525">
            <a:solidFill>
              <a:srgbClr val="0A6446">
                <a:alpha val="100000"/>
              </a:srgbClr>
            </a:solidFill>
            <a:prstDash val="dash"/>
          </a:ln>
        </p:spPr>
      </p:cxnSp>
      <p:cxnSp>
        <p:nvCxnSpPr>
          <p:cNvPr id="3" name="Connector 3"/>
          <p:cNvCxnSpPr/>
          <p:nvPr/>
        </p:nvCxnSpPr>
        <p:spPr>
          <a:xfrm flipV="1">
            <a:off x="6670291" y="2014785"/>
            <a:ext cx="1631969" cy="672075"/>
          </a:xfrm>
          <a:prstGeom prst="line">
            <a:avLst/>
          </a:prstGeom>
          <a:ln w="9525">
            <a:solidFill>
              <a:srgbClr val="0A6446">
                <a:alpha val="100000"/>
              </a:srgbClr>
            </a:solidFill>
            <a:prstDash val="dash"/>
          </a:ln>
        </p:spPr>
      </p:cxnSp>
      <p:cxnSp>
        <p:nvCxnSpPr>
          <p:cNvPr id="4" name="Connector 4"/>
          <p:cNvCxnSpPr/>
          <p:nvPr/>
        </p:nvCxnSpPr>
        <p:spPr>
          <a:xfrm flipH="1" flipV="1">
            <a:off x="3776689" y="2110795"/>
            <a:ext cx="1645627" cy="576064"/>
          </a:xfrm>
          <a:prstGeom prst="line">
            <a:avLst/>
          </a:prstGeom>
          <a:ln w="9525">
            <a:solidFill>
              <a:srgbClr val="0A6446">
                <a:alpha val="100000"/>
              </a:srgbClr>
            </a:solidFill>
            <a:prstDash val="dash"/>
          </a:ln>
        </p:spPr>
      </p:cxnSp>
      <p:cxnSp>
        <p:nvCxnSpPr>
          <p:cNvPr id="5" name="Connector 5"/>
          <p:cNvCxnSpPr/>
          <p:nvPr/>
        </p:nvCxnSpPr>
        <p:spPr>
          <a:xfrm flipH="1">
            <a:off x="3776689" y="3742977"/>
            <a:ext cx="1645627" cy="672075"/>
          </a:xfrm>
          <a:prstGeom prst="line">
            <a:avLst/>
          </a:prstGeom>
          <a:ln w="9525">
            <a:solidFill>
              <a:srgbClr val="0A6446">
                <a:alpha val="100000"/>
              </a:srgbClr>
            </a:solidFill>
            <a:prstDash val="dash"/>
          </a:ln>
        </p:spPr>
      </p:cxnSp>
      <p:grpSp>
        <p:nvGrpSpPr>
          <p:cNvPr id="6" name="Group 6"/>
          <p:cNvGrpSpPr/>
          <p:nvPr/>
        </p:nvGrpSpPr>
        <p:grpSpPr>
          <a:xfrm>
            <a:off x="2734342" y="1420368"/>
            <a:ext cx="1042321" cy="1042416"/>
            <a:chOff x="2734342" y="1420368"/>
            <a:chExt cx="1042321" cy="1042416"/>
          </a:xfrm>
        </p:grpSpPr>
        <p:sp>
          <p:nvSpPr>
            <p:cNvPr id="7" name="AutoShape 7"/>
            <p:cNvSpPr/>
            <p:nvPr/>
          </p:nvSpPr>
          <p:spPr>
            <a:xfrm>
              <a:off x="2734342" y="1420368"/>
              <a:ext cx="1042321" cy="1042416"/>
            </a:xfrm>
            <a:prstGeom prst="ellipse">
              <a:avLst/>
            </a:prstGeom>
            <a:solidFill>
              <a:schemeClr val="accent1">
                <a:lumMod val="75000"/>
                <a:alpha val="100000"/>
              </a:schemeClr>
            </a:solidFill>
          </p:spPr>
        </p:sp>
      </p:grpSp>
      <p:grpSp>
        <p:nvGrpSpPr>
          <p:cNvPr id="8" name="Group 8"/>
          <p:cNvGrpSpPr/>
          <p:nvPr/>
        </p:nvGrpSpPr>
        <p:grpSpPr>
          <a:xfrm>
            <a:off x="2734342" y="4030980"/>
            <a:ext cx="1042321" cy="1042416"/>
            <a:chOff x="2734342" y="4030980"/>
            <a:chExt cx="1042321" cy="1042416"/>
          </a:xfrm>
        </p:grpSpPr>
        <p:sp>
          <p:nvSpPr>
            <p:cNvPr id="9" name="AutoShape 9"/>
            <p:cNvSpPr/>
            <p:nvPr/>
          </p:nvSpPr>
          <p:spPr>
            <a:xfrm>
              <a:off x="2734342" y="4030980"/>
              <a:ext cx="1042321" cy="1042416"/>
            </a:xfrm>
            <a:prstGeom prst="ellipse">
              <a:avLst/>
            </a:prstGeom>
            <a:solidFill>
              <a:schemeClr val="accent1">
                <a:alpha val="100000"/>
              </a:schemeClr>
            </a:solidFill>
          </p:spPr>
        </p:sp>
      </p:grpSp>
      <p:grpSp>
        <p:nvGrpSpPr>
          <p:cNvPr id="10" name="Group 10"/>
          <p:cNvGrpSpPr/>
          <p:nvPr/>
        </p:nvGrpSpPr>
        <p:grpSpPr>
          <a:xfrm>
            <a:off x="8398288" y="1431608"/>
            <a:ext cx="1042321" cy="1042416"/>
            <a:chOff x="8398288" y="1431608"/>
            <a:chExt cx="1042321" cy="1042416"/>
          </a:xfrm>
        </p:grpSpPr>
        <p:sp>
          <p:nvSpPr>
            <p:cNvPr id="11" name="AutoShape 11"/>
            <p:cNvSpPr/>
            <p:nvPr/>
          </p:nvSpPr>
          <p:spPr>
            <a:xfrm>
              <a:off x="8398288" y="1431608"/>
              <a:ext cx="1042321" cy="1042416"/>
            </a:xfrm>
            <a:prstGeom prst="ellipse">
              <a:avLst/>
            </a:prstGeom>
            <a:solidFill>
              <a:schemeClr val="accent1">
                <a:alpha val="100000"/>
              </a:schemeClr>
            </a:solidFill>
          </p:spPr>
        </p:sp>
      </p:grpSp>
      <p:grpSp>
        <p:nvGrpSpPr>
          <p:cNvPr id="12" name="Group 12"/>
          <p:cNvGrpSpPr/>
          <p:nvPr/>
        </p:nvGrpSpPr>
        <p:grpSpPr>
          <a:xfrm>
            <a:off x="8398288" y="4042220"/>
            <a:ext cx="1042321" cy="1042416"/>
            <a:chOff x="8398288" y="4042220"/>
            <a:chExt cx="1042321" cy="1042416"/>
          </a:xfrm>
        </p:grpSpPr>
        <p:sp>
          <p:nvSpPr>
            <p:cNvPr id="13" name="AutoShape 13"/>
            <p:cNvSpPr/>
            <p:nvPr/>
          </p:nvSpPr>
          <p:spPr>
            <a:xfrm>
              <a:off x="8398288" y="4042220"/>
              <a:ext cx="1042321" cy="1042416"/>
            </a:xfrm>
            <a:prstGeom prst="ellipse">
              <a:avLst/>
            </a:prstGeom>
            <a:solidFill>
              <a:schemeClr val="accent1">
                <a:lumMod val="75000"/>
                <a:alpha val="100000"/>
              </a:schemeClr>
            </a:solidFill>
          </p:spPr>
        </p:sp>
      </p:grpSp>
      <p:sp>
        <p:nvSpPr>
          <p:cNvPr id="14" name="Freeform 14"/>
          <p:cNvSpPr/>
          <p:nvPr/>
        </p:nvSpPr>
        <p:spPr>
          <a:xfrm>
            <a:off x="5202215" y="2324886"/>
            <a:ext cx="720631" cy="720631"/>
          </a:xfrm>
          <a:custGeom>
            <a:avLst/>
            <a:gdLst/>
            <a:ahLst/>
            <a:cxnLst/>
            <a:rect l="l" t="t" r="r" b="b"/>
            <a:pathLst>
              <a:path w="1090749" h="1090749">
                <a:moveTo>
                  <a:pt x="1090749" y="0"/>
                </a:moveTo>
                <a:lnTo>
                  <a:pt x="1090749" y="520353"/>
                </a:lnTo>
                <a:lnTo>
                  <a:pt x="1054097" y="529777"/>
                </a:lnTo>
                <a:cubicBezTo>
                  <a:pt x="804459" y="607423"/>
                  <a:pt x="607423" y="804459"/>
                  <a:pt x="529777" y="1054097"/>
                </a:cubicBezTo>
                <a:lnTo>
                  <a:pt x="520353" y="1090749"/>
                </a:lnTo>
                <a:lnTo>
                  <a:pt x="0" y="1090749"/>
                </a:lnTo>
                <a:lnTo>
                  <a:pt x="9646" y="1027542"/>
                </a:lnTo>
                <a:cubicBezTo>
                  <a:pt x="114196" y="516617"/>
                  <a:pt x="516617" y="114196"/>
                  <a:pt x="1027542" y="9646"/>
                </a:cubicBezTo>
                <a:lnTo>
                  <a:pt x="1090749" y="0"/>
                </a:lnTo>
                <a:close/>
              </a:path>
            </a:pathLst>
          </a:custGeom>
          <a:solidFill>
            <a:schemeClr val="accent1">
              <a:lumMod val="75000"/>
              <a:alpha val="100000"/>
            </a:schemeClr>
          </a:solidFill>
        </p:spPr>
      </p:sp>
      <p:sp>
        <p:nvSpPr>
          <p:cNvPr id="15" name="Freeform 15"/>
          <p:cNvSpPr/>
          <p:nvPr/>
        </p:nvSpPr>
        <p:spPr>
          <a:xfrm>
            <a:off x="6187678" y="2324886"/>
            <a:ext cx="720631" cy="720631"/>
          </a:xfrm>
          <a:custGeom>
            <a:avLst/>
            <a:gdLst/>
            <a:ahLst/>
            <a:cxnLst/>
            <a:rect l="l" t="t" r="r" b="b"/>
            <a:pathLst>
              <a:path w="1090749" h="1090749">
                <a:moveTo>
                  <a:pt x="0" y="0"/>
                </a:moveTo>
                <a:lnTo>
                  <a:pt x="63206" y="9646"/>
                </a:lnTo>
                <a:cubicBezTo>
                  <a:pt x="574131" y="114196"/>
                  <a:pt x="976552" y="516617"/>
                  <a:pt x="1081102" y="1027542"/>
                </a:cubicBezTo>
                <a:lnTo>
                  <a:pt x="1090749" y="1090749"/>
                </a:lnTo>
                <a:lnTo>
                  <a:pt x="570395" y="1090749"/>
                </a:lnTo>
                <a:lnTo>
                  <a:pt x="560971" y="1054097"/>
                </a:lnTo>
                <a:cubicBezTo>
                  <a:pt x="483326" y="804459"/>
                  <a:pt x="286290" y="607423"/>
                  <a:pt x="36651" y="529777"/>
                </a:cubicBezTo>
                <a:lnTo>
                  <a:pt x="0" y="520353"/>
                </a:lnTo>
                <a:lnTo>
                  <a:pt x="0" y="0"/>
                </a:lnTo>
                <a:close/>
              </a:path>
            </a:pathLst>
          </a:custGeom>
          <a:solidFill>
            <a:schemeClr val="accent1">
              <a:alpha val="100000"/>
            </a:schemeClr>
          </a:solidFill>
        </p:spPr>
      </p:sp>
      <p:sp>
        <p:nvSpPr>
          <p:cNvPr id="16" name="Freeform 16"/>
          <p:cNvSpPr/>
          <p:nvPr/>
        </p:nvSpPr>
        <p:spPr>
          <a:xfrm>
            <a:off x="5202215" y="3310349"/>
            <a:ext cx="720631" cy="720631"/>
          </a:xfrm>
          <a:custGeom>
            <a:avLst/>
            <a:gdLst/>
            <a:ahLst/>
            <a:cxnLst/>
            <a:rect l="l" t="t" r="r" b="b"/>
            <a:pathLst>
              <a:path w="1090749" h="1090749">
                <a:moveTo>
                  <a:pt x="0" y="0"/>
                </a:moveTo>
                <a:lnTo>
                  <a:pt x="520353" y="0"/>
                </a:lnTo>
                <a:lnTo>
                  <a:pt x="529777" y="36651"/>
                </a:lnTo>
                <a:cubicBezTo>
                  <a:pt x="607423" y="286290"/>
                  <a:pt x="804459" y="483326"/>
                  <a:pt x="1054097" y="560971"/>
                </a:cubicBezTo>
                <a:lnTo>
                  <a:pt x="1090749" y="570395"/>
                </a:lnTo>
                <a:lnTo>
                  <a:pt x="1090749" y="1090749"/>
                </a:lnTo>
                <a:lnTo>
                  <a:pt x="1027542" y="1081102"/>
                </a:lnTo>
                <a:cubicBezTo>
                  <a:pt x="516617" y="976552"/>
                  <a:pt x="114196" y="574131"/>
                  <a:pt x="9646" y="63206"/>
                </a:cubicBezTo>
                <a:lnTo>
                  <a:pt x="0" y="0"/>
                </a:lnTo>
                <a:close/>
              </a:path>
            </a:pathLst>
          </a:custGeom>
          <a:solidFill>
            <a:schemeClr val="accent1">
              <a:alpha val="100000"/>
            </a:schemeClr>
          </a:solidFill>
        </p:spPr>
      </p:sp>
      <p:sp>
        <p:nvSpPr>
          <p:cNvPr id="17" name="Freeform 17"/>
          <p:cNvSpPr/>
          <p:nvPr/>
        </p:nvSpPr>
        <p:spPr>
          <a:xfrm>
            <a:off x="6187678" y="3310349"/>
            <a:ext cx="720631" cy="720631"/>
          </a:xfrm>
          <a:custGeom>
            <a:avLst/>
            <a:gdLst/>
            <a:ahLst/>
            <a:cxnLst/>
            <a:rect l="l" t="t" r="r" b="b"/>
            <a:pathLst>
              <a:path w="1090748" h="1090748">
                <a:moveTo>
                  <a:pt x="570395" y="0"/>
                </a:moveTo>
                <a:lnTo>
                  <a:pt x="1090748" y="0"/>
                </a:lnTo>
                <a:lnTo>
                  <a:pt x="1081102" y="63206"/>
                </a:lnTo>
                <a:cubicBezTo>
                  <a:pt x="976552" y="574131"/>
                  <a:pt x="574131" y="976552"/>
                  <a:pt x="63206" y="1081102"/>
                </a:cubicBezTo>
                <a:lnTo>
                  <a:pt x="0" y="1090748"/>
                </a:lnTo>
                <a:lnTo>
                  <a:pt x="0" y="570395"/>
                </a:lnTo>
                <a:lnTo>
                  <a:pt x="36651" y="560971"/>
                </a:lnTo>
                <a:cubicBezTo>
                  <a:pt x="286290" y="483326"/>
                  <a:pt x="483326" y="286290"/>
                  <a:pt x="560971" y="36651"/>
                </a:cubicBezTo>
                <a:lnTo>
                  <a:pt x="570395" y="0"/>
                </a:lnTo>
                <a:close/>
              </a:path>
            </a:pathLst>
          </a:custGeom>
          <a:solidFill>
            <a:schemeClr val="accent1">
              <a:lumMod val="75000"/>
              <a:alpha val="100000"/>
            </a:schemeClr>
          </a:solidFill>
        </p:spPr>
      </p:sp>
      <p:sp>
        <p:nvSpPr>
          <p:cNvPr id="18" name="Freeform 18"/>
          <p:cNvSpPr/>
          <p:nvPr/>
        </p:nvSpPr>
        <p:spPr>
          <a:xfrm>
            <a:off x="3010349" y="1696423"/>
            <a:ext cx="490307" cy="490307"/>
          </a:xfrm>
          <a:custGeom>
            <a:avLst/>
            <a:gdLst/>
            <a:ahLst/>
            <a:cxnLst/>
            <a:rect l="l" t="t" r="r" b="b"/>
            <a:pathLst>
              <a:path w="304800" h="304800">
                <a:moveTo>
                  <a:pt x="152400" y="0"/>
                </a:moveTo>
                <a:cubicBezTo>
                  <a:pt x="68237" y="0"/>
                  <a:pt x="0" y="68237"/>
                  <a:pt x="0" y="152400"/>
                </a:cubicBezTo>
                <a:cubicBezTo>
                  <a:pt x="0" y="236563"/>
                  <a:pt x="68237" y="304800"/>
                  <a:pt x="152400" y="304800"/>
                </a:cubicBezTo>
                <a:cubicBezTo>
                  <a:pt x="236563" y="304800"/>
                  <a:pt x="304800" y="236563"/>
                  <a:pt x="304800" y="152400"/>
                </a:cubicBezTo>
                <a:cubicBezTo>
                  <a:pt x="304800" y="68237"/>
                  <a:pt x="236563" y="0"/>
                  <a:pt x="152400" y="0"/>
                </a:cubicBezTo>
                <a:close/>
                <a:moveTo>
                  <a:pt x="128778" y="222723"/>
                </a:moveTo>
                <a:lnTo>
                  <a:pt x="58655" y="152591"/>
                </a:lnTo>
                <a:lnTo>
                  <a:pt x="85592" y="125654"/>
                </a:lnTo>
                <a:lnTo>
                  <a:pt x="128768" y="168850"/>
                </a:lnTo>
                <a:lnTo>
                  <a:pt x="220370" y="77248"/>
                </a:lnTo>
                <a:lnTo>
                  <a:pt x="247307" y="104184"/>
                </a:lnTo>
                <a:lnTo>
                  <a:pt x="128778" y="222723"/>
                </a:lnTo>
                <a:close/>
              </a:path>
            </a:pathLst>
          </a:custGeom>
          <a:solidFill>
            <a:srgbClr val="FFFFFF">
              <a:alpha val="100000"/>
            </a:srgbClr>
          </a:solidFill>
        </p:spPr>
      </p:sp>
      <p:sp>
        <p:nvSpPr>
          <p:cNvPr id="19" name="Freeform 19"/>
          <p:cNvSpPr/>
          <p:nvPr/>
        </p:nvSpPr>
        <p:spPr>
          <a:xfrm>
            <a:off x="8674179" y="1696307"/>
            <a:ext cx="490538" cy="490538"/>
          </a:xfrm>
          <a:custGeom>
            <a:avLst/>
            <a:gdLst/>
            <a:ahLst/>
            <a:cxnLst/>
            <a:rect l="l" t="t" r="r" b="b"/>
            <a:pathLst>
              <a:path w="304800" h="304800">
                <a:moveTo>
                  <a:pt x="57150" y="114300"/>
                </a:moveTo>
                <a:lnTo>
                  <a:pt x="0" y="171450"/>
                </a:lnTo>
                <a:lnTo>
                  <a:pt x="114300" y="285750"/>
                </a:lnTo>
                <a:lnTo>
                  <a:pt x="304800" y="95250"/>
                </a:lnTo>
                <a:lnTo>
                  <a:pt x="247650" y="38100"/>
                </a:lnTo>
                <a:lnTo>
                  <a:pt x="114300" y="171450"/>
                </a:lnTo>
                <a:close/>
              </a:path>
            </a:pathLst>
          </a:custGeom>
          <a:solidFill>
            <a:srgbClr val="FFFFFF">
              <a:alpha val="100000"/>
            </a:srgbClr>
          </a:solidFill>
        </p:spPr>
      </p:sp>
      <p:sp>
        <p:nvSpPr>
          <p:cNvPr id="20" name="Freeform 20"/>
          <p:cNvSpPr/>
          <p:nvPr/>
        </p:nvSpPr>
        <p:spPr>
          <a:xfrm>
            <a:off x="3010233" y="4306919"/>
            <a:ext cx="490538" cy="490538"/>
          </a:xfrm>
          <a:custGeom>
            <a:avLst/>
            <a:gdLst/>
            <a:ahLst/>
            <a:cxnLst/>
            <a:rect l="l" t="t" r="r" b="b"/>
            <a:pathLst>
              <a:path w="304800" h="304800">
                <a:moveTo>
                  <a:pt x="152400" y="38100"/>
                </a:moveTo>
                <a:cubicBezTo>
                  <a:pt x="215427" y="38100"/>
                  <a:pt x="266700" y="89373"/>
                  <a:pt x="266700" y="152400"/>
                </a:cubicBezTo>
                <a:cubicBezTo>
                  <a:pt x="266700" y="215427"/>
                  <a:pt x="215427" y="266700"/>
                  <a:pt x="152400" y="266700"/>
                </a:cubicBezTo>
                <a:cubicBezTo>
                  <a:pt x="89373" y="266700"/>
                  <a:pt x="38100" y="215427"/>
                  <a:pt x="38100" y="152400"/>
                </a:cubicBezTo>
                <a:cubicBezTo>
                  <a:pt x="38100" y="89373"/>
                  <a:pt x="89373" y="38100"/>
                  <a:pt x="152400" y="38100"/>
                </a:cubicBezTo>
                <a:moveTo>
                  <a:pt x="152400" y="0"/>
                </a:moveTo>
                <a:cubicBezTo>
                  <a:pt x="68237" y="0"/>
                  <a:pt x="0" y="68237"/>
                  <a:pt x="0" y="152400"/>
                </a:cubicBezTo>
                <a:cubicBezTo>
                  <a:pt x="0" y="236563"/>
                  <a:pt x="68237" y="304800"/>
                  <a:pt x="152400" y="304800"/>
                </a:cubicBezTo>
                <a:cubicBezTo>
                  <a:pt x="236563" y="304800"/>
                  <a:pt x="304800" y="236563"/>
                  <a:pt x="304800" y="152400"/>
                </a:cubicBezTo>
                <a:cubicBezTo>
                  <a:pt x="304800" y="68237"/>
                  <a:pt x="236563" y="0"/>
                  <a:pt x="152400" y="0"/>
                </a:cubicBezTo>
                <a:lnTo>
                  <a:pt x="152400" y="0"/>
                </a:lnTo>
                <a:close/>
                <a:moveTo>
                  <a:pt x="204045" y="176955"/>
                </a:moveTo>
                <a:lnTo>
                  <a:pt x="171450" y="144323"/>
                </a:lnTo>
                <a:lnTo>
                  <a:pt x="171450" y="76200"/>
                </a:lnTo>
                <a:lnTo>
                  <a:pt x="133131" y="76200"/>
                </a:lnTo>
                <a:lnTo>
                  <a:pt x="133131" y="152324"/>
                </a:lnTo>
                <a:cubicBezTo>
                  <a:pt x="133131" y="158058"/>
                  <a:pt x="135769" y="163001"/>
                  <a:pt x="139751" y="166535"/>
                </a:cubicBezTo>
                <a:lnTo>
                  <a:pt x="177108" y="203892"/>
                </a:lnTo>
                <a:lnTo>
                  <a:pt x="204045" y="176955"/>
                </a:lnTo>
                <a:close/>
              </a:path>
            </a:pathLst>
          </a:custGeom>
          <a:solidFill>
            <a:srgbClr val="FFFFFF">
              <a:alpha val="100000"/>
            </a:srgbClr>
          </a:solidFill>
        </p:spPr>
      </p:sp>
      <p:sp>
        <p:nvSpPr>
          <p:cNvPr id="21" name="Freeform 21"/>
          <p:cNvSpPr/>
          <p:nvPr/>
        </p:nvSpPr>
        <p:spPr>
          <a:xfrm>
            <a:off x="8674179" y="4306919"/>
            <a:ext cx="490538" cy="490538"/>
          </a:xfrm>
          <a:custGeom>
            <a:avLst/>
            <a:gdLst/>
            <a:ahLst/>
            <a:cxnLst/>
            <a:rect l="l" t="t" r="r" b="b"/>
            <a:pathLst>
              <a:path w="323850" h="304800">
                <a:moveTo>
                  <a:pt x="265490" y="266700"/>
                </a:moveTo>
                <a:cubicBezTo>
                  <a:pt x="265490" y="266700"/>
                  <a:pt x="318068" y="266757"/>
                  <a:pt x="325450" y="215313"/>
                </a:cubicBezTo>
                <a:cubicBezTo>
                  <a:pt x="328965" y="159058"/>
                  <a:pt x="274625" y="147971"/>
                  <a:pt x="274625" y="147971"/>
                </a:cubicBezTo>
                <a:cubicBezTo>
                  <a:pt x="274625" y="147971"/>
                  <a:pt x="280807" y="64694"/>
                  <a:pt x="204511" y="55197"/>
                </a:cubicBezTo>
                <a:cubicBezTo>
                  <a:pt x="139122" y="48520"/>
                  <a:pt x="119224" y="109290"/>
                  <a:pt x="119224" y="109290"/>
                </a:cubicBezTo>
                <a:cubicBezTo>
                  <a:pt x="119224" y="109290"/>
                  <a:pt x="99527" y="90354"/>
                  <a:pt x="72809" y="105823"/>
                </a:cubicBezTo>
                <a:cubicBezTo>
                  <a:pt x="48892" y="120587"/>
                  <a:pt x="53121" y="147618"/>
                  <a:pt x="53121" y="147618"/>
                </a:cubicBezTo>
                <a:cubicBezTo>
                  <a:pt x="53121" y="147618"/>
                  <a:pt x="0" y="157944"/>
                  <a:pt x="0" y="212084"/>
                </a:cubicBezTo>
                <a:cubicBezTo>
                  <a:pt x="1191" y="266157"/>
                  <a:pt x="57693" y="266700"/>
                  <a:pt x="57693" y="266700"/>
                </a:cubicBezTo>
              </a:path>
            </a:pathLst>
          </a:custGeom>
          <a:solidFill>
            <a:srgbClr val="FFFFFF">
              <a:alpha val="100000"/>
            </a:srgbClr>
          </a:solidFill>
        </p:spPr>
      </p:sp>
      <p:sp>
        <p:nvSpPr>
          <p:cNvPr id="22" name="AutoShape 22"/>
          <p:cNvSpPr/>
          <p:nvPr/>
        </p:nvSpPr>
        <p:spPr>
          <a:xfrm>
            <a:off x="7643475" y="2556545"/>
            <a:ext cx="2551945" cy="488972"/>
          </a:xfrm>
          <a:prstGeom prst="rect">
            <a:avLst/>
          </a:prstGeom>
        </p:spPr>
      </p:sp>
      <p:grpSp>
        <p:nvGrpSpPr>
          <p:cNvPr id="23" name="Group 23"/>
          <p:cNvGrpSpPr/>
          <p:nvPr/>
        </p:nvGrpSpPr>
        <p:grpSpPr>
          <a:xfrm>
            <a:off x="454963" y="93878"/>
            <a:ext cx="10641129" cy="914400"/>
            <a:chOff x="454963" y="93878"/>
            <a:chExt cx="10641129" cy="914400"/>
          </a:xfrm>
        </p:grpSpPr>
        <p:sp>
          <p:nvSpPr>
            <p:cNvPr id="24" name="AutoShape 24"/>
            <p:cNvSpPr/>
            <p:nvPr/>
          </p:nvSpPr>
          <p:spPr>
            <a:xfrm>
              <a:off x="454963" y="331168"/>
              <a:ext cx="84147" cy="84147"/>
            </a:xfrm>
            <a:prstGeom prst="ellipse">
              <a:avLst/>
            </a:prstGeom>
            <a:solidFill>
              <a:schemeClr val="accent1">
                <a:alpha val="100000"/>
              </a:schemeClr>
            </a:solidFill>
          </p:spPr>
        </p:sp>
        <p:sp>
          <p:nvSpPr>
            <p:cNvPr id="25" name="AutoShape 25"/>
            <p:cNvSpPr/>
            <p:nvPr/>
          </p:nvSpPr>
          <p:spPr>
            <a:xfrm>
              <a:off x="575049" y="337743"/>
              <a:ext cx="78137" cy="78137"/>
            </a:xfrm>
            <a:prstGeom prst="ellipse">
              <a:avLst/>
            </a:prstGeom>
            <a:solidFill>
              <a:schemeClr val="accent1">
                <a:alpha val="80000"/>
              </a:schemeClr>
            </a:solidFill>
          </p:spPr>
        </p:sp>
        <p:sp>
          <p:nvSpPr>
            <p:cNvPr id="26" name="AutoShape 26"/>
            <p:cNvSpPr/>
            <p:nvPr/>
          </p:nvSpPr>
          <p:spPr>
            <a:xfrm>
              <a:off x="689125" y="339460"/>
              <a:ext cx="74704" cy="74704"/>
            </a:xfrm>
            <a:prstGeom prst="ellipse">
              <a:avLst/>
            </a:prstGeom>
            <a:solidFill>
              <a:schemeClr val="accent1">
                <a:alpha val="60000"/>
              </a:schemeClr>
            </a:solidFill>
          </p:spPr>
        </p:sp>
        <p:sp>
          <p:nvSpPr>
            <p:cNvPr id="27" name="AutoShape 27"/>
            <p:cNvSpPr/>
            <p:nvPr/>
          </p:nvSpPr>
          <p:spPr>
            <a:xfrm>
              <a:off x="799768" y="348430"/>
              <a:ext cx="69238" cy="69238"/>
            </a:xfrm>
            <a:prstGeom prst="ellipse">
              <a:avLst/>
            </a:prstGeom>
            <a:solidFill>
              <a:schemeClr val="accent1">
                <a:alpha val="40000"/>
              </a:schemeClr>
            </a:solidFill>
          </p:spPr>
        </p:sp>
        <p:sp>
          <p:nvSpPr>
            <p:cNvPr id="28" name="AutoShape 28"/>
            <p:cNvSpPr/>
            <p:nvPr/>
          </p:nvSpPr>
          <p:spPr>
            <a:xfrm>
              <a:off x="904945" y="344297"/>
              <a:ext cx="65594" cy="65594"/>
            </a:xfrm>
            <a:prstGeom prst="ellipse">
              <a:avLst/>
            </a:prstGeom>
            <a:solidFill>
              <a:schemeClr val="accent1">
                <a:alpha val="20000"/>
              </a:schemeClr>
            </a:solidFill>
          </p:spPr>
        </p:sp>
        <p:sp>
          <p:nvSpPr>
            <p:cNvPr id="29" name="AutoShape 29"/>
            <p:cNvSpPr/>
            <p:nvPr/>
          </p:nvSpPr>
          <p:spPr>
            <a:xfrm>
              <a:off x="454963" y="448942"/>
              <a:ext cx="84147" cy="84147"/>
            </a:xfrm>
            <a:prstGeom prst="ellipse">
              <a:avLst/>
            </a:prstGeom>
            <a:solidFill>
              <a:schemeClr val="accent1">
                <a:alpha val="100000"/>
              </a:schemeClr>
            </a:solidFill>
          </p:spPr>
        </p:sp>
        <p:sp>
          <p:nvSpPr>
            <p:cNvPr id="30" name="AutoShape 30"/>
            <p:cNvSpPr/>
            <p:nvPr/>
          </p:nvSpPr>
          <p:spPr>
            <a:xfrm>
              <a:off x="575049" y="455517"/>
              <a:ext cx="78137" cy="78137"/>
            </a:xfrm>
            <a:prstGeom prst="ellipse">
              <a:avLst/>
            </a:prstGeom>
            <a:solidFill>
              <a:schemeClr val="accent1">
                <a:alpha val="80000"/>
              </a:schemeClr>
            </a:solidFill>
          </p:spPr>
        </p:sp>
        <p:sp>
          <p:nvSpPr>
            <p:cNvPr id="31" name="AutoShape 31"/>
            <p:cNvSpPr/>
            <p:nvPr/>
          </p:nvSpPr>
          <p:spPr>
            <a:xfrm>
              <a:off x="689125" y="457233"/>
              <a:ext cx="74704" cy="74704"/>
            </a:xfrm>
            <a:prstGeom prst="ellipse">
              <a:avLst/>
            </a:prstGeom>
            <a:solidFill>
              <a:schemeClr val="accent1">
                <a:alpha val="60000"/>
              </a:schemeClr>
            </a:solidFill>
          </p:spPr>
        </p:sp>
        <p:sp>
          <p:nvSpPr>
            <p:cNvPr id="32" name="AutoShape 32"/>
            <p:cNvSpPr/>
            <p:nvPr/>
          </p:nvSpPr>
          <p:spPr>
            <a:xfrm>
              <a:off x="799768" y="466203"/>
              <a:ext cx="69238" cy="69238"/>
            </a:xfrm>
            <a:prstGeom prst="ellipse">
              <a:avLst/>
            </a:prstGeom>
            <a:solidFill>
              <a:schemeClr val="accent1">
                <a:alpha val="40000"/>
              </a:schemeClr>
            </a:solidFill>
          </p:spPr>
        </p:sp>
        <p:sp>
          <p:nvSpPr>
            <p:cNvPr id="33" name="AutoShape 33"/>
            <p:cNvSpPr/>
            <p:nvPr/>
          </p:nvSpPr>
          <p:spPr>
            <a:xfrm>
              <a:off x="904945" y="462070"/>
              <a:ext cx="65594" cy="65594"/>
            </a:xfrm>
            <a:prstGeom prst="ellipse">
              <a:avLst/>
            </a:prstGeom>
            <a:solidFill>
              <a:schemeClr val="accent1">
                <a:alpha val="20000"/>
              </a:schemeClr>
            </a:solidFill>
          </p:spPr>
        </p:sp>
        <p:sp>
          <p:nvSpPr>
            <p:cNvPr id="34" name="AutoShape 34"/>
            <p:cNvSpPr/>
            <p:nvPr/>
          </p:nvSpPr>
          <p:spPr>
            <a:xfrm>
              <a:off x="454963" y="566715"/>
              <a:ext cx="84147" cy="84147"/>
            </a:xfrm>
            <a:prstGeom prst="ellipse">
              <a:avLst/>
            </a:prstGeom>
            <a:solidFill>
              <a:schemeClr val="accent1">
                <a:alpha val="100000"/>
              </a:schemeClr>
            </a:solidFill>
          </p:spPr>
        </p:sp>
        <p:sp>
          <p:nvSpPr>
            <p:cNvPr id="35" name="AutoShape 35"/>
            <p:cNvSpPr/>
            <p:nvPr/>
          </p:nvSpPr>
          <p:spPr>
            <a:xfrm>
              <a:off x="575049" y="573291"/>
              <a:ext cx="78137" cy="78137"/>
            </a:xfrm>
            <a:prstGeom prst="ellipse">
              <a:avLst/>
            </a:prstGeom>
            <a:solidFill>
              <a:schemeClr val="accent1">
                <a:alpha val="80000"/>
              </a:schemeClr>
            </a:solidFill>
          </p:spPr>
        </p:sp>
        <p:sp>
          <p:nvSpPr>
            <p:cNvPr id="36" name="AutoShape 36"/>
            <p:cNvSpPr/>
            <p:nvPr/>
          </p:nvSpPr>
          <p:spPr>
            <a:xfrm>
              <a:off x="689125" y="575007"/>
              <a:ext cx="74704" cy="74704"/>
            </a:xfrm>
            <a:prstGeom prst="ellipse">
              <a:avLst/>
            </a:prstGeom>
            <a:solidFill>
              <a:schemeClr val="accent1">
                <a:alpha val="60000"/>
              </a:schemeClr>
            </a:solidFill>
          </p:spPr>
        </p:sp>
        <p:sp>
          <p:nvSpPr>
            <p:cNvPr id="37" name="AutoShape 37"/>
            <p:cNvSpPr/>
            <p:nvPr/>
          </p:nvSpPr>
          <p:spPr>
            <a:xfrm>
              <a:off x="799768" y="583977"/>
              <a:ext cx="69238" cy="69238"/>
            </a:xfrm>
            <a:prstGeom prst="ellipse">
              <a:avLst/>
            </a:prstGeom>
            <a:solidFill>
              <a:schemeClr val="accent1">
                <a:alpha val="40000"/>
              </a:schemeClr>
            </a:solidFill>
          </p:spPr>
        </p:sp>
        <p:sp>
          <p:nvSpPr>
            <p:cNvPr id="38" name="AutoShape 38"/>
            <p:cNvSpPr/>
            <p:nvPr/>
          </p:nvSpPr>
          <p:spPr>
            <a:xfrm>
              <a:off x="904945" y="579844"/>
              <a:ext cx="65594" cy="65594"/>
            </a:xfrm>
            <a:prstGeom prst="ellipse">
              <a:avLst/>
            </a:prstGeom>
            <a:solidFill>
              <a:schemeClr val="accent1">
                <a:alpha val="20000"/>
              </a:schemeClr>
            </a:solidFill>
          </p:spPr>
        </p:sp>
        <p:sp>
          <p:nvSpPr>
            <p:cNvPr id="39" name="AutoShape 39"/>
            <p:cNvSpPr/>
            <p:nvPr/>
          </p:nvSpPr>
          <p:spPr>
            <a:xfrm>
              <a:off x="454963" y="684489"/>
              <a:ext cx="84147" cy="84147"/>
            </a:xfrm>
            <a:prstGeom prst="ellipse">
              <a:avLst/>
            </a:prstGeom>
            <a:solidFill>
              <a:schemeClr val="accent1">
                <a:alpha val="100000"/>
              </a:schemeClr>
            </a:solidFill>
          </p:spPr>
        </p:sp>
        <p:sp>
          <p:nvSpPr>
            <p:cNvPr id="40" name="AutoShape 40"/>
            <p:cNvSpPr/>
            <p:nvPr/>
          </p:nvSpPr>
          <p:spPr>
            <a:xfrm>
              <a:off x="575049" y="691064"/>
              <a:ext cx="78137" cy="78137"/>
            </a:xfrm>
            <a:prstGeom prst="ellipse">
              <a:avLst/>
            </a:prstGeom>
            <a:solidFill>
              <a:schemeClr val="accent1">
                <a:alpha val="80000"/>
              </a:schemeClr>
            </a:solidFill>
          </p:spPr>
        </p:sp>
        <p:sp>
          <p:nvSpPr>
            <p:cNvPr id="41" name="AutoShape 41"/>
            <p:cNvSpPr/>
            <p:nvPr/>
          </p:nvSpPr>
          <p:spPr>
            <a:xfrm>
              <a:off x="689125" y="692781"/>
              <a:ext cx="74704" cy="74704"/>
            </a:xfrm>
            <a:prstGeom prst="ellipse">
              <a:avLst/>
            </a:prstGeom>
            <a:solidFill>
              <a:schemeClr val="accent1">
                <a:alpha val="60000"/>
              </a:schemeClr>
            </a:solidFill>
          </p:spPr>
        </p:sp>
        <p:sp>
          <p:nvSpPr>
            <p:cNvPr id="42" name="AutoShape 42"/>
            <p:cNvSpPr/>
            <p:nvPr/>
          </p:nvSpPr>
          <p:spPr>
            <a:xfrm>
              <a:off x="799768" y="701751"/>
              <a:ext cx="69238" cy="69238"/>
            </a:xfrm>
            <a:prstGeom prst="ellipse">
              <a:avLst/>
            </a:prstGeom>
            <a:solidFill>
              <a:schemeClr val="accent1">
                <a:alpha val="40000"/>
              </a:schemeClr>
            </a:solidFill>
          </p:spPr>
        </p:sp>
        <p:sp>
          <p:nvSpPr>
            <p:cNvPr id="43" name="AutoShape 43"/>
            <p:cNvSpPr/>
            <p:nvPr/>
          </p:nvSpPr>
          <p:spPr>
            <a:xfrm>
              <a:off x="904945" y="697618"/>
              <a:ext cx="65594" cy="65594"/>
            </a:xfrm>
            <a:prstGeom prst="ellipse">
              <a:avLst/>
            </a:prstGeom>
            <a:solidFill>
              <a:schemeClr val="accent1">
                <a:alpha val="20000"/>
              </a:schemeClr>
            </a:solidFill>
          </p:spPr>
        </p:sp>
        <p:sp>
          <p:nvSpPr>
            <p:cNvPr id="44" name="TextBox 44"/>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Microsoft Yahei"/>
                  <a:ea typeface="Microsoft Yahei"/>
                  <a:cs typeface="Microsoft Yahei"/>
                </a:rPr>
                <a:t>测试步骤</a:t>
              </a:r>
            </a:p>
          </p:txBody>
        </p:sp>
      </p:grpSp>
      <p:grpSp>
        <p:nvGrpSpPr>
          <p:cNvPr id="45" name="Group 45"/>
          <p:cNvGrpSpPr/>
          <p:nvPr/>
        </p:nvGrpSpPr>
        <p:grpSpPr>
          <a:xfrm>
            <a:off x="2100892" y="2655329"/>
            <a:ext cx="2309220" cy="1189048"/>
            <a:chOff x="2100892" y="2655329"/>
            <a:chExt cx="2309220" cy="1189048"/>
          </a:xfrm>
        </p:grpSpPr>
        <p:sp>
          <p:nvSpPr>
            <p:cNvPr id="46" name="TextBox 46"/>
            <p:cNvSpPr txBox="1"/>
            <p:nvPr/>
          </p:nvSpPr>
          <p:spPr>
            <a:xfrm>
              <a:off x="2100892" y="2655329"/>
              <a:ext cx="2309220" cy="1189048"/>
            </a:xfrm>
            <a:prstGeom prst="rect">
              <a:avLst/>
            </a:prstGeom>
          </p:spPr>
          <p:txBody>
            <a:bodyPr vert="horz" wrap="square" lIns="66008" tIns="33052" rIns="66008" bIns="33052" rtlCol="0" anchor="ctr" anchorCtr="1">
              <a:noAutofit/>
            </a:bodyPr>
            <a:lstStyle/>
            <a:p>
              <a:pPr algn="l">
                <a:lnSpc>
                  <a:spcPct val="150000"/>
                </a:lnSpc>
              </a:pPr>
              <a:r>
                <a:rPr lang="en-US" sz="1500">
                  <a:solidFill>
                    <a:schemeClr val="dk1">
                      <a:alpha val="100000"/>
                    </a:schemeClr>
                  </a:solidFill>
                  <a:latin typeface="Microsoft Yahei"/>
                  <a:ea typeface="Microsoft Yahei"/>
                  <a:cs typeface="Microsoft Yahei"/>
                </a:rPr>
                <a:t>测试步骤1：准备测试环境</a:t>
              </a:r>
            </a:p>
          </p:txBody>
        </p:sp>
      </p:grpSp>
      <p:grpSp>
        <p:nvGrpSpPr>
          <p:cNvPr id="47" name="Group 47"/>
          <p:cNvGrpSpPr/>
          <p:nvPr/>
        </p:nvGrpSpPr>
        <p:grpSpPr>
          <a:xfrm>
            <a:off x="2100892" y="5218283"/>
            <a:ext cx="2309220" cy="1189048"/>
            <a:chOff x="2100892" y="5218283"/>
            <a:chExt cx="2309220" cy="1189048"/>
          </a:xfrm>
        </p:grpSpPr>
        <p:sp>
          <p:nvSpPr>
            <p:cNvPr id="48" name="TextBox 48"/>
            <p:cNvSpPr txBox="1"/>
            <p:nvPr/>
          </p:nvSpPr>
          <p:spPr>
            <a:xfrm>
              <a:off x="2100892" y="5218283"/>
              <a:ext cx="2309220" cy="1189048"/>
            </a:xfrm>
            <a:prstGeom prst="rect">
              <a:avLst/>
            </a:prstGeom>
          </p:spPr>
          <p:txBody>
            <a:bodyPr vert="horz" wrap="square" lIns="66008" tIns="33052" rIns="66008" bIns="33052" rtlCol="0" anchor="ctr" anchorCtr="1">
              <a:noAutofit/>
            </a:bodyPr>
            <a:lstStyle/>
            <a:p>
              <a:pPr algn="l">
                <a:lnSpc>
                  <a:spcPct val="150000"/>
                </a:lnSpc>
              </a:pPr>
              <a:r>
                <a:rPr lang="en-US" sz="1500">
                  <a:solidFill>
                    <a:schemeClr val="dk1">
                      <a:alpha val="100000"/>
                    </a:schemeClr>
                  </a:solidFill>
                  <a:latin typeface="Microsoft Yahei"/>
                  <a:ea typeface="Microsoft Yahei"/>
                  <a:cs typeface="Microsoft Yahei"/>
                </a:rPr>
                <a:t>测试步骤3：执行测试用例</a:t>
              </a:r>
            </a:p>
          </p:txBody>
        </p:sp>
      </p:grpSp>
      <p:grpSp>
        <p:nvGrpSpPr>
          <p:cNvPr id="49" name="Group 49"/>
          <p:cNvGrpSpPr/>
          <p:nvPr/>
        </p:nvGrpSpPr>
        <p:grpSpPr>
          <a:xfrm>
            <a:off x="7764838" y="2655329"/>
            <a:ext cx="2309220" cy="1189048"/>
            <a:chOff x="7764838" y="2655329"/>
            <a:chExt cx="2309220" cy="1189048"/>
          </a:xfrm>
        </p:grpSpPr>
        <p:sp>
          <p:nvSpPr>
            <p:cNvPr id="50" name="TextBox 50"/>
            <p:cNvSpPr txBox="1"/>
            <p:nvPr/>
          </p:nvSpPr>
          <p:spPr>
            <a:xfrm>
              <a:off x="7764838" y="2655329"/>
              <a:ext cx="2309220" cy="1189048"/>
            </a:xfrm>
            <a:prstGeom prst="rect">
              <a:avLst/>
            </a:prstGeom>
          </p:spPr>
          <p:txBody>
            <a:bodyPr vert="horz" wrap="square" lIns="66008" tIns="33052" rIns="66008" bIns="33052" rtlCol="0" anchor="ctr" anchorCtr="1">
              <a:noAutofit/>
            </a:bodyPr>
            <a:lstStyle/>
            <a:p>
              <a:pPr algn="l">
                <a:lnSpc>
                  <a:spcPct val="150000"/>
                </a:lnSpc>
              </a:pPr>
              <a:r>
                <a:rPr lang="en-US" sz="1500">
                  <a:solidFill>
                    <a:schemeClr val="dk1">
                      <a:alpha val="100000"/>
                    </a:schemeClr>
                  </a:solidFill>
                  <a:latin typeface="Microsoft Yahei"/>
                  <a:ea typeface="Microsoft Yahei"/>
                  <a:cs typeface="Microsoft Yahei"/>
                </a:rPr>
                <a:t>测试步骤2：验证测试环境是否符合要求</a:t>
              </a:r>
            </a:p>
          </p:txBody>
        </p:sp>
      </p:grpSp>
      <p:grpSp>
        <p:nvGrpSpPr>
          <p:cNvPr id="51" name="Group 51"/>
          <p:cNvGrpSpPr/>
          <p:nvPr/>
        </p:nvGrpSpPr>
        <p:grpSpPr>
          <a:xfrm>
            <a:off x="7764838" y="5218283"/>
            <a:ext cx="2309220" cy="1189048"/>
            <a:chOff x="7764838" y="5218283"/>
            <a:chExt cx="2309220" cy="1189048"/>
          </a:xfrm>
        </p:grpSpPr>
        <p:sp>
          <p:nvSpPr>
            <p:cNvPr id="52" name="TextBox 52"/>
            <p:cNvSpPr txBox="1"/>
            <p:nvPr/>
          </p:nvSpPr>
          <p:spPr>
            <a:xfrm>
              <a:off x="7764838" y="5218283"/>
              <a:ext cx="2309220" cy="1189048"/>
            </a:xfrm>
            <a:prstGeom prst="rect">
              <a:avLst/>
            </a:prstGeom>
          </p:spPr>
          <p:txBody>
            <a:bodyPr vert="horz" wrap="square" lIns="66008" tIns="33052" rIns="66008" bIns="33052" rtlCol="0" anchor="ctr" anchorCtr="1">
              <a:noAutofit/>
            </a:bodyPr>
            <a:lstStyle/>
            <a:p>
              <a:pPr algn="l">
                <a:lnSpc>
                  <a:spcPct val="150000"/>
                </a:lnSpc>
              </a:pPr>
              <a:r>
                <a:rPr lang="en-US" sz="1500">
                  <a:solidFill>
                    <a:schemeClr val="dk1">
                      <a:alpha val="100000"/>
                    </a:schemeClr>
                  </a:solidFill>
                  <a:latin typeface="Microsoft Yahei"/>
                  <a:ea typeface="Microsoft Yahei"/>
                  <a:cs typeface="Microsoft Yahei"/>
                </a:rPr>
                <a:t>测试步骤4：记录测试结果并分析</a:t>
              </a: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grpSp>
        <p:nvGrpSpPr>
          <p:cNvPr id="2" name="Group 2"/>
          <p:cNvGrpSpPr/>
          <p:nvPr/>
        </p:nvGrpSpPr>
        <p:grpSpPr>
          <a:xfrm>
            <a:off x="1622012" y="1989677"/>
            <a:ext cx="1109091" cy="1054132"/>
            <a:chOff x="1622012" y="1989677"/>
            <a:chExt cx="1109091" cy="1054132"/>
          </a:xfrm>
        </p:grpSpPr>
        <p:sp>
          <p:nvSpPr>
            <p:cNvPr id="3" name="AutoShape 3"/>
            <p:cNvSpPr/>
            <p:nvPr/>
          </p:nvSpPr>
          <p:spPr>
            <a:xfrm>
              <a:off x="1622012" y="1989677"/>
              <a:ext cx="1109091" cy="1054132"/>
            </a:xfrm>
            <a:prstGeom prst="pentagon">
              <a:avLst/>
            </a:prstGeom>
            <a:solidFill>
              <a:schemeClr val="accent1">
                <a:alpha val="100000"/>
              </a:schemeClr>
            </a:solidFill>
          </p:spPr>
        </p:sp>
        <p:sp>
          <p:nvSpPr>
            <p:cNvPr id="4" name="Freeform 4"/>
            <p:cNvSpPr/>
            <p:nvPr/>
          </p:nvSpPr>
          <p:spPr>
            <a:xfrm>
              <a:off x="1881759" y="2250567"/>
              <a:ext cx="646938" cy="646748"/>
            </a:xfrm>
            <a:custGeom>
              <a:avLst/>
              <a:gdLst/>
              <a:ahLst/>
              <a:cxnLst/>
              <a:rect l="l" t="t" r="r" b="b"/>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rgbClr val="FFFFFF">
                <a:alpha val="100000"/>
              </a:srgbClr>
            </a:solidFill>
          </p:spPr>
        </p:sp>
      </p:grpSp>
      <p:grpSp>
        <p:nvGrpSpPr>
          <p:cNvPr id="5" name="Group 5"/>
          <p:cNvGrpSpPr/>
          <p:nvPr/>
        </p:nvGrpSpPr>
        <p:grpSpPr>
          <a:xfrm>
            <a:off x="8537162" y="3598354"/>
            <a:ext cx="1109091" cy="1054132"/>
            <a:chOff x="8537162" y="3598354"/>
            <a:chExt cx="1109091" cy="1054132"/>
          </a:xfrm>
        </p:grpSpPr>
        <p:sp>
          <p:nvSpPr>
            <p:cNvPr id="6" name="AutoShape 6"/>
            <p:cNvSpPr/>
            <p:nvPr/>
          </p:nvSpPr>
          <p:spPr>
            <a:xfrm>
              <a:off x="8537162" y="3598354"/>
              <a:ext cx="1109091" cy="1054132"/>
            </a:xfrm>
            <a:prstGeom prst="pentagon">
              <a:avLst/>
            </a:prstGeom>
            <a:solidFill>
              <a:schemeClr val="accent1">
                <a:alpha val="100000"/>
              </a:schemeClr>
            </a:solidFill>
          </p:spPr>
        </p:sp>
        <p:sp>
          <p:nvSpPr>
            <p:cNvPr id="7" name="Freeform 7"/>
            <p:cNvSpPr/>
            <p:nvPr/>
          </p:nvSpPr>
          <p:spPr>
            <a:xfrm>
              <a:off x="8916448" y="3874675"/>
              <a:ext cx="350425" cy="644557"/>
            </a:xfrm>
            <a:custGeom>
              <a:avLst/>
              <a:gdLst/>
              <a:ahLst/>
              <a:cxnLst/>
              <a:rect l="l" t="t"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rgbClr val="FFFFFF">
                <a:alpha val="100000"/>
              </a:srgbClr>
            </a:solidFill>
          </p:spPr>
        </p:sp>
      </p:grpSp>
      <p:grpSp>
        <p:nvGrpSpPr>
          <p:cNvPr id="8" name="Group 8"/>
          <p:cNvGrpSpPr/>
          <p:nvPr/>
        </p:nvGrpSpPr>
        <p:grpSpPr>
          <a:xfrm>
            <a:off x="6232112" y="2046827"/>
            <a:ext cx="1109091" cy="1056227"/>
            <a:chOff x="6232112" y="2046827"/>
            <a:chExt cx="1109091" cy="1056227"/>
          </a:xfrm>
        </p:grpSpPr>
        <p:sp>
          <p:nvSpPr>
            <p:cNvPr id="9" name="AutoShape 9"/>
            <p:cNvSpPr/>
            <p:nvPr/>
          </p:nvSpPr>
          <p:spPr>
            <a:xfrm>
              <a:off x="6232112" y="2046827"/>
              <a:ext cx="1109091" cy="1056227"/>
            </a:xfrm>
            <a:prstGeom prst="pentagon">
              <a:avLst/>
            </a:prstGeom>
            <a:solidFill>
              <a:schemeClr val="accent1">
                <a:alpha val="100000"/>
              </a:schemeClr>
            </a:solidFill>
          </p:spPr>
        </p:sp>
        <p:sp>
          <p:nvSpPr>
            <p:cNvPr id="10" name="Freeform 10"/>
            <p:cNvSpPr/>
            <p:nvPr/>
          </p:nvSpPr>
          <p:spPr>
            <a:xfrm>
              <a:off x="6527768" y="2381536"/>
              <a:ext cx="546354" cy="546164"/>
            </a:xfrm>
            <a:custGeom>
              <a:avLst/>
              <a:gdLst/>
              <a:ahLst/>
              <a:cxnLst/>
              <a:rect l="l" t="t" r="r" b="b"/>
              <a:pathLst>
                <a:path w="347" h="347">
                  <a:moveTo>
                    <a:pt x="174" y="0"/>
                  </a:moveTo>
                  <a:cubicBezTo>
                    <a:pt x="78" y="0"/>
                    <a:pt x="0" y="78"/>
                    <a:pt x="0" y="174"/>
                  </a:cubicBezTo>
                  <a:cubicBezTo>
                    <a:pt x="0" y="269"/>
                    <a:pt x="78" y="347"/>
                    <a:pt x="174" y="347"/>
                  </a:cubicBezTo>
                  <a:cubicBezTo>
                    <a:pt x="269" y="347"/>
                    <a:pt x="347" y="269"/>
                    <a:pt x="347" y="174"/>
                  </a:cubicBezTo>
                  <a:cubicBezTo>
                    <a:pt x="347" y="78"/>
                    <a:pt x="269" y="0"/>
                    <a:pt x="174" y="0"/>
                  </a:cubicBezTo>
                  <a:close/>
                  <a:moveTo>
                    <a:pt x="332" y="166"/>
                  </a:moveTo>
                  <a:cubicBezTo>
                    <a:pt x="283" y="166"/>
                    <a:pt x="283" y="166"/>
                    <a:pt x="283" y="166"/>
                  </a:cubicBezTo>
                  <a:cubicBezTo>
                    <a:pt x="281" y="107"/>
                    <a:pt x="261" y="55"/>
                    <a:pt x="231" y="26"/>
                  </a:cubicBezTo>
                  <a:cubicBezTo>
                    <a:pt x="288" y="48"/>
                    <a:pt x="329" y="102"/>
                    <a:pt x="332" y="166"/>
                  </a:cubicBezTo>
                  <a:close/>
                  <a:moveTo>
                    <a:pt x="174" y="332"/>
                  </a:moveTo>
                  <a:cubicBezTo>
                    <a:pt x="165" y="330"/>
                    <a:pt x="148" y="277"/>
                    <a:pt x="147" y="181"/>
                  </a:cubicBezTo>
                  <a:cubicBezTo>
                    <a:pt x="200" y="181"/>
                    <a:pt x="200" y="181"/>
                    <a:pt x="200" y="181"/>
                  </a:cubicBezTo>
                  <a:cubicBezTo>
                    <a:pt x="199" y="277"/>
                    <a:pt x="183" y="330"/>
                    <a:pt x="174" y="332"/>
                  </a:cubicBezTo>
                  <a:close/>
                  <a:moveTo>
                    <a:pt x="147" y="166"/>
                  </a:moveTo>
                  <a:cubicBezTo>
                    <a:pt x="148" y="70"/>
                    <a:pt x="165" y="17"/>
                    <a:pt x="174" y="15"/>
                  </a:cubicBezTo>
                  <a:cubicBezTo>
                    <a:pt x="174" y="15"/>
                    <a:pt x="174" y="15"/>
                    <a:pt x="174" y="15"/>
                  </a:cubicBezTo>
                  <a:cubicBezTo>
                    <a:pt x="183" y="17"/>
                    <a:pt x="199" y="70"/>
                    <a:pt x="200" y="166"/>
                  </a:cubicBezTo>
                  <a:lnTo>
                    <a:pt x="147" y="166"/>
                  </a:lnTo>
                  <a:close/>
                  <a:moveTo>
                    <a:pt x="153" y="19"/>
                  </a:moveTo>
                  <a:cubicBezTo>
                    <a:pt x="138" y="51"/>
                    <a:pt x="133" y="118"/>
                    <a:pt x="133" y="166"/>
                  </a:cubicBezTo>
                  <a:cubicBezTo>
                    <a:pt x="79" y="166"/>
                    <a:pt x="79" y="166"/>
                    <a:pt x="79" y="166"/>
                  </a:cubicBezTo>
                  <a:cubicBezTo>
                    <a:pt x="81" y="94"/>
                    <a:pt x="112" y="34"/>
                    <a:pt x="153" y="19"/>
                  </a:cubicBezTo>
                  <a:close/>
                  <a:moveTo>
                    <a:pt x="133" y="181"/>
                  </a:moveTo>
                  <a:cubicBezTo>
                    <a:pt x="133" y="229"/>
                    <a:pt x="138" y="296"/>
                    <a:pt x="153" y="329"/>
                  </a:cubicBezTo>
                  <a:cubicBezTo>
                    <a:pt x="112" y="313"/>
                    <a:pt x="81" y="254"/>
                    <a:pt x="79" y="181"/>
                  </a:cubicBezTo>
                  <a:lnTo>
                    <a:pt x="133" y="181"/>
                  </a:lnTo>
                  <a:close/>
                  <a:moveTo>
                    <a:pt x="194" y="329"/>
                  </a:moveTo>
                  <a:cubicBezTo>
                    <a:pt x="209" y="296"/>
                    <a:pt x="214" y="229"/>
                    <a:pt x="215" y="181"/>
                  </a:cubicBezTo>
                  <a:cubicBezTo>
                    <a:pt x="268" y="181"/>
                    <a:pt x="268" y="181"/>
                    <a:pt x="268" y="181"/>
                  </a:cubicBezTo>
                  <a:cubicBezTo>
                    <a:pt x="266" y="254"/>
                    <a:pt x="235" y="313"/>
                    <a:pt x="194" y="329"/>
                  </a:cubicBezTo>
                  <a:close/>
                  <a:moveTo>
                    <a:pt x="215" y="166"/>
                  </a:moveTo>
                  <a:cubicBezTo>
                    <a:pt x="214" y="118"/>
                    <a:pt x="209" y="51"/>
                    <a:pt x="194" y="19"/>
                  </a:cubicBezTo>
                  <a:cubicBezTo>
                    <a:pt x="235" y="34"/>
                    <a:pt x="266" y="94"/>
                    <a:pt x="268" y="166"/>
                  </a:cubicBezTo>
                  <a:lnTo>
                    <a:pt x="215" y="166"/>
                  </a:lnTo>
                  <a:close/>
                  <a:moveTo>
                    <a:pt x="117" y="26"/>
                  </a:moveTo>
                  <a:cubicBezTo>
                    <a:pt x="87" y="55"/>
                    <a:pt x="66" y="107"/>
                    <a:pt x="64" y="166"/>
                  </a:cubicBezTo>
                  <a:cubicBezTo>
                    <a:pt x="15" y="166"/>
                    <a:pt x="15" y="166"/>
                    <a:pt x="15" y="166"/>
                  </a:cubicBezTo>
                  <a:cubicBezTo>
                    <a:pt x="18" y="102"/>
                    <a:pt x="59" y="48"/>
                    <a:pt x="117" y="26"/>
                  </a:cubicBezTo>
                  <a:close/>
                  <a:moveTo>
                    <a:pt x="15" y="181"/>
                  </a:moveTo>
                  <a:cubicBezTo>
                    <a:pt x="64" y="181"/>
                    <a:pt x="64" y="181"/>
                    <a:pt x="64" y="181"/>
                  </a:cubicBezTo>
                  <a:cubicBezTo>
                    <a:pt x="66" y="241"/>
                    <a:pt x="87" y="292"/>
                    <a:pt x="117" y="322"/>
                  </a:cubicBezTo>
                  <a:cubicBezTo>
                    <a:pt x="59" y="300"/>
                    <a:pt x="18" y="245"/>
                    <a:pt x="15" y="181"/>
                  </a:cubicBezTo>
                  <a:close/>
                  <a:moveTo>
                    <a:pt x="231" y="322"/>
                  </a:moveTo>
                  <a:cubicBezTo>
                    <a:pt x="261" y="292"/>
                    <a:pt x="281" y="241"/>
                    <a:pt x="283" y="181"/>
                  </a:cubicBezTo>
                  <a:cubicBezTo>
                    <a:pt x="332" y="181"/>
                    <a:pt x="332" y="181"/>
                    <a:pt x="332" y="181"/>
                  </a:cubicBezTo>
                  <a:cubicBezTo>
                    <a:pt x="329" y="245"/>
                    <a:pt x="288" y="300"/>
                    <a:pt x="231" y="322"/>
                  </a:cubicBezTo>
                  <a:close/>
                </a:path>
              </a:pathLst>
            </a:custGeom>
            <a:solidFill>
              <a:srgbClr val="FFFFFF">
                <a:alpha val="100000"/>
              </a:srgbClr>
            </a:solidFill>
          </p:spPr>
        </p:sp>
      </p:grpSp>
      <p:grpSp>
        <p:nvGrpSpPr>
          <p:cNvPr id="11" name="Group 11"/>
          <p:cNvGrpSpPr/>
          <p:nvPr/>
        </p:nvGrpSpPr>
        <p:grpSpPr>
          <a:xfrm>
            <a:off x="3924871" y="3598354"/>
            <a:ext cx="1109091" cy="1054132"/>
            <a:chOff x="3924871" y="3598354"/>
            <a:chExt cx="1109091" cy="1054132"/>
          </a:xfrm>
        </p:grpSpPr>
        <p:sp>
          <p:nvSpPr>
            <p:cNvPr id="12" name="AutoShape 12"/>
            <p:cNvSpPr/>
            <p:nvPr/>
          </p:nvSpPr>
          <p:spPr>
            <a:xfrm>
              <a:off x="3924871" y="3598354"/>
              <a:ext cx="1109091" cy="1054132"/>
            </a:xfrm>
            <a:prstGeom prst="pentagon">
              <a:avLst/>
            </a:prstGeom>
            <a:solidFill>
              <a:schemeClr val="accent1">
                <a:alpha val="100000"/>
              </a:schemeClr>
            </a:solidFill>
          </p:spPr>
        </p:sp>
        <p:sp>
          <p:nvSpPr>
            <p:cNvPr id="13" name="Freeform 13"/>
            <p:cNvSpPr/>
            <p:nvPr/>
          </p:nvSpPr>
          <p:spPr>
            <a:xfrm>
              <a:off x="4154710" y="3974592"/>
              <a:ext cx="649605" cy="444722"/>
            </a:xfrm>
            <a:custGeom>
              <a:avLst/>
              <a:gdLst/>
              <a:ahLst/>
              <a:cxnLst/>
              <a:rect l="l" t="t" r="r" b="b"/>
              <a:pathLst>
                <a:path w="413" h="283">
                  <a:moveTo>
                    <a:pt x="340" y="283"/>
                  </a:moveTo>
                  <a:cubicBezTo>
                    <a:pt x="73" y="283"/>
                    <a:pt x="73" y="283"/>
                    <a:pt x="73" y="283"/>
                  </a:cubicBezTo>
                  <a:cubicBezTo>
                    <a:pt x="73" y="283"/>
                    <a:pt x="72" y="283"/>
                    <a:pt x="72" y="283"/>
                  </a:cubicBezTo>
                  <a:cubicBezTo>
                    <a:pt x="32" y="282"/>
                    <a:pt x="0" y="249"/>
                    <a:pt x="0" y="209"/>
                  </a:cubicBezTo>
                  <a:cubicBezTo>
                    <a:pt x="0" y="169"/>
                    <a:pt x="31" y="137"/>
                    <a:pt x="70" y="135"/>
                  </a:cubicBezTo>
                  <a:cubicBezTo>
                    <a:pt x="67" y="126"/>
                    <a:pt x="66" y="117"/>
                    <a:pt x="66" y="107"/>
                  </a:cubicBezTo>
                  <a:cubicBezTo>
                    <a:pt x="66" y="48"/>
                    <a:pt x="114" y="0"/>
                    <a:pt x="173" y="0"/>
                  </a:cubicBezTo>
                  <a:cubicBezTo>
                    <a:pt x="217" y="0"/>
                    <a:pt x="257" y="27"/>
                    <a:pt x="273" y="69"/>
                  </a:cubicBezTo>
                  <a:cubicBezTo>
                    <a:pt x="273" y="69"/>
                    <a:pt x="273" y="69"/>
                    <a:pt x="273" y="69"/>
                  </a:cubicBezTo>
                  <a:cubicBezTo>
                    <a:pt x="311" y="69"/>
                    <a:pt x="343" y="98"/>
                    <a:pt x="346" y="135"/>
                  </a:cubicBezTo>
                  <a:cubicBezTo>
                    <a:pt x="384" y="139"/>
                    <a:pt x="413" y="171"/>
                    <a:pt x="413" y="209"/>
                  </a:cubicBezTo>
                  <a:cubicBezTo>
                    <a:pt x="413" y="249"/>
                    <a:pt x="381" y="282"/>
                    <a:pt x="341" y="283"/>
                  </a:cubicBezTo>
                  <a:cubicBezTo>
                    <a:pt x="340" y="283"/>
                    <a:pt x="340" y="283"/>
                    <a:pt x="340" y="283"/>
                  </a:cubicBezTo>
                  <a:close/>
                  <a:moveTo>
                    <a:pt x="73" y="268"/>
                  </a:moveTo>
                  <a:cubicBezTo>
                    <a:pt x="339" y="268"/>
                    <a:pt x="339" y="268"/>
                    <a:pt x="339" y="268"/>
                  </a:cubicBezTo>
                  <a:cubicBezTo>
                    <a:pt x="339" y="268"/>
                    <a:pt x="340" y="268"/>
                    <a:pt x="340" y="268"/>
                  </a:cubicBezTo>
                  <a:cubicBezTo>
                    <a:pt x="372" y="268"/>
                    <a:pt x="398" y="241"/>
                    <a:pt x="398" y="209"/>
                  </a:cubicBezTo>
                  <a:cubicBezTo>
                    <a:pt x="398" y="176"/>
                    <a:pt x="372" y="150"/>
                    <a:pt x="339" y="150"/>
                  </a:cubicBezTo>
                  <a:cubicBezTo>
                    <a:pt x="335" y="150"/>
                    <a:pt x="332" y="146"/>
                    <a:pt x="332" y="142"/>
                  </a:cubicBezTo>
                  <a:cubicBezTo>
                    <a:pt x="332" y="110"/>
                    <a:pt x="305" y="83"/>
                    <a:pt x="273" y="83"/>
                  </a:cubicBezTo>
                  <a:cubicBezTo>
                    <a:pt x="271" y="83"/>
                    <a:pt x="270" y="83"/>
                    <a:pt x="268" y="84"/>
                  </a:cubicBezTo>
                  <a:cubicBezTo>
                    <a:pt x="265" y="84"/>
                    <a:pt x="262" y="82"/>
                    <a:pt x="261" y="79"/>
                  </a:cubicBezTo>
                  <a:cubicBezTo>
                    <a:pt x="248" y="40"/>
                    <a:pt x="213" y="15"/>
                    <a:pt x="173" y="15"/>
                  </a:cubicBezTo>
                  <a:cubicBezTo>
                    <a:pt x="122" y="15"/>
                    <a:pt x="81" y="56"/>
                    <a:pt x="81" y="107"/>
                  </a:cubicBezTo>
                  <a:cubicBezTo>
                    <a:pt x="81" y="118"/>
                    <a:pt x="83" y="129"/>
                    <a:pt x="87" y="140"/>
                  </a:cubicBezTo>
                  <a:cubicBezTo>
                    <a:pt x="88" y="142"/>
                    <a:pt x="87" y="145"/>
                    <a:pt x="86" y="147"/>
                  </a:cubicBezTo>
                  <a:cubicBezTo>
                    <a:pt x="84" y="149"/>
                    <a:pt x="82" y="150"/>
                    <a:pt x="79" y="150"/>
                  </a:cubicBezTo>
                  <a:cubicBezTo>
                    <a:pt x="77" y="150"/>
                    <a:pt x="75" y="150"/>
                    <a:pt x="73" y="150"/>
                  </a:cubicBezTo>
                  <a:cubicBezTo>
                    <a:pt x="41" y="150"/>
                    <a:pt x="14" y="176"/>
                    <a:pt x="14" y="209"/>
                  </a:cubicBezTo>
                  <a:cubicBezTo>
                    <a:pt x="14" y="241"/>
                    <a:pt x="41" y="268"/>
                    <a:pt x="73" y="268"/>
                  </a:cubicBezTo>
                  <a:cubicBezTo>
                    <a:pt x="73" y="268"/>
                    <a:pt x="73" y="268"/>
                    <a:pt x="73" y="268"/>
                  </a:cubicBezTo>
                  <a:close/>
                </a:path>
              </a:pathLst>
            </a:custGeom>
            <a:solidFill>
              <a:srgbClr val="FFFFFF">
                <a:alpha val="100000"/>
              </a:srgbClr>
            </a:solidFill>
          </p:spPr>
        </p:sp>
      </p:grpSp>
      <p:cxnSp>
        <p:nvCxnSpPr>
          <p:cNvPr id="14" name="Connector 14"/>
          <p:cNvCxnSpPr/>
          <p:nvPr/>
        </p:nvCxnSpPr>
        <p:spPr>
          <a:xfrm>
            <a:off x="2517318" y="3043767"/>
            <a:ext cx="1407583" cy="956733"/>
          </a:xfrm>
          <a:prstGeom prst="line">
            <a:avLst/>
          </a:prstGeom>
          <a:ln w="9525">
            <a:solidFill>
              <a:schemeClr val="accent1"/>
            </a:solidFill>
            <a:prstDash val="dash"/>
          </a:ln>
        </p:spPr>
        <p:style>
          <a:lnRef idx="0">
            <a:schemeClr val="accent1"/>
          </a:lnRef>
          <a:fillRef idx="1">
            <a:schemeClr val="accent1"/>
          </a:fillRef>
          <a:effectRef idx="0">
            <a:schemeClr val="accent1"/>
          </a:effectRef>
          <a:fontRef idx="minor">
            <a:schemeClr val="lt1"/>
          </a:fontRef>
        </p:style>
      </p:cxnSp>
      <p:cxnSp>
        <p:nvCxnSpPr>
          <p:cNvPr id="15" name="Connector 15"/>
          <p:cNvCxnSpPr/>
          <p:nvPr/>
        </p:nvCxnSpPr>
        <p:spPr>
          <a:xfrm flipH="1">
            <a:off x="5034034" y="3103033"/>
            <a:ext cx="1409700" cy="897467"/>
          </a:xfrm>
          <a:prstGeom prst="line">
            <a:avLst/>
          </a:prstGeom>
          <a:ln w="9525">
            <a:solidFill>
              <a:schemeClr val="accent1"/>
            </a:solidFill>
            <a:prstDash val="dash"/>
          </a:ln>
        </p:spPr>
        <p:style>
          <a:lnRef idx="0">
            <a:schemeClr val="accent1"/>
          </a:lnRef>
          <a:fillRef idx="1">
            <a:schemeClr val="accent1"/>
          </a:fillRef>
          <a:effectRef idx="0">
            <a:schemeClr val="accent1"/>
          </a:effectRef>
          <a:fontRef idx="minor">
            <a:schemeClr val="lt1"/>
          </a:fontRef>
        </p:style>
      </p:cxnSp>
      <p:cxnSp>
        <p:nvCxnSpPr>
          <p:cNvPr id="16" name="Connector 16"/>
          <p:cNvCxnSpPr/>
          <p:nvPr/>
        </p:nvCxnSpPr>
        <p:spPr>
          <a:xfrm flipH="1" flipV="1">
            <a:off x="7129534" y="3103033"/>
            <a:ext cx="1407584" cy="897467"/>
          </a:xfrm>
          <a:prstGeom prst="line">
            <a:avLst/>
          </a:prstGeom>
          <a:ln w="9525">
            <a:solidFill>
              <a:schemeClr val="accent1"/>
            </a:solidFill>
            <a:prstDash val="dash"/>
          </a:ln>
        </p:spPr>
        <p:style>
          <a:lnRef idx="0">
            <a:schemeClr val="accent1"/>
          </a:lnRef>
          <a:fillRef idx="1">
            <a:schemeClr val="accent1"/>
          </a:fillRef>
          <a:effectRef idx="0">
            <a:schemeClr val="accent1"/>
          </a:effectRef>
          <a:fontRef idx="minor">
            <a:schemeClr val="lt1"/>
          </a:fontRef>
        </p:style>
      </p:cxnSp>
      <p:sp>
        <p:nvSpPr>
          <p:cNvPr id="17" name="AutoShape 17"/>
          <p:cNvSpPr/>
          <p:nvPr/>
        </p:nvSpPr>
        <p:spPr>
          <a:xfrm>
            <a:off x="6623651" y="-565151"/>
            <a:ext cx="309880" cy="460375"/>
          </a:xfrm>
          <a:prstGeom prst="rect">
            <a:avLst/>
          </a:prstGeom>
        </p:spPr>
      </p:sp>
      <p:sp>
        <p:nvSpPr>
          <p:cNvPr id="18" name="AutoShape 18"/>
          <p:cNvSpPr/>
          <p:nvPr/>
        </p:nvSpPr>
        <p:spPr>
          <a:xfrm>
            <a:off x="7193034" y="-342900"/>
            <a:ext cx="309880" cy="460375"/>
          </a:xfrm>
          <a:prstGeom prst="rect">
            <a:avLst/>
          </a:prstGeom>
        </p:spPr>
      </p:sp>
      <p:grpSp>
        <p:nvGrpSpPr>
          <p:cNvPr id="19" name="Group 19"/>
          <p:cNvGrpSpPr/>
          <p:nvPr/>
        </p:nvGrpSpPr>
        <p:grpSpPr>
          <a:xfrm>
            <a:off x="454963" y="93878"/>
            <a:ext cx="10641129" cy="914400"/>
            <a:chOff x="454963" y="93878"/>
            <a:chExt cx="10641129" cy="914400"/>
          </a:xfrm>
        </p:grpSpPr>
        <p:sp>
          <p:nvSpPr>
            <p:cNvPr id="20" name="AutoShape 20"/>
            <p:cNvSpPr/>
            <p:nvPr/>
          </p:nvSpPr>
          <p:spPr>
            <a:xfrm>
              <a:off x="454963" y="331168"/>
              <a:ext cx="84147" cy="84147"/>
            </a:xfrm>
            <a:prstGeom prst="ellipse">
              <a:avLst/>
            </a:prstGeom>
            <a:solidFill>
              <a:schemeClr val="accent1">
                <a:alpha val="100000"/>
              </a:schemeClr>
            </a:solidFill>
          </p:spPr>
        </p:sp>
        <p:sp>
          <p:nvSpPr>
            <p:cNvPr id="21" name="AutoShape 21"/>
            <p:cNvSpPr/>
            <p:nvPr/>
          </p:nvSpPr>
          <p:spPr>
            <a:xfrm>
              <a:off x="575049" y="337743"/>
              <a:ext cx="78137" cy="78137"/>
            </a:xfrm>
            <a:prstGeom prst="ellipse">
              <a:avLst/>
            </a:prstGeom>
            <a:solidFill>
              <a:schemeClr val="accent1">
                <a:alpha val="80000"/>
              </a:schemeClr>
            </a:solidFill>
          </p:spPr>
        </p:sp>
        <p:sp>
          <p:nvSpPr>
            <p:cNvPr id="22" name="AutoShape 22"/>
            <p:cNvSpPr/>
            <p:nvPr/>
          </p:nvSpPr>
          <p:spPr>
            <a:xfrm>
              <a:off x="689125" y="339460"/>
              <a:ext cx="74704" cy="74704"/>
            </a:xfrm>
            <a:prstGeom prst="ellipse">
              <a:avLst/>
            </a:prstGeom>
            <a:solidFill>
              <a:schemeClr val="accent1">
                <a:alpha val="60000"/>
              </a:schemeClr>
            </a:solidFill>
          </p:spPr>
        </p:sp>
        <p:sp>
          <p:nvSpPr>
            <p:cNvPr id="23" name="AutoShape 23"/>
            <p:cNvSpPr/>
            <p:nvPr/>
          </p:nvSpPr>
          <p:spPr>
            <a:xfrm>
              <a:off x="799768" y="348430"/>
              <a:ext cx="69238" cy="69238"/>
            </a:xfrm>
            <a:prstGeom prst="ellipse">
              <a:avLst/>
            </a:prstGeom>
            <a:solidFill>
              <a:schemeClr val="accent1">
                <a:alpha val="40000"/>
              </a:schemeClr>
            </a:solidFill>
          </p:spPr>
        </p:sp>
        <p:sp>
          <p:nvSpPr>
            <p:cNvPr id="24" name="AutoShape 24"/>
            <p:cNvSpPr/>
            <p:nvPr/>
          </p:nvSpPr>
          <p:spPr>
            <a:xfrm>
              <a:off x="904945" y="344297"/>
              <a:ext cx="65594" cy="65594"/>
            </a:xfrm>
            <a:prstGeom prst="ellipse">
              <a:avLst/>
            </a:prstGeom>
            <a:solidFill>
              <a:schemeClr val="accent1">
                <a:alpha val="20000"/>
              </a:schemeClr>
            </a:solidFill>
          </p:spPr>
        </p:sp>
        <p:sp>
          <p:nvSpPr>
            <p:cNvPr id="25" name="AutoShape 25"/>
            <p:cNvSpPr/>
            <p:nvPr/>
          </p:nvSpPr>
          <p:spPr>
            <a:xfrm>
              <a:off x="454963" y="448942"/>
              <a:ext cx="84147" cy="84147"/>
            </a:xfrm>
            <a:prstGeom prst="ellipse">
              <a:avLst/>
            </a:prstGeom>
            <a:solidFill>
              <a:schemeClr val="accent1">
                <a:alpha val="100000"/>
              </a:schemeClr>
            </a:solidFill>
          </p:spPr>
        </p:sp>
        <p:sp>
          <p:nvSpPr>
            <p:cNvPr id="26" name="AutoShape 26"/>
            <p:cNvSpPr/>
            <p:nvPr/>
          </p:nvSpPr>
          <p:spPr>
            <a:xfrm>
              <a:off x="575049" y="455517"/>
              <a:ext cx="78137" cy="78137"/>
            </a:xfrm>
            <a:prstGeom prst="ellipse">
              <a:avLst/>
            </a:prstGeom>
            <a:solidFill>
              <a:schemeClr val="accent1">
                <a:alpha val="80000"/>
              </a:schemeClr>
            </a:solidFill>
          </p:spPr>
        </p:sp>
        <p:sp>
          <p:nvSpPr>
            <p:cNvPr id="27" name="AutoShape 27"/>
            <p:cNvSpPr/>
            <p:nvPr/>
          </p:nvSpPr>
          <p:spPr>
            <a:xfrm>
              <a:off x="689125" y="457233"/>
              <a:ext cx="74704" cy="74704"/>
            </a:xfrm>
            <a:prstGeom prst="ellipse">
              <a:avLst/>
            </a:prstGeom>
            <a:solidFill>
              <a:schemeClr val="accent1">
                <a:alpha val="60000"/>
              </a:schemeClr>
            </a:solidFill>
          </p:spPr>
        </p:sp>
        <p:sp>
          <p:nvSpPr>
            <p:cNvPr id="28" name="AutoShape 28"/>
            <p:cNvSpPr/>
            <p:nvPr/>
          </p:nvSpPr>
          <p:spPr>
            <a:xfrm>
              <a:off x="799768" y="466203"/>
              <a:ext cx="69238" cy="69238"/>
            </a:xfrm>
            <a:prstGeom prst="ellipse">
              <a:avLst/>
            </a:prstGeom>
            <a:solidFill>
              <a:schemeClr val="accent1">
                <a:alpha val="40000"/>
              </a:schemeClr>
            </a:solidFill>
          </p:spPr>
        </p:sp>
        <p:sp>
          <p:nvSpPr>
            <p:cNvPr id="29" name="AutoShape 29"/>
            <p:cNvSpPr/>
            <p:nvPr/>
          </p:nvSpPr>
          <p:spPr>
            <a:xfrm>
              <a:off x="904945" y="462070"/>
              <a:ext cx="65594" cy="65594"/>
            </a:xfrm>
            <a:prstGeom prst="ellipse">
              <a:avLst/>
            </a:prstGeom>
            <a:solidFill>
              <a:schemeClr val="accent1">
                <a:alpha val="20000"/>
              </a:schemeClr>
            </a:solidFill>
          </p:spPr>
        </p:sp>
        <p:sp>
          <p:nvSpPr>
            <p:cNvPr id="30" name="AutoShape 30"/>
            <p:cNvSpPr/>
            <p:nvPr/>
          </p:nvSpPr>
          <p:spPr>
            <a:xfrm>
              <a:off x="454963" y="566715"/>
              <a:ext cx="84147" cy="84147"/>
            </a:xfrm>
            <a:prstGeom prst="ellipse">
              <a:avLst/>
            </a:prstGeom>
            <a:solidFill>
              <a:schemeClr val="accent1">
                <a:alpha val="100000"/>
              </a:schemeClr>
            </a:solidFill>
          </p:spPr>
        </p:sp>
        <p:sp>
          <p:nvSpPr>
            <p:cNvPr id="31" name="AutoShape 31"/>
            <p:cNvSpPr/>
            <p:nvPr/>
          </p:nvSpPr>
          <p:spPr>
            <a:xfrm>
              <a:off x="575049" y="573291"/>
              <a:ext cx="78137" cy="78137"/>
            </a:xfrm>
            <a:prstGeom prst="ellipse">
              <a:avLst/>
            </a:prstGeom>
            <a:solidFill>
              <a:schemeClr val="accent1">
                <a:alpha val="80000"/>
              </a:schemeClr>
            </a:solidFill>
          </p:spPr>
        </p:sp>
        <p:sp>
          <p:nvSpPr>
            <p:cNvPr id="32" name="AutoShape 32"/>
            <p:cNvSpPr/>
            <p:nvPr/>
          </p:nvSpPr>
          <p:spPr>
            <a:xfrm>
              <a:off x="689125" y="575007"/>
              <a:ext cx="74704" cy="74704"/>
            </a:xfrm>
            <a:prstGeom prst="ellipse">
              <a:avLst/>
            </a:prstGeom>
            <a:solidFill>
              <a:schemeClr val="accent1">
                <a:alpha val="60000"/>
              </a:schemeClr>
            </a:solidFill>
          </p:spPr>
        </p:sp>
        <p:sp>
          <p:nvSpPr>
            <p:cNvPr id="33" name="AutoShape 33"/>
            <p:cNvSpPr/>
            <p:nvPr/>
          </p:nvSpPr>
          <p:spPr>
            <a:xfrm>
              <a:off x="799768" y="583977"/>
              <a:ext cx="69238" cy="69238"/>
            </a:xfrm>
            <a:prstGeom prst="ellipse">
              <a:avLst/>
            </a:prstGeom>
            <a:solidFill>
              <a:schemeClr val="accent1">
                <a:alpha val="40000"/>
              </a:schemeClr>
            </a:solidFill>
          </p:spPr>
        </p:sp>
        <p:sp>
          <p:nvSpPr>
            <p:cNvPr id="34" name="AutoShape 34"/>
            <p:cNvSpPr/>
            <p:nvPr/>
          </p:nvSpPr>
          <p:spPr>
            <a:xfrm>
              <a:off x="904945" y="579844"/>
              <a:ext cx="65594" cy="65594"/>
            </a:xfrm>
            <a:prstGeom prst="ellipse">
              <a:avLst/>
            </a:prstGeom>
            <a:solidFill>
              <a:schemeClr val="accent1">
                <a:alpha val="20000"/>
              </a:schemeClr>
            </a:solidFill>
          </p:spPr>
        </p:sp>
        <p:sp>
          <p:nvSpPr>
            <p:cNvPr id="35" name="AutoShape 35"/>
            <p:cNvSpPr/>
            <p:nvPr/>
          </p:nvSpPr>
          <p:spPr>
            <a:xfrm>
              <a:off x="454963" y="684489"/>
              <a:ext cx="84147" cy="84147"/>
            </a:xfrm>
            <a:prstGeom prst="ellipse">
              <a:avLst/>
            </a:prstGeom>
            <a:solidFill>
              <a:schemeClr val="accent1">
                <a:alpha val="100000"/>
              </a:schemeClr>
            </a:solidFill>
          </p:spPr>
        </p:sp>
        <p:sp>
          <p:nvSpPr>
            <p:cNvPr id="36" name="AutoShape 36"/>
            <p:cNvSpPr/>
            <p:nvPr/>
          </p:nvSpPr>
          <p:spPr>
            <a:xfrm>
              <a:off x="575049" y="691064"/>
              <a:ext cx="78137" cy="78137"/>
            </a:xfrm>
            <a:prstGeom prst="ellipse">
              <a:avLst/>
            </a:prstGeom>
            <a:solidFill>
              <a:schemeClr val="accent1">
                <a:alpha val="80000"/>
              </a:schemeClr>
            </a:solidFill>
          </p:spPr>
        </p:sp>
        <p:sp>
          <p:nvSpPr>
            <p:cNvPr id="37" name="AutoShape 37"/>
            <p:cNvSpPr/>
            <p:nvPr/>
          </p:nvSpPr>
          <p:spPr>
            <a:xfrm>
              <a:off x="689125" y="692781"/>
              <a:ext cx="74704" cy="74704"/>
            </a:xfrm>
            <a:prstGeom prst="ellipse">
              <a:avLst/>
            </a:prstGeom>
            <a:solidFill>
              <a:schemeClr val="accent1">
                <a:alpha val="60000"/>
              </a:schemeClr>
            </a:solidFill>
          </p:spPr>
        </p:sp>
        <p:sp>
          <p:nvSpPr>
            <p:cNvPr id="38" name="AutoShape 38"/>
            <p:cNvSpPr/>
            <p:nvPr/>
          </p:nvSpPr>
          <p:spPr>
            <a:xfrm>
              <a:off x="799768" y="701751"/>
              <a:ext cx="69238" cy="69238"/>
            </a:xfrm>
            <a:prstGeom prst="ellipse">
              <a:avLst/>
            </a:prstGeom>
            <a:solidFill>
              <a:schemeClr val="accent1">
                <a:alpha val="40000"/>
              </a:schemeClr>
            </a:solidFill>
          </p:spPr>
        </p:sp>
        <p:sp>
          <p:nvSpPr>
            <p:cNvPr id="39" name="AutoShape 39"/>
            <p:cNvSpPr/>
            <p:nvPr/>
          </p:nvSpPr>
          <p:spPr>
            <a:xfrm>
              <a:off x="904945" y="697618"/>
              <a:ext cx="65594" cy="65594"/>
            </a:xfrm>
            <a:prstGeom prst="ellipse">
              <a:avLst/>
            </a:prstGeom>
            <a:solidFill>
              <a:schemeClr val="accent1">
                <a:alpha val="20000"/>
              </a:schemeClr>
            </a:solidFill>
          </p:spPr>
        </p:sp>
        <p:sp>
          <p:nvSpPr>
            <p:cNvPr id="40" name="TextBox 40"/>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Microsoft Yahei"/>
                  <a:ea typeface="Microsoft Yahei"/>
                  <a:cs typeface="Microsoft Yahei"/>
                </a:rPr>
                <a:t>安装步骤</a:t>
              </a:r>
            </a:p>
          </p:txBody>
        </p:sp>
      </p:grpSp>
      <p:grpSp>
        <p:nvGrpSpPr>
          <p:cNvPr id="41" name="Group 41"/>
          <p:cNvGrpSpPr/>
          <p:nvPr/>
        </p:nvGrpSpPr>
        <p:grpSpPr>
          <a:xfrm>
            <a:off x="4154710" y="4728342"/>
            <a:ext cx="2553340" cy="1269499"/>
            <a:chOff x="4154710" y="4728342"/>
            <a:chExt cx="2553340" cy="1269499"/>
          </a:xfrm>
        </p:grpSpPr>
        <p:sp>
          <p:nvSpPr>
            <p:cNvPr id="42" name="TextBox 42"/>
            <p:cNvSpPr txBox="1"/>
            <p:nvPr/>
          </p:nvSpPr>
          <p:spPr>
            <a:xfrm>
              <a:off x="4154710" y="4728342"/>
              <a:ext cx="2553340" cy="1269499"/>
            </a:xfrm>
            <a:prstGeom prst="rect">
              <a:avLst/>
            </a:prstGeom>
          </p:spPr>
          <p:txBody>
            <a:bodyPr vert="horz" wrap="square" lIns="66008" tIns="33052" rIns="66008" bIns="33052" rtlCol="0" anchor="ctr" anchorCtr="1">
              <a:normAutofit/>
            </a:bodyPr>
            <a:lstStyle/>
            <a:p>
              <a:pPr algn="l">
                <a:lnSpc>
                  <a:spcPct val="150000"/>
                </a:lnSpc>
              </a:pPr>
              <a:r>
                <a:rPr lang="en-US" sz="1500">
                  <a:solidFill>
                    <a:schemeClr val="dk1">
                      <a:alpha val="100000"/>
                    </a:schemeClr>
                  </a:solidFill>
                  <a:latin typeface="Microsoft Yahei"/>
                  <a:ea typeface="Microsoft Yahei"/>
                  <a:cs typeface="Microsoft Yahei"/>
                </a:rPr>
                <a:t>安装步骤2：运行安装程序</a:t>
              </a:r>
            </a:p>
          </p:txBody>
        </p:sp>
      </p:grpSp>
      <p:grpSp>
        <p:nvGrpSpPr>
          <p:cNvPr id="43" name="Group 43"/>
          <p:cNvGrpSpPr/>
          <p:nvPr/>
        </p:nvGrpSpPr>
        <p:grpSpPr>
          <a:xfrm>
            <a:off x="8799789" y="4728342"/>
            <a:ext cx="2553340" cy="1269499"/>
            <a:chOff x="8799789" y="4728342"/>
            <a:chExt cx="2553340" cy="1269499"/>
          </a:xfrm>
        </p:grpSpPr>
        <p:sp>
          <p:nvSpPr>
            <p:cNvPr id="44" name="TextBox 44"/>
            <p:cNvSpPr txBox="1"/>
            <p:nvPr/>
          </p:nvSpPr>
          <p:spPr>
            <a:xfrm>
              <a:off x="8799789" y="4728342"/>
              <a:ext cx="2553340" cy="1269499"/>
            </a:xfrm>
            <a:prstGeom prst="rect">
              <a:avLst/>
            </a:prstGeom>
          </p:spPr>
          <p:txBody>
            <a:bodyPr vert="horz" wrap="square" lIns="66008" tIns="33052" rIns="66008" bIns="33052" rtlCol="0" anchor="ctr" anchorCtr="1">
              <a:normAutofit/>
            </a:bodyPr>
            <a:lstStyle/>
            <a:p>
              <a:pPr algn="l">
                <a:lnSpc>
                  <a:spcPct val="150000"/>
                </a:lnSpc>
              </a:pPr>
              <a:r>
                <a:rPr lang="en-US" sz="1500">
                  <a:solidFill>
                    <a:schemeClr val="dk1">
                      <a:alpha val="100000"/>
                    </a:schemeClr>
                  </a:solidFill>
                  <a:latin typeface="Microsoft Yahei"/>
                  <a:ea typeface="Microsoft Yahei"/>
                  <a:cs typeface="Microsoft Yahei"/>
                </a:rPr>
                <a:t>安装步骤4：完成安装并重启</a:t>
              </a:r>
            </a:p>
          </p:txBody>
        </p:sp>
      </p:grpSp>
      <p:grpSp>
        <p:nvGrpSpPr>
          <p:cNvPr id="45" name="Group 45"/>
          <p:cNvGrpSpPr/>
          <p:nvPr/>
        </p:nvGrpSpPr>
        <p:grpSpPr>
          <a:xfrm>
            <a:off x="3202747" y="1746786"/>
            <a:ext cx="2553340" cy="1269499"/>
            <a:chOff x="3202747" y="1746786"/>
            <a:chExt cx="2553340" cy="1269499"/>
          </a:xfrm>
        </p:grpSpPr>
        <p:sp>
          <p:nvSpPr>
            <p:cNvPr id="46" name="TextBox 46"/>
            <p:cNvSpPr txBox="1"/>
            <p:nvPr/>
          </p:nvSpPr>
          <p:spPr>
            <a:xfrm>
              <a:off x="3202747" y="1746786"/>
              <a:ext cx="2553340" cy="1269499"/>
            </a:xfrm>
            <a:prstGeom prst="rect">
              <a:avLst/>
            </a:prstGeom>
          </p:spPr>
          <p:txBody>
            <a:bodyPr vert="horz" wrap="square" lIns="66008" tIns="33052" rIns="66008" bIns="33052" rtlCol="0" anchor="ctr" anchorCtr="1">
              <a:normAutofit/>
            </a:bodyPr>
            <a:lstStyle/>
            <a:p>
              <a:pPr algn="l">
                <a:lnSpc>
                  <a:spcPct val="150000"/>
                </a:lnSpc>
              </a:pPr>
              <a:r>
                <a:rPr lang="en-US" sz="1500">
                  <a:solidFill>
                    <a:schemeClr val="dk1">
                      <a:alpha val="100000"/>
                    </a:schemeClr>
                  </a:solidFill>
                  <a:latin typeface="Microsoft Yahei"/>
                  <a:ea typeface="Microsoft Yahei"/>
                  <a:cs typeface="Microsoft Yahei"/>
                </a:rPr>
                <a:t>安装步骤1：下载安装包并解压</a:t>
              </a:r>
            </a:p>
          </p:txBody>
        </p:sp>
      </p:grpSp>
      <p:grpSp>
        <p:nvGrpSpPr>
          <p:cNvPr id="47" name="Group 47"/>
          <p:cNvGrpSpPr/>
          <p:nvPr/>
        </p:nvGrpSpPr>
        <p:grpSpPr>
          <a:xfrm>
            <a:off x="7815038" y="1615818"/>
            <a:ext cx="2553340" cy="1269499"/>
            <a:chOff x="7815038" y="1615818"/>
            <a:chExt cx="2553340" cy="1269499"/>
          </a:xfrm>
        </p:grpSpPr>
        <p:sp>
          <p:nvSpPr>
            <p:cNvPr id="48" name="TextBox 48"/>
            <p:cNvSpPr txBox="1"/>
            <p:nvPr/>
          </p:nvSpPr>
          <p:spPr>
            <a:xfrm>
              <a:off x="7815038" y="1615818"/>
              <a:ext cx="2553340" cy="1269499"/>
            </a:xfrm>
            <a:prstGeom prst="rect">
              <a:avLst/>
            </a:prstGeom>
          </p:spPr>
          <p:txBody>
            <a:bodyPr vert="horz" wrap="square" lIns="66008" tIns="33052" rIns="66008" bIns="33052" rtlCol="0" anchor="ctr" anchorCtr="1">
              <a:normAutofit/>
            </a:bodyPr>
            <a:lstStyle/>
            <a:p>
              <a:pPr algn="l">
                <a:lnSpc>
                  <a:spcPct val="150000"/>
                </a:lnSpc>
              </a:pPr>
              <a:r>
                <a:rPr lang="en-US" sz="1500">
                  <a:solidFill>
                    <a:schemeClr val="dk1">
                      <a:alpha val="100000"/>
                    </a:schemeClr>
                  </a:solidFill>
                  <a:latin typeface="Microsoft Yahei"/>
                  <a:ea typeface="Microsoft Yahei"/>
                  <a:cs typeface="Microsoft Yahei"/>
                </a:rPr>
                <a:t>安装步骤3：按照提示进行安装</a:t>
              </a: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grpSp>
        <p:nvGrpSpPr>
          <p:cNvPr id="2" name="Group 2"/>
          <p:cNvGrpSpPr/>
          <p:nvPr/>
        </p:nvGrpSpPr>
        <p:grpSpPr>
          <a:xfrm>
            <a:off x="1852041" y="2608040"/>
            <a:ext cx="1741075" cy="1743361"/>
            <a:chOff x="1852041" y="2608040"/>
            <a:chExt cx="1741075" cy="1743361"/>
          </a:xfrm>
        </p:grpSpPr>
        <p:sp>
          <p:nvSpPr>
            <p:cNvPr id="3" name="Freeform 3"/>
            <p:cNvSpPr/>
            <p:nvPr/>
          </p:nvSpPr>
          <p:spPr>
            <a:xfrm>
              <a:off x="1852041" y="2608040"/>
              <a:ext cx="1741075" cy="1743361"/>
            </a:xfrm>
            <a:custGeom>
              <a:avLst/>
              <a:gdLst/>
              <a:ahLst/>
              <a:cxnLst/>
              <a:rect l="l" t="t"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03" y="10800"/>
                  </a:moveTo>
                  <a:cubicBezTo>
                    <a:pt x="3003" y="15106"/>
                    <a:pt x="6494" y="18597"/>
                    <a:pt x="10800" y="18597"/>
                  </a:cubicBezTo>
                  <a:cubicBezTo>
                    <a:pt x="15106" y="18597"/>
                    <a:pt x="18597" y="15106"/>
                    <a:pt x="18597" y="10800"/>
                  </a:cubicBezTo>
                  <a:cubicBezTo>
                    <a:pt x="18597" y="6494"/>
                    <a:pt x="15106" y="3003"/>
                    <a:pt x="10800" y="3003"/>
                  </a:cubicBezTo>
                  <a:cubicBezTo>
                    <a:pt x="6494" y="3003"/>
                    <a:pt x="3003" y="6494"/>
                    <a:pt x="3003" y="10800"/>
                  </a:cubicBezTo>
                  <a:close/>
                </a:path>
              </a:pathLst>
            </a:custGeom>
            <a:solidFill>
              <a:schemeClr val="accent1">
                <a:alpha val="100000"/>
              </a:schemeClr>
            </a:solidFill>
          </p:spPr>
        </p:sp>
      </p:grpSp>
      <p:grpSp>
        <p:nvGrpSpPr>
          <p:cNvPr id="4" name="Group 4"/>
          <p:cNvGrpSpPr/>
          <p:nvPr/>
        </p:nvGrpSpPr>
        <p:grpSpPr>
          <a:xfrm>
            <a:off x="2474404" y="2441829"/>
            <a:ext cx="497967" cy="2077498"/>
            <a:chOff x="2474404" y="2441829"/>
            <a:chExt cx="497967" cy="2077498"/>
          </a:xfrm>
        </p:grpSpPr>
        <p:sp>
          <p:nvSpPr>
            <p:cNvPr id="5" name="Freeform 5"/>
            <p:cNvSpPr/>
            <p:nvPr/>
          </p:nvSpPr>
          <p:spPr>
            <a:xfrm>
              <a:off x="2474404" y="4143661"/>
              <a:ext cx="497967" cy="375666"/>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1">
                <a:alpha val="100000"/>
              </a:schemeClr>
            </a:solidFill>
          </p:spPr>
        </p:sp>
        <p:sp>
          <p:nvSpPr>
            <p:cNvPr id="6" name="Freeform 6"/>
            <p:cNvSpPr/>
            <p:nvPr/>
          </p:nvSpPr>
          <p:spPr>
            <a:xfrm flipV="1">
              <a:off x="2474404" y="2441829"/>
              <a:ext cx="497967" cy="375666"/>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1">
                <a:alpha val="100000"/>
              </a:schemeClr>
            </a:solidFill>
          </p:spPr>
        </p:sp>
      </p:grpSp>
      <p:grpSp>
        <p:nvGrpSpPr>
          <p:cNvPr id="7" name="Group 7"/>
          <p:cNvGrpSpPr/>
          <p:nvPr/>
        </p:nvGrpSpPr>
        <p:grpSpPr>
          <a:xfrm>
            <a:off x="2474404" y="2441829"/>
            <a:ext cx="497967" cy="2077498"/>
            <a:chOff x="2474404" y="2441829"/>
            <a:chExt cx="497967" cy="2077498"/>
          </a:xfrm>
        </p:grpSpPr>
        <p:sp>
          <p:nvSpPr>
            <p:cNvPr id="8" name="Freeform 8"/>
            <p:cNvSpPr/>
            <p:nvPr/>
          </p:nvSpPr>
          <p:spPr>
            <a:xfrm>
              <a:off x="2474404" y="4143661"/>
              <a:ext cx="497967" cy="375666"/>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1">
                <a:alpha val="100000"/>
              </a:schemeClr>
            </a:solidFill>
          </p:spPr>
        </p:sp>
        <p:sp>
          <p:nvSpPr>
            <p:cNvPr id="9" name="Freeform 9"/>
            <p:cNvSpPr/>
            <p:nvPr/>
          </p:nvSpPr>
          <p:spPr>
            <a:xfrm flipV="1">
              <a:off x="2474404" y="2441829"/>
              <a:ext cx="497967" cy="375666"/>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1">
                <a:alpha val="100000"/>
              </a:schemeClr>
            </a:solidFill>
          </p:spPr>
        </p:sp>
      </p:grpSp>
      <p:grpSp>
        <p:nvGrpSpPr>
          <p:cNvPr id="10" name="Group 10"/>
          <p:cNvGrpSpPr/>
          <p:nvPr/>
        </p:nvGrpSpPr>
        <p:grpSpPr>
          <a:xfrm>
            <a:off x="2474404" y="2441829"/>
            <a:ext cx="497967" cy="2077498"/>
            <a:chOff x="2474404" y="2441829"/>
            <a:chExt cx="497967" cy="2077498"/>
          </a:xfrm>
        </p:grpSpPr>
        <p:sp>
          <p:nvSpPr>
            <p:cNvPr id="11" name="Freeform 11"/>
            <p:cNvSpPr/>
            <p:nvPr/>
          </p:nvSpPr>
          <p:spPr>
            <a:xfrm>
              <a:off x="2474404" y="4143661"/>
              <a:ext cx="497967" cy="375666"/>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1">
                <a:alpha val="100000"/>
              </a:schemeClr>
            </a:solidFill>
          </p:spPr>
        </p:sp>
        <p:sp>
          <p:nvSpPr>
            <p:cNvPr id="12" name="Freeform 12"/>
            <p:cNvSpPr/>
            <p:nvPr/>
          </p:nvSpPr>
          <p:spPr>
            <a:xfrm flipV="1">
              <a:off x="2474404" y="2441829"/>
              <a:ext cx="497967" cy="375666"/>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1">
                <a:alpha val="100000"/>
              </a:schemeClr>
            </a:solidFill>
          </p:spPr>
        </p:sp>
      </p:grpSp>
      <p:grpSp>
        <p:nvGrpSpPr>
          <p:cNvPr id="13" name="Group 13"/>
          <p:cNvGrpSpPr/>
          <p:nvPr/>
        </p:nvGrpSpPr>
        <p:grpSpPr>
          <a:xfrm>
            <a:off x="2476214" y="2441829"/>
            <a:ext cx="497967" cy="2077498"/>
            <a:chOff x="2476214" y="2441829"/>
            <a:chExt cx="497967" cy="2077498"/>
          </a:xfrm>
        </p:grpSpPr>
        <p:sp>
          <p:nvSpPr>
            <p:cNvPr id="14" name="Freeform 14"/>
            <p:cNvSpPr/>
            <p:nvPr/>
          </p:nvSpPr>
          <p:spPr>
            <a:xfrm>
              <a:off x="2476214" y="4143661"/>
              <a:ext cx="497967" cy="375666"/>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1">
                <a:alpha val="100000"/>
              </a:schemeClr>
            </a:solidFill>
          </p:spPr>
        </p:sp>
        <p:sp>
          <p:nvSpPr>
            <p:cNvPr id="15" name="Freeform 15"/>
            <p:cNvSpPr/>
            <p:nvPr/>
          </p:nvSpPr>
          <p:spPr>
            <a:xfrm flipV="1">
              <a:off x="2476214" y="2441829"/>
              <a:ext cx="497967" cy="375666"/>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1">
                <a:alpha val="100000"/>
              </a:schemeClr>
            </a:solidFill>
          </p:spPr>
        </p:sp>
      </p:grpSp>
      <p:grpSp>
        <p:nvGrpSpPr>
          <p:cNvPr id="16" name="Group 16"/>
          <p:cNvGrpSpPr/>
          <p:nvPr/>
        </p:nvGrpSpPr>
        <p:grpSpPr>
          <a:xfrm>
            <a:off x="1852041" y="2607469"/>
            <a:ext cx="1741075" cy="1743361"/>
            <a:chOff x="1852041" y="2607469"/>
            <a:chExt cx="1741075" cy="1743361"/>
          </a:xfrm>
        </p:grpSpPr>
        <p:sp>
          <p:nvSpPr>
            <p:cNvPr id="17" name="Freeform 17"/>
            <p:cNvSpPr/>
            <p:nvPr/>
          </p:nvSpPr>
          <p:spPr>
            <a:xfrm>
              <a:off x="1852041" y="2607469"/>
              <a:ext cx="1741075" cy="1743361"/>
            </a:xfrm>
            <a:custGeom>
              <a:avLst/>
              <a:gdLst/>
              <a:ahLst/>
              <a:cxnLst/>
              <a:rect l="l" t="t"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03" y="10800"/>
                  </a:moveTo>
                  <a:cubicBezTo>
                    <a:pt x="3003" y="15106"/>
                    <a:pt x="6494" y="18597"/>
                    <a:pt x="10800" y="18597"/>
                  </a:cubicBezTo>
                  <a:cubicBezTo>
                    <a:pt x="15106" y="18597"/>
                    <a:pt x="18597" y="15106"/>
                    <a:pt x="18597" y="10800"/>
                  </a:cubicBezTo>
                  <a:cubicBezTo>
                    <a:pt x="18597" y="6494"/>
                    <a:pt x="15106" y="3003"/>
                    <a:pt x="10800" y="3003"/>
                  </a:cubicBezTo>
                  <a:cubicBezTo>
                    <a:pt x="6494" y="3003"/>
                    <a:pt x="3003" y="6494"/>
                    <a:pt x="3003" y="10800"/>
                  </a:cubicBezTo>
                  <a:close/>
                </a:path>
              </a:pathLst>
            </a:custGeom>
            <a:solidFill>
              <a:schemeClr val="accent1">
                <a:alpha val="100000"/>
              </a:schemeClr>
            </a:solidFill>
          </p:spPr>
        </p:sp>
      </p:grpSp>
      <p:grpSp>
        <p:nvGrpSpPr>
          <p:cNvPr id="18" name="Group 18"/>
          <p:cNvGrpSpPr/>
          <p:nvPr/>
        </p:nvGrpSpPr>
        <p:grpSpPr>
          <a:xfrm>
            <a:off x="2474404" y="2441257"/>
            <a:ext cx="497967" cy="2077498"/>
            <a:chOff x="2474404" y="2441257"/>
            <a:chExt cx="497967" cy="2077498"/>
          </a:xfrm>
        </p:grpSpPr>
        <p:sp>
          <p:nvSpPr>
            <p:cNvPr id="19" name="Freeform 19"/>
            <p:cNvSpPr/>
            <p:nvPr/>
          </p:nvSpPr>
          <p:spPr>
            <a:xfrm>
              <a:off x="2474404" y="4143089"/>
              <a:ext cx="497967" cy="375666"/>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1">
                <a:alpha val="100000"/>
              </a:schemeClr>
            </a:solidFill>
          </p:spPr>
        </p:sp>
        <p:sp>
          <p:nvSpPr>
            <p:cNvPr id="20" name="Freeform 20"/>
            <p:cNvSpPr/>
            <p:nvPr/>
          </p:nvSpPr>
          <p:spPr>
            <a:xfrm flipV="1">
              <a:off x="2474404" y="2441257"/>
              <a:ext cx="497967" cy="375666"/>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1">
                <a:alpha val="100000"/>
              </a:schemeClr>
            </a:solidFill>
          </p:spPr>
        </p:sp>
      </p:grpSp>
      <p:grpSp>
        <p:nvGrpSpPr>
          <p:cNvPr id="21" name="Group 21"/>
          <p:cNvGrpSpPr/>
          <p:nvPr/>
        </p:nvGrpSpPr>
        <p:grpSpPr>
          <a:xfrm>
            <a:off x="2474404" y="2441257"/>
            <a:ext cx="497967" cy="2077498"/>
            <a:chOff x="2474404" y="2441257"/>
            <a:chExt cx="497967" cy="2077498"/>
          </a:xfrm>
        </p:grpSpPr>
        <p:sp>
          <p:nvSpPr>
            <p:cNvPr id="22" name="Freeform 22"/>
            <p:cNvSpPr/>
            <p:nvPr/>
          </p:nvSpPr>
          <p:spPr>
            <a:xfrm>
              <a:off x="2474404" y="4143089"/>
              <a:ext cx="497967" cy="375666"/>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1">
                <a:alpha val="100000"/>
              </a:schemeClr>
            </a:solidFill>
          </p:spPr>
        </p:sp>
        <p:sp>
          <p:nvSpPr>
            <p:cNvPr id="23" name="Freeform 23"/>
            <p:cNvSpPr/>
            <p:nvPr/>
          </p:nvSpPr>
          <p:spPr>
            <a:xfrm flipV="1">
              <a:off x="2474404" y="2441257"/>
              <a:ext cx="497967" cy="375666"/>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1">
                <a:alpha val="100000"/>
              </a:schemeClr>
            </a:solidFill>
          </p:spPr>
        </p:sp>
      </p:grpSp>
      <p:grpSp>
        <p:nvGrpSpPr>
          <p:cNvPr id="24" name="Group 24"/>
          <p:cNvGrpSpPr/>
          <p:nvPr/>
        </p:nvGrpSpPr>
        <p:grpSpPr>
          <a:xfrm>
            <a:off x="2474404" y="2441257"/>
            <a:ext cx="497967" cy="2077498"/>
            <a:chOff x="2474404" y="2441257"/>
            <a:chExt cx="497967" cy="2077498"/>
          </a:xfrm>
        </p:grpSpPr>
        <p:sp>
          <p:nvSpPr>
            <p:cNvPr id="25" name="Freeform 25"/>
            <p:cNvSpPr/>
            <p:nvPr/>
          </p:nvSpPr>
          <p:spPr>
            <a:xfrm>
              <a:off x="2474404" y="4143089"/>
              <a:ext cx="497967" cy="375666"/>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1">
                <a:alpha val="100000"/>
              </a:schemeClr>
            </a:solidFill>
          </p:spPr>
        </p:sp>
        <p:sp>
          <p:nvSpPr>
            <p:cNvPr id="26" name="Freeform 26"/>
            <p:cNvSpPr/>
            <p:nvPr/>
          </p:nvSpPr>
          <p:spPr>
            <a:xfrm flipV="1">
              <a:off x="2474404" y="2441257"/>
              <a:ext cx="497967" cy="375666"/>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1">
                <a:alpha val="100000"/>
              </a:schemeClr>
            </a:solidFill>
          </p:spPr>
        </p:sp>
      </p:grpSp>
      <p:grpSp>
        <p:nvGrpSpPr>
          <p:cNvPr id="27" name="Group 27"/>
          <p:cNvGrpSpPr/>
          <p:nvPr/>
        </p:nvGrpSpPr>
        <p:grpSpPr>
          <a:xfrm>
            <a:off x="2476214" y="2441257"/>
            <a:ext cx="497967" cy="2077498"/>
            <a:chOff x="2476214" y="2441257"/>
            <a:chExt cx="497967" cy="2077498"/>
          </a:xfrm>
        </p:grpSpPr>
        <p:sp>
          <p:nvSpPr>
            <p:cNvPr id="28" name="Freeform 28"/>
            <p:cNvSpPr/>
            <p:nvPr/>
          </p:nvSpPr>
          <p:spPr>
            <a:xfrm>
              <a:off x="2476214" y="4143089"/>
              <a:ext cx="497967" cy="375666"/>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1">
                <a:alpha val="100000"/>
              </a:schemeClr>
            </a:solidFill>
          </p:spPr>
        </p:sp>
        <p:sp>
          <p:nvSpPr>
            <p:cNvPr id="29" name="Freeform 29"/>
            <p:cNvSpPr/>
            <p:nvPr/>
          </p:nvSpPr>
          <p:spPr>
            <a:xfrm flipV="1">
              <a:off x="2476214" y="2441257"/>
              <a:ext cx="497967" cy="375666"/>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1">
                <a:alpha val="100000"/>
              </a:schemeClr>
            </a:solidFill>
          </p:spPr>
        </p:sp>
      </p:grpSp>
      <p:grpSp>
        <p:nvGrpSpPr>
          <p:cNvPr id="30" name="Group 30"/>
          <p:cNvGrpSpPr/>
          <p:nvPr/>
        </p:nvGrpSpPr>
        <p:grpSpPr>
          <a:xfrm>
            <a:off x="3653980" y="3200971"/>
            <a:ext cx="2390966" cy="2394109"/>
            <a:chOff x="3653980" y="3200971"/>
            <a:chExt cx="2390966" cy="2394109"/>
          </a:xfrm>
        </p:grpSpPr>
        <p:sp>
          <p:nvSpPr>
            <p:cNvPr id="31" name="Freeform 31"/>
            <p:cNvSpPr/>
            <p:nvPr/>
          </p:nvSpPr>
          <p:spPr>
            <a:xfrm>
              <a:off x="3653980" y="3200971"/>
              <a:ext cx="2390966" cy="2394109"/>
            </a:xfrm>
            <a:custGeom>
              <a:avLst/>
              <a:gdLst/>
              <a:ahLst/>
              <a:cxnLst/>
              <a:rect l="l" t="t"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03" y="10800"/>
                  </a:moveTo>
                  <a:cubicBezTo>
                    <a:pt x="3003" y="15106"/>
                    <a:pt x="6494" y="18597"/>
                    <a:pt x="10800" y="18597"/>
                  </a:cubicBezTo>
                  <a:cubicBezTo>
                    <a:pt x="15106" y="18597"/>
                    <a:pt x="18597" y="15106"/>
                    <a:pt x="18597" y="10800"/>
                  </a:cubicBezTo>
                  <a:cubicBezTo>
                    <a:pt x="18597" y="6494"/>
                    <a:pt x="15106" y="3003"/>
                    <a:pt x="10800" y="3003"/>
                  </a:cubicBezTo>
                  <a:cubicBezTo>
                    <a:pt x="6494" y="3003"/>
                    <a:pt x="3003" y="6494"/>
                    <a:pt x="3003" y="10800"/>
                  </a:cubicBezTo>
                  <a:close/>
                </a:path>
              </a:pathLst>
            </a:custGeom>
            <a:solidFill>
              <a:schemeClr val="accent2">
                <a:alpha val="100000"/>
              </a:schemeClr>
            </a:solidFill>
          </p:spPr>
        </p:sp>
      </p:grpSp>
      <p:grpSp>
        <p:nvGrpSpPr>
          <p:cNvPr id="32" name="Group 32"/>
          <p:cNvGrpSpPr/>
          <p:nvPr/>
        </p:nvGrpSpPr>
        <p:grpSpPr>
          <a:xfrm>
            <a:off x="4508754" y="2972753"/>
            <a:ext cx="683800" cy="2852928"/>
            <a:chOff x="4508754" y="2972753"/>
            <a:chExt cx="683800" cy="2852928"/>
          </a:xfrm>
        </p:grpSpPr>
        <p:sp>
          <p:nvSpPr>
            <p:cNvPr id="33" name="Freeform 33"/>
            <p:cNvSpPr/>
            <p:nvPr/>
          </p:nvSpPr>
          <p:spPr>
            <a:xfrm>
              <a:off x="4508754" y="5309807"/>
              <a:ext cx="683800" cy="515874"/>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2">
                <a:alpha val="100000"/>
              </a:schemeClr>
            </a:solidFill>
          </p:spPr>
        </p:sp>
        <p:sp>
          <p:nvSpPr>
            <p:cNvPr id="34" name="Freeform 34"/>
            <p:cNvSpPr/>
            <p:nvPr/>
          </p:nvSpPr>
          <p:spPr>
            <a:xfrm flipV="1">
              <a:off x="4508754" y="2972753"/>
              <a:ext cx="683800" cy="515874"/>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2">
                <a:alpha val="100000"/>
              </a:schemeClr>
            </a:solidFill>
          </p:spPr>
        </p:sp>
      </p:grpSp>
      <p:grpSp>
        <p:nvGrpSpPr>
          <p:cNvPr id="35" name="Group 35"/>
          <p:cNvGrpSpPr/>
          <p:nvPr/>
        </p:nvGrpSpPr>
        <p:grpSpPr>
          <a:xfrm>
            <a:off x="4508754" y="2972753"/>
            <a:ext cx="683800" cy="2852928"/>
            <a:chOff x="4508754" y="2972753"/>
            <a:chExt cx="683800" cy="2852928"/>
          </a:xfrm>
        </p:grpSpPr>
        <p:sp>
          <p:nvSpPr>
            <p:cNvPr id="36" name="Freeform 36"/>
            <p:cNvSpPr/>
            <p:nvPr/>
          </p:nvSpPr>
          <p:spPr>
            <a:xfrm>
              <a:off x="4508754" y="5309807"/>
              <a:ext cx="683800" cy="515874"/>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2">
                <a:alpha val="100000"/>
              </a:schemeClr>
            </a:solidFill>
          </p:spPr>
        </p:sp>
        <p:sp>
          <p:nvSpPr>
            <p:cNvPr id="37" name="Freeform 37"/>
            <p:cNvSpPr/>
            <p:nvPr/>
          </p:nvSpPr>
          <p:spPr>
            <a:xfrm flipV="1">
              <a:off x="4508754" y="2972753"/>
              <a:ext cx="683800" cy="515874"/>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2">
                <a:alpha val="100000"/>
              </a:schemeClr>
            </a:solidFill>
          </p:spPr>
        </p:sp>
      </p:grpSp>
      <p:grpSp>
        <p:nvGrpSpPr>
          <p:cNvPr id="38" name="Group 38"/>
          <p:cNvGrpSpPr/>
          <p:nvPr/>
        </p:nvGrpSpPr>
        <p:grpSpPr>
          <a:xfrm>
            <a:off x="4508754" y="2972753"/>
            <a:ext cx="683800" cy="2852928"/>
            <a:chOff x="4508754" y="2972753"/>
            <a:chExt cx="683800" cy="2852928"/>
          </a:xfrm>
        </p:grpSpPr>
        <p:sp>
          <p:nvSpPr>
            <p:cNvPr id="39" name="Freeform 39"/>
            <p:cNvSpPr/>
            <p:nvPr/>
          </p:nvSpPr>
          <p:spPr>
            <a:xfrm>
              <a:off x="4508754" y="5309807"/>
              <a:ext cx="683800" cy="515874"/>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2">
                <a:alpha val="100000"/>
              </a:schemeClr>
            </a:solidFill>
          </p:spPr>
        </p:sp>
        <p:sp>
          <p:nvSpPr>
            <p:cNvPr id="40" name="Freeform 40"/>
            <p:cNvSpPr/>
            <p:nvPr/>
          </p:nvSpPr>
          <p:spPr>
            <a:xfrm flipV="1">
              <a:off x="4508754" y="2972753"/>
              <a:ext cx="683800" cy="515874"/>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2">
                <a:alpha val="100000"/>
              </a:schemeClr>
            </a:solidFill>
          </p:spPr>
        </p:sp>
      </p:grpSp>
      <p:grpSp>
        <p:nvGrpSpPr>
          <p:cNvPr id="41" name="Group 41"/>
          <p:cNvGrpSpPr/>
          <p:nvPr/>
        </p:nvGrpSpPr>
        <p:grpSpPr>
          <a:xfrm>
            <a:off x="4511135" y="2972753"/>
            <a:ext cx="683800" cy="2852928"/>
            <a:chOff x="4511135" y="2972753"/>
            <a:chExt cx="683800" cy="2852928"/>
          </a:xfrm>
        </p:grpSpPr>
        <p:sp>
          <p:nvSpPr>
            <p:cNvPr id="42" name="Freeform 42"/>
            <p:cNvSpPr/>
            <p:nvPr/>
          </p:nvSpPr>
          <p:spPr>
            <a:xfrm>
              <a:off x="4511135" y="5309807"/>
              <a:ext cx="683800" cy="515874"/>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2">
                <a:alpha val="100000"/>
              </a:schemeClr>
            </a:solidFill>
          </p:spPr>
        </p:sp>
        <p:sp>
          <p:nvSpPr>
            <p:cNvPr id="43" name="Freeform 43"/>
            <p:cNvSpPr/>
            <p:nvPr/>
          </p:nvSpPr>
          <p:spPr>
            <a:xfrm flipV="1">
              <a:off x="4511135" y="2972753"/>
              <a:ext cx="683800" cy="515874"/>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2">
                <a:alpha val="100000"/>
              </a:schemeClr>
            </a:solidFill>
          </p:spPr>
        </p:sp>
      </p:grpSp>
      <p:grpSp>
        <p:nvGrpSpPr>
          <p:cNvPr id="44" name="Group 44"/>
          <p:cNvGrpSpPr/>
          <p:nvPr/>
        </p:nvGrpSpPr>
        <p:grpSpPr>
          <a:xfrm>
            <a:off x="3648742" y="3197923"/>
            <a:ext cx="2396966" cy="2400109"/>
            <a:chOff x="3648742" y="3197923"/>
            <a:chExt cx="2396966" cy="2400109"/>
          </a:xfrm>
        </p:grpSpPr>
        <p:sp>
          <p:nvSpPr>
            <p:cNvPr id="45" name="Freeform 45"/>
            <p:cNvSpPr/>
            <p:nvPr/>
          </p:nvSpPr>
          <p:spPr>
            <a:xfrm>
              <a:off x="3648742" y="3197923"/>
              <a:ext cx="2396966" cy="2400109"/>
            </a:xfrm>
            <a:custGeom>
              <a:avLst/>
              <a:gdLst/>
              <a:ahLst/>
              <a:cxnLst/>
              <a:rect l="l" t="t"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03" y="10800"/>
                  </a:moveTo>
                  <a:cubicBezTo>
                    <a:pt x="3003" y="15106"/>
                    <a:pt x="6494" y="18597"/>
                    <a:pt x="10800" y="18597"/>
                  </a:cubicBezTo>
                  <a:cubicBezTo>
                    <a:pt x="15106" y="18597"/>
                    <a:pt x="18597" y="15106"/>
                    <a:pt x="18597" y="10800"/>
                  </a:cubicBezTo>
                  <a:cubicBezTo>
                    <a:pt x="18597" y="6494"/>
                    <a:pt x="15106" y="3003"/>
                    <a:pt x="10800" y="3003"/>
                  </a:cubicBezTo>
                  <a:cubicBezTo>
                    <a:pt x="6494" y="3003"/>
                    <a:pt x="3003" y="6494"/>
                    <a:pt x="3003" y="10800"/>
                  </a:cubicBezTo>
                  <a:close/>
                </a:path>
              </a:pathLst>
            </a:custGeom>
            <a:solidFill>
              <a:schemeClr val="accent2">
                <a:alpha val="100000"/>
              </a:schemeClr>
            </a:solidFill>
          </p:spPr>
        </p:sp>
      </p:grpSp>
      <p:grpSp>
        <p:nvGrpSpPr>
          <p:cNvPr id="46" name="Group 46"/>
          <p:cNvGrpSpPr/>
          <p:nvPr/>
        </p:nvGrpSpPr>
        <p:grpSpPr>
          <a:xfrm>
            <a:off x="4505706" y="2969133"/>
            <a:ext cx="685514" cy="2860167"/>
            <a:chOff x="4505706" y="2969133"/>
            <a:chExt cx="685514" cy="2860167"/>
          </a:xfrm>
        </p:grpSpPr>
        <p:sp>
          <p:nvSpPr>
            <p:cNvPr id="47" name="Freeform 47"/>
            <p:cNvSpPr/>
            <p:nvPr/>
          </p:nvSpPr>
          <p:spPr>
            <a:xfrm>
              <a:off x="4505706" y="5312093"/>
              <a:ext cx="685514" cy="517207"/>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2">
                <a:alpha val="100000"/>
              </a:schemeClr>
            </a:solidFill>
          </p:spPr>
        </p:sp>
        <p:sp>
          <p:nvSpPr>
            <p:cNvPr id="48" name="Freeform 48"/>
            <p:cNvSpPr/>
            <p:nvPr/>
          </p:nvSpPr>
          <p:spPr>
            <a:xfrm flipV="1">
              <a:off x="4505706" y="2969133"/>
              <a:ext cx="685514" cy="517207"/>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2">
                <a:alpha val="100000"/>
              </a:schemeClr>
            </a:solidFill>
          </p:spPr>
        </p:sp>
      </p:grpSp>
      <p:grpSp>
        <p:nvGrpSpPr>
          <p:cNvPr id="49" name="Group 49"/>
          <p:cNvGrpSpPr/>
          <p:nvPr/>
        </p:nvGrpSpPr>
        <p:grpSpPr>
          <a:xfrm>
            <a:off x="4505706" y="2969133"/>
            <a:ext cx="685514" cy="2860167"/>
            <a:chOff x="4505706" y="2969133"/>
            <a:chExt cx="685514" cy="2860167"/>
          </a:xfrm>
        </p:grpSpPr>
        <p:sp>
          <p:nvSpPr>
            <p:cNvPr id="50" name="Freeform 50"/>
            <p:cNvSpPr/>
            <p:nvPr/>
          </p:nvSpPr>
          <p:spPr>
            <a:xfrm>
              <a:off x="4505706" y="5312093"/>
              <a:ext cx="685514" cy="517207"/>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2">
                <a:alpha val="100000"/>
              </a:schemeClr>
            </a:solidFill>
          </p:spPr>
        </p:sp>
        <p:sp>
          <p:nvSpPr>
            <p:cNvPr id="51" name="Freeform 51"/>
            <p:cNvSpPr/>
            <p:nvPr/>
          </p:nvSpPr>
          <p:spPr>
            <a:xfrm flipV="1">
              <a:off x="4505706" y="2969133"/>
              <a:ext cx="685514" cy="517207"/>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2">
                <a:alpha val="100000"/>
              </a:schemeClr>
            </a:solidFill>
          </p:spPr>
        </p:sp>
      </p:grpSp>
      <p:grpSp>
        <p:nvGrpSpPr>
          <p:cNvPr id="52" name="Group 52"/>
          <p:cNvGrpSpPr/>
          <p:nvPr/>
        </p:nvGrpSpPr>
        <p:grpSpPr>
          <a:xfrm>
            <a:off x="4505706" y="2969133"/>
            <a:ext cx="685514" cy="2860167"/>
            <a:chOff x="4505706" y="2969133"/>
            <a:chExt cx="685514" cy="2860167"/>
          </a:xfrm>
        </p:grpSpPr>
        <p:sp>
          <p:nvSpPr>
            <p:cNvPr id="53" name="Freeform 53"/>
            <p:cNvSpPr/>
            <p:nvPr/>
          </p:nvSpPr>
          <p:spPr>
            <a:xfrm>
              <a:off x="4505706" y="5312093"/>
              <a:ext cx="685514" cy="517207"/>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2">
                <a:alpha val="100000"/>
              </a:schemeClr>
            </a:solidFill>
          </p:spPr>
        </p:sp>
        <p:sp>
          <p:nvSpPr>
            <p:cNvPr id="54" name="Freeform 54"/>
            <p:cNvSpPr/>
            <p:nvPr/>
          </p:nvSpPr>
          <p:spPr>
            <a:xfrm flipV="1">
              <a:off x="4505706" y="2969133"/>
              <a:ext cx="685514" cy="517207"/>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2">
                <a:alpha val="100000"/>
              </a:schemeClr>
            </a:solidFill>
          </p:spPr>
        </p:sp>
      </p:grpSp>
      <p:grpSp>
        <p:nvGrpSpPr>
          <p:cNvPr id="55" name="Group 55"/>
          <p:cNvGrpSpPr/>
          <p:nvPr/>
        </p:nvGrpSpPr>
        <p:grpSpPr>
          <a:xfrm>
            <a:off x="4508087" y="2969133"/>
            <a:ext cx="685514" cy="2860167"/>
            <a:chOff x="4508087" y="2969133"/>
            <a:chExt cx="685514" cy="2860167"/>
          </a:xfrm>
        </p:grpSpPr>
        <p:sp>
          <p:nvSpPr>
            <p:cNvPr id="56" name="Freeform 56"/>
            <p:cNvSpPr/>
            <p:nvPr/>
          </p:nvSpPr>
          <p:spPr>
            <a:xfrm>
              <a:off x="4508087" y="5312093"/>
              <a:ext cx="685514" cy="517207"/>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2">
                <a:alpha val="100000"/>
              </a:schemeClr>
            </a:solidFill>
          </p:spPr>
        </p:sp>
        <p:sp>
          <p:nvSpPr>
            <p:cNvPr id="57" name="Freeform 57"/>
            <p:cNvSpPr/>
            <p:nvPr/>
          </p:nvSpPr>
          <p:spPr>
            <a:xfrm flipV="1">
              <a:off x="4508087" y="2969133"/>
              <a:ext cx="685514" cy="517207"/>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2">
                <a:alpha val="100000"/>
              </a:schemeClr>
            </a:solidFill>
          </p:spPr>
        </p:sp>
      </p:grpSp>
      <p:grpSp>
        <p:nvGrpSpPr>
          <p:cNvPr id="58" name="Group 58"/>
          <p:cNvGrpSpPr/>
          <p:nvPr/>
        </p:nvGrpSpPr>
        <p:grpSpPr>
          <a:xfrm>
            <a:off x="6124670" y="2332768"/>
            <a:ext cx="2128075" cy="2130933"/>
            <a:chOff x="6124670" y="2332768"/>
            <a:chExt cx="2128075" cy="2130933"/>
          </a:xfrm>
        </p:grpSpPr>
        <p:sp>
          <p:nvSpPr>
            <p:cNvPr id="59" name="Freeform 59"/>
            <p:cNvSpPr/>
            <p:nvPr/>
          </p:nvSpPr>
          <p:spPr>
            <a:xfrm>
              <a:off x="6124670" y="2332768"/>
              <a:ext cx="2128075" cy="2130933"/>
            </a:xfrm>
            <a:custGeom>
              <a:avLst/>
              <a:gdLst/>
              <a:ahLst/>
              <a:cxnLst/>
              <a:rect l="l" t="t"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03" y="10800"/>
                  </a:moveTo>
                  <a:cubicBezTo>
                    <a:pt x="3003" y="15106"/>
                    <a:pt x="6494" y="18597"/>
                    <a:pt x="10800" y="18597"/>
                  </a:cubicBezTo>
                  <a:cubicBezTo>
                    <a:pt x="15106" y="18597"/>
                    <a:pt x="18597" y="15106"/>
                    <a:pt x="18597" y="10800"/>
                  </a:cubicBezTo>
                  <a:cubicBezTo>
                    <a:pt x="18597" y="6494"/>
                    <a:pt x="15106" y="3003"/>
                    <a:pt x="10800" y="3003"/>
                  </a:cubicBezTo>
                  <a:cubicBezTo>
                    <a:pt x="6494" y="3003"/>
                    <a:pt x="3003" y="6494"/>
                    <a:pt x="3003" y="10800"/>
                  </a:cubicBezTo>
                  <a:close/>
                </a:path>
              </a:pathLst>
            </a:custGeom>
            <a:solidFill>
              <a:schemeClr val="accent3">
                <a:alpha val="100000"/>
              </a:schemeClr>
            </a:solidFill>
          </p:spPr>
        </p:sp>
      </p:grpSp>
      <p:grpSp>
        <p:nvGrpSpPr>
          <p:cNvPr id="60" name="Group 60"/>
          <p:cNvGrpSpPr/>
          <p:nvPr/>
        </p:nvGrpSpPr>
        <p:grpSpPr>
          <a:xfrm>
            <a:off x="6885432" y="2129600"/>
            <a:ext cx="608648" cy="2539364"/>
            <a:chOff x="6885432" y="2129600"/>
            <a:chExt cx="608648" cy="2539364"/>
          </a:xfrm>
        </p:grpSpPr>
        <p:sp>
          <p:nvSpPr>
            <p:cNvPr id="61" name="Freeform 61"/>
            <p:cNvSpPr/>
            <p:nvPr/>
          </p:nvSpPr>
          <p:spPr>
            <a:xfrm>
              <a:off x="6885432" y="4209764"/>
              <a:ext cx="608648" cy="459200"/>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3">
                <a:alpha val="100000"/>
              </a:schemeClr>
            </a:solidFill>
          </p:spPr>
        </p:sp>
        <p:sp>
          <p:nvSpPr>
            <p:cNvPr id="62" name="Freeform 62"/>
            <p:cNvSpPr/>
            <p:nvPr/>
          </p:nvSpPr>
          <p:spPr>
            <a:xfrm flipV="1">
              <a:off x="6885432" y="2129600"/>
              <a:ext cx="608648" cy="459200"/>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3">
                <a:alpha val="100000"/>
              </a:schemeClr>
            </a:solidFill>
          </p:spPr>
        </p:sp>
      </p:grpSp>
      <p:grpSp>
        <p:nvGrpSpPr>
          <p:cNvPr id="63" name="Group 63"/>
          <p:cNvGrpSpPr/>
          <p:nvPr/>
        </p:nvGrpSpPr>
        <p:grpSpPr>
          <a:xfrm>
            <a:off x="6885432" y="2129600"/>
            <a:ext cx="608648" cy="2539364"/>
            <a:chOff x="6885432" y="2129600"/>
            <a:chExt cx="608648" cy="2539364"/>
          </a:xfrm>
        </p:grpSpPr>
        <p:sp>
          <p:nvSpPr>
            <p:cNvPr id="64" name="Freeform 64"/>
            <p:cNvSpPr/>
            <p:nvPr/>
          </p:nvSpPr>
          <p:spPr>
            <a:xfrm>
              <a:off x="6885432" y="4209764"/>
              <a:ext cx="608648" cy="459200"/>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3">
                <a:alpha val="100000"/>
              </a:schemeClr>
            </a:solidFill>
          </p:spPr>
        </p:sp>
        <p:sp>
          <p:nvSpPr>
            <p:cNvPr id="65" name="Freeform 65"/>
            <p:cNvSpPr/>
            <p:nvPr/>
          </p:nvSpPr>
          <p:spPr>
            <a:xfrm flipV="1">
              <a:off x="6885432" y="2129600"/>
              <a:ext cx="608648" cy="459200"/>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3">
                <a:alpha val="100000"/>
              </a:schemeClr>
            </a:solidFill>
          </p:spPr>
        </p:sp>
      </p:grpSp>
      <p:grpSp>
        <p:nvGrpSpPr>
          <p:cNvPr id="66" name="Group 66"/>
          <p:cNvGrpSpPr/>
          <p:nvPr/>
        </p:nvGrpSpPr>
        <p:grpSpPr>
          <a:xfrm>
            <a:off x="6885432" y="2129600"/>
            <a:ext cx="608648" cy="2539364"/>
            <a:chOff x="6885432" y="2129600"/>
            <a:chExt cx="608648" cy="2539364"/>
          </a:xfrm>
        </p:grpSpPr>
        <p:sp>
          <p:nvSpPr>
            <p:cNvPr id="67" name="Freeform 67"/>
            <p:cNvSpPr/>
            <p:nvPr/>
          </p:nvSpPr>
          <p:spPr>
            <a:xfrm>
              <a:off x="6885432" y="4209764"/>
              <a:ext cx="608648" cy="459200"/>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3">
                <a:alpha val="100000"/>
              </a:schemeClr>
            </a:solidFill>
          </p:spPr>
        </p:sp>
        <p:sp>
          <p:nvSpPr>
            <p:cNvPr id="68" name="Freeform 68"/>
            <p:cNvSpPr/>
            <p:nvPr/>
          </p:nvSpPr>
          <p:spPr>
            <a:xfrm flipV="1">
              <a:off x="6885432" y="2129600"/>
              <a:ext cx="608648" cy="459200"/>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3">
                <a:alpha val="100000"/>
              </a:schemeClr>
            </a:solidFill>
          </p:spPr>
        </p:sp>
      </p:grpSp>
      <p:grpSp>
        <p:nvGrpSpPr>
          <p:cNvPr id="69" name="Group 69"/>
          <p:cNvGrpSpPr/>
          <p:nvPr/>
        </p:nvGrpSpPr>
        <p:grpSpPr>
          <a:xfrm>
            <a:off x="6887527" y="2129600"/>
            <a:ext cx="608648" cy="2539364"/>
            <a:chOff x="6887527" y="2129600"/>
            <a:chExt cx="608648" cy="2539364"/>
          </a:xfrm>
        </p:grpSpPr>
        <p:sp>
          <p:nvSpPr>
            <p:cNvPr id="70" name="Freeform 70"/>
            <p:cNvSpPr/>
            <p:nvPr/>
          </p:nvSpPr>
          <p:spPr>
            <a:xfrm>
              <a:off x="6887527" y="4209764"/>
              <a:ext cx="608648" cy="459200"/>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3">
                <a:alpha val="100000"/>
              </a:schemeClr>
            </a:solidFill>
          </p:spPr>
        </p:sp>
        <p:sp>
          <p:nvSpPr>
            <p:cNvPr id="71" name="Freeform 71"/>
            <p:cNvSpPr/>
            <p:nvPr/>
          </p:nvSpPr>
          <p:spPr>
            <a:xfrm flipV="1">
              <a:off x="6887527" y="2129600"/>
              <a:ext cx="608648" cy="459200"/>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3">
                <a:alpha val="100000"/>
              </a:schemeClr>
            </a:solidFill>
          </p:spPr>
        </p:sp>
      </p:grpSp>
      <p:grpSp>
        <p:nvGrpSpPr>
          <p:cNvPr id="72" name="Group 72"/>
          <p:cNvGrpSpPr/>
          <p:nvPr/>
        </p:nvGrpSpPr>
        <p:grpSpPr>
          <a:xfrm>
            <a:off x="6128195" y="2331911"/>
            <a:ext cx="2132933" cy="2135696"/>
            <a:chOff x="6128195" y="2331911"/>
            <a:chExt cx="2132933" cy="2135696"/>
          </a:xfrm>
        </p:grpSpPr>
        <p:sp>
          <p:nvSpPr>
            <p:cNvPr id="73" name="Freeform 73"/>
            <p:cNvSpPr/>
            <p:nvPr/>
          </p:nvSpPr>
          <p:spPr>
            <a:xfrm>
              <a:off x="6128195" y="2331911"/>
              <a:ext cx="2132933" cy="2135696"/>
            </a:xfrm>
            <a:custGeom>
              <a:avLst/>
              <a:gdLst/>
              <a:ahLst/>
              <a:cxnLst/>
              <a:rect l="l" t="t"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03" y="10800"/>
                  </a:moveTo>
                  <a:cubicBezTo>
                    <a:pt x="3003" y="15106"/>
                    <a:pt x="6494" y="18597"/>
                    <a:pt x="10800" y="18597"/>
                  </a:cubicBezTo>
                  <a:cubicBezTo>
                    <a:pt x="15106" y="18597"/>
                    <a:pt x="18597" y="15106"/>
                    <a:pt x="18597" y="10800"/>
                  </a:cubicBezTo>
                  <a:cubicBezTo>
                    <a:pt x="18597" y="6494"/>
                    <a:pt x="15106" y="3003"/>
                    <a:pt x="10800" y="3003"/>
                  </a:cubicBezTo>
                  <a:cubicBezTo>
                    <a:pt x="6494" y="3003"/>
                    <a:pt x="3003" y="6494"/>
                    <a:pt x="3003" y="10800"/>
                  </a:cubicBezTo>
                  <a:close/>
                </a:path>
              </a:pathLst>
            </a:custGeom>
            <a:solidFill>
              <a:schemeClr val="accent1">
                <a:alpha val="100000"/>
              </a:schemeClr>
            </a:solidFill>
          </p:spPr>
        </p:sp>
      </p:grpSp>
      <p:grpSp>
        <p:nvGrpSpPr>
          <p:cNvPr id="74" name="Group 74"/>
          <p:cNvGrpSpPr/>
          <p:nvPr/>
        </p:nvGrpSpPr>
        <p:grpSpPr>
          <a:xfrm>
            <a:off x="6890766" y="2128361"/>
            <a:ext cx="609981" cy="2545080"/>
            <a:chOff x="6890766" y="2128361"/>
            <a:chExt cx="609981" cy="2545080"/>
          </a:xfrm>
        </p:grpSpPr>
        <p:sp>
          <p:nvSpPr>
            <p:cNvPr id="75" name="Freeform 75"/>
            <p:cNvSpPr/>
            <p:nvPr/>
          </p:nvSpPr>
          <p:spPr>
            <a:xfrm>
              <a:off x="6890766" y="4213193"/>
              <a:ext cx="609981" cy="460248"/>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1">
                <a:alpha val="100000"/>
              </a:schemeClr>
            </a:solidFill>
          </p:spPr>
        </p:sp>
        <p:sp>
          <p:nvSpPr>
            <p:cNvPr id="76" name="Freeform 76"/>
            <p:cNvSpPr/>
            <p:nvPr/>
          </p:nvSpPr>
          <p:spPr>
            <a:xfrm flipV="1">
              <a:off x="6890766" y="2128361"/>
              <a:ext cx="609981" cy="460248"/>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1">
                <a:alpha val="100000"/>
              </a:schemeClr>
            </a:solidFill>
          </p:spPr>
        </p:sp>
      </p:grpSp>
      <p:grpSp>
        <p:nvGrpSpPr>
          <p:cNvPr id="77" name="Group 77"/>
          <p:cNvGrpSpPr/>
          <p:nvPr/>
        </p:nvGrpSpPr>
        <p:grpSpPr>
          <a:xfrm>
            <a:off x="6890766" y="2128361"/>
            <a:ext cx="609981" cy="2545080"/>
            <a:chOff x="6890766" y="2128361"/>
            <a:chExt cx="609981" cy="2545080"/>
          </a:xfrm>
        </p:grpSpPr>
        <p:sp>
          <p:nvSpPr>
            <p:cNvPr id="78" name="Freeform 78"/>
            <p:cNvSpPr/>
            <p:nvPr/>
          </p:nvSpPr>
          <p:spPr>
            <a:xfrm>
              <a:off x="6890766" y="4213193"/>
              <a:ext cx="609981" cy="460248"/>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1">
                <a:alpha val="100000"/>
              </a:schemeClr>
            </a:solidFill>
          </p:spPr>
        </p:sp>
        <p:sp>
          <p:nvSpPr>
            <p:cNvPr id="79" name="Freeform 79"/>
            <p:cNvSpPr/>
            <p:nvPr/>
          </p:nvSpPr>
          <p:spPr>
            <a:xfrm flipV="1">
              <a:off x="6890766" y="2128361"/>
              <a:ext cx="609981" cy="460248"/>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1">
                <a:alpha val="100000"/>
              </a:schemeClr>
            </a:solidFill>
          </p:spPr>
        </p:sp>
      </p:grpSp>
      <p:grpSp>
        <p:nvGrpSpPr>
          <p:cNvPr id="80" name="Group 80"/>
          <p:cNvGrpSpPr/>
          <p:nvPr/>
        </p:nvGrpSpPr>
        <p:grpSpPr>
          <a:xfrm>
            <a:off x="6890766" y="2128361"/>
            <a:ext cx="609981" cy="2545080"/>
            <a:chOff x="6890766" y="2128361"/>
            <a:chExt cx="609981" cy="2545080"/>
          </a:xfrm>
        </p:grpSpPr>
        <p:sp>
          <p:nvSpPr>
            <p:cNvPr id="81" name="Freeform 81"/>
            <p:cNvSpPr/>
            <p:nvPr/>
          </p:nvSpPr>
          <p:spPr>
            <a:xfrm>
              <a:off x="6890766" y="4213193"/>
              <a:ext cx="609981" cy="460248"/>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1">
                <a:alpha val="100000"/>
              </a:schemeClr>
            </a:solidFill>
          </p:spPr>
        </p:sp>
        <p:sp>
          <p:nvSpPr>
            <p:cNvPr id="82" name="Freeform 82"/>
            <p:cNvSpPr/>
            <p:nvPr/>
          </p:nvSpPr>
          <p:spPr>
            <a:xfrm flipV="1">
              <a:off x="6890766" y="2128361"/>
              <a:ext cx="609981" cy="460248"/>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1">
                <a:alpha val="100000"/>
              </a:schemeClr>
            </a:solidFill>
          </p:spPr>
        </p:sp>
      </p:grpSp>
      <p:grpSp>
        <p:nvGrpSpPr>
          <p:cNvPr id="83" name="Group 83"/>
          <p:cNvGrpSpPr/>
          <p:nvPr/>
        </p:nvGrpSpPr>
        <p:grpSpPr>
          <a:xfrm>
            <a:off x="6892861" y="2128361"/>
            <a:ext cx="609981" cy="2545080"/>
            <a:chOff x="6892861" y="2128361"/>
            <a:chExt cx="609981" cy="2545080"/>
          </a:xfrm>
        </p:grpSpPr>
        <p:sp>
          <p:nvSpPr>
            <p:cNvPr id="84" name="Freeform 84"/>
            <p:cNvSpPr/>
            <p:nvPr/>
          </p:nvSpPr>
          <p:spPr>
            <a:xfrm>
              <a:off x="6892861" y="4213193"/>
              <a:ext cx="609981" cy="460248"/>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1">
                <a:alpha val="100000"/>
              </a:schemeClr>
            </a:solidFill>
          </p:spPr>
        </p:sp>
        <p:sp>
          <p:nvSpPr>
            <p:cNvPr id="85" name="Freeform 85"/>
            <p:cNvSpPr/>
            <p:nvPr/>
          </p:nvSpPr>
          <p:spPr>
            <a:xfrm flipV="1">
              <a:off x="6892861" y="2128361"/>
              <a:ext cx="609981" cy="460248"/>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1">
                <a:alpha val="100000"/>
              </a:schemeClr>
            </a:solidFill>
          </p:spPr>
        </p:sp>
      </p:grpSp>
      <p:grpSp>
        <p:nvGrpSpPr>
          <p:cNvPr id="86" name="Group 86"/>
          <p:cNvGrpSpPr/>
          <p:nvPr/>
        </p:nvGrpSpPr>
        <p:grpSpPr>
          <a:xfrm>
            <a:off x="8370475" y="3384518"/>
            <a:ext cx="1691640" cy="1693831"/>
            <a:chOff x="8370475" y="3384518"/>
            <a:chExt cx="1691640" cy="1693831"/>
          </a:xfrm>
        </p:grpSpPr>
        <p:sp>
          <p:nvSpPr>
            <p:cNvPr id="87" name="Freeform 87"/>
            <p:cNvSpPr/>
            <p:nvPr/>
          </p:nvSpPr>
          <p:spPr>
            <a:xfrm>
              <a:off x="8370475" y="3384518"/>
              <a:ext cx="1691640" cy="1693831"/>
            </a:xfrm>
            <a:custGeom>
              <a:avLst/>
              <a:gdLst/>
              <a:ahLst/>
              <a:cxnLst/>
              <a:rect l="l" t="t"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03" y="10800"/>
                  </a:moveTo>
                  <a:cubicBezTo>
                    <a:pt x="3003" y="15106"/>
                    <a:pt x="6494" y="18597"/>
                    <a:pt x="10800" y="18597"/>
                  </a:cubicBezTo>
                  <a:cubicBezTo>
                    <a:pt x="15106" y="18597"/>
                    <a:pt x="18597" y="15106"/>
                    <a:pt x="18597" y="10800"/>
                  </a:cubicBezTo>
                  <a:cubicBezTo>
                    <a:pt x="18597" y="6494"/>
                    <a:pt x="15106" y="3003"/>
                    <a:pt x="10800" y="3003"/>
                  </a:cubicBezTo>
                  <a:cubicBezTo>
                    <a:pt x="6494" y="3003"/>
                    <a:pt x="3003" y="6494"/>
                    <a:pt x="3003" y="10800"/>
                  </a:cubicBezTo>
                  <a:close/>
                </a:path>
              </a:pathLst>
            </a:custGeom>
            <a:solidFill>
              <a:schemeClr val="accent4">
                <a:alpha val="100000"/>
              </a:schemeClr>
            </a:solidFill>
          </p:spPr>
        </p:sp>
      </p:grpSp>
      <p:grpSp>
        <p:nvGrpSpPr>
          <p:cNvPr id="88" name="Group 88"/>
          <p:cNvGrpSpPr/>
          <p:nvPr/>
        </p:nvGrpSpPr>
        <p:grpSpPr>
          <a:xfrm>
            <a:off x="8975217" y="3223070"/>
            <a:ext cx="483775" cy="2018442"/>
            <a:chOff x="8975217" y="3223070"/>
            <a:chExt cx="483775" cy="2018442"/>
          </a:xfrm>
        </p:grpSpPr>
        <p:sp>
          <p:nvSpPr>
            <p:cNvPr id="89" name="Freeform 89"/>
            <p:cNvSpPr/>
            <p:nvPr/>
          </p:nvSpPr>
          <p:spPr>
            <a:xfrm>
              <a:off x="8975217" y="4876514"/>
              <a:ext cx="483775" cy="364998"/>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4">
                <a:alpha val="100000"/>
              </a:schemeClr>
            </a:solidFill>
          </p:spPr>
        </p:sp>
        <p:sp>
          <p:nvSpPr>
            <p:cNvPr id="90" name="Freeform 90"/>
            <p:cNvSpPr/>
            <p:nvPr/>
          </p:nvSpPr>
          <p:spPr>
            <a:xfrm flipV="1">
              <a:off x="8975217" y="3223070"/>
              <a:ext cx="483775" cy="364998"/>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4">
                <a:alpha val="100000"/>
              </a:schemeClr>
            </a:solidFill>
          </p:spPr>
        </p:sp>
      </p:grpSp>
      <p:grpSp>
        <p:nvGrpSpPr>
          <p:cNvPr id="91" name="Group 91"/>
          <p:cNvGrpSpPr/>
          <p:nvPr/>
        </p:nvGrpSpPr>
        <p:grpSpPr>
          <a:xfrm>
            <a:off x="8975217" y="3223070"/>
            <a:ext cx="483775" cy="2018442"/>
            <a:chOff x="8975217" y="3223070"/>
            <a:chExt cx="483775" cy="2018442"/>
          </a:xfrm>
        </p:grpSpPr>
        <p:sp>
          <p:nvSpPr>
            <p:cNvPr id="92" name="Freeform 92"/>
            <p:cNvSpPr/>
            <p:nvPr/>
          </p:nvSpPr>
          <p:spPr>
            <a:xfrm>
              <a:off x="8975217" y="4876514"/>
              <a:ext cx="483775" cy="364998"/>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4">
                <a:alpha val="100000"/>
              </a:schemeClr>
            </a:solidFill>
          </p:spPr>
        </p:sp>
        <p:sp>
          <p:nvSpPr>
            <p:cNvPr id="93" name="Freeform 93"/>
            <p:cNvSpPr/>
            <p:nvPr/>
          </p:nvSpPr>
          <p:spPr>
            <a:xfrm flipV="1">
              <a:off x="8975217" y="3223070"/>
              <a:ext cx="483775" cy="364998"/>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4">
                <a:alpha val="100000"/>
              </a:schemeClr>
            </a:solidFill>
          </p:spPr>
        </p:sp>
      </p:grpSp>
      <p:grpSp>
        <p:nvGrpSpPr>
          <p:cNvPr id="94" name="Group 94"/>
          <p:cNvGrpSpPr/>
          <p:nvPr/>
        </p:nvGrpSpPr>
        <p:grpSpPr>
          <a:xfrm>
            <a:off x="8975217" y="3223070"/>
            <a:ext cx="483775" cy="2018442"/>
            <a:chOff x="8975217" y="3223070"/>
            <a:chExt cx="483775" cy="2018442"/>
          </a:xfrm>
        </p:grpSpPr>
        <p:sp>
          <p:nvSpPr>
            <p:cNvPr id="95" name="Freeform 95"/>
            <p:cNvSpPr/>
            <p:nvPr/>
          </p:nvSpPr>
          <p:spPr>
            <a:xfrm>
              <a:off x="8975217" y="4876514"/>
              <a:ext cx="483775" cy="364998"/>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4">
                <a:alpha val="100000"/>
              </a:schemeClr>
            </a:solidFill>
          </p:spPr>
        </p:sp>
        <p:sp>
          <p:nvSpPr>
            <p:cNvPr id="96" name="Freeform 96"/>
            <p:cNvSpPr/>
            <p:nvPr/>
          </p:nvSpPr>
          <p:spPr>
            <a:xfrm flipV="1">
              <a:off x="8975217" y="3223070"/>
              <a:ext cx="483775" cy="364998"/>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4">
                <a:alpha val="100000"/>
              </a:schemeClr>
            </a:solidFill>
          </p:spPr>
        </p:sp>
      </p:grpSp>
      <p:grpSp>
        <p:nvGrpSpPr>
          <p:cNvPr id="97" name="Group 97"/>
          <p:cNvGrpSpPr/>
          <p:nvPr/>
        </p:nvGrpSpPr>
        <p:grpSpPr>
          <a:xfrm>
            <a:off x="8976932" y="3223070"/>
            <a:ext cx="483775" cy="2018442"/>
            <a:chOff x="8976932" y="3223070"/>
            <a:chExt cx="483775" cy="2018442"/>
          </a:xfrm>
        </p:grpSpPr>
        <p:sp>
          <p:nvSpPr>
            <p:cNvPr id="98" name="Freeform 98"/>
            <p:cNvSpPr/>
            <p:nvPr/>
          </p:nvSpPr>
          <p:spPr>
            <a:xfrm>
              <a:off x="8976932" y="4876514"/>
              <a:ext cx="483775" cy="364998"/>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4">
                <a:alpha val="100000"/>
              </a:schemeClr>
            </a:solidFill>
          </p:spPr>
        </p:sp>
        <p:sp>
          <p:nvSpPr>
            <p:cNvPr id="99" name="Freeform 99"/>
            <p:cNvSpPr/>
            <p:nvPr/>
          </p:nvSpPr>
          <p:spPr>
            <a:xfrm flipV="1">
              <a:off x="8976932" y="3223070"/>
              <a:ext cx="483775" cy="364998"/>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4">
                <a:alpha val="100000"/>
              </a:schemeClr>
            </a:solidFill>
          </p:spPr>
        </p:sp>
      </p:grpSp>
      <p:grpSp>
        <p:nvGrpSpPr>
          <p:cNvPr id="100" name="Group 100"/>
          <p:cNvGrpSpPr/>
          <p:nvPr/>
        </p:nvGrpSpPr>
        <p:grpSpPr>
          <a:xfrm>
            <a:off x="8365141" y="3394805"/>
            <a:ext cx="1696498" cy="1698688"/>
            <a:chOff x="8365141" y="3394805"/>
            <a:chExt cx="1696498" cy="1698688"/>
          </a:xfrm>
        </p:grpSpPr>
        <p:sp>
          <p:nvSpPr>
            <p:cNvPr id="101" name="Freeform 101"/>
            <p:cNvSpPr/>
            <p:nvPr/>
          </p:nvSpPr>
          <p:spPr>
            <a:xfrm>
              <a:off x="8365141" y="3394805"/>
              <a:ext cx="1696498" cy="1698688"/>
            </a:xfrm>
            <a:custGeom>
              <a:avLst/>
              <a:gdLst/>
              <a:ahLst/>
              <a:cxnLst/>
              <a:rect l="l" t="t"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03" y="10800"/>
                  </a:moveTo>
                  <a:cubicBezTo>
                    <a:pt x="3003" y="15106"/>
                    <a:pt x="6494" y="18597"/>
                    <a:pt x="10800" y="18597"/>
                  </a:cubicBezTo>
                  <a:cubicBezTo>
                    <a:pt x="15106" y="18597"/>
                    <a:pt x="18597" y="15106"/>
                    <a:pt x="18597" y="10800"/>
                  </a:cubicBezTo>
                  <a:cubicBezTo>
                    <a:pt x="18597" y="6494"/>
                    <a:pt x="15106" y="3003"/>
                    <a:pt x="10800" y="3003"/>
                  </a:cubicBezTo>
                  <a:cubicBezTo>
                    <a:pt x="6494" y="3003"/>
                    <a:pt x="3003" y="6494"/>
                    <a:pt x="3003" y="10800"/>
                  </a:cubicBezTo>
                  <a:close/>
                </a:path>
              </a:pathLst>
            </a:custGeom>
            <a:solidFill>
              <a:schemeClr val="accent2">
                <a:alpha val="100000"/>
              </a:schemeClr>
            </a:solidFill>
          </p:spPr>
        </p:sp>
      </p:grpSp>
      <p:grpSp>
        <p:nvGrpSpPr>
          <p:cNvPr id="102" name="Group 102"/>
          <p:cNvGrpSpPr/>
          <p:nvPr/>
        </p:nvGrpSpPr>
        <p:grpSpPr>
          <a:xfrm>
            <a:off x="8971692" y="3232880"/>
            <a:ext cx="485203" cy="2024254"/>
            <a:chOff x="8971692" y="3232880"/>
            <a:chExt cx="485203" cy="2024254"/>
          </a:xfrm>
        </p:grpSpPr>
        <p:sp>
          <p:nvSpPr>
            <p:cNvPr id="103" name="Freeform 103"/>
            <p:cNvSpPr/>
            <p:nvPr/>
          </p:nvSpPr>
          <p:spPr>
            <a:xfrm>
              <a:off x="8971692" y="4891088"/>
              <a:ext cx="485203" cy="366046"/>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2">
                <a:alpha val="100000"/>
              </a:schemeClr>
            </a:solidFill>
          </p:spPr>
        </p:sp>
        <p:sp>
          <p:nvSpPr>
            <p:cNvPr id="104" name="Freeform 104"/>
            <p:cNvSpPr/>
            <p:nvPr/>
          </p:nvSpPr>
          <p:spPr>
            <a:xfrm flipV="1">
              <a:off x="8971692" y="3232880"/>
              <a:ext cx="485203" cy="366046"/>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2">
                <a:alpha val="100000"/>
              </a:schemeClr>
            </a:solidFill>
          </p:spPr>
        </p:sp>
      </p:grpSp>
      <p:grpSp>
        <p:nvGrpSpPr>
          <p:cNvPr id="105" name="Group 105"/>
          <p:cNvGrpSpPr/>
          <p:nvPr/>
        </p:nvGrpSpPr>
        <p:grpSpPr>
          <a:xfrm>
            <a:off x="8971692" y="3232880"/>
            <a:ext cx="485203" cy="2024254"/>
            <a:chOff x="8971692" y="3232880"/>
            <a:chExt cx="485203" cy="2024254"/>
          </a:xfrm>
        </p:grpSpPr>
        <p:sp>
          <p:nvSpPr>
            <p:cNvPr id="106" name="Freeform 106"/>
            <p:cNvSpPr/>
            <p:nvPr/>
          </p:nvSpPr>
          <p:spPr>
            <a:xfrm>
              <a:off x="8971692" y="4891088"/>
              <a:ext cx="485203" cy="366046"/>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2">
                <a:alpha val="100000"/>
              </a:schemeClr>
            </a:solidFill>
          </p:spPr>
        </p:sp>
        <p:sp>
          <p:nvSpPr>
            <p:cNvPr id="107" name="Freeform 107"/>
            <p:cNvSpPr/>
            <p:nvPr/>
          </p:nvSpPr>
          <p:spPr>
            <a:xfrm flipV="1">
              <a:off x="8971692" y="3232880"/>
              <a:ext cx="485203" cy="366046"/>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2">
                <a:alpha val="100000"/>
              </a:schemeClr>
            </a:solidFill>
          </p:spPr>
        </p:sp>
      </p:grpSp>
      <p:grpSp>
        <p:nvGrpSpPr>
          <p:cNvPr id="108" name="Group 108"/>
          <p:cNvGrpSpPr/>
          <p:nvPr/>
        </p:nvGrpSpPr>
        <p:grpSpPr>
          <a:xfrm>
            <a:off x="8971692" y="3232880"/>
            <a:ext cx="485203" cy="2024254"/>
            <a:chOff x="8971692" y="3232880"/>
            <a:chExt cx="485203" cy="2024254"/>
          </a:xfrm>
        </p:grpSpPr>
        <p:sp>
          <p:nvSpPr>
            <p:cNvPr id="109" name="Freeform 109"/>
            <p:cNvSpPr/>
            <p:nvPr/>
          </p:nvSpPr>
          <p:spPr>
            <a:xfrm>
              <a:off x="8971692" y="4891088"/>
              <a:ext cx="485203" cy="366046"/>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2">
                <a:alpha val="100000"/>
              </a:schemeClr>
            </a:solidFill>
          </p:spPr>
        </p:sp>
        <p:sp>
          <p:nvSpPr>
            <p:cNvPr id="110" name="Freeform 110"/>
            <p:cNvSpPr/>
            <p:nvPr/>
          </p:nvSpPr>
          <p:spPr>
            <a:xfrm flipV="1">
              <a:off x="8971692" y="3232880"/>
              <a:ext cx="485203" cy="366046"/>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2">
                <a:alpha val="100000"/>
              </a:schemeClr>
            </a:solidFill>
          </p:spPr>
        </p:sp>
      </p:grpSp>
      <p:grpSp>
        <p:nvGrpSpPr>
          <p:cNvPr id="111" name="Group 111"/>
          <p:cNvGrpSpPr/>
          <p:nvPr/>
        </p:nvGrpSpPr>
        <p:grpSpPr>
          <a:xfrm>
            <a:off x="8973312" y="3232880"/>
            <a:ext cx="485203" cy="2024254"/>
            <a:chOff x="8973312" y="3232880"/>
            <a:chExt cx="485203" cy="2024254"/>
          </a:xfrm>
        </p:grpSpPr>
        <p:sp>
          <p:nvSpPr>
            <p:cNvPr id="112" name="Freeform 112"/>
            <p:cNvSpPr/>
            <p:nvPr/>
          </p:nvSpPr>
          <p:spPr>
            <a:xfrm>
              <a:off x="8973312" y="4891088"/>
              <a:ext cx="485203" cy="366046"/>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2">
                <a:alpha val="100000"/>
              </a:schemeClr>
            </a:solidFill>
          </p:spPr>
        </p:sp>
        <p:sp>
          <p:nvSpPr>
            <p:cNvPr id="113" name="Freeform 113"/>
            <p:cNvSpPr/>
            <p:nvPr/>
          </p:nvSpPr>
          <p:spPr>
            <a:xfrm flipV="1">
              <a:off x="8973312" y="3232880"/>
              <a:ext cx="485203" cy="366046"/>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2">
                <a:alpha val="100000"/>
              </a:schemeClr>
            </a:solidFill>
          </p:spPr>
        </p:sp>
      </p:grpSp>
      <p:sp>
        <p:nvSpPr>
          <p:cNvPr id="114" name="AutoShape 114"/>
          <p:cNvSpPr/>
          <p:nvPr/>
        </p:nvSpPr>
        <p:spPr>
          <a:xfrm>
            <a:off x="1881440" y="1529633"/>
            <a:ext cx="1711676" cy="926585"/>
          </a:xfrm>
          <a:prstGeom prst="roundRect">
            <a:avLst>
              <a:gd name="adj" fmla="val 50000"/>
            </a:avLst>
          </a:prstGeom>
        </p:spPr>
        <p:txBody>
          <a:bodyPr vert="horz" wrap="square" lIns="82772" tIns="41434" rIns="82772" bIns="41434" rtlCol="0" anchor="ctr" anchorCtr="0">
            <a:noAutofit/>
          </a:bodyPr>
          <a:lstStyle/>
          <a:p>
            <a:pPr algn="ctr">
              <a:defRPr/>
            </a:pPr>
            <a:r>
              <a:rPr lang="en-US" sz="3600" b="1">
                <a:solidFill>
                  <a:schemeClr val="accent1">
                    <a:alpha val="100000"/>
                  </a:schemeClr>
                </a:solidFill>
                <a:latin typeface="Microsoft Yahei"/>
                <a:ea typeface="Microsoft Yahei"/>
                <a:cs typeface="Microsoft Yahei"/>
              </a:rPr>
              <a:t>01</a:t>
            </a:r>
            <a:endParaRPr lang="en-US" sz="1100"/>
          </a:p>
        </p:txBody>
      </p:sp>
      <p:sp>
        <p:nvSpPr>
          <p:cNvPr id="115" name="AutoShape 115"/>
          <p:cNvSpPr/>
          <p:nvPr/>
        </p:nvSpPr>
        <p:spPr>
          <a:xfrm>
            <a:off x="3930347" y="2068834"/>
            <a:ext cx="1861281" cy="801731"/>
          </a:xfrm>
          <a:prstGeom prst="roundRect">
            <a:avLst>
              <a:gd name="adj" fmla="val 50000"/>
            </a:avLst>
          </a:prstGeom>
        </p:spPr>
        <p:txBody>
          <a:bodyPr vert="horz" wrap="square" lIns="82772" tIns="41434" rIns="82772" bIns="41434" rtlCol="0" anchor="ctr" anchorCtr="0">
            <a:noAutofit/>
          </a:bodyPr>
          <a:lstStyle/>
          <a:p>
            <a:pPr algn="ctr">
              <a:defRPr/>
            </a:pPr>
            <a:r>
              <a:rPr lang="en-US" sz="3600" b="1">
                <a:solidFill>
                  <a:schemeClr val="accent1">
                    <a:alpha val="100000"/>
                  </a:schemeClr>
                </a:solidFill>
                <a:latin typeface="Microsoft Yahei"/>
                <a:ea typeface="Microsoft Yahei"/>
                <a:cs typeface="Microsoft Yahei"/>
              </a:rPr>
              <a:t>02</a:t>
            </a:r>
            <a:endParaRPr lang="en-US" sz="1100"/>
          </a:p>
        </p:txBody>
      </p:sp>
      <p:sp>
        <p:nvSpPr>
          <p:cNvPr id="116" name="AutoShape 116"/>
          <p:cNvSpPr/>
          <p:nvPr/>
        </p:nvSpPr>
        <p:spPr>
          <a:xfrm>
            <a:off x="6291044" y="4827209"/>
            <a:ext cx="1961702" cy="676877"/>
          </a:xfrm>
          <a:prstGeom prst="roundRect">
            <a:avLst>
              <a:gd name="adj" fmla="val 50000"/>
            </a:avLst>
          </a:prstGeom>
        </p:spPr>
        <p:txBody>
          <a:bodyPr vert="horz" wrap="square" lIns="82772" tIns="41434" rIns="82772" bIns="41434" rtlCol="0" anchor="ctr" anchorCtr="0">
            <a:noAutofit/>
          </a:bodyPr>
          <a:lstStyle/>
          <a:p>
            <a:pPr algn="ctr">
              <a:defRPr/>
            </a:pPr>
            <a:r>
              <a:rPr lang="en-US" sz="3600" b="1">
                <a:solidFill>
                  <a:schemeClr val="accent1">
                    <a:alpha val="100000"/>
                  </a:schemeClr>
                </a:solidFill>
                <a:latin typeface="Microsoft Yahei"/>
                <a:ea typeface="Microsoft Yahei"/>
                <a:cs typeface="Microsoft Yahei"/>
              </a:rPr>
              <a:t>03</a:t>
            </a:r>
            <a:endParaRPr lang="en-US" sz="1100"/>
          </a:p>
        </p:txBody>
      </p:sp>
      <p:sp>
        <p:nvSpPr>
          <p:cNvPr id="117" name="AutoShape 117"/>
          <p:cNvSpPr/>
          <p:nvPr/>
        </p:nvSpPr>
        <p:spPr>
          <a:xfrm>
            <a:off x="8259490" y="2472045"/>
            <a:ext cx="1802625" cy="598843"/>
          </a:xfrm>
          <a:prstGeom prst="roundRect">
            <a:avLst>
              <a:gd name="adj" fmla="val 50000"/>
            </a:avLst>
          </a:prstGeom>
        </p:spPr>
        <p:txBody>
          <a:bodyPr vert="horz" wrap="square" lIns="82772" tIns="41434" rIns="82772" bIns="41434" rtlCol="0" anchor="ctr" anchorCtr="0">
            <a:noAutofit/>
          </a:bodyPr>
          <a:lstStyle/>
          <a:p>
            <a:pPr algn="ctr">
              <a:defRPr/>
            </a:pPr>
            <a:r>
              <a:rPr lang="en-US" sz="3600" b="1">
                <a:solidFill>
                  <a:schemeClr val="accent1">
                    <a:alpha val="100000"/>
                  </a:schemeClr>
                </a:solidFill>
                <a:latin typeface="Microsoft Yahei"/>
                <a:ea typeface="Microsoft Yahei"/>
                <a:cs typeface="Microsoft Yahei"/>
              </a:rPr>
              <a:t>04</a:t>
            </a:r>
            <a:endParaRPr lang="en-US" sz="1100"/>
          </a:p>
        </p:txBody>
      </p:sp>
      <p:sp>
        <p:nvSpPr>
          <p:cNvPr id="118" name="AutoShape 118"/>
          <p:cNvSpPr/>
          <p:nvPr/>
        </p:nvSpPr>
        <p:spPr>
          <a:xfrm>
            <a:off x="2048111" y="2956888"/>
            <a:ext cx="1319003" cy="1021481"/>
          </a:xfrm>
          <a:prstGeom prst="rect">
            <a:avLst/>
          </a:prstGeom>
        </p:spPr>
        <p:txBody>
          <a:bodyPr vert="horz" wrap="square" lIns="82772" tIns="41434" rIns="82772" bIns="41434" rtlCol="0" anchor="ctr" anchorCtr="0">
            <a:noAutofit/>
          </a:bodyPr>
          <a:lstStyle/>
          <a:p>
            <a:pPr algn="ctr">
              <a:lnSpc>
                <a:spcPct val="150000"/>
              </a:lnSpc>
              <a:spcBef>
                <a:spcPts val="270"/>
              </a:spcBef>
              <a:defRPr/>
            </a:pPr>
            <a:r>
              <a:rPr lang="en-US" sz="1350">
                <a:solidFill>
                  <a:schemeClr val="dk1">
                    <a:alpha val="100000"/>
                  </a:schemeClr>
                </a:solidFill>
                <a:latin typeface="Microsoft Yahei"/>
                <a:ea typeface="Microsoft Yahei"/>
                <a:cs typeface="Microsoft Yahei"/>
              </a:rPr>
              <a:t>部署说明1：确定部署环境</a:t>
            </a:r>
            <a:endParaRPr lang="en-US" sz="1100"/>
          </a:p>
        </p:txBody>
      </p:sp>
      <p:sp>
        <p:nvSpPr>
          <p:cNvPr id="119" name="AutoShape 119"/>
          <p:cNvSpPr/>
          <p:nvPr/>
        </p:nvSpPr>
        <p:spPr>
          <a:xfrm>
            <a:off x="4161675" y="3892047"/>
            <a:ext cx="1319003" cy="1021481"/>
          </a:xfrm>
          <a:prstGeom prst="rect">
            <a:avLst/>
          </a:prstGeom>
        </p:spPr>
        <p:txBody>
          <a:bodyPr vert="horz" wrap="square" lIns="82772" tIns="41434" rIns="82772" bIns="41434" rtlCol="0" anchor="ctr" anchorCtr="0">
            <a:noAutofit/>
          </a:bodyPr>
          <a:lstStyle/>
          <a:p>
            <a:pPr algn="ctr">
              <a:lnSpc>
                <a:spcPct val="150000"/>
              </a:lnSpc>
              <a:spcBef>
                <a:spcPts val="270"/>
              </a:spcBef>
              <a:defRPr/>
            </a:pPr>
            <a:r>
              <a:rPr lang="en-US" sz="1350">
                <a:solidFill>
                  <a:schemeClr val="dk1">
                    <a:alpha val="100000"/>
                  </a:schemeClr>
                </a:solidFill>
                <a:latin typeface="Microsoft Yahei"/>
                <a:ea typeface="Microsoft Yahei"/>
                <a:cs typeface="Microsoft Yahei"/>
              </a:rPr>
              <a:t>部署说明2：配置部署参数</a:t>
            </a:r>
            <a:endParaRPr lang="en-US" sz="1100"/>
          </a:p>
        </p:txBody>
      </p:sp>
      <p:sp>
        <p:nvSpPr>
          <p:cNvPr id="120" name="AutoShape 120"/>
          <p:cNvSpPr/>
          <p:nvPr/>
        </p:nvSpPr>
        <p:spPr>
          <a:xfrm>
            <a:off x="6500820" y="2876320"/>
            <a:ext cx="1319003" cy="1021481"/>
          </a:xfrm>
          <a:prstGeom prst="rect">
            <a:avLst/>
          </a:prstGeom>
        </p:spPr>
        <p:txBody>
          <a:bodyPr vert="horz" wrap="square" lIns="82772" tIns="41434" rIns="82772" bIns="41434" rtlCol="0" anchor="ctr" anchorCtr="0">
            <a:noAutofit/>
          </a:bodyPr>
          <a:lstStyle/>
          <a:p>
            <a:pPr algn="ctr">
              <a:lnSpc>
                <a:spcPct val="150000"/>
              </a:lnSpc>
              <a:spcBef>
                <a:spcPts val="270"/>
              </a:spcBef>
              <a:defRPr/>
            </a:pPr>
            <a:r>
              <a:rPr lang="en-US" sz="1350">
                <a:solidFill>
                  <a:schemeClr val="dk1">
                    <a:alpha val="100000"/>
                  </a:schemeClr>
                </a:solidFill>
                <a:latin typeface="Microsoft Yahei"/>
                <a:ea typeface="Microsoft Yahei"/>
                <a:cs typeface="Microsoft Yahei"/>
              </a:rPr>
              <a:t>部署说明3：执行部署脚本</a:t>
            </a:r>
            <a:endParaRPr lang="en-US" sz="1100"/>
          </a:p>
        </p:txBody>
      </p:sp>
      <p:sp>
        <p:nvSpPr>
          <p:cNvPr id="121" name="AutoShape 121"/>
          <p:cNvSpPr/>
          <p:nvPr/>
        </p:nvSpPr>
        <p:spPr>
          <a:xfrm>
            <a:off x="8543982" y="3710771"/>
            <a:ext cx="1319003" cy="1021481"/>
          </a:xfrm>
          <a:prstGeom prst="rect">
            <a:avLst/>
          </a:prstGeom>
        </p:spPr>
        <p:txBody>
          <a:bodyPr vert="horz" wrap="square" lIns="82772" tIns="41434" rIns="82772" bIns="41434" rtlCol="0" anchor="ctr" anchorCtr="0">
            <a:noAutofit/>
          </a:bodyPr>
          <a:lstStyle/>
          <a:p>
            <a:pPr algn="ctr">
              <a:lnSpc>
                <a:spcPct val="150000"/>
              </a:lnSpc>
              <a:spcBef>
                <a:spcPts val="270"/>
              </a:spcBef>
              <a:defRPr/>
            </a:pPr>
            <a:r>
              <a:rPr lang="en-US" sz="1350">
                <a:solidFill>
                  <a:schemeClr val="dk1">
                    <a:alpha val="100000"/>
                  </a:schemeClr>
                </a:solidFill>
                <a:latin typeface="Microsoft Yahei"/>
                <a:ea typeface="Microsoft Yahei"/>
                <a:cs typeface="Microsoft Yahei"/>
              </a:rPr>
              <a:t>部署说明4：验证部署结果</a:t>
            </a:r>
            <a:endParaRPr lang="en-US" sz="1100"/>
          </a:p>
        </p:txBody>
      </p:sp>
      <p:grpSp>
        <p:nvGrpSpPr>
          <p:cNvPr id="122" name="Group 122"/>
          <p:cNvGrpSpPr/>
          <p:nvPr/>
        </p:nvGrpSpPr>
        <p:grpSpPr>
          <a:xfrm>
            <a:off x="355440" y="80608"/>
            <a:ext cx="8413466" cy="723900"/>
            <a:chOff x="355440" y="80608"/>
            <a:chExt cx="8413466" cy="723900"/>
          </a:xfrm>
        </p:grpSpPr>
        <p:sp>
          <p:nvSpPr>
            <p:cNvPr id="123" name="TextBox 123"/>
            <p:cNvSpPr txBox="1"/>
            <p:nvPr/>
          </p:nvSpPr>
          <p:spPr>
            <a:xfrm>
              <a:off x="948881" y="80608"/>
              <a:ext cx="7820025" cy="723900"/>
            </a:xfrm>
            <a:prstGeom prst="rect">
              <a:avLst/>
            </a:prstGeom>
          </p:spPr>
          <p:txBody>
            <a:bodyPr vert="horz" wrap="square" lIns="95250" tIns="95250" rIns="47625" bIns="95250" rtlCol="0" anchor="t" anchorCtr="0">
              <a:spAutoFit/>
            </a:bodyPr>
            <a:lstStyle/>
            <a:p>
              <a:pPr>
                <a:lnSpc>
                  <a:spcPct val="140000"/>
                </a:lnSpc>
              </a:pPr>
              <a:r>
                <a:rPr lang="en-US" sz="2400" b="1">
                  <a:solidFill>
                    <a:schemeClr val="accent1">
                      <a:alpha val="100000"/>
                    </a:schemeClr>
                  </a:solidFill>
                  <a:latin typeface="Microsoft Yahei"/>
                  <a:ea typeface="Microsoft Yahei"/>
                  <a:cs typeface="Microsoft Yahei"/>
                </a:rPr>
                <a:t>部署说明</a:t>
              </a:r>
            </a:p>
          </p:txBody>
        </p:sp>
        <p:sp>
          <p:nvSpPr>
            <p:cNvPr id="124" name="AutoShape 124"/>
            <p:cNvSpPr/>
            <p:nvPr/>
          </p:nvSpPr>
          <p:spPr>
            <a:xfrm>
              <a:off x="355440" y="277586"/>
              <a:ext cx="65740" cy="65740"/>
            </a:xfrm>
            <a:prstGeom prst="ellipse">
              <a:avLst/>
            </a:prstGeom>
            <a:solidFill>
              <a:schemeClr val="accent1">
                <a:alpha val="100000"/>
              </a:schemeClr>
            </a:solidFill>
          </p:spPr>
        </p:sp>
        <p:sp>
          <p:nvSpPr>
            <p:cNvPr id="125" name="AutoShape 125"/>
            <p:cNvSpPr/>
            <p:nvPr/>
          </p:nvSpPr>
          <p:spPr>
            <a:xfrm>
              <a:off x="449257" y="275282"/>
              <a:ext cx="61044" cy="61044"/>
            </a:xfrm>
            <a:prstGeom prst="ellipse">
              <a:avLst/>
            </a:prstGeom>
            <a:solidFill>
              <a:schemeClr val="accent1">
                <a:alpha val="80000"/>
              </a:schemeClr>
            </a:solidFill>
          </p:spPr>
        </p:sp>
        <p:sp>
          <p:nvSpPr>
            <p:cNvPr id="126" name="AutoShape 126"/>
            <p:cNvSpPr/>
            <p:nvPr/>
          </p:nvSpPr>
          <p:spPr>
            <a:xfrm>
              <a:off x="538379" y="276623"/>
              <a:ext cx="58363" cy="58363"/>
            </a:xfrm>
            <a:prstGeom prst="ellipse">
              <a:avLst/>
            </a:prstGeom>
            <a:solidFill>
              <a:schemeClr val="accent1">
                <a:alpha val="60000"/>
              </a:schemeClr>
            </a:solidFill>
          </p:spPr>
        </p:sp>
        <p:sp>
          <p:nvSpPr>
            <p:cNvPr id="127" name="AutoShape 127"/>
            <p:cNvSpPr/>
            <p:nvPr/>
          </p:nvSpPr>
          <p:spPr>
            <a:xfrm>
              <a:off x="624819" y="283630"/>
              <a:ext cx="54092" cy="54092"/>
            </a:xfrm>
            <a:prstGeom prst="ellipse">
              <a:avLst/>
            </a:prstGeom>
            <a:solidFill>
              <a:schemeClr val="accent1">
                <a:alpha val="40000"/>
              </a:schemeClr>
            </a:solidFill>
          </p:spPr>
        </p:sp>
        <p:sp>
          <p:nvSpPr>
            <p:cNvPr id="128" name="AutoShape 128"/>
            <p:cNvSpPr/>
            <p:nvPr/>
          </p:nvSpPr>
          <p:spPr>
            <a:xfrm>
              <a:off x="706988" y="280402"/>
              <a:ext cx="51245" cy="51245"/>
            </a:xfrm>
            <a:prstGeom prst="ellipse">
              <a:avLst/>
            </a:prstGeom>
            <a:solidFill>
              <a:schemeClr val="accent1">
                <a:alpha val="20000"/>
              </a:schemeClr>
            </a:solidFill>
          </p:spPr>
        </p:sp>
        <p:sp>
          <p:nvSpPr>
            <p:cNvPr id="129" name="AutoShape 129"/>
            <p:cNvSpPr/>
            <p:nvPr/>
          </p:nvSpPr>
          <p:spPr>
            <a:xfrm>
              <a:off x="355440" y="369597"/>
              <a:ext cx="65740" cy="65740"/>
            </a:xfrm>
            <a:prstGeom prst="ellipse">
              <a:avLst/>
            </a:prstGeom>
            <a:solidFill>
              <a:schemeClr val="accent1">
                <a:alpha val="100000"/>
              </a:schemeClr>
            </a:solidFill>
          </p:spPr>
        </p:sp>
        <p:sp>
          <p:nvSpPr>
            <p:cNvPr id="130" name="AutoShape 130"/>
            <p:cNvSpPr/>
            <p:nvPr/>
          </p:nvSpPr>
          <p:spPr>
            <a:xfrm>
              <a:off x="449257" y="367292"/>
              <a:ext cx="61044" cy="61044"/>
            </a:xfrm>
            <a:prstGeom prst="ellipse">
              <a:avLst/>
            </a:prstGeom>
            <a:solidFill>
              <a:schemeClr val="accent1">
                <a:alpha val="80000"/>
              </a:schemeClr>
            </a:solidFill>
          </p:spPr>
        </p:sp>
        <p:sp>
          <p:nvSpPr>
            <p:cNvPr id="131" name="AutoShape 131"/>
            <p:cNvSpPr/>
            <p:nvPr/>
          </p:nvSpPr>
          <p:spPr>
            <a:xfrm>
              <a:off x="538379" y="368633"/>
              <a:ext cx="58363" cy="58363"/>
            </a:xfrm>
            <a:prstGeom prst="ellipse">
              <a:avLst/>
            </a:prstGeom>
            <a:solidFill>
              <a:schemeClr val="accent1">
                <a:alpha val="60000"/>
              </a:schemeClr>
            </a:solidFill>
          </p:spPr>
        </p:sp>
        <p:sp>
          <p:nvSpPr>
            <p:cNvPr id="132" name="AutoShape 132"/>
            <p:cNvSpPr/>
            <p:nvPr/>
          </p:nvSpPr>
          <p:spPr>
            <a:xfrm>
              <a:off x="624819" y="375641"/>
              <a:ext cx="54092" cy="54092"/>
            </a:xfrm>
            <a:prstGeom prst="ellipse">
              <a:avLst/>
            </a:prstGeom>
            <a:solidFill>
              <a:schemeClr val="accent1">
                <a:alpha val="40000"/>
              </a:schemeClr>
            </a:solidFill>
          </p:spPr>
        </p:sp>
        <p:sp>
          <p:nvSpPr>
            <p:cNvPr id="133" name="AutoShape 133"/>
            <p:cNvSpPr/>
            <p:nvPr/>
          </p:nvSpPr>
          <p:spPr>
            <a:xfrm>
              <a:off x="706988" y="372412"/>
              <a:ext cx="51245" cy="51245"/>
            </a:xfrm>
            <a:prstGeom prst="ellipse">
              <a:avLst/>
            </a:prstGeom>
            <a:solidFill>
              <a:schemeClr val="accent1">
                <a:alpha val="20000"/>
              </a:schemeClr>
            </a:solidFill>
          </p:spPr>
        </p:sp>
        <p:sp>
          <p:nvSpPr>
            <p:cNvPr id="134" name="AutoShape 134"/>
            <p:cNvSpPr/>
            <p:nvPr/>
          </p:nvSpPr>
          <p:spPr>
            <a:xfrm>
              <a:off x="355440" y="461608"/>
              <a:ext cx="65740" cy="65740"/>
            </a:xfrm>
            <a:prstGeom prst="ellipse">
              <a:avLst/>
            </a:prstGeom>
            <a:solidFill>
              <a:schemeClr val="accent1">
                <a:alpha val="100000"/>
              </a:schemeClr>
            </a:solidFill>
          </p:spPr>
        </p:sp>
        <p:sp>
          <p:nvSpPr>
            <p:cNvPr id="135" name="AutoShape 135"/>
            <p:cNvSpPr/>
            <p:nvPr/>
          </p:nvSpPr>
          <p:spPr>
            <a:xfrm>
              <a:off x="449257" y="459303"/>
              <a:ext cx="61044" cy="61044"/>
            </a:xfrm>
            <a:prstGeom prst="ellipse">
              <a:avLst/>
            </a:prstGeom>
            <a:solidFill>
              <a:schemeClr val="accent1">
                <a:alpha val="80000"/>
              </a:schemeClr>
            </a:solidFill>
          </p:spPr>
        </p:sp>
        <p:sp>
          <p:nvSpPr>
            <p:cNvPr id="136" name="AutoShape 136"/>
            <p:cNvSpPr/>
            <p:nvPr/>
          </p:nvSpPr>
          <p:spPr>
            <a:xfrm>
              <a:off x="538379" y="460644"/>
              <a:ext cx="58363" cy="58363"/>
            </a:xfrm>
            <a:prstGeom prst="ellipse">
              <a:avLst/>
            </a:prstGeom>
            <a:solidFill>
              <a:schemeClr val="accent1">
                <a:alpha val="60000"/>
              </a:schemeClr>
            </a:solidFill>
          </p:spPr>
        </p:sp>
        <p:sp>
          <p:nvSpPr>
            <p:cNvPr id="137" name="AutoShape 137"/>
            <p:cNvSpPr/>
            <p:nvPr/>
          </p:nvSpPr>
          <p:spPr>
            <a:xfrm>
              <a:off x="624819" y="467652"/>
              <a:ext cx="54092" cy="54092"/>
            </a:xfrm>
            <a:prstGeom prst="ellipse">
              <a:avLst/>
            </a:prstGeom>
            <a:solidFill>
              <a:schemeClr val="accent1">
                <a:alpha val="40000"/>
              </a:schemeClr>
            </a:solidFill>
          </p:spPr>
        </p:sp>
        <p:sp>
          <p:nvSpPr>
            <p:cNvPr id="138" name="AutoShape 138"/>
            <p:cNvSpPr/>
            <p:nvPr/>
          </p:nvSpPr>
          <p:spPr>
            <a:xfrm>
              <a:off x="706988" y="464423"/>
              <a:ext cx="51245" cy="51245"/>
            </a:xfrm>
            <a:prstGeom prst="ellipse">
              <a:avLst/>
            </a:prstGeom>
            <a:solidFill>
              <a:schemeClr val="accent1">
                <a:alpha val="20000"/>
              </a:schemeClr>
            </a:solidFill>
          </p:spPr>
        </p:sp>
        <p:sp>
          <p:nvSpPr>
            <p:cNvPr id="139" name="AutoShape 139"/>
            <p:cNvSpPr/>
            <p:nvPr/>
          </p:nvSpPr>
          <p:spPr>
            <a:xfrm>
              <a:off x="355440" y="553618"/>
              <a:ext cx="65740" cy="65740"/>
            </a:xfrm>
            <a:prstGeom prst="ellipse">
              <a:avLst/>
            </a:prstGeom>
            <a:solidFill>
              <a:schemeClr val="accent1">
                <a:alpha val="100000"/>
              </a:schemeClr>
            </a:solidFill>
          </p:spPr>
        </p:sp>
        <p:sp>
          <p:nvSpPr>
            <p:cNvPr id="140" name="AutoShape 140"/>
            <p:cNvSpPr/>
            <p:nvPr/>
          </p:nvSpPr>
          <p:spPr>
            <a:xfrm>
              <a:off x="449257" y="551314"/>
              <a:ext cx="61044" cy="61044"/>
            </a:xfrm>
            <a:prstGeom prst="ellipse">
              <a:avLst/>
            </a:prstGeom>
            <a:solidFill>
              <a:schemeClr val="accent1">
                <a:alpha val="80000"/>
              </a:schemeClr>
            </a:solidFill>
          </p:spPr>
        </p:sp>
        <p:sp>
          <p:nvSpPr>
            <p:cNvPr id="141" name="AutoShape 141"/>
            <p:cNvSpPr/>
            <p:nvPr/>
          </p:nvSpPr>
          <p:spPr>
            <a:xfrm>
              <a:off x="538379" y="552655"/>
              <a:ext cx="58363" cy="58363"/>
            </a:xfrm>
            <a:prstGeom prst="ellipse">
              <a:avLst/>
            </a:prstGeom>
            <a:solidFill>
              <a:schemeClr val="accent1">
                <a:alpha val="60000"/>
              </a:schemeClr>
            </a:solidFill>
          </p:spPr>
        </p:sp>
        <p:sp>
          <p:nvSpPr>
            <p:cNvPr id="142" name="AutoShape 142"/>
            <p:cNvSpPr/>
            <p:nvPr/>
          </p:nvSpPr>
          <p:spPr>
            <a:xfrm>
              <a:off x="624819" y="559663"/>
              <a:ext cx="54092" cy="54092"/>
            </a:xfrm>
            <a:prstGeom prst="ellipse">
              <a:avLst/>
            </a:prstGeom>
            <a:solidFill>
              <a:schemeClr val="accent1">
                <a:alpha val="40000"/>
              </a:schemeClr>
            </a:solidFill>
          </p:spPr>
        </p:sp>
        <p:sp>
          <p:nvSpPr>
            <p:cNvPr id="143" name="AutoShape 143"/>
            <p:cNvSpPr/>
            <p:nvPr/>
          </p:nvSpPr>
          <p:spPr>
            <a:xfrm>
              <a:off x="706988" y="556434"/>
              <a:ext cx="51245" cy="51245"/>
            </a:xfrm>
            <a:prstGeom prst="ellipse">
              <a:avLst/>
            </a:prstGeom>
            <a:solidFill>
              <a:schemeClr val="accent1">
                <a:alpha val="20000"/>
              </a:schemeClr>
            </a:solidFill>
          </p:spPr>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1378798" y="3644837"/>
            <a:ext cx="9429750" cy="1104900"/>
          </a:xfrm>
          <a:prstGeom prst="rect">
            <a:avLst/>
          </a:prstGeom>
        </p:spPr>
        <p:txBody>
          <a:bodyPr vert="horz" wrap="square" lIns="114300" tIns="57150" rIns="114300" bIns="57150" rtlCol="0" anchor="t" anchorCtr="0">
            <a:spAutoFit/>
          </a:bodyPr>
          <a:lstStyle/>
          <a:p>
            <a:pPr algn="ctr">
              <a:lnSpc>
                <a:spcPct val="120000"/>
              </a:lnSpc>
            </a:pPr>
            <a:r>
              <a:rPr lang="en-US" sz="5175" b="1">
                <a:solidFill>
                  <a:schemeClr val="accent2">
                    <a:alpha val="100000"/>
                  </a:schemeClr>
                </a:solidFill>
                <a:latin typeface="Microsoft Yahei"/>
                <a:ea typeface="Microsoft Yahei"/>
                <a:cs typeface="Microsoft Yahei"/>
              </a:rPr>
              <a:t>演示视频</a:t>
            </a:r>
          </a:p>
        </p:txBody>
      </p:sp>
      <p:sp>
        <p:nvSpPr>
          <p:cNvPr id="3" name="TextBox 3"/>
          <p:cNvSpPr txBox="1"/>
          <p:nvPr/>
        </p:nvSpPr>
        <p:spPr>
          <a:xfrm>
            <a:off x="2060858" y="2108645"/>
            <a:ext cx="7677150" cy="1408399"/>
          </a:xfrm>
          <a:prstGeom prst="rect">
            <a:avLst/>
          </a:prstGeom>
        </p:spPr>
        <p:txBody>
          <a:bodyPr vert="horz" wrap="square" lIns="114300" tIns="57150" rIns="114300" bIns="57150" rtlCol="0" anchor="t" anchorCtr="0">
            <a:spAutoFit/>
          </a:bodyPr>
          <a:lstStyle/>
          <a:p>
            <a:pPr algn="ctr">
              <a:lnSpc>
                <a:spcPct val="120000"/>
              </a:lnSpc>
              <a:spcBef>
                <a:spcPts val="450"/>
              </a:spcBef>
            </a:pPr>
            <a:r>
              <a:rPr lang="en-US" sz="7650" b="1" dirty="0">
                <a:solidFill>
                  <a:schemeClr val="accent2">
                    <a:alpha val="100000"/>
                  </a:schemeClr>
                </a:solidFill>
                <a:latin typeface="Microsoft Yahei"/>
                <a:ea typeface="Microsoft Yahei"/>
                <a:cs typeface="Microsoft Yahei"/>
              </a:rPr>
              <a:t>005</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5ED5F0-C1B9-D3FE-35AA-EB8F9C317B25}"/>
              </a:ext>
            </a:extLst>
          </p:cNvPr>
          <p:cNvSpPr>
            <a:spLocks noGrp="1"/>
          </p:cNvSpPr>
          <p:nvPr>
            <p:ph type="title"/>
          </p:nvPr>
        </p:nvSpPr>
        <p:spPr/>
        <p:txBody>
          <a:bodyPr/>
          <a:lstStyle/>
          <a:p>
            <a:r>
              <a:rPr lang="zh-CN" altLang="en-US" dirty="0"/>
              <a:t>单元测试（删除商品）</a:t>
            </a:r>
          </a:p>
        </p:txBody>
      </p:sp>
      <p:pic>
        <p:nvPicPr>
          <p:cNvPr id="10" name="图片 9">
            <a:extLst>
              <a:ext uri="{FF2B5EF4-FFF2-40B4-BE49-F238E27FC236}">
                <a16:creationId xmlns:a16="http://schemas.microsoft.com/office/drawing/2014/main" id="{B0A691E2-FCD0-9E4C-F7D4-5447E9E42158}"/>
              </a:ext>
            </a:extLst>
          </p:cNvPr>
          <p:cNvPicPr>
            <a:picLocks noChangeAspect="1"/>
          </p:cNvPicPr>
          <p:nvPr/>
        </p:nvPicPr>
        <p:blipFill>
          <a:blip r:embed="rId2"/>
          <a:stretch>
            <a:fillRect/>
          </a:stretch>
        </p:blipFill>
        <p:spPr>
          <a:xfrm>
            <a:off x="5324355" y="1184546"/>
            <a:ext cx="4057141" cy="5185692"/>
          </a:xfrm>
          <a:prstGeom prst="rect">
            <a:avLst/>
          </a:prstGeom>
        </p:spPr>
      </p:pic>
      <p:pic>
        <p:nvPicPr>
          <p:cNvPr id="12" name="图片 11">
            <a:extLst>
              <a:ext uri="{FF2B5EF4-FFF2-40B4-BE49-F238E27FC236}">
                <a16:creationId xmlns:a16="http://schemas.microsoft.com/office/drawing/2014/main" id="{D4B68CF5-D7E8-14DC-A565-0A8705894A9A}"/>
              </a:ext>
            </a:extLst>
          </p:cNvPr>
          <p:cNvPicPr>
            <a:picLocks noChangeAspect="1"/>
          </p:cNvPicPr>
          <p:nvPr/>
        </p:nvPicPr>
        <p:blipFill>
          <a:blip r:embed="rId3"/>
          <a:stretch>
            <a:fillRect/>
          </a:stretch>
        </p:blipFill>
        <p:spPr>
          <a:xfrm>
            <a:off x="236615" y="1184546"/>
            <a:ext cx="5087740" cy="5185692"/>
          </a:xfrm>
          <a:prstGeom prst="rect">
            <a:avLst/>
          </a:prstGeom>
        </p:spPr>
      </p:pic>
      <p:pic>
        <p:nvPicPr>
          <p:cNvPr id="16" name="图片 15">
            <a:extLst>
              <a:ext uri="{FF2B5EF4-FFF2-40B4-BE49-F238E27FC236}">
                <a16:creationId xmlns:a16="http://schemas.microsoft.com/office/drawing/2014/main" id="{D1E86935-0FFB-45A1-F442-0BEDD2FE4144}"/>
              </a:ext>
            </a:extLst>
          </p:cNvPr>
          <p:cNvPicPr>
            <a:picLocks noChangeAspect="1"/>
          </p:cNvPicPr>
          <p:nvPr/>
        </p:nvPicPr>
        <p:blipFill>
          <a:blip r:embed="rId4"/>
          <a:stretch>
            <a:fillRect/>
          </a:stretch>
        </p:blipFill>
        <p:spPr>
          <a:xfrm>
            <a:off x="9669602" y="1184546"/>
            <a:ext cx="1732044" cy="2177792"/>
          </a:xfrm>
          <a:prstGeom prst="rect">
            <a:avLst/>
          </a:prstGeom>
        </p:spPr>
      </p:pic>
    </p:spTree>
    <p:extLst>
      <p:ext uri="{BB962C8B-B14F-4D97-AF65-F5344CB8AC3E}">
        <p14:creationId xmlns:p14="http://schemas.microsoft.com/office/powerpoint/2010/main" val="2378402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78798" y="3644837"/>
            <a:ext cx="9429750" cy="990079"/>
          </a:xfrm>
          <a:prstGeom prst="rect">
            <a:avLst/>
          </a:prstGeom>
        </p:spPr>
        <p:txBody>
          <a:bodyPr vert="horz" wrap="square" lIns="114300" tIns="57150" rIns="114300" bIns="57150" rtlCol="0" anchor="t" anchorCtr="0">
            <a:spAutoFit/>
          </a:bodyPr>
          <a:lstStyle/>
          <a:p>
            <a:pPr algn="ctr">
              <a:lnSpc>
                <a:spcPct val="120000"/>
              </a:lnSpc>
            </a:pPr>
            <a:r>
              <a:rPr lang="zh-CN" altLang="en-US" sz="5175" b="1" dirty="0">
                <a:solidFill>
                  <a:schemeClr val="accent2">
                    <a:alpha val="100000"/>
                  </a:schemeClr>
                </a:solidFill>
                <a:latin typeface="Microsoft Yahei"/>
                <a:ea typeface="Microsoft Yahei"/>
                <a:cs typeface="Microsoft Yahei"/>
              </a:rPr>
              <a:t>需求规格说明书</a:t>
            </a:r>
            <a:endParaRPr lang="en-US" sz="5175" b="1" dirty="0">
              <a:solidFill>
                <a:schemeClr val="accent2">
                  <a:alpha val="100000"/>
                </a:schemeClr>
              </a:solidFill>
              <a:latin typeface="Microsoft Yahei"/>
              <a:ea typeface="Microsoft Yahei"/>
              <a:cs typeface="Microsoft Yahei"/>
            </a:endParaRPr>
          </a:p>
        </p:txBody>
      </p:sp>
      <p:sp>
        <p:nvSpPr>
          <p:cNvPr id="3" name="TextBox 3"/>
          <p:cNvSpPr txBox="1"/>
          <p:nvPr/>
        </p:nvSpPr>
        <p:spPr>
          <a:xfrm>
            <a:off x="2060858" y="2108645"/>
            <a:ext cx="7677150" cy="1408399"/>
          </a:xfrm>
          <a:prstGeom prst="rect">
            <a:avLst/>
          </a:prstGeom>
        </p:spPr>
        <p:txBody>
          <a:bodyPr vert="horz" wrap="square" lIns="114300" tIns="57150" rIns="114300" bIns="57150" rtlCol="0" anchor="t" anchorCtr="0">
            <a:spAutoFit/>
          </a:bodyPr>
          <a:lstStyle/>
          <a:p>
            <a:pPr algn="ctr">
              <a:lnSpc>
                <a:spcPct val="120000"/>
              </a:lnSpc>
              <a:spcBef>
                <a:spcPts val="450"/>
              </a:spcBef>
            </a:pPr>
            <a:r>
              <a:rPr lang="en-US" sz="7650" b="1" dirty="0">
                <a:solidFill>
                  <a:schemeClr val="accent2">
                    <a:alpha val="100000"/>
                  </a:schemeClr>
                </a:solidFill>
                <a:latin typeface="Microsoft Yahei"/>
                <a:ea typeface="Microsoft Yahei"/>
                <a:cs typeface="Microsoft Yahei"/>
              </a:rPr>
              <a:t>001</a:t>
            </a:r>
          </a:p>
        </p:txBody>
      </p:sp>
    </p:spTree>
    <p:extLst>
      <p:ext uri="{BB962C8B-B14F-4D97-AF65-F5344CB8AC3E}">
        <p14:creationId xmlns:p14="http://schemas.microsoft.com/office/powerpoint/2010/main" val="29390474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71C117-F887-AF7B-5B1C-D28A73C7F66C}"/>
              </a:ext>
            </a:extLst>
          </p:cNvPr>
          <p:cNvSpPr>
            <a:spLocks noGrp="1"/>
          </p:cNvSpPr>
          <p:nvPr>
            <p:ph type="title"/>
          </p:nvPr>
        </p:nvSpPr>
        <p:spPr/>
        <p:txBody>
          <a:bodyPr/>
          <a:lstStyle/>
          <a:p>
            <a:r>
              <a:rPr lang="zh-CN" altLang="en-US" dirty="0"/>
              <a:t>单元测试（创建商品）</a:t>
            </a:r>
          </a:p>
        </p:txBody>
      </p:sp>
      <p:pic>
        <p:nvPicPr>
          <p:cNvPr id="4" name="图片 3">
            <a:extLst>
              <a:ext uri="{FF2B5EF4-FFF2-40B4-BE49-F238E27FC236}">
                <a16:creationId xmlns:a16="http://schemas.microsoft.com/office/drawing/2014/main" id="{DD1BBD5D-0239-2219-DEA7-45FCE217CFBD}"/>
              </a:ext>
            </a:extLst>
          </p:cNvPr>
          <p:cNvPicPr>
            <a:picLocks noChangeAspect="1"/>
          </p:cNvPicPr>
          <p:nvPr/>
        </p:nvPicPr>
        <p:blipFill rotWithShape="1">
          <a:blip r:embed="rId2"/>
          <a:srcRect l="1836"/>
          <a:stretch/>
        </p:blipFill>
        <p:spPr>
          <a:xfrm>
            <a:off x="419395" y="1121505"/>
            <a:ext cx="3968308" cy="5346864"/>
          </a:xfrm>
          <a:prstGeom prst="rect">
            <a:avLst/>
          </a:prstGeom>
        </p:spPr>
      </p:pic>
      <p:pic>
        <p:nvPicPr>
          <p:cNvPr id="6" name="图片 5">
            <a:extLst>
              <a:ext uri="{FF2B5EF4-FFF2-40B4-BE49-F238E27FC236}">
                <a16:creationId xmlns:a16="http://schemas.microsoft.com/office/drawing/2014/main" id="{7035CCBF-2D64-7E58-40DD-17C92AF8ECFF}"/>
              </a:ext>
            </a:extLst>
          </p:cNvPr>
          <p:cNvPicPr>
            <a:picLocks noChangeAspect="1"/>
          </p:cNvPicPr>
          <p:nvPr/>
        </p:nvPicPr>
        <p:blipFill>
          <a:blip r:embed="rId3"/>
          <a:stretch>
            <a:fillRect/>
          </a:stretch>
        </p:blipFill>
        <p:spPr>
          <a:xfrm>
            <a:off x="4555206" y="1292627"/>
            <a:ext cx="7404475" cy="4272746"/>
          </a:xfrm>
          <a:prstGeom prst="rect">
            <a:avLst/>
          </a:prstGeom>
        </p:spPr>
      </p:pic>
      <p:pic>
        <p:nvPicPr>
          <p:cNvPr id="8" name="图片 7">
            <a:extLst>
              <a:ext uri="{FF2B5EF4-FFF2-40B4-BE49-F238E27FC236}">
                <a16:creationId xmlns:a16="http://schemas.microsoft.com/office/drawing/2014/main" id="{3E1CDECB-DF81-CD45-DC6F-E6CC97DCB956}"/>
              </a:ext>
            </a:extLst>
          </p:cNvPr>
          <p:cNvPicPr>
            <a:picLocks noChangeAspect="1"/>
          </p:cNvPicPr>
          <p:nvPr/>
        </p:nvPicPr>
        <p:blipFill>
          <a:blip r:embed="rId4"/>
          <a:stretch>
            <a:fillRect/>
          </a:stretch>
        </p:blipFill>
        <p:spPr>
          <a:xfrm>
            <a:off x="8916041" y="1773910"/>
            <a:ext cx="1815754" cy="2227839"/>
          </a:xfrm>
          <a:prstGeom prst="rect">
            <a:avLst/>
          </a:prstGeom>
        </p:spPr>
      </p:pic>
    </p:spTree>
    <p:extLst>
      <p:ext uri="{BB962C8B-B14F-4D97-AF65-F5344CB8AC3E}">
        <p14:creationId xmlns:p14="http://schemas.microsoft.com/office/powerpoint/2010/main" val="23657894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单元测试（删除商品）</a:t>
            </a:r>
          </a:p>
        </p:txBody>
      </p:sp>
      <p:pic>
        <p:nvPicPr>
          <p:cNvPr id="10" name="图片 9"/>
          <p:cNvPicPr>
            <a:picLocks noChangeAspect="1"/>
          </p:cNvPicPr>
          <p:nvPr/>
        </p:nvPicPr>
        <p:blipFill>
          <a:blip r:embed="rId2"/>
          <a:stretch>
            <a:fillRect/>
          </a:stretch>
        </p:blipFill>
        <p:spPr>
          <a:xfrm>
            <a:off x="5324355" y="1184546"/>
            <a:ext cx="4057141" cy="5185692"/>
          </a:xfrm>
          <a:prstGeom prst="rect">
            <a:avLst/>
          </a:prstGeom>
        </p:spPr>
      </p:pic>
      <p:pic>
        <p:nvPicPr>
          <p:cNvPr id="12" name="图片 11"/>
          <p:cNvPicPr>
            <a:picLocks noChangeAspect="1"/>
          </p:cNvPicPr>
          <p:nvPr/>
        </p:nvPicPr>
        <p:blipFill>
          <a:blip r:embed="rId3"/>
          <a:stretch>
            <a:fillRect/>
          </a:stretch>
        </p:blipFill>
        <p:spPr>
          <a:xfrm>
            <a:off x="236615" y="1184546"/>
            <a:ext cx="5087740" cy="5185692"/>
          </a:xfrm>
          <a:prstGeom prst="rect">
            <a:avLst/>
          </a:prstGeom>
        </p:spPr>
      </p:pic>
      <p:pic>
        <p:nvPicPr>
          <p:cNvPr id="16" name="图片 15"/>
          <p:cNvPicPr>
            <a:picLocks noChangeAspect="1"/>
          </p:cNvPicPr>
          <p:nvPr/>
        </p:nvPicPr>
        <p:blipFill>
          <a:blip r:embed="rId4"/>
          <a:stretch>
            <a:fillRect/>
          </a:stretch>
        </p:blipFill>
        <p:spPr>
          <a:xfrm>
            <a:off x="9669602" y="1184546"/>
            <a:ext cx="1732044" cy="2177792"/>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单元测试（创建商品）</a:t>
            </a:r>
          </a:p>
        </p:txBody>
      </p:sp>
      <p:pic>
        <p:nvPicPr>
          <p:cNvPr id="4" name="图片 3"/>
          <p:cNvPicPr>
            <a:picLocks noChangeAspect="1"/>
          </p:cNvPicPr>
          <p:nvPr/>
        </p:nvPicPr>
        <p:blipFill rotWithShape="1">
          <a:blip r:embed="rId2"/>
          <a:srcRect l="1836"/>
          <a:stretch>
            <a:fillRect/>
          </a:stretch>
        </p:blipFill>
        <p:spPr>
          <a:xfrm>
            <a:off x="419395" y="1121505"/>
            <a:ext cx="3968308" cy="5346864"/>
          </a:xfrm>
          <a:prstGeom prst="rect">
            <a:avLst/>
          </a:prstGeom>
        </p:spPr>
      </p:pic>
      <p:pic>
        <p:nvPicPr>
          <p:cNvPr id="6" name="图片 5"/>
          <p:cNvPicPr>
            <a:picLocks noChangeAspect="1"/>
          </p:cNvPicPr>
          <p:nvPr/>
        </p:nvPicPr>
        <p:blipFill>
          <a:blip r:embed="rId3"/>
          <a:stretch>
            <a:fillRect/>
          </a:stretch>
        </p:blipFill>
        <p:spPr>
          <a:xfrm>
            <a:off x="4555206" y="1292627"/>
            <a:ext cx="7404475" cy="4272746"/>
          </a:xfrm>
          <a:prstGeom prst="rect">
            <a:avLst/>
          </a:prstGeom>
        </p:spPr>
      </p:pic>
      <p:pic>
        <p:nvPicPr>
          <p:cNvPr id="8" name="图片 7"/>
          <p:cNvPicPr>
            <a:picLocks noChangeAspect="1"/>
          </p:cNvPicPr>
          <p:nvPr/>
        </p:nvPicPr>
        <p:blipFill>
          <a:blip r:embed="rId4"/>
          <a:stretch>
            <a:fillRect/>
          </a:stretch>
        </p:blipFill>
        <p:spPr>
          <a:xfrm>
            <a:off x="8916041" y="1773910"/>
            <a:ext cx="1815754" cy="2227839"/>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a:spLocks noChangeAspect="1"/>
          </p:cNvSpPr>
          <p:nvPr/>
        </p:nvSpPr>
        <p:spPr>
          <a:xfrm>
            <a:off x="0" y="12700"/>
            <a:ext cx="12192000" cy="6845300"/>
          </a:xfrm>
          <a:prstGeom prst="rect">
            <a:avLst/>
          </a:prstGeom>
          <a:blipFill dpi="0" rotWithShape="1">
            <a:blip r:embed="rId3"/>
            <a:srcRect/>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dk1"/>
                </a:solidFill>
                <a:prstDash val="solid"/>
                <a:miter lim="800000"/>
                <a:headEnd/>
                <a:tailEnd/>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8" name="标题 17"/>
          <p:cNvSpPr>
            <a:spLocks noGrp="1"/>
          </p:cNvSpPr>
          <p:nvPr>
            <p:ph type="title"/>
          </p:nvPr>
        </p:nvSpPr>
        <p:spPr>
          <a:xfrm>
            <a:off x="757872" y="-128099"/>
            <a:ext cx="10858500" cy="1028700"/>
          </a:xfrm>
        </p:spPr>
        <p:txBody>
          <a:bodyPr/>
          <a:lstStyle/>
          <a:p>
            <a:r>
              <a:rPr lang="zh-CN" altLang="en-US" sz="4000" dirty="0"/>
              <a:t>修改价格测试</a:t>
            </a:r>
            <a:endParaRPr sz="4000" dirty="0"/>
          </a:p>
        </p:txBody>
      </p:sp>
      <p:sp>
        <p:nvSpPr>
          <p:cNvPr id="27" name="圆角矩形 26"/>
          <p:cNvSpPr/>
          <p:nvPr/>
        </p:nvSpPr>
        <p:spPr>
          <a:xfrm>
            <a:off x="855344" y="1010132"/>
            <a:ext cx="10663555" cy="5594985"/>
          </a:xfrm>
          <a:prstGeom prst="roundRect">
            <a:avLst>
              <a:gd name="adj" fmla="val 7400"/>
            </a:avLst>
          </a:prstGeom>
          <a:solidFill>
            <a:schemeClr val="bg1">
              <a:alpha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400" dirty="0">
              <a:solidFill>
                <a:schemeClr val="tx1"/>
              </a:solidFill>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1617" y="1644236"/>
            <a:ext cx="9171008" cy="4470128"/>
          </a:xfrm>
          <a:prstGeom prst="rect">
            <a:avLst/>
          </a:prstGeom>
        </p:spPr>
      </p:pic>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a:spLocks noChangeAspect="1"/>
          </p:cNvSpPr>
          <p:nvPr/>
        </p:nvSpPr>
        <p:spPr>
          <a:xfrm>
            <a:off x="0" y="12700"/>
            <a:ext cx="12192000" cy="6845300"/>
          </a:xfrm>
          <a:prstGeom prst="rect">
            <a:avLst/>
          </a:prstGeom>
          <a:blipFill dpi="0" rotWithShape="1">
            <a:blip r:embed="rId3"/>
            <a:srcRect/>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dk1"/>
                </a:solidFill>
                <a:prstDash val="solid"/>
                <a:miter lim="800000"/>
                <a:headEnd/>
                <a:tailEnd/>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8" name="标题 17"/>
          <p:cNvSpPr>
            <a:spLocks noGrp="1"/>
          </p:cNvSpPr>
          <p:nvPr>
            <p:ph type="title"/>
          </p:nvPr>
        </p:nvSpPr>
        <p:spPr>
          <a:xfrm>
            <a:off x="757872" y="-128099"/>
            <a:ext cx="10858500" cy="1028700"/>
          </a:xfrm>
        </p:spPr>
        <p:txBody>
          <a:bodyPr/>
          <a:lstStyle/>
          <a:p>
            <a:r>
              <a:rPr lang="zh-CN" altLang="en-US" sz="4000" dirty="0"/>
              <a:t>搜索商品测试</a:t>
            </a:r>
            <a:endParaRPr sz="4000" dirty="0"/>
          </a:p>
        </p:txBody>
      </p:sp>
      <p:sp>
        <p:nvSpPr>
          <p:cNvPr id="27" name="圆角矩形 26"/>
          <p:cNvSpPr/>
          <p:nvPr/>
        </p:nvSpPr>
        <p:spPr>
          <a:xfrm>
            <a:off x="855344" y="1010132"/>
            <a:ext cx="10663555" cy="5594985"/>
          </a:xfrm>
          <a:prstGeom prst="roundRect">
            <a:avLst>
              <a:gd name="adj" fmla="val 7400"/>
            </a:avLst>
          </a:prstGeom>
          <a:solidFill>
            <a:schemeClr val="bg1">
              <a:alpha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400" dirty="0">
              <a:solidFill>
                <a:schemeClr val="tx1"/>
              </a:solidFill>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8804" y="1422090"/>
            <a:ext cx="9694302" cy="4787728"/>
          </a:xfrm>
          <a:prstGeom prst="rect">
            <a:avLst/>
          </a:prstGeom>
        </p:spPr>
      </p:pic>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a:spLocks noChangeAspect="1"/>
          </p:cNvSpPr>
          <p:nvPr/>
        </p:nvSpPr>
        <p:spPr>
          <a:xfrm>
            <a:off x="0" y="12700"/>
            <a:ext cx="12192000" cy="6845300"/>
          </a:xfrm>
          <a:prstGeom prst="rect">
            <a:avLst/>
          </a:prstGeom>
          <a:blipFill dpi="0" rotWithShape="1">
            <a:blip r:embed="rId3"/>
            <a:srcRect/>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dk1"/>
                </a:solidFill>
                <a:prstDash val="solid"/>
                <a:miter lim="800000"/>
                <a:headEnd/>
                <a:tailEnd/>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8" name="标题 17"/>
          <p:cNvSpPr>
            <a:spLocks noGrp="1"/>
          </p:cNvSpPr>
          <p:nvPr>
            <p:ph type="title"/>
          </p:nvPr>
        </p:nvSpPr>
        <p:spPr>
          <a:xfrm>
            <a:off x="757872" y="-128099"/>
            <a:ext cx="10858500" cy="1028700"/>
          </a:xfrm>
        </p:spPr>
        <p:txBody>
          <a:bodyPr/>
          <a:lstStyle/>
          <a:p>
            <a:r>
              <a:rPr lang="zh-CN" altLang="en-US" sz="4000" dirty="0"/>
              <a:t>自动化测试</a:t>
            </a:r>
            <a:endParaRPr sz="4000" dirty="0"/>
          </a:p>
        </p:txBody>
      </p:sp>
      <p:sp>
        <p:nvSpPr>
          <p:cNvPr id="27" name="圆角矩形 26"/>
          <p:cNvSpPr/>
          <p:nvPr/>
        </p:nvSpPr>
        <p:spPr>
          <a:xfrm>
            <a:off x="855344" y="1010132"/>
            <a:ext cx="10663555" cy="5594985"/>
          </a:xfrm>
          <a:prstGeom prst="roundRect">
            <a:avLst>
              <a:gd name="adj" fmla="val 7400"/>
            </a:avLst>
          </a:prstGeom>
          <a:solidFill>
            <a:schemeClr val="bg1">
              <a:alpha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400" dirty="0">
              <a:solidFill>
                <a:schemeClr val="tx1"/>
              </a:solidFill>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1983" y="1296043"/>
            <a:ext cx="9328034" cy="5023734"/>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04629" y="4724367"/>
            <a:ext cx="9182742" cy="1595410"/>
          </a:xfrm>
          <a:prstGeom prst="rect">
            <a:avLst/>
          </a:prstGeom>
        </p:spPr>
      </p:pic>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a:spLocks noChangeAspect="1"/>
          </p:cNvSpPr>
          <p:nvPr/>
        </p:nvSpPr>
        <p:spPr>
          <a:xfrm>
            <a:off x="0" y="12700"/>
            <a:ext cx="12192000" cy="6845300"/>
          </a:xfrm>
          <a:prstGeom prst="rect">
            <a:avLst/>
          </a:prstGeom>
          <a:blipFill dpi="0" rotWithShape="1">
            <a:blip r:embed="rId3"/>
            <a:srcRect/>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dk1"/>
                </a:solidFill>
                <a:prstDash val="solid"/>
                <a:miter lim="800000"/>
                <a:headEnd/>
                <a:tailEnd/>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8" name="标题 17"/>
          <p:cNvSpPr>
            <a:spLocks noGrp="1"/>
          </p:cNvSpPr>
          <p:nvPr>
            <p:ph type="title"/>
          </p:nvPr>
        </p:nvSpPr>
        <p:spPr>
          <a:xfrm>
            <a:off x="757872" y="-128099"/>
            <a:ext cx="10858500" cy="1028700"/>
          </a:xfrm>
        </p:spPr>
        <p:txBody>
          <a:bodyPr/>
          <a:lstStyle/>
          <a:p>
            <a:r>
              <a:rPr lang="zh-CN" altLang="en-US" sz="4000" dirty="0"/>
              <a:t>自动化测试</a:t>
            </a:r>
            <a:endParaRPr sz="4000" dirty="0"/>
          </a:p>
        </p:txBody>
      </p:sp>
      <p:sp>
        <p:nvSpPr>
          <p:cNvPr id="27" name="圆角矩形 26"/>
          <p:cNvSpPr/>
          <p:nvPr/>
        </p:nvSpPr>
        <p:spPr>
          <a:xfrm>
            <a:off x="855344" y="1010132"/>
            <a:ext cx="10663555" cy="5594985"/>
          </a:xfrm>
          <a:prstGeom prst="roundRect">
            <a:avLst>
              <a:gd name="adj" fmla="val 7400"/>
            </a:avLst>
          </a:prstGeom>
          <a:solidFill>
            <a:schemeClr val="bg1">
              <a:alpha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400" dirty="0">
              <a:solidFill>
                <a:schemeClr val="tx1"/>
              </a:solidFill>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1155" y="1488452"/>
            <a:ext cx="9229690" cy="2157271"/>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1155" y="4124043"/>
            <a:ext cx="9285186" cy="1530189"/>
          </a:xfrm>
          <a:prstGeom prst="rect">
            <a:avLst/>
          </a:prstGeom>
        </p:spPr>
      </p:pic>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1378798" y="3644837"/>
            <a:ext cx="9429750" cy="1104900"/>
          </a:xfrm>
          <a:prstGeom prst="rect">
            <a:avLst/>
          </a:prstGeom>
        </p:spPr>
        <p:txBody>
          <a:bodyPr vert="horz" wrap="square" lIns="114300" tIns="57150" rIns="114300" bIns="57150" rtlCol="0" anchor="t" anchorCtr="0">
            <a:spAutoFit/>
          </a:bodyPr>
          <a:lstStyle/>
          <a:p>
            <a:pPr algn="ctr">
              <a:lnSpc>
                <a:spcPct val="120000"/>
              </a:lnSpc>
            </a:pPr>
            <a:r>
              <a:rPr lang="en-US" sz="5175" b="1">
                <a:solidFill>
                  <a:schemeClr val="accent2">
                    <a:alpha val="100000"/>
                  </a:schemeClr>
                </a:solidFill>
                <a:latin typeface="Microsoft Yahei"/>
                <a:ea typeface="Microsoft Yahei"/>
                <a:cs typeface="Microsoft Yahei"/>
              </a:rPr>
              <a:t>未完成工作及达成率</a:t>
            </a:r>
          </a:p>
        </p:txBody>
      </p:sp>
      <p:sp>
        <p:nvSpPr>
          <p:cNvPr id="3" name="TextBox 3"/>
          <p:cNvSpPr txBox="1"/>
          <p:nvPr/>
        </p:nvSpPr>
        <p:spPr>
          <a:xfrm>
            <a:off x="2060858" y="2108645"/>
            <a:ext cx="7677150" cy="1408399"/>
          </a:xfrm>
          <a:prstGeom prst="rect">
            <a:avLst/>
          </a:prstGeom>
        </p:spPr>
        <p:txBody>
          <a:bodyPr vert="horz" wrap="square" lIns="114300" tIns="57150" rIns="114300" bIns="57150" rtlCol="0" anchor="t" anchorCtr="0">
            <a:spAutoFit/>
          </a:bodyPr>
          <a:lstStyle/>
          <a:p>
            <a:pPr algn="ctr">
              <a:lnSpc>
                <a:spcPct val="120000"/>
              </a:lnSpc>
              <a:spcBef>
                <a:spcPts val="450"/>
              </a:spcBef>
            </a:pPr>
            <a:r>
              <a:rPr lang="en-US" sz="7650" b="1" dirty="0">
                <a:solidFill>
                  <a:schemeClr val="accent2">
                    <a:alpha val="100000"/>
                  </a:schemeClr>
                </a:solidFill>
                <a:latin typeface="Microsoft Yahei"/>
                <a:ea typeface="Microsoft Yahei"/>
                <a:cs typeface="Microsoft Yahei"/>
              </a:rPr>
              <a:t>02</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5338306" y="1737060"/>
            <a:ext cx="1219200" cy="1219200"/>
          </a:xfrm>
          <a:prstGeom prst="ellipse">
            <a:avLst/>
          </a:prstGeom>
          <a:solidFill>
            <a:schemeClr val="accent2">
              <a:alpha val="100000"/>
            </a:schemeClr>
          </a:solidFill>
        </p:spPr>
      </p:sp>
      <p:sp>
        <p:nvSpPr>
          <p:cNvPr id="3" name="TextBox 3"/>
          <p:cNvSpPr txBox="1"/>
          <p:nvPr/>
        </p:nvSpPr>
        <p:spPr>
          <a:xfrm>
            <a:off x="6949989" y="1529205"/>
            <a:ext cx="4524375" cy="561975"/>
          </a:xfrm>
          <a:prstGeom prst="rect">
            <a:avLst/>
          </a:prstGeom>
        </p:spPr>
        <p:txBody>
          <a:bodyPr vert="horz" wrap="square" lIns="114300" tIns="57150" rIns="114300" bIns="57150" rtlCol="0" anchor="t" anchorCtr="0">
            <a:spAutoFit/>
          </a:bodyPr>
          <a:lstStyle/>
          <a:p>
            <a:pPr algn="ctr">
              <a:lnSpc>
                <a:spcPct val="120000"/>
              </a:lnSpc>
            </a:pPr>
            <a:r>
              <a:rPr lang="en-US" sz="2325" b="1">
                <a:solidFill>
                  <a:schemeClr val="accent1">
                    <a:alpha val="100000"/>
                  </a:schemeClr>
                </a:solidFill>
                <a:latin typeface="Microsoft Yahei"/>
                <a:ea typeface="Microsoft Yahei"/>
                <a:cs typeface="Microsoft Yahei"/>
              </a:rPr>
              <a:t>需求变更</a:t>
            </a:r>
          </a:p>
        </p:txBody>
      </p:sp>
      <p:sp>
        <p:nvSpPr>
          <p:cNvPr id="4" name="TextBox 4"/>
          <p:cNvSpPr txBox="1"/>
          <p:nvPr/>
        </p:nvSpPr>
        <p:spPr>
          <a:xfrm>
            <a:off x="7257619" y="2085084"/>
            <a:ext cx="3905833" cy="702183"/>
          </a:xfrm>
          <a:prstGeom prst="rect">
            <a:avLst/>
          </a:prstGeom>
        </p:spPr>
        <p:txBody>
          <a:bodyPr vert="horz" wrap="square" lIns="114300" tIns="57150" rIns="114300" bIns="57150" rtlCol="0" anchor="t" anchorCtr="0">
            <a:spAutoFit/>
          </a:bodyPr>
          <a:lstStyle/>
          <a:p>
            <a:pPr>
              <a:lnSpc>
                <a:spcPct val="120000"/>
              </a:lnSpc>
            </a:pPr>
            <a:r>
              <a:rPr lang="en-US" sz="1500" dirty="0" err="1">
                <a:solidFill>
                  <a:schemeClr val="dk1">
                    <a:alpha val="100000"/>
                  </a:schemeClr>
                </a:solidFill>
                <a:latin typeface="Microsoft Yahei"/>
                <a:ea typeface="Microsoft Yahei"/>
                <a:cs typeface="Microsoft Yahei"/>
              </a:rPr>
              <a:t>在项目执行过程中，可能会遇到需求变更的情况，导致部分工作未完成</a:t>
            </a:r>
            <a:r>
              <a:rPr lang="en-US" sz="1500" dirty="0">
                <a:solidFill>
                  <a:schemeClr val="dk1">
                    <a:alpha val="100000"/>
                  </a:schemeClr>
                </a:solidFill>
                <a:latin typeface="Microsoft Yahei"/>
                <a:ea typeface="Microsoft Yahei"/>
                <a:cs typeface="Microsoft Yahei"/>
              </a:rPr>
              <a:t>。</a:t>
            </a:r>
          </a:p>
        </p:txBody>
      </p:sp>
      <p:sp>
        <p:nvSpPr>
          <p:cNvPr id="5" name="TextBox 5"/>
          <p:cNvSpPr txBox="1"/>
          <p:nvPr/>
        </p:nvSpPr>
        <p:spPr>
          <a:xfrm>
            <a:off x="7851464" y="3842688"/>
            <a:ext cx="4524375" cy="561975"/>
          </a:xfrm>
          <a:prstGeom prst="rect">
            <a:avLst/>
          </a:prstGeom>
        </p:spPr>
        <p:txBody>
          <a:bodyPr vert="horz" wrap="square" lIns="114300" tIns="57150" rIns="114300" bIns="57150" rtlCol="0" anchor="t" anchorCtr="0">
            <a:spAutoFit/>
          </a:bodyPr>
          <a:lstStyle/>
          <a:p>
            <a:pPr>
              <a:lnSpc>
                <a:spcPct val="120000"/>
              </a:lnSpc>
            </a:pPr>
            <a:r>
              <a:rPr lang="en-US" sz="2325" b="1">
                <a:solidFill>
                  <a:schemeClr val="accent1">
                    <a:alpha val="100000"/>
                  </a:schemeClr>
                </a:solidFill>
                <a:latin typeface="Microsoft Yahei"/>
                <a:ea typeface="Microsoft Yahei"/>
                <a:cs typeface="Microsoft Yahei"/>
              </a:rPr>
              <a:t>资源不足</a:t>
            </a:r>
          </a:p>
        </p:txBody>
      </p:sp>
      <p:sp>
        <p:nvSpPr>
          <p:cNvPr id="6" name="TextBox 6"/>
          <p:cNvSpPr txBox="1"/>
          <p:nvPr/>
        </p:nvSpPr>
        <p:spPr>
          <a:xfrm>
            <a:off x="7851464" y="4398567"/>
            <a:ext cx="3905833" cy="702183"/>
          </a:xfrm>
          <a:prstGeom prst="rect">
            <a:avLst/>
          </a:prstGeom>
        </p:spPr>
        <p:txBody>
          <a:bodyPr vert="horz" wrap="square" lIns="114300" tIns="57150" rIns="114300" bIns="57150" rtlCol="0" anchor="t" anchorCtr="0">
            <a:spAutoFit/>
          </a:bodyPr>
          <a:lstStyle/>
          <a:p>
            <a:pPr>
              <a:lnSpc>
                <a:spcPct val="120000"/>
              </a:lnSpc>
            </a:pPr>
            <a:r>
              <a:rPr lang="en-US" sz="1500" dirty="0" err="1">
                <a:solidFill>
                  <a:schemeClr val="dk1">
                    <a:alpha val="100000"/>
                  </a:schemeClr>
                </a:solidFill>
                <a:latin typeface="Microsoft Yahei"/>
                <a:ea typeface="Microsoft Yahei"/>
                <a:cs typeface="Microsoft Yahei"/>
              </a:rPr>
              <a:t>由于资源不足，如人力、时间等，导致部分工作无法完成</a:t>
            </a:r>
            <a:r>
              <a:rPr lang="en-US" sz="1500" dirty="0">
                <a:solidFill>
                  <a:schemeClr val="dk1">
                    <a:alpha val="100000"/>
                  </a:schemeClr>
                </a:solidFill>
                <a:latin typeface="Microsoft Yahei"/>
                <a:ea typeface="Microsoft Yahei"/>
                <a:cs typeface="Microsoft Yahei"/>
              </a:rPr>
              <a:t>。</a:t>
            </a:r>
          </a:p>
        </p:txBody>
      </p:sp>
      <p:sp>
        <p:nvSpPr>
          <p:cNvPr id="7" name="TextBox 7"/>
          <p:cNvSpPr txBox="1"/>
          <p:nvPr/>
        </p:nvSpPr>
        <p:spPr>
          <a:xfrm>
            <a:off x="-389813" y="3842688"/>
            <a:ext cx="4524375" cy="561975"/>
          </a:xfrm>
          <a:prstGeom prst="rect">
            <a:avLst/>
          </a:prstGeom>
        </p:spPr>
        <p:txBody>
          <a:bodyPr vert="horz" wrap="square" lIns="114300" tIns="57150" rIns="114300" bIns="57150" rtlCol="0" anchor="t" anchorCtr="0">
            <a:spAutoFit/>
          </a:bodyPr>
          <a:lstStyle/>
          <a:p>
            <a:pPr algn="r">
              <a:lnSpc>
                <a:spcPct val="120000"/>
              </a:lnSpc>
            </a:pPr>
            <a:r>
              <a:rPr lang="en-US" sz="2325" b="1">
                <a:solidFill>
                  <a:schemeClr val="accent1">
                    <a:alpha val="100000"/>
                  </a:schemeClr>
                </a:solidFill>
                <a:latin typeface="Microsoft Yahei"/>
                <a:ea typeface="Microsoft Yahei"/>
                <a:cs typeface="Microsoft Yahei"/>
              </a:rPr>
              <a:t>技术难题</a:t>
            </a:r>
          </a:p>
        </p:txBody>
      </p:sp>
      <p:sp>
        <p:nvSpPr>
          <p:cNvPr id="8" name="TextBox 8"/>
          <p:cNvSpPr txBox="1"/>
          <p:nvPr/>
        </p:nvSpPr>
        <p:spPr>
          <a:xfrm>
            <a:off x="225447" y="4398567"/>
            <a:ext cx="3905833" cy="702183"/>
          </a:xfrm>
          <a:prstGeom prst="rect">
            <a:avLst/>
          </a:prstGeom>
        </p:spPr>
        <p:txBody>
          <a:bodyPr vert="horz" wrap="square" lIns="114300" tIns="57150" rIns="114300" bIns="57150" rtlCol="0" anchor="t" anchorCtr="0">
            <a:spAutoFit/>
          </a:bodyPr>
          <a:lstStyle/>
          <a:p>
            <a:pPr algn="r">
              <a:lnSpc>
                <a:spcPct val="120000"/>
              </a:lnSpc>
            </a:pPr>
            <a:r>
              <a:rPr lang="en-US" sz="1500">
                <a:solidFill>
                  <a:schemeClr val="dk1">
                    <a:alpha val="100000"/>
                  </a:schemeClr>
                </a:solidFill>
                <a:latin typeface="Microsoft Yahei"/>
                <a:ea typeface="Microsoft Yahei"/>
                <a:cs typeface="Microsoft Yahei"/>
              </a:rPr>
              <a:t>在实现过程中遇到技术难题，导致部分功能无法实现。</a:t>
            </a:r>
          </a:p>
        </p:txBody>
      </p:sp>
      <p:sp>
        <p:nvSpPr>
          <p:cNvPr id="9" name="AutoShape 9"/>
          <p:cNvSpPr/>
          <p:nvPr/>
        </p:nvSpPr>
        <p:spPr>
          <a:xfrm>
            <a:off x="4348765" y="3573682"/>
            <a:ext cx="1219200" cy="1219200"/>
          </a:xfrm>
          <a:prstGeom prst="ellipse">
            <a:avLst/>
          </a:prstGeom>
          <a:solidFill>
            <a:schemeClr val="accent1">
              <a:alpha val="100000"/>
            </a:schemeClr>
          </a:solidFill>
        </p:spPr>
      </p:sp>
      <p:sp>
        <p:nvSpPr>
          <p:cNvPr id="10" name="AutoShape 10"/>
          <p:cNvSpPr/>
          <p:nvPr/>
        </p:nvSpPr>
        <p:spPr>
          <a:xfrm>
            <a:off x="6426366" y="3573682"/>
            <a:ext cx="1219200" cy="1219200"/>
          </a:xfrm>
          <a:prstGeom prst="ellipse">
            <a:avLst/>
          </a:prstGeom>
          <a:solidFill>
            <a:schemeClr val="accent1">
              <a:alpha val="100000"/>
            </a:schemeClr>
          </a:solidFill>
        </p:spPr>
      </p:sp>
      <p:sp>
        <p:nvSpPr>
          <p:cNvPr id="11" name="Freeform 11"/>
          <p:cNvSpPr/>
          <p:nvPr/>
        </p:nvSpPr>
        <p:spPr>
          <a:xfrm rot="-2107968">
            <a:off x="4312676" y="2628449"/>
            <a:ext cx="920865" cy="655621"/>
          </a:xfrm>
          <a:custGeom>
            <a:avLst/>
            <a:gdLst/>
            <a:ahLst/>
            <a:cxnLst/>
            <a:rect l="l" t="t" r="r" b="b"/>
            <a:pathLst>
              <a:path w="9753600" h="9753600">
                <a:moveTo>
                  <a:pt x="5960669" y="2885237"/>
                </a:moveTo>
                <a:lnTo>
                  <a:pt x="5960669" y="609600"/>
                </a:lnTo>
                <a:lnTo>
                  <a:pt x="9753600" y="4592117"/>
                </a:lnTo>
                <a:lnTo>
                  <a:pt x="5960669" y="8575243"/>
                </a:lnTo>
                <a:lnTo>
                  <a:pt x="5960669" y="6242304"/>
                </a:lnTo>
                <a:cubicBezTo>
                  <a:pt x="3250997" y="6242304"/>
                  <a:pt x="1354531" y="7152437"/>
                  <a:pt x="0" y="9144000"/>
                </a:cubicBezTo>
                <a:cubicBezTo>
                  <a:pt x="541934" y="6298997"/>
                  <a:pt x="2167738" y="3454603"/>
                  <a:pt x="5960669" y="2885237"/>
                </a:cubicBezTo>
                <a:close/>
              </a:path>
            </a:pathLst>
          </a:custGeom>
          <a:solidFill>
            <a:schemeClr val="accent1">
              <a:alpha val="40000"/>
            </a:schemeClr>
          </a:solidFill>
        </p:spPr>
      </p:sp>
      <p:sp>
        <p:nvSpPr>
          <p:cNvPr id="12" name="Freeform 12"/>
          <p:cNvSpPr/>
          <p:nvPr/>
        </p:nvSpPr>
        <p:spPr>
          <a:xfrm rot="-9379564">
            <a:off x="5543762" y="4515883"/>
            <a:ext cx="920865" cy="655621"/>
          </a:xfrm>
          <a:custGeom>
            <a:avLst/>
            <a:gdLst/>
            <a:ahLst/>
            <a:cxnLst/>
            <a:rect l="l" t="t" r="r" b="b"/>
            <a:pathLst>
              <a:path w="9753600" h="9753600">
                <a:moveTo>
                  <a:pt x="5960669" y="2885237"/>
                </a:moveTo>
                <a:lnTo>
                  <a:pt x="5960669" y="609600"/>
                </a:lnTo>
                <a:lnTo>
                  <a:pt x="9753600" y="4592117"/>
                </a:lnTo>
                <a:lnTo>
                  <a:pt x="5960669" y="8575243"/>
                </a:lnTo>
                <a:lnTo>
                  <a:pt x="5960669" y="6242304"/>
                </a:lnTo>
                <a:cubicBezTo>
                  <a:pt x="3250997" y="6242304"/>
                  <a:pt x="1354531" y="7152437"/>
                  <a:pt x="0" y="9144000"/>
                </a:cubicBezTo>
                <a:cubicBezTo>
                  <a:pt x="541934" y="6298997"/>
                  <a:pt x="2167738" y="3454603"/>
                  <a:pt x="5960669" y="2885237"/>
                </a:cubicBezTo>
                <a:close/>
              </a:path>
            </a:pathLst>
          </a:custGeom>
          <a:solidFill>
            <a:schemeClr val="accent1">
              <a:alpha val="40000"/>
            </a:schemeClr>
          </a:solidFill>
        </p:spPr>
        <p:txBody>
          <a:bodyPr vert="horz" wrap="square" rtlCol="0" anchor="ctr" anchorCtr="0">
            <a:noAutofit/>
          </a:bodyPr>
          <a:lstStyle/>
          <a:p>
            <a:pPr algn="ctr">
              <a:spcBef>
                <a:spcPts val="450"/>
              </a:spcBef>
              <a:defRPr/>
            </a:pPr>
            <a:endParaRPr lang="en-US" sz="1100"/>
          </a:p>
        </p:txBody>
      </p:sp>
      <p:sp>
        <p:nvSpPr>
          <p:cNvPr id="13" name="Freeform 13"/>
          <p:cNvSpPr/>
          <p:nvPr/>
        </p:nvSpPr>
        <p:spPr>
          <a:xfrm rot="2700000" flipH="1">
            <a:off x="6687459" y="2628449"/>
            <a:ext cx="920865" cy="655621"/>
          </a:xfrm>
          <a:custGeom>
            <a:avLst/>
            <a:gdLst/>
            <a:ahLst/>
            <a:cxnLst/>
            <a:rect l="l" t="t" r="r" b="b"/>
            <a:pathLst>
              <a:path w="9753600" h="9753600">
                <a:moveTo>
                  <a:pt x="5960669" y="2885237"/>
                </a:moveTo>
                <a:lnTo>
                  <a:pt x="5960669" y="609600"/>
                </a:lnTo>
                <a:lnTo>
                  <a:pt x="9753600" y="4592117"/>
                </a:lnTo>
                <a:lnTo>
                  <a:pt x="5960669" y="8575243"/>
                </a:lnTo>
                <a:lnTo>
                  <a:pt x="5960669" y="6242304"/>
                </a:lnTo>
                <a:cubicBezTo>
                  <a:pt x="3250997" y="6242304"/>
                  <a:pt x="1354531" y="7152437"/>
                  <a:pt x="0" y="9144000"/>
                </a:cubicBezTo>
                <a:cubicBezTo>
                  <a:pt x="541934" y="6298997"/>
                  <a:pt x="2167738" y="3454603"/>
                  <a:pt x="5960669" y="2885237"/>
                </a:cubicBezTo>
                <a:close/>
              </a:path>
            </a:pathLst>
          </a:custGeom>
          <a:solidFill>
            <a:schemeClr val="accent1">
              <a:alpha val="40000"/>
            </a:schemeClr>
          </a:solidFill>
        </p:spPr>
        <p:txBody>
          <a:bodyPr vert="horz" wrap="square" rtlCol="0" anchor="ctr" anchorCtr="0">
            <a:noAutofit/>
          </a:bodyPr>
          <a:lstStyle/>
          <a:p>
            <a:pPr algn="ctr">
              <a:spcBef>
                <a:spcPts val="450"/>
              </a:spcBef>
              <a:defRPr/>
            </a:pPr>
            <a:endParaRPr lang="en-US" sz="1100"/>
          </a:p>
        </p:txBody>
      </p:sp>
      <p:sp>
        <p:nvSpPr>
          <p:cNvPr id="14" name="Freeform 14"/>
          <p:cNvSpPr/>
          <p:nvPr/>
        </p:nvSpPr>
        <p:spPr>
          <a:xfrm>
            <a:off x="5622878" y="2009366"/>
            <a:ext cx="647107" cy="647107"/>
          </a:xfrm>
          <a:custGeom>
            <a:avLst/>
            <a:gdLst/>
            <a:ahLst/>
            <a:cxnLst/>
            <a:rect l="l" t="t" r="r" b="b"/>
            <a:pathLst>
              <a:path w="304800" h="304800">
                <a:moveTo>
                  <a:pt x="288693" y="85468"/>
                </a:moveTo>
                <a:lnTo>
                  <a:pt x="193700" y="180461"/>
                </a:lnTo>
                <a:lnTo>
                  <a:pt x="301971" y="180461"/>
                </a:lnTo>
                <a:cubicBezTo>
                  <a:pt x="303686" y="171298"/>
                  <a:pt x="304800" y="162001"/>
                  <a:pt x="304800" y="152400"/>
                </a:cubicBezTo>
                <a:cubicBezTo>
                  <a:pt x="304800" y="128273"/>
                  <a:pt x="298694" y="105747"/>
                  <a:pt x="288693" y="85468"/>
                </a:cubicBezTo>
                <a:close/>
                <a:moveTo>
                  <a:pt x="200549" y="145161"/>
                </a:moveTo>
                <a:lnTo>
                  <a:pt x="278682" y="67066"/>
                </a:lnTo>
                <a:cubicBezTo>
                  <a:pt x="260080" y="39643"/>
                  <a:pt x="232543" y="19241"/>
                  <a:pt x="200549" y="8525"/>
                </a:cubicBezTo>
                <a:lnTo>
                  <a:pt x="200549" y="145161"/>
                </a:lnTo>
                <a:close/>
                <a:moveTo>
                  <a:pt x="159525" y="200549"/>
                </a:moveTo>
                <a:lnTo>
                  <a:pt x="237677" y="278721"/>
                </a:lnTo>
                <a:cubicBezTo>
                  <a:pt x="265138" y="260156"/>
                  <a:pt x="285560" y="232581"/>
                  <a:pt x="296275" y="200549"/>
                </a:cubicBezTo>
                <a:lnTo>
                  <a:pt x="159525" y="200549"/>
                </a:lnTo>
                <a:close/>
                <a:moveTo>
                  <a:pt x="180432" y="111862"/>
                </a:moveTo>
                <a:lnTo>
                  <a:pt x="180432" y="2829"/>
                </a:lnTo>
                <a:cubicBezTo>
                  <a:pt x="171317" y="1133"/>
                  <a:pt x="162001" y="0"/>
                  <a:pt x="152400" y="0"/>
                </a:cubicBezTo>
                <a:cubicBezTo>
                  <a:pt x="128064" y="0"/>
                  <a:pt x="105366" y="6229"/>
                  <a:pt x="84963" y="16393"/>
                </a:cubicBezTo>
                <a:lnTo>
                  <a:pt x="180432" y="111862"/>
                </a:lnTo>
                <a:close/>
                <a:moveTo>
                  <a:pt x="124368" y="193853"/>
                </a:moveTo>
                <a:lnTo>
                  <a:pt x="124368" y="301981"/>
                </a:lnTo>
                <a:cubicBezTo>
                  <a:pt x="133483" y="303686"/>
                  <a:pt x="142799" y="304800"/>
                  <a:pt x="152400" y="304800"/>
                </a:cubicBezTo>
                <a:cubicBezTo>
                  <a:pt x="176508" y="304800"/>
                  <a:pt x="198987" y="298694"/>
                  <a:pt x="219266" y="288722"/>
                </a:cubicBezTo>
                <a:lnTo>
                  <a:pt x="124368" y="193853"/>
                </a:lnTo>
                <a:close/>
                <a:moveTo>
                  <a:pt x="104232" y="159763"/>
                </a:moveTo>
                <a:lnTo>
                  <a:pt x="26194" y="237792"/>
                </a:lnTo>
                <a:cubicBezTo>
                  <a:pt x="44758" y="265176"/>
                  <a:pt x="72276" y="285569"/>
                  <a:pt x="104232" y="296285"/>
                </a:cubicBezTo>
                <a:lnTo>
                  <a:pt x="104232" y="159763"/>
                </a:lnTo>
                <a:close/>
                <a:moveTo>
                  <a:pt x="2829" y="124368"/>
                </a:moveTo>
                <a:cubicBezTo>
                  <a:pt x="1133" y="133483"/>
                  <a:pt x="0" y="142799"/>
                  <a:pt x="0" y="152400"/>
                </a:cubicBezTo>
                <a:cubicBezTo>
                  <a:pt x="0" y="176584"/>
                  <a:pt x="6144" y="199130"/>
                  <a:pt x="16145" y="219408"/>
                </a:cubicBezTo>
                <a:lnTo>
                  <a:pt x="111195" y="124358"/>
                </a:lnTo>
                <a:lnTo>
                  <a:pt x="2829" y="124358"/>
                </a:lnTo>
                <a:close/>
                <a:moveTo>
                  <a:pt x="66637" y="26489"/>
                </a:moveTo>
                <a:cubicBezTo>
                  <a:pt x="39443" y="45053"/>
                  <a:pt x="19183" y="72428"/>
                  <a:pt x="8525" y="104232"/>
                </a:cubicBezTo>
                <a:lnTo>
                  <a:pt x="144389" y="104232"/>
                </a:lnTo>
                <a:lnTo>
                  <a:pt x="66637" y="26489"/>
                </a:lnTo>
                <a:close/>
              </a:path>
            </a:pathLst>
          </a:custGeom>
          <a:solidFill>
            <a:srgbClr val="FFFFFF">
              <a:alpha val="100000"/>
            </a:srgbClr>
          </a:solidFill>
        </p:spPr>
      </p:sp>
      <p:sp>
        <p:nvSpPr>
          <p:cNvPr id="15" name="Freeform 15"/>
          <p:cNvSpPr/>
          <p:nvPr/>
        </p:nvSpPr>
        <p:spPr>
          <a:xfrm>
            <a:off x="4660935" y="3885853"/>
            <a:ext cx="570476" cy="570476"/>
          </a:xfrm>
          <a:custGeom>
            <a:avLst/>
            <a:gdLst/>
            <a:ahLst/>
            <a:cxnLst/>
            <a:rect l="l" t="t" r="r" b="b"/>
            <a:pathLst>
              <a:path w="304800" h="304800">
                <a:moveTo>
                  <a:pt x="0" y="91440"/>
                </a:moveTo>
                <a:lnTo>
                  <a:pt x="152400" y="0"/>
                </a:lnTo>
                <a:lnTo>
                  <a:pt x="304800" y="91440"/>
                </a:lnTo>
                <a:lnTo>
                  <a:pt x="304800" y="121920"/>
                </a:lnTo>
                <a:lnTo>
                  <a:pt x="0" y="121920"/>
                </a:lnTo>
                <a:lnTo>
                  <a:pt x="0" y="91440"/>
                </a:lnTo>
                <a:close/>
                <a:moveTo>
                  <a:pt x="0" y="274320"/>
                </a:moveTo>
                <a:lnTo>
                  <a:pt x="304800" y="274320"/>
                </a:lnTo>
                <a:lnTo>
                  <a:pt x="304800" y="304800"/>
                </a:lnTo>
                <a:lnTo>
                  <a:pt x="0" y="304800"/>
                </a:lnTo>
                <a:lnTo>
                  <a:pt x="0" y="274320"/>
                </a:lnTo>
                <a:close/>
                <a:moveTo>
                  <a:pt x="30480" y="243840"/>
                </a:moveTo>
                <a:lnTo>
                  <a:pt x="274320" y="243840"/>
                </a:lnTo>
                <a:lnTo>
                  <a:pt x="274320" y="274320"/>
                </a:lnTo>
                <a:lnTo>
                  <a:pt x="30480" y="274320"/>
                </a:lnTo>
                <a:lnTo>
                  <a:pt x="30480" y="243840"/>
                </a:lnTo>
                <a:close/>
                <a:moveTo>
                  <a:pt x="30480" y="121920"/>
                </a:moveTo>
                <a:lnTo>
                  <a:pt x="91440" y="121920"/>
                </a:lnTo>
                <a:lnTo>
                  <a:pt x="91440" y="243840"/>
                </a:lnTo>
                <a:lnTo>
                  <a:pt x="30480" y="243840"/>
                </a:lnTo>
                <a:lnTo>
                  <a:pt x="30480" y="121920"/>
                </a:lnTo>
                <a:close/>
                <a:moveTo>
                  <a:pt x="121920" y="121920"/>
                </a:moveTo>
                <a:lnTo>
                  <a:pt x="182880" y="121920"/>
                </a:lnTo>
                <a:lnTo>
                  <a:pt x="182880" y="243840"/>
                </a:lnTo>
                <a:lnTo>
                  <a:pt x="121920" y="243840"/>
                </a:lnTo>
                <a:lnTo>
                  <a:pt x="121920" y="121920"/>
                </a:lnTo>
                <a:close/>
                <a:moveTo>
                  <a:pt x="213360" y="121920"/>
                </a:moveTo>
                <a:lnTo>
                  <a:pt x="274320" y="121920"/>
                </a:lnTo>
                <a:lnTo>
                  <a:pt x="274320" y="243840"/>
                </a:lnTo>
                <a:lnTo>
                  <a:pt x="213360" y="243840"/>
                </a:lnTo>
                <a:lnTo>
                  <a:pt x="213360" y="121920"/>
                </a:lnTo>
                <a:close/>
              </a:path>
            </a:pathLst>
          </a:custGeom>
          <a:solidFill>
            <a:srgbClr val="FFFFFF">
              <a:alpha val="100000"/>
            </a:srgbClr>
          </a:solidFill>
        </p:spPr>
      </p:sp>
      <p:sp>
        <p:nvSpPr>
          <p:cNvPr id="16" name="Freeform 16"/>
          <p:cNvSpPr/>
          <p:nvPr/>
        </p:nvSpPr>
        <p:spPr>
          <a:xfrm>
            <a:off x="6768961" y="3904086"/>
            <a:ext cx="582777" cy="582777"/>
          </a:xfrm>
          <a:custGeom>
            <a:avLst/>
            <a:gdLst/>
            <a:ahLst/>
            <a:cxnLst/>
            <a:rect l="l" t="t" r="r" b="b"/>
            <a:pathLst>
              <a:path w="304800" h="304800">
                <a:moveTo>
                  <a:pt x="209550" y="0"/>
                </a:moveTo>
                <a:cubicBezTo>
                  <a:pt x="156943" y="0"/>
                  <a:pt x="114300" y="42643"/>
                  <a:pt x="114300" y="95250"/>
                </a:cubicBezTo>
                <a:cubicBezTo>
                  <a:pt x="114300" y="101213"/>
                  <a:pt x="114852" y="107042"/>
                  <a:pt x="115900" y="112700"/>
                </a:cubicBezTo>
                <a:lnTo>
                  <a:pt x="0" y="228600"/>
                </a:lnTo>
                <a:lnTo>
                  <a:pt x="0" y="285750"/>
                </a:lnTo>
                <a:cubicBezTo>
                  <a:pt x="0" y="296275"/>
                  <a:pt x="8525" y="304800"/>
                  <a:pt x="19050" y="304800"/>
                </a:cubicBezTo>
                <a:lnTo>
                  <a:pt x="38100" y="304800"/>
                </a:lnTo>
                <a:lnTo>
                  <a:pt x="38100" y="285750"/>
                </a:lnTo>
                <a:lnTo>
                  <a:pt x="76200" y="285750"/>
                </a:lnTo>
                <a:lnTo>
                  <a:pt x="76200" y="247650"/>
                </a:lnTo>
                <a:lnTo>
                  <a:pt x="114300" y="247650"/>
                </a:lnTo>
                <a:lnTo>
                  <a:pt x="114300" y="209550"/>
                </a:lnTo>
                <a:lnTo>
                  <a:pt x="152400" y="209550"/>
                </a:lnTo>
                <a:lnTo>
                  <a:pt x="177117" y="184833"/>
                </a:lnTo>
                <a:cubicBezTo>
                  <a:pt x="187242" y="188500"/>
                  <a:pt x="198158" y="190500"/>
                  <a:pt x="209550" y="190500"/>
                </a:cubicBezTo>
                <a:cubicBezTo>
                  <a:pt x="262157" y="190500"/>
                  <a:pt x="304800" y="147857"/>
                  <a:pt x="304800" y="95250"/>
                </a:cubicBezTo>
                <a:cubicBezTo>
                  <a:pt x="304800" y="42643"/>
                  <a:pt x="262157" y="0"/>
                  <a:pt x="209550" y="0"/>
                </a:cubicBezTo>
                <a:close/>
                <a:moveTo>
                  <a:pt x="238087" y="95288"/>
                </a:moveTo>
                <a:cubicBezTo>
                  <a:pt x="222304" y="95288"/>
                  <a:pt x="209512" y="82496"/>
                  <a:pt x="209512" y="66713"/>
                </a:cubicBezTo>
                <a:cubicBezTo>
                  <a:pt x="209512" y="50930"/>
                  <a:pt x="222304" y="38138"/>
                  <a:pt x="238087" y="38138"/>
                </a:cubicBezTo>
                <a:cubicBezTo>
                  <a:pt x="253870" y="38138"/>
                  <a:pt x="266662" y="50930"/>
                  <a:pt x="266662" y="66713"/>
                </a:cubicBezTo>
                <a:cubicBezTo>
                  <a:pt x="266662" y="82496"/>
                  <a:pt x="253870" y="95288"/>
                  <a:pt x="238087" y="95288"/>
                </a:cubicBezTo>
                <a:close/>
              </a:path>
            </a:pathLst>
          </a:custGeom>
          <a:solidFill>
            <a:srgbClr val="FFFFFF">
              <a:alpha val="100000"/>
            </a:srgbClr>
          </a:solidFill>
        </p:spPr>
      </p:sp>
      <p:grpSp>
        <p:nvGrpSpPr>
          <p:cNvPr id="17" name="Group 17"/>
          <p:cNvGrpSpPr/>
          <p:nvPr/>
        </p:nvGrpSpPr>
        <p:grpSpPr>
          <a:xfrm>
            <a:off x="454963" y="93878"/>
            <a:ext cx="10641129" cy="914400"/>
            <a:chOff x="454963" y="93878"/>
            <a:chExt cx="10641129" cy="914400"/>
          </a:xfrm>
        </p:grpSpPr>
        <p:sp>
          <p:nvSpPr>
            <p:cNvPr id="18" name="AutoShape 18"/>
            <p:cNvSpPr/>
            <p:nvPr/>
          </p:nvSpPr>
          <p:spPr>
            <a:xfrm>
              <a:off x="454963" y="331168"/>
              <a:ext cx="84147" cy="84147"/>
            </a:xfrm>
            <a:prstGeom prst="ellipse">
              <a:avLst/>
            </a:prstGeom>
            <a:solidFill>
              <a:schemeClr val="accent1">
                <a:alpha val="100000"/>
              </a:schemeClr>
            </a:solidFill>
          </p:spPr>
        </p:sp>
        <p:sp>
          <p:nvSpPr>
            <p:cNvPr id="19" name="AutoShape 19"/>
            <p:cNvSpPr/>
            <p:nvPr/>
          </p:nvSpPr>
          <p:spPr>
            <a:xfrm>
              <a:off x="575049" y="337743"/>
              <a:ext cx="78137" cy="78137"/>
            </a:xfrm>
            <a:prstGeom prst="ellipse">
              <a:avLst/>
            </a:prstGeom>
            <a:solidFill>
              <a:schemeClr val="accent1">
                <a:alpha val="80000"/>
              </a:schemeClr>
            </a:solidFill>
          </p:spPr>
        </p:sp>
        <p:sp>
          <p:nvSpPr>
            <p:cNvPr id="20" name="AutoShape 20"/>
            <p:cNvSpPr/>
            <p:nvPr/>
          </p:nvSpPr>
          <p:spPr>
            <a:xfrm>
              <a:off x="689125" y="339460"/>
              <a:ext cx="74704" cy="74704"/>
            </a:xfrm>
            <a:prstGeom prst="ellipse">
              <a:avLst/>
            </a:prstGeom>
            <a:solidFill>
              <a:schemeClr val="accent1">
                <a:alpha val="60000"/>
              </a:schemeClr>
            </a:solidFill>
          </p:spPr>
        </p:sp>
        <p:sp>
          <p:nvSpPr>
            <p:cNvPr id="21" name="AutoShape 21"/>
            <p:cNvSpPr/>
            <p:nvPr/>
          </p:nvSpPr>
          <p:spPr>
            <a:xfrm>
              <a:off x="799768" y="348430"/>
              <a:ext cx="69238" cy="69238"/>
            </a:xfrm>
            <a:prstGeom prst="ellipse">
              <a:avLst/>
            </a:prstGeom>
            <a:solidFill>
              <a:schemeClr val="accent1">
                <a:alpha val="40000"/>
              </a:schemeClr>
            </a:solidFill>
          </p:spPr>
        </p:sp>
        <p:sp>
          <p:nvSpPr>
            <p:cNvPr id="22" name="AutoShape 22"/>
            <p:cNvSpPr/>
            <p:nvPr/>
          </p:nvSpPr>
          <p:spPr>
            <a:xfrm>
              <a:off x="904945" y="344297"/>
              <a:ext cx="65594" cy="65594"/>
            </a:xfrm>
            <a:prstGeom prst="ellipse">
              <a:avLst/>
            </a:prstGeom>
            <a:solidFill>
              <a:schemeClr val="accent1">
                <a:alpha val="20000"/>
              </a:schemeClr>
            </a:solidFill>
          </p:spPr>
        </p:sp>
        <p:sp>
          <p:nvSpPr>
            <p:cNvPr id="23" name="AutoShape 23"/>
            <p:cNvSpPr/>
            <p:nvPr/>
          </p:nvSpPr>
          <p:spPr>
            <a:xfrm>
              <a:off x="454963" y="448942"/>
              <a:ext cx="84147" cy="84147"/>
            </a:xfrm>
            <a:prstGeom prst="ellipse">
              <a:avLst/>
            </a:prstGeom>
            <a:solidFill>
              <a:schemeClr val="accent1">
                <a:alpha val="100000"/>
              </a:schemeClr>
            </a:solidFill>
          </p:spPr>
        </p:sp>
        <p:sp>
          <p:nvSpPr>
            <p:cNvPr id="24" name="AutoShape 24"/>
            <p:cNvSpPr/>
            <p:nvPr/>
          </p:nvSpPr>
          <p:spPr>
            <a:xfrm>
              <a:off x="575049" y="455517"/>
              <a:ext cx="78137" cy="78137"/>
            </a:xfrm>
            <a:prstGeom prst="ellipse">
              <a:avLst/>
            </a:prstGeom>
            <a:solidFill>
              <a:schemeClr val="accent1">
                <a:alpha val="80000"/>
              </a:schemeClr>
            </a:solidFill>
          </p:spPr>
        </p:sp>
        <p:sp>
          <p:nvSpPr>
            <p:cNvPr id="25" name="AutoShape 25"/>
            <p:cNvSpPr/>
            <p:nvPr/>
          </p:nvSpPr>
          <p:spPr>
            <a:xfrm>
              <a:off x="689125" y="457233"/>
              <a:ext cx="74704" cy="74704"/>
            </a:xfrm>
            <a:prstGeom prst="ellipse">
              <a:avLst/>
            </a:prstGeom>
            <a:solidFill>
              <a:schemeClr val="accent1">
                <a:alpha val="60000"/>
              </a:schemeClr>
            </a:solidFill>
          </p:spPr>
        </p:sp>
        <p:sp>
          <p:nvSpPr>
            <p:cNvPr id="26" name="AutoShape 26"/>
            <p:cNvSpPr/>
            <p:nvPr/>
          </p:nvSpPr>
          <p:spPr>
            <a:xfrm>
              <a:off x="799768" y="466203"/>
              <a:ext cx="69238" cy="69238"/>
            </a:xfrm>
            <a:prstGeom prst="ellipse">
              <a:avLst/>
            </a:prstGeom>
            <a:solidFill>
              <a:schemeClr val="accent1">
                <a:alpha val="40000"/>
              </a:schemeClr>
            </a:solidFill>
          </p:spPr>
        </p:sp>
        <p:sp>
          <p:nvSpPr>
            <p:cNvPr id="27" name="AutoShape 27"/>
            <p:cNvSpPr/>
            <p:nvPr/>
          </p:nvSpPr>
          <p:spPr>
            <a:xfrm>
              <a:off x="904945" y="462070"/>
              <a:ext cx="65594" cy="65594"/>
            </a:xfrm>
            <a:prstGeom prst="ellipse">
              <a:avLst/>
            </a:prstGeom>
            <a:solidFill>
              <a:schemeClr val="accent1">
                <a:alpha val="20000"/>
              </a:schemeClr>
            </a:solidFill>
          </p:spPr>
        </p:sp>
        <p:sp>
          <p:nvSpPr>
            <p:cNvPr id="28" name="AutoShape 28"/>
            <p:cNvSpPr/>
            <p:nvPr/>
          </p:nvSpPr>
          <p:spPr>
            <a:xfrm>
              <a:off x="454963" y="566715"/>
              <a:ext cx="84147" cy="84147"/>
            </a:xfrm>
            <a:prstGeom prst="ellipse">
              <a:avLst/>
            </a:prstGeom>
            <a:solidFill>
              <a:schemeClr val="accent1">
                <a:alpha val="100000"/>
              </a:schemeClr>
            </a:solidFill>
          </p:spPr>
        </p:sp>
        <p:sp>
          <p:nvSpPr>
            <p:cNvPr id="29" name="AutoShape 29"/>
            <p:cNvSpPr/>
            <p:nvPr/>
          </p:nvSpPr>
          <p:spPr>
            <a:xfrm>
              <a:off x="575049" y="573291"/>
              <a:ext cx="78137" cy="78137"/>
            </a:xfrm>
            <a:prstGeom prst="ellipse">
              <a:avLst/>
            </a:prstGeom>
            <a:solidFill>
              <a:schemeClr val="accent1">
                <a:alpha val="80000"/>
              </a:schemeClr>
            </a:solidFill>
          </p:spPr>
        </p:sp>
        <p:sp>
          <p:nvSpPr>
            <p:cNvPr id="30" name="AutoShape 30"/>
            <p:cNvSpPr/>
            <p:nvPr/>
          </p:nvSpPr>
          <p:spPr>
            <a:xfrm>
              <a:off x="689125" y="575007"/>
              <a:ext cx="74704" cy="74704"/>
            </a:xfrm>
            <a:prstGeom prst="ellipse">
              <a:avLst/>
            </a:prstGeom>
            <a:solidFill>
              <a:schemeClr val="accent1">
                <a:alpha val="60000"/>
              </a:schemeClr>
            </a:solidFill>
          </p:spPr>
        </p:sp>
        <p:sp>
          <p:nvSpPr>
            <p:cNvPr id="31" name="AutoShape 31"/>
            <p:cNvSpPr/>
            <p:nvPr/>
          </p:nvSpPr>
          <p:spPr>
            <a:xfrm>
              <a:off x="799768" y="583977"/>
              <a:ext cx="69238" cy="69238"/>
            </a:xfrm>
            <a:prstGeom prst="ellipse">
              <a:avLst/>
            </a:prstGeom>
            <a:solidFill>
              <a:schemeClr val="accent1">
                <a:alpha val="40000"/>
              </a:schemeClr>
            </a:solidFill>
          </p:spPr>
        </p:sp>
        <p:sp>
          <p:nvSpPr>
            <p:cNvPr id="32" name="AutoShape 32"/>
            <p:cNvSpPr/>
            <p:nvPr/>
          </p:nvSpPr>
          <p:spPr>
            <a:xfrm>
              <a:off x="904945" y="579844"/>
              <a:ext cx="65594" cy="65594"/>
            </a:xfrm>
            <a:prstGeom prst="ellipse">
              <a:avLst/>
            </a:prstGeom>
            <a:solidFill>
              <a:schemeClr val="accent1">
                <a:alpha val="20000"/>
              </a:schemeClr>
            </a:solidFill>
          </p:spPr>
        </p:sp>
        <p:sp>
          <p:nvSpPr>
            <p:cNvPr id="33" name="AutoShape 33"/>
            <p:cNvSpPr/>
            <p:nvPr/>
          </p:nvSpPr>
          <p:spPr>
            <a:xfrm>
              <a:off x="454963" y="684489"/>
              <a:ext cx="84147" cy="84147"/>
            </a:xfrm>
            <a:prstGeom prst="ellipse">
              <a:avLst/>
            </a:prstGeom>
            <a:solidFill>
              <a:schemeClr val="accent1">
                <a:alpha val="100000"/>
              </a:schemeClr>
            </a:solidFill>
          </p:spPr>
        </p:sp>
        <p:sp>
          <p:nvSpPr>
            <p:cNvPr id="34" name="AutoShape 34"/>
            <p:cNvSpPr/>
            <p:nvPr/>
          </p:nvSpPr>
          <p:spPr>
            <a:xfrm>
              <a:off x="575049" y="691064"/>
              <a:ext cx="78137" cy="78137"/>
            </a:xfrm>
            <a:prstGeom prst="ellipse">
              <a:avLst/>
            </a:prstGeom>
            <a:solidFill>
              <a:schemeClr val="accent1">
                <a:alpha val="80000"/>
              </a:schemeClr>
            </a:solidFill>
          </p:spPr>
        </p:sp>
        <p:sp>
          <p:nvSpPr>
            <p:cNvPr id="35" name="AutoShape 35"/>
            <p:cNvSpPr/>
            <p:nvPr/>
          </p:nvSpPr>
          <p:spPr>
            <a:xfrm>
              <a:off x="689125" y="692781"/>
              <a:ext cx="74704" cy="74704"/>
            </a:xfrm>
            <a:prstGeom prst="ellipse">
              <a:avLst/>
            </a:prstGeom>
            <a:solidFill>
              <a:schemeClr val="accent1">
                <a:alpha val="60000"/>
              </a:schemeClr>
            </a:solidFill>
          </p:spPr>
        </p:sp>
        <p:sp>
          <p:nvSpPr>
            <p:cNvPr id="36" name="AutoShape 36"/>
            <p:cNvSpPr/>
            <p:nvPr/>
          </p:nvSpPr>
          <p:spPr>
            <a:xfrm>
              <a:off x="799768" y="701751"/>
              <a:ext cx="69238" cy="69238"/>
            </a:xfrm>
            <a:prstGeom prst="ellipse">
              <a:avLst/>
            </a:prstGeom>
            <a:solidFill>
              <a:schemeClr val="accent1">
                <a:alpha val="40000"/>
              </a:schemeClr>
            </a:solidFill>
          </p:spPr>
        </p:sp>
        <p:sp>
          <p:nvSpPr>
            <p:cNvPr id="37" name="AutoShape 37"/>
            <p:cNvSpPr/>
            <p:nvPr/>
          </p:nvSpPr>
          <p:spPr>
            <a:xfrm>
              <a:off x="904945" y="697618"/>
              <a:ext cx="65594" cy="65594"/>
            </a:xfrm>
            <a:prstGeom prst="ellipse">
              <a:avLst/>
            </a:prstGeom>
            <a:solidFill>
              <a:schemeClr val="accent1">
                <a:alpha val="20000"/>
              </a:schemeClr>
            </a:solidFill>
          </p:spPr>
        </p:sp>
        <p:sp>
          <p:nvSpPr>
            <p:cNvPr id="38" name="TextBox 38"/>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Microsoft Yahei"/>
                  <a:ea typeface="Microsoft Yahei"/>
                  <a:cs typeface="Microsoft Yahei"/>
                </a:rPr>
                <a:t>未完成工作内容</a:t>
              </a:r>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l="12256" r="12256"/>
          <a:stretch>
            <a:fillRect/>
          </a:stretch>
        </p:blipFill>
        <p:spPr>
          <a:xfrm>
            <a:off x="454963" y="1569535"/>
            <a:ext cx="4219249" cy="4219249"/>
          </a:xfrm>
          <a:prstGeom prst="ellipse">
            <a:avLst/>
          </a:prstGeom>
        </p:spPr>
      </p:pic>
      <p:grpSp>
        <p:nvGrpSpPr>
          <p:cNvPr id="3" name="Group 3"/>
          <p:cNvGrpSpPr/>
          <p:nvPr/>
        </p:nvGrpSpPr>
        <p:grpSpPr>
          <a:xfrm>
            <a:off x="5163133" y="1294832"/>
            <a:ext cx="6264882" cy="1468186"/>
            <a:chOff x="5163133" y="1294832"/>
            <a:chExt cx="6264882" cy="1468186"/>
          </a:xfrm>
        </p:grpSpPr>
        <p:sp>
          <p:nvSpPr>
            <p:cNvPr id="4" name="AutoShape 4"/>
            <p:cNvSpPr/>
            <p:nvPr/>
          </p:nvSpPr>
          <p:spPr>
            <a:xfrm>
              <a:off x="5328795" y="1294832"/>
              <a:ext cx="6099220" cy="1468186"/>
            </a:xfrm>
            <a:prstGeom prst="rect">
              <a:avLst/>
            </a:prstGeom>
            <a:solidFill>
              <a:schemeClr val="accent2">
                <a:alpha val="100000"/>
              </a:schemeClr>
            </a:solidFill>
          </p:spPr>
        </p:sp>
        <p:sp>
          <p:nvSpPr>
            <p:cNvPr id="5" name="TextBox 5"/>
            <p:cNvSpPr txBox="1"/>
            <p:nvPr/>
          </p:nvSpPr>
          <p:spPr>
            <a:xfrm>
              <a:off x="5632910" y="1424361"/>
              <a:ext cx="3055242" cy="398526"/>
            </a:xfrm>
            <a:prstGeom prst="rect">
              <a:avLst/>
            </a:prstGeom>
          </p:spPr>
          <p:txBody>
            <a:bodyPr vert="horz" wrap="square" lIns="114300" tIns="57150" rIns="114300" bIns="57150" rtlCol="0" anchor="t" anchorCtr="0">
              <a:spAutoFit/>
            </a:bodyPr>
            <a:lstStyle/>
            <a:p>
              <a:pPr>
                <a:lnSpc>
                  <a:spcPct val="77000"/>
                </a:lnSpc>
                <a:spcBef>
                  <a:spcPts val="450"/>
                </a:spcBef>
              </a:pPr>
              <a:r>
                <a:rPr lang="en-US" sz="2325" b="1">
                  <a:solidFill>
                    <a:srgbClr val="FFFFFF">
                      <a:alpha val="100000"/>
                    </a:srgbClr>
                  </a:solidFill>
                  <a:latin typeface="Microsoft Yahei"/>
                  <a:ea typeface="Microsoft Yahei"/>
                  <a:cs typeface="Microsoft Yahei"/>
                </a:rPr>
                <a:t>任务完成数量</a:t>
              </a:r>
            </a:p>
          </p:txBody>
        </p:sp>
        <p:sp>
          <p:nvSpPr>
            <p:cNvPr id="6" name="TextBox 6"/>
            <p:cNvSpPr txBox="1"/>
            <p:nvPr/>
          </p:nvSpPr>
          <p:spPr>
            <a:xfrm>
              <a:off x="5632910" y="1910708"/>
              <a:ext cx="5568066" cy="702183"/>
            </a:xfrm>
            <a:prstGeom prst="rect">
              <a:avLst/>
            </a:prstGeom>
          </p:spPr>
          <p:txBody>
            <a:bodyPr vert="horz" wrap="square" lIns="114300" tIns="57150" rIns="114300" bIns="57150" rtlCol="0" anchor="t" anchorCtr="0">
              <a:spAutoFit/>
            </a:bodyPr>
            <a:lstStyle/>
            <a:p>
              <a:pPr>
                <a:lnSpc>
                  <a:spcPct val="120000"/>
                </a:lnSpc>
              </a:pPr>
              <a:r>
                <a:rPr lang="en-US" sz="1500">
                  <a:solidFill>
                    <a:srgbClr val="FFFFFF">
                      <a:alpha val="100000"/>
                    </a:srgbClr>
                  </a:solidFill>
                  <a:latin typeface="Microsoft Yahei"/>
                  <a:ea typeface="Microsoft Yahei"/>
                  <a:cs typeface="Microsoft Yahei"/>
                </a:rPr>
                <a:t>统计已完成的任务数量，并将其作为达成率的计算基础。</a:t>
              </a:r>
            </a:p>
          </p:txBody>
        </p:sp>
        <p:sp>
          <p:nvSpPr>
            <p:cNvPr id="7" name="AutoShape 7"/>
            <p:cNvSpPr/>
            <p:nvPr/>
          </p:nvSpPr>
          <p:spPr>
            <a:xfrm>
              <a:off x="5163133" y="1294832"/>
              <a:ext cx="165663" cy="1468186"/>
            </a:xfrm>
            <a:prstGeom prst="rect">
              <a:avLst/>
            </a:prstGeom>
            <a:solidFill>
              <a:schemeClr val="accent1">
                <a:alpha val="100000"/>
              </a:schemeClr>
            </a:solidFill>
          </p:spPr>
        </p:sp>
      </p:grpSp>
      <p:grpSp>
        <p:nvGrpSpPr>
          <p:cNvPr id="8" name="Group 8"/>
          <p:cNvGrpSpPr/>
          <p:nvPr/>
        </p:nvGrpSpPr>
        <p:grpSpPr>
          <a:xfrm>
            <a:off x="5163133" y="2945066"/>
            <a:ext cx="6264882" cy="1468186"/>
            <a:chOff x="5163133" y="2945066"/>
            <a:chExt cx="6264882" cy="1468186"/>
          </a:xfrm>
        </p:grpSpPr>
        <p:sp>
          <p:nvSpPr>
            <p:cNvPr id="9" name="AutoShape 9"/>
            <p:cNvSpPr/>
            <p:nvPr/>
          </p:nvSpPr>
          <p:spPr>
            <a:xfrm>
              <a:off x="5328795" y="2945066"/>
              <a:ext cx="6099220" cy="1468186"/>
            </a:xfrm>
            <a:prstGeom prst="rect">
              <a:avLst/>
            </a:prstGeom>
            <a:solidFill>
              <a:schemeClr val="accent2">
                <a:alpha val="100000"/>
              </a:schemeClr>
            </a:solidFill>
          </p:spPr>
        </p:sp>
        <p:sp>
          <p:nvSpPr>
            <p:cNvPr id="10" name="TextBox 10"/>
            <p:cNvSpPr txBox="1"/>
            <p:nvPr/>
          </p:nvSpPr>
          <p:spPr>
            <a:xfrm>
              <a:off x="5632910" y="3074595"/>
              <a:ext cx="3055242" cy="398526"/>
            </a:xfrm>
            <a:prstGeom prst="rect">
              <a:avLst/>
            </a:prstGeom>
          </p:spPr>
          <p:txBody>
            <a:bodyPr vert="horz" wrap="square" lIns="114300" tIns="57150" rIns="114300" bIns="57150" rtlCol="0" anchor="t" anchorCtr="0">
              <a:spAutoFit/>
            </a:bodyPr>
            <a:lstStyle/>
            <a:p>
              <a:pPr>
                <a:lnSpc>
                  <a:spcPct val="77000"/>
                </a:lnSpc>
                <a:spcBef>
                  <a:spcPts val="450"/>
                </a:spcBef>
              </a:pPr>
              <a:r>
                <a:rPr lang="en-US" sz="2325" b="1">
                  <a:solidFill>
                    <a:srgbClr val="FFFFFF">
                      <a:alpha val="100000"/>
                    </a:srgbClr>
                  </a:solidFill>
                  <a:latin typeface="Microsoft Yahei"/>
                  <a:ea typeface="Microsoft Yahei"/>
                  <a:cs typeface="Microsoft Yahei"/>
                </a:rPr>
                <a:t>总任务数量</a:t>
              </a:r>
            </a:p>
          </p:txBody>
        </p:sp>
        <p:sp>
          <p:nvSpPr>
            <p:cNvPr id="11" name="TextBox 11"/>
            <p:cNvSpPr txBox="1"/>
            <p:nvPr/>
          </p:nvSpPr>
          <p:spPr>
            <a:xfrm>
              <a:off x="5632910" y="3560941"/>
              <a:ext cx="5568066" cy="702183"/>
            </a:xfrm>
            <a:prstGeom prst="rect">
              <a:avLst/>
            </a:prstGeom>
          </p:spPr>
          <p:txBody>
            <a:bodyPr vert="horz" wrap="square" lIns="114300" tIns="57150" rIns="114300" bIns="57150" rtlCol="0" anchor="t" anchorCtr="0">
              <a:spAutoFit/>
            </a:bodyPr>
            <a:lstStyle/>
            <a:p>
              <a:pPr>
                <a:lnSpc>
                  <a:spcPct val="120000"/>
                </a:lnSpc>
              </a:pPr>
              <a:r>
                <a:rPr lang="en-US" sz="1500">
                  <a:solidFill>
                    <a:srgbClr val="FFFFFF">
                      <a:alpha val="100000"/>
                    </a:srgbClr>
                  </a:solidFill>
                  <a:latin typeface="Microsoft Yahei"/>
                  <a:ea typeface="Microsoft Yahei"/>
                  <a:cs typeface="Microsoft Yahei"/>
                </a:rPr>
                <a:t>统计项目总的任务数量，包括已完成和未完成的任务。</a:t>
              </a:r>
            </a:p>
          </p:txBody>
        </p:sp>
        <p:sp>
          <p:nvSpPr>
            <p:cNvPr id="12" name="AutoShape 12"/>
            <p:cNvSpPr/>
            <p:nvPr/>
          </p:nvSpPr>
          <p:spPr>
            <a:xfrm>
              <a:off x="5163133" y="2945066"/>
              <a:ext cx="165663" cy="1468186"/>
            </a:xfrm>
            <a:prstGeom prst="rect">
              <a:avLst/>
            </a:prstGeom>
            <a:solidFill>
              <a:schemeClr val="accent1">
                <a:alpha val="100000"/>
              </a:schemeClr>
            </a:solidFill>
          </p:spPr>
        </p:sp>
      </p:grpSp>
      <p:grpSp>
        <p:nvGrpSpPr>
          <p:cNvPr id="13" name="Group 13"/>
          <p:cNvGrpSpPr/>
          <p:nvPr/>
        </p:nvGrpSpPr>
        <p:grpSpPr>
          <a:xfrm>
            <a:off x="5163133" y="4595300"/>
            <a:ext cx="6264882" cy="1468186"/>
            <a:chOff x="5163133" y="4595300"/>
            <a:chExt cx="6264882" cy="1468186"/>
          </a:xfrm>
        </p:grpSpPr>
        <p:sp>
          <p:nvSpPr>
            <p:cNvPr id="14" name="AutoShape 14"/>
            <p:cNvSpPr/>
            <p:nvPr/>
          </p:nvSpPr>
          <p:spPr>
            <a:xfrm>
              <a:off x="5328795" y="4595300"/>
              <a:ext cx="6099220" cy="1468186"/>
            </a:xfrm>
            <a:prstGeom prst="rect">
              <a:avLst/>
            </a:prstGeom>
            <a:solidFill>
              <a:schemeClr val="accent2">
                <a:alpha val="100000"/>
              </a:schemeClr>
            </a:solidFill>
          </p:spPr>
        </p:sp>
        <p:sp>
          <p:nvSpPr>
            <p:cNvPr id="15" name="TextBox 15"/>
            <p:cNvSpPr txBox="1"/>
            <p:nvPr/>
          </p:nvSpPr>
          <p:spPr>
            <a:xfrm>
              <a:off x="5632910" y="4724828"/>
              <a:ext cx="3055242" cy="398526"/>
            </a:xfrm>
            <a:prstGeom prst="rect">
              <a:avLst/>
            </a:prstGeom>
          </p:spPr>
          <p:txBody>
            <a:bodyPr vert="horz" wrap="square" lIns="114300" tIns="57150" rIns="114300" bIns="57150" rtlCol="0" anchor="t" anchorCtr="0">
              <a:spAutoFit/>
            </a:bodyPr>
            <a:lstStyle/>
            <a:p>
              <a:pPr>
                <a:lnSpc>
                  <a:spcPct val="77000"/>
                </a:lnSpc>
                <a:spcBef>
                  <a:spcPts val="450"/>
                </a:spcBef>
              </a:pPr>
              <a:r>
                <a:rPr lang="en-US" sz="2325" b="1">
                  <a:solidFill>
                    <a:srgbClr val="FFFFFF">
                      <a:alpha val="100000"/>
                    </a:srgbClr>
                  </a:solidFill>
                  <a:latin typeface="Microsoft Yahei"/>
                  <a:ea typeface="Microsoft Yahei"/>
                  <a:cs typeface="Microsoft Yahei"/>
                </a:rPr>
                <a:t>达成率计算公式</a:t>
              </a:r>
            </a:p>
          </p:txBody>
        </p:sp>
        <p:sp>
          <p:nvSpPr>
            <p:cNvPr id="16" name="TextBox 16"/>
            <p:cNvSpPr txBox="1"/>
            <p:nvPr/>
          </p:nvSpPr>
          <p:spPr>
            <a:xfrm>
              <a:off x="5632910" y="5211175"/>
              <a:ext cx="5568066" cy="702183"/>
            </a:xfrm>
            <a:prstGeom prst="rect">
              <a:avLst/>
            </a:prstGeom>
          </p:spPr>
          <p:txBody>
            <a:bodyPr vert="horz" wrap="square" lIns="114300" tIns="57150" rIns="114300" bIns="57150" rtlCol="0" anchor="t" anchorCtr="0">
              <a:spAutoFit/>
            </a:bodyPr>
            <a:lstStyle/>
            <a:p>
              <a:pPr>
                <a:lnSpc>
                  <a:spcPct val="120000"/>
                </a:lnSpc>
              </a:pPr>
              <a:r>
                <a:rPr lang="en-US" sz="1500">
                  <a:solidFill>
                    <a:srgbClr val="FFFFFF">
                      <a:alpha val="100000"/>
                    </a:srgbClr>
                  </a:solidFill>
                  <a:latin typeface="Microsoft Yahei"/>
                  <a:ea typeface="Microsoft Yahei"/>
                  <a:cs typeface="Microsoft Yahei"/>
                </a:rPr>
                <a:t>达成率 = (任务完成数量 / 总任务数量) * 100%。</a:t>
              </a:r>
            </a:p>
          </p:txBody>
        </p:sp>
        <p:sp>
          <p:nvSpPr>
            <p:cNvPr id="17" name="AutoShape 17"/>
            <p:cNvSpPr/>
            <p:nvPr/>
          </p:nvSpPr>
          <p:spPr>
            <a:xfrm>
              <a:off x="5163133" y="4595300"/>
              <a:ext cx="165663" cy="1468186"/>
            </a:xfrm>
            <a:prstGeom prst="rect">
              <a:avLst/>
            </a:prstGeom>
            <a:solidFill>
              <a:schemeClr val="accent1">
                <a:alpha val="100000"/>
              </a:schemeClr>
            </a:solidFill>
          </p:spPr>
        </p:sp>
      </p:grpSp>
      <p:grpSp>
        <p:nvGrpSpPr>
          <p:cNvPr id="18" name="Group 18"/>
          <p:cNvGrpSpPr/>
          <p:nvPr/>
        </p:nvGrpSpPr>
        <p:grpSpPr>
          <a:xfrm>
            <a:off x="454963" y="93878"/>
            <a:ext cx="10641129" cy="914400"/>
            <a:chOff x="454963" y="93878"/>
            <a:chExt cx="10641129" cy="914400"/>
          </a:xfrm>
        </p:grpSpPr>
        <p:sp>
          <p:nvSpPr>
            <p:cNvPr id="19" name="AutoShape 19"/>
            <p:cNvSpPr/>
            <p:nvPr/>
          </p:nvSpPr>
          <p:spPr>
            <a:xfrm>
              <a:off x="454963" y="331168"/>
              <a:ext cx="84147" cy="84147"/>
            </a:xfrm>
            <a:prstGeom prst="ellipse">
              <a:avLst/>
            </a:prstGeom>
            <a:solidFill>
              <a:schemeClr val="accent1">
                <a:alpha val="100000"/>
              </a:schemeClr>
            </a:solidFill>
          </p:spPr>
        </p:sp>
        <p:sp>
          <p:nvSpPr>
            <p:cNvPr id="20" name="AutoShape 20"/>
            <p:cNvSpPr/>
            <p:nvPr/>
          </p:nvSpPr>
          <p:spPr>
            <a:xfrm>
              <a:off x="575049" y="337743"/>
              <a:ext cx="78137" cy="78137"/>
            </a:xfrm>
            <a:prstGeom prst="ellipse">
              <a:avLst/>
            </a:prstGeom>
            <a:solidFill>
              <a:schemeClr val="accent1">
                <a:alpha val="80000"/>
              </a:schemeClr>
            </a:solidFill>
          </p:spPr>
        </p:sp>
        <p:sp>
          <p:nvSpPr>
            <p:cNvPr id="21" name="AutoShape 21"/>
            <p:cNvSpPr/>
            <p:nvPr/>
          </p:nvSpPr>
          <p:spPr>
            <a:xfrm>
              <a:off x="689125" y="339460"/>
              <a:ext cx="74704" cy="74704"/>
            </a:xfrm>
            <a:prstGeom prst="ellipse">
              <a:avLst/>
            </a:prstGeom>
            <a:solidFill>
              <a:schemeClr val="accent1">
                <a:alpha val="60000"/>
              </a:schemeClr>
            </a:solidFill>
          </p:spPr>
        </p:sp>
        <p:sp>
          <p:nvSpPr>
            <p:cNvPr id="22" name="AutoShape 22"/>
            <p:cNvSpPr/>
            <p:nvPr/>
          </p:nvSpPr>
          <p:spPr>
            <a:xfrm>
              <a:off x="799768" y="348430"/>
              <a:ext cx="69238" cy="69238"/>
            </a:xfrm>
            <a:prstGeom prst="ellipse">
              <a:avLst/>
            </a:prstGeom>
            <a:solidFill>
              <a:schemeClr val="accent1">
                <a:alpha val="40000"/>
              </a:schemeClr>
            </a:solidFill>
          </p:spPr>
        </p:sp>
        <p:sp>
          <p:nvSpPr>
            <p:cNvPr id="23" name="AutoShape 23"/>
            <p:cNvSpPr/>
            <p:nvPr/>
          </p:nvSpPr>
          <p:spPr>
            <a:xfrm>
              <a:off x="904945" y="344297"/>
              <a:ext cx="65594" cy="65594"/>
            </a:xfrm>
            <a:prstGeom prst="ellipse">
              <a:avLst/>
            </a:prstGeom>
            <a:solidFill>
              <a:schemeClr val="accent1">
                <a:alpha val="20000"/>
              </a:schemeClr>
            </a:solidFill>
          </p:spPr>
        </p:sp>
        <p:sp>
          <p:nvSpPr>
            <p:cNvPr id="24" name="AutoShape 24"/>
            <p:cNvSpPr/>
            <p:nvPr/>
          </p:nvSpPr>
          <p:spPr>
            <a:xfrm>
              <a:off x="454963" y="448942"/>
              <a:ext cx="84147" cy="84147"/>
            </a:xfrm>
            <a:prstGeom prst="ellipse">
              <a:avLst/>
            </a:prstGeom>
            <a:solidFill>
              <a:schemeClr val="accent1">
                <a:alpha val="100000"/>
              </a:schemeClr>
            </a:solidFill>
          </p:spPr>
        </p:sp>
        <p:sp>
          <p:nvSpPr>
            <p:cNvPr id="25" name="AutoShape 25"/>
            <p:cNvSpPr/>
            <p:nvPr/>
          </p:nvSpPr>
          <p:spPr>
            <a:xfrm>
              <a:off x="575049" y="455517"/>
              <a:ext cx="78137" cy="78137"/>
            </a:xfrm>
            <a:prstGeom prst="ellipse">
              <a:avLst/>
            </a:prstGeom>
            <a:solidFill>
              <a:schemeClr val="accent1">
                <a:alpha val="80000"/>
              </a:schemeClr>
            </a:solidFill>
          </p:spPr>
        </p:sp>
        <p:sp>
          <p:nvSpPr>
            <p:cNvPr id="26" name="AutoShape 26"/>
            <p:cNvSpPr/>
            <p:nvPr/>
          </p:nvSpPr>
          <p:spPr>
            <a:xfrm>
              <a:off x="689125" y="457233"/>
              <a:ext cx="74704" cy="74704"/>
            </a:xfrm>
            <a:prstGeom prst="ellipse">
              <a:avLst/>
            </a:prstGeom>
            <a:solidFill>
              <a:schemeClr val="accent1">
                <a:alpha val="60000"/>
              </a:schemeClr>
            </a:solidFill>
          </p:spPr>
        </p:sp>
        <p:sp>
          <p:nvSpPr>
            <p:cNvPr id="27" name="AutoShape 27"/>
            <p:cNvSpPr/>
            <p:nvPr/>
          </p:nvSpPr>
          <p:spPr>
            <a:xfrm>
              <a:off x="799768" y="466203"/>
              <a:ext cx="69238" cy="69238"/>
            </a:xfrm>
            <a:prstGeom prst="ellipse">
              <a:avLst/>
            </a:prstGeom>
            <a:solidFill>
              <a:schemeClr val="accent1">
                <a:alpha val="40000"/>
              </a:schemeClr>
            </a:solidFill>
          </p:spPr>
        </p:sp>
        <p:sp>
          <p:nvSpPr>
            <p:cNvPr id="28" name="AutoShape 28"/>
            <p:cNvSpPr/>
            <p:nvPr/>
          </p:nvSpPr>
          <p:spPr>
            <a:xfrm>
              <a:off x="904945" y="462070"/>
              <a:ext cx="65594" cy="65594"/>
            </a:xfrm>
            <a:prstGeom prst="ellipse">
              <a:avLst/>
            </a:prstGeom>
            <a:solidFill>
              <a:schemeClr val="accent1">
                <a:alpha val="20000"/>
              </a:schemeClr>
            </a:solidFill>
          </p:spPr>
        </p:sp>
        <p:sp>
          <p:nvSpPr>
            <p:cNvPr id="29" name="AutoShape 29"/>
            <p:cNvSpPr/>
            <p:nvPr/>
          </p:nvSpPr>
          <p:spPr>
            <a:xfrm>
              <a:off x="454963" y="566715"/>
              <a:ext cx="84147" cy="84147"/>
            </a:xfrm>
            <a:prstGeom prst="ellipse">
              <a:avLst/>
            </a:prstGeom>
            <a:solidFill>
              <a:schemeClr val="accent1">
                <a:alpha val="100000"/>
              </a:schemeClr>
            </a:solidFill>
          </p:spPr>
        </p:sp>
        <p:sp>
          <p:nvSpPr>
            <p:cNvPr id="30" name="AutoShape 30"/>
            <p:cNvSpPr/>
            <p:nvPr/>
          </p:nvSpPr>
          <p:spPr>
            <a:xfrm>
              <a:off x="575049" y="573291"/>
              <a:ext cx="78137" cy="78137"/>
            </a:xfrm>
            <a:prstGeom prst="ellipse">
              <a:avLst/>
            </a:prstGeom>
            <a:solidFill>
              <a:schemeClr val="accent1">
                <a:alpha val="80000"/>
              </a:schemeClr>
            </a:solidFill>
          </p:spPr>
        </p:sp>
        <p:sp>
          <p:nvSpPr>
            <p:cNvPr id="31" name="AutoShape 31"/>
            <p:cNvSpPr/>
            <p:nvPr/>
          </p:nvSpPr>
          <p:spPr>
            <a:xfrm>
              <a:off x="689125" y="575007"/>
              <a:ext cx="74704" cy="74704"/>
            </a:xfrm>
            <a:prstGeom prst="ellipse">
              <a:avLst/>
            </a:prstGeom>
            <a:solidFill>
              <a:schemeClr val="accent1">
                <a:alpha val="60000"/>
              </a:schemeClr>
            </a:solidFill>
          </p:spPr>
        </p:sp>
        <p:sp>
          <p:nvSpPr>
            <p:cNvPr id="32" name="AutoShape 32"/>
            <p:cNvSpPr/>
            <p:nvPr/>
          </p:nvSpPr>
          <p:spPr>
            <a:xfrm>
              <a:off x="799768" y="583977"/>
              <a:ext cx="69238" cy="69238"/>
            </a:xfrm>
            <a:prstGeom prst="ellipse">
              <a:avLst/>
            </a:prstGeom>
            <a:solidFill>
              <a:schemeClr val="accent1">
                <a:alpha val="40000"/>
              </a:schemeClr>
            </a:solidFill>
          </p:spPr>
        </p:sp>
        <p:sp>
          <p:nvSpPr>
            <p:cNvPr id="33" name="AutoShape 33"/>
            <p:cNvSpPr/>
            <p:nvPr/>
          </p:nvSpPr>
          <p:spPr>
            <a:xfrm>
              <a:off x="904945" y="579844"/>
              <a:ext cx="65594" cy="65594"/>
            </a:xfrm>
            <a:prstGeom prst="ellipse">
              <a:avLst/>
            </a:prstGeom>
            <a:solidFill>
              <a:schemeClr val="accent1">
                <a:alpha val="20000"/>
              </a:schemeClr>
            </a:solidFill>
          </p:spPr>
        </p:sp>
        <p:sp>
          <p:nvSpPr>
            <p:cNvPr id="34" name="AutoShape 34"/>
            <p:cNvSpPr/>
            <p:nvPr/>
          </p:nvSpPr>
          <p:spPr>
            <a:xfrm>
              <a:off x="454963" y="684489"/>
              <a:ext cx="84147" cy="84147"/>
            </a:xfrm>
            <a:prstGeom prst="ellipse">
              <a:avLst/>
            </a:prstGeom>
            <a:solidFill>
              <a:schemeClr val="accent1">
                <a:alpha val="100000"/>
              </a:schemeClr>
            </a:solidFill>
          </p:spPr>
        </p:sp>
        <p:sp>
          <p:nvSpPr>
            <p:cNvPr id="35" name="AutoShape 35"/>
            <p:cNvSpPr/>
            <p:nvPr/>
          </p:nvSpPr>
          <p:spPr>
            <a:xfrm>
              <a:off x="575049" y="691064"/>
              <a:ext cx="78137" cy="78137"/>
            </a:xfrm>
            <a:prstGeom prst="ellipse">
              <a:avLst/>
            </a:prstGeom>
            <a:solidFill>
              <a:schemeClr val="accent1">
                <a:alpha val="80000"/>
              </a:schemeClr>
            </a:solidFill>
          </p:spPr>
        </p:sp>
        <p:sp>
          <p:nvSpPr>
            <p:cNvPr id="36" name="AutoShape 36"/>
            <p:cNvSpPr/>
            <p:nvPr/>
          </p:nvSpPr>
          <p:spPr>
            <a:xfrm>
              <a:off x="689125" y="692781"/>
              <a:ext cx="74704" cy="74704"/>
            </a:xfrm>
            <a:prstGeom prst="ellipse">
              <a:avLst/>
            </a:prstGeom>
            <a:solidFill>
              <a:schemeClr val="accent1">
                <a:alpha val="60000"/>
              </a:schemeClr>
            </a:solidFill>
          </p:spPr>
        </p:sp>
        <p:sp>
          <p:nvSpPr>
            <p:cNvPr id="37" name="AutoShape 37"/>
            <p:cNvSpPr/>
            <p:nvPr/>
          </p:nvSpPr>
          <p:spPr>
            <a:xfrm>
              <a:off x="799768" y="701751"/>
              <a:ext cx="69238" cy="69238"/>
            </a:xfrm>
            <a:prstGeom prst="ellipse">
              <a:avLst/>
            </a:prstGeom>
            <a:solidFill>
              <a:schemeClr val="accent1">
                <a:alpha val="40000"/>
              </a:schemeClr>
            </a:solidFill>
          </p:spPr>
        </p:sp>
        <p:sp>
          <p:nvSpPr>
            <p:cNvPr id="38" name="AutoShape 38"/>
            <p:cNvSpPr/>
            <p:nvPr/>
          </p:nvSpPr>
          <p:spPr>
            <a:xfrm>
              <a:off x="904945" y="697618"/>
              <a:ext cx="65594" cy="65594"/>
            </a:xfrm>
            <a:prstGeom prst="ellipse">
              <a:avLst/>
            </a:prstGeom>
            <a:solidFill>
              <a:schemeClr val="accent1">
                <a:alpha val="20000"/>
              </a:schemeClr>
            </a:solidFill>
          </p:spPr>
        </p:sp>
        <p:sp>
          <p:nvSpPr>
            <p:cNvPr id="39" name="TextBox 39"/>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Microsoft Yahei"/>
                  <a:ea typeface="Microsoft Yahei"/>
                  <a:cs typeface="Microsoft Yahei"/>
                </a:rPr>
                <a:t>达成率计算方法</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Freeform 2"/>
          <p:cNvSpPr/>
          <p:nvPr/>
        </p:nvSpPr>
        <p:spPr>
          <a:xfrm>
            <a:off x="1071464" y="927003"/>
            <a:ext cx="9419070" cy="5265503"/>
          </a:xfrm>
          <a:custGeom>
            <a:avLst/>
            <a:gdLst/>
            <a:ahLst/>
            <a:cxnLst/>
            <a:rect l="l" t="t" r="r" b="b"/>
            <a:pathLst>
              <a:path w="625" h="495">
                <a:moveTo>
                  <a:pt x="0" y="455"/>
                </a:moveTo>
                <a:lnTo>
                  <a:pt x="117" y="455"/>
                </a:lnTo>
                <a:lnTo>
                  <a:pt x="117" y="378"/>
                </a:lnTo>
                <a:lnTo>
                  <a:pt x="117" y="337"/>
                </a:lnTo>
                <a:lnTo>
                  <a:pt x="158" y="337"/>
                </a:lnTo>
                <a:lnTo>
                  <a:pt x="235" y="337"/>
                </a:lnTo>
                <a:lnTo>
                  <a:pt x="235" y="260"/>
                </a:lnTo>
                <a:lnTo>
                  <a:pt x="235" y="219"/>
                </a:lnTo>
                <a:lnTo>
                  <a:pt x="276" y="219"/>
                </a:lnTo>
                <a:lnTo>
                  <a:pt x="353" y="219"/>
                </a:lnTo>
                <a:lnTo>
                  <a:pt x="353" y="142"/>
                </a:lnTo>
                <a:lnTo>
                  <a:pt x="353" y="101"/>
                </a:lnTo>
                <a:lnTo>
                  <a:pt x="394" y="101"/>
                </a:lnTo>
                <a:lnTo>
                  <a:pt x="495" y="101"/>
                </a:lnTo>
                <a:lnTo>
                  <a:pt x="568" y="29"/>
                </a:lnTo>
                <a:lnTo>
                  <a:pt x="560" y="21"/>
                </a:lnTo>
                <a:lnTo>
                  <a:pt x="593" y="10"/>
                </a:lnTo>
                <a:lnTo>
                  <a:pt x="625" y="0"/>
                </a:lnTo>
                <a:lnTo>
                  <a:pt x="615" y="32"/>
                </a:lnTo>
                <a:lnTo>
                  <a:pt x="604" y="65"/>
                </a:lnTo>
                <a:lnTo>
                  <a:pt x="596" y="57"/>
                </a:lnTo>
                <a:lnTo>
                  <a:pt x="512" y="142"/>
                </a:lnTo>
                <a:lnTo>
                  <a:pt x="394" y="142"/>
                </a:lnTo>
                <a:lnTo>
                  <a:pt x="394" y="219"/>
                </a:lnTo>
                <a:lnTo>
                  <a:pt x="394" y="260"/>
                </a:lnTo>
                <a:lnTo>
                  <a:pt x="353" y="260"/>
                </a:lnTo>
                <a:lnTo>
                  <a:pt x="276" y="260"/>
                </a:lnTo>
                <a:lnTo>
                  <a:pt x="276" y="337"/>
                </a:lnTo>
                <a:lnTo>
                  <a:pt x="276" y="378"/>
                </a:lnTo>
                <a:lnTo>
                  <a:pt x="235" y="378"/>
                </a:lnTo>
                <a:lnTo>
                  <a:pt x="158" y="378"/>
                </a:lnTo>
                <a:lnTo>
                  <a:pt x="158" y="455"/>
                </a:lnTo>
                <a:lnTo>
                  <a:pt x="158" y="495"/>
                </a:lnTo>
                <a:lnTo>
                  <a:pt x="117" y="495"/>
                </a:lnTo>
                <a:lnTo>
                  <a:pt x="0" y="495"/>
                </a:lnTo>
                <a:lnTo>
                  <a:pt x="0" y="455"/>
                </a:lnTo>
              </a:path>
            </a:pathLst>
          </a:custGeom>
          <a:gradFill>
            <a:gsLst>
              <a:gs pos="0">
                <a:schemeClr val="accent1">
                  <a:alpha val="100000"/>
                </a:schemeClr>
              </a:gs>
              <a:gs pos="100000">
                <a:schemeClr val="accent1">
                  <a:alpha val="100000"/>
                  <a:lumMod val="40000"/>
                  <a:lumOff val="60000"/>
                </a:schemeClr>
              </a:gs>
            </a:gsLst>
            <a:lin ang="5400000"/>
          </a:gradFill>
        </p:spPr>
      </p:sp>
      <p:sp>
        <p:nvSpPr>
          <p:cNvPr id="3" name="AutoShape 3"/>
          <p:cNvSpPr/>
          <p:nvPr/>
        </p:nvSpPr>
        <p:spPr>
          <a:xfrm>
            <a:off x="7212425" y="2667733"/>
            <a:ext cx="4325017" cy="1027472"/>
          </a:xfrm>
          <a:prstGeom prst="roundRect">
            <a:avLst>
              <a:gd name="adj" fmla="val 8330"/>
            </a:avLst>
          </a:prstGeom>
          <a:ln w="4762">
            <a:solidFill>
              <a:schemeClr val="accent1">
                <a:lumMod val="75000"/>
                <a:alpha val="100000"/>
              </a:schemeClr>
            </a:solidFill>
            <a:prstDash val="solid"/>
          </a:ln>
        </p:spPr>
        <p:style>
          <a:lnRef idx="0">
            <a:schemeClr val="accent1"/>
          </a:lnRef>
          <a:fillRef idx="1">
            <a:schemeClr val="accent1"/>
          </a:fillRef>
          <a:effectRef idx="0">
            <a:schemeClr val="accent1"/>
          </a:effectRef>
          <a:fontRef idx="minor">
            <a:schemeClr val="lt1"/>
          </a:fontRef>
        </p:style>
      </p:sp>
      <p:cxnSp>
        <p:nvCxnSpPr>
          <p:cNvPr id="4" name="Connector 4"/>
          <p:cNvCxnSpPr/>
          <p:nvPr/>
        </p:nvCxnSpPr>
        <p:spPr>
          <a:xfrm>
            <a:off x="8522661" y="2674162"/>
            <a:ext cx="0" cy="1059826"/>
          </a:xfrm>
          <a:prstGeom prst="line">
            <a:avLst/>
          </a:prstGeom>
          <a:ln w="6350">
            <a:solidFill>
              <a:schemeClr val="accent1"/>
            </a:solidFill>
            <a:prstDash val="dash"/>
          </a:ln>
        </p:spPr>
        <p:style>
          <a:lnRef idx="0">
            <a:schemeClr val="accent1"/>
          </a:lnRef>
          <a:fillRef idx="1">
            <a:schemeClr val="accent1"/>
          </a:fillRef>
          <a:effectRef idx="0">
            <a:schemeClr val="accent1"/>
          </a:effectRef>
          <a:fontRef idx="minor">
            <a:schemeClr val="lt1"/>
          </a:fontRef>
        </p:style>
      </p:cxnSp>
      <p:sp>
        <p:nvSpPr>
          <p:cNvPr id="5" name="AutoShape 5"/>
          <p:cNvSpPr/>
          <p:nvPr/>
        </p:nvSpPr>
        <p:spPr>
          <a:xfrm>
            <a:off x="7486155" y="2803184"/>
            <a:ext cx="756273" cy="756571"/>
          </a:xfrm>
          <a:prstGeom prst="ellipse">
            <a:avLst/>
          </a:prstGeom>
          <a:solidFill>
            <a:schemeClr val="accent1">
              <a:lumMod val="75000"/>
              <a:alpha val="100000"/>
            </a:schemeClr>
          </a:solidFill>
        </p:spPr>
      </p:sp>
      <p:sp>
        <p:nvSpPr>
          <p:cNvPr id="6" name="Freeform 6"/>
          <p:cNvSpPr/>
          <p:nvPr/>
        </p:nvSpPr>
        <p:spPr>
          <a:xfrm flipH="1">
            <a:off x="7682370" y="3015782"/>
            <a:ext cx="367566" cy="347027"/>
          </a:xfrm>
          <a:custGeom>
            <a:avLst/>
            <a:gdLst/>
            <a:ahLst/>
            <a:cxnLst/>
            <a:rect l="l" t="t" r="r" b="b"/>
            <a:pathLst>
              <a:path w="376" h="355">
                <a:moveTo>
                  <a:pt x="90" y="0"/>
                </a:moveTo>
                <a:cubicBezTo>
                  <a:pt x="104" y="0"/>
                  <a:pt x="115" y="12"/>
                  <a:pt x="115" y="26"/>
                </a:cubicBezTo>
                <a:cubicBezTo>
                  <a:pt x="115" y="40"/>
                  <a:pt x="104" y="52"/>
                  <a:pt x="90" y="52"/>
                </a:cubicBezTo>
                <a:cubicBezTo>
                  <a:pt x="75" y="52"/>
                  <a:pt x="64" y="40"/>
                  <a:pt x="64" y="26"/>
                </a:cubicBezTo>
                <a:cubicBezTo>
                  <a:pt x="64" y="12"/>
                  <a:pt x="75" y="0"/>
                  <a:pt x="90" y="0"/>
                </a:cubicBezTo>
                <a:close/>
                <a:moveTo>
                  <a:pt x="37" y="264"/>
                </a:moveTo>
                <a:cubicBezTo>
                  <a:pt x="95" y="264"/>
                  <a:pt x="95" y="264"/>
                  <a:pt x="95" y="264"/>
                </a:cubicBezTo>
                <a:cubicBezTo>
                  <a:pt x="108" y="264"/>
                  <a:pt x="118" y="274"/>
                  <a:pt x="118" y="287"/>
                </a:cubicBezTo>
                <a:cubicBezTo>
                  <a:pt x="118" y="310"/>
                  <a:pt x="118" y="310"/>
                  <a:pt x="118" y="310"/>
                </a:cubicBezTo>
                <a:cubicBezTo>
                  <a:pt x="120" y="310"/>
                  <a:pt x="120" y="310"/>
                  <a:pt x="120" y="310"/>
                </a:cubicBezTo>
                <a:cubicBezTo>
                  <a:pt x="131" y="310"/>
                  <a:pt x="131" y="310"/>
                  <a:pt x="131" y="310"/>
                </a:cubicBezTo>
                <a:cubicBezTo>
                  <a:pt x="134" y="310"/>
                  <a:pt x="134" y="310"/>
                  <a:pt x="134" y="310"/>
                </a:cubicBezTo>
                <a:cubicBezTo>
                  <a:pt x="134" y="287"/>
                  <a:pt x="134" y="287"/>
                  <a:pt x="134" y="287"/>
                </a:cubicBezTo>
                <a:cubicBezTo>
                  <a:pt x="134" y="274"/>
                  <a:pt x="144" y="264"/>
                  <a:pt x="156" y="264"/>
                </a:cubicBezTo>
                <a:cubicBezTo>
                  <a:pt x="215" y="264"/>
                  <a:pt x="215" y="264"/>
                  <a:pt x="215" y="264"/>
                </a:cubicBezTo>
                <a:cubicBezTo>
                  <a:pt x="227" y="264"/>
                  <a:pt x="237" y="274"/>
                  <a:pt x="237" y="287"/>
                </a:cubicBezTo>
                <a:cubicBezTo>
                  <a:pt x="237" y="310"/>
                  <a:pt x="237" y="310"/>
                  <a:pt x="237" y="310"/>
                </a:cubicBezTo>
                <a:cubicBezTo>
                  <a:pt x="241" y="310"/>
                  <a:pt x="241" y="310"/>
                  <a:pt x="241" y="310"/>
                </a:cubicBezTo>
                <a:cubicBezTo>
                  <a:pt x="250" y="310"/>
                  <a:pt x="250" y="310"/>
                  <a:pt x="250" y="310"/>
                </a:cubicBezTo>
                <a:cubicBezTo>
                  <a:pt x="255" y="310"/>
                  <a:pt x="255" y="310"/>
                  <a:pt x="255" y="310"/>
                </a:cubicBezTo>
                <a:cubicBezTo>
                  <a:pt x="255" y="287"/>
                  <a:pt x="255" y="287"/>
                  <a:pt x="255" y="287"/>
                </a:cubicBezTo>
                <a:cubicBezTo>
                  <a:pt x="255" y="274"/>
                  <a:pt x="265" y="264"/>
                  <a:pt x="278" y="264"/>
                </a:cubicBezTo>
                <a:cubicBezTo>
                  <a:pt x="336" y="264"/>
                  <a:pt x="336" y="264"/>
                  <a:pt x="336" y="264"/>
                </a:cubicBezTo>
                <a:cubicBezTo>
                  <a:pt x="348" y="264"/>
                  <a:pt x="358" y="274"/>
                  <a:pt x="358" y="287"/>
                </a:cubicBezTo>
                <a:cubicBezTo>
                  <a:pt x="358" y="310"/>
                  <a:pt x="358" y="310"/>
                  <a:pt x="358" y="310"/>
                </a:cubicBezTo>
                <a:cubicBezTo>
                  <a:pt x="362" y="310"/>
                  <a:pt x="362" y="310"/>
                  <a:pt x="362" y="310"/>
                </a:cubicBezTo>
                <a:cubicBezTo>
                  <a:pt x="371" y="310"/>
                  <a:pt x="371" y="310"/>
                  <a:pt x="371" y="310"/>
                </a:cubicBezTo>
                <a:cubicBezTo>
                  <a:pt x="376" y="310"/>
                  <a:pt x="376" y="310"/>
                  <a:pt x="376" y="310"/>
                </a:cubicBezTo>
                <a:cubicBezTo>
                  <a:pt x="376" y="323"/>
                  <a:pt x="376" y="323"/>
                  <a:pt x="376" y="323"/>
                </a:cubicBezTo>
                <a:cubicBezTo>
                  <a:pt x="371" y="323"/>
                  <a:pt x="371" y="323"/>
                  <a:pt x="371" y="323"/>
                </a:cubicBezTo>
                <a:cubicBezTo>
                  <a:pt x="362" y="323"/>
                  <a:pt x="362" y="323"/>
                  <a:pt x="362" y="323"/>
                </a:cubicBezTo>
                <a:cubicBezTo>
                  <a:pt x="358" y="323"/>
                  <a:pt x="358" y="323"/>
                  <a:pt x="358" y="323"/>
                </a:cubicBezTo>
                <a:cubicBezTo>
                  <a:pt x="358" y="355"/>
                  <a:pt x="358" y="355"/>
                  <a:pt x="358" y="355"/>
                </a:cubicBezTo>
                <a:cubicBezTo>
                  <a:pt x="255" y="355"/>
                  <a:pt x="255" y="355"/>
                  <a:pt x="255" y="355"/>
                </a:cubicBezTo>
                <a:cubicBezTo>
                  <a:pt x="255" y="323"/>
                  <a:pt x="255" y="323"/>
                  <a:pt x="255" y="323"/>
                </a:cubicBezTo>
                <a:cubicBezTo>
                  <a:pt x="250" y="323"/>
                  <a:pt x="250" y="323"/>
                  <a:pt x="250" y="323"/>
                </a:cubicBezTo>
                <a:cubicBezTo>
                  <a:pt x="241" y="323"/>
                  <a:pt x="241" y="323"/>
                  <a:pt x="241" y="323"/>
                </a:cubicBezTo>
                <a:cubicBezTo>
                  <a:pt x="237" y="323"/>
                  <a:pt x="237" y="323"/>
                  <a:pt x="237" y="323"/>
                </a:cubicBezTo>
                <a:cubicBezTo>
                  <a:pt x="237" y="355"/>
                  <a:pt x="237" y="355"/>
                  <a:pt x="237" y="355"/>
                </a:cubicBezTo>
                <a:cubicBezTo>
                  <a:pt x="134" y="355"/>
                  <a:pt x="134" y="355"/>
                  <a:pt x="134" y="355"/>
                </a:cubicBezTo>
                <a:cubicBezTo>
                  <a:pt x="134" y="323"/>
                  <a:pt x="134" y="323"/>
                  <a:pt x="134" y="323"/>
                </a:cubicBezTo>
                <a:cubicBezTo>
                  <a:pt x="131" y="323"/>
                  <a:pt x="131" y="323"/>
                  <a:pt x="131" y="323"/>
                </a:cubicBezTo>
                <a:cubicBezTo>
                  <a:pt x="120" y="323"/>
                  <a:pt x="120" y="323"/>
                  <a:pt x="120" y="323"/>
                </a:cubicBezTo>
                <a:cubicBezTo>
                  <a:pt x="118" y="323"/>
                  <a:pt x="118" y="323"/>
                  <a:pt x="118" y="323"/>
                </a:cubicBezTo>
                <a:cubicBezTo>
                  <a:pt x="118" y="355"/>
                  <a:pt x="118" y="355"/>
                  <a:pt x="118" y="355"/>
                </a:cubicBezTo>
                <a:cubicBezTo>
                  <a:pt x="14" y="355"/>
                  <a:pt x="14" y="355"/>
                  <a:pt x="14" y="355"/>
                </a:cubicBezTo>
                <a:cubicBezTo>
                  <a:pt x="14" y="323"/>
                  <a:pt x="14" y="323"/>
                  <a:pt x="14" y="323"/>
                </a:cubicBezTo>
                <a:cubicBezTo>
                  <a:pt x="0" y="323"/>
                  <a:pt x="0" y="323"/>
                  <a:pt x="0" y="323"/>
                </a:cubicBezTo>
                <a:cubicBezTo>
                  <a:pt x="0" y="310"/>
                  <a:pt x="0" y="310"/>
                  <a:pt x="0" y="310"/>
                </a:cubicBezTo>
                <a:cubicBezTo>
                  <a:pt x="14" y="310"/>
                  <a:pt x="14" y="310"/>
                  <a:pt x="14" y="310"/>
                </a:cubicBezTo>
                <a:cubicBezTo>
                  <a:pt x="14" y="287"/>
                  <a:pt x="14" y="287"/>
                  <a:pt x="14" y="287"/>
                </a:cubicBezTo>
                <a:cubicBezTo>
                  <a:pt x="14" y="274"/>
                  <a:pt x="24" y="264"/>
                  <a:pt x="37" y="264"/>
                </a:cubicBezTo>
                <a:close/>
                <a:moveTo>
                  <a:pt x="307" y="220"/>
                </a:moveTo>
                <a:cubicBezTo>
                  <a:pt x="323" y="220"/>
                  <a:pt x="336" y="232"/>
                  <a:pt x="336" y="248"/>
                </a:cubicBezTo>
                <a:cubicBezTo>
                  <a:pt x="336" y="251"/>
                  <a:pt x="335" y="255"/>
                  <a:pt x="334" y="258"/>
                </a:cubicBezTo>
                <a:cubicBezTo>
                  <a:pt x="281" y="258"/>
                  <a:pt x="281" y="258"/>
                  <a:pt x="281" y="258"/>
                </a:cubicBezTo>
                <a:cubicBezTo>
                  <a:pt x="280" y="255"/>
                  <a:pt x="279" y="251"/>
                  <a:pt x="279" y="248"/>
                </a:cubicBezTo>
                <a:cubicBezTo>
                  <a:pt x="279" y="232"/>
                  <a:pt x="292" y="220"/>
                  <a:pt x="307" y="220"/>
                </a:cubicBezTo>
                <a:close/>
                <a:moveTo>
                  <a:pt x="186" y="220"/>
                </a:moveTo>
                <a:cubicBezTo>
                  <a:pt x="202" y="220"/>
                  <a:pt x="215" y="232"/>
                  <a:pt x="215" y="248"/>
                </a:cubicBezTo>
                <a:cubicBezTo>
                  <a:pt x="215" y="251"/>
                  <a:pt x="214" y="255"/>
                  <a:pt x="213" y="258"/>
                </a:cubicBezTo>
                <a:cubicBezTo>
                  <a:pt x="160" y="258"/>
                  <a:pt x="160" y="258"/>
                  <a:pt x="160" y="258"/>
                </a:cubicBezTo>
                <a:cubicBezTo>
                  <a:pt x="159" y="255"/>
                  <a:pt x="158" y="251"/>
                  <a:pt x="158" y="248"/>
                </a:cubicBezTo>
                <a:cubicBezTo>
                  <a:pt x="158" y="232"/>
                  <a:pt x="171" y="220"/>
                  <a:pt x="186" y="220"/>
                </a:cubicBezTo>
                <a:close/>
                <a:moveTo>
                  <a:pt x="67" y="220"/>
                </a:moveTo>
                <a:cubicBezTo>
                  <a:pt x="82" y="220"/>
                  <a:pt x="95" y="232"/>
                  <a:pt x="95" y="248"/>
                </a:cubicBezTo>
                <a:cubicBezTo>
                  <a:pt x="95" y="251"/>
                  <a:pt x="94" y="255"/>
                  <a:pt x="93" y="258"/>
                </a:cubicBezTo>
                <a:cubicBezTo>
                  <a:pt x="40" y="258"/>
                  <a:pt x="40" y="258"/>
                  <a:pt x="40" y="258"/>
                </a:cubicBezTo>
                <a:cubicBezTo>
                  <a:pt x="39" y="255"/>
                  <a:pt x="38" y="251"/>
                  <a:pt x="38" y="248"/>
                </a:cubicBezTo>
                <a:cubicBezTo>
                  <a:pt x="38" y="232"/>
                  <a:pt x="51" y="220"/>
                  <a:pt x="67" y="220"/>
                </a:cubicBezTo>
                <a:close/>
                <a:moveTo>
                  <a:pt x="307" y="130"/>
                </a:moveTo>
                <a:cubicBezTo>
                  <a:pt x="307" y="147"/>
                  <a:pt x="307" y="147"/>
                  <a:pt x="307" y="147"/>
                </a:cubicBezTo>
                <a:cubicBezTo>
                  <a:pt x="293" y="147"/>
                  <a:pt x="293" y="147"/>
                  <a:pt x="293" y="147"/>
                </a:cubicBezTo>
                <a:cubicBezTo>
                  <a:pt x="308" y="201"/>
                  <a:pt x="308" y="201"/>
                  <a:pt x="308" y="201"/>
                </a:cubicBezTo>
                <a:cubicBezTo>
                  <a:pt x="289" y="201"/>
                  <a:pt x="289" y="201"/>
                  <a:pt x="289" y="201"/>
                </a:cubicBezTo>
                <a:cubicBezTo>
                  <a:pt x="273" y="147"/>
                  <a:pt x="273" y="147"/>
                  <a:pt x="273" y="147"/>
                </a:cubicBezTo>
                <a:cubicBezTo>
                  <a:pt x="216" y="147"/>
                  <a:pt x="216" y="147"/>
                  <a:pt x="216" y="147"/>
                </a:cubicBezTo>
                <a:cubicBezTo>
                  <a:pt x="201" y="201"/>
                  <a:pt x="201" y="201"/>
                  <a:pt x="201" y="201"/>
                </a:cubicBezTo>
                <a:cubicBezTo>
                  <a:pt x="181" y="201"/>
                  <a:pt x="181" y="201"/>
                  <a:pt x="181" y="201"/>
                </a:cubicBezTo>
                <a:cubicBezTo>
                  <a:pt x="197" y="147"/>
                  <a:pt x="197" y="147"/>
                  <a:pt x="197" y="147"/>
                </a:cubicBezTo>
                <a:cubicBezTo>
                  <a:pt x="181" y="147"/>
                  <a:pt x="181" y="147"/>
                  <a:pt x="181" y="147"/>
                </a:cubicBezTo>
                <a:cubicBezTo>
                  <a:pt x="181" y="130"/>
                  <a:pt x="181" y="130"/>
                  <a:pt x="181" y="130"/>
                </a:cubicBezTo>
                <a:cubicBezTo>
                  <a:pt x="307" y="130"/>
                  <a:pt x="307" y="130"/>
                  <a:pt x="307" y="130"/>
                </a:cubicBezTo>
                <a:close/>
                <a:moveTo>
                  <a:pt x="180" y="16"/>
                </a:moveTo>
                <a:cubicBezTo>
                  <a:pt x="175" y="16"/>
                  <a:pt x="170" y="18"/>
                  <a:pt x="166" y="21"/>
                </a:cubicBezTo>
                <a:cubicBezTo>
                  <a:pt x="166" y="21"/>
                  <a:pt x="166" y="21"/>
                  <a:pt x="166" y="21"/>
                </a:cubicBezTo>
                <a:cubicBezTo>
                  <a:pt x="163" y="25"/>
                  <a:pt x="161" y="30"/>
                  <a:pt x="161" y="35"/>
                </a:cubicBezTo>
                <a:cubicBezTo>
                  <a:pt x="161" y="72"/>
                  <a:pt x="161" y="72"/>
                  <a:pt x="161" y="72"/>
                </a:cubicBezTo>
                <a:cubicBezTo>
                  <a:pt x="155" y="73"/>
                  <a:pt x="155" y="73"/>
                  <a:pt x="155" y="73"/>
                </a:cubicBezTo>
                <a:cubicBezTo>
                  <a:pt x="155" y="67"/>
                  <a:pt x="155" y="67"/>
                  <a:pt x="155" y="67"/>
                </a:cubicBezTo>
                <a:cubicBezTo>
                  <a:pt x="128" y="67"/>
                  <a:pt x="128" y="67"/>
                  <a:pt x="128" y="67"/>
                </a:cubicBezTo>
                <a:cubicBezTo>
                  <a:pt x="109" y="55"/>
                  <a:pt x="109" y="55"/>
                  <a:pt x="109" y="55"/>
                </a:cubicBezTo>
                <a:cubicBezTo>
                  <a:pt x="63" y="55"/>
                  <a:pt x="117" y="55"/>
                  <a:pt x="66" y="55"/>
                </a:cubicBezTo>
                <a:cubicBezTo>
                  <a:pt x="57" y="55"/>
                  <a:pt x="50" y="63"/>
                  <a:pt x="50" y="71"/>
                </a:cubicBezTo>
                <a:cubicBezTo>
                  <a:pt x="50" y="122"/>
                  <a:pt x="50" y="122"/>
                  <a:pt x="50" y="122"/>
                </a:cubicBezTo>
                <a:cubicBezTo>
                  <a:pt x="66" y="122"/>
                  <a:pt x="66" y="122"/>
                  <a:pt x="66" y="122"/>
                </a:cubicBezTo>
                <a:cubicBezTo>
                  <a:pt x="66" y="85"/>
                  <a:pt x="66" y="85"/>
                  <a:pt x="66" y="85"/>
                </a:cubicBezTo>
                <a:cubicBezTo>
                  <a:pt x="69" y="85"/>
                  <a:pt x="69" y="85"/>
                  <a:pt x="69" y="85"/>
                </a:cubicBezTo>
                <a:cubicBezTo>
                  <a:pt x="69" y="122"/>
                  <a:pt x="69" y="122"/>
                  <a:pt x="69" y="122"/>
                </a:cubicBezTo>
                <a:cubicBezTo>
                  <a:pt x="69" y="132"/>
                  <a:pt x="69" y="132"/>
                  <a:pt x="69" y="132"/>
                </a:cubicBezTo>
                <a:cubicBezTo>
                  <a:pt x="69" y="199"/>
                  <a:pt x="69" y="199"/>
                  <a:pt x="69" y="199"/>
                </a:cubicBezTo>
                <a:cubicBezTo>
                  <a:pt x="87" y="199"/>
                  <a:pt x="87" y="199"/>
                  <a:pt x="87" y="199"/>
                </a:cubicBezTo>
                <a:cubicBezTo>
                  <a:pt x="87" y="143"/>
                  <a:pt x="87" y="143"/>
                  <a:pt x="87" y="143"/>
                </a:cubicBezTo>
                <a:cubicBezTo>
                  <a:pt x="91" y="143"/>
                  <a:pt x="91" y="143"/>
                  <a:pt x="91" y="143"/>
                </a:cubicBezTo>
                <a:cubicBezTo>
                  <a:pt x="91" y="199"/>
                  <a:pt x="91" y="199"/>
                  <a:pt x="91" y="199"/>
                </a:cubicBezTo>
                <a:cubicBezTo>
                  <a:pt x="109" y="199"/>
                  <a:pt x="109" y="199"/>
                  <a:pt x="109" y="199"/>
                </a:cubicBezTo>
                <a:cubicBezTo>
                  <a:pt x="109" y="189"/>
                  <a:pt x="109" y="189"/>
                  <a:pt x="109" y="189"/>
                </a:cubicBezTo>
                <a:cubicBezTo>
                  <a:pt x="109" y="132"/>
                  <a:pt x="109" y="132"/>
                  <a:pt x="109" y="132"/>
                </a:cubicBezTo>
                <a:cubicBezTo>
                  <a:pt x="109" y="122"/>
                  <a:pt x="109" y="122"/>
                  <a:pt x="109" y="122"/>
                </a:cubicBezTo>
                <a:cubicBezTo>
                  <a:pt x="109" y="85"/>
                  <a:pt x="109" y="85"/>
                  <a:pt x="109" y="85"/>
                </a:cubicBezTo>
                <a:cubicBezTo>
                  <a:pt x="109" y="75"/>
                  <a:pt x="109" y="75"/>
                  <a:pt x="109" y="75"/>
                </a:cubicBezTo>
                <a:cubicBezTo>
                  <a:pt x="128" y="85"/>
                  <a:pt x="128" y="85"/>
                  <a:pt x="128" y="85"/>
                </a:cubicBezTo>
                <a:cubicBezTo>
                  <a:pt x="155" y="85"/>
                  <a:pt x="155" y="85"/>
                  <a:pt x="155" y="85"/>
                </a:cubicBezTo>
                <a:cubicBezTo>
                  <a:pt x="155" y="80"/>
                  <a:pt x="155" y="80"/>
                  <a:pt x="155" y="80"/>
                </a:cubicBezTo>
                <a:cubicBezTo>
                  <a:pt x="161" y="79"/>
                  <a:pt x="161" y="79"/>
                  <a:pt x="161" y="79"/>
                </a:cubicBezTo>
                <a:cubicBezTo>
                  <a:pt x="161" y="107"/>
                  <a:pt x="161" y="107"/>
                  <a:pt x="161" y="107"/>
                </a:cubicBezTo>
                <a:cubicBezTo>
                  <a:pt x="161" y="112"/>
                  <a:pt x="163" y="117"/>
                  <a:pt x="166" y="120"/>
                </a:cubicBezTo>
                <a:cubicBezTo>
                  <a:pt x="166" y="120"/>
                  <a:pt x="166" y="120"/>
                  <a:pt x="166" y="120"/>
                </a:cubicBezTo>
                <a:cubicBezTo>
                  <a:pt x="166" y="120"/>
                  <a:pt x="166" y="120"/>
                  <a:pt x="166" y="120"/>
                </a:cubicBezTo>
                <a:cubicBezTo>
                  <a:pt x="170" y="124"/>
                  <a:pt x="175" y="126"/>
                  <a:pt x="180" y="126"/>
                </a:cubicBezTo>
                <a:cubicBezTo>
                  <a:pt x="304" y="126"/>
                  <a:pt x="304" y="126"/>
                  <a:pt x="304" y="126"/>
                </a:cubicBezTo>
                <a:cubicBezTo>
                  <a:pt x="309" y="126"/>
                  <a:pt x="314" y="124"/>
                  <a:pt x="317" y="120"/>
                </a:cubicBezTo>
                <a:cubicBezTo>
                  <a:pt x="317" y="120"/>
                  <a:pt x="317" y="120"/>
                  <a:pt x="317" y="120"/>
                </a:cubicBezTo>
                <a:cubicBezTo>
                  <a:pt x="321" y="117"/>
                  <a:pt x="323" y="112"/>
                  <a:pt x="323" y="107"/>
                </a:cubicBezTo>
                <a:cubicBezTo>
                  <a:pt x="323" y="35"/>
                  <a:pt x="323" y="35"/>
                  <a:pt x="323" y="35"/>
                </a:cubicBezTo>
                <a:cubicBezTo>
                  <a:pt x="323" y="30"/>
                  <a:pt x="321" y="25"/>
                  <a:pt x="317" y="21"/>
                </a:cubicBezTo>
                <a:cubicBezTo>
                  <a:pt x="314" y="18"/>
                  <a:pt x="309" y="16"/>
                  <a:pt x="304" y="16"/>
                </a:cubicBezTo>
                <a:cubicBezTo>
                  <a:pt x="180" y="16"/>
                  <a:pt x="180" y="16"/>
                  <a:pt x="180" y="16"/>
                </a:cubicBezTo>
                <a:close/>
                <a:moveTo>
                  <a:pt x="304" y="31"/>
                </a:moveTo>
                <a:cubicBezTo>
                  <a:pt x="305" y="31"/>
                  <a:pt x="306" y="31"/>
                  <a:pt x="307" y="32"/>
                </a:cubicBezTo>
                <a:cubicBezTo>
                  <a:pt x="307" y="33"/>
                  <a:pt x="308" y="34"/>
                  <a:pt x="308" y="35"/>
                </a:cubicBezTo>
                <a:cubicBezTo>
                  <a:pt x="308" y="107"/>
                  <a:pt x="308" y="107"/>
                  <a:pt x="308" y="107"/>
                </a:cubicBezTo>
                <a:cubicBezTo>
                  <a:pt x="308" y="108"/>
                  <a:pt x="307" y="109"/>
                  <a:pt x="307" y="109"/>
                </a:cubicBezTo>
                <a:cubicBezTo>
                  <a:pt x="307" y="110"/>
                  <a:pt x="307" y="110"/>
                  <a:pt x="307" y="110"/>
                </a:cubicBezTo>
                <a:cubicBezTo>
                  <a:pt x="306" y="110"/>
                  <a:pt x="305" y="111"/>
                  <a:pt x="304" y="111"/>
                </a:cubicBezTo>
                <a:cubicBezTo>
                  <a:pt x="180" y="111"/>
                  <a:pt x="180" y="111"/>
                  <a:pt x="180" y="111"/>
                </a:cubicBezTo>
                <a:cubicBezTo>
                  <a:pt x="179" y="111"/>
                  <a:pt x="178" y="110"/>
                  <a:pt x="177" y="110"/>
                </a:cubicBezTo>
                <a:cubicBezTo>
                  <a:pt x="177" y="109"/>
                  <a:pt x="177" y="109"/>
                  <a:pt x="177" y="109"/>
                </a:cubicBezTo>
                <a:cubicBezTo>
                  <a:pt x="176" y="109"/>
                  <a:pt x="176" y="108"/>
                  <a:pt x="176" y="107"/>
                </a:cubicBezTo>
                <a:cubicBezTo>
                  <a:pt x="176" y="76"/>
                  <a:pt x="176" y="76"/>
                  <a:pt x="176" y="76"/>
                </a:cubicBezTo>
                <a:cubicBezTo>
                  <a:pt x="238" y="63"/>
                  <a:pt x="238" y="63"/>
                  <a:pt x="238" y="63"/>
                </a:cubicBezTo>
                <a:cubicBezTo>
                  <a:pt x="237" y="62"/>
                  <a:pt x="237" y="62"/>
                  <a:pt x="237" y="62"/>
                </a:cubicBezTo>
                <a:cubicBezTo>
                  <a:pt x="176" y="70"/>
                  <a:pt x="176" y="70"/>
                  <a:pt x="176" y="70"/>
                </a:cubicBezTo>
                <a:cubicBezTo>
                  <a:pt x="176" y="35"/>
                  <a:pt x="176" y="35"/>
                  <a:pt x="176" y="35"/>
                </a:cubicBezTo>
                <a:cubicBezTo>
                  <a:pt x="176" y="34"/>
                  <a:pt x="176" y="33"/>
                  <a:pt x="177" y="32"/>
                </a:cubicBezTo>
                <a:cubicBezTo>
                  <a:pt x="177" y="32"/>
                  <a:pt x="177" y="32"/>
                  <a:pt x="177" y="32"/>
                </a:cubicBezTo>
                <a:cubicBezTo>
                  <a:pt x="178" y="31"/>
                  <a:pt x="179" y="31"/>
                  <a:pt x="180" y="31"/>
                </a:cubicBezTo>
                <a:lnTo>
                  <a:pt x="304" y="31"/>
                </a:lnTo>
                <a:close/>
              </a:path>
            </a:pathLst>
          </a:custGeom>
          <a:solidFill>
            <a:srgbClr val="FFFFFF">
              <a:alpha val="100000"/>
            </a:srgbClr>
          </a:solidFill>
        </p:spPr>
      </p:sp>
      <p:sp>
        <p:nvSpPr>
          <p:cNvPr id="7" name="AutoShape 7"/>
          <p:cNvSpPr/>
          <p:nvPr/>
        </p:nvSpPr>
        <p:spPr>
          <a:xfrm>
            <a:off x="5440775" y="3915508"/>
            <a:ext cx="4325017" cy="1027472"/>
          </a:xfrm>
          <a:prstGeom prst="roundRect">
            <a:avLst>
              <a:gd name="adj" fmla="val 8330"/>
            </a:avLst>
          </a:prstGeom>
          <a:ln w="4762">
            <a:solidFill>
              <a:schemeClr val="accent1">
                <a:lumMod val="75000"/>
                <a:alpha val="100000"/>
              </a:schemeClr>
            </a:solidFill>
            <a:prstDash val="solid"/>
          </a:ln>
        </p:spPr>
        <p:style>
          <a:lnRef idx="0">
            <a:schemeClr val="accent1"/>
          </a:lnRef>
          <a:fillRef idx="1">
            <a:schemeClr val="accent1"/>
          </a:fillRef>
          <a:effectRef idx="0">
            <a:schemeClr val="accent1"/>
          </a:effectRef>
          <a:fontRef idx="minor">
            <a:schemeClr val="lt1"/>
          </a:fontRef>
        </p:style>
      </p:sp>
      <p:cxnSp>
        <p:nvCxnSpPr>
          <p:cNvPr id="8" name="Connector 8"/>
          <p:cNvCxnSpPr/>
          <p:nvPr/>
        </p:nvCxnSpPr>
        <p:spPr>
          <a:xfrm>
            <a:off x="6751011" y="3921937"/>
            <a:ext cx="0" cy="1059826"/>
          </a:xfrm>
          <a:prstGeom prst="line">
            <a:avLst/>
          </a:prstGeom>
          <a:ln w="6350">
            <a:solidFill>
              <a:schemeClr val="accent1"/>
            </a:solidFill>
            <a:prstDash val="dash"/>
          </a:ln>
        </p:spPr>
        <p:style>
          <a:lnRef idx="0">
            <a:schemeClr val="accent1"/>
          </a:lnRef>
          <a:fillRef idx="1">
            <a:schemeClr val="accent1"/>
          </a:fillRef>
          <a:effectRef idx="0">
            <a:schemeClr val="accent1"/>
          </a:effectRef>
          <a:fontRef idx="minor">
            <a:schemeClr val="lt1"/>
          </a:fontRef>
        </p:style>
      </p:cxnSp>
      <p:sp>
        <p:nvSpPr>
          <p:cNvPr id="9" name="AutoShape 9"/>
          <p:cNvSpPr/>
          <p:nvPr/>
        </p:nvSpPr>
        <p:spPr>
          <a:xfrm>
            <a:off x="5714505" y="4050959"/>
            <a:ext cx="756273" cy="756571"/>
          </a:xfrm>
          <a:prstGeom prst="ellipse">
            <a:avLst/>
          </a:prstGeom>
          <a:solidFill>
            <a:schemeClr val="accent1">
              <a:lumMod val="75000"/>
              <a:alpha val="100000"/>
            </a:schemeClr>
          </a:solidFill>
        </p:spPr>
      </p:sp>
      <p:sp>
        <p:nvSpPr>
          <p:cNvPr id="10" name="AutoShape 10"/>
          <p:cNvSpPr/>
          <p:nvPr/>
        </p:nvSpPr>
        <p:spPr>
          <a:xfrm>
            <a:off x="3678650" y="5144233"/>
            <a:ext cx="4325017" cy="1027472"/>
          </a:xfrm>
          <a:prstGeom prst="roundRect">
            <a:avLst>
              <a:gd name="adj" fmla="val 8330"/>
            </a:avLst>
          </a:prstGeom>
          <a:ln w="4762">
            <a:solidFill>
              <a:schemeClr val="accent1">
                <a:lumMod val="75000"/>
                <a:alpha val="100000"/>
              </a:schemeClr>
            </a:solidFill>
            <a:prstDash val="solid"/>
          </a:ln>
        </p:spPr>
        <p:style>
          <a:lnRef idx="0">
            <a:schemeClr val="accent1"/>
          </a:lnRef>
          <a:fillRef idx="1">
            <a:schemeClr val="accent1"/>
          </a:fillRef>
          <a:effectRef idx="0">
            <a:schemeClr val="accent1"/>
          </a:effectRef>
          <a:fontRef idx="minor">
            <a:schemeClr val="lt1"/>
          </a:fontRef>
        </p:style>
      </p:sp>
      <p:cxnSp>
        <p:nvCxnSpPr>
          <p:cNvPr id="11" name="Connector 11"/>
          <p:cNvCxnSpPr/>
          <p:nvPr/>
        </p:nvCxnSpPr>
        <p:spPr>
          <a:xfrm>
            <a:off x="4988886" y="5150662"/>
            <a:ext cx="0" cy="1059826"/>
          </a:xfrm>
          <a:prstGeom prst="line">
            <a:avLst/>
          </a:prstGeom>
          <a:ln w="6350">
            <a:solidFill>
              <a:schemeClr val="accent1"/>
            </a:solidFill>
            <a:prstDash val="dash"/>
          </a:ln>
        </p:spPr>
        <p:style>
          <a:lnRef idx="0">
            <a:schemeClr val="accent1"/>
          </a:lnRef>
          <a:fillRef idx="1">
            <a:schemeClr val="accent1"/>
          </a:fillRef>
          <a:effectRef idx="0">
            <a:schemeClr val="accent1"/>
          </a:effectRef>
          <a:fontRef idx="minor">
            <a:schemeClr val="lt1"/>
          </a:fontRef>
        </p:style>
      </p:cxnSp>
      <p:sp>
        <p:nvSpPr>
          <p:cNvPr id="12" name="AutoShape 12"/>
          <p:cNvSpPr/>
          <p:nvPr/>
        </p:nvSpPr>
        <p:spPr>
          <a:xfrm>
            <a:off x="3952380" y="5279684"/>
            <a:ext cx="756273" cy="756571"/>
          </a:xfrm>
          <a:prstGeom prst="ellipse">
            <a:avLst/>
          </a:prstGeom>
          <a:solidFill>
            <a:schemeClr val="accent1">
              <a:lumMod val="75000"/>
              <a:alpha val="100000"/>
            </a:schemeClr>
          </a:solidFill>
        </p:spPr>
      </p:sp>
      <p:sp>
        <p:nvSpPr>
          <p:cNvPr id="13" name="Freeform 13"/>
          <p:cNvSpPr/>
          <p:nvPr/>
        </p:nvSpPr>
        <p:spPr>
          <a:xfrm>
            <a:off x="5908809" y="4245412"/>
            <a:ext cx="367665" cy="367665"/>
          </a:xfrm>
          <a:custGeom>
            <a:avLst/>
            <a:gdLst/>
            <a:ahLst/>
            <a:cxnLst/>
            <a:rect l="l" t="t" r="r" b="b"/>
            <a:pathLst>
              <a:path w="304800" h="304800">
                <a:moveTo>
                  <a:pt x="152400" y="304800"/>
                </a:moveTo>
                <a:cubicBezTo>
                  <a:pt x="68228" y="304800"/>
                  <a:pt x="0" y="236572"/>
                  <a:pt x="0" y="152400"/>
                </a:cubicBezTo>
                <a:cubicBezTo>
                  <a:pt x="0" y="68228"/>
                  <a:pt x="68228" y="0"/>
                  <a:pt x="152400" y="0"/>
                </a:cubicBezTo>
                <a:lnTo>
                  <a:pt x="152400" y="0"/>
                </a:lnTo>
                <a:cubicBezTo>
                  <a:pt x="236572" y="0"/>
                  <a:pt x="304800" y="68228"/>
                  <a:pt x="304800" y="152400"/>
                </a:cubicBezTo>
                <a:cubicBezTo>
                  <a:pt x="304800" y="236572"/>
                  <a:pt x="236572" y="304800"/>
                  <a:pt x="152400" y="304800"/>
                </a:cubicBezTo>
                <a:lnTo>
                  <a:pt x="152400" y="304800"/>
                </a:lnTo>
                <a:close/>
                <a:moveTo>
                  <a:pt x="167640" y="228600"/>
                </a:moveTo>
                <a:lnTo>
                  <a:pt x="182880" y="228600"/>
                </a:lnTo>
                <a:cubicBezTo>
                  <a:pt x="208131" y="228600"/>
                  <a:pt x="228600" y="208131"/>
                  <a:pt x="228600" y="182880"/>
                </a:cubicBezTo>
                <a:cubicBezTo>
                  <a:pt x="228600" y="157629"/>
                  <a:pt x="208131" y="137160"/>
                  <a:pt x="182880" y="137160"/>
                </a:cubicBezTo>
                <a:lnTo>
                  <a:pt x="182880" y="137160"/>
                </a:lnTo>
                <a:lnTo>
                  <a:pt x="121768" y="137160"/>
                </a:lnTo>
                <a:cubicBezTo>
                  <a:pt x="113348" y="137160"/>
                  <a:pt x="106528" y="130340"/>
                  <a:pt x="106528" y="121920"/>
                </a:cubicBezTo>
                <a:cubicBezTo>
                  <a:pt x="106528" y="113500"/>
                  <a:pt x="113348" y="106680"/>
                  <a:pt x="121768" y="106680"/>
                </a:cubicBezTo>
                <a:lnTo>
                  <a:pt x="121768" y="106680"/>
                </a:lnTo>
                <a:lnTo>
                  <a:pt x="213360" y="106680"/>
                </a:lnTo>
                <a:lnTo>
                  <a:pt x="213360" y="76200"/>
                </a:lnTo>
                <a:lnTo>
                  <a:pt x="167640" y="76200"/>
                </a:lnTo>
                <a:lnTo>
                  <a:pt x="167640" y="45720"/>
                </a:lnTo>
                <a:lnTo>
                  <a:pt x="137160" y="45720"/>
                </a:lnTo>
                <a:lnTo>
                  <a:pt x="137160" y="76200"/>
                </a:lnTo>
                <a:lnTo>
                  <a:pt x="121920" y="76200"/>
                </a:lnTo>
                <a:cubicBezTo>
                  <a:pt x="96669" y="76200"/>
                  <a:pt x="76200" y="96669"/>
                  <a:pt x="76200" y="121920"/>
                </a:cubicBezTo>
                <a:cubicBezTo>
                  <a:pt x="76200" y="147171"/>
                  <a:pt x="96669" y="167640"/>
                  <a:pt x="121920" y="167640"/>
                </a:cubicBezTo>
                <a:lnTo>
                  <a:pt x="121920" y="167640"/>
                </a:lnTo>
                <a:lnTo>
                  <a:pt x="182880" y="167640"/>
                </a:lnTo>
                <a:cubicBezTo>
                  <a:pt x="191300" y="167640"/>
                  <a:pt x="198120" y="174460"/>
                  <a:pt x="198120" y="182880"/>
                </a:cubicBezTo>
                <a:cubicBezTo>
                  <a:pt x="198120" y="191300"/>
                  <a:pt x="191300" y="198120"/>
                  <a:pt x="182880" y="198120"/>
                </a:cubicBezTo>
                <a:lnTo>
                  <a:pt x="182880" y="198120"/>
                </a:lnTo>
                <a:lnTo>
                  <a:pt x="91440" y="198120"/>
                </a:lnTo>
                <a:lnTo>
                  <a:pt x="91440" y="228600"/>
                </a:lnTo>
                <a:lnTo>
                  <a:pt x="137160" y="228600"/>
                </a:lnTo>
                <a:lnTo>
                  <a:pt x="137160" y="259080"/>
                </a:lnTo>
                <a:lnTo>
                  <a:pt x="167640" y="259080"/>
                </a:lnTo>
                <a:lnTo>
                  <a:pt x="167640" y="228600"/>
                </a:lnTo>
                <a:close/>
              </a:path>
            </a:pathLst>
          </a:custGeom>
          <a:solidFill>
            <a:srgbClr val="FFFFFF">
              <a:alpha val="100000"/>
            </a:srgbClr>
          </a:solidFill>
        </p:spPr>
      </p:sp>
      <p:sp>
        <p:nvSpPr>
          <p:cNvPr id="14" name="Freeform 14"/>
          <p:cNvSpPr/>
          <p:nvPr/>
        </p:nvSpPr>
        <p:spPr>
          <a:xfrm>
            <a:off x="4146684" y="5474137"/>
            <a:ext cx="367665" cy="367665"/>
          </a:xfrm>
          <a:custGeom>
            <a:avLst/>
            <a:gdLst/>
            <a:ahLst/>
            <a:cxnLst/>
            <a:rect l="l" t="t" r="r" b="b"/>
            <a:pathLst>
              <a:path w="304800" h="304800">
                <a:moveTo>
                  <a:pt x="0" y="91440"/>
                </a:moveTo>
                <a:lnTo>
                  <a:pt x="152400" y="0"/>
                </a:lnTo>
                <a:lnTo>
                  <a:pt x="304800" y="91440"/>
                </a:lnTo>
                <a:lnTo>
                  <a:pt x="304800" y="121920"/>
                </a:lnTo>
                <a:lnTo>
                  <a:pt x="0" y="121920"/>
                </a:lnTo>
                <a:lnTo>
                  <a:pt x="0" y="91440"/>
                </a:lnTo>
                <a:close/>
                <a:moveTo>
                  <a:pt x="0" y="274320"/>
                </a:moveTo>
                <a:lnTo>
                  <a:pt x="304800" y="274320"/>
                </a:lnTo>
                <a:lnTo>
                  <a:pt x="304800" y="304800"/>
                </a:lnTo>
                <a:lnTo>
                  <a:pt x="0" y="304800"/>
                </a:lnTo>
                <a:lnTo>
                  <a:pt x="0" y="274320"/>
                </a:lnTo>
                <a:close/>
                <a:moveTo>
                  <a:pt x="30480" y="243840"/>
                </a:moveTo>
                <a:lnTo>
                  <a:pt x="274320" y="243840"/>
                </a:lnTo>
                <a:lnTo>
                  <a:pt x="274320" y="274320"/>
                </a:lnTo>
                <a:lnTo>
                  <a:pt x="30480" y="274320"/>
                </a:lnTo>
                <a:lnTo>
                  <a:pt x="30480" y="243840"/>
                </a:lnTo>
                <a:close/>
                <a:moveTo>
                  <a:pt x="30480" y="121920"/>
                </a:moveTo>
                <a:lnTo>
                  <a:pt x="91440" y="121920"/>
                </a:lnTo>
                <a:lnTo>
                  <a:pt x="91440" y="243840"/>
                </a:lnTo>
                <a:lnTo>
                  <a:pt x="30480" y="243840"/>
                </a:lnTo>
                <a:lnTo>
                  <a:pt x="30480" y="121920"/>
                </a:lnTo>
                <a:close/>
                <a:moveTo>
                  <a:pt x="121920" y="121920"/>
                </a:moveTo>
                <a:lnTo>
                  <a:pt x="182880" y="121920"/>
                </a:lnTo>
                <a:lnTo>
                  <a:pt x="182880" y="243840"/>
                </a:lnTo>
                <a:lnTo>
                  <a:pt x="121920" y="243840"/>
                </a:lnTo>
                <a:lnTo>
                  <a:pt x="121920" y="121920"/>
                </a:lnTo>
                <a:close/>
                <a:moveTo>
                  <a:pt x="213360" y="121920"/>
                </a:moveTo>
                <a:lnTo>
                  <a:pt x="274320" y="121920"/>
                </a:lnTo>
                <a:lnTo>
                  <a:pt x="274320" y="243840"/>
                </a:lnTo>
                <a:lnTo>
                  <a:pt x="213360" y="243840"/>
                </a:lnTo>
                <a:lnTo>
                  <a:pt x="213360" y="121920"/>
                </a:lnTo>
                <a:close/>
              </a:path>
            </a:pathLst>
          </a:custGeom>
          <a:solidFill>
            <a:srgbClr val="FFFFFF">
              <a:alpha val="100000"/>
            </a:srgbClr>
          </a:solidFill>
        </p:spPr>
      </p:sp>
      <p:grpSp>
        <p:nvGrpSpPr>
          <p:cNvPr id="15" name="Group 15"/>
          <p:cNvGrpSpPr/>
          <p:nvPr/>
        </p:nvGrpSpPr>
        <p:grpSpPr>
          <a:xfrm>
            <a:off x="454963" y="93878"/>
            <a:ext cx="10641129" cy="826316"/>
            <a:chOff x="454963" y="93878"/>
            <a:chExt cx="10641129" cy="826316"/>
          </a:xfrm>
        </p:grpSpPr>
        <p:sp>
          <p:nvSpPr>
            <p:cNvPr id="16" name="AutoShape 16"/>
            <p:cNvSpPr/>
            <p:nvPr/>
          </p:nvSpPr>
          <p:spPr>
            <a:xfrm>
              <a:off x="454963" y="331168"/>
              <a:ext cx="84147" cy="84147"/>
            </a:xfrm>
            <a:prstGeom prst="ellipse">
              <a:avLst/>
            </a:prstGeom>
            <a:solidFill>
              <a:schemeClr val="accent1">
                <a:alpha val="100000"/>
              </a:schemeClr>
            </a:solidFill>
          </p:spPr>
        </p:sp>
        <p:sp>
          <p:nvSpPr>
            <p:cNvPr id="17" name="AutoShape 17"/>
            <p:cNvSpPr/>
            <p:nvPr/>
          </p:nvSpPr>
          <p:spPr>
            <a:xfrm>
              <a:off x="575049" y="337743"/>
              <a:ext cx="78137" cy="78137"/>
            </a:xfrm>
            <a:prstGeom prst="ellipse">
              <a:avLst/>
            </a:prstGeom>
            <a:solidFill>
              <a:schemeClr val="accent1">
                <a:alpha val="80000"/>
              </a:schemeClr>
            </a:solidFill>
          </p:spPr>
        </p:sp>
        <p:sp>
          <p:nvSpPr>
            <p:cNvPr id="18" name="AutoShape 18"/>
            <p:cNvSpPr/>
            <p:nvPr/>
          </p:nvSpPr>
          <p:spPr>
            <a:xfrm>
              <a:off x="689125" y="339460"/>
              <a:ext cx="74704" cy="74704"/>
            </a:xfrm>
            <a:prstGeom prst="ellipse">
              <a:avLst/>
            </a:prstGeom>
            <a:solidFill>
              <a:schemeClr val="accent1">
                <a:alpha val="60000"/>
              </a:schemeClr>
            </a:solidFill>
          </p:spPr>
        </p:sp>
        <p:sp>
          <p:nvSpPr>
            <p:cNvPr id="19" name="AutoShape 19"/>
            <p:cNvSpPr/>
            <p:nvPr/>
          </p:nvSpPr>
          <p:spPr>
            <a:xfrm>
              <a:off x="799768" y="348430"/>
              <a:ext cx="69238" cy="69238"/>
            </a:xfrm>
            <a:prstGeom prst="ellipse">
              <a:avLst/>
            </a:prstGeom>
            <a:solidFill>
              <a:schemeClr val="accent1">
                <a:alpha val="40000"/>
              </a:schemeClr>
            </a:solidFill>
          </p:spPr>
        </p:sp>
        <p:sp>
          <p:nvSpPr>
            <p:cNvPr id="20" name="AutoShape 20"/>
            <p:cNvSpPr/>
            <p:nvPr/>
          </p:nvSpPr>
          <p:spPr>
            <a:xfrm>
              <a:off x="904945" y="344297"/>
              <a:ext cx="65594" cy="65594"/>
            </a:xfrm>
            <a:prstGeom prst="ellipse">
              <a:avLst/>
            </a:prstGeom>
            <a:solidFill>
              <a:schemeClr val="accent1">
                <a:alpha val="20000"/>
              </a:schemeClr>
            </a:solidFill>
          </p:spPr>
        </p:sp>
        <p:sp>
          <p:nvSpPr>
            <p:cNvPr id="21" name="AutoShape 21"/>
            <p:cNvSpPr/>
            <p:nvPr/>
          </p:nvSpPr>
          <p:spPr>
            <a:xfrm>
              <a:off x="454963" y="448942"/>
              <a:ext cx="84147" cy="84147"/>
            </a:xfrm>
            <a:prstGeom prst="ellipse">
              <a:avLst/>
            </a:prstGeom>
            <a:solidFill>
              <a:schemeClr val="accent1">
                <a:alpha val="100000"/>
              </a:schemeClr>
            </a:solidFill>
          </p:spPr>
        </p:sp>
        <p:sp>
          <p:nvSpPr>
            <p:cNvPr id="22" name="AutoShape 22"/>
            <p:cNvSpPr/>
            <p:nvPr/>
          </p:nvSpPr>
          <p:spPr>
            <a:xfrm>
              <a:off x="575049" y="455517"/>
              <a:ext cx="78137" cy="78137"/>
            </a:xfrm>
            <a:prstGeom prst="ellipse">
              <a:avLst/>
            </a:prstGeom>
            <a:solidFill>
              <a:schemeClr val="accent1">
                <a:alpha val="80000"/>
              </a:schemeClr>
            </a:solidFill>
          </p:spPr>
        </p:sp>
        <p:sp>
          <p:nvSpPr>
            <p:cNvPr id="23" name="AutoShape 23"/>
            <p:cNvSpPr/>
            <p:nvPr/>
          </p:nvSpPr>
          <p:spPr>
            <a:xfrm>
              <a:off x="689125" y="457233"/>
              <a:ext cx="74704" cy="74704"/>
            </a:xfrm>
            <a:prstGeom prst="ellipse">
              <a:avLst/>
            </a:prstGeom>
            <a:solidFill>
              <a:schemeClr val="accent1">
                <a:alpha val="60000"/>
              </a:schemeClr>
            </a:solidFill>
          </p:spPr>
        </p:sp>
        <p:sp>
          <p:nvSpPr>
            <p:cNvPr id="24" name="AutoShape 24"/>
            <p:cNvSpPr/>
            <p:nvPr/>
          </p:nvSpPr>
          <p:spPr>
            <a:xfrm>
              <a:off x="799768" y="466203"/>
              <a:ext cx="69238" cy="69238"/>
            </a:xfrm>
            <a:prstGeom prst="ellipse">
              <a:avLst/>
            </a:prstGeom>
            <a:solidFill>
              <a:schemeClr val="accent1">
                <a:alpha val="40000"/>
              </a:schemeClr>
            </a:solidFill>
          </p:spPr>
        </p:sp>
        <p:sp>
          <p:nvSpPr>
            <p:cNvPr id="25" name="AutoShape 25"/>
            <p:cNvSpPr/>
            <p:nvPr/>
          </p:nvSpPr>
          <p:spPr>
            <a:xfrm>
              <a:off x="904945" y="462070"/>
              <a:ext cx="65594" cy="65594"/>
            </a:xfrm>
            <a:prstGeom prst="ellipse">
              <a:avLst/>
            </a:prstGeom>
            <a:solidFill>
              <a:schemeClr val="accent1">
                <a:alpha val="20000"/>
              </a:schemeClr>
            </a:solidFill>
          </p:spPr>
        </p:sp>
        <p:sp>
          <p:nvSpPr>
            <p:cNvPr id="26" name="AutoShape 26"/>
            <p:cNvSpPr/>
            <p:nvPr/>
          </p:nvSpPr>
          <p:spPr>
            <a:xfrm>
              <a:off x="454963" y="566715"/>
              <a:ext cx="84147" cy="84147"/>
            </a:xfrm>
            <a:prstGeom prst="ellipse">
              <a:avLst/>
            </a:prstGeom>
            <a:solidFill>
              <a:schemeClr val="accent1">
                <a:alpha val="100000"/>
              </a:schemeClr>
            </a:solidFill>
          </p:spPr>
        </p:sp>
        <p:sp>
          <p:nvSpPr>
            <p:cNvPr id="27" name="AutoShape 27"/>
            <p:cNvSpPr/>
            <p:nvPr/>
          </p:nvSpPr>
          <p:spPr>
            <a:xfrm>
              <a:off x="575049" y="573291"/>
              <a:ext cx="78137" cy="78137"/>
            </a:xfrm>
            <a:prstGeom prst="ellipse">
              <a:avLst/>
            </a:prstGeom>
            <a:solidFill>
              <a:schemeClr val="accent1">
                <a:alpha val="80000"/>
              </a:schemeClr>
            </a:solidFill>
          </p:spPr>
        </p:sp>
        <p:sp>
          <p:nvSpPr>
            <p:cNvPr id="28" name="AutoShape 28"/>
            <p:cNvSpPr/>
            <p:nvPr/>
          </p:nvSpPr>
          <p:spPr>
            <a:xfrm>
              <a:off x="689125" y="575007"/>
              <a:ext cx="74704" cy="74704"/>
            </a:xfrm>
            <a:prstGeom prst="ellipse">
              <a:avLst/>
            </a:prstGeom>
            <a:solidFill>
              <a:schemeClr val="accent1">
                <a:alpha val="60000"/>
              </a:schemeClr>
            </a:solidFill>
          </p:spPr>
        </p:sp>
        <p:sp>
          <p:nvSpPr>
            <p:cNvPr id="29" name="AutoShape 29"/>
            <p:cNvSpPr/>
            <p:nvPr/>
          </p:nvSpPr>
          <p:spPr>
            <a:xfrm>
              <a:off x="799768" y="583977"/>
              <a:ext cx="69238" cy="69238"/>
            </a:xfrm>
            <a:prstGeom prst="ellipse">
              <a:avLst/>
            </a:prstGeom>
            <a:solidFill>
              <a:schemeClr val="accent1">
                <a:alpha val="40000"/>
              </a:schemeClr>
            </a:solidFill>
          </p:spPr>
        </p:sp>
        <p:sp>
          <p:nvSpPr>
            <p:cNvPr id="30" name="AutoShape 30"/>
            <p:cNvSpPr/>
            <p:nvPr/>
          </p:nvSpPr>
          <p:spPr>
            <a:xfrm>
              <a:off x="904945" y="579844"/>
              <a:ext cx="65594" cy="65594"/>
            </a:xfrm>
            <a:prstGeom prst="ellipse">
              <a:avLst/>
            </a:prstGeom>
            <a:solidFill>
              <a:schemeClr val="accent1">
                <a:alpha val="20000"/>
              </a:schemeClr>
            </a:solidFill>
          </p:spPr>
        </p:sp>
        <p:sp>
          <p:nvSpPr>
            <p:cNvPr id="31" name="AutoShape 31"/>
            <p:cNvSpPr/>
            <p:nvPr/>
          </p:nvSpPr>
          <p:spPr>
            <a:xfrm>
              <a:off x="454963" y="684489"/>
              <a:ext cx="84147" cy="84147"/>
            </a:xfrm>
            <a:prstGeom prst="ellipse">
              <a:avLst/>
            </a:prstGeom>
            <a:solidFill>
              <a:schemeClr val="accent1">
                <a:alpha val="100000"/>
              </a:schemeClr>
            </a:solidFill>
          </p:spPr>
        </p:sp>
        <p:sp>
          <p:nvSpPr>
            <p:cNvPr id="32" name="AutoShape 32"/>
            <p:cNvSpPr/>
            <p:nvPr/>
          </p:nvSpPr>
          <p:spPr>
            <a:xfrm>
              <a:off x="575049" y="691064"/>
              <a:ext cx="78137" cy="78137"/>
            </a:xfrm>
            <a:prstGeom prst="ellipse">
              <a:avLst/>
            </a:prstGeom>
            <a:solidFill>
              <a:schemeClr val="accent1">
                <a:alpha val="80000"/>
              </a:schemeClr>
            </a:solidFill>
          </p:spPr>
        </p:sp>
        <p:sp>
          <p:nvSpPr>
            <p:cNvPr id="33" name="AutoShape 33"/>
            <p:cNvSpPr/>
            <p:nvPr/>
          </p:nvSpPr>
          <p:spPr>
            <a:xfrm>
              <a:off x="689125" y="692781"/>
              <a:ext cx="74704" cy="74704"/>
            </a:xfrm>
            <a:prstGeom prst="ellipse">
              <a:avLst/>
            </a:prstGeom>
            <a:solidFill>
              <a:schemeClr val="accent1">
                <a:alpha val="60000"/>
              </a:schemeClr>
            </a:solidFill>
          </p:spPr>
        </p:sp>
        <p:sp>
          <p:nvSpPr>
            <p:cNvPr id="34" name="AutoShape 34"/>
            <p:cNvSpPr/>
            <p:nvPr/>
          </p:nvSpPr>
          <p:spPr>
            <a:xfrm>
              <a:off x="799768" y="701751"/>
              <a:ext cx="69238" cy="69238"/>
            </a:xfrm>
            <a:prstGeom prst="ellipse">
              <a:avLst/>
            </a:prstGeom>
            <a:solidFill>
              <a:schemeClr val="accent1">
                <a:alpha val="40000"/>
              </a:schemeClr>
            </a:solidFill>
          </p:spPr>
        </p:sp>
        <p:sp>
          <p:nvSpPr>
            <p:cNvPr id="35" name="AutoShape 35"/>
            <p:cNvSpPr/>
            <p:nvPr/>
          </p:nvSpPr>
          <p:spPr>
            <a:xfrm>
              <a:off x="904945" y="697618"/>
              <a:ext cx="65594" cy="65594"/>
            </a:xfrm>
            <a:prstGeom prst="ellipse">
              <a:avLst/>
            </a:prstGeom>
            <a:solidFill>
              <a:schemeClr val="accent1">
                <a:alpha val="20000"/>
              </a:schemeClr>
            </a:solidFill>
          </p:spPr>
        </p:sp>
        <p:sp>
          <p:nvSpPr>
            <p:cNvPr id="36" name="TextBox 36"/>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en-US" sz="3000" b="1" dirty="0" err="1">
                  <a:solidFill>
                    <a:schemeClr val="accent1">
                      <a:alpha val="100000"/>
                    </a:schemeClr>
                  </a:solidFill>
                  <a:latin typeface="Microsoft Yahei"/>
                  <a:ea typeface="Microsoft Yahei"/>
                  <a:cs typeface="Microsoft Yahei"/>
                </a:rPr>
                <a:t>需求</a:t>
              </a:r>
              <a:r>
                <a:rPr lang="zh-CN" altLang="en-US" sz="3000" b="1" dirty="0">
                  <a:solidFill>
                    <a:schemeClr val="accent1">
                      <a:alpha val="100000"/>
                    </a:schemeClr>
                  </a:solidFill>
                  <a:latin typeface="Microsoft Yahei"/>
                  <a:ea typeface="Microsoft Yahei"/>
                  <a:cs typeface="Microsoft Yahei"/>
                </a:rPr>
                <a:t>规格说明书</a:t>
              </a:r>
              <a:endParaRPr lang="en-US" sz="3000" b="1" dirty="0">
                <a:solidFill>
                  <a:schemeClr val="accent1">
                    <a:alpha val="100000"/>
                  </a:schemeClr>
                </a:solidFill>
                <a:latin typeface="Microsoft Yahei"/>
                <a:ea typeface="Microsoft Yahei"/>
                <a:cs typeface="Microsoft Yahei"/>
              </a:endParaRPr>
            </a:p>
          </p:txBody>
        </p:sp>
      </p:grpSp>
      <p:grpSp>
        <p:nvGrpSpPr>
          <p:cNvPr id="37" name="Group 37"/>
          <p:cNvGrpSpPr/>
          <p:nvPr/>
        </p:nvGrpSpPr>
        <p:grpSpPr>
          <a:xfrm>
            <a:off x="5222881" y="5436037"/>
            <a:ext cx="2541428" cy="490334"/>
            <a:chOff x="5222881" y="5436037"/>
            <a:chExt cx="2541428" cy="490334"/>
          </a:xfrm>
        </p:grpSpPr>
        <p:sp>
          <p:nvSpPr>
            <p:cNvPr id="38" name="TextBox 38"/>
            <p:cNvSpPr txBox="1"/>
            <p:nvPr/>
          </p:nvSpPr>
          <p:spPr>
            <a:xfrm>
              <a:off x="5222881" y="5436037"/>
              <a:ext cx="2541428" cy="490334"/>
            </a:xfrm>
            <a:prstGeom prst="rect">
              <a:avLst/>
            </a:prstGeom>
          </p:spPr>
          <p:txBody>
            <a:bodyPr vert="horz" wrap="square" lIns="66008" tIns="33052" rIns="66008" bIns="33052" rtlCol="0" anchor="ctr" anchorCtr="1">
              <a:normAutofit/>
            </a:bodyPr>
            <a:lstStyle/>
            <a:p>
              <a:pPr algn="ctr">
                <a:lnSpc>
                  <a:spcPct val="120000"/>
                </a:lnSpc>
              </a:pPr>
              <a:r>
                <a:rPr lang="en-US" sz="2025" b="1">
                  <a:solidFill>
                    <a:schemeClr val="accent1">
                      <a:alpha val="100000"/>
                    </a:schemeClr>
                  </a:solidFill>
                  <a:latin typeface="Microsoft Yahei"/>
                  <a:ea typeface="Microsoft Yahei"/>
                  <a:cs typeface="Microsoft Yahei"/>
                </a:rPr>
                <a:t>需求背景</a:t>
              </a:r>
            </a:p>
          </p:txBody>
        </p:sp>
      </p:grpSp>
      <p:grpSp>
        <p:nvGrpSpPr>
          <p:cNvPr id="39" name="Group 39"/>
          <p:cNvGrpSpPr/>
          <p:nvPr/>
        </p:nvGrpSpPr>
        <p:grpSpPr>
          <a:xfrm>
            <a:off x="6971715" y="4184077"/>
            <a:ext cx="2541428" cy="490334"/>
            <a:chOff x="6971715" y="4184077"/>
            <a:chExt cx="2541428" cy="490334"/>
          </a:xfrm>
        </p:grpSpPr>
        <p:sp>
          <p:nvSpPr>
            <p:cNvPr id="40" name="TextBox 40"/>
            <p:cNvSpPr txBox="1"/>
            <p:nvPr/>
          </p:nvSpPr>
          <p:spPr>
            <a:xfrm>
              <a:off x="6971715" y="4184077"/>
              <a:ext cx="2541428" cy="490334"/>
            </a:xfrm>
            <a:prstGeom prst="rect">
              <a:avLst/>
            </a:prstGeom>
          </p:spPr>
          <p:txBody>
            <a:bodyPr vert="horz" wrap="square" lIns="66008" tIns="33052" rIns="66008" bIns="33052" rtlCol="0" anchor="ctr" anchorCtr="1">
              <a:normAutofit/>
            </a:bodyPr>
            <a:lstStyle/>
            <a:p>
              <a:pPr algn="ctr">
                <a:lnSpc>
                  <a:spcPct val="120000"/>
                </a:lnSpc>
              </a:pPr>
              <a:r>
                <a:rPr lang="en-US" sz="2025" b="1">
                  <a:solidFill>
                    <a:schemeClr val="accent1">
                      <a:alpha val="100000"/>
                    </a:schemeClr>
                  </a:solidFill>
                  <a:latin typeface="Microsoft Yahei"/>
                  <a:ea typeface="Microsoft Yahei"/>
                  <a:cs typeface="Microsoft Yahei"/>
                </a:rPr>
                <a:t>需求目标</a:t>
              </a:r>
            </a:p>
          </p:txBody>
        </p:sp>
      </p:grpSp>
      <p:grpSp>
        <p:nvGrpSpPr>
          <p:cNvPr id="41" name="Group 41"/>
          <p:cNvGrpSpPr/>
          <p:nvPr/>
        </p:nvGrpSpPr>
        <p:grpSpPr>
          <a:xfrm>
            <a:off x="8736929" y="2936302"/>
            <a:ext cx="2541428" cy="490334"/>
            <a:chOff x="8736929" y="2936302"/>
            <a:chExt cx="2541428" cy="490334"/>
          </a:xfrm>
        </p:grpSpPr>
        <p:sp>
          <p:nvSpPr>
            <p:cNvPr id="42" name="TextBox 42"/>
            <p:cNvSpPr txBox="1"/>
            <p:nvPr/>
          </p:nvSpPr>
          <p:spPr>
            <a:xfrm>
              <a:off x="8736929" y="2936302"/>
              <a:ext cx="2541428" cy="490334"/>
            </a:xfrm>
            <a:prstGeom prst="rect">
              <a:avLst/>
            </a:prstGeom>
          </p:spPr>
          <p:txBody>
            <a:bodyPr vert="horz" wrap="square" lIns="66008" tIns="33052" rIns="66008" bIns="33052" rtlCol="0" anchor="ctr" anchorCtr="1">
              <a:normAutofit/>
            </a:bodyPr>
            <a:lstStyle/>
            <a:p>
              <a:pPr algn="ctr">
                <a:lnSpc>
                  <a:spcPct val="120000"/>
                </a:lnSpc>
              </a:pPr>
              <a:r>
                <a:rPr lang="en-US" sz="2025" b="1">
                  <a:solidFill>
                    <a:schemeClr val="accent1">
                      <a:alpha val="100000"/>
                    </a:schemeClr>
                  </a:solidFill>
                  <a:latin typeface="Microsoft Yahei"/>
                  <a:ea typeface="Microsoft Yahei"/>
                  <a:cs typeface="Microsoft Yahei"/>
                </a:rPr>
                <a:t>需求范围</a:t>
              </a:r>
            </a:p>
          </p:txBody>
        </p:sp>
      </p:grpSp>
      <p:grpSp>
        <p:nvGrpSpPr>
          <p:cNvPr id="43" name="Group 43"/>
          <p:cNvGrpSpPr/>
          <p:nvPr/>
        </p:nvGrpSpPr>
        <p:grpSpPr>
          <a:xfrm>
            <a:off x="2228086" y="3512222"/>
            <a:ext cx="2381737" cy="806572"/>
            <a:chOff x="2228086" y="3512222"/>
            <a:chExt cx="2381737" cy="806572"/>
          </a:xfrm>
        </p:grpSpPr>
        <p:sp>
          <p:nvSpPr>
            <p:cNvPr id="44" name="TextBox 44"/>
            <p:cNvSpPr txBox="1"/>
            <p:nvPr/>
          </p:nvSpPr>
          <p:spPr>
            <a:xfrm>
              <a:off x="2228086" y="3512222"/>
              <a:ext cx="2381737" cy="806572"/>
            </a:xfrm>
            <a:prstGeom prst="rect">
              <a:avLst/>
            </a:prstGeom>
          </p:spPr>
          <p:txBody>
            <a:bodyPr vert="horz" wrap="square" lIns="66008" tIns="33052" rIns="66008" bIns="33052" rtlCol="0" anchor="ctr" anchorCtr="1">
              <a:normAutofit/>
            </a:bodyPr>
            <a:lstStyle/>
            <a:p>
              <a:pPr algn="ctr">
                <a:lnSpc>
                  <a:spcPct val="150000"/>
                </a:lnSpc>
              </a:pPr>
              <a:r>
                <a:rPr lang="zh-CN" altLang="en-US" sz="900" b="1" dirty="0">
                  <a:solidFill>
                    <a:schemeClr val="dk1">
                      <a:alpha val="100000"/>
                    </a:schemeClr>
                  </a:solidFill>
                  <a:latin typeface="Microsoft Yahei"/>
                  <a:ea typeface="Microsoft Yahei"/>
                  <a:cs typeface="Microsoft Yahei"/>
                </a:rPr>
                <a:t>升级增强：引入高级搜索</a:t>
              </a:r>
              <a:endParaRPr lang="en-US" altLang="zh-CN" sz="900" b="1" dirty="0">
                <a:solidFill>
                  <a:schemeClr val="dk1">
                    <a:alpha val="100000"/>
                  </a:schemeClr>
                </a:solidFill>
                <a:latin typeface="Microsoft Yahei"/>
                <a:ea typeface="Microsoft Yahei"/>
                <a:cs typeface="Microsoft Yahei"/>
              </a:endParaRPr>
            </a:p>
            <a:p>
              <a:pPr algn="ctr">
                <a:lnSpc>
                  <a:spcPct val="150000"/>
                </a:lnSpc>
              </a:pPr>
              <a:r>
                <a:rPr lang="zh-CN" altLang="en-US" sz="900" b="1" dirty="0">
                  <a:solidFill>
                    <a:schemeClr val="dk1">
                      <a:alpha val="100000"/>
                    </a:schemeClr>
                  </a:solidFill>
                  <a:latin typeface="Microsoft Yahei"/>
                  <a:ea typeface="Microsoft Yahei"/>
                  <a:cs typeface="Microsoft Yahei"/>
                </a:rPr>
                <a:t>多商品管理、细化交易流程。</a:t>
              </a:r>
              <a:endParaRPr lang="en-US" sz="900" b="1" dirty="0">
                <a:solidFill>
                  <a:schemeClr val="dk1">
                    <a:alpha val="100000"/>
                  </a:schemeClr>
                </a:solidFill>
                <a:latin typeface="Microsoft Yahei"/>
                <a:ea typeface="Microsoft Yahei"/>
                <a:cs typeface="Microsoft Yahei"/>
              </a:endParaRPr>
            </a:p>
          </p:txBody>
        </p:sp>
      </p:grpSp>
      <p:grpSp>
        <p:nvGrpSpPr>
          <p:cNvPr id="45" name="Group 45"/>
          <p:cNvGrpSpPr/>
          <p:nvPr/>
        </p:nvGrpSpPr>
        <p:grpSpPr>
          <a:xfrm>
            <a:off x="4027453" y="2264447"/>
            <a:ext cx="2381737" cy="806572"/>
            <a:chOff x="4027453" y="2264447"/>
            <a:chExt cx="2381737" cy="806572"/>
          </a:xfrm>
        </p:grpSpPr>
        <p:sp>
          <p:nvSpPr>
            <p:cNvPr id="46" name="TextBox 46"/>
            <p:cNvSpPr txBox="1"/>
            <p:nvPr/>
          </p:nvSpPr>
          <p:spPr>
            <a:xfrm>
              <a:off x="4027453" y="2264447"/>
              <a:ext cx="2381737" cy="806572"/>
            </a:xfrm>
            <a:prstGeom prst="rect">
              <a:avLst/>
            </a:prstGeom>
          </p:spPr>
          <p:txBody>
            <a:bodyPr vert="horz" wrap="square" lIns="66008" tIns="33052" rIns="66008" bIns="33052" rtlCol="0" anchor="ctr" anchorCtr="1">
              <a:normAutofit fontScale="62500" lnSpcReduction="20000"/>
            </a:bodyPr>
            <a:lstStyle/>
            <a:p>
              <a:pPr algn="ctr">
                <a:lnSpc>
                  <a:spcPct val="150000"/>
                </a:lnSpc>
              </a:pPr>
              <a:r>
                <a:rPr lang="zh-CN" altLang="en-US" sz="1500" b="1" dirty="0">
                  <a:solidFill>
                    <a:schemeClr val="dk1">
                      <a:alpha val="100000"/>
                    </a:schemeClr>
                  </a:solidFill>
                  <a:latin typeface="Microsoft Yahei"/>
                  <a:ea typeface="Microsoft Yahei"/>
                  <a:cs typeface="Microsoft Yahei"/>
                </a:rPr>
                <a:t>升级后目的：提升用户体验、优化操作流程、增加功能以支持商家发展。</a:t>
              </a:r>
              <a:endParaRPr lang="en-US" altLang="zh-CN" sz="1500" b="1" dirty="0">
                <a:solidFill>
                  <a:schemeClr val="dk1">
                    <a:alpha val="100000"/>
                  </a:schemeClr>
                </a:solidFill>
                <a:latin typeface="Microsoft Yahei"/>
                <a:ea typeface="Microsoft Yahei"/>
                <a:cs typeface="Microsoft Yahei"/>
              </a:endParaRPr>
            </a:p>
            <a:p>
              <a:pPr algn="ctr">
                <a:lnSpc>
                  <a:spcPct val="150000"/>
                </a:lnSpc>
              </a:pPr>
              <a:r>
                <a:rPr lang="zh-CN" altLang="en-US" sz="1500" b="1" dirty="0">
                  <a:solidFill>
                    <a:schemeClr val="dk1">
                      <a:alpha val="100000"/>
                    </a:schemeClr>
                  </a:solidFill>
                  <a:latin typeface="Microsoft Yahei"/>
                  <a:ea typeface="Microsoft Yahei"/>
                  <a:cs typeface="Microsoft Yahei"/>
                </a:rPr>
                <a:t>升级后范围：界面友好性、系统响应性、平安安全性。</a:t>
              </a:r>
              <a:endParaRPr lang="en-US" sz="1500" b="1" dirty="0">
                <a:solidFill>
                  <a:schemeClr val="dk1">
                    <a:alpha val="100000"/>
                  </a:schemeClr>
                </a:solidFill>
                <a:latin typeface="Microsoft Yahei"/>
                <a:ea typeface="Microsoft Yahei"/>
                <a:cs typeface="Microsoft Yahei"/>
              </a:endParaRPr>
            </a:p>
          </p:txBody>
        </p:sp>
      </p:grpSp>
      <p:grpSp>
        <p:nvGrpSpPr>
          <p:cNvPr id="47" name="Group 47"/>
          <p:cNvGrpSpPr/>
          <p:nvPr/>
        </p:nvGrpSpPr>
        <p:grpSpPr>
          <a:xfrm>
            <a:off x="454963" y="4740947"/>
            <a:ext cx="2381737" cy="806572"/>
            <a:chOff x="454963" y="4740947"/>
            <a:chExt cx="2381737" cy="806572"/>
          </a:xfrm>
        </p:grpSpPr>
        <p:sp>
          <p:nvSpPr>
            <p:cNvPr id="48" name="TextBox 48"/>
            <p:cNvSpPr txBox="1"/>
            <p:nvPr/>
          </p:nvSpPr>
          <p:spPr>
            <a:xfrm>
              <a:off x="454963" y="4740947"/>
              <a:ext cx="2381737" cy="806572"/>
            </a:xfrm>
            <a:prstGeom prst="rect">
              <a:avLst/>
            </a:prstGeom>
          </p:spPr>
          <p:txBody>
            <a:bodyPr vert="horz" wrap="square" lIns="66008" tIns="33052" rIns="66008" bIns="33052" rtlCol="0" anchor="ctr" anchorCtr="1">
              <a:normAutofit fontScale="62500" lnSpcReduction="20000"/>
            </a:bodyPr>
            <a:lstStyle/>
            <a:p>
              <a:pPr algn="ctr">
                <a:lnSpc>
                  <a:spcPct val="150000"/>
                </a:lnSpc>
              </a:pPr>
              <a:r>
                <a:rPr lang="zh-CN" altLang="en-US" sz="1500" b="1" dirty="0">
                  <a:solidFill>
                    <a:schemeClr val="dk1">
                      <a:alpha val="100000"/>
                    </a:schemeClr>
                  </a:solidFill>
                  <a:latin typeface="Microsoft Yahei"/>
                  <a:ea typeface="Microsoft Yahei"/>
                  <a:cs typeface="Microsoft Yahei"/>
                </a:rPr>
                <a:t>基线目的：确立平台基本功能，满足买卖家基本教义需求。</a:t>
              </a:r>
              <a:endParaRPr lang="en-US" altLang="zh-CN" sz="1500" b="1" dirty="0">
                <a:solidFill>
                  <a:schemeClr val="dk1">
                    <a:alpha val="100000"/>
                  </a:schemeClr>
                </a:solidFill>
                <a:latin typeface="Microsoft Yahei"/>
                <a:ea typeface="Microsoft Yahei"/>
                <a:cs typeface="Microsoft Yahei"/>
              </a:endParaRPr>
            </a:p>
            <a:p>
              <a:pPr algn="ctr">
                <a:lnSpc>
                  <a:spcPct val="150000"/>
                </a:lnSpc>
              </a:pPr>
              <a:r>
                <a:rPr lang="zh-CN" altLang="en-US" sz="1500" b="1" dirty="0">
                  <a:solidFill>
                    <a:schemeClr val="dk1">
                      <a:alpha val="100000"/>
                    </a:schemeClr>
                  </a:solidFill>
                  <a:latin typeface="Microsoft Yahei"/>
                  <a:ea typeface="Microsoft Yahei"/>
                  <a:cs typeface="Microsoft Yahei"/>
                </a:rPr>
                <a:t>基线范围：账号、基本商品操作、订单处理。</a:t>
              </a:r>
              <a:endParaRPr lang="en-US" altLang="zh-CN" sz="1500" b="1" dirty="0">
                <a:solidFill>
                  <a:schemeClr val="dk1">
                    <a:alpha val="100000"/>
                  </a:schemeClr>
                </a:solidFill>
                <a:latin typeface="Microsoft Yahei"/>
                <a:ea typeface="Microsoft Yahei"/>
                <a:cs typeface="Microsoft Yahei"/>
              </a:endParaRPr>
            </a:p>
            <a:p>
              <a:pPr algn="ctr">
                <a:lnSpc>
                  <a:spcPct val="150000"/>
                </a:lnSpc>
              </a:pPr>
              <a:endParaRPr lang="en-US" sz="1500" dirty="0">
                <a:solidFill>
                  <a:schemeClr val="dk1">
                    <a:alpha val="100000"/>
                  </a:schemeClr>
                </a:solidFill>
                <a:latin typeface="Microsoft Yahei"/>
                <a:ea typeface="Microsoft Yahei"/>
                <a:cs typeface="Microsoft Yahei"/>
              </a:endParaRP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853701" y="4884250"/>
            <a:ext cx="3947500" cy="3947500"/>
          </a:xfrm>
          <a:prstGeom prst="ellipse">
            <a:avLst/>
          </a:prstGeom>
          <a:solidFill>
            <a:schemeClr val="accent1">
              <a:alpha val="90000"/>
            </a:schemeClr>
          </a:solidFill>
        </p:spPr>
      </p:sp>
      <p:sp>
        <p:nvSpPr>
          <p:cNvPr id="3" name="AutoShape 3"/>
          <p:cNvSpPr/>
          <p:nvPr/>
        </p:nvSpPr>
        <p:spPr>
          <a:xfrm>
            <a:off x="7493562" y="4996164"/>
            <a:ext cx="3947500" cy="3947500"/>
          </a:xfrm>
          <a:prstGeom prst="ellipse">
            <a:avLst/>
          </a:prstGeom>
          <a:solidFill>
            <a:schemeClr val="accent1">
              <a:alpha val="89000"/>
            </a:schemeClr>
          </a:solidFill>
        </p:spPr>
      </p:sp>
      <p:sp>
        <p:nvSpPr>
          <p:cNvPr id="4" name="AutoShape 4"/>
          <p:cNvSpPr/>
          <p:nvPr/>
        </p:nvSpPr>
        <p:spPr>
          <a:xfrm>
            <a:off x="4110800" y="4996164"/>
            <a:ext cx="3947500" cy="3947500"/>
          </a:xfrm>
          <a:prstGeom prst="ellipse">
            <a:avLst/>
          </a:prstGeom>
          <a:solidFill>
            <a:schemeClr val="accent3">
              <a:alpha val="75000"/>
            </a:schemeClr>
          </a:solidFill>
        </p:spPr>
      </p:sp>
      <p:sp>
        <p:nvSpPr>
          <p:cNvPr id="5" name="TextBox 5"/>
          <p:cNvSpPr txBox="1"/>
          <p:nvPr/>
        </p:nvSpPr>
        <p:spPr>
          <a:xfrm>
            <a:off x="1627301" y="3379716"/>
            <a:ext cx="2400300" cy="885825"/>
          </a:xfrm>
          <a:prstGeom prst="rect">
            <a:avLst/>
          </a:prstGeom>
        </p:spPr>
        <p:txBody>
          <a:bodyPr vert="horz" wrap="square" lIns="114300" tIns="57150" rIns="114300" bIns="57150" rtlCol="0" anchor="t" anchorCtr="0">
            <a:spAutoFit/>
          </a:bodyPr>
          <a:lstStyle/>
          <a:p>
            <a:pPr>
              <a:lnSpc>
                <a:spcPct val="120000"/>
              </a:lnSpc>
            </a:pPr>
            <a:r>
              <a:rPr lang="en-US" sz="1350">
                <a:solidFill>
                  <a:schemeClr val="dk1">
                    <a:alpha val="100000"/>
                  </a:schemeClr>
                </a:solidFill>
                <a:latin typeface="Microsoft Yahei"/>
                <a:ea typeface="Microsoft Yahei"/>
                <a:cs typeface="Microsoft Yahei"/>
              </a:rPr>
              <a:t>根据项目开始时制定的任务清单，统计每个任务的完成情况。</a:t>
            </a:r>
          </a:p>
        </p:txBody>
      </p:sp>
      <p:cxnSp>
        <p:nvCxnSpPr>
          <p:cNvPr id="6" name="Connector 6"/>
          <p:cNvCxnSpPr/>
          <p:nvPr/>
        </p:nvCxnSpPr>
        <p:spPr>
          <a:xfrm flipV="1">
            <a:off x="2820348" y="4411889"/>
            <a:ext cx="0" cy="578834"/>
          </a:xfrm>
          <a:prstGeom prst="line">
            <a:avLst/>
          </a:prstGeom>
          <a:ln w="9525">
            <a:solidFill>
              <a:schemeClr val="accent1"/>
            </a:solidFill>
            <a:prstDash val="solid"/>
          </a:ln>
        </p:spPr>
        <p:style>
          <a:lnRef idx="0">
            <a:schemeClr val="accent1"/>
          </a:lnRef>
          <a:fillRef idx="1">
            <a:schemeClr val="accent1"/>
          </a:fillRef>
          <a:effectRef idx="0">
            <a:schemeClr val="accent1"/>
          </a:effectRef>
          <a:fontRef idx="minor">
            <a:schemeClr val="lt1"/>
          </a:fontRef>
        </p:style>
      </p:cxnSp>
      <p:sp>
        <p:nvSpPr>
          <p:cNvPr id="7" name="Freeform 7"/>
          <p:cNvSpPr/>
          <p:nvPr/>
        </p:nvSpPr>
        <p:spPr>
          <a:xfrm>
            <a:off x="2318427" y="5815372"/>
            <a:ext cx="795445" cy="795445"/>
          </a:xfrm>
          <a:custGeom>
            <a:avLst/>
            <a:gdLst/>
            <a:ahLst/>
            <a:cxnLst/>
            <a:rect l="l" t="t" r="r" b="b"/>
            <a:pathLst>
              <a:path w="304800" h="304800">
                <a:moveTo>
                  <a:pt x="130883" y="184766"/>
                </a:moveTo>
                <a:lnTo>
                  <a:pt x="35557" y="89516"/>
                </a:lnTo>
                <a:cubicBezTo>
                  <a:pt x="-11849" y="144323"/>
                  <a:pt x="-11849" y="225219"/>
                  <a:pt x="35557" y="280016"/>
                </a:cubicBezTo>
                <a:lnTo>
                  <a:pt x="130883" y="184766"/>
                </a:lnTo>
                <a:close/>
                <a:moveTo>
                  <a:pt x="190510" y="39605"/>
                </a:moveTo>
                <a:lnTo>
                  <a:pt x="190510" y="179108"/>
                </a:lnTo>
                <a:lnTo>
                  <a:pt x="91907" y="277749"/>
                </a:lnTo>
                <a:cubicBezTo>
                  <a:pt x="114081" y="294303"/>
                  <a:pt x="141018" y="304800"/>
                  <a:pt x="170783" y="304800"/>
                </a:cubicBezTo>
                <a:cubicBezTo>
                  <a:pt x="244821" y="304800"/>
                  <a:pt x="304800" y="244897"/>
                  <a:pt x="304800" y="170888"/>
                </a:cubicBezTo>
                <a:cubicBezTo>
                  <a:pt x="304810" y="103661"/>
                  <a:pt x="254965" y="49187"/>
                  <a:pt x="190510" y="39605"/>
                </a:cubicBezTo>
                <a:close/>
                <a:moveTo>
                  <a:pt x="152400" y="152552"/>
                </a:moveTo>
                <a:lnTo>
                  <a:pt x="152400" y="0"/>
                </a:lnTo>
                <a:cubicBezTo>
                  <a:pt x="110881" y="2572"/>
                  <a:pt x="73371" y="18459"/>
                  <a:pt x="43082" y="43215"/>
                </a:cubicBezTo>
                <a:lnTo>
                  <a:pt x="152400" y="152552"/>
                </a:lnTo>
                <a:close/>
              </a:path>
            </a:pathLst>
          </a:custGeom>
          <a:solidFill>
            <a:srgbClr val="FFFFFF">
              <a:alpha val="100000"/>
            </a:srgbClr>
          </a:solidFill>
        </p:spPr>
      </p:sp>
      <p:cxnSp>
        <p:nvCxnSpPr>
          <p:cNvPr id="8" name="Connector 8"/>
          <p:cNvCxnSpPr/>
          <p:nvPr/>
        </p:nvCxnSpPr>
        <p:spPr>
          <a:xfrm flipV="1">
            <a:off x="6084550" y="3852263"/>
            <a:ext cx="0" cy="1143902"/>
          </a:xfrm>
          <a:prstGeom prst="line">
            <a:avLst/>
          </a:prstGeom>
          <a:ln w="9525">
            <a:solidFill>
              <a:schemeClr val="accent2"/>
            </a:solidFill>
            <a:prstDash val="solid"/>
          </a:ln>
        </p:spPr>
        <p:style>
          <a:lnRef idx="0">
            <a:schemeClr val="accent2"/>
          </a:lnRef>
          <a:fillRef idx="1">
            <a:schemeClr val="accent2"/>
          </a:fillRef>
          <a:effectRef idx="0">
            <a:schemeClr val="accent2"/>
          </a:effectRef>
          <a:fontRef idx="minor">
            <a:schemeClr val="lt1"/>
          </a:fontRef>
        </p:style>
      </p:cxnSp>
      <p:sp>
        <p:nvSpPr>
          <p:cNvPr id="9" name="Freeform 9"/>
          <p:cNvSpPr/>
          <p:nvPr/>
        </p:nvSpPr>
        <p:spPr>
          <a:xfrm>
            <a:off x="9172034" y="5917816"/>
            <a:ext cx="590558" cy="590558"/>
          </a:xfrm>
          <a:custGeom>
            <a:avLst/>
            <a:gdLst/>
            <a:ahLst/>
            <a:cxnLst/>
            <a:rect l="l" t="t" r="r" b="b"/>
            <a:pathLst>
              <a:path w="304800" h="304800">
                <a:moveTo>
                  <a:pt x="247650" y="38100"/>
                </a:moveTo>
                <a:lnTo>
                  <a:pt x="247650" y="57598"/>
                </a:lnTo>
                <a:cubicBezTo>
                  <a:pt x="247650" y="78657"/>
                  <a:pt x="230610" y="95698"/>
                  <a:pt x="209550" y="95698"/>
                </a:cubicBezTo>
                <a:cubicBezTo>
                  <a:pt x="188490" y="95698"/>
                  <a:pt x="171450" y="78657"/>
                  <a:pt x="171450" y="57598"/>
                </a:cubicBezTo>
                <a:lnTo>
                  <a:pt x="171450" y="38100"/>
                </a:lnTo>
                <a:lnTo>
                  <a:pt x="133350" y="38100"/>
                </a:lnTo>
                <a:lnTo>
                  <a:pt x="133350" y="57598"/>
                </a:lnTo>
                <a:cubicBezTo>
                  <a:pt x="133350" y="78657"/>
                  <a:pt x="116310" y="95698"/>
                  <a:pt x="95250" y="95698"/>
                </a:cubicBezTo>
                <a:cubicBezTo>
                  <a:pt x="74190" y="95698"/>
                  <a:pt x="57150" y="78657"/>
                  <a:pt x="57150" y="57598"/>
                </a:cubicBezTo>
                <a:lnTo>
                  <a:pt x="57150" y="38100"/>
                </a:lnTo>
                <a:lnTo>
                  <a:pt x="0" y="38100"/>
                </a:lnTo>
                <a:lnTo>
                  <a:pt x="0" y="304800"/>
                </a:lnTo>
                <a:lnTo>
                  <a:pt x="304800" y="304800"/>
                </a:lnTo>
                <a:lnTo>
                  <a:pt x="304800" y="38100"/>
                </a:lnTo>
                <a:lnTo>
                  <a:pt x="247650" y="38100"/>
                </a:lnTo>
                <a:close/>
                <a:moveTo>
                  <a:pt x="95250" y="266700"/>
                </a:moveTo>
                <a:lnTo>
                  <a:pt x="57150" y="266700"/>
                </a:lnTo>
                <a:lnTo>
                  <a:pt x="57150" y="228600"/>
                </a:lnTo>
                <a:lnTo>
                  <a:pt x="95250" y="228600"/>
                </a:lnTo>
                <a:lnTo>
                  <a:pt x="95250" y="266700"/>
                </a:lnTo>
                <a:close/>
                <a:moveTo>
                  <a:pt x="95250" y="190500"/>
                </a:moveTo>
                <a:lnTo>
                  <a:pt x="57150" y="190500"/>
                </a:lnTo>
                <a:lnTo>
                  <a:pt x="57150" y="152400"/>
                </a:lnTo>
                <a:lnTo>
                  <a:pt x="95250" y="152400"/>
                </a:lnTo>
                <a:lnTo>
                  <a:pt x="95250" y="190500"/>
                </a:lnTo>
                <a:close/>
                <a:moveTo>
                  <a:pt x="171450" y="266700"/>
                </a:moveTo>
                <a:lnTo>
                  <a:pt x="133350" y="266700"/>
                </a:lnTo>
                <a:lnTo>
                  <a:pt x="133350" y="228600"/>
                </a:lnTo>
                <a:lnTo>
                  <a:pt x="171450" y="228600"/>
                </a:lnTo>
                <a:lnTo>
                  <a:pt x="171450" y="266700"/>
                </a:lnTo>
                <a:close/>
                <a:moveTo>
                  <a:pt x="171450" y="190500"/>
                </a:moveTo>
                <a:lnTo>
                  <a:pt x="133350" y="190500"/>
                </a:lnTo>
                <a:lnTo>
                  <a:pt x="133350" y="152400"/>
                </a:lnTo>
                <a:lnTo>
                  <a:pt x="171450" y="152400"/>
                </a:lnTo>
                <a:lnTo>
                  <a:pt x="171450" y="190500"/>
                </a:lnTo>
                <a:close/>
                <a:moveTo>
                  <a:pt x="209550" y="266700"/>
                </a:moveTo>
                <a:lnTo>
                  <a:pt x="209550" y="228600"/>
                </a:lnTo>
                <a:lnTo>
                  <a:pt x="247650" y="228600"/>
                </a:lnTo>
                <a:lnTo>
                  <a:pt x="209550" y="266700"/>
                </a:lnTo>
                <a:close/>
                <a:moveTo>
                  <a:pt x="247650" y="190500"/>
                </a:moveTo>
                <a:lnTo>
                  <a:pt x="209550" y="190500"/>
                </a:lnTo>
                <a:lnTo>
                  <a:pt x="209550" y="152400"/>
                </a:lnTo>
                <a:lnTo>
                  <a:pt x="247650" y="152400"/>
                </a:lnTo>
                <a:lnTo>
                  <a:pt x="247650" y="190500"/>
                </a:lnTo>
                <a:close/>
                <a:moveTo>
                  <a:pt x="76200" y="57150"/>
                </a:moveTo>
                <a:lnTo>
                  <a:pt x="76200" y="19050"/>
                </a:lnTo>
                <a:cubicBezTo>
                  <a:pt x="76200" y="8525"/>
                  <a:pt x="84725" y="0"/>
                  <a:pt x="95250" y="0"/>
                </a:cubicBezTo>
                <a:cubicBezTo>
                  <a:pt x="105775" y="0"/>
                  <a:pt x="114300" y="8525"/>
                  <a:pt x="114300" y="19050"/>
                </a:cubicBezTo>
                <a:lnTo>
                  <a:pt x="114300" y="57150"/>
                </a:lnTo>
                <a:cubicBezTo>
                  <a:pt x="114300" y="67675"/>
                  <a:pt x="105775" y="76200"/>
                  <a:pt x="95250" y="76200"/>
                </a:cubicBezTo>
                <a:cubicBezTo>
                  <a:pt x="84725" y="76200"/>
                  <a:pt x="76200" y="67675"/>
                  <a:pt x="76200" y="57150"/>
                </a:cubicBezTo>
                <a:close/>
                <a:moveTo>
                  <a:pt x="190500" y="57150"/>
                </a:moveTo>
                <a:lnTo>
                  <a:pt x="190500" y="19050"/>
                </a:lnTo>
                <a:cubicBezTo>
                  <a:pt x="190500" y="8525"/>
                  <a:pt x="199025" y="0"/>
                  <a:pt x="209550" y="0"/>
                </a:cubicBezTo>
                <a:cubicBezTo>
                  <a:pt x="220075" y="0"/>
                  <a:pt x="228600" y="8525"/>
                  <a:pt x="228600" y="19050"/>
                </a:cubicBezTo>
                <a:lnTo>
                  <a:pt x="228600" y="57150"/>
                </a:lnTo>
                <a:cubicBezTo>
                  <a:pt x="228600" y="67675"/>
                  <a:pt x="220075" y="76200"/>
                  <a:pt x="209550" y="76200"/>
                </a:cubicBezTo>
                <a:cubicBezTo>
                  <a:pt x="199025" y="76200"/>
                  <a:pt x="190500" y="67675"/>
                  <a:pt x="190500" y="57150"/>
                </a:cubicBezTo>
                <a:close/>
              </a:path>
            </a:pathLst>
          </a:custGeom>
          <a:solidFill>
            <a:srgbClr val="FFFFFF">
              <a:alpha val="100000"/>
            </a:srgbClr>
          </a:solidFill>
        </p:spPr>
      </p:sp>
      <p:cxnSp>
        <p:nvCxnSpPr>
          <p:cNvPr id="10" name="Connector 10"/>
          <p:cNvCxnSpPr/>
          <p:nvPr/>
        </p:nvCxnSpPr>
        <p:spPr>
          <a:xfrm flipV="1">
            <a:off x="9467312" y="3097081"/>
            <a:ext cx="0" cy="1899083"/>
          </a:xfrm>
          <a:prstGeom prst="line">
            <a:avLst/>
          </a:prstGeom>
          <a:ln w="9525">
            <a:solidFill>
              <a:schemeClr val="accent1"/>
            </a:solidFill>
            <a:prstDash val="solid"/>
          </a:ln>
        </p:spPr>
        <p:style>
          <a:lnRef idx="0">
            <a:schemeClr val="accent1"/>
          </a:lnRef>
          <a:fillRef idx="1">
            <a:schemeClr val="accent1"/>
          </a:fillRef>
          <a:effectRef idx="0">
            <a:schemeClr val="accent1"/>
          </a:effectRef>
          <a:fontRef idx="minor">
            <a:schemeClr val="lt1"/>
          </a:fontRef>
        </p:style>
      </p:cxnSp>
      <p:sp>
        <p:nvSpPr>
          <p:cNvPr id="11" name="TextBox 11"/>
          <p:cNvSpPr txBox="1"/>
          <p:nvPr/>
        </p:nvSpPr>
        <p:spPr>
          <a:xfrm>
            <a:off x="1379651" y="2930838"/>
            <a:ext cx="2895600" cy="371475"/>
          </a:xfrm>
          <a:prstGeom prst="rect">
            <a:avLst/>
          </a:prstGeom>
        </p:spPr>
        <p:txBody>
          <a:bodyPr vert="horz" wrap="square" lIns="114300" tIns="57150" rIns="114300" bIns="57150" rtlCol="0" anchor="t" anchorCtr="0">
            <a:spAutoFit/>
          </a:bodyPr>
          <a:lstStyle/>
          <a:p>
            <a:pPr algn="ctr">
              <a:lnSpc>
                <a:spcPct val="77000"/>
              </a:lnSpc>
            </a:pPr>
            <a:r>
              <a:rPr lang="en-US" sz="1725" b="1">
                <a:solidFill>
                  <a:schemeClr val="accent1">
                    <a:alpha val="100000"/>
                  </a:schemeClr>
                </a:solidFill>
                <a:latin typeface="Microsoft Yahei"/>
                <a:ea typeface="Microsoft Yahei"/>
                <a:cs typeface="Microsoft Yahei"/>
              </a:rPr>
              <a:t>任务清单</a:t>
            </a:r>
          </a:p>
        </p:txBody>
      </p:sp>
      <p:sp>
        <p:nvSpPr>
          <p:cNvPr id="12" name="TextBox 12"/>
          <p:cNvSpPr txBox="1"/>
          <p:nvPr/>
        </p:nvSpPr>
        <p:spPr>
          <a:xfrm>
            <a:off x="4884400" y="2688361"/>
            <a:ext cx="2400300" cy="885825"/>
          </a:xfrm>
          <a:prstGeom prst="rect">
            <a:avLst/>
          </a:prstGeom>
        </p:spPr>
        <p:txBody>
          <a:bodyPr vert="horz" wrap="square" lIns="114300" tIns="57150" rIns="114300" bIns="57150" rtlCol="0" anchor="t" anchorCtr="0">
            <a:spAutoFit/>
          </a:bodyPr>
          <a:lstStyle/>
          <a:p>
            <a:pPr>
              <a:lnSpc>
                <a:spcPct val="120000"/>
              </a:lnSpc>
            </a:pPr>
            <a:r>
              <a:rPr lang="en-US" sz="1350">
                <a:solidFill>
                  <a:schemeClr val="dk1">
                    <a:alpha val="100000"/>
                  </a:schemeClr>
                </a:solidFill>
                <a:latin typeface="Microsoft Yahei"/>
                <a:ea typeface="Microsoft Yahei"/>
                <a:cs typeface="Microsoft Yahei"/>
              </a:rPr>
              <a:t>根据项目执行过程中的实际完成情况，调整任务清单，并更新达成率。</a:t>
            </a:r>
          </a:p>
        </p:txBody>
      </p:sp>
      <p:sp>
        <p:nvSpPr>
          <p:cNvPr id="13" name="TextBox 13"/>
          <p:cNvSpPr txBox="1"/>
          <p:nvPr/>
        </p:nvSpPr>
        <p:spPr>
          <a:xfrm>
            <a:off x="4636750" y="2254182"/>
            <a:ext cx="2895600" cy="371475"/>
          </a:xfrm>
          <a:prstGeom prst="rect">
            <a:avLst/>
          </a:prstGeom>
        </p:spPr>
        <p:txBody>
          <a:bodyPr vert="horz" wrap="square" lIns="114300" tIns="57150" rIns="114300" bIns="57150" rtlCol="0" anchor="t" anchorCtr="0">
            <a:spAutoFit/>
          </a:bodyPr>
          <a:lstStyle/>
          <a:p>
            <a:pPr algn="ctr">
              <a:lnSpc>
                <a:spcPct val="77000"/>
              </a:lnSpc>
            </a:pPr>
            <a:r>
              <a:rPr lang="en-US" sz="1725" b="1">
                <a:solidFill>
                  <a:schemeClr val="accent1">
                    <a:alpha val="100000"/>
                  </a:schemeClr>
                </a:solidFill>
                <a:latin typeface="Microsoft Yahei"/>
                <a:ea typeface="Microsoft Yahei"/>
                <a:cs typeface="Microsoft Yahei"/>
              </a:rPr>
              <a:t>实际完成情况</a:t>
            </a:r>
          </a:p>
        </p:txBody>
      </p:sp>
      <p:sp>
        <p:nvSpPr>
          <p:cNvPr id="14" name="TextBox 14"/>
          <p:cNvSpPr txBox="1"/>
          <p:nvPr/>
        </p:nvSpPr>
        <p:spPr>
          <a:xfrm>
            <a:off x="8267162" y="1997007"/>
            <a:ext cx="2400300" cy="885825"/>
          </a:xfrm>
          <a:prstGeom prst="rect">
            <a:avLst/>
          </a:prstGeom>
        </p:spPr>
        <p:txBody>
          <a:bodyPr vert="horz" wrap="square" lIns="114300" tIns="57150" rIns="114300" bIns="57150" rtlCol="0" anchor="t" anchorCtr="0">
            <a:spAutoFit/>
          </a:bodyPr>
          <a:lstStyle/>
          <a:p>
            <a:pPr>
              <a:lnSpc>
                <a:spcPct val="120000"/>
              </a:lnSpc>
            </a:pPr>
            <a:r>
              <a:rPr lang="en-US" sz="1350">
                <a:solidFill>
                  <a:schemeClr val="dk1">
                    <a:alpha val="100000"/>
                  </a:schemeClr>
                </a:solidFill>
                <a:latin typeface="Microsoft Yahei"/>
                <a:ea typeface="Microsoft Yahei"/>
                <a:cs typeface="Microsoft Yahei"/>
              </a:rPr>
              <a:t>在计算达成率时，还需考虑任务完成的质量，确保达成率的准确性。</a:t>
            </a:r>
          </a:p>
        </p:txBody>
      </p:sp>
      <p:sp>
        <p:nvSpPr>
          <p:cNvPr id="15" name="TextBox 15"/>
          <p:cNvSpPr txBox="1"/>
          <p:nvPr/>
        </p:nvSpPr>
        <p:spPr>
          <a:xfrm>
            <a:off x="8019512" y="1572512"/>
            <a:ext cx="2543175" cy="371475"/>
          </a:xfrm>
          <a:prstGeom prst="rect">
            <a:avLst/>
          </a:prstGeom>
        </p:spPr>
        <p:txBody>
          <a:bodyPr vert="horz" wrap="square" lIns="114300" tIns="57150" rIns="114300" bIns="57150" rtlCol="0" anchor="t" anchorCtr="0">
            <a:spAutoFit/>
          </a:bodyPr>
          <a:lstStyle/>
          <a:p>
            <a:pPr algn="ctr">
              <a:lnSpc>
                <a:spcPct val="77000"/>
              </a:lnSpc>
            </a:pPr>
            <a:r>
              <a:rPr lang="en-US" sz="1725" b="1">
                <a:solidFill>
                  <a:schemeClr val="accent1">
                    <a:alpha val="100000"/>
                  </a:schemeClr>
                </a:solidFill>
                <a:latin typeface="Microsoft Yahei"/>
                <a:ea typeface="Microsoft Yahei"/>
                <a:cs typeface="Microsoft Yahei"/>
              </a:rPr>
              <a:t>质量评估</a:t>
            </a:r>
          </a:p>
        </p:txBody>
      </p:sp>
      <p:sp>
        <p:nvSpPr>
          <p:cNvPr id="16" name="Freeform 16"/>
          <p:cNvSpPr/>
          <p:nvPr/>
        </p:nvSpPr>
        <p:spPr>
          <a:xfrm>
            <a:off x="5704906" y="5851529"/>
            <a:ext cx="759288" cy="759288"/>
          </a:xfrm>
          <a:custGeom>
            <a:avLst/>
            <a:gdLst/>
            <a:ahLst/>
            <a:cxnLst/>
            <a:rect l="l" t="t" r="r" b="b"/>
            <a:pathLst>
              <a:path w="304800" h="304800">
                <a:moveTo>
                  <a:pt x="274320" y="243840"/>
                </a:moveTo>
                <a:lnTo>
                  <a:pt x="304800" y="243840"/>
                </a:lnTo>
                <a:lnTo>
                  <a:pt x="304800" y="259080"/>
                </a:lnTo>
                <a:cubicBezTo>
                  <a:pt x="304800" y="267500"/>
                  <a:pt x="297980" y="274320"/>
                  <a:pt x="289560" y="274320"/>
                </a:cubicBezTo>
                <a:lnTo>
                  <a:pt x="289560" y="274320"/>
                </a:lnTo>
                <a:lnTo>
                  <a:pt x="15240" y="274320"/>
                </a:lnTo>
                <a:cubicBezTo>
                  <a:pt x="6820" y="274320"/>
                  <a:pt x="0" y="267500"/>
                  <a:pt x="0" y="259080"/>
                </a:cubicBezTo>
                <a:lnTo>
                  <a:pt x="0" y="259080"/>
                </a:lnTo>
                <a:lnTo>
                  <a:pt x="0" y="243840"/>
                </a:lnTo>
                <a:lnTo>
                  <a:pt x="30480" y="243840"/>
                </a:lnTo>
                <a:lnTo>
                  <a:pt x="30480" y="60960"/>
                </a:lnTo>
                <a:cubicBezTo>
                  <a:pt x="30480" y="44196"/>
                  <a:pt x="44196" y="30480"/>
                  <a:pt x="60960" y="30480"/>
                </a:cubicBezTo>
                <a:lnTo>
                  <a:pt x="243840" y="30480"/>
                </a:lnTo>
                <a:cubicBezTo>
                  <a:pt x="260671" y="30480"/>
                  <a:pt x="274320" y="44129"/>
                  <a:pt x="274320" y="60960"/>
                </a:cubicBezTo>
                <a:lnTo>
                  <a:pt x="274320" y="60960"/>
                </a:lnTo>
                <a:lnTo>
                  <a:pt x="274320" y="243840"/>
                </a:lnTo>
                <a:close/>
                <a:moveTo>
                  <a:pt x="60960" y="60960"/>
                </a:moveTo>
                <a:lnTo>
                  <a:pt x="60960" y="198120"/>
                </a:lnTo>
                <a:lnTo>
                  <a:pt x="243840" y="198120"/>
                </a:lnTo>
                <a:lnTo>
                  <a:pt x="243840" y="60960"/>
                </a:lnTo>
                <a:lnTo>
                  <a:pt x="60960" y="60960"/>
                </a:lnTo>
                <a:close/>
                <a:moveTo>
                  <a:pt x="121920" y="228600"/>
                </a:moveTo>
                <a:lnTo>
                  <a:pt x="121920" y="243840"/>
                </a:lnTo>
                <a:lnTo>
                  <a:pt x="182880" y="243840"/>
                </a:lnTo>
                <a:lnTo>
                  <a:pt x="182880" y="228600"/>
                </a:lnTo>
                <a:lnTo>
                  <a:pt x="121920" y="228600"/>
                </a:lnTo>
                <a:close/>
              </a:path>
            </a:pathLst>
          </a:custGeom>
          <a:solidFill>
            <a:srgbClr val="FFFFFF">
              <a:alpha val="100000"/>
            </a:srgbClr>
          </a:solidFill>
        </p:spPr>
      </p:sp>
      <p:grpSp>
        <p:nvGrpSpPr>
          <p:cNvPr id="17" name="Group 17"/>
          <p:cNvGrpSpPr/>
          <p:nvPr/>
        </p:nvGrpSpPr>
        <p:grpSpPr>
          <a:xfrm>
            <a:off x="454963" y="93878"/>
            <a:ext cx="10641129" cy="914400"/>
            <a:chOff x="454963" y="93878"/>
            <a:chExt cx="10641129" cy="914400"/>
          </a:xfrm>
        </p:grpSpPr>
        <p:sp>
          <p:nvSpPr>
            <p:cNvPr id="18" name="AutoShape 18"/>
            <p:cNvSpPr/>
            <p:nvPr/>
          </p:nvSpPr>
          <p:spPr>
            <a:xfrm>
              <a:off x="454963" y="331168"/>
              <a:ext cx="84147" cy="84147"/>
            </a:xfrm>
            <a:prstGeom prst="ellipse">
              <a:avLst/>
            </a:prstGeom>
            <a:solidFill>
              <a:schemeClr val="accent1">
                <a:alpha val="100000"/>
              </a:schemeClr>
            </a:solidFill>
          </p:spPr>
        </p:sp>
        <p:sp>
          <p:nvSpPr>
            <p:cNvPr id="19" name="AutoShape 19"/>
            <p:cNvSpPr/>
            <p:nvPr/>
          </p:nvSpPr>
          <p:spPr>
            <a:xfrm>
              <a:off x="575049" y="337743"/>
              <a:ext cx="78137" cy="78137"/>
            </a:xfrm>
            <a:prstGeom prst="ellipse">
              <a:avLst/>
            </a:prstGeom>
            <a:solidFill>
              <a:schemeClr val="accent1">
                <a:alpha val="80000"/>
              </a:schemeClr>
            </a:solidFill>
          </p:spPr>
        </p:sp>
        <p:sp>
          <p:nvSpPr>
            <p:cNvPr id="20" name="AutoShape 20"/>
            <p:cNvSpPr/>
            <p:nvPr/>
          </p:nvSpPr>
          <p:spPr>
            <a:xfrm>
              <a:off x="689125" y="339460"/>
              <a:ext cx="74704" cy="74704"/>
            </a:xfrm>
            <a:prstGeom prst="ellipse">
              <a:avLst/>
            </a:prstGeom>
            <a:solidFill>
              <a:schemeClr val="accent1">
                <a:alpha val="60000"/>
              </a:schemeClr>
            </a:solidFill>
          </p:spPr>
        </p:sp>
        <p:sp>
          <p:nvSpPr>
            <p:cNvPr id="21" name="AutoShape 21"/>
            <p:cNvSpPr/>
            <p:nvPr/>
          </p:nvSpPr>
          <p:spPr>
            <a:xfrm>
              <a:off x="799768" y="348430"/>
              <a:ext cx="69238" cy="69238"/>
            </a:xfrm>
            <a:prstGeom prst="ellipse">
              <a:avLst/>
            </a:prstGeom>
            <a:solidFill>
              <a:schemeClr val="accent1">
                <a:alpha val="40000"/>
              </a:schemeClr>
            </a:solidFill>
          </p:spPr>
        </p:sp>
        <p:sp>
          <p:nvSpPr>
            <p:cNvPr id="22" name="AutoShape 22"/>
            <p:cNvSpPr/>
            <p:nvPr/>
          </p:nvSpPr>
          <p:spPr>
            <a:xfrm>
              <a:off x="904945" y="344297"/>
              <a:ext cx="65594" cy="65594"/>
            </a:xfrm>
            <a:prstGeom prst="ellipse">
              <a:avLst/>
            </a:prstGeom>
            <a:solidFill>
              <a:schemeClr val="accent1">
                <a:alpha val="20000"/>
              </a:schemeClr>
            </a:solidFill>
          </p:spPr>
        </p:sp>
        <p:sp>
          <p:nvSpPr>
            <p:cNvPr id="23" name="AutoShape 23"/>
            <p:cNvSpPr/>
            <p:nvPr/>
          </p:nvSpPr>
          <p:spPr>
            <a:xfrm>
              <a:off x="454963" y="448942"/>
              <a:ext cx="84147" cy="84147"/>
            </a:xfrm>
            <a:prstGeom prst="ellipse">
              <a:avLst/>
            </a:prstGeom>
            <a:solidFill>
              <a:schemeClr val="accent1">
                <a:alpha val="100000"/>
              </a:schemeClr>
            </a:solidFill>
          </p:spPr>
        </p:sp>
        <p:sp>
          <p:nvSpPr>
            <p:cNvPr id="24" name="AutoShape 24"/>
            <p:cNvSpPr/>
            <p:nvPr/>
          </p:nvSpPr>
          <p:spPr>
            <a:xfrm>
              <a:off x="575049" y="455517"/>
              <a:ext cx="78137" cy="78137"/>
            </a:xfrm>
            <a:prstGeom prst="ellipse">
              <a:avLst/>
            </a:prstGeom>
            <a:solidFill>
              <a:schemeClr val="accent1">
                <a:alpha val="80000"/>
              </a:schemeClr>
            </a:solidFill>
          </p:spPr>
        </p:sp>
        <p:sp>
          <p:nvSpPr>
            <p:cNvPr id="25" name="AutoShape 25"/>
            <p:cNvSpPr/>
            <p:nvPr/>
          </p:nvSpPr>
          <p:spPr>
            <a:xfrm>
              <a:off x="689125" y="457233"/>
              <a:ext cx="74704" cy="74704"/>
            </a:xfrm>
            <a:prstGeom prst="ellipse">
              <a:avLst/>
            </a:prstGeom>
            <a:solidFill>
              <a:schemeClr val="accent1">
                <a:alpha val="60000"/>
              </a:schemeClr>
            </a:solidFill>
          </p:spPr>
        </p:sp>
        <p:sp>
          <p:nvSpPr>
            <p:cNvPr id="26" name="AutoShape 26"/>
            <p:cNvSpPr/>
            <p:nvPr/>
          </p:nvSpPr>
          <p:spPr>
            <a:xfrm>
              <a:off x="799768" y="466203"/>
              <a:ext cx="69238" cy="69238"/>
            </a:xfrm>
            <a:prstGeom prst="ellipse">
              <a:avLst/>
            </a:prstGeom>
            <a:solidFill>
              <a:schemeClr val="accent1">
                <a:alpha val="40000"/>
              </a:schemeClr>
            </a:solidFill>
          </p:spPr>
        </p:sp>
        <p:sp>
          <p:nvSpPr>
            <p:cNvPr id="27" name="AutoShape 27"/>
            <p:cNvSpPr/>
            <p:nvPr/>
          </p:nvSpPr>
          <p:spPr>
            <a:xfrm>
              <a:off x="904945" y="462070"/>
              <a:ext cx="65594" cy="65594"/>
            </a:xfrm>
            <a:prstGeom prst="ellipse">
              <a:avLst/>
            </a:prstGeom>
            <a:solidFill>
              <a:schemeClr val="accent1">
                <a:alpha val="20000"/>
              </a:schemeClr>
            </a:solidFill>
          </p:spPr>
        </p:sp>
        <p:sp>
          <p:nvSpPr>
            <p:cNvPr id="28" name="AutoShape 28"/>
            <p:cNvSpPr/>
            <p:nvPr/>
          </p:nvSpPr>
          <p:spPr>
            <a:xfrm>
              <a:off x="454963" y="566715"/>
              <a:ext cx="84147" cy="84147"/>
            </a:xfrm>
            <a:prstGeom prst="ellipse">
              <a:avLst/>
            </a:prstGeom>
            <a:solidFill>
              <a:schemeClr val="accent1">
                <a:alpha val="100000"/>
              </a:schemeClr>
            </a:solidFill>
          </p:spPr>
        </p:sp>
        <p:sp>
          <p:nvSpPr>
            <p:cNvPr id="29" name="AutoShape 29"/>
            <p:cNvSpPr/>
            <p:nvPr/>
          </p:nvSpPr>
          <p:spPr>
            <a:xfrm>
              <a:off x="575049" y="573291"/>
              <a:ext cx="78137" cy="78137"/>
            </a:xfrm>
            <a:prstGeom prst="ellipse">
              <a:avLst/>
            </a:prstGeom>
            <a:solidFill>
              <a:schemeClr val="accent1">
                <a:alpha val="80000"/>
              </a:schemeClr>
            </a:solidFill>
          </p:spPr>
        </p:sp>
        <p:sp>
          <p:nvSpPr>
            <p:cNvPr id="30" name="AutoShape 30"/>
            <p:cNvSpPr/>
            <p:nvPr/>
          </p:nvSpPr>
          <p:spPr>
            <a:xfrm>
              <a:off x="689125" y="575007"/>
              <a:ext cx="74704" cy="74704"/>
            </a:xfrm>
            <a:prstGeom prst="ellipse">
              <a:avLst/>
            </a:prstGeom>
            <a:solidFill>
              <a:schemeClr val="accent1">
                <a:alpha val="60000"/>
              </a:schemeClr>
            </a:solidFill>
          </p:spPr>
        </p:sp>
        <p:sp>
          <p:nvSpPr>
            <p:cNvPr id="31" name="AutoShape 31"/>
            <p:cNvSpPr/>
            <p:nvPr/>
          </p:nvSpPr>
          <p:spPr>
            <a:xfrm>
              <a:off x="799768" y="583977"/>
              <a:ext cx="69238" cy="69238"/>
            </a:xfrm>
            <a:prstGeom prst="ellipse">
              <a:avLst/>
            </a:prstGeom>
            <a:solidFill>
              <a:schemeClr val="accent1">
                <a:alpha val="40000"/>
              </a:schemeClr>
            </a:solidFill>
          </p:spPr>
        </p:sp>
        <p:sp>
          <p:nvSpPr>
            <p:cNvPr id="32" name="AutoShape 32"/>
            <p:cNvSpPr/>
            <p:nvPr/>
          </p:nvSpPr>
          <p:spPr>
            <a:xfrm>
              <a:off x="904945" y="579844"/>
              <a:ext cx="65594" cy="65594"/>
            </a:xfrm>
            <a:prstGeom prst="ellipse">
              <a:avLst/>
            </a:prstGeom>
            <a:solidFill>
              <a:schemeClr val="accent1">
                <a:alpha val="20000"/>
              </a:schemeClr>
            </a:solidFill>
          </p:spPr>
        </p:sp>
        <p:sp>
          <p:nvSpPr>
            <p:cNvPr id="33" name="AutoShape 33"/>
            <p:cNvSpPr/>
            <p:nvPr/>
          </p:nvSpPr>
          <p:spPr>
            <a:xfrm>
              <a:off x="454963" y="684489"/>
              <a:ext cx="84147" cy="84147"/>
            </a:xfrm>
            <a:prstGeom prst="ellipse">
              <a:avLst/>
            </a:prstGeom>
            <a:solidFill>
              <a:schemeClr val="accent1">
                <a:alpha val="100000"/>
              </a:schemeClr>
            </a:solidFill>
          </p:spPr>
        </p:sp>
        <p:sp>
          <p:nvSpPr>
            <p:cNvPr id="34" name="AutoShape 34"/>
            <p:cNvSpPr/>
            <p:nvPr/>
          </p:nvSpPr>
          <p:spPr>
            <a:xfrm>
              <a:off x="575049" y="691064"/>
              <a:ext cx="78137" cy="78137"/>
            </a:xfrm>
            <a:prstGeom prst="ellipse">
              <a:avLst/>
            </a:prstGeom>
            <a:solidFill>
              <a:schemeClr val="accent1">
                <a:alpha val="80000"/>
              </a:schemeClr>
            </a:solidFill>
          </p:spPr>
        </p:sp>
        <p:sp>
          <p:nvSpPr>
            <p:cNvPr id="35" name="AutoShape 35"/>
            <p:cNvSpPr/>
            <p:nvPr/>
          </p:nvSpPr>
          <p:spPr>
            <a:xfrm>
              <a:off x="689125" y="692781"/>
              <a:ext cx="74704" cy="74704"/>
            </a:xfrm>
            <a:prstGeom prst="ellipse">
              <a:avLst/>
            </a:prstGeom>
            <a:solidFill>
              <a:schemeClr val="accent1">
                <a:alpha val="60000"/>
              </a:schemeClr>
            </a:solidFill>
          </p:spPr>
        </p:sp>
        <p:sp>
          <p:nvSpPr>
            <p:cNvPr id="36" name="AutoShape 36"/>
            <p:cNvSpPr/>
            <p:nvPr/>
          </p:nvSpPr>
          <p:spPr>
            <a:xfrm>
              <a:off x="799768" y="701751"/>
              <a:ext cx="69238" cy="69238"/>
            </a:xfrm>
            <a:prstGeom prst="ellipse">
              <a:avLst/>
            </a:prstGeom>
            <a:solidFill>
              <a:schemeClr val="accent1">
                <a:alpha val="40000"/>
              </a:schemeClr>
            </a:solidFill>
          </p:spPr>
        </p:sp>
        <p:sp>
          <p:nvSpPr>
            <p:cNvPr id="37" name="AutoShape 37"/>
            <p:cNvSpPr/>
            <p:nvPr/>
          </p:nvSpPr>
          <p:spPr>
            <a:xfrm>
              <a:off x="904945" y="697618"/>
              <a:ext cx="65594" cy="65594"/>
            </a:xfrm>
            <a:prstGeom prst="ellipse">
              <a:avLst/>
            </a:prstGeom>
            <a:solidFill>
              <a:schemeClr val="accent1">
                <a:alpha val="20000"/>
              </a:schemeClr>
            </a:solidFill>
          </p:spPr>
        </p:sp>
        <p:sp>
          <p:nvSpPr>
            <p:cNvPr id="38" name="TextBox 38"/>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Microsoft Yahei"/>
                  <a:ea typeface="Microsoft Yahei"/>
                  <a:cs typeface="Microsoft Yahei"/>
                </a:rPr>
                <a:t>达成率计算依据</a:t>
              </a: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1378798" y="3644837"/>
            <a:ext cx="9429750" cy="1104900"/>
          </a:xfrm>
          <a:prstGeom prst="rect">
            <a:avLst/>
          </a:prstGeom>
        </p:spPr>
        <p:txBody>
          <a:bodyPr vert="horz" wrap="square" lIns="114300" tIns="57150" rIns="114300" bIns="57150" rtlCol="0" anchor="t" anchorCtr="0">
            <a:spAutoFit/>
          </a:bodyPr>
          <a:lstStyle/>
          <a:p>
            <a:pPr algn="ctr">
              <a:lnSpc>
                <a:spcPct val="120000"/>
              </a:lnSpc>
            </a:pPr>
            <a:r>
              <a:rPr lang="en-US" sz="5175" b="1">
                <a:solidFill>
                  <a:schemeClr val="accent2">
                    <a:alpha val="100000"/>
                  </a:schemeClr>
                </a:solidFill>
                <a:latin typeface="Microsoft Yahei"/>
                <a:ea typeface="Microsoft Yahei"/>
                <a:cs typeface="Microsoft Yahei"/>
              </a:rPr>
              <a:t>小组成员分工</a:t>
            </a:r>
          </a:p>
        </p:txBody>
      </p:sp>
      <p:sp>
        <p:nvSpPr>
          <p:cNvPr id="3" name="TextBox 3"/>
          <p:cNvSpPr txBox="1"/>
          <p:nvPr/>
        </p:nvSpPr>
        <p:spPr>
          <a:xfrm>
            <a:off x="2060858" y="2108645"/>
            <a:ext cx="7677150" cy="1571625"/>
          </a:xfrm>
          <a:prstGeom prst="rect">
            <a:avLst/>
          </a:prstGeom>
        </p:spPr>
        <p:txBody>
          <a:bodyPr vert="horz" wrap="square" lIns="114300" tIns="57150" rIns="114300" bIns="57150" rtlCol="0" anchor="t" anchorCtr="0">
            <a:spAutoFit/>
          </a:bodyPr>
          <a:lstStyle/>
          <a:p>
            <a:pPr algn="ctr">
              <a:lnSpc>
                <a:spcPct val="120000"/>
              </a:lnSpc>
              <a:spcBef>
                <a:spcPts val="450"/>
              </a:spcBef>
            </a:pPr>
            <a:r>
              <a:rPr lang="en-US" sz="7650" b="1">
                <a:solidFill>
                  <a:schemeClr val="accent2">
                    <a:alpha val="100000"/>
                  </a:schemeClr>
                </a:solidFill>
                <a:latin typeface="Microsoft Yahei"/>
                <a:ea typeface="Microsoft Yahei"/>
                <a:cs typeface="Microsoft Yahei"/>
              </a:rPr>
              <a:t>08</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8883977" y="4209792"/>
            <a:ext cx="2895600" cy="695325"/>
          </a:xfrm>
          <a:prstGeom prst="rect">
            <a:avLst/>
          </a:prstGeom>
        </p:spPr>
        <p:txBody>
          <a:bodyPr vert="horz" wrap="square" lIns="123825" tIns="123825" rIns="57150" bIns="123825" rtlCol="0" anchor="t" anchorCtr="0">
            <a:spAutoFit/>
          </a:bodyPr>
          <a:lstStyle/>
          <a:p>
            <a:pPr>
              <a:lnSpc>
                <a:spcPct val="120000"/>
              </a:lnSpc>
            </a:pPr>
            <a:r>
              <a:rPr lang="en-US" sz="2325" b="1">
                <a:solidFill>
                  <a:schemeClr val="accent1">
                    <a:alpha val="100000"/>
                  </a:schemeClr>
                </a:solidFill>
                <a:latin typeface="Microsoft Yahei"/>
                <a:ea typeface="Microsoft Yahei"/>
                <a:cs typeface="Microsoft Yahei"/>
              </a:rPr>
              <a:t>测试与验收</a:t>
            </a:r>
          </a:p>
        </p:txBody>
      </p:sp>
      <p:sp>
        <p:nvSpPr>
          <p:cNvPr id="3" name="TextBox 3"/>
          <p:cNvSpPr txBox="1"/>
          <p:nvPr/>
        </p:nvSpPr>
        <p:spPr>
          <a:xfrm>
            <a:off x="8883977" y="4727993"/>
            <a:ext cx="2733843" cy="1414272"/>
          </a:xfrm>
          <a:prstGeom prst="rect">
            <a:avLst/>
          </a:prstGeom>
        </p:spPr>
        <p:txBody>
          <a:bodyPr vert="horz" wrap="square" lIns="123825" tIns="123825" rIns="57150" bIns="123825" rtlCol="0" anchor="t" anchorCtr="0">
            <a:spAutoFit/>
          </a:bodyPr>
          <a:lstStyle/>
          <a:p>
            <a:pPr>
              <a:lnSpc>
                <a:spcPct val="120000"/>
              </a:lnSpc>
            </a:pPr>
            <a:r>
              <a:rPr lang="en-US" sz="1500">
                <a:solidFill>
                  <a:schemeClr val="dk1">
                    <a:alpha val="100000"/>
                  </a:schemeClr>
                </a:solidFill>
                <a:latin typeface="Microsoft Yahei"/>
                <a:ea typeface="Microsoft Yahei"/>
                <a:cs typeface="Microsoft Yahei"/>
              </a:rPr>
              <a:t>对系统进行全面测试，确保各项功能符合需求，并协助客户进行项目验收。</a:t>
            </a:r>
          </a:p>
        </p:txBody>
      </p:sp>
      <p:sp>
        <p:nvSpPr>
          <p:cNvPr id="4" name="Freeform 4"/>
          <p:cNvSpPr/>
          <p:nvPr/>
        </p:nvSpPr>
        <p:spPr>
          <a:xfrm>
            <a:off x="909579" y="3581229"/>
            <a:ext cx="947465" cy="433493"/>
          </a:xfrm>
          <a:custGeom>
            <a:avLst/>
            <a:gdLst/>
            <a:ahLst/>
            <a:cxnLst/>
            <a:rect l="l" t="t" r="r" b="b"/>
            <a:pathLst>
              <a:path w="1905000" h="1905000">
                <a:moveTo>
                  <a:pt x="0" y="0"/>
                </a:moveTo>
                <a:lnTo>
                  <a:pt x="1143000" y="0"/>
                </a:lnTo>
                <a:lnTo>
                  <a:pt x="1905000" y="952500"/>
                </a:lnTo>
                <a:lnTo>
                  <a:pt x="1143000" y="1905000"/>
                </a:lnTo>
                <a:lnTo>
                  <a:pt x="0" y="1905000"/>
                </a:lnTo>
                <a:lnTo>
                  <a:pt x="762000" y="952500"/>
                </a:lnTo>
                <a:lnTo>
                  <a:pt x="0" y="0"/>
                </a:lnTo>
                <a:close/>
              </a:path>
            </a:pathLst>
          </a:custGeom>
          <a:solidFill>
            <a:schemeClr val="accent1">
              <a:alpha val="100000"/>
            </a:schemeClr>
          </a:solidFill>
        </p:spPr>
      </p:sp>
      <p:sp>
        <p:nvSpPr>
          <p:cNvPr id="5" name="Freeform 5"/>
          <p:cNvSpPr/>
          <p:nvPr/>
        </p:nvSpPr>
        <p:spPr>
          <a:xfrm>
            <a:off x="1383312" y="3581229"/>
            <a:ext cx="947465" cy="433493"/>
          </a:xfrm>
          <a:custGeom>
            <a:avLst/>
            <a:gdLst/>
            <a:ahLst/>
            <a:cxnLst/>
            <a:rect l="l" t="t" r="r" b="b"/>
            <a:pathLst>
              <a:path w="1905000" h="1905000">
                <a:moveTo>
                  <a:pt x="0" y="0"/>
                </a:moveTo>
                <a:lnTo>
                  <a:pt x="1143000" y="0"/>
                </a:lnTo>
                <a:lnTo>
                  <a:pt x="1905000" y="952500"/>
                </a:lnTo>
                <a:lnTo>
                  <a:pt x="1143000" y="1905000"/>
                </a:lnTo>
                <a:lnTo>
                  <a:pt x="0" y="1905000"/>
                </a:lnTo>
                <a:lnTo>
                  <a:pt x="762000" y="952500"/>
                </a:lnTo>
                <a:lnTo>
                  <a:pt x="0" y="0"/>
                </a:lnTo>
                <a:close/>
              </a:path>
            </a:pathLst>
          </a:custGeom>
          <a:solidFill>
            <a:schemeClr val="accent1">
              <a:alpha val="100000"/>
            </a:schemeClr>
          </a:solidFill>
        </p:spPr>
      </p:sp>
      <p:sp>
        <p:nvSpPr>
          <p:cNvPr id="6" name="Freeform 6"/>
          <p:cNvSpPr/>
          <p:nvPr/>
        </p:nvSpPr>
        <p:spPr>
          <a:xfrm>
            <a:off x="1841106" y="3581229"/>
            <a:ext cx="947465" cy="433493"/>
          </a:xfrm>
          <a:custGeom>
            <a:avLst/>
            <a:gdLst/>
            <a:ahLst/>
            <a:cxnLst/>
            <a:rect l="l" t="t" r="r" b="b"/>
            <a:pathLst>
              <a:path w="1905000" h="1905000">
                <a:moveTo>
                  <a:pt x="0" y="0"/>
                </a:moveTo>
                <a:lnTo>
                  <a:pt x="1143000" y="0"/>
                </a:lnTo>
                <a:lnTo>
                  <a:pt x="1905000" y="952500"/>
                </a:lnTo>
                <a:lnTo>
                  <a:pt x="1143000" y="1905000"/>
                </a:lnTo>
                <a:lnTo>
                  <a:pt x="0" y="1905000"/>
                </a:lnTo>
                <a:lnTo>
                  <a:pt x="762000" y="952500"/>
                </a:lnTo>
                <a:lnTo>
                  <a:pt x="0" y="0"/>
                </a:lnTo>
                <a:close/>
              </a:path>
            </a:pathLst>
          </a:custGeom>
          <a:solidFill>
            <a:schemeClr val="accent1">
              <a:alpha val="100000"/>
            </a:schemeClr>
          </a:solidFill>
        </p:spPr>
      </p:sp>
      <p:sp>
        <p:nvSpPr>
          <p:cNvPr id="7" name="Freeform 7"/>
          <p:cNvSpPr/>
          <p:nvPr/>
        </p:nvSpPr>
        <p:spPr>
          <a:xfrm>
            <a:off x="3020614" y="3581229"/>
            <a:ext cx="947465" cy="433493"/>
          </a:xfrm>
          <a:custGeom>
            <a:avLst/>
            <a:gdLst/>
            <a:ahLst/>
            <a:cxnLst/>
            <a:rect l="l" t="t" r="r" b="b"/>
            <a:pathLst>
              <a:path w="1905000" h="1905000">
                <a:moveTo>
                  <a:pt x="0" y="0"/>
                </a:moveTo>
                <a:lnTo>
                  <a:pt x="1143000" y="0"/>
                </a:lnTo>
                <a:lnTo>
                  <a:pt x="1905000" y="952500"/>
                </a:lnTo>
                <a:lnTo>
                  <a:pt x="1143000" y="1905000"/>
                </a:lnTo>
                <a:lnTo>
                  <a:pt x="0" y="1905000"/>
                </a:lnTo>
                <a:lnTo>
                  <a:pt x="762000" y="952500"/>
                </a:lnTo>
                <a:lnTo>
                  <a:pt x="0" y="0"/>
                </a:lnTo>
                <a:close/>
              </a:path>
            </a:pathLst>
          </a:custGeom>
          <a:solidFill>
            <a:schemeClr val="accent2">
              <a:alpha val="100000"/>
            </a:schemeClr>
          </a:solidFill>
        </p:spPr>
      </p:sp>
      <p:sp>
        <p:nvSpPr>
          <p:cNvPr id="8" name="Freeform 8"/>
          <p:cNvSpPr/>
          <p:nvPr/>
        </p:nvSpPr>
        <p:spPr>
          <a:xfrm>
            <a:off x="3494346" y="3581229"/>
            <a:ext cx="947465" cy="433493"/>
          </a:xfrm>
          <a:custGeom>
            <a:avLst/>
            <a:gdLst/>
            <a:ahLst/>
            <a:cxnLst/>
            <a:rect l="l" t="t" r="r" b="b"/>
            <a:pathLst>
              <a:path w="1905000" h="1905000">
                <a:moveTo>
                  <a:pt x="0" y="0"/>
                </a:moveTo>
                <a:lnTo>
                  <a:pt x="1143000" y="0"/>
                </a:lnTo>
                <a:lnTo>
                  <a:pt x="1905000" y="952500"/>
                </a:lnTo>
                <a:lnTo>
                  <a:pt x="1143000" y="1905000"/>
                </a:lnTo>
                <a:lnTo>
                  <a:pt x="0" y="1905000"/>
                </a:lnTo>
                <a:lnTo>
                  <a:pt x="762000" y="952500"/>
                </a:lnTo>
                <a:lnTo>
                  <a:pt x="0" y="0"/>
                </a:lnTo>
                <a:close/>
              </a:path>
            </a:pathLst>
          </a:custGeom>
          <a:solidFill>
            <a:schemeClr val="accent2">
              <a:alpha val="100000"/>
            </a:schemeClr>
          </a:solidFill>
        </p:spPr>
      </p:sp>
      <p:sp>
        <p:nvSpPr>
          <p:cNvPr id="9" name="Freeform 9"/>
          <p:cNvSpPr/>
          <p:nvPr/>
        </p:nvSpPr>
        <p:spPr>
          <a:xfrm>
            <a:off x="3952140" y="3581229"/>
            <a:ext cx="947465" cy="433493"/>
          </a:xfrm>
          <a:custGeom>
            <a:avLst/>
            <a:gdLst/>
            <a:ahLst/>
            <a:cxnLst/>
            <a:rect l="l" t="t" r="r" b="b"/>
            <a:pathLst>
              <a:path w="1905000" h="1905000">
                <a:moveTo>
                  <a:pt x="0" y="0"/>
                </a:moveTo>
                <a:lnTo>
                  <a:pt x="1143000" y="0"/>
                </a:lnTo>
                <a:lnTo>
                  <a:pt x="1905000" y="952500"/>
                </a:lnTo>
                <a:lnTo>
                  <a:pt x="1143000" y="1905000"/>
                </a:lnTo>
                <a:lnTo>
                  <a:pt x="0" y="1905000"/>
                </a:lnTo>
                <a:lnTo>
                  <a:pt x="762000" y="952500"/>
                </a:lnTo>
                <a:lnTo>
                  <a:pt x="0" y="0"/>
                </a:lnTo>
                <a:close/>
              </a:path>
            </a:pathLst>
          </a:custGeom>
          <a:solidFill>
            <a:schemeClr val="accent2">
              <a:alpha val="100000"/>
            </a:schemeClr>
          </a:solidFill>
        </p:spPr>
      </p:sp>
      <p:sp>
        <p:nvSpPr>
          <p:cNvPr id="10" name="Freeform 10"/>
          <p:cNvSpPr/>
          <p:nvPr/>
        </p:nvSpPr>
        <p:spPr>
          <a:xfrm>
            <a:off x="5131648" y="3581229"/>
            <a:ext cx="947465" cy="433493"/>
          </a:xfrm>
          <a:custGeom>
            <a:avLst/>
            <a:gdLst/>
            <a:ahLst/>
            <a:cxnLst/>
            <a:rect l="l" t="t" r="r" b="b"/>
            <a:pathLst>
              <a:path w="1905000" h="1905000">
                <a:moveTo>
                  <a:pt x="0" y="0"/>
                </a:moveTo>
                <a:lnTo>
                  <a:pt x="1143000" y="0"/>
                </a:lnTo>
                <a:lnTo>
                  <a:pt x="1905000" y="952500"/>
                </a:lnTo>
                <a:lnTo>
                  <a:pt x="1143000" y="1905000"/>
                </a:lnTo>
                <a:lnTo>
                  <a:pt x="0" y="1905000"/>
                </a:lnTo>
                <a:lnTo>
                  <a:pt x="762000" y="952500"/>
                </a:lnTo>
                <a:lnTo>
                  <a:pt x="0" y="0"/>
                </a:lnTo>
                <a:close/>
              </a:path>
            </a:pathLst>
          </a:custGeom>
          <a:solidFill>
            <a:schemeClr val="accent1">
              <a:alpha val="100000"/>
            </a:schemeClr>
          </a:solidFill>
        </p:spPr>
      </p:sp>
      <p:sp>
        <p:nvSpPr>
          <p:cNvPr id="11" name="Freeform 11"/>
          <p:cNvSpPr/>
          <p:nvPr/>
        </p:nvSpPr>
        <p:spPr>
          <a:xfrm>
            <a:off x="5605381" y="3581229"/>
            <a:ext cx="947465" cy="433493"/>
          </a:xfrm>
          <a:custGeom>
            <a:avLst/>
            <a:gdLst/>
            <a:ahLst/>
            <a:cxnLst/>
            <a:rect l="l" t="t" r="r" b="b"/>
            <a:pathLst>
              <a:path w="1905000" h="1905000">
                <a:moveTo>
                  <a:pt x="0" y="0"/>
                </a:moveTo>
                <a:lnTo>
                  <a:pt x="1143000" y="0"/>
                </a:lnTo>
                <a:lnTo>
                  <a:pt x="1905000" y="952500"/>
                </a:lnTo>
                <a:lnTo>
                  <a:pt x="1143000" y="1905000"/>
                </a:lnTo>
                <a:lnTo>
                  <a:pt x="0" y="1905000"/>
                </a:lnTo>
                <a:lnTo>
                  <a:pt x="762000" y="952500"/>
                </a:lnTo>
                <a:lnTo>
                  <a:pt x="0" y="0"/>
                </a:lnTo>
                <a:close/>
              </a:path>
            </a:pathLst>
          </a:custGeom>
          <a:solidFill>
            <a:schemeClr val="accent1">
              <a:alpha val="100000"/>
            </a:schemeClr>
          </a:solidFill>
        </p:spPr>
      </p:sp>
      <p:sp>
        <p:nvSpPr>
          <p:cNvPr id="12" name="Freeform 12"/>
          <p:cNvSpPr/>
          <p:nvPr/>
        </p:nvSpPr>
        <p:spPr>
          <a:xfrm>
            <a:off x="6063174" y="3581229"/>
            <a:ext cx="947465" cy="433493"/>
          </a:xfrm>
          <a:custGeom>
            <a:avLst/>
            <a:gdLst/>
            <a:ahLst/>
            <a:cxnLst/>
            <a:rect l="l" t="t" r="r" b="b"/>
            <a:pathLst>
              <a:path w="1905000" h="1905000">
                <a:moveTo>
                  <a:pt x="0" y="0"/>
                </a:moveTo>
                <a:lnTo>
                  <a:pt x="1143000" y="0"/>
                </a:lnTo>
                <a:lnTo>
                  <a:pt x="1905000" y="952500"/>
                </a:lnTo>
                <a:lnTo>
                  <a:pt x="1143000" y="1905000"/>
                </a:lnTo>
                <a:lnTo>
                  <a:pt x="0" y="1905000"/>
                </a:lnTo>
                <a:lnTo>
                  <a:pt x="762000" y="952500"/>
                </a:lnTo>
                <a:lnTo>
                  <a:pt x="0" y="0"/>
                </a:lnTo>
                <a:close/>
              </a:path>
            </a:pathLst>
          </a:custGeom>
          <a:solidFill>
            <a:schemeClr val="accent1">
              <a:alpha val="100000"/>
            </a:schemeClr>
          </a:solidFill>
        </p:spPr>
      </p:sp>
      <p:sp>
        <p:nvSpPr>
          <p:cNvPr id="13" name="Freeform 13"/>
          <p:cNvSpPr/>
          <p:nvPr/>
        </p:nvSpPr>
        <p:spPr>
          <a:xfrm>
            <a:off x="7242682" y="3581229"/>
            <a:ext cx="947465" cy="433493"/>
          </a:xfrm>
          <a:custGeom>
            <a:avLst/>
            <a:gdLst/>
            <a:ahLst/>
            <a:cxnLst/>
            <a:rect l="l" t="t" r="r" b="b"/>
            <a:pathLst>
              <a:path w="1905000" h="1905000">
                <a:moveTo>
                  <a:pt x="0" y="0"/>
                </a:moveTo>
                <a:lnTo>
                  <a:pt x="1143000" y="0"/>
                </a:lnTo>
                <a:lnTo>
                  <a:pt x="1905000" y="952500"/>
                </a:lnTo>
                <a:lnTo>
                  <a:pt x="1143000" y="1905000"/>
                </a:lnTo>
                <a:lnTo>
                  <a:pt x="0" y="1905000"/>
                </a:lnTo>
                <a:lnTo>
                  <a:pt x="762000" y="952500"/>
                </a:lnTo>
                <a:lnTo>
                  <a:pt x="0" y="0"/>
                </a:lnTo>
                <a:close/>
              </a:path>
            </a:pathLst>
          </a:custGeom>
          <a:solidFill>
            <a:schemeClr val="accent2">
              <a:alpha val="100000"/>
            </a:schemeClr>
          </a:solidFill>
        </p:spPr>
      </p:sp>
      <p:sp>
        <p:nvSpPr>
          <p:cNvPr id="14" name="Freeform 14"/>
          <p:cNvSpPr/>
          <p:nvPr/>
        </p:nvSpPr>
        <p:spPr>
          <a:xfrm>
            <a:off x="7716414" y="3581229"/>
            <a:ext cx="947465" cy="433493"/>
          </a:xfrm>
          <a:custGeom>
            <a:avLst/>
            <a:gdLst/>
            <a:ahLst/>
            <a:cxnLst/>
            <a:rect l="l" t="t" r="r" b="b"/>
            <a:pathLst>
              <a:path w="1905000" h="1905000">
                <a:moveTo>
                  <a:pt x="0" y="0"/>
                </a:moveTo>
                <a:lnTo>
                  <a:pt x="1143000" y="0"/>
                </a:lnTo>
                <a:lnTo>
                  <a:pt x="1905000" y="952500"/>
                </a:lnTo>
                <a:lnTo>
                  <a:pt x="1143000" y="1905000"/>
                </a:lnTo>
                <a:lnTo>
                  <a:pt x="0" y="1905000"/>
                </a:lnTo>
                <a:lnTo>
                  <a:pt x="762000" y="952500"/>
                </a:lnTo>
                <a:lnTo>
                  <a:pt x="0" y="0"/>
                </a:lnTo>
                <a:close/>
              </a:path>
            </a:pathLst>
          </a:custGeom>
          <a:solidFill>
            <a:schemeClr val="accent2">
              <a:alpha val="100000"/>
            </a:schemeClr>
          </a:solidFill>
        </p:spPr>
      </p:sp>
      <p:sp>
        <p:nvSpPr>
          <p:cNvPr id="15" name="Freeform 15"/>
          <p:cNvSpPr/>
          <p:nvPr/>
        </p:nvSpPr>
        <p:spPr>
          <a:xfrm>
            <a:off x="8174209" y="3581229"/>
            <a:ext cx="947465" cy="433493"/>
          </a:xfrm>
          <a:custGeom>
            <a:avLst/>
            <a:gdLst/>
            <a:ahLst/>
            <a:cxnLst/>
            <a:rect l="l" t="t" r="r" b="b"/>
            <a:pathLst>
              <a:path w="1905000" h="1905000">
                <a:moveTo>
                  <a:pt x="0" y="0"/>
                </a:moveTo>
                <a:lnTo>
                  <a:pt x="1143000" y="0"/>
                </a:lnTo>
                <a:lnTo>
                  <a:pt x="1905000" y="952500"/>
                </a:lnTo>
                <a:lnTo>
                  <a:pt x="1143000" y="1905000"/>
                </a:lnTo>
                <a:lnTo>
                  <a:pt x="0" y="1905000"/>
                </a:lnTo>
                <a:lnTo>
                  <a:pt x="762000" y="952500"/>
                </a:lnTo>
                <a:lnTo>
                  <a:pt x="0" y="0"/>
                </a:lnTo>
                <a:close/>
              </a:path>
            </a:pathLst>
          </a:custGeom>
          <a:solidFill>
            <a:schemeClr val="accent2">
              <a:alpha val="100000"/>
            </a:schemeClr>
          </a:solidFill>
        </p:spPr>
      </p:sp>
      <p:sp>
        <p:nvSpPr>
          <p:cNvPr id="16" name="Freeform 16"/>
          <p:cNvSpPr/>
          <p:nvPr/>
        </p:nvSpPr>
        <p:spPr>
          <a:xfrm>
            <a:off x="9353716" y="3581229"/>
            <a:ext cx="947465" cy="433493"/>
          </a:xfrm>
          <a:custGeom>
            <a:avLst/>
            <a:gdLst/>
            <a:ahLst/>
            <a:cxnLst/>
            <a:rect l="l" t="t" r="r" b="b"/>
            <a:pathLst>
              <a:path w="1905000" h="1905000">
                <a:moveTo>
                  <a:pt x="0" y="0"/>
                </a:moveTo>
                <a:lnTo>
                  <a:pt x="1143000" y="0"/>
                </a:lnTo>
                <a:lnTo>
                  <a:pt x="1905000" y="952500"/>
                </a:lnTo>
                <a:lnTo>
                  <a:pt x="1143000" y="1905000"/>
                </a:lnTo>
                <a:lnTo>
                  <a:pt x="0" y="1905000"/>
                </a:lnTo>
                <a:lnTo>
                  <a:pt x="762000" y="952500"/>
                </a:lnTo>
                <a:lnTo>
                  <a:pt x="0" y="0"/>
                </a:lnTo>
                <a:close/>
              </a:path>
            </a:pathLst>
          </a:custGeom>
          <a:solidFill>
            <a:schemeClr val="accent1">
              <a:alpha val="100000"/>
            </a:schemeClr>
          </a:solidFill>
        </p:spPr>
      </p:sp>
      <p:sp>
        <p:nvSpPr>
          <p:cNvPr id="17" name="Freeform 17"/>
          <p:cNvSpPr/>
          <p:nvPr/>
        </p:nvSpPr>
        <p:spPr>
          <a:xfrm>
            <a:off x="9827449" y="3581229"/>
            <a:ext cx="947465" cy="433493"/>
          </a:xfrm>
          <a:custGeom>
            <a:avLst/>
            <a:gdLst/>
            <a:ahLst/>
            <a:cxnLst/>
            <a:rect l="l" t="t" r="r" b="b"/>
            <a:pathLst>
              <a:path w="1905000" h="1905000">
                <a:moveTo>
                  <a:pt x="0" y="0"/>
                </a:moveTo>
                <a:lnTo>
                  <a:pt x="1143000" y="0"/>
                </a:lnTo>
                <a:lnTo>
                  <a:pt x="1905000" y="952500"/>
                </a:lnTo>
                <a:lnTo>
                  <a:pt x="1143000" y="1905000"/>
                </a:lnTo>
                <a:lnTo>
                  <a:pt x="0" y="1905000"/>
                </a:lnTo>
                <a:lnTo>
                  <a:pt x="762000" y="952500"/>
                </a:lnTo>
                <a:lnTo>
                  <a:pt x="0" y="0"/>
                </a:lnTo>
                <a:close/>
              </a:path>
            </a:pathLst>
          </a:custGeom>
          <a:solidFill>
            <a:schemeClr val="accent1">
              <a:alpha val="100000"/>
            </a:schemeClr>
          </a:solidFill>
        </p:spPr>
      </p:sp>
      <p:sp>
        <p:nvSpPr>
          <p:cNvPr id="18" name="Freeform 18"/>
          <p:cNvSpPr/>
          <p:nvPr/>
        </p:nvSpPr>
        <p:spPr>
          <a:xfrm>
            <a:off x="10285243" y="3581229"/>
            <a:ext cx="947465" cy="433493"/>
          </a:xfrm>
          <a:custGeom>
            <a:avLst/>
            <a:gdLst/>
            <a:ahLst/>
            <a:cxnLst/>
            <a:rect l="l" t="t" r="r" b="b"/>
            <a:pathLst>
              <a:path w="1905000" h="1905000">
                <a:moveTo>
                  <a:pt x="0" y="0"/>
                </a:moveTo>
                <a:lnTo>
                  <a:pt x="1143000" y="0"/>
                </a:lnTo>
                <a:lnTo>
                  <a:pt x="1905000" y="952500"/>
                </a:lnTo>
                <a:lnTo>
                  <a:pt x="1143000" y="1905000"/>
                </a:lnTo>
                <a:lnTo>
                  <a:pt x="0" y="1905000"/>
                </a:lnTo>
                <a:lnTo>
                  <a:pt x="762000" y="952500"/>
                </a:lnTo>
                <a:lnTo>
                  <a:pt x="0" y="0"/>
                </a:lnTo>
                <a:close/>
              </a:path>
            </a:pathLst>
          </a:custGeom>
          <a:solidFill>
            <a:schemeClr val="accent1">
              <a:alpha val="100000"/>
            </a:schemeClr>
          </a:solidFill>
        </p:spPr>
      </p:sp>
      <p:sp>
        <p:nvSpPr>
          <p:cNvPr id="19" name="TextBox 19"/>
          <p:cNvSpPr txBox="1"/>
          <p:nvPr/>
        </p:nvSpPr>
        <p:spPr>
          <a:xfrm>
            <a:off x="6755784" y="1326066"/>
            <a:ext cx="2895600" cy="695325"/>
          </a:xfrm>
          <a:prstGeom prst="rect">
            <a:avLst/>
          </a:prstGeom>
        </p:spPr>
        <p:txBody>
          <a:bodyPr vert="horz" wrap="square" lIns="123825" tIns="123825" rIns="57150" bIns="123825" rtlCol="0" anchor="t" anchorCtr="0">
            <a:spAutoFit/>
          </a:bodyPr>
          <a:lstStyle/>
          <a:p>
            <a:pPr>
              <a:lnSpc>
                <a:spcPct val="120000"/>
              </a:lnSpc>
            </a:pPr>
            <a:r>
              <a:rPr lang="en-US" sz="2325" b="1">
                <a:solidFill>
                  <a:schemeClr val="accent1">
                    <a:alpha val="100000"/>
                  </a:schemeClr>
                </a:solidFill>
                <a:latin typeface="Microsoft Yahei"/>
                <a:ea typeface="Microsoft Yahei"/>
                <a:cs typeface="Microsoft Yahei"/>
              </a:rPr>
              <a:t>文档编写</a:t>
            </a:r>
          </a:p>
        </p:txBody>
      </p:sp>
      <p:sp>
        <p:nvSpPr>
          <p:cNvPr id="20" name="TextBox 20"/>
          <p:cNvSpPr txBox="1"/>
          <p:nvPr/>
        </p:nvSpPr>
        <p:spPr>
          <a:xfrm>
            <a:off x="6755784" y="1852616"/>
            <a:ext cx="2733843" cy="1414272"/>
          </a:xfrm>
          <a:prstGeom prst="rect">
            <a:avLst/>
          </a:prstGeom>
        </p:spPr>
        <p:txBody>
          <a:bodyPr vert="horz" wrap="square" lIns="123825" tIns="123825" rIns="57150" bIns="123825" rtlCol="0" anchor="t" anchorCtr="0">
            <a:spAutoFit/>
          </a:bodyPr>
          <a:lstStyle/>
          <a:p>
            <a:pPr>
              <a:lnSpc>
                <a:spcPct val="120000"/>
              </a:lnSpc>
            </a:pPr>
            <a:r>
              <a:rPr lang="en-US" sz="1500">
                <a:solidFill>
                  <a:schemeClr val="dk1">
                    <a:alpha val="100000"/>
                  </a:schemeClr>
                </a:solidFill>
                <a:latin typeface="Microsoft Yahei"/>
                <a:ea typeface="Microsoft Yahei"/>
                <a:cs typeface="Microsoft Yahei"/>
              </a:rPr>
              <a:t>负责编写项目文档，包括需求文档、设计文档、使用手册等，方便项目管理和后期维护。</a:t>
            </a:r>
          </a:p>
        </p:txBody>
      </p:sp>
      <p:sp>
        <p:nvSpPr>
          <p:cNvPr id="21" name="TextBox 21"/>
          <p:cNvSpPr txBox="1"/>
          <p:nvPr/>
        </p:nvSpPr>
        <p:spPr>
          <a:xfrm>
            <a:off x="4585608" y="4209792"/>
            <a:ext cx="2895600" cy="695325"/>
          </a:xfrm>
          <a:prstGeom prst="rect">
            <a:avLst/>
          </a:prstGeom>
        </p:spPr>
        <p:txBody>
          <a:bodyPr vert="horz" wrap="square" lIns="123825" tIns="123825" rIns="57150" bIns="123825" rtlCol="0" anchor="t" anchorCtr="0">
            <a:spAutoFit/>
          </a:bodyPr>
          <a:lstStyle/>
          <a:p>
            <a:pPr>
              <a:lnSpc>
                <a:spcPct val="120000"/>
              </a:lnSpc>
            </a:pPr>
            <a:r>
              <a:rPr lang="en-US" sz="2325" b="1">
                <a:solidFill>
                  <a:schemeClr val="accent1">
                    <a:alpha val="100000"/>
                  </a:schemeClr>
                </a:solidFill>
                <a:latin typeface="Microsoft Yahei"/>
                <a:ea typeface="Microsoft Yahei"/>
                <a:cs typeface="Microsoft Yahei"/>
              </a:rPr>
              <a:t>开发与实现</a:t>
            </a:r>
          </a:p>
        </p:txBody>
      </p:sp>
      <p:sp>
        <p:nvSpPr>
          <p:cNvPr id="22" name="TextBox 22"/>
          <p:cNvSpPr txBox="1"/>
          <p:nvPr/>
        </p:nvSpPr>
        <p:spPr>
          <a:xfrm>
            <a:off x="4585608" y="4753712"/>
            <a:ext cx="2733843" cy="1414272"/>
          </a:xfrm>
          <a:prstGeom prst="rect">
            <a:avLst/>
          </a:prstGeom>
        </p:spPr>
        <p:txBody>
          <a:bodyPr vert="horz" wrap="square" lIns="123825" tIns="123825" rIns="57150" bIns="123825" rtlCol="0" anchor="t" anchorCtr="0">
            <a:spAutoFit/>
          </a:bodyPr>
          <a:lstStyle/>
          <a:p>
            <a:pPr>
              <a:lnSpc>
                <a:spcPct val="120000"/>
              </a:lnSpc>
            </a:pPr>
            <a:r>
              <a:rPr lang="en-US" sz="1500">
                <a:solidFill>
                  <a:schemeClr val="dk1">
                    <a:alpha val="100000"/>
                  </a:schemeClr>
                </a:solidFill>
                <a:latin typeface="Microsoft Yahei"/>
                <a:ea typeface="Microsoft Yahei"/>
                <a:cs typeface="Microsoft Yahei"/>
              </a:rPr>
              <a:t>依据系统设计方案，进行代码编写、系统集成和测试，确保系统的稳定性和性能。</a:t>
            </a:r>
          </a:p>
        </p:txBody>
      </p:sp>
      <p:sp>
        <p:nvSpPr>
          <p:cNvPr id="23" name="TextBox 23"/>
          <p:cNvSpPr txBox="1"/>
          <p:nvPr/>
        </p:nvSpPr>
        <p:spPr>
          <a:xfrm>
            <a:off x="413234" y="4209792"/>
            <a:ext cx="2895600" cy="695325"/>
          </a:xfrm>
          <a:prstGeom prst="rect">
            <a:avLst/>
          </a:prstGeom>
        </p:spPr>
        <p:txBody>
          <a:bodyPr vert="horz" wrap="square" lIns="123825" tIns="123825" rIns="57150" bIns="123825" rtlCol="0" anchor="t" anchorCtr="0">
            <a:spAutoFit/>
          </a:bodyPr>
          <a:lstStyle/>
          <a:p>
            <a:pPr>
              <a:lnSpc>
                <a:spcPct val="120000"/>
              </a:lnSpc>
            </a:pPr>
            <a:r>
              <a:rPr lang="en-US" sz="2325" b="1">
                <a:solidFill>
                  <a:schemeClr val="accent1">
                    <a:alpha val="100000"/>
                  </a:schemeClr>
                </a:solidFill>
                <a:latin typeface="Microsoft Yahei"/>
                <a:ea typeface="Microsoft Yahei"/>
                <a:cs typeface="Microsoft Yahei"/>
              </a:rPr>
              <a:t>需求调研与分析</a:t>
            </a:r>
          </a:p>
        </p:txBody>
      </p:sp>
      <p:sp>
        <p:nvSpPr>
          <p:cNvPr id="24" name="TextBox 24"/>
          <p:cNvSpPr txBox="1"/>
          <p:nvPr/>
        </p:nvSpPr>
        <p:spPr>
          <a:xfrm>
            <a:off x="413234" y="4753712"/>
            <a:ext cx="2733843" cy="1414272"/>
          </a:xfrm>
          <a:prstGeom prst="rect">
            <a:avLst/>
          </a:prstGeom>
        </p:spPr>
        <p:txBody>
          <a:bodyPr vert="horz" wrap="square" lIns="123825" tIns="123825" rIns="57150" bIns="123825" rtlCol="0" anchor="t" anchorCtr="0">
            <a:spAutoFit/>
          </a:bodyPr>
          <a:lstStyle/>
          <a:p>
            <a:pPr>
              <a:lnSpc>
                <a:spcPct val="120000"/>
              </a:lnSpc>
            </a:pPr>
            <a:r>
              <a:rPr lang="en-US" sz="1500">
                <a:solidFill>
                  <a:schemeClr val="dk1">
                    <a:alpha val="100000"/>
                  </a:schemeClr>
                </a:solidFill>
                <a:latin typeface="Microsoft Yahei"/>
                <a:ea typeface="Microsoft Yahei"/>
                <a:cs typeface="Microsoft Yahei"/>
              </a:rPr>
              <a:t>负责收集用户需求，进行需求调研和分析，为项目提供明确的方向和目标。</a:t>
            </a:r>
          </a:p>
        </p:txBody>
      </p:sp>
      <p:sp>
        <p:nvSpPr>
          <p:cNvPr id="25" name="TextBox 25"/>
          <p:cNvSpPr txBox="1"/>
          <p:nvPr/>
        </p:nvSpPr>
        <p:spPr>
          <a:xfrm>
            <a:off x="2488463" y="1338258"/>
            <a:ext cx="2895600" cy="695325"/>
          </a:xfrm>
          <a:prstGeom prst="rect">
            <a:avLst/>
          </a:prstGeom>
        </p:spPr>
        <p:txBody>
          <a:bodyPr vert="horz" wrap="square" lIns="123825" tIns="123825" rIns="57150" bIns="123825" rtlCol="0" anchor="t" anchorCtr="0">
            <a:spAutoFit/>
          </a:bodyPr>
          <a:lstStyle/>
          <a:p>
            <a:pPr>
              <a:lnSpc>
                <a:spcPct val="120000"/>
              </a:lnSpc>
            </a:pPr>
            <a:r>
              <a:rPr lang="en-US" sz="2325" b="1">
                <a:solidFill>
                  <a:schemeClr val="accent1">
                    <a:alpha val="100000"/>
                  </a:schemeClr>
                </a:solidFill>
                <a:latin typeface="Microsoft Yahei"/>
                <a:ea typeface="Microsoft Yahei"/>
                <a:cs typeface="Microsoft Yahei"/>
              </a:rPr>
              <a:t>系统设计</a:t>
            </a:r>
          </a:p>
        </p:txBody>
      </p:sp>
      <p:sp>
        <p:nvSpPr>
          <p:cNvPr id="26" name="TextBox 26"/>
          <p:cNvSpPr txBox="1"/>
          <p:nvPr/>
        </p:nvSpPr>
        <p:spPr>
          <a:xfrm>
            <a:off x="2488463" y="1852616"/>
            <a:ext cx="2733675" cy="1390650"/>
          </a:xfrm>
          <a:prstGeom prst="rect">
            <a:avLst/>
          </a:prstGeom>
        </p:spPr>
        <p:txBody>
          <a:bodyPr vert="horz" wrap="square" lIns="123825" tIns="123825" rIns="57150" bIns="123825" rtlCol="0" anchor="t" anchorCtr="0">
            <a:spAutoFit/>
          </a:bodyPr>
          <a:lstStyle/>
          <a:p>
            <a:pPr>
              <a:lnSpc>
                <a:spcPct val="120000"/>
              </a:lnSpc>
            </a:pPr>
            <a:r>
              <a:rPr lang="en-US" sz="1500">
                <a:solidFill>
                  <a:schemeClr val="dk1">
                    <a:alpha val="100000"/>
                  </a:schemeClr>
                </a:solidFill>
                <a:latin typeface="Microsoft Yahei"/>
                <a:ea typeface="Microsoft Yahei"/>
                <a:cs typeface="Microsoft Yahei"/>
              </a:rPr>
              <a:t>根据需求分析结果，进行系统架构和功能模块设计，制定详细的设计方案。</a:t>
            </a:r>
          </a:p>
        </p:txBody>
      </p:sp>
      <p:cxnSp>
        <p:nvCxnSpPr>
          <p:cNvPr id="27" name="Connector 27"/>
          <p:cNvCxnSpPr/>
          <p:nvPr/>
        </p:nvCxnSpPr>
        <p:spPr>
          <a:xfrm flipV="1">
            <a:off x="1820468" y="2574173"/>
            <a:ext cx="0" cy="970187"/>
          </a:xfrm>
          <a:prstGeom prst="line">
            <a:avLst/>
          </a:prstGeom>
          <a:ln w="19050">
            <a:solidFill>
              <a:schemeClr val="accent2"/>
            </a:solidFill>
            <a:prstDash val="dash"/>
          </a:ln>
        </p:spPr>
        <p:style>
          <a:lnRef idx="0">
            <a:schemeClr val="accent2"/>
          </a:lnRef>
          <a:fillRef idx="1">
            <a:schemeClr val="accent2"/>
          </a:fillRef>
          <a:effectRef idx="0">
            <a:schemeClr val="accent2"/>
          </a:effectRef>
          <a:fontRef idx="minor">
            <a:schemeClr val="lt1"/>
          </a:fontRef>
        </p:style>
      </p:cxnSp>
      <p:sp>
        <p:nvSpPr>
          <p:cNvPr id="28" name="AutoShape 28"/>
          <p:cNvSpPr/>
          <p:nvPr/>
        </p:nvSpPr>
        <p:spPr>
          <a:xfrm>
            <a:off x="1716131" y="3695836"/>
            <a:ext cx="219484" cy="219484"/>
          </a:xfrm>
          <a:prstGeom prst="ellipse">
            <a:avLst/>
          </a:prstGeom>
          <a:solidFill>
            <a:schemeClr val="lt1">
              <a:alpha val="100000"/>
            </a:schemeClr>
          </a:solidFill>
        </p:spPr>
      </p:sp>
      <p:sp>
        <p:nvSpPr>
          <p:cNvPr id="29" name="AutoShape 29"/>
          <p:cNvSpPr/>
          <p:nvPr/>
        </p:nvSpPr>
        <p:spPr>
          <a:xfrm>
            <a:off x="1777091" y="3756797"/>
            <a:ext cx="97564" cy="97564"/>
          </a:xfrm>
          <a:prstGeom prst="ellipse">
            <a:avLst/>
          </a:prstGeom>
          <a:solidFill>
            <a:schemeClr val="accent1">
              <a:alpha val="100000"/>
            </a:schemeClr>
          </a:solidFill>
        </p:spPr>
      </p:sp>
      <p:sp>
        <p:nvSpPr>
          <p:cNvPr id="30" name="AutoShape 30"/>
          <p:cNvSpPr/>
          <p:nvPr/>
        </p:nvSpPr>
        <p:spPr>
          <a:xfrm>
            <a:off x="1449074" y="1852616"/>
            <a:ext cx="742789" cy="742789"/>
          </a:xfrm>
          <a:prstGeom prst="ellipse">
            <a:avLst/>
          </a:prstGeom>
          <a:solidFill>
            <a:schemeClr val="accent2">
              <a:alpha val="100000"/>
            </a:schemeClr>
          </a:solidFill>
        </p:spPr>
      </p:sp>
      <p:sp>
        <p:nvSpPr>
          <p:cNvPr id="31" name="Freeform 31"/>
          <p:cNvSpPr/>
          <p:nvPr/>
        </p:nvSpPr>
        <p:spPr>
          <a:xfrm>
            <a:off x="1640033" y="2043387"/>
            <a:ext cx="356542" cy="356542"/>
          </a:xfrm>
          <a:custGeom>
            <a:avLst/>
            <a:gdLst/>
            <a:ahLst/>
            <a:cxnLst/>
            <a:rect l="l" t="t" r="r" b="b"/>
            <a:pathLst>
              <a:path w="304800" h="304800">
                <a:moveTo>
                  <a:pt x="0" y="91440"/>
                </a:moveTo>
                <a:lnTo>
                  <a:pt x="152400" y="0"/>
                </a:lnTo>
                <a:lnTo>
                  <a:pt x="304800" y="91440"/>
                </a:lnTo>
                <a:lnTo>
                  <a:pt x="304800" y="121920"/>
                </a:lnTo>
                <a:lnTo>
                  <a:pt x="0" y="121920"/>
                </a:lnTo>
                <a:lnTo>
                  <a:pt x="0" y="91440"/>
                </a:lnTo>
                <a:close/>
                <a:moveTo>
                  <a:pt x="0" y="274320"/>
                </a:moveTo>
                <a:lnTo>
                  <a:pt x="304800" y="274320"/>
                </a:lnTo>
                <a:lnTo>
                  <a:pt x="304800" y="304800"/>
                </a:lnTo>
                <a:lnTo>
                  <a:pt x="0" y="304800"/>
                </a:lnTo>
                <a:lnTo>
                  <a:pt x="0" y="274320"/>
                </a:lnTo>
                <a:close/>
                <a:moveTo>
                  <a:pt x="30480" y="243840"/>
                </a:moveTo>
                <a:lnTo>
                  <a:pt x="274320" y="243840"/>
                </a:lnTo>
                <a:lnTo>
                  <a:pt x="274320" y="274320"/>
                </a:lnTo>
                <a:lnTo>
                  <a:pt x="30480" y="274320"/>
                </a:lnTo>
                <a:lnTo>
                  <a:pt x="30480" y="243840"/>
                </a:lnTo>
                <a:close/>
                <a:moveTo>
                  <a:pt x="30480" y="121920"/>
                </a:moveTo>
                <a:lnTo>
                  <a:pt x="91440" y="121920"/>
                </a:lnTo>
                <a:lnTo>
                  <a:pt x="91440" y="243840"/>
                </a:lnTo>
                <a:lnTo>
                  <a:pt x="30480" y="243840"/>
                </a:lnTo>
                <a:lnTo>
                  <a:pt x="30480" y="121920"/>
                </a:lnTo>
                <a:close/>
                <a:moveTo>
                  <a:pt x="121920" y="121920"/>
                </a:moveTo>
                <a:lnTo>
                  <a:pt x="182880" y="121920"/>
                </a:lnTo>
                <a:lnTo>
                  <a:pt x="182880" y="243840"/>
                </a:lnTo>
                <a:lnTo>
                  <a:pt x="121920" y="243840"/>
                </a:lnTo>
                <a:lnTo>
                  <a:pt x="121920" y="121920"/>
                </a:lnTo>
                <a:close/>
                <a:moveTo>
                  <a:pt x="213360" y="121920"/>
                </a:moveTo>
                <a:lnTo>
                  <a:pt x="274320" y="121920"/>
                </a:lnTo>
                <a:lnTo>
                  <a:pt x="274320" y="243840"/>
                </a:lnTo>
                <a:lnTo>
                  <a:pt x="213360" y="243840"/>
                </a:lnTo>
                <a:lnTo>
                  <a:pt x="213360" y="121920"/>
                </a:lnTo>
                <a:close/>
              </a:path>
            </a:pathLst>
          </a:custGeom>
          <a:solidFill>
            <a:schemeClr val="lt1">
              <a:alpha val="100000"/>
            </a:schemeClr>
          </a:solidFill>
        </p:spPr>
      </p:sp>
      <p:cxnSp>
        <p:nvCxnSpPr>
          <p:cNvPr id="32" name="Connector 32"/>
          <p:cNvCxnSpPr/>
          <p:nvPr/>
        </p:nvCxnSpPr>
        <p:spPr>
          <a:xfrm flipV="1">
            <a:off x="6061516" y="2590940"/>
            <a:ext cx="0" cy="961926"/>
          </a:xfrm>
          <a:prstGeom prst="line">
            <a:avLst/>
          </a:prstGeom>
          <a:ln w="19050">
            <a:solidFill>
              <a:schemeClr val="accent2"/>
            </a:solidFill>
            <a:prstDash val="dash"/>
          </a:ln>
        </p:spPr>
        <p:style>
          <a:lnRef idx="0">
            <a:schemeClr val="accent2"/>
          </a:lnRef>
          <a:fillRef idx="1">
            <a:schemeClr val="accent2"/>
          </a:fillRef>
          <a:effectRef idx="0">
            <a:schemeClr val="accent2"/>
          </a:effectRef>
          <a:fontRef idx="minor">
            <a:schemeClr val="lt1"/>
          </a:fontRef>
        </p:style>
      </p:cxnSp>
      <p:sp>
        <p:nvSpPr>
          <p:cNvPr id="33" name="AutoShape 33"/>
          <p:cNvSpPr/>
          <p:nvPr/>
        </p:nvSpPr>
        <p:spPr>
          <a:xfrm>
            <a:off x="5957179" y="3676027"/>
            <a:ext cx="219484" cy="219484"/>
          </a:xfrm>
          <a:prstGeom prst="ellipse">
            <a:avLst/>
          </a:prstGeom>
          <a:solidFill>
            <a:schemeClr val="lt1">
              <a:alpha val="100000"/>
            </a:schemeClr>
          </a:solidFill>
        </p:spPr>
      </p:sp>
      <p:sp>
        <p:nvSpPr>
          <p:cNvPr id="34" name="AutoShape 34"/>
          <p:cNvSpPr/>
          <p:nvPr/>
        </p:nvSpPr>
        <p:spPr>
          <a:xfrm>
            <a:off x="6018139" y="3736987"/>
            <a:ext cx="97564" cy="97564"/>
          </a:xfrm>
          <a:prstGeom prst="ellipse">
            <a:avLst/>
          </a:prstGeom>
          <a:solidFill>
            <a:schemeClr val="accent1">
              <a:alpha val="100000"/>
            </a:schemeClr>
          </a:solidFill>
        </p:spPr>
      </p:sp>
      <p:cxnSp>
        <p:nvCxnSpPr>
          <p:cNvPr id="35" name="Connector 35"/>
          <p:cNvCxnSpPr/>
          <p:nvPr/>
        </p:nvCxnSpPr>
        <p:spPr>
          <a:xfrm flipV="1">
            <a:off x="10265608" y="2571732"/>
            <a:ext cx="0" cy="961926"/>
          </a:xfrm>
          <a:prstGeom prst="line">
            <a:avLst/>
          </a:prstGeom>
          <a:ln w="19050">
            <a:solidFill>
              <a:schemeClr val="accent2"/>
            </a:solidFill>
            <a:prstDash val="dash"/>
          </a:ln>
        </p:spPr>
        <p:style>
          <a:lnRef idx="0">
            <a:schemeClr val="accent2"/>
          </a:lnRef>
          <a:fillRef idx="1">
            <a:schemeClr val="accent2"/>
          </a:fillRef>
          <a:effectRef idx="0">
            <a:schemeClr val="accent2"/>
          </a:effectRef>
          <a:fontRef idx="minor">
            <a:schemeClr val="lt1"/>
          </a:fontRef>
        </p:style>
      </p:cxnSp>
      <p:sp>
        <p:nvSpPr>
          <p:cNvPr id="36" name="AutoShape 36"/>
          <p:cNvSpPr/>
          <p:nvPr/>
        </p:nvSpPr>
        <p:spPr>
          <a:xfrm>
            <a:off x="10161272" y="3681204"/>
            <a:ext cx="219484" cy="219484"/>
          </a:xfrm>
          <a:prstGeom prst="ellipse">
            <a:avLst/>
          </a:prstGeom>
          <a:solidFill>
            <a:schemeClr val="lt1">
              <a:alpha val="100000"/>
            </a:schemeClr>
          </a:solidFill>
        </p:spPr>
      </p:sp>
      <p:sp>
        <p:nvSpPr>
          <p:cNvPr id="37" name="AutoShape 37"/>
          <p:cNvSpPr/>
          <p:nvPr/>
        </p:nvSpPr>
        <p:spPr>
          <a:xfrm>
            <a:off x="10222231" y="3742164"/>
            <a:ext cx="97564" cy="97564"/>
          </a:xfrm>
          <a:prstGeom prst="ellipse">
            <a:avLst/>
          </a:prstGeom>
          <a:solidFill>
            <a:schemeClr val="accent1">
              <a:alpha val="100000"/>
            </a:schemeClr>
          </a:solidFill>
        </p:spPr>
      </p:sp>
      <p:sp>
        <p:nvSpPr>
          <p:cNvPr id="38" name="AutoShape 38"/>
          <p:cNvSpPr/>
          <p:nvPr/>
        </p:nvSpPr>
        <p:spPr>
          <a:xfrm>
            <a:off x="5707718" y="1852616"/>
            <a:ext cx="742789" cy="742789"/>
          </a:xfrm>
          <a:prstGeom prst="ellipse">
            <a:avLst/>
          </a:prstGeom>
          <a:solidFill>
            <a:schemeClr val="accent2">
              <a:alpha val="100000"/>
            </a:schemeClr>
          </a:solidFill>
        </p:spPr>
      </p:sp>
      <p:cxnSp>
        <p:nvCxnSpPr>
          <p:cNvPr id="39" name="Connector 39"/>
          <p:cNvCxnSpPr/>
          <p:nvPr/>
        </p:nvCxnSpPr>
        <p:spPr>
          <a:xfrm flipV="1">
            <a:off x="3943694" y="3835635"/>
            <a:ext cx="0" cy="1284763"/>
          </a:xfrm>
          <a:prstGeom prst="line">
            <a:avLst/>
          </a:prstGeom>
          <a:ln w="19050">
            <a:solidFill>
              <a:schemeClr val="accent2"/>
            </a:solidFill>
            <a:prstDash val="dash"/>
          </a:ln>
        </p:spPr>
        <p:style>
          <a:lnRef idx="0">
            <a:schemeClr val="accent2"/>
          </a:lnRef>
          <a:fillRef idx="1">
            <a:schemeClr val="accent2"/>
          </a:fillRef>
          <a:effectRef idx="0">
            <a:schemeClr val="accent2"/>
          </a:effectRef>
          <a:fontRef idx="minor">
            <a:schemeClr val="lt1"/>
          </a:fontRef>
        </p:style>
      </p:cxnSp>
      <p:sp>
        <p:nvSpPr>
          <p:cNvPr id="40" name="AutoShape 40"/>
          <p:cNvSpPr/>
          <p:nvPr/>
        </p:nvSpPr>
        <p:spPr>
          <a:xfrm>
            <a:off x="3833953" y="3688233"/>
            <a:ext cx="219484" cy="219484"/>
          </a:xfrm>
          <a:prstGeom prst="ellipse">
            <a:avLst/>
          </a:prstGeom>
          <a:solidFill>
            <a:schemeClr val="lt1">
              <a:alpha val="100000"/>
            </a:schemeClr>
          </a:solidFill>
        </p:spPr>
      </p:sp>
      <p:sp>
        <p:nvSpPr>
          <p:cNvPr id="41" name="AutoShape 41"/>
          <p:cNvSpPr/>
          <p:nvPr/>
        </p:nvSpPr>
        <p:spPr>
          <a:xfrm>
            <a:off x="3894913" y="3749193"/>
            <a:ext cx="97564" cy="97564"/>
          </a:xfrm>
          <a:prstGeom prst="ellipse">
            <a:avLst/>
          </a:prstGeom>
          <a:solidFill>
            <a:schemeClr val="accent1">
              <a:alpha val="100000"/>
            </a:schemeClr>
          </a:solidFill>
        </p:spPr>
      </p:sp>
      <p:cxnSp>
        <p:nvCxnSpPr>
          <p:cNvPr id="42" name="Connector 42"/>
          <p:cNvCxnSpPr/>
          <p:nvPr/>
        </p:nvCxnSpPr>
        <p:spPr>
          <a:xfrm flipV="1">
            <a:off x="8191601" y="3822284"/>
            <a:ext cx="0" cy="1284763"/>
          </a:xfrm>
          <a:prstGeom prst="line">
            <a:avLst/>
          </a:prstGeom>
          <a:ln w="19050">
            <a:solidFill>
              <a:schemeClr val="accent2"/>
            </a:solidFill>
            <a:prstDash val="dash"/>
          </a:ln>
        </p:spPr>
        <p:style>
          <a:lnRef idx="0">
            <a:schemeClr val="accent2"/>
          </a:lnRef>
          <a:fillRef idx="1">
            <a:schemeClr val="accent2"/>
          </a:fillRef>
          <a:effectRef idx="0">
            <a:schemeClr val="accent2"/>
          </a:effectRef>
          <a:fontRef idx="minor">
            <a:schemeClr val="lt1"/>
          </a:fontRef>
        </p:style>
      </p:cxnSp>
      <p:sp>
        <p:nvSpPr>
          <p:cNvPr id="43" name="AutoShape 43"/>
          <p:cNvSpPr/>
          <p:nvPr/>
        </p:nvSpPr>
        <p:spPr>
          <a:xfrm>
            <a:off x="8081859" y="3688233"/>
            <a:ext cx="219484" cy="219484"/>
          </a:xfrm>
          <a:prstGeom prst="ellipse">
            <a:avLst/>
          </a:prstGeom>
          <a:solidFill>
            <a:schemeClr val="lt1">
              <a:alpha val="100000"/>
            </a:schemeClr>
          </a:solidFill>
        </p:spPr>
      </p:sp>
      <p:sp>
        <p:nvSpPr>
          <p:cNvPr id="44" name="AutoShape 44"/>
          <p:cNvSpPr/>
          <p:nvPr/>
        </p:nvSpPr>
        <p:spPr>
          <a:xfrm>
            <a:off x="8142819" y="3749193"/>
            <a:ext cx="97564" cy="97564"/>
          </a:xfrm>
          <a:prstGeom prst="ellipse">
            <a:avLst/>
          </a:prstGeom>
          <a:solidFill>
            <a:schemeClr val="accent1">
              <a:alpha val="100000"/>
            </a:schemeClr>
          </a:solidFill>
        </p:spPr>
      </p:sp>
      <p:sp>
        <p:nvSpPr>
          <p:cNvPr id="45" name="AutoShape 45"/>
          <p:cNvSpPr/>
          <p:nvPr/>
        </p:nvSpPr>
        <p:spPr>
          <a:xfrm>
            <a:off x="3560108" y="5063734"/>
            <a:ext cx="742789" cy="742789"/>
          </a:xfrm>
          <a:prstGeom prst="ellipse">
            <a:avLst/>
          </a:prstGeom>
          <a:solidFill>
            <a:schemeClr val="accent2">
              <a:alpha val="100000"/>
            </a:schemeClr>
          </a:solidFill>
        </p:spPr>
      </p:sp>
      <p:sp>
        <p:nvSpPr>
          <p:cNvPr id="46" name="AutoShape 46"/>
          <p:cNvSpPr/>
          <p:nvPr/>
        </p:nvSpPr>
        <p:spPr>
          <a:xfrm>
            <a:off x="7820207" y="5063734"/>
            <a:ext cx="742789" cy="742789"/>
          </a:xfrm>
          <a:prstGeom prst="ellipse">
            <a:avLst/>
          </a:prstGeom>
          <a:solidFill>
            <a:schemeClr val="accent2">
              <a:alpha val="100000"/>
            </a:schemeClr>
          </a:solidFill>
        </p:spPr>
      </p:sp>
      <p:sp>
        <p:nvSpPr>
          <p:cNvPr id="47" name="Freeform 47"/>
          <p:cNvSpPr/>
          <p:nvPr/>
        </p:nvSpPr>
        <p:spPr>
          <a:xfrm>
            <a:off x="5856595" y="2003865"/>
            <a:ext cx="452190" cy="452190"/>
          </a:xfrm>
          <a:custGeom>
            <a:avLst/>
            <a:gdLst/>
            <a:ahLst/>
            <a:cxnLst/>
            <a:rect l="l" t="t" r="r" b="b"/>
            <a:pathLst>
              <a:path w="304800" h="304800">
                <a:moveTo>
                  <a:pt x="147180" y="28632"/>
                </a:moveTo>
                <a:lnTo>
                  <a:pt x="19907" y="83468"/>
                </a:lnTo>
                <a:lnTo>
                  <a:pt x="147304" y="137874"/>
                </a:lnTo>
                <a:lnTo>
                  <a:pt x="276015" y="83344"/>
                </a:lnTo>
                <a:lnTo>
                  <a:pt x="147180" y="28632"/>
                </a:lnTo>
                <a:close/>
                <a:moveTo>
                  <a:pt x="152400" y="144723"/>
                </a:moveTo>
                <a:lnTo>
                  <a:pt x="152400" y="276168"/>
                </a:lnTo>
                <a:lnTo>
                  <a:pt x="276177" y="217408"/>
                </a:lnTo>
                <a:lnTo>
                  <a:pt x="276177" y="92145"/>
                </a:lnTo>
                <a:lnTo>
                  <a:pt x="152400" y="144723"/>
                </a:lnTo>
                <a:close/>
                <a:moveTo>
                  <a:pt x="19098" y="217408"/>
                </a:moveTo>
                <a:lnTo>
                  <a:pt x="143294" y="276168"/>
                </a:lnTo>
                <a:lnTo>
                  <a:pt x="143294" y="144723"/>
                </a:lnTo>
                <a:lnTo>
                  <a:pt x="19098" y="92145"/>
                </a:lnTo>
                <a:lnTo>
                  <a:pt x="19098" y="217408"/>
                </a:lnTo>
                <a:close/>
              </a:path>
            </a:pathLst>
          </a:custGeom>
          <a:solidFill>
            <a:schemeClr val="lt1">
              <a:alpha val="100000"/>
            </a:schemeClr>
          </a:solidFill>
        </p:spPr>
      </p:sp>
      <p:sp>
        <p:nvSpPr>
          <p:cNvPr id="48" name="AutoShape 48"/>
          <p:cNvSpPr/>
          <p:nvPr/>
        </p:nvSpPr>
        <p:spPr>
          <a:xfrm>
            <a:off x="9900600" y="1852616"/>
            <a:ext cx="742789" cy="742789"/>
          </a:xfrm>
          <a:prstGeom prst="ellipse">
            <a:avLst/>
          </a:prstGeom>
          <a:solidFill>
            <a:schemeClr val="accent2">
              <a:alpha val="100000"/>
            </a:schemeClr>
          </a:solidFill>
        </p:spPr>
      </p:sp>
      <p:sp>
        <p:nvSpPr>
          <p:cNvPr id="49" name="Freeform 49"/>
          <p:cNvSpPr/>
          <p:nvPr/>
        </p:nvSpPr>
        <p:spPr>
          <a:xfrm>
            <a:off x="10075821" y="2040441"/>
            <a:ext cx="383872" cy="383872"/>
          </a:xfrm>
          <a:custGeom>
            <a:avLst/>
            <a:gdLst/>
            <a:ahLst/>
            <a:cxnLst/>
            <a:rect l="l" t="t" r="r" b="b"/>
            <a:pathLst>
              <a:path w="304800" h="304800">
                <a:moveTo>
                  <a:pt x="0" y="209550"/>
                </a:moveTo>
                <a:lnTo>
                  <a:pt x="152410" y="247650"/>
                </a:lnTo>
                <a:lnTo>
                  <a:pt x="304800" y="209550"/>
                </a:lnTo>
                <a:lnTo>
                  <a:pt x="304800" y="247650"/>
                </a:lnTo>
                <a:lnTo>
                  <a:pt x="152410" y="285750"/>
                </a:lnTo>
                <a:lnTo>
                  <a:pt x="0" y="247650"/>
                </a:lnTo>
                <a:close/>
                <a:moveTo>
                  <a:pt x="0" y="133350"/>
                </a:moveTo>
                <a:lnTo>
                  <a:pt x="152410" y="171450"/>
                </a:lnTo>
                <a:lnTo>
                  <a:pt x="304800" y="133350"/>
                </a:lnTo>
                <a:lnTo>
                  <a:pt x="304800" y="171450"/>
                </a:lnTo>
                <a:lnTo>
                  <a:pt x="152410" y="209550"/>
                </a:lnTo>
                <a:lnTo>
                  <a:pt x="0" y="171450"/>
                </a:lnTo>
                <a:close/>
                <a:moveTo>
                  <a:pt x="0" y="57150"/>
                </a:moveTo>
                <a:lnTo>
                  <a:pt x="152410" y="19050"/>
                </a:lnTo>
                <a:lnTo>
                  <a:pt x="304800" y="57150"/>
                </a:lnTo>
                <a:lnTo>
                  <a:pt x="304800" y="95250"/>
                </a:lnTo>
                <a:lnTo>
                  <a:pt x="152410" y="133350"/>
                </a:lnTo>
                <a:lnTo>
                  <a:pt x="0" y="95250"/>
                </a:lnTo>
                <a:close/>
              </a:path>
            </a:pathLst>
          </a:custGeom>
          <a:solidFill>
            <a:schemeClr val="lt1">
              <a:alpha val="100000"/>
            </a:schemeClr>
          </a:solidFill>
        </p:spPr>
      </p:sp>
      <p:sp>
        <p:nvSpPr>
          <p:cNvPr id="50" name="Freeform 50"/>
          <p:cNvSpPr/>
          <p:nvPr/>
        </p:nvSpPr>
        <p:spPr>
          <a:xfrm>
            <a:off x="3785185" y="5283154"/>
            <a:ext cx="355388" cy="355388"/>
          </a:xfrm>
          <a:custGeom>
            <a:avLst/>
            <a:gdLst/>
            <a:ahLst/>
            <a:cxnLst/>
            <a:rect l="l" t="t" r="r" b="b"/>
            <a:pathLst>
              <a:path w="304800" h="304800">
                <a:moveTo>
                  <a:pt x="116843" y="182880"/>
                </a:moveTo>
                <a:lnTo>
                  <a:pt x="30480" y="182880"/>
                </a:lnTo>
                <a:lnTo>
                  <a:pt x="30480" y="304800"/>
                </a:lnTo>
                <a:lnTo>
                  <a:pt x="0" y="304800"/>
                </a:lnTo>
                <a:lnTo>
                  <a:pt x="0" y="0"/>
                </a:lnTo>
                <a:lnTo>
                  <a:pt x="182880" y="0"/>
                </a:lnTo>
                <a:lnTo>
                  <a:pt x="187957" y="30480"/>
                </a:lnTo>
                <a:lnTo>
                  <a:pt x="304800" y="30480"/>
                </a:lnTo>
                <a:lnTo>
                  <a:pt x="259080" y="121920"/>
                </a:lnTo>
                <a:lnTo>
                  <a:pt x="304800" y="213360"/>
                </a:lnTo>
                <a:lnTo>
                  <a:pt x="121920" y="213360"/>
                </a:lnTo>
                <a:lnTo>
                  <a:pt x="116843" y="182880"/>
                </a:lnTo>
                <a:close/>
              </a:path>
            </a:pathLst>
          </a:custGeom>
          <a:solidFill>
            <a:schemeClr val="lt1">
              <a:alpha val="100000"/>
            </a:schemeClr>
          </a:solidFill>
        </p:spPr>
      </p:sp>
      <p:sp>
        <p:nvSpPr>
          <p:cNvPr id="51" name="Freeform 51"/>
          <p:cNvSpPr/>
          <p:nvPr/>
        </p:nvSpPr>
        <p:spPr>
          <a:xfrm>
            <a:off x="7917111" y="5228967"/>
            <a:ext cx="409575" cy="409575"/>
          </a:xfrm>
          <a:custGeom>
            <a:avLst/>
            <a:gdLst/>
            <a:ahLst/>
            <a:cxnLst/>
            <a:rect l="l" t="t" r="r" b="b"/>
            <a:pathLst>
              <a:path w="304800" h="304800">
                <a:moveTo>
                  <a:pt x="310886" y="167269"/>
                </a:moveTo>
                <a:cubicBezTo>
                  <a:pt x="310886" y="167269"/>
                  <a:pt x="267148" y="122672"/>
                  <a:pt x="206873" y="122672"/>
                </a:cubicBezTo>
                <a:cubicBezTo>
                  <a:pt x="147980" y="122672"/>
                  <a:pt x="89764" y="167269"/>
                  <a:pt x="89764" y="167269"/>
                </a:cubicBezTo>
                <a:lnTo>
                  <a:pt x="57064" y="153619"/>
                </a:lnTo>
                <a:lnTo>
                  <a:pt x="57064" y="193662"/>
                </a:lnTo>
                <a:cubicBezTo>
                  <a:pt x="62217" y="195415"/>
                  <a:pt x="65989" y="200158"/>
                  <a:pt x="65989" y="205902"/>
                </a:cubicBezTo>
                <a:cubicBezTo>
                  <a:pt x="65989" y="211703"/>
                  <a:pt x="62141" y="216456"/>
                  <a:pt x="56912" y="218170"/>
                </a:cubicBezTo>
                <a:lnTo>
                  <a:pt x="66580" y="245135"/>
                </a:lnTo>
                <a:lnTo>
                  <a:pt x="38043" y="245135"/>
                </a:lnTo>
                <a:lnTo>
                  <a:pt x="47796" y="217942"/>
                </a:lnTo>
                <a:cubicBezTo>
                  <a:pt x="43110" y="215951"/>
                  <a:pt x="39834" y="211322"/>
                  <a:pt x="39834" y="205902"/>
                </a:cubicBezTo>
                <a:cubicBezTo>
                  <a:pt x="39834" y="200597"/>
                  <a:pt x="43015" y="196082"/>
                  <a:pt x="47558" y="194024"/>
                </a:cubicBezTo>
                <a:lnTo>
                  <a:pt x="47558" y="149647"/>
                </a:lnTo>
                <a:lnTo>
                  <a:pt x="0" y="129816"/>
                </a:lnTo>
                <a:lnTo>
                  <a:pt x="209255" y="35890"/>
                </a:lnTo>
                <a:lnTo>
                  <a:pt x="401241" y="130997"/>
                </a:lnTo>
                <a:lnTo>
                  <a:pt x="310886" y="167269"/>
                </a:lnTo>
                <a:close/>
                <a:moveTo>
                  <a:pt x="204492" y="145266"/>
                </a:moveTo>
                <a:cubicBezTo>
                  <a:pt x="265128" y="145266"/>
                  <a:pt x="294846" y="177365"/>
                  <a:pt x="294846" y="177365"/>
                </a:cubicBezTo>
                <a:lnTo>
                  <a:pt x="294846" y="243945"/>
                </a:lnTo>
                <a:cubicBezTo>
                  <a:pt x="294846" y="243945"/>
                  <a:pt x="263938" y="268910"/>
                  <a:pt x="199739" y="268910"/>
                </a:cubicBezTo>
                <a:cubicBezTo>
                  <a:pt x="135541" y="268910"/>
                  <a:pt x="114138" y="243945"/>
                  <a:pt x="114138" y="243945"/>
                </a:cubicBezTo>
                <a:lnTo>
                  <a:pt x="114138" y="177365"/>
                </a:lnTo>
                <a:cubicBezTo>
                  <a:pt x="114138" y="177365"/>
                  <a:pt x="143856" y="145266"/>
                  <a:pt x="204492" y="145266"/>
                </a:cubicBezTo>
                <a:close/>
                <a:moveTo>
                  <a:pt x="203302" y="254641"/>
                </a:moveTo>
                <a:cubicBezTo>
                  <a:pt x="245326" y="254641"/>
                  <a:pt x="279397" y="246116"/>
                  <a:pt x="279397" y="235620"/>
                </a:cubicBezTo>
                <a:cubicBezTo>
                  <a:pt x="279397" y="225123"/>
                  <a:pt x="245326" y="216599"/>
                  <a:pt x="203302" y="216599"/>
                </a:cubicBezTo>
                <a:cubicBezTo>
                  <a:pt x="161277" y="216599"/>
                  <a:pt x="127216" y="225123"/>
                  <a:pt x="127216" y="235620"/>
                </a:cubicBezTo>
                <a:cubicBezTo>
                  <a:pt x="127216" y="246116"/>
                  <a:pt x="161277" y="254641"/>
                  <a:pt x="203302" y="254641"/>
                </a:cubicBezTo>
                <a:close/>
              </a:path>
            </a:pathLst>
          </a:custGeom>
          <a:solidFill>
            <a:schemeClr val="lt1">
              <a:alpha val="100000"/>
            </a:schemeClr>
          </a:solidFill>
        </p:spPr>
      </p:sp>
      <p:grpSp>
        <p:nvGrpSpPr>
          <p:cNvPr id="52" name="Group 52"/>
          <p:cNvGrpSpPr/>
          <p:nvPr/>
        </p:nvGrpSpPr>
        <p:grpSpPr>
          <a:xfrm>
            <a:off x="454963" y="93878"/>
            <a:ext cx="10641129" cy="914400"/>
            <a:chOff x="454963" y="93878"/>
            <a:chExt cx="10641129" cy="914400"/>
          </a:xfrm>
        </p:grpSpPr>
        <p:sp>
          <p:nvSpPr>
            <p:cNvPr id="53" name="AutoShape 53"/>
            <p:cNvSpPr/>
            <p:nvPr/>
          </p:nvSpPr>
          <p:spPr>
            <a:xfrm>
              <a:off x="454963" y="331168"/>
              <a:ext cx="84147" cy="84147"/>
            </a:xfrm>
            <a:prstGeom prst="ellipse">
              <a:avLst/>
            </a:prstGeom>
            <a:solidFill>
              <a:schemeClr val="accent1">
                <a:alpha val="100000"/>
              </a:schemeClr>
            </a:solidFill>
          </p:spPr>
        </p:sp>
        <p:sp>
          <p:nvSpPr>
            <p:cNvPr id="54" name="AutoShape 54"/>
            <p:cNvSpPr/>
            <p:nvPr/>
          </p:nvSpPr>
          <p:spPr>
            <a:xfrm>
              <a:off x="575049" y="337743"/>
              <a:ext cx="78137" cy="78137"/>
            </a:xfrm>
            <a:prstGeom prst="ellipse">
              <a:avLst/>
            </a:prstGeom>
            <a:solidFill>
              <a:schemeClr val="accent1">
                <a:alpha val="80000"/>
              </a:schemeClr>
            </a:solidFill>
          </p:spPr>
        </p:sp>
        <p:sp>
          <p:nvSpPr>
            <p:cNvPr id="55" name="AutoShape 55"/>
            <p:cNvSpPr/>
            <p:nvPr/>
          </p:nvSpPr>
          <p:spPr>
            <a:xfrm>
              <a:off x="689125" y="339460"/>
              <a:ext cx="74704" cy="74704"/>
            </a:xfrm>
            <a:prstGeom prst="ellipse">
              <a:avLst/>
            </a:prstGeom>
            <a:solidFill>
              <a:schemeClr val="accent1">
                <a:alpha val="60000"/>
              </a:schemeClr>
            </a:solidFill>
          </p:spPr>
        </p:sp>
        <p:sp>
          <p:nvSpPr>
            <p:cNvPr id="56" name="AutoShape 56"/>
            <p:cNvSpPr/>
            <p:nvPr/>
          </p:nvSpPr>
          <p:spPr>
            <a:xfrm>
              <a:off x="799768" y="348430"/>
              <a:ext cx="69238" cy="69238"/>
            </a:xfrm>
            <a:prstGeom prst="ellipse">
              <a:avLst/>
            </a:prstGeom>
            <a:solidFill>
              <a:schemeClr val="accent1">
                <a:alpha val="40000"/>
              </a:schemeClr>
            </a:solidFill>
          </p:spPr>
        </p:sp>
        <p:sp>
          <p:nvSpPr>
            <p:cNvPr id="57" name="AutoShape 57"/>
            <p:cNvSpPr/>
            <p:nvPr/>
          </p:nvSpPr>
          <p:spPr>
            <a:xfrm>
              <a:off x="904945" y="344297"/>
              <a:ext cx="65594" cy="65594"/>
            </a:xfrm>
            <a:prstGeom prst="ellipse">
              <a:avLst/>
            </a:prstGeom>
            <a:solidFill>
              <a:schemeClr val="accent1">
                <a:alpha val="20000"/>
              </a:schemeClr>
            </a:solidFill>
          </p:spPr>
        </p:sp>
        <p:sp>
          <p:nvSpPr>
            <p:cNvPr id="58" name="AutoShape 58"/>
            <p:cNvSpPr/>
            <p:nvPr/>
          </p:nvSpPr>
          <p:spPr>
            <a:xfrm>
              <a:off x="454963" y="448942"/>
              <a:ext cx="84147" cy="84147"/>
            </a:xfrm>
            <a:prstGeom prst="ellipse">
              <a:avLst/>
            </a:prstGeom>
            <a:solidFill>
              <a:schemeClr val="accent1">
                <a:alpha val="100000"/>
              </a:schemeClr>
            </a:solidFill>
          </p:spPr>
        </p:sp>
        <p:sp>
          <p:nvSpPr>
            <p:cNvPr id="59" name="AutoShape 59"/>
            <p:cNvSpPr/>
            <p:nvPr/>
          </p:nvSpPr>
          <p:spPr>
            <a:xfrm>
              <a:off x="575049" y="455517"/>
              <a:ext cx="78137" cy="78137"/>
            </a:xfrm>
            <a:prstGeom prst="ellipse">
              <a:avLst/>
            </a:prstGeom>
            <a:solidFill>
              <a:schemeClr val="accent1">
                <a:alpha val="80000"/>
              </a:schemeClr>
            </a:solidFill>
          </p:spPr>
        </p:sp>
        <p:sp>
          <p:nvSpPr>
            <p:cNvPr id="60" name="AutoShape 60"/>
            <p:cNvSpPr/>
            <p:nvPr/>
          </p:nvSpPr>
          <p:spPr>
            <a:xfrm>
              <a:off x="689125" y="457233"/>
              <a:ext cx="74704" cy="74704"/>
            </a:xfrm>
            <a:prstGeom prst="ellipse">
              <a:avLst/>
            </a:prstGeom>
            <a:solidFill>
              <a:schemeClr val="accent1">
                <a:alpha val="60000"/>
              </a:schemeClr>
            </a:solidFill>
          </p:spPr>
        </p:sp>
        <p:sp>
          <p:nvSpPr>
            <p:cNvPr id="61" name="AutoShape 61"/>
            <p:cNvSpPr/>
            <p:nvPr/>
          </p:nvSpPr>
          <p:spPr>
            <a:xfrm>
              <a:off x="799768" y="466203"/>
              <a:ext cx="69238" cy="69238"/>
            </a:xfrm>
            <a:prstGeom prst="ellipse">
              <a:avLst/>
            </a:prstGeom>
            <a:solidFill>
              <a:schemeClr val="accent1">
                <a:alpha val="40000"/>
              </a:schemeClr>
            </a:solidFill>
          </p:spPr>
        </p:sp>
        <p:sp>
          <p:nvSpPr>
            <p:cNvPr id="62" name="AutoShape 62"/>
            <p:cNvSpPr/>
            <p:nvPr/>
          </p:nvSpPr>
          <p:spPr>
            <a:xfrm>
              <a:off x="904945" y="462070"/>
              <a:ext cx="65594" cy="65594"/>
            </a:xfrm>
            <a:prstGeom prst="ellipse">
              <a:avLst/>
            </a:prstGeom>
            <a:solidFill>
              <a:schemeClr val="accent1">
                <a:alpha val="20000"/>
              </a:schemeClr>
            </a:solidFill>
          </p:spPr>
        </p:sp>
        <p:sp>
          <p:nvSpPr>
            <p:cNvPr id="63" name="AutoShape 63"/>
            <p:cNvSpPr/>
            <p:nvPr/>
          </p:nvSpPr>
          <p:spPr>
            <a:xfrm>
              <a:off x="454963" y="566715"/>
              <a:ext cx="84147" cy="84147"/>
            </a:xfrm>
            <a:prstGeom prst="ellipse">
              <a:avLst/>
            </a:prstGeom>
            <a:solidFill>
              <a:schemeClr val="accent1">
                <a:alpha val="100000"/>
              </a:schemeClr>
            </a:solidFill>
          </p:spPr>
        </p:sp>
        <p:sp>
          <p:nvSpPr>
            <p:cNvPr id="64" name="AutoShape 64"/>
            <p:cNvSpPr/>
            <p:nvPr/>
          </p:nvSpPr>
          <p:spPr>
            <a:xfrm>
              <a:off x="575049" y="573291"/>
              <a:ext cx="78137" cy="78137"/>
            </a:xfrm>
            <a:prstGeom prst="ellipse">
              <a:avLst/>
            </a:prstGeom>
            <a:solidFill>
              <a:schemeClr val="accent1">
                <a:alpha val="80000"/>
              </a:schemeClr>
            </a:solidFill>
          </p:spPr>
        </p:sp>
        <p:sp>
          <p:nvSpPr>
            <p:cNvPr id="65" name="AutoShape 65"/>
            <p:cNvSpPr/>
            <p:nvPr/>
          </p:nvSpPr>
          <p:spPr>
            <a:xfrm>
              <a:off x="689125" y="575007"/>
              <a:ext cx="74704" cy="74704"/>
            </a:xfrm>
            <a:prstGeom prst="ellipse">
              <a:avLst/>
            </a:prstGeom>
            <a:solidFill>
              <a:schemeClr val="accent1">
                <a:alpha val="60000"/>
              </a:schemeClr>
            </a:solidFill>
          </p:spPr>
        </p:sp>
        <p:sp>
          <p:nvSpPr>
            <p:cNvPr id="66" name="AutoShape 66"/>
            <p:cNvSpPr/>
            <p:nvPr/>
          </p:nvSpPr>
          <p:spPr>
            <a:xfrm>
              <a:off x="799768" y="583977"/>
              <a:ext cx="69238" cy="69238"/>
            </a:xfrm>
            <a:prstGeom prst="ellipse">
              <a:avLst/>
            </a:prstGeom>
            <a:solidFill>
              <a:schemeClr val="accent1">
                <a:alpha val="40000"/>
              </a:schemeClr>
            </a:solidFill>
          </p:spPr>
        </p:sp>
        <p:sp>
          <p:nvSpPr>
            <p:cNvPr id="67" name="AutoShape 67"/>
            <p:cNvSpPr/>
            <p:nvPr/>
          </p:nvSpPr>
          <p:spPr>
            <a:xfrm>
              <a:off x="904945" y="579844"/>
              <a:ext cx="65594" cy="65594"/>
            </a:xfrm>
            <a:prstGeom prst="ellipse">
              <a:avLst/>
            </a:prstGeom>
            <a:solidFill>
              <a:schemeClr val="accent1">
                <a:alpha val="20000"/>
              </a:schemeClr>
            </a:solidFill>
          </p:spPr>
        </p:sp>
        <p:sp>
          <p:nvSpPr>
            <p:cNvPr id="68" name="AutoShape 68"/>
            <p:cNvSpPr/>
            <p:nvPr/>
          </p:nvSpPr>
          <p:spPr>
            <a:xfrm>
              <a:off x="454963" y="684489"/>
              <a:ext cx="84147" cy="84147"/>
            </a:xfrm>
            <a:prstGeom prst="ellipse">
              <a:avLst/>
            </a:prstGeom>
            <a:solidFill>
              <a:schemeClr val="accent1">
                <a:alpha val="100000"/>
              </a:schemeClr>
            </a:solidFill>
          </p:spPr>
        </p:sp>
        <p:sp>
          <p:nvSpPr>
            <p:cNvPr id="69" name="AutoShape 69"/>
            <p:cNvSpPr/>
            <p:nvPr/>
          </p:nvSpPr>
          <p:spPr>
            <a:xfrm>
              <a:off x="575049" y="691064"/>
              <a:ext cx="78137" cy="78137"/>
            </a:xfrm>
            <a:prstGeom prst="ellipse">
              <a:avLst/>
            </a:prstGeom>
            <a:solidFill>
              <a:schemeClr val="accent1">
                <a:alpha val="80000"/>
              </a:schemeClr>
            </a:solidFill>
          </p:spPr>
        </p:sp>
        <p:sp>
          <p:nvSpPr>
            <p:cNvPr id="70" name="AutoShape 70"/>
            <p:cNvSpPr/>
            <p:nvPr/>
          </p:nvSpPr>
          <p:spPr>
            <a:xfrm>
              <a:off x="689125" y="692781"/>
              <a:ext cx="74704" cy="74704"/>
            </a:xfrm>
            <a:prstGeom prst="ellipse">
              <a:avLst/>
            </a:prstGeom>
            <a:solidFill>
              <a:schemeClr val="accent1">
                <a:alpha val="60000"/>
              </a:schemeClr>
            </a:solidFill>
          </p:spPr>
        </p:sp>
        <p:sp>
          <p:nvSpPr>
            <p:cNvPr id="71" name="AutoShape 71"/>
            <p:cNvSpPr/>
            <p:nvPr/>
          </p:nvSpPr>
          <p:spPr>
            <a:xfrm>
              <a:off x="799768" y="701751"/>
              <a:ext cx="69238" cy="69238"/>
            </a:xfrm>
            <a:prstGeom prst="ellipse">
              <a:avLst/>
            </a:prstGeom>
            <a:solidFill>
              <a:schemeClr val="accent1">
                <a:alpha val="40000"/>
              </a:schemeClr>
            </a:solidFill>
          </p:spPr>
        </p:sp>
        <p:sp>
          <p:nvSpPr>
            <p:cNvPr id="72" name="AutoShape 72"/>
            <p:cNvSpPr/>
            <p:nvPr/>
          </p:nvSpPr>
          <p:spPr>
            <a:xfrm>
              <a:off x="904945" y="697618"/>
              <a:ext cx="65594" cy="65594"/>
            </a:xfrm>
            <a:prstGeom prst="ellipse">
              <a:avLst/>
            </a:prstGeom>
            <a:solidFill>
              <a:schemeClr val="accent1">
                <a:alpha val="20000"/>
              </a:schemeClr>
            </a:solidFill>
          </p:spPr>
        </p:sp>
        <p:sp>
          <p:nvSpPr>
            <p:cNvPr id="73" name="TextBox 73"/>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Microsoft Yahei"/>
                  <a:ea typeface="Microsoft Yahei"/>
                  <a:cs typeface="Microsoft Yahei"/>
                </a:rPr>
                <a:t>分工情况说明</a:t>
              </a:r>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5530845" y="2528385"/>
            <a:ext cx="1097280" cy="1097280"/>
          </a:xfrm>
          <a:prstGeom prst="ellipse">
            <a:avLst/>
          </a:prstGeom>
          <a:solidFill>
            <a:schemeClr val="accent4">
              <a:alpha val="100000"/>
            </a:schemeClr>
          </a:solidFill>
        </p:spPr>
      </p:sp>
      <p:sp>
        <p:nvSpPr>
          <p:cNvPr id="3" name="AutoShape 3"/>
          <p:cNvSpPr/>
          <p:nvPr/>
        </p:nvSpPr>
        <p:spPr>
          <a:xfrm>
            <a:off x="4620017" y="5027098"/>
            <a:ext cx="1097280" cy="1097280"/>
          </a:xfrm>
          <a:prstGeom prst="ellipse">
            <a:avLst/>
          </a:prstGeom>
          <a:solidFill>
            <a:schemeClr val="accent1">
              <a:alpha val="100000"/>
            </a:schemeClr>
          </a:solidFill>
        </p:spPr>
      </p:sp>
      <p:sp>
        <p:nvSpPr>
          <p:cNvPr id="4" name="AutoShape 4"/>
          <p:cNvSpPr/>
          <p:nvPr/>
        </p:nvSpPr>
        <p:spPr>
          <a:xfrm>
            <a:off x="6436105" y="5027098"/>
            <a:ext cx="1097280" cy="1097280"/>
          </a:xfrm>
          <a:prstGeom prst="ellipse">
            <a:avLst/>
          </a:prstGeom>
          <a:solidFill>
            <a:schemeClr val="accent2">
              <a:alpha val="100000"/>
            </a:schemeClr>
          </a:solidFill>
        </p:spPr>
      </p:sp>
      <p:sp>
        <p:nvSpPr>
          <p:cNvPr id="5" name="Freeform 5"/>
          <p:cNvSpPr/>
          <p:nvPr/>
        </p:nvSpPr>
        <p:spPr>
          <a:xfrm rot="2135991">
            <a:off x="6736988" y="2931817"/>
            <a:ext cx="422364" cy="509626"/>
          </a:xfrm>
          <a:custGeom>
            <a:avLst/>
            <a:gdLst/>
            <a:ahLst/>
            <a:cxnLst/>
            <a:rect l="l" t="t" r="r" b="b"/>
            <a:pathLst>
              <a:path w="1905000" h="1905000">
                <a:moveTo>
                  <a:pt x="1905000" y="952500"/>
                </a:moveTo>
                <a:lnTo>
                  <a:pt x="952500" y="0"/>
                </a:lnTo>
                <a:lnTo>
                  <a:pt x="952500" y="476250"/>
                </a:lnTo>
                <a:lnTo>
                  <a:pt x="0" y="476250"/>
                </a:lnTo>
                <a:lnTo>
                  <a:pt x="0" y="1428750"/>
                </a:lnTo>
                <a:lnTo>
                  <a:pt x="952500" y="1428750"/>
                </a:lnTo>
                <a:lnTo>
                  <a:pt x="952500" y="1905000"/>
                </a:lnTo>
                <a:lnTo>
                  <a:pt x="1905000" y="952500"/>
                </a:lnTo>
                <a:close/>
              </a:path>
            </a:pathLst>
          </a:custGeom>
          <a:solidFill>
            <a:schemeClr val="accent1">
              <a:lumMod val="75000"/>
              <a:alpha val="100000"/>
            </a:schemeClr>
          </a:solidFill>
        </p:spPr>
      </p:sp>
      <p:sp>
        <p:nvSpPr>
          <p:cNvPr id="6" name="Freeform 6"/>
          <p:cNvSpPr/>
          <p:nvPr/>
        </p:nvSpPr>
        <p:spPr>
          <a:xfrm rot="-2296662">
            <a:off x="5066977" y="2906819"/>
            <a:ext cx="422364" cy="509626"/>
          </a:xfrm>
          <a:custGeom>
            <a:avLst/>
            <a:gdLst/>
            <a:ahLst/>
            <a:cxnLst/>
            <a:rect l="l" t="t" r="r" b="b"/>
            <a:pathLst>
              <a:path w="1905000" h="1905000">
                <a:moveTo>
                  <a:pt x="1905000" y="952500"/>
                </a:moveTo>
                <a:lnTo>
                  <a:pt x="952500" y="0"/>
                </a:lnTo>
                <a:lnTo>
                  <a:pt x="952500" y="476250"/>
                </a:lnTo>
                <a:lnTo>
                  <a:pt x="0" y="476250"/>
                </a:lnTo>
                <a:lnTo>
                  <a:pt x="0" y="1428750"/>
                </a:lnTo>
                <a:lnTo>
                  <a:pt x="952500" y="1428750"/>
                </a:lnTo>
                <a:lnTo>
                  <a:pt x="952500" y="1905000"/>
                </a:lnTo>
                <a:lnTo>
                  <a:pt x="1905000" y="952500"/>
                </a:lnTo>
                <a:close/>
              </a:path>
            </a:pathLst>
          </a:custGeom>
          <a:solidFill>
            <a:schemeClr val="accent1">
              <a:lumMod val="75000"/>
              <a:alpha val="100000"/>
            </a:schemeClr>
          </a:solidFill>
        </p:spPr>
      </p:sp>
      <p:sp>
        <p:nvSpPr>
          <p:cNvPr id="7" name="Freeform 7"/>
          <p:cNvSpPr/>
          <p:nvPr/>
        </p:nvSpPr>
        <p:spPr>
          <a:xfrm rot="-6933846">
            <a:off x="4575518" y="4436445"/>
            <a:ext cx="422364" cy="509626"/>
          </a:xfrm>
          <a:custGeom>
            <a:avLst/>
            <a:gdLst/>
            <a:ahLst/>
            <a:cxnLst/>
            <a:rect l="l" t="t" r="r" b="b"/>
            <a:pathLst>
              <a:path w="1905000" h="1905000">
                <a:moveTo>
                  <a:pt x="1905000" y="952500"/>
                </a:moveTo>
                <a:lnTo>
                  <a:pt x="952500" y="0"/>
                </a:lnTo>
                <a:lnTo>
                  <a:pt x="952500" y="476250"/>
                </a:lnTo>
                <a:lnTo>
                  <a:pt x="0" y="476250"/>
                </a:lnTo>
                <a:lnTo>
                  <a:pt x="0" y="1428750"/>
                </a:lnTo>
                <a:lnTo>
                  <a:pt x="952500" y="1428750"/>
                </a:lnTo>
                <a:lnTo>
                  <a:pt x="952500" y="1905000"/>
                </a:lnTo>
                <a:lnTo>
                  <a:pt x="1905000" y="952500"/>
                </a:lnTo>
                <a:close/>
              </a:path>
            </a:pathLst>
          </a:custGeom>
          <a:solidFill>
            <a:schemeClr val="accent1">
              <a:lumMod val="75000"/>
              <a:alpha val="100000"/>
            </a:schemeClr>
          </a:solidFill>
        </p:spPr>
      </p:sp>
      <p:sp>
        <p:nvSpPr>
          <p:cNvPr id="8" name="Freeform 8"/>
          <p:cNvSpPr/>
          <p:nvPr/>
        </p:nvSpPr>
        <p:spPr>
          <a:xfrm rot="10800000">
            <a:off x="5870342" y="5320925"/>
            <a:ext cx="422364" cy="509626"/>
          </a:xfrm>
          <a:custGeom>
            <a:avLst/>
            <a:gdLst/>
            <a:ahLst/>
            <a:cxnLst/>
            <a:rect l="l" t="t" r="r" b="b"/>
            <a:pathLst>
              <a:path w="1905000" h="1905000">
                <a:moveTo>
                  <a:pt x="1905000" y="952500"/>
                </a:moveTo>
                <a:lnTo>
                  <a:pt x="952500" y="0"/>
                </a:lnTo>
                <a:lnTo>
                  <a:pt x="952500" y="476250"/>
                </a:lnTo>
                <a:lnTo>
                  <a:pt x="0" y="476250"/>
                </a:lnTo>
                <a:lnTo>
                  <a:pt x="0" y="1428750"/>
                </a:lnTo>
                <a:lnTo>
                  <a:pt x="952500" y="1428750"/>
                </a:lnTo>
                <a:lnTo>
                  <a:pt x="952500" y="1905000"/>
                </a:lnTo>
                <a:lnTo>
                  <a:pt x="1905000" y="952500"/>
                </a:lnTo>
                <a:close/>
              </a:path>
            </a:pathLst>
          </a:custGeom>
          <a:solidFill>
            <a:schemeClr val="accent1">
              <a:lumMod val="75000"/>
              <a:alpha val="100000"/>
            </a:schemeClr>
          </a:solidFill>
        </p:spPr>
      </p:sp>
      <p:sp>
        <p:nvSpPr>
          <p:cNvPr id="9" name="Freeform 9"/>
          <p:cNvSpPr/>
          <p:nvPr/>
        </p:nvSpPr>
        <p:spPr>
          <a:xfrm rot="6699367">
            <a:off x="7223592" y="4470770"/>
            <a:ext cx="422364" cy="509626"/>
          </a:xfrm>
          <a:custGeom>
            <a:avLst/>
            <a:gdLst/>
            <a:ahLst/>
            <a:cxnLst/>
            <a:rect l="l" t="t" r="r" b="b"/>
            <a:pathLst>
              <a:path w="1905000" h="1905000">
                <a:moveTo>
                  <a:pt x="1905000" y="952500"/>
                </a:moveTo>
                <a:lnTo>
                  <a:pt x="952500" y="0"/>
                </a:lnTo>
                <a:lnTo>
                  <a:pt x="952500" y="476250"/>
                </a:lnTo>
                <a:lnTo>
                  <a:pt x="0" y="476250"/>
                </a:lnTo>
                <a:lnTo>
                  <a:pt x="0" y="1428750"/>
                </a:lnTo>
                <a:lnTo>
                  <a:pt x="952500" y="1428750"/>
                </a:lnTo>
                <a:lnTo>
                  <a:pt x="952500" y="1905000"/>
                </a:lnTo>
                <a:lnTo>
                  <a:pt x="1905000" y="952500"/>
                </a:lnTo>
                <a:close/>
              </a:path>
            </a:pathLst>
          </a:custGeom>
          <a:solidFill>
            <a:schemeClr val="accent1">
              <a:lumMod val="75000"/>
              <a:alpha val="100000"/>
            </a:schemeClr>
          </a:solidFill>
        </p:spPr>
      </p:sp>
      <p:sp>
        <p:nvSpPr>
          <p:cNvPr id="10" name="TextBox 10"/>
          <p:cNvSpPr txBox="1"/>
          <p:nvPr/>
        </p:nvSpPr>
        <p:spPr>
          <a:xfrm>
            <a:off x="8132415" y="2756572"/>
            <a:ext cx="3895725" cy="695325"/>
          </a:xfrm>
          <a:prstGeom prst="rect">
            <a:avLst/>
          </a:prstGeom>
        </p:spPr>
        <p:txBody>
          <a:bodyPr vert="horz" wrap="square" lIns="123825" tIns="123825" rIns="57150" bIns="123825" rtlCol="0" anchor="t" anchorCtr="0">
            <a:spAutoFit/>
          </a:bodyPr>
          <a:lstStyle/>
          <a:p>
            <a:pPr>
              <a:lnSpc>
                <a:spcPct val="120000"/>
              </a:lnSpc>
            </a:pPr>
            <a:r>
              <a:rPr lang="en-US" sz="2325" b="1">
                <a:solidFill>
                  <a:schemeClr val="accent1">
                    <a:alpha val="100000"/>
                  </a:schemeClr>
                </a:solidFill>
                <a:latin typeface="Microsoft Yahei"/>
                <a:ea typeface="Microsoft Yahei"/>
                <a:cs typeface="Microsoft Yahei"/>
              </a:rPr>
              <a:t>系统设计</a:t>
            </a:r>
          </a:p>
        </p:txBody>
      </p:sp>
      <p:sp>
        <p:nvSpPr>
          <p:cNvPr id="11" name="TextBox 11"/>
          <p:cNvSpPr txBox="1"/>
          <p:nvPr/>
        </p:nvSpPr>
        <p:spPr>
          <a:xfrm>
            <a:off x="8132415" y="3244806"/>
            <a:ext cx="3314700" cy="1209675"/>
          </a:xfrm>
          <a:prstGeom prst="rect">
            <a:avLst/>
          </a:prstGeom>
        </p:spPr>
        <p:txBody>
          <a:bodyPr vert="horz" wrap="square" lIns="123825" tIns="123825" rIns="57150" bIns="123825" rtlCol="0" anchor="t" anchorCtr="0">
            <a:spAutoFit/>
          </a:bodyPr>
          <a:lstStyle/>
          <a:p>
            <a:pPr>
              <a:lnSpc>
                <a:spcPct val="150000"/>
              </a:lnSpc>
            </a:pPr>
            <a:r>
              <a:rPr lang="en-US" sz="1350">
                <a:solidFill>
                  <a:schemeClr val="dk1">
                    <a:alpha val="100000"/>
                  </a:schemeClr>
                </a:solidFill>
                <a:latin typeface="Microsoft Yahei"/>
                <a:ea typeface="Microsoft Yahei"/>
                <a:cs typeface="Microsoft Yahei"/>
              </a:rPr>
              <a:t>2人，工作量占比15%</a:t>
            </a:r>
          </a:p>
        </p:txBody>
      </p:sp>
      <p:sp>
        <p:nvSpPr>
          <p:cNvPr id="12" name="TextBox 12"/>
          <p:cNvSpPr txBox="1"/>
          <p:nvPr/>
        </p:nvSpPr>
        <p:spPr>
          <a:xfrm>
            <a:off x="4541030" y="1027328"/>
            <a:ext cx="4124325" cy="695325"/>
          </a:xfrm>
          <a:prstGeom prst="rect">
            <a:avLst/>
          </a:prstGeom>
        </p:spPr>
        <p:txBody>
          <a:bodyPr vert="horz" wrap="square" lIns="123825" tIns="123825" rIns="57150" bIns="123825" rtlCol="0" anchor="t" anchorCtr="0">
            <a:spAutoFit/>
          </a:bodyPr>
          <a:lstStyle/>
          <a:p>
            <a:pPr>
              <a:lnSpc>
                <a:spcPct val="120000"/>
              </a:lnSpc>
            </a:pPr>
            <a:r>
              <a:rPr lang="en-US" sz="2325" b="1">
                <a:solidFill>
                  <a:schemeClr val="accent1">
                    <a:alpha val="100000"/>
                  </a:schemeClr>
                </a:solidFill>
                <a:latin typeface="Microsoft Yahei"/>
                <a:ea typeface="Microsoft Yahei"/>
                <a:cs typeface="Microsoft Yahei"/>
              </a:rPr>
              <a:t>需求调研与分析</a:t>
            </a:r>
          </a:p>
        </p:txBody>
      </p:sp>
      <p:sp>
        <p:nvSpPr>
          <p:cNvPr id="13" name="TextBox 13"/>
          <p:cNvSpPr txBox="1"/>
          <p:nvPr/>
        </p:nvSpPr>
        <p:spPr>
          <a:xfrm>
            <a:off x="4541030" y="1453445"/>
            <a:ext cx="3314700" cy="1209675"/>
          </a:xfrm>
          <a:prstGeom prst="rect">
            <a:avLst/>
          </a:prstGeom>
        </p:spPr>
        <p:txBody>
          <a:bodyPr vert="horz" wrap="square" lIns="123825" tIns="123825" rIns="57150" bIns="123825" rtlCol="0" anchor="t" anchorCtr="0">
            <a:spAutoFit/>
          </a:bodyPr>
          <a:lstStyle/>
          <a:p>
            <a:pPr>
              <a:lnSpc>
                <a:spcPct val="150000"/>
              </a:lnSpc>
            </a:pPr>
            <a:r>
              <a:rPr lang="en-US" sz="1350">
                <a:solidFill>
                  <a:schemeClr val="dk1">
                    <a:alpha val="100000"/>
                  </a:schemeClr>
                </a:solidFill>
                <a:latin typeface="Microsoft Yahei"/>
                <a:ea typeface="Microsoft Yahei"/>
                <a:cs typeface="Microsoft Yahei"/>
              </a:rPr>
              <a:t>3人，工作量占比20%</a:t>
            </a:r>
          </a:p>
        </p:txBody>
      </p:sp>
      <p:sp>
        <p:nvSpPr>
          <p:cNvPr id="14" name="Freeform 14"/>
          <p:cNvSpPr/>
          <p:nvPr/>
        </p:nvSpPr>
        <p:spPr>
          <a:xfrm>
            <a:off x="5793785" y="2791325"/>
            <a:ext cx="571400" cy="571400"/>
          </a:xfrm>
          <a:custGeom>
            <a:avLst/>
            <a:gdLst/>
            <a:ahLst/>
            <a:cxnLst/>
            <a:rect l="l" t="t" r="r" b="b"/>
            <a:pathLst>
              <a:path w="304800" h="304800">
                <a:moveTo>
                  <a:pt x="147180" y="28632"/>
                </a:moveTo>
                <a:lnTo>
                  <a:pt x="19907" y="83468"/>
                </a:lnTo>
                <a:lnTo>
                  <a:pt x="147304" y="137874"/>
                </a:lnTo>
                <a:lnTo>
                  <a:pt x="276015" y="83344"/>
                </a:lnTo>
                <a:lnTo>
                  <a:pt x="147180" y="28632"/>
                </a:lnTo>
                <a:close/>
                <a:moveTo>
                  <a:pt x="152400" y="144723"/>
                </a:moveTo>
                <a:lnTo>
                  <a:pt x="152400" y="276168"/>
                </a:lnTo>
                <a:lnTo>
                  <a:pt x="276177" y="217408"/>
                </a:lnTo>
                <a:lnTo>
                  <a:pt x="276177" y="92145"/>
                </a:lnTo>
                <a:lnTo>
                  <a:pt x="152400" y="144723"/>
                </a:lnTo>
                <a:close/>
                <a:moveTo>
                  <a:pt x="19098" y="217408"/>
                </a:moveTo>
                <a:lnTo>
                  <a:pt x="143294" y="276168"/>
                </a:lnTo>
                <a:lnTo>
                  <a:pt x="143294" y="144723"/>
                </a:lnTo>
                <a:lnTo>
                  <a:pt x="19098" y="92145"/>
                </a:lnTo>
                <a:lnTo>
                  <a:pt x="19098" y="217408"/>
                </a:lnTo>
                <a:close/>
              </a:path>
            </a:pathLst>
          </a:custGeom>
          <a:solidFill>
            <a:srgbClr val="FFFFFF">
              <a:alpha val="100000"/>
            </a:srgbClr>
          </a:solidFill>
        </p:spPr>
      </p:sp>
      <p:sp>
        <p:nvSpPr>
          <p:cNvPr id="15" name="AutoShape 15"/>
          <p:cNvSpPr/>
          <p:nvPr/>
        </p:nvSpPr>
        <p:spPr>
          <a:xfrm>
            <a:off x="6958501" y="3293513"/>
            <a:ext cx="1097280" cy="1097280"/>
          </a:xfrm>
          <a:prstGeom prst="ellipse">
            <a:avLst/>
          </a:prstGeom>
          <a:solidFill>
            <a:schemeClr val="accent3">
              <a:alpha val="100000"/>
            </a:schemeClr>
          </a:solidFill>
        </p:spPr>
      </p:sp>
      <p:sp>
        <p:nvSpPr>
          <p:cNvPr id="16" name="Freeform 16"/>
          <p:cNvSpPr/>
          <p:nvPr/>
        </p:nvSpPr>
        <p:spPr>
          <a:xfrm>
            <a:off x="7250975" y="3585987"/>
            <a:ext cx="512333" cy="512333"/>
          </a:xfrm>
          <a:custGeom>
            <a:avLst/>
            <a:gdLst/>
            <a:ahLst/>
            <a:cxnLst/>
            <a:rect l="l" t="t" r="r" b="b"/>
            <a:pathLst>
              <a:path w="304800" h="304800">
                <a:moveTo>
                  <a:pt x="0" y="209550"/>
                </a:moveTo>
                <a:lnTo>
                  <a:pt x="152410" y="247650"/>
                </a:lnTo>
                <a:lnTo>
                  <a:pt x="304800" y="209550"/>
                </a:lnTo>
                <a:lnTo>
                  <a:pt x="304800" y="247650"/>
                </a:lnTo>
                <a:lnTo>
                  <a:pt x="152410" y="285750"/>
                </a:lnTo>
                <a:lnTo>
                  <a:pt x="0" y="247650"/>
                </a:lnTo>
                <a:close/>
                <a:moveTo>
                  <a:pt x="0" y="133350"/>
                </a:moveTo>
                <a:lnTo>
                  <a:pt x="152410" y="171450"/>
                </a:lnTo>
                <a:lnTo>
                  <a:pt x="304800" y="133350"/>
                </a:lnTo>
                <a:lnTo>
                  <a:pt x="304800" y="171450"/>
                </a:lnTo>
                <a:lnTo>
                  <a:pt x="152410" y="209550"/>
                </a:lnTo>
                <a:lnTo>
                  <a:pt x="0" y="171450"/>
                </a:lnTo>
                <a:close/>
                <a:moveTo>
                  <a:pt x="0" y="57150"/>
                </a:moveTo>
                <a:lnTo>
                  <a:pt x="152410" y="19050"/>
                </a:lnTo>
                <a:lnTo>
                  <a:pt x="304800" y="57150"/>
                </a:lnTo>
                <a:lnTo>
                  <a:pt x="304800" y="95250"/>
                </a:lnTo>
                <a:lnTo>
                  <a:pt x="152410" y="133350"/>
                </a:lnTo>
                <a:lnTo>
                  <a:pt x="0" y="95250"/>
                </a:lnTo>
                <a:close/>
              </a:path>
            </a:pathLst>
          </a:custGeom>
          <a:solidFill>
            <a:srgbClr val="FFFFFF">
              <a:alpha val="100000"/>
            </a:srgbClr>
          </a:solidFill>
        </p:spPr>
      </p:sp>
      <p:sp>
        <p:nvSpPr>
          <p:cNvPr id="17" name="AutoShape 17"/>
          <p:cNvSpPr/>
          <p:nvPr/>
        </p:nvSpPr>
        <p:spPr>
          <a:xfrm>
            <a:off x="4101166" y="3337992"/>
            <a:ext cx="1097280" cy="1097280"/>
          </a:xfrm>
          <a:prstGeom prst="ellipse">
            <a:avLst/>
          </a:prstGeom>
          <a:solidFill>
            <a:schemeClr val="accent2">
              <a:alpha val="100000"/>
            </a:schemeClr>
          </a:solidFill>
        </p:spPr>
      </p:sp>
      <p:sp>
        <p:nvSpPr>
          <p:cNvPr id="18" name="Freeform 18"/>
          <p:cNvSpPr/>
          <p:nvPr/>
        </p:nvSpPr>
        <p:spPr>
          <a:xfrm>
            <a:off x="4403006" y="3595353"/>
            <a:ext cx="493600" cy="493600"/>
          </a:xfrm>
          <a:custGeom>
            <a:avLst/>
            <a:gdLst/>
            <a:ahLst/>
            <a:cxnLst/>
            <a:rect l="l" t="t" r="r" b="b"/>
            <a:pathLst>
              <a:path w="304800" h="304800">
                <a:moveTo>
                  <a:pt x="0" y="91440"/>
                </a:moveTo>
                <a:lnTo>
                  <a:pt x="152400" y="0"/>
                </a:lnTo>
                <a:lnTo>
                  <a:pt x="304800" y="91440"/>
                </a:lnTo>
                <a:lnTo>
                  <a:pt x="304800" y="121920"/>
                </a:lnTo>
                <a:lnTo>
                  <a:pt x="0" y="121920"/>
                </a:lnTo>
                <a:lnTo>
                  <a:pt x="0" y="91440"/>
                </a:lnTo>
                <a:close/>
                <a:moveTo>
                  <a:pt x="0" y="274320"/>
                </a:moveTo>
                <a:lnTo>
                  <a:pt x="304800" y="274320"/>
                </a:lnTo>
                <a:lnTo>
                  <a:pt x="304800" y="304800"/>
                </a:lnTo>
                <a:lnTo>
                  <a:pt x="0" y="304800"/>
                </a:lnTo>
                <a:lnTo>
                  <a:pt x="0" y="274320"/>
                </a:lnTo>
                <a:close/>
                <a:moveTo>
                  <a:pt x="30480" y="243840"/>
                </a:moveTo>
                <a:lnTo>
                  <a:pt x="274320" y="243840"/>
                </a:lnTo>
                <a:lnTo>
                  <a:pt x="274320" y="274320"/>
                </a:lnTo>
                <a:lnTo>
                  <a:pt x="30480" y="274320"/>
                </a:lnTo>
                <a:lnTo>
                  <a:pt x="30480" y="243840"/>
                </a:lnTo>
                <a:close/>
                <a:moveTo>
                  <a:pt x="30480" y="121920"/>
                </a:moveTo>
                <a:lnTo>
                  <a:pt x="91440" y="121920"/>
                </a:lnTo>
                <a:lnTo>
                  <a:pt x="91440" y="243840"/>
                </a:lnTo>
                <a:lnTo>
                  <a:pt x="30480" y="243840"/>
                </a:lnTo>
                <a:lnTo>
                  <a:pt x="30480" y="121920"/>
                </a:lnTo>
                <a:close/>
                <a:moveTo>
                  <a:pt x="121920" y="121920"/>
                </a:moveTo>
                <a:lnTo>
                  <a:pt x="182880" y="121920"/>
                </a:lnTo>
                <a:lnTo>
                  <a:pt x="182880" y="243840"/>
                </a:lnTo>
                <a:lnTo>
                  <a:pt x="121920" y="243840"/>
                </a:lnTo>
                <a:lnTo>
                  <a:pt x="121920" y="121920"/>
                </a:lnTo>
                <a:close/>
                <a:moveTo>
                  <a:pt x="213360" y="121920"/>
                </a:moveTo>
                <a:lnTo>
                  <a:pt x="274320" y="121920"/>
                </a:lnTo>
                <a:lnTo>
                  <a:pt x="274320" y="243840"/>
                </a:lnTo>
                <a:lnTo>
                  <a:pt x="213360" y="243840"/>
                </a:lnTo>
                <a:lnTo>
                  <a:pt x="213360" y="121920"/>
                </a:lnTo>
                <a:close/>
              </a:path>
            </a:pathLst>
          </a:custGeom>
          <a:solidFill>
            <a:srgbClr val="FFFFFF">
              <a:alpha val="100000"/>
            </a:srgbClr>
          </a:solidFill>
        </p:spPr>
      </p:sp>
      <p:sp>
        <p:nvSpPr>
          <p:cNvPr id="19" name="Freeform 19"/>
          <p:cNvSpPr/>
          <p:nvPr/>
        </p:nvSpPr>
        <p:spPr>
          <a:xfrm>
            <a:off x="4922225" y="5355934"/>
            <a:ext cx="476843" cy="476843"/>
          </a:xfrm>
          <a:custGeom>
            <a:avLst/>
            <a:gdLst/>
            <a:ahLst/>
            <a:cxnLst/>
            <a:rect l="l" t="t" r="r" b="b"/>
            <a:pathLst>
              <a:path w="304800" h="304800">
                <a:moveTo>
                  <a:pt x="116843" y="182880"/>
                </a:moveTo>
                <a:lnTo>
                  <a:pt x="30480" y="182880"/>
                </a:lnTo>
                <a:lnTo>
                  <a:pt x="30480" y="304800"/>
                </a:lnTo>
                <a:lnTo>
                  <a:pt x="0" y="304800"/>
                </a:lnTo>
                <a:lnTo>
                  <a:pt x="0" y="0"/>
                </a:lnTo>
                <a:lnTo>
                  <a:pt x="182880" y="0"/>
                </a:lnTo>
                <a:lnTo>
                  <a:pt x="187957" y="30480"/>
                </a:lnTo>
                <a:lnTo>
                  <a:pt x="304800" y="30480"/>
                </a:lnTo>
                <a:lnTo>
                  <a:pt x="259080" y="121920"/>
                </a:lnTo>
                <a:lnTo>
                  <a:pt x="304800" y="213360"/>
                </a:lnTo>
                <a:lnTo>
                  <a:pt x="121920" y="213360"/>
                </a:lnTo>
                <a:lnTo>
                  <a:pt x="116843" y="182880"/>
                </a:lnTo>
                <a:close/>
              </a:path>
            </a:pathLst>
          </a:custGeom>
          <a:solidFill>
            <a:srgbClr val="FFFFFF">
              <a:alpha val="100000"/>
            </a:srgbClr>
          </a:solidFill>
        </p:spPr>
      </p:sp>
      <p:sp>
        <p:nvSpPr>
          <p:cNvPr id="20" name="Freeform 20"/>
          <p:cNvSpPr/>
          <p:nvPr/>
        </p:nvSpPr>
        <p:spPr>
          <a:xfrm>
            <a:off x="6598325" y="5290510"/>
            <a:ext cx="570456" cy="570456"/>
          </a:xfrm>
          <a:custGeom>
            <a:avLst/>
            <a:gdLst/>
            <a:ahLst/>
            <a:cxnLst/>
            <a:rect l="l" t="t" r="r" b="b"/>
            <a:pathLst>
              <a:path w="304800" h="304800">
                <a:moveTo>
                  <a:pt x="310886" y="167269"/>
                </a:moveTo>
                <a:cubicBezTo>
                  <a:pt x="310886" y="167269"/>
                  <a:pt x="267148" y="122672"/>
                  <a:pt x="206873" y="122672"/>
                </a:cubicBezTo>
                <a:cubicBezTo>
                  <a:pt x="147980" y="122672"/>
                  <a:pt x="89764" y="167269"/>
                  <a:pt x="89764" y="167269"/>
                </a:cubicBezTo>
                <a:lnTo>
                  <a:pt x="57064" y="153619"/>
                </a:lnTo>
                <a:lnTo>
                  <a:pt x="57064" y="193662"/>
                </a:lnTo>
                <a:cubicBezTo>
                  <a:pt x="62217" y="195415"/>
                  <a:pt x="65989" y="200158"/>
                  <a:pt x="65989" y="205902"/>
                </a:cubicBezTo>
                <a:cubicBezTo>
                  <a:pt x="65989" y="211703"/>
                  <a:pt x="62141" y="216456"/>
                  <a:pt x="56912" y="218170"/>
                </a:cubicBezTo>
                <a:lnTo>
                  <a:pt x="66580" y="245135"/>
                </a:lnTo>
                <a:lnTo>
                  <a:pt x="38043" y="245135"/>
                </a:lnTo>
                <a:lnTo>
                  <a:pt x="47796" y="217942"/>
                </a:lnTo>
                <a:cubicBezTo>
                  <a:pt x="43110" y="215951"/>
                  <a:pt x="39834" y="211322"/>
                  <a:pt x="39834" y="205902"/>
                </a:cubicBezTo>
                <a:cubicBezTo>
                  <a:pt x="39834" y="200597"/>
                  <a:pt x="43015" y="196082"/>
                  <a:pt x="47558" y="194024"/>
                </a:cubicBezTo>
                <a:lnTo>
                  <a:pt x="47558" y="149647"/>
                </a:lnTo>
                <a:lnTo>
                  <a:pt x="0" y="129816"/>
                </a:lnTo>
                <a:lnTo>
                  <a:pt x="209255" y="35890"/>
                </a:lnTo>
                <a:lnTo>
                  <a:pt x="401241" y="130997"/>
                </a:lnTo>
                <a:lnTo>
                  <a:pt x="310886" y="167269"/>
                </a:lnTo>
                <a:close/>
                <a:moveTo>
                  <a:pt x="204492" y="145266"/>
                </a:moveTo>
                <a:cubicBezTo>
                  <a:pt x="265128" y="145266"/>
                  <a:pt x="294846" y="177365"/>
                  <a:pt x="294846" y="177365"/>
                </a:cubicBezTo>
                <a:lnTo>
                  <a:pt x="294846" y="243945"/>
                </a:lnTo>
                <a:cubicBezTo>
                  <a:pt x="294846" y="243945"/>
                  <a:pt x="263938" y="268910"/>
                  <a:pt x="199739" y="268910"/>
                </a:cubicBezTo>
                <a:cubicBezTo>
                  <a:pt x="135541" y="268910"/>
                  <a:pt x="114138" y="243945"/>
                  <a:pt x="114138" y="243945"/>
                </a:cubicBezTo>
                <a:lnTo>
                  <a:pt x="114138" y="177365"/>
                </a:lnTo>
                <a:cubicBezTo>
                  <a:pt x="114138" y="177365"/>
                  <a:pt x="143856" y="145266"/>
                  <a:pt x="204492" y="145266"/>
                </a:cubicBezTo>
                <a:close/>
                <a:moveTo>
                  <a:pt x="203302" y="254641"/>
                </a:moveTo>
                <a:cubicBezTo>
                  <a:pt x="245326" y="254641"/>
                  <a:pt x="279397" y="246116"/>
                  <a:pt x="279397" y="235620"/>
                </a:cubicBezTo>
                <a:cubicBezTo>
                  <a:pt x="279397" y="225123"/>
                  <a:pt x="245326" y="216599"/>
                  <a:pt x="203302" y="216599"/>
                </a:cubicBezTo>
                <a:cubicBezTo>
                  <a:pt x="161277" y="216599"/>
                  <a:pt x="127216" y="225123"/>
                  <a:pt x="127216" y="235620"/>
                </a:cubicBezTo>
                <a:cubicBezTo>
                  <a:pt x="127216" y="246116"/>
                  <a:pt x="161277" y="254641"/>
                  <a:pt x="203302" y="254641"/>
                </a:cubicBezTo>
                <a:close/>
              </a:path>
            </a:pathLst>
          </a:custGeom>
          <a:solidFill>
            <a:srgbClr val="FFFFFF">
              <a:alpha val="100000"/>
            </a:srgbClr>
          </a:solidFill>
        </p:spPr>
      </p:sp>
      <p:sp>
        <p:nvSpPr>
          <p:cNvPr id="21" name="TextBox 21"/>
          <p:cNvSpPr txBox="1"/>
          <p:nvPr/>
        </p:nvSpPr>
        <p:spPr>
          <a:xfrm>
            <a:off x="7824133" y="4891283"/>
            <a:ext cx="3895725" cy="695325"/>
          </a:xfrm>
          <a:prstGeom prst="rect">
            <a:avLst/>
          </a:prstGeom>
        </p:spPr>
        <p:txBody>
          <a:bodyPr vert="horz" wrap="square" lIns="123825" tIns="123825" rIns="57150" bIns="123825" rtlCol="0" anchor="t" anchorCtr="0">
            <a:spAutoFit/>
          </a:bodyPr>
          <a:lstStyle/>
          <a:p>
            <a:pPr>
              <a:lnSpc>
                <a:spcPct val="120000"/>
              </a:lnSpc>
            </a:pPr>
            <a:r>
              <a:rPr lang="en-US" sz="2325" b="1">
                <a:solidFill>
                  <a:schemeClr val="accent1">
                    <a:alpha val="100000"/>
                  </a:schemeClr>
                </a:solidFill>
                <a:latin typeface="Microsoft Yahei"/>
                <a:ea typeface="Microsoft Yahei"/>
                <a:cs typeface="Microsoft Yahei"/>
              </a:rPr>
              <a:t>开发与实现</a:t>
            </a:r>
          </a:p>
        </p:txBody>
      </p:sp>
      <p:sp>
        <p:nvSpPr>
          <p:cNvPr id="22" name="TextBox 22"/>
          <p:cNvSpPr txBox="1"/>
          <p:nvPr/>
        </p:nvSpPr>
        <p:spPr>
          <a:xfrm>
            <a:off x="7824133" y="5360468"/>
            <a:ext cx="3314700" cy="1209675"/>
          </a:xfrm>
          <a:prstGeom prst="rect">
            <a:avLst/>
          </a:prstGeom>
        </p:spPr>
        <p:txBody>
          <a:bodyPr vert="horz" wrap="square" lIns="123825" tIns="123825" rIns="57150" bIns="123825" rtlCol="0" anchor="t" anchorCtr="0">
            <a:spAutoFit/>
          </a:bodyPr>
          <a:lstStyle/>
          <a:p>
            <a:pPr>
              <a:lnSpc>
                <a:spcPct val="150000"/>
              </a:lnSpc>
            </a:pPr>
            <a:r>
              <a:rPr lang="en-US" sz="1350">
                <a:solidFill>
                  <a:schemeClr val="dk1">
                    <a:alpha val="100000"/>
                  </a:schemeClr>
                </a:solidFill>
                <a:latin typeface="Microsoft Yahei"/>
                <a:ea typeface="Microsoft Yahei"/>
                <a:cs typeface="Microsoft Yahei"/>
              </a:rPr>
              <a:t>5人，工作量占比35%</a:t>
            </a:r>
          </a:p>
        </p:txBody>
      </p:sp>
      <p:sp>
        <p:nvSpPr>
          <p:cNvPr id="23" name="TextBox 23"/>
          <p:cNvSpPr txBox="1"/>
          <p:nvPr/>
        </p:nvSpPr>
        <p:spPr>
          <a:xfrm>
            <a:off x="689125" y="2785147"/>
            <a:ext cx="3895725" cy="695325"/>
          </a:xfrm>
          <a:prstGeom prst="rect">
            <a:avLst/>
          </a:prstGeom>
        </p:spPr>
        <p:txBody>
          <a:bodyPr vert="horz" wrap="square" lIns="123825" tIns="123825" rIns="57150" bIns="123825" rtlCol="0" anchor="t" anchorCtr="0">
            <a:spAutoFit/>
          </a:bodyPr>
          <a:lstStyle/>
          <a:p>
            <a:pPr>
              <a:lnSpc>
                <a:spcPct val="120000"/>
              </a:lnSpc>
            </a:pPr>
            <a:r>
              <a:rPr lang="en-US" sz="2325" b="1">
                <a:solidFill>
                  <a:schemeClr val="accent1">
                    <a:alpha val="100000"/>
                  </a:schemeClr>
                </a:solidFill>
                <a:latin typeface="Microsoft Yahei"/>
                <a:ea typeface="Microsoft Yahei"/>
                <a:cs typeface="Microsoft Yahei"/>
              </a:rPr>
              <a:t>测试与验收</a:t>
            </a:r>
          </a:p>
        </p:txBody>
      </p:sp>
      <p:sp>
        <p:nvSpPr>
          <p:cNvPr id="24" name="TextBox 24"/>
          <p:cNvSpPr txBox="1"/>
          <p:nvPr/>
        </p:nvSpPr>
        <p:spPr>
          <a:xfrm>
            <a:off x="689125" y="3244806"/>
            <a:ext cx="3314700" cy="1209675"/>
          </a:xfrm>
          <a:prstGeom prst="rect">
            <a:avLst/>
          </a:prstGeom>
        </p:spPr>
        <p:txBody>
          <a:bodyPr vert="horz" wrap="square" lIns="123825" tIns="123825" rIns="57150" bIns="123825" rtlCol="0" anchor="t" anchorCtr="0">
            <a:spAutoFit/>
          </a:bodyPr>
          <a:lstStyle/>
          <a:p>
            <a:pPr>
              <a:lnSpc>
                <a:spcPct val="150000"/>
              </a:lnSpc>
            </a:pPr>
            <a:r>
              <a:rPr lang="en-US" sz="1350">
                <a:solidFill>
                  <a:schemeClr val="dk1">
                    <a:alpha val="100000"/>
                  </a:schemeClr>
                </a:solidFill>
                <a:latin typeface="Microsoft Yahei"/>
                <a:ea typeface="Microsoft Yahei"/>
                <a:cs typeface="Microsoft Yahei"/>
              </a:rPr>
              <a:t>3人，工作量占比20%</a:t>
            </a:r>
          </a:p>
        </p:txBody>
      </p:sp>
      <p:sp>
        <p:nvSpPr>
          <p:cNvPr id="25" name="TextBox 25"/>
          <p:cNvSpPr txBox="1"/>
          <p:nvPr/>
        </p:nvSpPr>
        <p:spPr>
          <a:xfrm>
            <a:off x="1054890" y="4891283"/>
            <a:ext cx="3895725" cy="695325"/>
          </a:xfrm>
          <a:prstGeom prst="rect">
            <a:avLst/>
          </a:prstGeom>
        </p:spPr>
        <p:txBody>
          <a:bodyPr vert="horz" wrap="square" lIns="123825" tIns="123825" rIns="57150" bIns="123825" rtlCol="0" anchor="t" anchorCtr="0">
            <a:spAutoFit/>
          </a:bodyPr>
          <a:lstStyle/>
          <a:p>
            <a:pPr>
              <a:lnSpc>
                <a:spcPct val="120000"/>
              </a:lnSpc>
            </a:pPr>
            <a:r>
              <a:rPr lang="en-US" sz="2325" b="1">
                <a:solidFill>
                  <a:schemeClr val="accent1">
                    <a:alpha val="100000"/>
                  </a:schemeClr>
                </a:solidFill>
                <a:latin typeface="Microsoft Yahei"/>
                <a:ea typeface="Microsoft Yahei"/>
                <a:cs typeface="Microsoft Yahei"/>
              </a:rPr>
              <a:t>文档编写</a:t>
            </a:r>
          </a:p>
        </p:txBody>
      </p:sp>
      <p:sp>
        <p:nvSpPr>
          <p:cNvPr id="26" name="TextBox 26"/>
          <p:cNvSpPr txBox="1"/>
          <p:nvPr/>
        </p:nvSpPr>
        <p:spPr>
          <a:xfrm>
            <a:off x="1054890" y="5360468"/>
            <a:ext cx="3314700" cy="1209675"/>
          </a:xfrm>
          <a:prstGeom prst="rect">
            <a:avLst/>
          </a:prstGeom>
        </p:spPr>
        <p:txBody>
          <a:bodyPr vert="horz" wrap="square" lIns="123825" tIns="123825" rIns="57150" bIns="123825" rtlCol="0" anchor="t" anchorCtr="0">
            <a:spAutoFit/>
          </a:bodyPr>
          <a:lstStyle/>
          <a:p>
            <a:pPr>
              <a:lnSpc>
                <a:spcPct val="150000"/>
              </a:lnSpc>
            </a:pPr>
            <a:r>
              <a:rPr lang="en-US" sz="1350">
                <a:solidFill>
                  <a:schemeClr val="dk1">
                    <a:alpha val="100000"/>
                  </a:schemeClr>
                </a:solidFill>
                <a:latin typeface="Microsoft Yahei"/>
                <a:ea typeface="Microsoft Yahei"/>
                <a:cs typeface="Microsoft Yahei"/>
              </a:rPr>
              <a:t>2人，工作量占比15%</a:t>
            </a:r>
          </a:p>
        </p:txBody>
      </p:sp>
      <p:grpSp>
        <p:nvGrpSpPr>
          <p:cNvPr id="27" name="Group 27"/>
          <p:cNvGrpSpPr/>
          <p:nvPr/>
        </p:nvGrpSpPr>
        <p:grpSpPr>
          <a:xfrm>
            <a:off x="454963" y="93878"/>
            <a:ext cx="10641129" cy="914400"/>
            <a:chOff x="454963" y="93878"/>
            <a:chExt cx="10641129" cy="914400"/>
          </a:xfrm>
        </p:grpSpPr>
        <p:sp>
          <p:nvSpPr>
            <p:cNvPr id="28" name="AutoShape 28"/>
            <p:cNvSpPr/>
            <p:nvPr/>
          </p:nvSpPr>
          <p:spPr>
            <a:xfrm>
              <a:off x="454963" y="331168"/>
              <a:ext cx="84147" cy="84147"/>
            </a:xfrm>
            <a:prstGeom prst="ellipse">
              <a:avLst/>
            </a:prstGeom>
            <a:solidFill>
              <a:schemeClr val="accent1">
                <a:alpha val="100000"/>
              </a:schemeClr>
            </a:solidFill>
          </p:spPr>
        </p:sp>
        <p:sp>
          <p:nvSpPr>
            <p:cNvPr id="29" name="AutoShape 29"/>
            <p:cNvSpPr/>
            <p:nvPr/>
          </p:nvSpPr>
          <p:spPr>
            <a:xfrm>
              <a:off x="575049" y="337743"/>
              <a:ext cx="78137" cy="78137"/>
            </a:xfrm>
            <a:prstGeom prst="ellipse">
              <a:avLst/>
            </a:prstGeom>
            <a:solidFill>
              <a:schemeClr val="accent1">
                <a:alpha val="80000"/>
              </a:schemeClr>
            </a:solidFill>
          </p:spPr>
        </p:sp>
        <p:sp>
          <p:nvSpPr>
            <p:cNvPr id="30" name="AutoShape 30"/>
            <p:cNvSpPr/>
            <p:nvPr/>
          </p:nvSpPr>
          <p:spPr>
            <a:xfrm>
              <a:off x="689125" y="339460"/>
              <a:ext cx="74704" cy="74704"/>
            </a:xfrm>
            <a:prstGeom prst="ellipse">
              <a:avLst/>
            </a:prstGeom>
            <a:solidFill>
              <a:schemeClr val="accent1">
                <a:alpha val="60000"/>
              </a:schemeClr>
            </a:solidFill>
          </p:spPr>
        </p:sp>
        <p:sp>
          <p:nvSpPr>
            <p:cNvPr id="31" name="AutoShape 31"/>
            <p:cNvSpPr/>
            <p:nvPr/>
          </p:nvSpPr>
          <p:spPr>
            <a:xfrm>
              <a:off x="799768" y="348430"/>
              <a:ext cx="69238" cy="69238"/>
            </a:xfrm>
            <a:prstGeom prst="ellipse">
              <a:avLst/>
            </a:prstGeom>
            <a:solidFill>
              <a:schemeClr val="accent1">
                <a:alpha val="40000"/>
              </a:schemeClr>
            </a:solidFill>
          </p:spPr>
        </p:sp>
        <p:sp>
          <p:nvSpPr>
            <p:cNvPr id="32" name="AutoShape 32"/>
            <p:cNvSpPr/>
            <p:nvPr/>
          </p:nvSpPr>
          <p:spPr>
            <a:xfrm>
              <a:off x="904945" y="344297"/>
              <a:ext cx="65594" cy="65594"/>
            </a:xfrm>
            <a:prstGeom prst="ellipse">
              <a:avLst/>
            </a:prstGeom>
            <a:solidFill>
              <a:schemeClr val="accent1">
                <a:alpha val="20000"/>
              </a:schemeClr>
            </a:solidFill>
          </p:spPr>
        </p:sp>
        <p:sp>
          <p:nvSpPr>
            <p:cNvPr id="33" name="AutoShape 33"/>
            <p:cNvSpPr/>
            <p:nvPr/>
          </p:nvSpPr>
          <p:spPr>
            <a:xfrm>
              <a:off x="454963" y="448942"/>
              <a:ext cx="84147" cy="84147"/>
            </a:xfrm>
            <a:prstGeom prst="ellipse">
              <a:avLst/>
            </a:prstGeom>
            <a:solidFill>
              <a:schemeClr val="accent1">
                <a:alpha val="100000"/>
              </a:schemeClr>
            </a:solidFill>
          </p:spPr>
        </p:sp>
        <p:sp>
          <p:nvSpPr>
            <p:cNvPr id="34" name="AutoShape 34"/>
            <p:cNvSpPr/>
            <p:nvPr/>
          </p:nvSpPr>
          <p:spPr>
            <a:xfrm>
              <a:off x="575049" y="455517"/>
              <a:ext cx="78137" cy="78137"/>
            </a:xfrm>
            <a:prstGeom prst="ellipse">
              <a:avLst/>
            </a:prstGeom>
            <a:solidFill>
              <a:schemeClr val="accent1">
                <a:alpha val="80000"/>
              </a:schemeClr>
            </a:solidFill>
          </p:spPr>
        </p:sp>
        <p:sp>
          <p:nvSpPr>
            <p:cNvPr id="35" name="AutoShape 35"/>
            <p:cNvSpPr/>
            <p:nvPr/>
          </p:nvSpPr>
          <p:spPr>
            <a:xfrm>
              <a:off x="689125" y="457233"/>
              <a:ext cx="74704" cy="74704"/>
            </a:xfrm>
            <a:prstGeom prst="ellipse">
              <a:avLst/>
            </a:prstGeom>
            <a:solidFill>
              <a:schemeClr val="accent1">
                <a:alpha val="60000"/>
              </a:schemeClr>
            </a:solidFill>
          </p:spPr>
        </p:sp>
        <p:sp>
          <p:nvSpPr>
            <p:cNvPr id="36" name="AutoShape 36"/>
            <p:cNvSpPr/>
            <p:nvPr/>
          </p:nvSpPr>
          <p:spPr>
            <a:xfrm>
              <a:off x="799768" y="466203"/>
              <a:ext cx="69238" cy="69238"/>
            </a:xfrm>
            <a:prstGeom prst="ellipse">
              <a:avLst/>
            </a:prstGeom>
            <a:solidFill>
              <a:schemeClr val="accent1">
                <a:alpha val="40000"/>
              </a:schemeClr>
            </a:solidFill>
          </p:spPr>
        </p:sp>
        <p:sp>
          <p:nvSpPr>
            <p:cNvPr id="37" name="AutoShape 37"/>
            <p:cNvSpPr/>
            <p:nvPr/>
          </p:nvSpPr>
          <p:spPr>
            <a:xfrm>
              <a:off x="904945" y="462070"/>
              <a:ext cx="65594" cy="65594"/>
            </a:xfrm>
            <a:prstGeom prst="ellipse">
              <a:avLst/>
            </a:prstGeom>
            <a:solidFill>
              <a:schemeClr val="accent1">
                <a:alpha val="20000"/>
              </a:schemeClr>
            </a:solidFill>
          </p:spPr>
        </p:sp>
        <p:sp>
          <p:nvSpPr>
            <p:cNvPr id="38" name="AutoShape 38"/>
            <p:cNvSpPr/>
            <p:nvPr/>
          </p:nvSpPr>
          <p:spPr>
            <a:xfrm>
              <a:off x="454963" y="566715"/>
              <a:ext cx="84147" cy="84147"/>
            </a:xfrm>
            <a:prstGeom prst="ellipse">
              <a:avLst/>
            </a:prstGeom>
            <a:solidFill>
              <a:schemeClr val="accent1">
                <a:alpha val="100000"/>
              </a:schemeClr>
            </a:solidFill>
          </p:spPr>
        </p:sp>
        <p:sp>
          <p:nvSpPr>
            <p:cNvPr id="39" name="AutoShape 39"/>
            <p:cNvSpPr/>
            <p:nvPr/>
          </p:nvSpPr>
          <p:spPr>
            <a:xfrm>
              <a:off x="575049" y="573291"/>
              <a:ext cx="78137" cy="78137"/>
            </a:xfrm>
            <a:prstGeom prst="ellipse">
              <a:avLst/>
            </a:prstGeom>
            <a:solidFill>
              <a:schemeClr val="accent1">
                <a:alpha val="80000"/>
              </a:schemeClr>
            </a:solidFill>
          </p:spPr>
        </p:sp>
        <p:sp>
          <p:nvSpPr>
            <p:cNvPr id="40" name="AutoShape 40"/>
            <p:cNvSpPr/>
            <p:nvPr/>
          </p:nvSpPr>
          <p:spPr>
            <a:xfrm>
              <a:off x="689125" y="575007"/>
              <a:ext cx="74704" cy="74704"/>
            </a:xfrm>
            <a:prstGeom prst="ellipse">
              <a:avLst/>
            </a:prstGeom>
            <a:solidFill>
              <a:schemeClr val="accent1">
                <a:alpha val="60000"/>
              </a:schemeClr>
            </a:solidFill>
          </p:spPr>
        </p:sp>
        <p:sp>
          <p:nvSpPr>
            <p:cNvPr id="41" name="AutoShape 41"/>
            <p:cNvSpPr/>
            <p:nvPr/>
          </p:nvSpPr>
          <p:spPr>
            <a:xfrm>
              <a:off x="799768" y="583977"/>
              <a:ext cx="69238" cy="69238"/>
            </a:xfrm>
            <a:prstGeom prst="ellipse">
              <a:avLst/>
            </a:prstGeom>
            <a:solidFill>
              <a:schemeClr val="accent1">
                <a:alpha val="40000"/>
              </a:schemeClr>
            </a:solidFill>
          </p:spPr>
        </p:sp>
        <p:sp>
          <p:nvSpPr>
            <p:cNvPr id="42" name="AutoShape 42"/>
            <p:cNvSpPr/>
            <p:nvPr/>
          </p:nvSpPr>
          <p:spPr>
            <a:xfrm>
              <a:off x="904945" y="579844"/>
              <a:ext cx="65594" cy="65594"/>
            </a:xfrm>
            <a:prstGeom prst="ellipse">
              <a:avLst/>
            </a:prstGeom>
            <a:solidFill>
              <a:schemeClr val="accent1">
                <a:alpha val="20000"/>
              </a:schemeClr>
            </a:solidFill>
          </p:spPr>
        </p:sp>
        <p:sp>
          <p:nvSpPr>
            <p:cNvPr id="43" name="AutoShape 43"/>
            <p:cNvSpPr/>
            <p:nvPr/>
          </p:nvSpPr>
          <p:spPr>
            <a:xfrm>
              <a:off x="454963" y="684489"/>
              <a:ext cx="84147" cy="84147"/>
            </a:xfrm>
            <a:prstGeom prst="ellipse">
              <a:avLst/>
            </a:prstGeom>
            <a:solidFill>
              <a:schemeClr val="accent1">
                <a:alpha val="100000"/>
              </a:schemeClr>
            </a:solidFill>
          </p:spPr>
        </p:sp>
        <p:sp>
          <p:nvSpPr>
            <p:cNvPr id="44" name="AutoShape 44"/>
            <p:cNvSpPr/>
            <p:nvPr/>
          </p:nvSpPr>
          <p:spPr>
            <a:xfrm>
              <a:off x="575049" y="691064"/>
              <a:ext cx="78137" cy="78137"/>
            </a:xfrm>
            <a:prstGeom prst="ellipse">
              <a:avLst/>
            </a:prstGeom>
            <a:solidFill>
              <a:schemeClr val="accent1">
                <a:alpha val="80000"/>
              </a:schemeClr>
            </a:solidFill>
          </p:spPr>
        </p:sp>
        <p:sp>
          <p:nvSpPr>
            <p:cNvPr id="45" name="AutoShape 45"/>
            <p:cNvSpPr/>
            <p:nvPr/>
          </p:nvSpPr>
          <p:spPr>
            <a:xfrm>
              <a:off x="689125" y="692781"/>
              <a:ext cx="74704" cy="74704"/>
            </a:xfrm>
            <a:prstGeom prst="ellipse">
              <a:avLst/>
            </a:prstGeom>
            <a:solidFill>
              <a:schemeClr val="accent1">
                <a:alpha val="60000"/>
              </a:schemeClr>
            </a:solidFill>
          </p:spPr>
        </p:sp>
        <p:sp>
          <p:nvSpPr>
            <p:cNvPr id="46" name="AutoShape 46"/>
            <p:cNvSpPr/>
            <p:nvPr/>
          </p:nvSpPr>
          <p:spPr>
            <a:xfrm>
              <a:off x="799768" y="701751"/>
              <a:ext cx="69238" cy="69238"/>
            </a:xfrm>
            <a:prstGeom prst="ellipse">
              <a:avLst/>
            </a:prstGeom>
            <a:solidFill>
              <a:schemeClr val="accent1">
                <a:alpha val="40000"/>
              </a:schemeClr>
            </a:solidFill>
          </p:spPr>
        </p:sp>
        <p:sp>
          <p:nvSpPr>
            <p:cNvPr id="47" name="AutoShape 47"/>
            <p:cNvSpPr/>
            <p:nvPr/>
          </p:nvSpPr>
          <p:spPr>
            <a:xfrm>
              <a:off x="904945" y="697618"/>
              <a:ext cx="65594" cy="65594"/>
            </a:xfrm>
            <a:prstGeom prst="ellipse">
              <a:avLst/>
            </a:prstGeom>
            <a:solidFill>
              <a:schemeClr val="accent1">
                <a:alpha val="20000"/>
              </a:schemeClr>
            </a:solidFill>
          </p:spPr>
        </p:sp>
        <p:sp>
          <p:nvSpPr>
            <p:cNvPr id="48" name="TextBox 48"/>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Microsoft Yahei"/>
                  <a:ea typeface="Microsoft Yahei"/>
                  <a:cs typeface="Microsoft Yahei"/>
                </a:rPr>
                <a:t>工作量统计</a:t>
              </a: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Freeform 2"/>
          <p:cNvSpPr/>
          <p:nvPr/>
        </p:nvSpPr>
        <p:spPr>
          <a:xfrm>
            <a:off x="0" y="2999626"/>
            <a:ext cx="12192000" cy="2994303"/>
          </a:xfrm>
          <a:custGeom>
            <a:avLst/>
            <a:gdLst/>
            <a:ahLst/>
            <a:cxnLst/>
            <a:rect l="l" t="t" r="r" b="b"/>
            <a:pathLst>
              <a:path w="3906441" h="959406">
                <a:moveTo>
                  <a:pt x="3906441" y="0"/>
                </a:moveTo>
                <a:cubicBezTo>
                  <a:pt x="3906441" y="0"/>
                  <a:pt x="3440259" y="420722"/>
                  <a:pt x="2248734" y="702350"/>
                </a:cubicBezTo>
                <a:cubicBezTo>
                  <a:pt x="1358146" y="912852"/>
                  <a:pt x="0" y="918924"/>
                  <a:pt x="0" y="918924"/>
                </a:cubicBezTo>
                <a:lnTo>
                  <a:pt x="0" y="959406"/>
                </a:lnTo>
                <a:cubicBezTo>
                  <a:pt x="0" y="959406"/>
                  <a:pt x="1563345" y="913864"/>
                  <a:pt x="2248734" y="759023"/>
                </a:cubicBezTo>
                <a:cubicBezTo>
                  <a:pt x="3467219" y="483751"/>
                  <a:pt x="3906441" y="141684"/>
                  <a:pt x="3906441" y="141684"/>
                </a:cubicBezTo>
                <a:lnTo>
                  <a:pt x="3906441" y="0"/>
                </a:lnTo>
                <a:close/>
              </a:path>
            </a:pathLst>
          </a:custGeom>
          <a:solidFill>
            <a:schemeClr val="accent3">
              <a:alpha val="100000"/>
            </a:schemeClr>
          </a:solidFill>
        </p:spPr>
      </p:sp>
      <p:sp>
        <p:nvSpPr>
          <p:cNvPr id="3" name="AutoShape 3"/>
          <p:cNvSpPr/>
          <p:nvPr/>
        </p:nvSpPr>
        <p:spPr>
          <a:xfrm>
            <a:off x="634600" y="5805199"/>
            <a:ext cx="188731" cy="188731"/>
          </a:xfrm>
          <a:prstGeom prst="ellipse">
            <a:avLst/>
          </a:prstGeom>
          <a:solidFill>
            <a:srgbClr val="FFFFFF">
              <a:alpha val="100000"/>
            </a:srgbClr>
          </a:solidFill>
          <a:ln w="19050">
            <a:solidFill>
              <a:schemeClr val="accent1">
                <a:alpha val="100000"/>
              </a:schemeClr>
            </a:solidFill>
            <a:prstDash val="solid"/>
          </a:ln>
        </p:spPr>
        <p:style>
          <a:lnRef idx="0">
            <a:schemeClr val="accent1"/>
          </a:lnRef>
          <a:fillRef idx="1">
            <a:schemeClr val="accent1"/>
          </a:fillRef>
          <a:effectRef idx="0">
            <a:schemeClr val="accent1"/>
          </a:effectRef>
          <a:fontRef idx="minor">
            <a:schemeClr val="lt1"/>
          </a:fontRef>
        </p:style>
      </p:sp>
      <p:sp>
        <p:nvSpPr>
          <p:cNvPr id="4" name="AutoShape 4"/>
          <p:cNvSpPr/>
          <p:nvPr/>
        </p:nvSpPr>
        <p:spPr>
          <a:xfrm>
            <a:off x="2899431" y="5710833"/>
            <a:ext cx="188731" cy="188731"/>
          </a:xfrm>
          <a:prstGeom prst="ellipse">
            <a:avLst/>
          </a:prstGeom>
          <a:solidFill>
            <a:srgbClr val="FFFFFF">
              <a:alpha val="100000"/>
            </a:srgbClr>
          </a:solidFill>
          <a:ln w="19050">
            <a:solidFill>
              <a:schemeClr val="accent1">
                <a:alpha val="100000"/>
              </a:schemeClr>
            </a:solidFill>
            <a:prstDash val="solid"/>
          </a:ln>
        </p:spPr>
        <p:style>
          <a:lnRef idx="0">
            <a:schemeClr val="accent1"/>
          </a:lnRef>
          <a:fillRef idx="1">
            <a:schemeClr val="accent1"/>
          </a:fillRef>
          <a:effectRef idx="0">
            <a:schemeClr val="accent1"/>
          </a:effectRef>
          <a:fontRef idx="minor">
            <a:schemeClr val="lt1"/>
          </a:fontRef>
        </p:style>
      </p:sp>
      <p:sp>
        <p:nvSpPr>
          <p:cNvPr id="5" name="AutoShape 5"/>
          <p:cNvSpPr/>
          <p:nvPr/>
        </p:nvSpPr>
        <p:spPr>
          <a:xfrm>
            <a:off x="4999059" y="5427737"/>
            <a:ext cx="283096" cy="283096"/>
          </a:xfrm>
          <a:prstGeom prst="ellipse">
            <a:avLst/>
          </a:prstGeom>
          <a:solidFill>
            <a:srgbClr val="FFFFFF">
              <a:alpha val="100000"/>
            </a:srgbClr>
          </a:solidFill>
          <a:ln w="19050">
            <a:solidFill>
              <a:schemeClr val="accent1">
                <a:alpha val="100000"/>
              </a:schemeClr>
            </a:solidFill>
            <a:prstDash val="solid"/>
          </a:ln>
        </p:spPr>
        <p:style>
          <a:lnRef idx="0">
            <a:schemeClr val="accent1"/>
          </a:lnRef>
          <a:fillRef idx="1">
            <a:schemeClr val="accent1"/>
          </a:fillRef>
          <a:effectRef idx="0">
            <a:schemeClr val="accent1"/>
          </a:effectRef>
          <a:fontRef idx="minor">
            <a:schemeClr val="lt1"/>
          </a:fontRef>
        </p:style>
      </p:sp>
      <p:sp>
        <p:nvSpPr>
          <p:cNvPr id="6" name="AutoShape 6"/>
          <p:cNvSpPr/>
          <p:nvPr/>
        </p:nvSpPr>
        <p:spPr>
          <a:xfrm>
            <a:off x="7204880" y="5038512"/>
            <a:ext cx="283096" cy="283096"/>
          </a:xfrm>
          <a:prstGeom prst="ellipse">
            <a:avLst/>
          </a:prstGeom>
          <a:solidFill>
            <a:srgbClr val="FFFFFF">
              <a:alpha val="100000"/>
            </a:srgbClr>
          </a:solidFill>
          <a:ln w="19050">
            <a:solidFill>
              <a:schemeClr val="accent1">
                <a:alpha val="100000"/>
              </a:schemeClr>
            </a:solidFill>
            <a:prstDash val="solid"/>
          </a:ln>
        </p:spPr>
        <p:style>
          <a:lnRef idx="0">
            <a:schemeClr val="accent1"/>
          </a:lnRef>
          <a:fillRef idx="1">
            <a:schemeClr val="accent1"/>
          </a:fillRef>
          <a:effectRef idx="0">
            <a:schemeClr val="accent1"/>
          </a:effectRef>
          <a:fontRef idx="minor">
            <a:schemeClr val="lt1"/>
          </a:fontRef>
        </p:style>
      </p:sp>
      <p:sp>
        <p:nvSpPr>
          <p:cNvPr id="7" name="AutoShape 7"/>
          <p:cNvSpPr/>
          <p:nvPr/>
        </p:nvSpPr>
        <p:spPr>
          <a:xfrm>
            <a:off x="9406737" y="4300183"/>
            <a:ext cx="393189" cy="393189"/>
          </a:xfrm>
          <a:prstGeom prst="ellipse">
            <a:avLst/>
          </a:prstGeom>
          <a:solidFill>
            <a:srgbClr val="FFFFFF">
              <a:alpha val="100000"/>
            </a:srgbClr>
          </a:solidFill>
          <a:ln w="19050">
            <a:solidFill>
              <a:schemeClr val="accent1">
                <a:alpha val="100000"/>
              </a:schemeClr>
            </a:solidFill>
            <a:prstDash val="solid"/>
          </a:ln>
        </p:spPr>
        <p:style>
          <a:lnRef idx="0">
            <a:schemeClr val="accent1"/>
          </a:lnRef>
          <a:fillRef idx="1">
            <a:schemeClr val="accent1"/>
          </a:fillRef>
          <a:effectRef idx="0">
            <a:schemeClr val="accent1"/>
          </a:effectRef>
          <a:fontRef idx="minor">
            <a:schemeClr val="lt1"/>
          </a:fontRef>
        </p:style>
      </p:sp>
      <p:cxnSp>
        <p:nvCxnSpPr>
          <p:cNvPr id="8" name="Connector 8"/>
          <p:cNvCxnSpPr/>
          <p:nvPr/>
        </p:nvCxnSpPr>
        <p:spPr>
          <a:xfrm>
            <a:off x="713700" y="3236486"/>
            <a:ext cx="0" cy="2276186"/>
          </a:xfrm>
          <a:prstGeom prst="line">
            <a:avLst/>
          </a:prstGeom>
          <a:ln w="9525">
            <a:solidFill>
              <a:schemeClr val="accent1"/>
            </a:solidFill>
            <a:prstDash val="solid"/>
          </a:ln>
        </p:spPr>
        <p:style>
          <a:lnRef idx="0">
            <a:schemeClr val="accent1"/>
          </a:lnRef>
          <a:fillRef idx="1">
            <a:schemeClr val="accent1"/>
          </a:fillRef>
          <a:effectRef idx="0">
            <a:schemeClr val="accent1"/>
          </a:effectRef>
          <a:fontRef idx="minor">
            <a:schemeClr val="lt1"/>
          </a:fontRef>
        </p:style>
      </p:cxnSp>
      <p:grpSp>
        <p:nvGrpSpPr>
          <p:cNvPr id="9" name="Group 9"/>
          <p:cNvGrpSpPr/>
          <p:nvPr/>
        </p:nvGrpSpPr>
        <p:grpSpPr>
          <a:xfrm>
            <a:off x="5221195" y="2558712"/>
            <a:ext cx="2095500" cy="1627035"/>
            <a:chOff x="5221195" y="2558712"/>
            <a:chExt cx="2095500" cy="1627035"/>
          </a:xfrm>
        </p:grpSpPr>
        <p:sp>
          <p:nvSpPr>
            <p:cNvPr id="10" name="TextBox 10"/>
            <p:cNvSpPr txBox="1"/>
            <p:nvPr/>
          </p:nvSpPr>
          <p:spPr>
            <a:xfrm>
              <a:off x="5221195" y="2558712"/>
              <a:ext cx="2095500" cy="342900"/>
            </a:xfrm>
            <a:prstGeom prst="rect">
              <a:avLst/>
            </a:prstGeom>
          </p:spPr>
          <p:txBody>
            <a:bodyPr vert="horz" wrap="square" lIns="114300" tIns="57150" rIns="114300" bIns="57150" rtlCol="0" anchor="t" anchorCtr="0">
              <a:spAutoFit/>
            </a:bodyPr>
            <a:lstStyle/>
            <a:p>
              <a:pPr>
                <a:lnSpc>
                  <a:spcPct val="77000"/>
                </a:lnSpc>
              </a:pPr>
              <a:r>
                <a:rPr lang="en-US" sz="1500" b="1">
                  <a:solidFill>
                    <a:schemeClr val="accent1">
                      <a:alpha val="100000"/>
                    </a:schemeClr>
                  </a:solidFill>
                  <a:latin typeface="Microsoft Yahei"/>
                  <a:ea typeface="Microsoft Yahei"/>
                  <a:cs typeface="Microsoft Yahei"/>
                </a:rPr>
                <a:t>开发与实现</a:t>
              </a:r>
            </a:p>
          </p:txBody>
        </p:sp>
        <p:sp>
          <p:nvSpPr>
            <p:cNvPr id="11" name="TextBox 11"/>
            <p:cNvSpPr txBox="1"/>
            <p:nvPr/>
          </p:nvSpPr>
          <p:spPr>
            <a:xfrm>
              <a:off x="5221195" y="2928447"/>
              <a:ext cx="1971675" cy="1257300"/>
            </a:xfrm>
            <a:prstGeom prst="rect">
              <a:avLst/>
            </a:prstGeom>
          </p:spPr>
          <p:txBody>
            <a:bodyPr vert="horz" wrap="square" lIns="114300" tIns="57150" rIns="114300" bIns="57150" rtlCol="0" anchor="t" anchorCtr="0">
              <a:spAutoFit/>
            </a:bodyPr>
            <a:lstStyle/>
            <a:p>
              <a:pPr>
                <a:lnSpc>
                  <a:spcPct val="120000"/>
                </a:lnSpc>
              </a:pPr>
              <a:r>
                <a:rPr lang="en-US" sz="1500">
                  <a:solidFill>
                    <a:schemeClr val="dk1">
                      <a:alpha val="100000"/>
                    </a:schemeClr>
                  </a:solidFill>
                  <a:latin typeface="Microsoft Yahei"/>
                  <a:ea typeface="Microsoft Yahei"/>
                  <a:cs typeface="Microsoft Yahei"/>
                </a:rPr>
                <a:t>代码质量高，系统运行稳定，性能良好，评估为优秀。</a:t>
              </a:r>
            </a:p>
          </p:txBody>
        </p:sp>
      </p:grpSp>
      <p:cxnSp>
        <p:nvCxnSpPr>
          <p:cNvPr id="12" name="Connector 12"/>
          <p:cNvCxnSpPr/>
          <p:nvPr/>
        </p:nvCxnSpPr>
        <p:spPr>
          <a:xfrm>
            <a:off x="2993796" y="2915292"/>
            <a:ext cx="0" cy="2264768"/>
          </a:xfrm>
          <a:prstGeom prst="line">
            <a:avLst/>
          </a:prstGeom>
          <a:ln w="9525">
            <a:solidFill>
              <a:schemeClr val="accent1"/>
            </a:solidFill>
            <a:prstDash val="solid"/>
          </a:ln>
        </p:spPr>
        <p:style>
          <a:lnRef idx="0">
            <a:schemeClr val="accent1"/>
          </a:lnRef>
          <a:fillRef idx="1">
            <a:schemeClr val="accent1"/>
          </a:fillRef>
          <a:effectRef idx="0">
            <a:schemeClr val="accent1"/>
          </a:effectRef>
          <a:fontRef idx="minor">
            <a:schemeClr val="lt1"/>
          </a:fontRef>
        </p:style>
      </p:cxnSp>
      <p:cxnSp>
        <p:nvCxnSpPr>
          <p:cNvPr id="13" name="Connector 13"/>
          <p:cNvCxnSpPr/>
          <p:nvPr/>
        </p:nvCxnSpPr>
        <p:spPr>
          <a:xfrm>
            <a:off x="5189375" y="2671457"/>
            <a:ext cx="0" cy="2264768"/>
          </a:xfrm>
          <a:prstGeom prst="line">
            <a:avLst/>
          </a:prstGeom>
          <a:ln w="9525">
            <a:solidFill>
              <a:schemeClr val="accent1"/>
            </a:solidFill>
            <a:prstDash val="solid"/>
          </a:ln>
        </p:spPr>
        <p:style>
          <a:lnRef idx="0">
            <a:schemeClr val="accent1"/>
          </a:lnRef>
          <a:fillRef idx="1">
            <a:schemeClr val="accent1"/>
          </a:fillRef>
          <a:effectRef idx="0">
            <a:schemeClr val="accent1"/>
          </a:effectRef>
          <a:fontRef idx="minor">
            <a:schemeClr val="lt1"/>
          </a:fontRef>
        </p:style>
      </p:cxnSp>
      <p:cxnSp>
        <p:nvCxnSpPr>
          <p:cNvPr id="14" name="Connector 14"/>
          <p:cNvCxnSpPr/>
          <p:nvPr/>
        </p:nvCxnSpPr>
        <p:spPr>
          <a:xfrm>
            <a:off x="7346428" y="2084183"/>
            <a:ext cx="0" cy="2264768"/>
          </a:xfrm>
          <a:prstGeom prst="line">
            <a:avLst/>
          </a:prstGeom>
          <a:ln w="9525">
            <a:solidFill>
              <a:schemeClr val="accent1"/>
            </a:solidFill>
            <a:prstDash val="solid"/>
          </a:ln>
        </p:spPr>
        <p:style>
          <a:lnRef idx="0">
            <a:schemeClr val="accent1"/>
          </a:lnRef>
          <a:fillRef idx="1">
            <a:schemeClr val="accent1"/>
          </a:fillRef>
          <a:effectRef idx="0">
            <a:schemeClr val="accent1"/>
          </a:effectRef>
          <a:fontRef idx="minor">
            <a:schemeClr val="lt1"/>
          </a:fontRef>
        </p:style>
      </p:cxnSp>
      <p:cxnSp>
        <p:nvCxnSpPr>
          <p:cNvPr id="15" name="Connector 15"/>
          <p:cNvCxnSpPr/>
          <p:nvPr/>
        </p:nvCxnSpPr>
        <p:spPr>
          <a:xfrm>
            <a:off x="9603332" y="1096542"/>
            <a:ext cx="0" cy="2264768"/>
          </a:xfrm>
          <a:prstGeom prst="line">
            <a:avLst/>
          </a:prstGeom>
          <a:ln w="9525">
            <a:solidFill>
              <a:schemeClr val="accent1"/>
            </a:solidFill>
            <a:prstDash val="solid"/>
          </a:ln>
        </p:spPr>
        <p:style>
          <a:lnRef idx="0">
            <a:schemeClr val="accent1"/>
          </a:lnRef>
          <a:fillRef idx="1">
            <a:schemeClr val="accent1"/>
          </a:fillRef>
          <a:effectRef idx="0">
            <a:schemeClr val="accent1"/>
          </a:effectRef>
          <a:fontRef idx="minor">
            <a:schemeClr val="lt1"/>
          </a:fontRef>
        </p:style>
      </p:cxnSp>
      <p:sp>
        <p:nvSpPr>
          <p:cNvPr id="16" name="Freeform 16"/>
          <p:cNvSpPr/>
          <p:nvPr/>
        </p:nvSpPr>
        <p:spPr>
          <a:xfrm>
            <a:off x="542293" y="6131193"/>
            <a:ext cx="373344" cy="373344"/>
          </a:xfrm>
          <a:custGeom>
            <a:avLst/>
            <a:gdLst/>
            <a:ahLst/>
            <a:cxnLst/>
            <a:rect l="l" t="t" r="r" b="b"/>
            <a:pathLst>
              <a:path w="304800" h="304800">
                <a:moveTo>
                  <a:pt x="130883" y="184766"/>
                </a:moveTo>
                <a:lnTo>
                  <a:pt x="35557" y="89516"/>
                </a:lnTo>
                <a:cubicBezTo>
                  <a:pt x="-11849" y="144323"/>
                  <a:pt x="-11849" y="225219"/>
                  <a:pt x="35557" y="280016"/>
                </a:cubicBezTo>
                <a:lnTo>
                  <a:pt x="130883" y="184766"/>
                </a:lnTo>
                <a:close/>
                <a:moveTo>
                  <a:pt x="190510" y="39605"/>
                </a:moveTo>
                <a:lnTo>
                  <a:pt x="190510" y="179108"/>
                </a:lnTo>
                <a:lnTo>
                  <a:pt x="91907" y="277749"/>
                </a:lnTo>
                <a:cubicBezTo>
                  <a:pt x="114081" y="294303"/>
                  <a:pt x="141018" y="304800"/>
                  <a:pt x="170783" y="304800"/>
                </a:cubicBezTo>
                <a:cubicBezTo>
                  <a:pt x="244821" y="304800"/>
                  <a:pt x="304800" y="244897"/>
                  <a:pt x="304800" y="170888"/>
                </a:cubicBezTo>
                <a:cubicBezTo>
                  <a:pt x="304810" y="103661"/>
                  <a:pt x="254965" y="49187"/>
                  <a:pt x="190510" y="39605"/>
                </a:cubicBezTo>
                <a:close/>
                <a:moveTo>
                  <a:pt x="152400" y="152552"/>
                </a:moveTo>
                <a:lnTo>
                  <a:pt x="152400" y="0"/>
                </a:lnTo>
                <a:cubicBezTo>
                  <a:pt x="110881" y="2572"/>
                  <a:pt x="73371" y="18459"/>
                  <a:pt x="43082" y="43215"/>
                </a:cubicBezTo>
                <a:lnTo>
                  <a:pt x="152400" y="152552"/>
                </a:lnTo>
                <a:close/>
              </a:path>
            </a:pathLst>
          </a:custGeom>
          <a:solidFill>
            <a:schemeClr val="accent1">
              <a:alpha val="100000"/>
            </a:schemeClr>
          </a:solidFill>
        </p:spPr>
      </p:sp>
      <p:sp>
        <p:nvSpPr>
          <p:cNvPr id="17" name="Freeform 17"/>
          <p:cNvSpPr/>
          <p:nvPr/>
        </p:nvSpPr>
        <p:spPr>
          <a:xfrm>
            <a:off x="2815760" y="6056840"/>
            <a:ext cx="356071" cy="356071"/>
          </a:xfrm>
          <a:custGeom>
            <a:avLst/>
            <a:gdLst/>
            <a:ahLst/>
            <a:cxnLst/>
            <a:rect l="l" t="t" r="r" b="b"/>
            <a:pathLst>
              <a:path w="304800" h="304800">
                <a:moveTo>
                  <a:pt x="152400" y="304800"/>
                </a:moveTo>
                <a:cubicBezTo>
                  <a:pt x="68228" y="304800"/>
                  <a:pt x="0" y="236572"/>
                  <a:pt x="0" y="152400"/>
                </a:cubicBezTo>
                <a:cubicBezTo>
                  <a:pt x="0" y="68228"/>
                  <a:pt x="68228" y="0"/>
                  <a:pt x="152400" y="0"/>
                </a:cubicBezTo>
                <a:lnTo>
                  <a:pt x="152400" y="0"/>
                </a:lnTo>
                <a:cubicBezTo>
                  <a:pt x="236572" y="0"/>
                  <a:pt x="304800" y="68228"/>
                  <a:pt x="304800" y="152400"/>
                </a:cubicBezTo>
                <a:cubicBezTo>
                  <a:pt x="304800" y="236572"/>
                  <a:pt x="236572" y="304800"/>
                  <a:pt x="152400" y="304800"/>
                </a:cubicBezTo>
                <a:lnTo>
                  <a:pt x="152400" y="304800"/>
                </a:lnTo>
                <a:close/>
                <a:moveTo>
                  <a:pt x="99060" y="137160"/>
                </a:moveTo>
                <a:cubicBezTo>
                  <a:pt x="111681" y="137160"/>
                  <a:pt x="121920" y="126921"/>
                  <a:pt x="121920" y="114300"/>
                </a:cubicBezTo>
                <a:cubicBezTo>
                  <a:pt x="121920" y="101679"/>
                  <a:pt x="111681" y="91440"/>
                  <a:pt x="99060" y="91440"/>
                </a:cubicBezTo>
                <a:lnTo>
                  <a:pt x="99060" y="91440"/>
                </a:lnTo>
                <a:cubicBezTo>
                  <a:pt x="86439" y="91440"/>
                  <a:pt x="76200" y="101679"/>
                  <a:pt x="76200" y="114300"/>
                </a:cubicBezTo>
                <a:cubicBezTo>
                  <a:pt x="76200" y="126921"/>
                  <a:pt x="86439" y="137160"/>
                  <a:pt x="99060" y="137160"/>
                </a:cubicBezTo>
                <a:lnTo>
                  <a:pt x="99060" y="137160"/>
                </a:lnTo>
                <a:close/>
                <a:moveTo>
                  <a:pt x="205740" y="137160"/>
                </a:moveTo>
                <a:cubicBezTo>
                  <a:pt x="218361" y="137160"/>
                  <a:pt x="228600" y="126921"/>
                  <a:pt x="228600" y="114300"/>
                </a:cubicBezTo>
                <a:cubicBezTo>
                  <a:pt x="228600" y="101679"/>
                  <a:pt x="218361" y="91440"/>
                  <a:pt x="205740" y="91440"/>
                </a:cubicBezTo>
                <a:lnTo>
                  <a:pt x="205740" y="91440"/>
                </a:lnTo>
                <a:cubicBezTo>
                  <a:pt x="193119" y="91440"/>
                  <a:pt x="182880" y="101679"/>
                  <a:pt x="182880" y="114300"/>
                </a:cubicBezTo>
                <a:cubicBezTo>
                  <a:pt x="182880" y="126921"/>
                  <a:pt x="193119" y="137160"/>
                  <a:pt x="205740" y="137160"/>
                </a:cubicBezTo>
                <a:lnTo>
                  <a:pt x="205740" y="137160"/>
                </a:lnTo>
                <a:close/>
                <a:moveTo>
                  <a:pt x="238658" y="182880"/>
                </a:moveTo>
                <a:lnTo>
                  <a:pt x="66142" y="182880"/>
                </a:lnTo>
                <a:cubicBezTo>
                  <a:pt x="79038" y="218770"/>
                  <a:pt x="112776" y="243973"/>
                  <a:pt x="152400" y="243973"/>
                </a:cubicBezTo>
                <a:cubicBezTo>
                  <a:pt x="192024" y="243973"/>
                  <a:pt x="225762" y="218770"/>
                  <a:pt x="238458" y="183518"/>
                </a:cubicBezTo>
                <a:lnTo>
                  <a:pt x="238658" y="182880"/>
                </a:lnTo>
                <a:close/>
              </a:path>
            </a:pathLst>
          </a:custGeom>
          <a:solidFill>
            <a:schemeClr val="accent1">
              <a:alpha val="100000"/>
            </a:schemeClr>
          </a:solidFill>
        </p:spPr>
      </p:sp>
      <p:sp>
        <p:nvSpPr>
          <p:cNvPr id="18" name="Freeform 18"/>
          <p:cNvSpPr/>
          <p:nvPr/>
        </p:nvSpPr>
        <p:spPr>
          <a:xfrm>
            <a:off x="4944051" y="5862988"/>
            <a:ext cx="411257" cy="411257"/>
          </a:xfrm>
          <a:custGeom>
            <a:avLst/>
            <a:gdLst/>
            <a:ahLst/>
            <a:cxnLst/>
            <a:rect l="l" t="t" r="r" b="b"/>
            <a:pathLst>
              <a:path w="304800" h="304800">
                <a:moveTo>
                  <a:pt x="152400" y="0"/>
                </a:moveTo>
                <a:cubicBezTo>
                  <a:pt x="68237" y="0"/>
                  <a:pt x="0" y="68237"/>
                  <a:pt x="0" y="152400"/>
                </a:cubicBezTo>
                <a:cubicBezTo>
                  <a:pt x="0" y="236563"/>
                  <a:pt x="68237" y="304800"/>
                  <a:pt x="152400" y="304800"/>
                </a:cubicBezTo>
                <a:cubicBezTo>
                  <a:pt x="236563" y="304800"/>
                  <a:pt x="304800" y="236563"/>
                  <a:pt x="304800" y="152400"/>
                </a:cubicBezTo>
                <a:cubicBezTo>
                  <a:pt x="304800" y="68237"/>
                  <a:pt x="236563" y="0"/>
                  <a:pt x="152400" y="0"/>
                </a:cubicBezTo>
                <a:close/>
                <a:moveTo>
                  <a:pt x="128778" y="222723"/>
                </a:moveTo>
                <a:lnTo>
                  <a:pt x="58655" y="152591"/>
                </a:lnTo>
                <a:lnTo>
                  <a:pt x="85592" y="125654"/>
                </a:lnTo>
                <a:lnTo>
                  <a:pt x="128768" y="168850"/>
                </a:lnTo>
                <a:lnTo>
                  <a:pt x="220370" y="77248"/>
                </a:lnTo>
                <a:lnTo>
                  <a:pt x="247307" y="104184"/>
                </a:lnTo>
                <a:lnTo>
                  <a:pt x="128778" y="222723"/>
                </a:lnTo>
                <a:close/>
              </a:path>
            </a:pathLst>
          </a:custGeom>
          <a:solidFill>
            <a:schemeClr val="accent1">
              <a:alpha val="100000"/>
            </a:schemeClr>
          </a:solidFill>
        </p:spPr>
      </p:sp>
      <p:sp>
        <p:nvSpPr>
          <p:cNvPr id="19" name="Freeform 19"/>
          <p:cNvSpPr/>
          <p:nvPr/>
        </p:nvSpPr>
        <p:spPr>
          <a:xfrm>
            <a:off x="7160112" y="5465972"/>
            <a:ext cx="421401" cy="421401"/>
          </a:xfrm>
          <a:custGeom>
            <a:avLst/>
            <a:gdLst/>
            <a:ahLst/>
            <a:cxnLst/>
            <a:rect l="l" t="t" r="r" b="b"/>
            <a:pathLst>
              <a:path w="304800" h="304800">
                <a:moveTo>
                  <a:pt x="274320" y="243840"/>
                </a:moveTo>
                <a:lnTo>
                  <a:pt x="304800" y="243840"/>
                </a:lnTo>
                <a:lnTo>
                  <a:pt x="304800" y="259080"/>
                </a:lnTo>
                <a:cubicBezTo>
                  <a:pt x="304800" y="267500"/>
                  <a:pt x="297980" y="274320"/>
                  <a:pt x="289560" y="274320"/>
                </a:cubicBezTo>
                <a:lnTo>
                  <a:pt x="289560" y="274320"/>
                </a:lnTo>
                <a:lnTo>
                  <a:pt x="15240" y="274320"/>
                </a:lnTo>
                <a:cubicBezTo>
                  <a:pt x="6820" y="274320"/>
                  <a:pt x="0" y="267500"/>
                  <a:pt x="0" y="259080"/>
                </a:cubicBezTo>
                <a:lnTo>
                  <a:pt x="0" y="259080"/>
                </a:lnTo>
                <a:lnTo>
                  <a:pt x="0" y="243840"/>
                </a:lnTo>
                <a:lnTo>
                  <a:pt x="30480" y="243840"/>
                </a:lnTo>
                <a:lnTo>
                  <a:pt x="30480" y="60960"/>
                </a:lnTo>
                <a:cubicBezTo>
                  <a:pt x="30480" y="44196"/>
                  <a:pt x="44196" y="30480"/>
                  <a:pt x="60960" y="30480"/>
                </a:cubicBezTo>
                <a:lnTo>
                  <a:pt x="243840" y="30480"/>
                </a:lnTo>
                <a:cubicBezTo>
                  <a:pt x="260671" y="30480"/>
                  <a:pt x="274320" y="44129"/>
                  <a:pt x="274320" y="60960"/>
                </a:cubicBezTo>
                <a:lnTo>
                  <a:pt x="274320" y="60960"/>
                </a:lnTo>
                <a:lnTo>
                  <a:pt x="274320" y="243840"/>
                </a:lnTo>
                <a:close/>
                <a:moveTo>
                  <a:pt x="60960" y="60960"/>
                </a:moveTo>
                <a:lnTo>
                  <a:pt x="60960" y="198120"/>
                </a:lnTo>
                <a:lnTo>
                  <a:pt x="243840" y="198120"/>
                </a:lnTo>
                <a:lnTo>
                  <a:pt x="243840" y="60960"/>
                </a:lnTo>
                <a:lnTo>
                  <a:pt x="60960" y="60960"/>
                </a:lnTo>
                <a:close/>
                <a:moveTo>
                  <a:pt x="121920" y="228600"/>
                </a:moveTo>
                <a:lnTo>
                  <a:pt x="121920" y="243840"/>
                </a:lnTo>
                <a:lnTo>
                  <a:pt x="182880" y="243840"/>
                </a:lnTo>
                <a:lnTo>
                  <a:pt x="182880" y="228600"/>
                </a:lnTo>
                <a:lnTo>
                  <a:pt x="121920" y="228600"/>
                </a:lnTo>
                <a:close/>
              </a:path>
            </a:pathLst>
          </a:custGeom>
          <a:solidFill>
            <a:schemeClr val="accent1">
              <a:alpha val="100000"/>
            </a:schemeClr>
          </a:solidFill>
        </p:spPr>
      </p:sp>
      <p:sp>
        <p:nvSpPr>
          <p:cNvPr id="20" name="Freeform 20"/>
          <p:cNvSpPr/>
          <p:nvPr/>
        </p:nvSpPr>
        <p:spPr>
          <a:xfrm>
            <a:off x="9431121" y="4890685"/>
            <a:ext cx="393189" cy="393189"/>
          </a:xfrm>
          <a:custGeom>
            <a:avLst/>
            <a:gdLst/>
            <a:ahLst/>
            <a:cxnLst/>
            <a:rect l="l" t="t" r="r" b="b"/>
            <a:pathLst>
              <a:path w="304800" h="304800">
                <a:moveTo>
                  <a:pt x="0" y="91440"/>
                </a:moveTo>
                <a:lnTo>
                  <a:pt x="152400" y="0"/>
                </a:lnTo>
                <a:lnTo>
                  <a:pt x="304800" y="91440"/>
                </a:lnTo>
                <a:lnTo>
                  <a:pt x="304800" y="121920"/>
                </a:lnTo>
                <a:lnTo>
                  <a:pt x="0" y="121920"/>
                </a:lnTo>
                <a:lnTo>
                  <a:pt x="0" y="91440"/>
                </a:lnTo>
                <a:close/>
                <a:moveTo>
                  <a:pt x="0" y="274320"/>
                </a:moveTo>
                <a:lnTo>
                  <a:pt x="304800" y="274320"/>
                </a:lnTo>
                <a:lnTo>
                  <a:pt x="304800" y="304800"/>
                </a:lnTo>
                <a:lnTo>
                  <a:pt x="0" y="304800"/>
                </a:lnTo>
                <a:lnTo>
                  <a:pt x="0" y="274320"/>
                </a:lnTo>
                <a:close/>
                <a:moveTo>
                  <a:pt x="30480" y="243840"/>
                </a:moveTo>
                <a:lnTo>
                  <a:pt x="274320" y="243840"/>
                </a:lnTo>
                <a:lnTo>
                  <a:pt x="274320" y="274320"/>
                </a:lnTo>
                <a:lnTo>
                  <a:pt x="30480" y="274320"/>
                </a:lnTo>
                <a:lnTo>
                  <a:pt x="30480" y="243840"/>
                </a:lnTo>
                <a:close/>
                <a:moveTo>
                  <a:pt x="30480" y="121920"/>
                </a:moveTo>
                <a:lnTo>
                  <a:pt x="91440" y="121920"/>
                </a:lnTo>
                <a:lnTo>
                  <a:pt x="91440" y="243840"/>
                </a:lnTo>
                <a:lnTo>
                  <a:pt x="30480" y="243840"/>
                </a:lnTo>
                <a:lnTo>
                  <a:pt x="30480" y="121920"/>
                </a:lnTo>
                <a:close/>
                <a:moveTo>
                  <a:pt x="121920" y="121920"/>
                </a:moveTo>
                <a:lnTo>
                  <a:pt x="182880" y="121920"/>
                </a:lnTo>
                <a:lnTo>
                  <a:pt x="182880" y="243840"/>
                </a:lnTo>
                <a:lnTo>
                  <a:pt x="121920" y="243840"/>
                </a:lnTo>
                <a:lnTo>
                  <a:pt x="121920" y="121920"/>
                </a:lnTo>
                <a:close/>
                <a:moveTo>
                  <a:pt x="213360" y="121920"/>
                </a:moveTo>
                <a:lnTo>
                  <a:pt x="274320" y="121920"/>
                </a:lnTo>
                <a:lnTo>
                  <a:pt x="274320" y="243840"/>
                </a:lnTo>
                <a:lnTo>
                  <a:pt x="213360" y="243840"/>
                </a:lnTo>
                <a:lnTo>
                  <a:pt x="213360" y="121920"/>
                </a:lnTo>
                <a:close/>
              </a:path>
            </a:pathLst>
          </a:custGeom>
          <a:solidFill>
            <a:schemeClr val="accent1">
              <a:alpha val="100000"/>
            </a:schemeClr>
          </a:solidFill>
        </p:spPr>
      </p:sp>
      <p:grpSp>
        <p:nvGrpSpPr>
          <p:cNvPr id="21" name="Group 21"/>
          <p:cNvGrpSpPr/>
          <p:nvPr/>
        </p:nvGrpSpPr>
        <p:grpSpPr>
          <a:xfrm>
            <a:off x="829278" y="3169358"/>
            <a:ext cx="2095500" cy="1627035"/>
            <a:chOff x="829278" y="3169358"/>
            <a:chExt cx="2095500" cy="1627035"/>
          </a:xfrm>
        </p:grpSpPr>
        <p:sp>
          <p:nvSpPr>
            <p:cNvPr id="22" name="TextBox 22"/>
            <p:cNvSpPr txBox="1"/>
            <p:nvPr/>
          </p:nvSpPr>
          <p:spPr>
            <a:xfrm>
              <a:off x="829278" y="3169358"/>
              <a:ext cx="2095500" cy="342900"/>
            </a:xfrm>
            <a:prstGeom prst="rect">
              <a:avLst/>
            </a:prstGeom>
          </p:spPr>
          <p:txBody>
            <a:bodyPr vert="horz" wrap="square" lIns="114300" tIns="57150" rIns="114300" bIns="57150" rtlCol="0" anchor="t" anchorCtr="0">
              <a:spAutoFit/>
            </a:bodyPr>
            <a:lstStyle/>
            <a:p>
              <a:pPr>
                <a:lnSpc>
                  <a:spcPct val="77000"/>
                </a:lnSpc>
              </a:pPr>
              <a:r>
                <a:rPr lang="en-US" sz="1500" b="1">
                  <a:solidFill>
                    <a:schemeClr val="accent1">
                      <a:alpha val="100000"/>
                    </a:schemeClr>
                  </a:solidFill>
                  <a:latin typeface="Microsoft Yahei"/>
                  <a:ea typeface="Microsoft Yahei"/>
                  <a:cs typeface="Microsoft Yahei"/>
                </a:rPr>
                <a:t>需求调研与分析</a:t>
              </a:r>
            </a:p>
          </p:txBody>
        </p:sp>
        <p:sp>
          <p:nvSpPr>
            <p:cNvPr id="23" name="TextBox 23"/>
            <p:cNvSpPr txBox="1"/>
            <p:nvPr/>
          </p:nvSpPr>
          <p:spPr>
            <a:xfrm>
              <a:off x="829278" y="3539093"/>
              <a:ext cx="1971675" cy="1257300"/>
            </a:xfrm>
            <a:prstGeom prst="rect">
              <a:avLst/>
            </a:prstGeom>
          </p:spPr>
          <p:txBody>
            <a:bodyPr vert="horz" wrap="square" lIns="114300" tIns="57150" rIns="114300" bIns="57150" rtlCol="0" anchor="t" anchorCtr="0">
              <a:spAutoFit/>
            </a:bodyPr>
            <a:lstStyle/>
            <a:p>
              <a:pPr>
                <a:lnSpc>
                  <a:spcPct val="120000"/>
                </a:lnSpc>
              </a:pPr>
              <a:r>
                <a:rPr lang="en-US" sz="1500">
                  <a:solidFill>
                    <a:schemeClr val="dk1">
                      <a:alpha val="100000"/>
                    </a:schemeClr>
                  </a:solidFill>
                  <a:latin typeface="Microsoft Yahei"/>
                  <a:ea typeface="Microsoft Yahei"/>
                  <a:cs typeface="Microsoft Yahei"/>
                </a:rPr>
                <a:t>准确把握客户需求，为项目提供明确方向，评估为优秀。</a:t>
              </a:r>
            </a:p>
          </p:txBody>
        </p:sp>
      </p:grpSp>
      <p:grpSp>
        <p:nvGrpSpPr>
          <p:cNvPr id="24" name="Group 24"/>
          <p:cNvGrpSpPr/>
          <p:nvPr/>
        </p:nvGrpSpPr>
        <p:grpSpPr>
          <a:xfrm>
            <a:off x="2993796" y="2858559"/>
            <a:ext cx="2095500" cy="1627035"/>
            <a:chOff x="2993796" y="2858559"/>
            <a:chExt cx="2095500" cy="1627035"/>
          </a:xfrm>
        </p:grpSpPr>
        <p:sp>
          <p:nvSpPr>
            <p:cNvPr id="25" name="TextBox 25"/>
            <p:cNvSpPr txBox="1"/>
            <p:nvPr/>
          </p:nvSpPr>
          <p:spPr>
            <a:xfrm>
              <a:off x="2993796" y="2858559"/>
              <a:ext cx="2095500" cy="342900"/>
            </a:xfrm>
            <a:prstGeom prst="rect">
              <a:avLst/>
            </a:prstGeom>
          </p:spPr>
          <p:txBody>
            <a:bodyPr vert="horz" wrap="square" lIns="114300" tIns="57150" rIns="114300" bIns="57150" rtlCol="0" anchor="t" anchorCtr="0">
              <a:spAutoFit/>
            </a:bodyPr>
            <a:lstStyle/>
            <a:p>
              <a:pPr>
                <a:lnSpc>
                  <a:spcPct val="77000"/>
                </a:lnSpc>
              </a:pPr>
              <a:r>
                <a:rPr lang="en-US" sz="1500" b="1">
                  <a:solidFill>
                    <a:schemeClr val="accent1">
                      <a:alpha val="100000"/>
                    </a:schemeClr>
                  </a:solidFill>
                  <a:latin typeface="Microsoft Yahei"/>
                  <a:ea typeface="Microsoft Yahei"/>
                  <a:cs typeface="Microsoft Yahei"/>
                </a:rPr>
                <a:t>系统设计</a:t>
              </a:r>
            </a:p>
          </p:txBody>
        </p:sp>
        <p:sp>
          <p:nvSpPr>
            <p:cNvPr id="26" name="TextBox 26"/>
            <p:cNvSpPr txBox="1"/>
            <p:nvPr/>
          </p:nvSpPr>
          <p:spPr>
            <a:xfrm>
              <a:off x="2993796" y="3228294"/>
              <a:ext cx="1971675" cy="1257300"/>
            </a:xfrm>
            <a:prstGeom prst="rect">
              <a:avLst/>
            </a:prstGeom>
          </p:spPr>
          <p:txBody>
            <a:bodyPr vert="horz" wrap="square" lIns="114300" tIns="57150" rIns="114300" bIns="57150" rtlCol="0" anchor="t" anchorCtr="0">
              <a:spAutoFit/>
            </a:bodyPr>
            <a:lstStyle/>
            <a:p>
              <a:pPr>
                <a:lnSpc>
                  <a:spcPct val="120000"/>
                </a:lnSpc>
              </a:pPr>
              <a:r>
                <a:rPr lang="en-US" sz="1500">
                  <a:solidFill>
                    <a:schemeClr val="dk1">
                      <a:alpha val="100000"/>
                    </a:schemeClr>
                  </a:solidFill>
                  <a:latin typeface="Microsoft Yahei"/>
                  <a:ea typeface="Microsoft Yahei"/>
                  <a:cs typeface="Microsoft Yahei"/>
                </a:rPr>
                <a:t>设计方案合理、全面，考虑了系统的扩展性和可维护性，评估为良好。</a:t>
              </a:r>
            </a:p>
          </p:txBody>
        </p:sp>
      </p:grpSp>
      <p:grpSp>
        <p:nvGrpSpPr>
          <p:cNvPr id="27" name="Group 27"/>
          <p:cNvGrpSpPr/>
          <p:nvPr/>
        </p:nvGrpSpPr>
        <p:grpSpPr>
          <a:xfrm>
            <a:off x="7443964" y="1853208"/>
            <a:ext cx="2095500" cy="1627035"/>
            <a:chOff x="7443964" y="1853208"/>
            <a:chExt cx="2095500" cy="1627035"/>
          </a:xfrm>
        </p:grpSpPr>
        <p:sp>
          <p:nvSpPr>
            <p:cNvPr id="28" name="TextBox 28"/>
            <p:cNvSpPr txBox="1"/>
            <p:nvPr/>
          </p:nvSpPr>
          <p:spPr>
            <a:xfrm>
              <a:off x="7443964" y="1853208"/>
              <a:ext cx="2095500" cy="342900"/>
            </a:xfrm>
            <a:prstGeom prst="rect">
              <a:avLst/>
            </a:prstGeom>
          </p:spPr>
          <p:txBody>
            <a:bodyPr vert="horz" wrap="square" lIns="114300" tIns="57150" rIns="114300" bIns="57150" rtlCol="0" anchor="t" anchorCtr="0">
              <a:spAutoFit/>
            </a:bodyPr>
            <a:lstStyle/>
            <a:p>
              <a:pPr>
                <a:lnSpc>
                  <a:spcPct val="77000"/>
                </a:lnSpc>
              </a:pPr>
              <a:r>
                <a:rPr lang="en-US" sz="1500" b="1">
                  <a:solidFill>
                    <a:schemeClr val="accent1">
                      <a:alpha val="100000"/>
                    </a:schemeClr>
                  </a:solidFill>
                  <a:latin typeface="Microsoft Yahei"/>
                  <a:ea typeface="Microsoft Yahei"/>
                  <a:cs typeface="Microsoft Yahei"/>
                </a:rPr>
                <a:t>文档编写</a:t>
              </a:r>
            </a:p>
          </p:txBody>
        </p:sp>
        <p:sp>
          <p:nvSpPr>
            <p:cNvPr id="29" name="TextBox 29"/>
            <p:cNvSpPr txBox="1"/>
            <p:nvPr/>
          </p:nvSpPr>
          <p:spPr>
            <a:xfrm>
              <a:off x="7443964" y="2222943"/>
              <a:ext cx="1971675" cy="1257300"/>
            </a:xfrm>
            <a:prstGeom prst="rect">
              <a:avLst/>
            </a:prstGeom>
          </p:spPr>
          <p:txBody>
            <a:bodyPr vert="horz" wrap="square" lIns="114300" tIns="57150" rIns="114300" bIns="57150" rtlCol="0" anchor="t" anchorCtr="0">
              <a:spAutoFit/>
            </a:bodyPr>
            <a:lstStyle/>
            <a:p>
              <a:pPr>
                <a:lnSpc>
                  <a:spcPct val="120000"/>
                </a:lnSpc>
              </a:pPr>
              <a:r>
                <a:rPr lang="en-US" sz="1500">
                  <a:solidFill>
                    <a:schemeClr val="dk1">
                      <a:alpha val="100000"/>
                    </a:schemeClr>
                  </a:solidFill>
                  <a:latin typeface="Microsoft Yahei"/>
                  <a:ea typeface="Microsoft Yahei"/>
                  <a:cs typeface="Microsoft Yahei"/>
                </a:rPr>
                <a:t>文档内容完整、准确，方便项目管理和后期维护，评估为良好。</a:t>
              </a:r>
            </a:p>
          </p:txBody>
        </p:sp>
      </p:grpSp>
      <p:grpSp>
        <p:nvGrpSpPr>
          <p:cNvPr id="30" name="Group 30"/>
          <p:cNvGrpSpPr/>
          <p:nvPr/>
        </p:nvGrpSpPr>
        <p:grpSpPr>
          <a:xfrm>
            <a:off x="9712443" y="988925"/>
            <a:ext cx="2095500" cy="1627034"/>
            <a:chOff x="9712443" y="988925"/>
            <a:chExt cx="2095500" cy="1627034"/>
          </a:xfrm>
        </p:grpSpPr>
        <p:sp>
          <p:nvSpPr>
            <p:cNvPr id="31" name="TextBox 31"/>
            <p:cNvSpPr txBox="1"/>
            <p:nvPr/>
          </p:nvSpPr>
          <p:spPr>
            <a:xfrm>
              <a:off x="9712443" y="988925"/>
              <a:ext cx="2095500" cy="342900"/>
            </a:xfrm>
            <a:prstGeom prst="rect">
              <a:avLst/>
            </a:prstGeom>
          </p:spPr>
          <p:txBody>
            <a:bodyPr vert="horz" wrap="square" lIns="114300" tIns="57150" rIns="114300" bIns="57150" rtlCol="0" anchor="t" anchorCtr="0">
              <a:spAutoFit/>
            </a:bodyPr>
            <a:lstStyle/>
            <a:p>
              <a:pPr>
                <a:lnSpc>
                  <a:spcPct val="77000"/>
                </a:lnSpc>
              </a:pPr>
              <a:r>
                <a:rPr lang="en-US" sz="1500" b="1">
                  <a:solidFill>
                    <a:schemeClr val="accent1">
                      <a:alpha val="100000"/>
                    </a:schemeClr>
                  </a:solidFill>
                  <a:latin typeface="Microsoft Yahei"/>
                  <a:ea typeface="Microsoft Yahei"/>
                  <a:cs typeface="Microsoft Yahei"/>
                </a:rPr>
                <a:t>测试与验收</a:t>
              </a:r>
            </a:p>
          </p:txBody>
        </p:sp>
        <p:sp>
          <p:nvSpPr>
            <p:cNvPr id="32" name="TextBox 32"/>
            <p:cNvSpPr txBox="1"/>
            <p:nvPr/>
          </p:nvSpPr>
          <p:spPr>
            <a:xfrm>
              <a:off x="9712443" y="1358659"/>
              <a:ext cx="1971675" cy="1257300"/>
            </a:xfrm>
            <a:prstGeom prst="rect">
              <a:avLst/>
            </a:prstGeom>
          </p:spPr>
          <p:txBody>
            <a:bodyPr vert="horz" wrap="square" lIns="114300" tIns="57150" rIns="114300" bIns="57150" rtlCol="0" anchor="t" anchorCtr="0">
              <a:spAutoFit/>
            </a:bodyPr>
            <a:lstStyle/>
            <a:p>
              <a:pPr>
                <a:lnSpc>
                  <a:spcPct val="120000"/>
                </a:lnSpc>
              </a:pPr>
              <a:r>
                <a:rPr lang="en-US" sz="1500">
                  <a:solidFill>
                    <a:schemeClr val="dk1">
                      <a:alpha val="100000"/>
                    </a:schemeClr>
                  </a:solidFill>
                  <a:latin typeface="Microsoft Yahei"/>
                  <a:ea typeface="Microsoft Yahei"/>
                  <a:cs typeface="Microsoft Yahei"/>
                </a:rPr>
                <a:t>测试全面、细致，协助客户顺利完成项目验收，评估为优秀。</a:t>
              </a:r>
            </a:p>
          </p:txBody>
        </p:sp>
      </p:grpSp>
      <p:grpSp>
        <p:nvGrpSpPr>
          <p:cNvPr id="33" name="Group 33"/>
          <p:cNvGrpSpPr/>
          <p:nvPr/>
        </p:nvGrpSpPr>
        <p:grpSpPr>
          <a:xfrm>
            <a:off x="454963" y="93878"/>
            <a:ext cx="10641129" cy="914400"/>
            <a:chOff x="454963" y="93878"/>
            <a:chExt cx="10641129" cy="914400"/>
          </a:xfrm>
        </p:grpSpPr>
        <p:sp>
          <p:nvSpPr>
            <p:cNvPr id="34" name="AutoShape 34"/>
            <p:cNvSpPr/>
            <p:nvPr/>
          </p:nvSpPr>
          <p:spPr>
            <a:xfrm>
              <a:off x="454963" y="331168"/>
              <a:ext cx="84147" cy="84147"/>
            </a:xfrm>
            <a:prstGeom prst="ellipse">
              <a:avLst/>
            </a:prstGeom>
            <a:solidFill>
              <a:schemeClr val="accent1">
                <a:alpha val="100000"/>
              </a:schemeClr>
            </a:solidFill>
          </p:spPr>
        </p:sp>
        <p:sp>
          <p:nvSpPr>
            <p:cNvPr id="35" name="AutoShape 35"/>
            <p:cNvSpPr/>
            <p:nvPr/>
          </p:nvSpPr>
          <p:spPr>
            <a:xfrm>
              <a:off x="575049" y="337743"/>
              <a:ext cx="78137" cy="78137"/>
            </a:xfrm>
            <a:prstGeom prst="ellipse">
              <a:avLst/>
            </a:prstGeom>
            <a:solidFill>
              <a:schemeClr val="accent1">
                <a:alpha val="80000"/>
              </a:schemeClr>
            </a:solidFill>
          </p:spPr>
        </p:sp>
        <p:sp>
          <p:nvSpPr>
            <p:cNvPr id="36" name="AutoShape 36"/>
            <p:cNvSpPr/>
            <p:nvPr/>
          </p:nvSpPr>
          <p:spPr>
            <a:xfrm>
              <a:off x="689125" y="339460"/>
              <a:ext cx="74704" cy="74704"/>
            </a:xfrm>
            <a:prstGeom prst="ellipse">
              <a:avLst/>
            </a:prstGeom>
            <a:solidFill>
              <a:schemeClr val="accent1">
                <a:alpha val="60000"/>
              </a:schemeClr>
            </a:solidFill>
          </p:spPr>
        </p:sp>
        <p:sp>
          <p:nvSpPr>
            <p:cNvPr id="37" name="AutoShape 37"/>
            <p:cNvSpPr/>
            <p:nvPr/>
          </p:nvSpPr>
          <p:spPr>
            <a:xfrm>
              <a:off x="799768" y="348430"/>
              <a:ext cx="69238" cy="69238"/>
            </a:xfrm>
            <a:prstGeom prst="ellipse">
              <a:avLst/>
            </a:prstGeom>
            <a:solidFill>
              <a:schemeClr val="accent1">
                <a:alpha val="40000"/>
              </a:schemeClr>
            </a:solidFill>
          </p:spPr>
        </p:sp>
        <p:sp>
          <p:nvSpPr>
            <p:cNvPr id="38" name="AutoShape 38"/>
            <p:cNvSpPr/>
            <p:nvPr/>
          </p:nvSpPr>
          <p:spPr>
            <a:xfrm>
              <a:off x="904945" y="344297"/>
              <a:ext cx="65594" cy="65594"/>
            </a:xfrm>
            <a:prstGeom prst="ellipse">
              <a:avLst/>
            </a:prstGeom>
            <a:solidFill>
              <a:schemeClr val="accent1">
                <a:alpha val="20000"/>
              </a:schemeClr>
            </a:solidFill>
          </p:spPr>
        </p:sp>
        <p:sp>
          <p:nvSpPr>
            <p:cNvPr id="39" name="AutoShape 39"/>
            <p:cNvSpPr/>
            <p:nvPr/>
          </p:nvSpPr>
          <p:spPr>
            <a:xfrm>
              <a:off x="454963" y="448942"/>
              <a:ext cx="84147" cy="84147"/>
            </a:xfrm>
            <a:prstGeom prst="ellipse">
              <a:avLst/>
            </a:prstGeom>
            <a:solidFill>
              <a:schemeClr val="accent1">
                <a:alpha val="100000"/>
              </a:schemeClr>
            </a:solidFill>
          </p:spPr>
        </p:sp>
        <p:sp>
          <p:nvSpPr>
            <p:cNvPr id="40" name="AutoShape 40"/>
            <p:cNvSpPr/>
            <p:nvPr/>
          </p:nvSpPr>
          <p:spPr>
            <a:xfrm>
              <a:off x="575049" y="455517"/>
              <a:ext cx="78137" cy="78137"/>
            </a:xfrm>
            <a:prstGeom prst="ellipse">
              <a:avLst/>
            </a:prstGeom>
            <a:solidFill>
              <a:schemeClr val="accent1">
                <a:alpha val="80000"/>
              </a:schemeClr>
            </a:solidFill>
          </p:spPr>
        </p:sp>
        <p:sp>
          <p:nvSpPr>
            <p:cNvPr id="41" name="AutoShape 41"/>
            <p:cNvSpPr/>
            <p:nvPr/>
          </p:nvSpPr>
          <p:spPr>
            <a:xfrm>
              <a:off x="689125" y="457233"/>
              <a:ext cx="74704" cy="74704"/>
            </a:xfrm>
            <a:prstGeom prst="ellipse">
              <a:avLst/>
            </a:prstGeom>
            <a:solidFill>
              <a:schemeClr val="accent1">
                <a:alpha val="60000"/>
              </a:schemeClr>
            </a:solidFill>
          </p:spPr>
        </p:sp>
        <p:sp>
          <p:nvSpPr>
            <p:cNvPr id="42" name="AutoShape 42"/>
            <p:cNvSpPr/>
            <p:nvPr/>
          </p:nvSpPr>
          <p:spPr>
            <a:xfrm>
              <a:off x="799768" y="466203"/>
              <a:ext cx="69238" cy="69238"/>
            </a:xfrm>
            <a:prstGeom prst="ellipse">
              <a:avLst/>
            </a:prstGeom>
            <a:solidFill>
              <a:schemeClr val="accent1">
                <a:alpha val="40000"/>
              </a:schemeClr>
            </a:solidFill>
          </p:spPr>
        </p:sp>
        <p:sp>
          <p:nvSpPr>
            <p:cNvPr id="43" name="AutoShape 43"/>
            <p:cNvSpPr/>
            <p:nvPr/>
          </p:nvSpPr>
          <p:spPr>
            <a:xfrm>
              <a:off x="904945" y="462070"/>
              <a:ext cx="65594" cy="65594"/>
            </a:xfrm>
            <a:prstGeom prst="ellipse">
              <a:avLst/>
            </a:prstGeom>
            <a:solidFill>
              <a:schemeClr val="accent1">
                <a:alpha val="20000"/>
              </a:schemeClr>
            </a:solidFill>
          </p:spPr>
        </p:sp>
        <p:sp>
          <p:nvSpPr>
            <p:cNvPr id="44" name="AutoShape 44"/>
            <p:cNvSpPr/>
            <p:nvPr/>
          </p:nvSpPr>
          <p:spPr>
            <a:xfrm>
              <a:off x="454963" y="566715"/>
              <a:ext cx="84147" cy="84147"/>
            </a:xfrm>
            <a:prstGeom prst="ellipse">
              <a:avLst/>
            </a:prstGeom>
            <a:solidFill>
              <a:schemeClr val="accent1">
                <a:alpha val="100000"/>
              </a:schemeClr>
            </a:solidFill>
          </p:spPr>
        </p:sp>
        <p:sp>
          <p:nvSpPr>
            <p:cNvPr id="45" name="AutoShape 45"/>
            <p:cNvSpPr/>
            <p:nvPr/>
          </p:nvSpPr>
          <p:spPr>
            <a:xfrm>
              <a:off x="575049" y="573291"/>
              <a:ext cx="78137" cy="78137"/>
            </a:xfrm>
            <a:prstGeom prst="ellipse">
              <a:avLst/>
            </a:prstGeom>
            <a:solidFill>
              <a:schemeClr val="accent1">
                <a:alpha val="80000"/>
              </a:schemeClr>
            </a:solidFill>
          </p:spPr>
        </p:sp>
        <p:sp>
          <p:nvSpPr>
            <p:cNvPr id="46" name="AutoShape 46"/>
            <p:cNvSpPr/>
            <p:nvPr/>
          </p:nvSpPr>
          <p:spPr>
            <a:xfrm>
              <a:off x="689125" y="575007"/>
              <a:ext cx="74704" cy="74704"/>
            </a:xfrm>
            <a:prstGeom prst="ellipse">
              <a:avLst/>
            </a:prstGeom>
            <a:solidFill>
              <a:schemeClr val="accent1">
                <a:alpha val="60000"/>
              </a:schemeClr>
            </a:solidFill>
          </p:spPr>
        </p:sp>
        <p:sp>
          <p:nvSpPr>
            <p:cNvPr id="47" name="AutoShape 47"/>
            <p:cNvSpPr/>
            <p:nvPr/>
          </p:nvSpPr>
          <p:spPr>
            <a:xfrm>
              <a:off x="799768" y="583977"/>
              <a:ext cx="69238" cy="69238"/>
            </a:xfrm>
            <a:prstGeom prst="ellipse">
              <a:avLst/>
            </a:prstGeom>
            <a:solidFill>
              <a:schemeClr val="accent1">
                <a:alpha val="40000"/>
              </a:schemeClr>
            </a:solidFill>
          </p:spPr>
        </p:sp>
        <p:sp>
          <p:nvSpPr>
            <p:cNvPr id="48" name="AutoShape 48"/>
            <p:cNvSpPr/>
            <p:nvPr/>
          </p:nvSpPr>
          <p:spPr>
            <a:xfrm>
              <a:off x="904945" y="579844"/>
              <a:ext cx="65594" cy="65594"/>
            </a:xfrm>
            <a:prstGeom prst="ellipse">
              <a:avLst/>
            </a:prstGeom>
            <a:solidFill>
              <a:schemeClr val="accent1">
                <a:alpha val="20000"/>
              </a:schemeClr>
            </a:solidFill>
          </p:spPr>
        </p:sp>
        <p:sp>
          <p:nvSpPr>
            <p:cNvPr id="49" name="AutoShape 49"/>
            <p:cNvSpPr/>
            <p:nvPr/>
          </p:nvSpPr>
          <p:spPr>
            <a:xfrm>
              <a:off x="454963" y="684489"/>
              <a:ext cx="84147" cy="84147"/>
            </a:xfrm>
            <a:prstGeom prst="ellipse">
              <a:avLst/>
            </a:prstGeom>
            <a:solidFill>
              <a:schemeClr val="accent1">
                <a:alpha val="100000"/>
              </a:schemeClr>
            </a:solidFill>
          </p:spPr>
        </p:sp>
        <p:sp>
          <p:nvSpPr>
            <p:cNvPr id="50" name="AutoShape 50"/>
            <p:cNvSpPr/>
            <p:nvPr/>
          </p:nvSpPr>
          <p:spPr>
            <a:xfrm>
              <a:off x="575049" y="691064"/>
              <a:ext cx="78137" cy="78137"/>
            </a:xfrm>
            <a:prstGeom prst="ellipse">
              <a:avLst/>
            </a:prstGeom>
            <a:solidFill>
              <a:schemeClr val="accent1">
                <a:alpha val="80000"/>
              </a:schemeClr>
            </a:solidFill>
          </p:spPr>
        </p:sp>
        <p:sp>
          <p:nvSpPr>
            <p:cNvPr id="51" name="AutoShape 51"/>
            <p:cNvSpPr/>
            <p:nvPr/>
          </p:nvSpPr>
          <p:spPr>
            <a:xfrm>
              <a:off x="689125" y="692781"/>
              <a:ext cx="74704" cy="74704"/>
            </a:xfrm>
            <a:prstGeom prst="ellipse">
              <a:avLst/>
            </a:prstGeom>
            <a:solidFill>
              <a:schemeClr val="accent1">
                <a:alpha val="60000"/>
              </a:schemeClr>
            </a:solidFill>
          </p:spPr>
        </p:sp>
        <p:sp>
          <p:nvSpPr>
            <p:cNvPr id="52" name="AutoShape 52"/>
            <p:cNvSpPr/>
            <p:nvPr/>
          </p:nvSpPr>
          <p:spPr>
            <a:xfrm>
              <a:off x="799768" y="701751"/>
              <a:ext cx="69238" cy="69238"/>
            </a:xfrm>
            <a:prstGeom prst="ellipse">
              <a:avLst/>
            </a:prstGeom>
            <a:solidFill>
              <a:schemeClr val="accent1">
                <a:alpha val="40000"/>
              </a:schemeClr>
            </a:solidFill>
          </p:spPr>
        </p:sp>
        <p:sp>
          <p:nvSpPr>
            <p:cNvPr id="53" name="AutoShape 53"/>
            <p:cNvSpPr/>
            <p:nvPr/>
          </p:nvSpPr>
          <p:spPr>
            <a:xfrm>
              <a:off x="904945" y="697618"/>
              <a:ext cx="65594" cy="65594"/>
            </a:xfrm>
            <a:prstGeom prst="ellipse">
              <a:avLst/>
            </a:prstGeom>
            <a:solidFill>
              <a:schemeClr val="accent1">
                <a:alpha val="20000"/>
              </a:schemeClr>
            </a:solidFill>
          </p:spPr>
        </p:sp>
        <p:sp>
          <p:nvSpPr>
            <p:cNvPr id="54" name="TextBox 54"/>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Microsoft Yahei"/>
                  <a:ea typeface="Microsoft Yahei"/>
                  <a:cs typeface="Microsoft Yahei"/>
                </a:rPr>
                <a:t>工作质量评估</a:t>
              </a:r>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2896207" y="1671764"/>
            <a:ext cx="7924800" cy="2162175"/>
          </a:xfrm>
          <a:prstGeom prst="rect">
            <a:avLst/>
          </a:prstGeom>
        </p:spPr>
        <p:txBody>
          <a:bodyPr vert="horz" wrap="square" lIns="114300" tIns="57150" rIns="114300" bIns="57150" rtlCol="0" anchor="t" anchorCtr="0">
            <a:spAutoFit/>
          </a:bodyPr>
          <a:lstStyle/>
          <a:p>
            <a:pPr>
              <a:lnSpc>
                <a:spcPct val="120000"/>
              </a:lnSpc>
            </a:pPr>
            <a:r>
              <a:rPr lang="en-US" sz="10725" b="1">
                <a:solidFill>
                  <a:schemeClr val="accent2">
                    <a:alpha val="100000"/>
                  </a:schemeClr>
                </a:solidFill>
                <a:latin typeface="Microsoft Yahei"/>
                <a:ea typeface="Microsoft Yahei"/>
                <a:cs typeface="Microsoft Yahei"/>
              </a:rPr>
              <a:t>THANKS</a:t>
            </a:r>
          </a:p>
        </p:txBody>
      </p:sp>
      <p:sp>
        <p:nvSpPr>
          <p:cNvPr id="3" name="TextBox 3"/>
          <p:cNvSpPr txBox="1"/>
          <p:nvPr/>
        </p:nvSpPr>
        <p:spPr>
          <a:xfrm>
            <a:off x="3349468" y="3724145"/>
            <a:ext cx="4943475" cy="628650"/>
          </a:xfrm>
          <a:prstGeom prst="rect">
            <a:avLst/>
          </a:prstGeom>
        </p:spPr>
        <p:txBody>
          <a:bodyPr vert="horz" wrap="square" lIns="114300" tIns="57150" rIns="114300" bIns="57150" rtlCol="0" anchor="t" anchorCtr="0">
            <a:spAutoFit/>
          </a:bodyPr>
          <a:lstStyle/>
          <a:p>
            <a:pPr algn="ctr">
              <a:lnSpc>
                <a:spcPct val="120000"/>
              </a:lnSpc>
            </a:pPr>
            <a:r>
              <a:rPr lang="en-US" sz="2700">
                <a:solidFill>
                  <a:schemeClr val="accent2">
                    <a:alpha val="100000"/>
                  </a:schemeClr>
                </a:solidFill>
                <a:latin typeface="Microsoft Yahei"/>
                <a:ea typeface="Microsoft Yahei"/>
                <a:cs typeface="Microsoft Yahei"/>
              </a:rPr>
              <a:t>感谢观看</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blip>
          <a:srcRect l="17334" r="17334"/>
          <a:stretch>
            <a:fillRect/>
          </a:stretch>
        </p:blipFill>
        <p:spPr>
          <a:xfrm>
            <a:off x="7092557" y="1559288"/>
            <a:ext cx="4492828" cy="4492828"/>
          </a:xfrm>
          <a:prstGeom prst="roundRect">
            <a:avLst/>
          </a:prstGeom>
        </p:spPr>
      </p:pic>
      <p:sp>
        <p:nvSpPr>
          <p:cNvPr id="3" name="Freeform 3"/>
          <p:cNvSpPr/>
          <p:nvPr/>
        </p:nvSpPr>
        <p:spPr>
          <a:xfrm>
            <a:off x="539110" y="1488377"/>
            <a:ext cx="1511760" cy="1373901"/>
          </a:xfrm>
          <a:custGeom>
            <a:avLst/>
            <a:gdLst/>
            <a:ahLst/>
            <a:cxnLst/>
            <a:rect l="l" t="t" r="r" b="b"/>
            <a:pathLst>
              <a:path w="1181062" h="1073360">
                <a:moveTo>
                  <a:pt x="0" y="0"/>
                </a:moveTo>
                <a:lnTo>
                  <a:pt x="1046892" y="0"/>
                </a:lnTo>
                <a:quadBezTo>
                  <a:pt x="1181062" y="0"/>
                  <a:pt x="1181062" y="134170"/>
                </a:quadBezTo>
                <a:lnTo>
                  <a:pt x="1181062" y="1073360"/>
                </a:lnTo>
                <a:lnTo>
                  <a:pt x="134170" y="1073360"/>
                </a:lnTo>
                <a:quadBezTo>
                  <a:pt x="0" y="1073360"/>
                  <a:pt x="0" y="939190"/>
                </a:quadBezTo>
                <a:lnTo>
                  <a:pt x="0" y="0"/>
                </a:lnTo>
                <a:close/>
              </a:path>
            </a:pathLst>
          </a:custGeom>
          <a:solidFill>
            <a:schemeClr val="accent2">
              <a:alpha val="100000"/>
            </a:schemeClr>
          </a:solidFill>
        </p:spPr>
      </p:sp>
      <p:sp>
        <p:nvSpPr>
          <p:cNvPr id="4" name="TextBox 4"/>
          <p:cNvSpPr txBox="1"/>
          <p:nvPr/>
        </p:nvSpPr>
        <p:spPr>
          <a:xfrm>
            <a:off x="739477" y="1370655"/>
            <a:ext cx="1111026" cy="1615440"/>
          </a:xfrm>
          <a:prstGeom prst="rect">
            <a:avLst/>
          </a:prstGeom>
        </p:spPr>
        <p:txBody>
          <a:bodyPr vert="horz" wrap="square" lIns="123825" tIns="123825" rIns="57150" bIns="123825" rtlCol="0" anchor="t" anchorCtr="0">
            <a:spAutoFit/>
          </a:bodyPr>
          <a:lstStyle/>
          <a:p>
            <a:pPr algn="ctr">
              <a:lnSpc>
                <a:spcPct val="150000"/>
              </a:lnSpc>
            </a:pPr>
            <a:r>
              <a:rPr lang="en-US" sz="5775" b="1">
                <a:solidFill>
                  <a:srgbClr val="FFFFFF">
                    <a:alpha val="100000"/>
                  </a:srgbClr>
                </a:solidFill>
                <a:latin typeface="Microsoft Yahei"/>
                <a:ea typeface="Microsoft Yahei"/>
                <a:cs typeface="Microsoft Yahei"/>
              </a:rPr>
              <a:t>1</a:t>
            </a:r>
          </a:p>
        </p:txBody>
      </p:sp>
      <p:sp>
        <p:nvSpPr>
          <p:cNvPr id="5" name="Freeform 5"/>
          <p:cNvSpPr/>
          <p:nvPr/>
        </p:nvSpPr>
        <p:spPr>
          <a:xfrm>
            <a:off x="539110" y="3205847"/>
            <a:ext cx="1511760" cy="1373901"/>
          </a:xfrm>
          <a:custGeom>
            <a:avLst/>
            <a:gdLst/>
            <a:ahLst/>
            <a:cxnLst/>
            <a:rect l="l" t="t" r="r" b="b"/>
            <a:pathLst>
              <a:path w="1181062" h="1073360">
                <a:moveTo>
                  <a:pt x="0" y="0"/>
                </a:moveTo>
                <a:lnTo>
                  <a:pt x="1046892" y="0"/>
                </a:lnTo>
                <a:quadBezTo>
                  <a:pt x="1181062" y="0"/>
                  <a:pt x="1181062" y="134170"/>
                </a:quadBezTo>
                <a:lnTo>
                  <a:pt x="1181062" y="1073360"/>
                </a:lnTo>
                <a:lnTo>
                  <a:pt x="134170" y="1073360"/>
                </a:lnTo>
                <a:quadBezTo>
                  <a:pt x="0" y="1073360"/>
                  <a:pt x="0" y="939190"/>
                </a:quadBezTo>
                <a:lnTo>
                  <a:pt x="0" y="0"/>
                </a:lnTo>
                <a:close/>
              </a:path>
            </a:pathLst>
          </a:custGeom>
          <a:solidFill>
            <a:schemeClr val="accent2">
              <a:alpha val="100000"/>
            </a:schemeClr>
          </a:solidFill>
        </p:spPr>
      </p:sp>
      <p:sp>
        <p:nvSpPr>
          <p:cNvPr id="6" name="TextBox 6"/>
          <p:cNvSpPr txBox="1"/>
          <p:nvPr/>
        </p:nvSpPr>
        <p:spPr>
          <a:xfrm>
            <a:off x="739477" y="3088125"/>
            <a:ext cx="1111026" cy="1615440"/>
          </a:xfrm>
          <a:prstGeom prst="rect">
            <a:avLst/>
          </a:prstGeom>
        </p:spPr>
        <p:txBody>
          <a:bodyPr vert="horz" wrap="square" lIns="123825" tIns="123825" rIns="57150" bIns="123825" rtlCol="0" anchor="t" anchorCtr="0">
            <a:spAutoFit/>
          </a:bodyPr>
          <a:lstStyle/>
          <a:p>
            <a:pPr algn="ctr">
              <a:lnSpc>
                <a:spcPct val="150000"/>
              </a:lnSpc>
            </a:pPr>
            <a:r>
              <a:rPr lang="en-US" sz="5775" b="1">
                <a:solidFill>
                  <a:srgbClr val="FFFFFF">
                    <a:alpha val="100000"/>
                  </a:srgbClr>
                </a:solidFill>
                <a:latin typeface="Microsoft Yahei"/>
                <a:ea typeface="Microsoft Yahei"/>
                <a:cs typeface="Microsoft Yahei"/>
              </a:rPr>
              <a:t>2</a:t>
            </a:r>
          </a:p>
        </p:txBody>
      </p:sp>
      <p:sp>
        <p:nvSpPr>
          <p:cNvPr id="7" name="Freeform 7"/>
          <p:cNvSpPr/>
          <p:nvPr/>
        </p:nvSpPr>
        <p:spPr>
          <a:xfrm>
            <a:off x="539110" y="4984278"/>
            <a:ext cx="1511760" cy="1373901"/>
          </a:xfrm>
          <a:custGeom>
            <a:avLst/>
            <a:gdLst/>
            <a:ahLst/>
            <a:cxnLst/>
            <a:rect l="l" t="t" r="r" b="b"/>
            <a:pathLst>
              <a:path w="1181062" h="1073360">
                <a:moveTo>
                  <a:pt x="0" y="0"/>
                </a:moveTo>
                <a:lnTo>
                  <a:pt x="1046892" y="0"/>
                </a:lnTo>
                <a:quadBezTo>
                  <a:pt x="1181062" y="0"/>
                  <a:pt x="1181062" y="134170"/>
                </a:quadBezTo>
                <a:lnTo>
                  <a:pt x="1181062" y="1073360"/>
                </a:lnTo>
                <a:lnTo>
                  <a:pt x="134170" y="1073360"/>
                </a:lnTo>
                <a:quadBezTo>
                  <a:pt x="0" y="1073360"/>
                  <a:pt x="0" y="939190"/>
                </a:quadBezTo>
                <a:lnTo>
                  <a:pt x="0" y="0"/>
                </a:lnTo>
                <a:close/>
              </a:path>
            </a:pathLst>
          </a:custGeom>
          <a:solidFill>
            <a:schemeClr val="accent2">
              <a:alpha val="100000"/>
            </a:schemeClr>
          </a:solidFill>
        </p:spPr>
      </p:sp>
      <p:sp>
        <p:nvSpPr>
          <p:cNvPr id="8" name="TextBox 8"/>
          <p:cNvSpPr txBox="1"/>
          <p:nvPr/>
        </p:nvSpPr>
        <p:spPr>
          <a:xfrm>
            <a:off x="739477" y="4866556"/>
            <a:ext cx="1111026" cy="1615440"/>
          </a:xfrm>
          <a:prstGeom prst="rect">
            <a:avLst/>
          </a:prstGeom>
        </p:spPr>
        <p:txBody>
          <a:bodyPr vert="horz" wrap="square" lIns="123825" tIns="123825" rIns="57150" bIns="123825" rtlCol="0" anchor="t" anchorCtr="0">
            <a:spAutoFit/>
          </a:bodyPr>
          <a:lstStyle/>
          <a:p>
            <a:pPr algn="ctr">
              <a:lnSpc>
                <a:spcPct val="150000"/>
              </a:lnSpc>
            </a:pPr>
            <a:r>
              <a:rPr lang="en-US" sz="5775" b="1">
                <a:solidFill>
                  <a:srgbClr val="FFFFFF">
                    <a:alpha val="100000"/>
                  </a:srgbClr>
                </a:solidFill>
                <a:latin typeface="Microsoft Yahei"/>
                <a:ea typeface="Microsoft Yahei"/>
                <a:cs typeface="Microsoft Yahei"/>
              </a:rPr>
              <a:t>3</a:t>
            </a:r>
          </a:p>
        </p:txBody>
      </p:sp>
      <p:sp>
        <p:nvSpPr>
          <p:cNvPr id="9" name="TextBox 9"/>
          <p:cNvSpPr txBox="1"/>
          <p:nvPr/>
        </p:nvSpPr>
        <p:spPr>
          <a:xfrm>
            <a:off x="2248535" y="1715158"/>
            <a:ext cx="4235703" cy="555537"/>
          </a:xfrm>
          <a:prstGeom prst="rect">
            <a:avLst/>
          </a:prstGeom>
        </p:spPr>
        <p:txBody>
          <a:bodyPr vert="horz" wrap="square" lIns="123825" tIns="123825" rIns="57150" bIns="123825" rtlCol="0" anchor="t" anchorCtr="0">
            <a:spAutoFit/>
          </a:bodyPr>
          <a:lstStyle/>
          <a:p>
            <a:pPr>
              <a:lnSpc>
                <a:spcPct val="150000"/>
              </a:lnSpc>
            </a:pPr>
            <a:r>
              <a:rPr lang="zh-CN" altLang="en-US" sz="1500" dirty="0">
                <a:solidFill>
                  <a:schemeClr val="dk1">
                    <a:alpha val="100000"/>
                  </a:schemeClr>
                </a:solidFill>
                <a:latin typeface="Microsoft Yahei"/>
                <a:ea typeface="Microsoft Yahei"/>
                <a:cs typeface="Microsoft Yahei"/>
              </a:rPr>
              <a:t>买家可以填写用户名、密码、电话注册或登录。</a:t>
            </a:r>
            <a:endParaRPr lang="en-US" altLang="zh-CN" sz="1500" dirty="0">
              <a:solidFill>
                <a:schemeClr val="dk1">
                  <a:alpha val="100000"/>
                </a:schemeClr>
              </a:solidFill>
              <a:latin typeface="Microsoft Yahei"/>
              <a:ea typeface="Microsoft Yahei"/>
              <a:cs typeface="Microsoft Yahei"/>
            </a:endParaRPr>
          </a:p>
        </p:txBody>
      </p:sp>
      <p:sp>
        <p:nvSpPr>
          <p:cNvPr id="10" name="TextBox 10"/>
          <p:cNvSpPr txBox="1"/>
          <p:nvPr/>
        </p:nvSpPr>
        <p:spPr>
          <a:xfrm>
            <a:off x="2248535" y="1250513"/>
            <a:ext cx="4219575" cy="577081"/>
          </a:xfrm>
          <a:prstGeom prst="rect">
            <a:avLst/>
          </a:prstGeom>
        </p:spPr>
        <p:txBody>
          <a:bodyPr vert="horz" wrap="square" lIns="123825" tIns="123825" rIns="57150" bIns="123825" rtlCol="0" anchor="t" anchorCtr="0">
            <a:spAutoFit/>
          </a:bodyPr>
          <a:lstStyle/>
          <a:p>
            <a:pPr>
              <a:lnSpc>
                <a:spcPct val="150000"/>
              </a:lnSpc>
            </a:pPr>
            <a:r>
              <a:rPr lang="zh-CN" altLang="en-US" sz="1606" b="1" dirty="0">
                <a:solidFill>
                  <a:schemeClr val="accent1">
                    <a:alpha val="100000"/>
                  </a:schemeClr>
                </a:solidFill>
                <a:latin typeface="Microsoft Yahei"/>
                <a:ea typeface="Microsoft Yahei"/>
                <a:cs typeface="Microsoft Yahei"/>
              </a:rPr>
              <a:t>买家登录</a:t>
            </a:r>
            <a:endParaRPr lang="en-US" sz="1606" b="1" dirty="0">
              <a:solidFill>
                <a:schemeClr val="accent1">
                  <a:alpha val="100000"/>
                </a:schemeClr>
              </a:solidFill>
              <a:latin typeface="Microsoft Yahei"/>
              <a:ea typeface="Microsoft Yahei"/>
              <a:cs typeface="Microsoft Yahei"/>
            </a:endParaRPr>
          </a:p>
        </p:txBody>
      </p:sp>
      <p:sp>
        <p:nvSpPr>
          <p:cNvPr id="11" name="TextBox 11"/>
          <p:cNvSpPr txBox="1"/>
          <p:nvPr/>
        </p:nvSpPr>
        <p:spPr>
          <a:xfrm>
            <a:off x="2248535" y="3368732"/>
            <a:ext cx="4235703" cy="901785"/>
          </a:xfrm>
          <a:prstGeom prst="rect">
            <a:avLst/>
          </a:prstGeom>
        </p:spPr>
        <p:txBody>
          <a:bodyPr vert="horz" wrap="square" lIns="123825" tIns="123825" rIns="57150" bIns="123825" rtlCol="0" anchor="t" anchorCtr="0">
            <a:spAutoFit/>
          </a:bodyPr>
          <a:lstStyle/>
          <a:p>
            <a:pPr>
              <a:lnSpc>
                <a:spcPct val="150000"/>
              </a:lnSpc>
            </a:pPr>
            <a:r>
              <a:rPr lang="zh-CN" altLang="en-US" sz="1500" dirty="0">
                <a:solidFill>
                  <a:schemeClr val="dk1">
                    <a:alpha val="100000"/>
                  </a:schemeClr>
                </a:solidFill>
                <a:latin typeface="Microsoft Yahei"/>
                <a:ea typeface="Microsoft Yahei"/>
                <a:cs typeface="Microsoft Yahei"/>
              </a:rPr>
              <a:t>买家可以查询自己的交易历史，了解自己的交易历史信息情况。</a:t>
            </a:r>
            <a:endParaRPr lang="en-US" sz="1500" dirty="0">
              <a:solidFill>
                <a:schemeClr val="dk1">
                  <a:alpha val="100000"/>
                </a:schemeClr>
              </a:solidFill>
              <a:latin typeface="Microsoft Yahei"/>
              <a:ea typeface="Microsoft Yahei"/>
              <a:cs typeface="Microsoft Yahei"/>
            </a:endParaRPr>
          </a:p>
        </p:txBody>
      </p:sp>
      <p:sp>
        <p:nvSpPr>
          <p:cNvPr id="12" name="TextBox 12"/>
          <p:cNvSpPr txBox="1"/>
          <p:nvPr/>
        </p:nvSpPr>
        <p:spPr>
          <a:xfrm>
            <a:off x="2248535" y="2928472"/>
            <a:ext cx="4219575" cy="577081"/>
          </a:xfrm>
          <a:prstGeom prst="rect">
            <a:avLst/>
          </a:prstGeom>
        </p:spPr>
        <p:txBody>
          <a:bodyPr vert="horz" wrap="square" lIns="123825" tIns="123825" rIns="57150" bIns="123825" rtlCol="0" anchor="t" anchorCtr="0">
            <a:spAutoFit/>
          </a:bodyPr>
          <a:lstStyle/>
          <a:p>
            <a:pPr>
              <a:lnSpc>
                <a:spcPct val="150000"/>
              </a:lnSpc>
            </a:pPr>
            <a:r>
              <a:rPr lang="zh-CN" altLang="en-US" sz="1606" b="1" dirty="0">
                <a:solidFill>
                  <a:schemeClr val="accent1">
                    <a:alpha val="100000"/>
                  </a:schemeClr>
                </a:solidFill>
                <a:latin typeface="Microsoft Yahei"/>
                <a:ea typeface="Microsoft Yahei"/>
                <a:cs typeface="Microsoft Yahei"/>
              </a:rPr>
              <a:t>交易历史查询</a:t>
            </a:r>
            <a:endParaRPr lang="en-US" sz="1606" b="1" dirty="0">
              <a:solidFill>
                <a:schemeClr val="accent1">
                  <a:alpha val="100000"/>
                </a:schemeClr>
              </a:solidFill>
              <a:latin typeface="Microsoft Yahei"/>
              <a:ea typeface="Microsoft Yahei"/>
              <a:cs typeface="Microsoft Yahei"/>
            </a:endParaRPr>
          </a:p>
        </p:txBody>
      </p:sp>
      <p:sp>
        <p:nvSpPr>
          <p:cNvPr id="13" name="TextBox 13"/>
          <p:cNvSpPr txBox="1"/>
          <p:nvPr/>
        </p:nvSpPr>
        <p:spPr>
          <a:xfrm>
            <a:off x="2248535" y="5134585"/>
            <a:ext cx="4235703" cy="555537"/>
          </a:xfrm>
          <a:prstGeom prst="rect">
            <a:avLst/>
          </a:prstGeom>
        </p:spPr>
        <p:txBody>
          <a:bodyPr vert="horz" wrap="square" lIns="123825" tIns="123825" rIns="57150" bIns="123825" rtlCol="0" anchor="t" anchorCtr="0">
            <a:spAutoFit/>
          </a:bodyPr>
          <a:lstStyle/>
          <a:p>
            <a:pPr>
              <a:lnSpc>
                <a:spcPct val="150000"/>
              </a:lnSpc>
            </a:pPr>
            <a:r>
              <a:rPr lang="zh-CN" altLang="en-US" sz="1500" dirty="0">
                <a:solidFill>
                  <a:schemeClr val="dk1">
                    <a:alpha val="100000"/>
                  </a:schemeClr>
                </a:solidFill>
                <a:latin typeface="Microsoft Yahei"/>
                <a:ea typeface="Microsoft Yahei"/>
                <a:cs typeface="Microsoft Yahei"/>
              </a:rPr>
              <a:t>买家可以通过浏览和搜索两种方式获取商品信息</a:t>
            </a:r>
            <a:endParaRPr lang="en-US" altLang="zh-CN" sz="1500" dirty="0">
              <a:solidFill>
                <a:schemeClr val="dk1">
                  <a:alpha val="100000"/>
                </a:schemeClr>
              </a:solidFill>
              <a:latin typeface="Microsoft Yahei"/>
              <a:ea typeface="Microsoft Yahei"/>
              <a:cs typeface="Microsoft Yahei"/>
            </a:endParaRPr>
          </a:p>
        </p:txBody>
      </p:sp>
      <p:sp>
        <p:nvSpPr>
          <p:cNvPr id="14" name="TextBox 14"/>
          <p:cNvSpPr txBox="1"/>
          <p:nvPr/>
        </p:nvSpPr>
        <p:spPr>
          <a:xfrm>
            <a:off x="2248535" y="4694325"/>
            <a:ext cx="4219575" cy="577081"/>
          </a:xfrm>
          <a:prstGeom prst="rect">
            <a:avLst/>
          </a:prstGeom>
        </p:spPr>
        <p:txBody>
          <a:bodyPr vert="horz" wrap="square" lIns="123825" tIns="123825" rIns="57150" bIns="123825" rtlCol="0" anchor="t" anchorCtr="0">
            <a:spAutoFit/>
          </a:bodyPr>
          <a:lstStyle/>
          <a:p>
            <a:pPr>
              <a:lnSpc>
                <a:spcPct val="150000"/>
              </a:lnSpc>
            </a:pPr>
            <a:r>
              <a:rPr lang="zh-CN" altLang="en-US" sz="1606" b="1" dirty="0">
                <a:solidFill>
                  <a:schemeClr val="accent1">
                    <a:alpha val="100000"/>
                  </a:schemeClr>
                </a:solidFill>
                <a:latin typeface="Microsoft Yahei"/>
                <a:ea typeface="Microsoft Yahei"/>
                <a:cs typeface="Microsoft Yahei"/>
              </a:rPr>
              <a:t>商品搜索</a:t>
            </a:r>
            <a:endParaRPr lang="en-US" sz="1606" b="1" dirty="0">
              <a:solidFill>
                <a:schemeClr val="accent1">
                  <a:alpha val="100000"/>
                </a:schemeClr>
              </a:solidFill>
              <a:latin typeface="Microsoft Yahei"/>
              <a:ea typeface="Microsoft Yahei"/>
              <a:cs typeface="Microsoft Yahei"/>
            </a:endParaRPr>
          </a:p>
        </p:txBody>
      </p:sp>
      <p:grpSp>
        <p:nvGrpSpPr>
          <p:cNvPr id="15" name="Group 15"/>
          <p:cNvGrpSpPr/>
          <p:nvPr/>
        </p:nvGrpSpPr>
        <p:grpSpPr>
          <a:xfrm>
            <a:off x="454963" y="93878"/>
            <a:ext cx="10641129" cy="826316"/>
            <a:chOff x="454963" y="93878"/>
            <a:chExt cx="10641129" cy="826316"/>
          </a:xfrm>
        </p:grpSpPr>
        <p:sp>
          <p:nvSpPr>
            <p:cNvPr id="16" name="AutoShape 16"/>
            <p:cNvSpPr/>
            <p:nvPr/>
          </p:nvSpPr>
          <p:spPr>
            <a:xfrm>
              <a:off x="454963" y="331168"/>
              <a:ext cx="84147" cy="84147"/>
            </a:xfrm>
            <a:prstGeom prst="ellipse">
              <a:avLst/>
            </a:prstGeom>
            <a:solidFill>
              <a:schemeClr val="accent1">
                <a:alpha val="100000"/>
              </a:schemeClr>
            </a:solidFill>
          </p:spPr>
        </p:sp>
        <p:sp>
          <p:nvSpPr>
            <p:cNvPr id="17" name="AutoShape 17"/>
            <p:cNvSpPr/>
            <p:nvPr/>
          </p:nvSpPr>
          <p:spPr>
            <a:xfrm>
              <a:off x="575049" y="337743"/>
              <a:ext cx="78137" cy="78137"/>
            </a:xfrm>
            <a:prstGeom prst="ellipse">
              <a:avLst/>
            </a:prstGeom>
            <a:solidFill>
              <a:schemeClr val="accent1">
                <a:alpha val="80000"/>
              </a:schemeClr>
            </a:solidFill>
          </p:spPr>
        </p:sp>
        <p:sp>
          <p:nvSpPr>
            <p:cNvPr id="18" name="AutoShape 18"/>
            <p:cNvSpPr/>
            <p:nvPr/>
          </p:nvSpPr>
          <p:spPr>
            <a:xfrm>
              <a:off x="689125" y="339460"/>
              <a:ext cx="74704" cy="74704"/>
            </a:xfrm>
            <a:prstGeom prst="ellipse">
              <a:avLst/>
            </a:prstGeom>
            <a:solidFill>
              <a:schemeClr val="accent1">
                <a:alpha val="60000"/>
              </a:schemeClr>
            </a:solidFill>
          </p:spPr>
        </p:sp>
        <p:sp>
          <p:nvSpPr>
            <p:cNvPr id="19" name="AutoShape 19"/>
            <p:cNvSpPr/>
            <p:nvPr/>
          </p:nvSpPr>
          <p:spPr>
            <a:xfrm>
              <a:off x="799768" y="348430"/>
              <a:ext cx="69238" cy="69238"/>
            </a:xfrm>
            <a:prstGeom prst="ellipse">
              <a:avLst/>
            </a:prstGeom>
            <a:solidFill>
              <a:schemeClr val="accent1">
                <a:alpha val="40000"/>
              </a:schemeClr>
            </a:solidFill>
          </p:spPr>
        </p:sp>
        <p:sp>
          <p:nvSpPr>
            <p:cNvPr id="20" name="AutoShape 20"/>
            <p:cNvSpPr/>
            <p:nvPr/>
          </p:nvSpPr>
          <p:spPr>
            <a:xfrm>
              <a:off x="904945" y="344297"/>
              <a:ext cx="65594" cy="65594"/>
            </a:xfrm>
            <a:prstGeom prst="ellipse">
              <a:avLst/>
            </a:prstGeom>
            <a:solidFill>
              <a:schemeClr val="accent1">
                <a:alpha val="20000"/>
              </a:schemeClr>
            </a:solidFill>
          </p:spPr>
        </p:sp>
        <p:sp>
          <p:nvSpPr>
            <p:cNvPr id="21" name="AutoShape 21"/>
            <p:cNvSpPr/>
            <p:nvPr/>
          </p:nvSpPr>
          <p:spPr>
            <a:xfrm>
              <a:off x="454963" y="448942"/>
              <a:ext cx="84147" cy="84147"/>
            </a:xfrm>
            <a:prstGeom prst="ellipse">
              <a:avLst/>
            </a:prstGeom>
            <a:solidFill>
              <a:schemeClr val="accent1">
                <a:alpha val="100000"/>
              </a:schemeClr>
            </a:solidFill>
          </p:spPr>
        </p:sp>
        <p:sp>
          <p:nvSpPr>
            <p:cNvPr id="22" name="AutoShape 22"/>
            <p:cNvSpPr/>
            <p:nvPr/>
          </p:nvSpPr>
          <p:spPr>
            <a:xfrm>
              <a:off x="575049" y="455517"/>
              <a:ext cx="78137" cy="78137"/>
            </a:xfrm>
            <a:prstGeom prst="ellipse">
              <a:avLst/>
            </a:prstGeom>
            <a:solidFill>
              <a:schemeClr val="accent1">
                <a:alpha val="80000"/>
              </a:schemeClr>
            </a:solidFill>
          </p:spPr>
        </p:sp>
        <p:sp>
          <p:nvSpPr>
            <p:cNvPr id="23" name="AutoShape 23"/>
            <p:cNvSpPr/>
            <p:nvPr/>
          </p:nvSpPr>
          <p:spPr>
            <a:xfrm>
              <a:off x="689125" y="457233"/>
              <a:ext cx="74704" cy="74704"/>
            </a:xfrm>
            <a:prstGeom prst="ellipse">
              <a:avLst/>
            </a:prstGeom>
            <a:solidFill>
              <a:schemeClr val="accent1">
                <a:alpha val="60000"/>
              </a:schemeClr>
            </a:solidFill>
          </p:spPr>
        </p:sp>
        <p:sp>
          <p:nvSpPr>
            <p:cNvPr id="24" name="AutoShape 24"/>
            <p:cNvSpPr/>
            <p:nvPr/>
          </p:nvSpPr>
          <p:spPr>
            <a:xfrm>
              <a:off x="799768" y="466203"/>
              <a:ext cx="69238" cy="69238"/>
            </a:xfrm>
            <a:prstGeom prst="ellipse">
              <a:avLst/>
            </a:prstGeom>
            <a:solidFill>
              <a:schemeClr val="accent1">
                <a:alpha val="40000"/>
              </a:schemeClr>
            </a:solidFill>
          </p:spPr>
        </p:sp>
        <p:sp>
          <p:nvSpPr>
            <p:cNvPr id="25" name="AutoShape 25"/>
            <p:cNvSpPr/>
            <p:nvPr/>
          </p:nvSpPr>
          <p:spPr>
            <a:xfrm>
              <a:off x="904945" y="462070"/>
              <a:ext cx="65594" cy="65594"/>
            </a:xfrm>
            <a:prstGeom prst="ellipse">
              <a:avLst/>
            </a:prstGeom>
            <a:solidFill>
              <a:schemeClr val="accent1">
                <a:alpha val="20000"/>
              </a:schemeClr>
            </a:solidFill>
          </p:spPr>
        </p:sp>
        <p:sp>
          <p:nvSpPr>
            <p:cNvPr id="26" name="AutoShape 26"/>
            <p:cNvSpPr/>
            <p:nvPr/>
          </p:nvSpPr>
          <p:spPr>
            <a:xfrm>
              <a:off x="454963" y="566715"/>
              <a:ext cx="84147" cy="84147"/>
            </a:xfrm>
            <a:prstGeom prst="ellipse">
              <a:avLst/>
            </a:prstGeom>
            <a:solidFill>
              <a:schemeClr val="accent1">
                <a:alpha val="100000"/>
              </a:schemeClr>
            </a:solidFill>
          </p:spPr>
        </p:sp>
        <p:sp>
          <p:nvSpPr>
            <p:cNvPr id="27" name="AutoShape 27"/>
            <p:cNvSpPr/>
            <p:nvPr/>
          </p:nvSpPr>
          <p:spPr>
            <a:xfrm>
              <a:off x="575049" y="573291"/>
              <a:ext cx="78137" cy="78137"/>
            </a:xfrm>
            <a:prstGeom prst="ellipse">
              <a:avLst/>
            </a:prstGeom>
            <a:solidFill>
              <a:schemeClr val="accent1">
                <a:alpha val="80000"/>
              </a:schemeClr>
            </a:solidFill>
          </p:spPr>
        </p:sp>
        <p:sp>
          <p:nvSpPr>
            <p:cNvPr id="28" name="AutoShape 28"/>
            <p:cNvSpPr/>
            <p:nvPr/>
          </p:nvSpPr>
          <p:spPr>
            <a:xfrm>
              <a:off x="689125" y="575007"/>
              <a:ext cx="74704" cy="74704"/>
            </a:xfrm>
            <a:prstGeom prst="ellipse">
              <a:avLst/>
            </a:prstGeom>
            <a:solidFill>
              <a:schemeClr val="accent1">
                <a:alpha val="60000"/>
              </a:schemeClr>
            </a:solidFill>
          </p:spPr>
        </p:sp>
        <p:sp>
          <p:nvSpPr>
            <p:cNvPr id="29" name="AutoShape 29"/>
            <p:cNvSpPr/>
            <p:nvPr/>
          </p:nvSpPr>
          <p:spPr>
            <a:xfrm>
              <a:off x="799768" y="583977"/>
              <a:ext cx="69238" cy="69238"/>
            </a:xfrm>
            <a:prstGeom prst="ellipse">
              <a:avLst/>
            </a:prstGeom>
            <a:solidFill>
              <a:schemeClr val="accent1">
                <a:alpha val="40000"/>
              </a:schemeClr>
            </a:solidFill>
          </p:spPr>
        </p:sp>
        <p:sp>
          <p:nvSpPr>
            <p:cNvPr id="30" name="AutoShape 30"/>
            <p:cNvSpPr/>
            <p:nvPr/>
          </p:nvSpPr>
          <p:spPr>
            <a:xfrm>
              <a:off x="904945" y="579844"/>
              <a:ext cx="65594" cy="65594"/>
            </a:xfrm>
            <a:prstGeom prst="ellipse">
              <a:avLst/>
            </a:prstGeom>
            <a:solidFill>
              <a:schemeClr val="accent1">
                <a:alpha val="20000"/>
              </a:schemeClr>
            </a:solidFill>
          </p:spPr>
        </p:sp>
        <p:sp>
          <p:nvSpPr>
            <p:cNvPr id="31" name="AutoShape 31"/>
            <p:cNvSpPr/>
            <p:nvPr/>
          </p:nvSpPr>
          <p:spPr>
            <a:xfrm>
              <a:off x="454963" y="684489"/>
              <a:ext cx="84147" cy="84147"/>
            </a:xfrm>
            <a:prstGeom prst="ellipse">
              <a:avLst/>
            </a:prstGeom>
            <a:solidFill>
              <a:schemeClr val="accent1">
                <a:alpha val="100000"/>
              </a:schemeClr>
            </a:solidFill>
          </p:spPr>
        </p:sp>
        <p:sp>
          <p:nvSpPr>
            <p:cNvPr id="32" name="AutoShape 32"/>
            <p:cNvSpPr/>
            <p:nvPr/>
          </p:nvSpPr>
          <p:spPr>
            <a:xfrm>
              <a:off x="575049" y="691064"/>
              <a:ext cx="78137" cy="78137"/>
            </a:xfrm>
            <a:prstGeom prst="ellipse">
              <a:avLst/>
            </a:prstGeom>
            <a:solidFill>
              <a:schemeClr val="accent1">
                <a:alpha val="80000"/>
              </a:schemeClr>
            </a:solidFill>
          </p:spPr>
        </p:sp>
        <p:sp>
          <p:nvSpPr>
            <p:cNvPr id="33" name="AutoShape 33"/>
            <p:cNvSpPr/>
            <p:nvPr/>
          </p:nvSpPr>
          <p:spPr>
            <a:xfrm>
              <a:off x="689125" y="692781"/>
              <a:ext cx="74704" cy="74704"/>
            </a:xfrm>
            <a:prstGeom prst="ellipse">
              <a:avLst/>
            </a:prstGeom>
            <a:solidFill>
              <a:schemeClr val="accent1">
                <a:alpha val="60000"/>
              </a:schemeClr>
            </a:solidFill>
          </p:spPr>
        </p:sp>
        <p:sp>
          <p:nvSpPr>
            <p:cNvPr id="34" name="AutoShape 34"/>
            <p:cNvSpPr/>
            <p:nvPr/>
          </p:nvSpPr>
          <p:spPr>
            <a:xfrm>
              <a:off x="799768" y="701751"/>
              <a:ext cx="69238" cy="69238"/>
            </a:xfrm>
            <a:prstGeom prst="ellipse">
              <a:avLst/>
            </a:prstGeom>
            <a:solidFill>
              <a:schemeClr val="accent1">
                <a:alpha val="40000"/>
              </a:schemeClr>
            </a:solidFill>
          </p:spPr>
        </p:sp>
        <p:sp>
          <p:nvSpPr>
            <p:cNvPr id="35" name="AutoShape 35"/>
            <p:cNvSpPr/>
            <p:nvPr/>
          </p:nvSpPr>
          <p:spPr>
            <a:xfrm>
              <a:off x="904945" y="697618"/>
              <a:ext cx="65594" cy="65594"/>
            </a:xfrm>
            <a:prstGeom prst="ellipse">
              <a:avLst/>
            </a:prstGeom>
            <a:solidFill>
              <a:schemeClr val="accent1">
                <a:alpha val="20000"/>
              </a:schemeClr>
            </a:solidFill>
          </p:spPr>
        </p:sp>
        <p:sp>
          <p:nvSpPr>
            <p:cNvPr id="36" name="TextBox 36"/>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升级</a:t>
              </a:r>
              <a:r>
                <a:rPr lang="en-US" altLang="zh-CN" sz="3000" b="1" dirty="0" err="1">
                  <a:solidFill>
                    <a:schemeClr val="accent1">
                      <a:alpha val="100000"/>
                    </a:schemeClr>
                  </a:solidFill>
                  <a:latin typeface="Microsoft Yahei"/>
                  <a:ea typeface="Microsoft Yahei"/>
                  <a:cs typeface="Microsoft Yahei"/>
                </a:rPr>
                <a:t>需求</a:t>
              </a:r>
              <a:r>
                <a:rPr lang="zh-CN" altLang="en-US" sz="3000" b="1" dirty="0">
                  <a:solidFill>
                    <a:schemeClr val="accent1">
                      <a:alpha val="100000"/>
                    </a:schemeClr>
                  </a:solidFill>
                  <a:latin typeface="Microsoft Yahei"/>
                  <a:ea typeface="Microsoft Yahei"/>
                  <a:cs typeface="Microsoft Yahei"/>
                </a:rPr>
                <a:t>规格说明书</a:t>
              </a:r>
              <a:r>
                <a:rPr lang="en-US" altLang="zh-CN" sz="3000" b="1" dirty="0">
                  <a:solidFill>
                    <a:schemeClr val="accent1">
                      <a:alpha val="100000"/>
                    </a:schemeClr>
                  </a:solidFill>
                  <a:latin typeface="Microsoft Yahei"/>
                  <a:ea typeface="Microsoft Yahei"/>
                  <a:cs typeface="Microsoft Yahei"/>
                </a:rPr>
                <a:t>——</a:t>
              </a:r>
              <a:r>
                <a:rPr lang="zh-CN" altLang="en-US" sz="3000" b="1" dirty="0">
                  <a:solidFill>
                    <a:schemeClr val="accent1">
                      <a:alpha val="100000"/>
                    </a:schemeClr>
                  </a:solidFill>
                  <a:latin typeface="Microsoft Yahei"/>
                  <a:ea typeface="Microsoft Yahei"/>
                  <a:cs typeface="Microsoft Yahei"/>
                </a:rPr>
                <a:t>买家角色和主要功能</a:t>
              </a:r>
              <a:endParaRPr lang="en-US" altLang="zh-CN" sz="3000" b="1" dirty="0">
                <a:solidFill>
                  <a:schemeClr val="accent1">
                    <a:alpha val="100000"/>
                  </a:schemeClr>
                </a:solidFill>
                <a:latin typeface="Microsoft Yahei"/>
                <a:ea typeface="Microsoft Yahei"/>
                <a:cs typeface="Microsoft Yahe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blip>
          <a:srcRect l="17334" r="17334"/>
          <a:stretch>
            <a:fillRect/>
          </a:stretch>
        </p:blipFill>
        <p:spPr>
          <a:xfrm>
            <a:off x="7092557" y="1559288"/>
            <a:ext cx="4492828" cy="4492828"/>
          </a:xfrm>
          <a:prstGeom prst="roundRect">
            <a:avLst/>
          </a:prstGeom>
        </p:spPr>
      </p:pic>
      <p:sp>
        <p:nvSpPr>
          <p:cNvPr id="3" name="Freeform 3"/>
          <p:cNvSpPr/>
          <p:nvPr/>
        </p:nvSpPr>
        <p:spPr>
          <a:xfrm>
            <a:off x="539110" y="1488377"/>
            <a:ext cx="1511760" cy="1373901"/>
          </a:xfrm>
          <a:custGeom>
            <a:avLst/>
            <a:gdLst/>
            <a:ahLst/>
            <a:cxnLst/>
            <a:rect l="l" t="t" r="r" b="b"/>
            <a:pathLst>
              <a:path w="1181062" h="1073360">
                <a:moveTo>
                  <a:pt x="0" y="0"/>
                </a:moveTo>
                <a:lnTo>
                  <a:pt x="1046892" y="0"/>
                </a:lnTo>
                <a:quadBezTo>
                  <a:pt x="1181062" y="0"/>
                  <a:pt x="1181062" y="134170"/>
                </a:quadBezTo>
                <a:lnTo>
                  <a:pt x="1181062" y="1073360"/>
                </a:lnTo>
                <a:lnTo>
                  <a:pt x="134170" y="1073360"/>
                </a:lnTo>
                <a:quadBezTo>
                  <a:pt x="0" y="1073360"/>
                  <a:pt x="0" y="939190"/>
                </a:quadBezTo>
                <a:lnTo>
                  <a:pt x="0" y="0"/>
                </a:lnTo>
                <a:close/>
              </a:path>
            </a:pathLst>
          </a:custGeom>
          <a:solidFill>
            <a:schemeClr val="accent2">
              <a:alpha val="100000"/>
            </a:schemeClr>
          </a:solidFill>
        </p:spPr>
      </p:sp>
      <p:sp>
        <p:nvSpPr>
          <p:cNvPr id="4" name="TextBox 4"/>
          <p:cNvSpPr txBox="1"/>
          <p:nvPr/>
        </p:nvSpPr>
        <p:spPr>
          <a:xfrm>
            <a:off x="739477" y="1370655"/>
            <a:ext cx="1111026" cy="1615440"/>
          </a:xfrm>
          <a:prstGeom prst="rect">
            <a:avLst/>
          </a:prstGeom>
        </p:spPr>
        <p:txBody>
          <a:bodyPr vert="horz" wrap="square" lIns="123825" tIns="123825" rIns="57150" bIns="123825" rtlCol="0" anchor="t" anchorCtr="0">
            <a:spAutoFit/>
          </a:bodyPr>
          <a:lstStyle/>
          <a:p>
            <a:pPr algn="ctr">
              <a:lnSpc>
                <a:spcPct val="150000"/>
              </a:lnSpc>
            </a:pPr>
            <a:r>
              <a:rPr lang="en-US" sz="5775" b="1">
                <a:solidFill>
                  <a:srgbClr val="FFFFFF">
                    <a:alpha val="100000"/>
                  </a:srgbClr>
                </a:solidFill>
                <a:latin typeface="Microsoft Yahei"/>
                <a:ea typeface="Microsoft Yahei"/>
                <a:cs typeface="Microsoft Yahei"/>
              </a:rPr>
              <a:t>1</a:t>
            </a:r>
          </a:p>
        </p:txBody>
      </p:sp>
      <p:sp>
        <p:nvSpPr>
          <p:cNvPr id="5" name="Freeform 5"/>
          <p:cNvSpPr/>
          <p:nvPr/>
        </p:nvSpPr>
        <p:spPr>
          <a:xfrm>
            <a:off x="539110" y="3205847"/>
            <a:ext cx="1511760" cy="1373901"/>
          </a:xfrm>
          <a:custGeom>
            <a:avLst/>
            <a:gdLst/>
            <a:ahLst/>
            <a:cxnLst/>
            <a:rect l="l" t="t" r="r" b="b"/>
            <a:pathLst>
              <a:path w="1181062" h="1073360">
                <a:moveTo>
                  <a:pt x="0" y="0"/>
                </a:moveTo>
                <a:lnTo>
                  <a:pt x="1046892" y="0"/>
                </a:lnTo>
                <a:quadBezTo>
                  <a:pt x="1181062" y="0"/>
                  <a:pt x="1181062" y="134170"/>
                </a:quadBezTo>
                <a:lnTo>
                  <a:pt x="1181062" y="1073360"/>
                </a:lnTo>
                <a:lnTo>
                  <a:pt x="134170" y="1073360"/>
                </a:lnTo>
                <a:quadBezTo>
                  <a:pt x="0" y="1073360"/>
                  <a:pt x="0" y="939190"/>
                </a:quadBezTo>
                <a:lnTo>
                  <a:pt x="0" y="0"/>
                </a:lnTo>
                <a:close/>
              </a:path>
            </a:pathLst>
          </a:custGeom>
          <a:solidFill>
            <a:schemeClr val="accent2">
              <a:alpha val="100000"/>
            </a:schemeClr>
          </a:solidFill>
        </p:spPr>
      </p:sp>
      <p:sp>
        <p:nvSpPr>
          <p:cNvPr id="6" name="TextBox 6"/>
          <p:cNvSpPr txBox="1"/>
          <p:nvPr/>
        </p:nvSpPr>
        <p:spPr>
          <a:xfrm>
            <a:off x="739477" y="3088125"/>
            <a:ext cx="1111026" cy="1615440"/>
          </a:xfrm>
          <a:prstGeom prst="rect">
            <a:avLst/>
          </a:prstGeom>
        </p:spPr>
        <p:txBody>
          <a:bodyPr vert="horz" wrap="square" lIns="123825" tIns="123825" rIns="57150" bIns="123825" rtlCol="0" anchor="t" anchorCtr="0">
            <a:spAutoFit/>
          </a:bodyPr>
          <a:lstStyle/>
          <a:p>
            <a:pPr algn="ctr">
              <a:lnSpc>
                <a:spcPct val="150000"/>
              </a:lnSpc>
            </a:pPr>
            <a:r>
              <a:rPr lang="en-US" sz="5775" b="1">
                <a:solidFill>
                  <a:srgbClr val="FFFFFF">
                    <a:alpha val="100000"/>
                  </a:srgbClr>
                </a:solidFill>
                <a:latin typeface="Microsoft Yahei"/>
                <a:ea typeface="Microsoft Yahei"/>
                <a:cs typeface="Microsoft Yahei"/>
              </a:rPr>
              <a:t>2</a:t>
            </a:r>
          </a:p>
        </p:txBody>
      </p:sp>
      <p:sp>
        <p:nvSpPr>
          <p:cNvPr id="7" name="Freeform 7"/>
          <p:cNvSpPr/>
          <p:nvPr/>
        </p:nvSpPr>
        <p:spPr>
          <a:xfrm>
            <a:off x="539110" y="4984278"/>
            <a:ext cx="1511760" cy="1373901"/>
          </a:xfrm>
          <a:custGeom>
            <a:avLst/>
            <a:gdLst/>
            <a:ahLst/>
            <a:cxnLst/>
            <a:rect l="l" t="t" r="r" b="b"/>
            <a:pathLst>
              <a:path w="1181062" h="1073360">
                <a:moveTo>
                  <a:pt x="0" y="0"/>
                </a:moveTo>
                <a:lnTo>
                  <a:pt x="1046892" y="0"/>
                </a:lnTo>
                <a:quadBezTo>
                  <a:pt x="1181062" y="0"/>
                  <a:pt x="1181062" y="134170"/>
                </a:quadBezTo>
                <a:lnTo>
                  <a:pt x="1181062" y="1073360"/>
                </a:lnTo>
                <a:lnTo>
                  <a:pt x="134170" y="1073360"/>
                </a:lnTo>
                <a:quadBezTo>
                  <a:pt x="0" y="1073360"/>
                  <a:pt x="0" y="939190"/>
                </a:quadBezTo>
                <a:lnTo>
                  <a:pt x="0" y="0"/>
                </a:lnTo>
                <a:close/>
              </a:path>
            </a:pathLst>
          </a:custGeom>
          <a:solidFill>
            <a:schemeClr val="accent2">
              <a:alpha val="100000"/>
            </a:schemeClr>
          </a:solidFill>
        </p:spPr>
      </p:sp>
      <p:sp>
        <p:nvSpPr>
          <p:cNvPr id="8" name="TextBox 8"/>
          <p:cNvSpPr txBox="1"/>
          <p:nvPr/>
        </p:nvSpPr>
        <p:spPr>
          <a:xfrm>
            <a:off x="739477" y="4866556"/>
            <a:ext cx="1111026" cy="1615440"/>
          </a:xfrm>
          <a:prstGeom prst="rect">
            <a:avLst/>
          </a:prstGeom>
        </p:spPr>
        <p:txBody>
          <a:bodyPr vert="horz" wrap="square" lIns="123825" tIns="123825" rIns="57150" bIns="123825" rtlCol="0" anchor="t" anchorCtr="0">
            <a:spAutoFit/>
          </a:bodyPr>
          <a:lstStyle/>
          <a:p>
            <a:pPr algn="ctr">
              <a:lnSpc>
                <a:spcPct val="150000"/>
              </a:lnSpc>
            </a:pPr>
            <a:r>
              <a:rPr lang="en-US" sz="5775" b="1">
                <a:solidFill>
                  <a:srgbClr val="FFFFFF">
                    <a:alpha val="100000"/>
                  </a:srgbClr>
                </a:solidFill>
                <a:latin typeface="Microsoft Yahei"/>
                <a:ea typeface="Microsoft Yahei"/>
                <a:cs typeface="Microsoft Yahei"/>
              </a:rPr>
              <a:t>3</a:t>
            </a:r>
          </a:p>
        </p:txBody>
      </p:sp>
      <p:sp>
        <p:nvSpPr>
          <p:cNvPr id="9" name="TextBox 9"/>
          <p:cNvSpPr txBox="1"/>
          <p:nvPr/>
        </p:nvSpPr>
        <p:spPr>
          <a:xfrm>
            <a:off x="2248535" y="1715158"/>
            <a:ext cx="4235703" cy="1248034"/>
          </a:xfrm>
          <a:prstGeom prst="rect">
            <a:avLst/>
          </a:prstGeom>
        </p:spPr>
        <p:txBody>
          <a:bodyPr vert="horz" wrap="square" lIns="123825" tIns="123825" rIns="57150" bIns="123825" rtlCol="0" anchor="t" anchorCtr="0">
            <a:spAutoFit/>
          </a:bodyPr>
          <a:lstStyle/>
          <a:p>
            <a:pPr>
              <a:lnSpc>
                <a:spcPct val="150000"/>
              </a:lnSpc>
            </a:pPr>
            <a:r>
              <a:rPr lang="zh-CN" altLang="en-US" sz="1500" dirty="0">
                <a:solidFill>
                  <a:schemeClr val="dk1">
                    <a:alpha val="100000"/>
                  </a:schemeClr>
                </a:solidFill>
                <a:latin typeface="Microsoft Yahei"/>
                <a:ea typeface="Microsoft Yahei"/>
                <a:cs typeface="Microsoft Yahei"/>
              </a:rPr>
              <a:t>买家可以通过“游客”状态直接浏览商品大致信息，用户名、密码、电话、默认交易地点等用户信息允许稍后填写。</a:t>
            </a:r>
            <a:endParaRPr lang="en-US" sz="1500" dirty="0">
              <a:solidFill>
                <a:schemeClr val="dk1">
                  <a:alpha val="100000"/>
                </a:schemeClr>
              </a:solidFill>
              <a:latin typeface="Microsoft Yahei"/>
              <a:ea typeface="Microsoft Yahei"/>
              <a:cs typeface="Microsoft Yahei"/>
            </a:endParaRPr>
          </a:p>
        </p:txBody>
      </p:sp>
      <p:sp>
        <p:nvSpPr>
          <p:cNvPr id="10" name="TextBox 10"/>
          <p:cNvSpPr txBox="1"/>
          <p:nvPr/>
        </p:nvSpPr>
        <p:spPr>
          <a:xfrm>
            <a:off x="2248535" y="1250513"/>
            <a:ext cx="4219575" cy="577081"/>
          </a:xfrm>
          <a:prstGeom prst="rect">
            <a:avLst/>
          </a:prstGeom>
        </p:spPr>
        <p:txBody>
          <a:bodyPr vert="horz" wrap="square" lIns="123825" tIns="123825" rIns="57150" bIns="123825" rtlCol="0" anchor="t" anchorCtr="0">
            <a:spAutoFit/>
          </a:bodyPr>
          <a:lstStyle/>
          <a:p>
            <a:pPr>
              <a:lnSpc>
                <a:spcPct val="150000"/>
              </a:lnSpc>
            </a:pPr>
            <a:r>
              <a:rPr lang="zh-CN" altLang="en-US" sz="1606" b="1" dirty="0">
                <a:solidFill>
                  <a:schemeClr val="accent1">
                    <a:alpha val="100000"/>
                  </a:schemeClr>
                </a:solidFill>
                <a:latin typeface="Microsoft Yahei"/>
                <a:ea typeface="Microsoft Yahei"/>
                <a:cs typeface="Microsoft Yahei"/>
              </a:rPr>
              <a:t>“游客”状态</a:t>
            </a:r>
            <a:endParaRPr lang="en-US" sz="1606" b="1" dirty="0">
              <a:solidFill>
                <a:schemeClr val="accent1">
                  <a:alpha val="100000"/>
                </a:schemeClr>
              </a:solidFill>
              <a:latin typeface="Microsoft Yahei"/>
              <a:ea typeface="Microsoft Yahei"/>
              <a:cs typeface="Microsoft Yahei"/>
            </a:endParaRPr>
          </a:p>
        </p:txBody>
      </p:sp>
      <p:sp>
        <p:nvSpPr>
          <p:cNvPr id="11" name="TextBox 11"/>
          <p:cNvSpPr txBox="1"/>
          <p:nvPr/>
        </p:nvSpPr>
        <p:spPr>
          <a:xfrm>
            <a:off x="2248535" y="3368732"/>
            <a:ext cx="4235703" cy="901785"/>
          </a:xfrm>
          <a:prstGeom prst="rect">
            <a:avLst/>
          </a:prstGeom>
        </p:spPr>
        <p:txBody>
          <a:bodyPr vert="horz" wrap="square" lIns="123825" tIns="123825" rIns="57150" bIns="123825" rtlCol="0" anchor="t" anchorCtr="0">
            <a:spAutoFit/>
          </a:bodyPr>
          <a:lstStyle/>
          <a:p>
            <a:pPr>
              <a:lnSpc>
                <a:spcPct val="150000"/>
              </a:lnSpc>
            </a:pPr>
            <a:r>
              <a:rPr lang="zh-CN" altLang="en-US" sz="1500" dirty="0">
                <a:solidFill>
                  <a:schemeClr val="dk1">
                    <a:alpha val="100000"/>
                  </a:schemeClr>
                </a:solidFill>
                <a:latin typeface="Microsoft Yahei"/>
                <a:ea typeface="Microsoft Yahei"/>
                <a:cs typeface="Microsoft Yahei"/>
              </a:rPr>
              <a:t>买家可以浏览猫粮商品信息，包括商品名称、描述、图片、库存和价格。</a:t>
            </a:r>
            <a:endParaRPr lang="en-US" sz="1500" dirty="0">
              <a:solidFill>
                <a:schemeClr val="dk1">
                  <a:alpha val="100000"/>
                </a:schemeClr>
              </a:solidFill>
              <a:latin typeface="Microsoft Yahei"/>
              <a:ea typeface="Microsoft Yahei"/>
              <a:cs typeface="Microsoft Yahei"/>
            </a:endParaRPr>
          </a:p>
        </p:txBody>
      </p:sp>
      <p:sp>
        <p:nvSpPr>
          <p:cNvPr id="12" name="TextBox 12"/>
          <p:cNvSpPr txBox="1"/>
          <p:nvPr/>
        </p:nvSpPr>
        <p:spPr>
          <a:xfrm>
            <a:off x="2248535" y="2928472"/>
            <a:ext cx="4219575" cy="577081"/>
          </a:xfrm>
          <a:prstGeom prst="rect">
            <a:avLst/>
          </a:prstGeom>
        </p:spPr>
        <p:txBody>
          <a:bodyPr vert="horz" wrap="square" lIns="123825" tIns="123825" rIns="57150" bIns="123825" rtlCol="0" anchor="t" anchorCtr="0">
            <a:spAutoFit/>
          </a:bodyPr>
          <a:lstStyle/>
          <a:p>
            <a:pPr>
              <a:lnSpc>
                <a:spcPct val="150000"/>
              </a:lnSpc>
            </a:pPr>
            <a:r>
              <a:rPr lang="zh-CN" altLang="en-US" sz="1606" b="1" dirty="0">
                <a:solidFill>
                  <a:schemeClr val="accent1">
                    <a:alpha val="100000"/>
                  </a:schemeClr>
                </a:solidFill>
                <a:latin typeface="Microsoft Yahei"/>
                <a:ea typeface="Microsoft Yahei"/>
                <a:cs typeface="Microsoft Yahei"/>
              </a:rPr>
              <a:t>浏览商品</a:t>
            </a:r>
            <a:endParaRPr lang="en-US" sz="1606" b="1" dirty="0">
              <a:solidFill>
                <a:schemeClr val="accent1">
                  <a:alpha val="100000"/>
                </a:schemeClr>
              </a:solidFill>
              <a:latin typeface="Microsoft Yahei"/>
              <a:ea typeface="Microsoft Yahei"/>
              <a:cs typeface="Microsoft Yahei"/>
            </a:endParaRPr>
          </a:p>
        </p:txBody>
      </p:sp>
      <p:sp>
        <p:nvSpPr>
          <p:cNvPr id="13" name="TextBox 13"/>
          <p:cNvSpPr txBox="1"/>
          <p:nvPr/>
        </p:nvSpPr>
        <p:spPr>
          <a:xfrm>
            <a:off x="2248535" y="5134585"/>
            <a:ext cx="4235703" cy="1248034"/>
          </a:xfrm>
          <a:prstGeom prst="rect">
            <a:avLst/>
          </a:prstGeom>
        </p:spPr>
        <p:txBody>
          <a:bodyPr vert="horz" wrap="square" lIns="123825" tIns="123825" rIns="57150" bIns="123825" rtlCol="0" anchor="t" anchorCtr="0">
            <a:spAutoFit/>
          </a:bodyPr>
          <a:lstStyle/>
          <a:p>
            <a:pPr>
              <a:lnSpc>
                <a:spcPct val="150000"/>
              </a:lnSpc>
            </a:pPr>
            <a:r>
              <a:rPr lang="zh-CN" altLang="en-US" sz="1500" dirty="0">
                <a:solidFill>
                  <a:schemeClr val="dk1">
                    <a:alpha val="100000"/>
                  </a:schemeClr>
                </a:solidFill>
                <a:latin typeface="Microsoft Yahei"/>
                <a:ea typeface="Microsoft Yahei"/>
                <a:cs typeface="Microsoft Yahei"/>
              </a:rPr>
              <a:t>买家可以点击购买按钮，填写购买意向信息，包括姓名、电话、交易地址、备注等信息，向卖家发起交易请求。</a:t>
            </a:r>
            <a:endParaRPr lang="en-US" sz="1500" dirty="0">
              <a:solidFill>
                <a:schemeClr val="dk1">
                  <a:alpha val="100000"/>
                </a:schemeClr>
              </a:solidFill>
              <a:latin typeface="Microsoft Yahei"/>
              <a:ea typeface="Microsoft Yahei"/>
              <a:cs typeface="Microsoft Yahei"/>
            </a:endParaRPr>
          </a:p>
        </p:txBody>
      </p:sp>
      <p:sp>
        <p:nvSpPr>
          <p:cNvPr id="14" name="TextBox 14"/>
          <p:cNvSpPr txBox="1"/>
          <p:nvPr/>
        </p:nvSpPr>
        <p:spPr>
          <a:xfrm>
            <a:off x="2248535" y="4694325"/>
            <a:ext cx="4219575" cy="577081"/>
          </a:xfrm>
          <a:prstGeom prst="rect">
            <a:avLst/>
          </a:prstGeom>
        </p:spPr>
        <p:txBody>
          <a:bodyPr vert="horz" wrap="square" lIns="123825" tIns="123825" rIns="57150" bIns="123825" rtlCol="0" anchor="t" anchorCtr="0">
            <a:spAutoFit/>
          </a:bodyPr>
          <a:lstStyle/>
          <a:p>
            <a:pPr>
              <a:lnSpc>
                <a:spcPct val="150000"/>
              </a:lnSpc>
            </a:pPr>
            <a:r>
              <a:rPr lang="zh-CN" altLang="en-US" sz="1606" b="1" dirty="0">
                <a:solidFill>
                  <a:schemeClr val="accent1">
                    <a:alpha val="100000"/>
                  </a:schemeClr>
                </a:solidFill>
                <a:latin typeface="Microsoft Yahei"/>
                <a:ea typeface="Microsoft Yahei"/>
                <a:cs typeface="Microsoft Yahei"/>
              </a:rPr>
              <a:t>商品购买</a:t>
            </a:r>
            <a:endParaRPr lang="en-US" sz="1606" b="1" dirty="0">
              <a:solidFill>
                <a:schemeClr val="accent1">
                  <a:alpha val="100000"/>
                </a:schemeClr>
              </a:solidFill>
              <a:latin typeface="Microsoft Yahei"/>
              <a:ea typeface="Microsoft Yahei"/>
              <a:cs typeface="Microsoft Yahei"/>
            </a:endParaRPr>
          </a:p>
        </p:txBody>
      </p:sp>
      <p:grpSp>
        <p:nvGrpSpPr>
          <p:cNvPr id="15" name="Group 15"/>
          <p:cNvGrpSpPr/>
          <p:nvPr/>
        </p:nvGrpSpPr>
        <p:grpSpPr>
          <a:xfrm>
            <a:off x="454963" y="93878"/>
            <a:ext cx="10641129" cy="826316"/>
            <a:chOff x="454963" y="93878"/>
            <a:chExt cx="10641129" cy="826316"/>
          </a:xfrm>
        </p:grpSpPr>
        <p:sp>
          <p:nvSpPr>
            <p:cNvPr id="16" name="AutoShape 16"/>
            <p:cNvSpPr/>
            <p:nvPr/>
          </p:nvSpPr>
          <p:spPr>
            <a:xfrm>
              <a:off x="454963" y="331168"/>
              <a:ext cx="84147" cy="84147"/>
            </a:xfrm>
            <a:prstGeom prst="ellipse">
              <a:avLst/>
            </a:prstGeom>
            <a:solidFill>
              <a:schemeClr val="accent1">
                <a:alpha val="100000"/>
              </a:schemeClr>
            </a:solidFill>
          </p:spPr>
        </p:sp>
        <p:sp>
          <p:nvSpPr>
            <p:cNvPr id="17" name="AutoShape 17"/>
            <p:cNvSpPr/>
            <p:nvPr/>
          </p:nvSpPr>
          <p:spPr>
            <a:xfrm>
              <a:off x="575049" y="337743"/>
              <a:ext cx="78137" cy="78137"/>
            </a:xfrm>
            <a:prstGeom prst="ellipse">
              <a:avLst/>
            </a:prstGeom>
            <a:solidFill>
              <a:schemeClr val="accent1">
                <a:alpha val="80000"/>
              </a:schemeClr>
            </a:solidFill>
          </p:spPr>
        </p:sp>
        <p:sp>
          <p:nvSpPr>
            <p:cNvPr id="18" name="AutoShape 18"/>
            <p:cNvSpPr/>
            <p:nvPr/>
          </p:nvSpPr>
          <p:spPr>
            <a:xfrm>
              <a:off x="689125" y="339460"/>
              <a:ext cx="74704" cy="74704"/>
            </a:xfrm>
            <a:prstGeom prst="ellipse">
              <a:avLst/>
            </a:prstGeom>
            <a:solidFill>
              <a:schemeClr val="accent1">
                <a:alpha val="60000"/>
              </a:schemeClr>
            </a:solidFill>
          </p:spPr>
        </p:sp>
        <p:sp>
          <p:nvSpPr>
            <p:cNvPr id="19" name="AutoShape 19"/>
            <p:cNvSpPr/>
            <p:nvPr/>
          </p:nvSpPr>
          <p:spPr>
            <a:xfrm>
              <a:off x="799768" y="348430"/>
              <a:ext cx="69238" cy="69238"/>
            </a:xfrm>
            <a:prstGeom prst="ellipse">
              <a:avLst/>
            </a:prstGeom>
            <a:solidFill>
              <a:schemeClr val="accent1">
                <a:alpha val="40000"/>
              </a:schemeClr>
            </a:solidFill>
          </p:spPr>
        </p:sp>
        <p:sp>
          <p:nvSpPr>
            <p:cNvPr id="20" name="AutoShape 20"/>
            <p:cNvSpPr/>
            <p:nvPr/>
          </p:nvSpPr>
          <p:spPr>
            <a:xfrm>
              <a:off x="904945" y="344297"/>
              <a:ext cx="65594" cy="65594"/>
            </a:xfrm>
            <a:prstGeom prst="ellipse">
              <a:avLst/>
            </a:prstGeom>
            <a:solidFill>
              <a:schemeClr val="accent1">
                <a:alpha val="20000"/>
              </a:schemeClr>
            </a:solidFill>
          </p:spPr>
        </p:sp>
        <p:sp>
          <p:nvSpPr>
            <p:cNvPr id="21" name="AutoShape 21"/>
            <p:cNvSpPr/>
            <p:nvPr/>
          </p:nvSpPr>
          <p:spPr>
            <a:xfrm>
              <a:off x="454963" y="448942"/>
              <a:ext cx="84147" cy="84147"/>
            </a:xfrm>
            <a:prstGeom prst="ellipse">
              <a:avLst/>
            </a:prstGeom>
            <a:solidFill>
              <a:schemeClr val="accent1">
                <a:alpha val="100000"/>
              </a:schemeClr>
            </a:solidFill>
          </p:spPr>
        </p:sp>
        <p:sp>
          <p:nvSpPr>
            <p:cNvPr id="22" name="AutoShape 22"/>
            <p:cNvSpPr/>
            <p:nvPr/>
          </p:nvSpPr>
          <p:spPr>
            <a:xfrm>
              <a:off x="575049" y="455517"/>
              <a:ext cx="78137" cy="78137"/>
            </a:xfrm>
            <a:prstGeom prst="ellipse">
              <a:avLst/>
            </a:prstGeom>
            <a:solidFill>
              <a:schemeClr val="accent1">
                <a:alpha val="80000"/>
              </a:schemeClr>
            </a:solidFill>
          </p:spPr>
        </p:sp>
        <p:sp>
          <p:nvSpPr>
            <p:cNvPr id="23" name="AutoShape 23"/>
            <p:cNvSpPr/>
            <p:nvPr/>
          </p:nvSpPr>
          <p:spPr>
            <a:xfrm>
              <a:off x="689125" y="457233"/>
              <a:ext cx="74704" cy="74704"/>
            </a:xfrm>
            <a:prstGeom prst="ellipse">
              <a:avLst/>
            </a:prstGeom>
            <a:solidFill>
              <a:schemeClr val="accent1">
                <a:alpha val="60000"/>
              </a:schemeClr>
            </a:solidFill>
          </p:spPr>
        </p:sp>
        <p:sp>
          <p:nvSpPr>
            <p:cNvPr id="24" name="AutoShape 24"/>
            <p:cNvSpPr/>
            <p:nvPr/>
          </p:nvSpPr>
          <p:spPr>
            <a:xfrm>
              <a:off x="799768" y="466203"/>
              <a:ext cx="69238" cy="69238"/>
            </a:xfrm>
            <a:prstGeom prst="ellipse">
              <a:avLst/>
            </a:prstGeom>
            <a:solidFill>
              <a:schemeClr val="accent1">
                <a:alpha val="40000"/>
              </a:schemeClr>
            </a:solidFill>
          </p:spPr>
        </p:sp>
        <p:sp>
          <p:nvSpPr>
            <p:cNvPr id="25" name="AutoShape 25"/>
            <p:cNvSpPr/>
            <p:nvPr/>
          </p:nvSpPr>
          <p:spPr>
            <a:xfrm>
              <a:off x="904945" y="462070"/>
              <a:ext cx="65594" cy="65594"/>
            </a:xfrm>
            <a:prstGeom prst="ellipse">
              <a:avLst/>
            </a:prstGeom>
            <a:solidFill>
              <a:schemeClr val="accent1">
                <a:alpha val="20000"/>
              </a:schemeClr>
            </a:solidFill>
          </p:spPr>
        </p:sp>
        <p:sp>
          <p:nvSpPr>
            <p:cNvPr id="26" name="AutoShape 26"/>
            <p:cNvSpPr/>
            <p:nvPr/>
          </p:nvSpPr>
          <p:spPr>
            <a:xfrm>
              <a:off x="454963" y="566715"/>
              <a:ext cx="84147" cy="84147"/>
            </a:xfrm>
            <a:prstGeom prst="ellipse">
              <a:avLst/>
            </a:prstGeom>
            <a:solidFill>
              <a:schemeClr val="accent1">
                <a:alpha val="100000"/>
              </a:schemeClr>
            </a:solidFill>
          </p:spPr>
        </p:sp>
        <p:sp>
          <p:nvSpPr>
            <p:cNvPr id="27" name="AutoShape 27"/>
            <p:cNvSpPr/>
            <p:nvPr/>
          </p:nvSpPr>
          <p:spPr>
            <a:xfrm>
              <a:off x="575049" y="573291"/>
              <a:ext cx="78137" cy="78137"/>
            </a:xfrm>
            <a:prstGeom prst="ellipse">
              <a:avLst/>
            </a:prstGeom>
            <a:solidFill>
              <a:schemeClr val="accent1">
                <a:alpha val="80000"/>
              </a:schemeClr>
            </a:solidFill>
          </p:spPr>
        </p:sp>
        <p:sp>
          <p:nvSpPr>
            <p:cNvPr id="28" name="AutoShape 28"/>
            <p:cNvSpPr/>
            <p:nvPr/>
          </p:nvSpPr>
          <p:spPr>
            <a:xfrm>
              <a:off x="689125" y="575007"/>
              <a:ext cx="74704" cy="74704"/>
            </a:xfrm>
            <a:prstGeom prst="ellipse">
              <a:avLst/>
            </a:prstGeom>
            <a:solidFill>
              <a:schemeClr val="accent1">
                <a:alpha val="60000"/>
              </a:schemeClr>
            </a:solidFill>
          </p:spPr>
        </p:sp>
        <p:sp>
          <p:nvSpPr>
            <p:cNvPr id="29" name="AutoShape 29"/>
            <p:cNvSpPr/>
            <p:nvPr/>
          </p:nvSpPr>
          <p:spPr>
            <a:xfrm>
              <a:off x="799768" y="583977"/>
              <a:ext cx="69238" cy="69238"/>
            </a:xfrm>
            <a:prstGeom prst="ellipse">
              <a:avLst/>
            </a:prstGeom>
            <a:solidFill>
              <a:schemeClr val="accent1">
                <a:alpha val="40000"/>
              </a:schemeClr>
            </a:solidFill>
          </p:spPr>
        </p:sp>
        <p:sp>
          <p:nvSpPr>
            <p:cNvPr id="30" name="AutoShape 30"/>
            <p:cNvSpPr/>
            <p:nvPr/>
          </p:nvSpPr>
          <p:spPr>
            <a:xfrm>
              <a:off x="904945" y="579844"/>
              <a:ext cx="65594" cy="65594"/>
            </a:xfrm>
            <a:prstGeom prst="ellipse">
              <a:avLst/>
            </a:prstGeom>
            <a:solidFill>
              <a:schemeClr val="accent1">
                <a:alpha val="20000"/>
              </a:schemeClr>
            </a:solidFill>
          </p:spPr>
        </p:sp>
        <p:sp>
          <p:nvSpPr>
            <p:cNvPr id="31" name="AutoShape 31"/>
            <p:cNvSpPr/>
            <p:nvPr/>
          </p:nvSpPr>
          <p:spPr>
            <a:xfrm>
              <a:off x="454963" y="684489"/>
              <a:ext cx="84147" cy="84147"/>
            </a:xfrm>
            <a:prstGeom prst="ellipse">
              <a:avLst/>
            </a:prstGeom>
            <a:solidFill>
              <a:schemeClr val="accent1">
                <a:alpha val="100000"/>
              </a:schemeClr>
            </a:solidFill>
          </p:spPr>
        </p:sp>
        <p:sp>
          <p:nvSpPr>
            <p:cNvPr id="32" name="AutoShape 32"/>
            <p:cNvSpPr/>
            <p:nvPr/>
          </p:nvSpPr>
          <p:spPr>
            <a:xfrm>
              <a:off x="575049" y="691064"/>
              <a:ext cx="78137" cy="78137"/>
            </a:xfrm>
            <a:prstGeom prst="ellipse">
              <a:avLst/>
            </a:prstGeom>
            <a:solidFill>
              <a:schemeClr val="accent1">
                <a:alpha val="80000"/>
              </a:schemeClr>
            </a:solidFill>
          </p:spPr>
        </p:sp>
        <p:sp>
          <p:nvSpPr>
            <p:cNvPr id="33" name="AutoShape 33"/>
            <p:cNvSpPr/>
            <p:nvPr/>
          </p:nvSpPr>
          <p:spPr>
            <a:xfrm>
              <a:off x="689125" y="692781"/>
              <a:ext cx="74704" cy="74704"/>
            </a:xfrm>
            <a:prstGeom prst="ellipse">
              <a:avLst/>
            </a:prstGeom>
            <a:solidFill>
              <a:schemeClr val="accent1">
                <a:alpha val="60000"/>
              </a:schemeClr>
            </a:solidFill>
          </p:spPr>
        </p:sp>
        <p:sp>
          <p:nvSpPr>
            <p:cNvPr id="34" name="AutoShape 34"/>
            <p:cNvSpPr/>
            <p:nvPr/>
          </p:nvSpPr>
          <p:spPr>
            <a:xfrm>
              <a:off x="799768" y="701751"/>
              <a:ext cx="69238" cy="69238"/>
            </a:xfrm>
            <a:prstGeom prst="ellipse">
              <a:avLst/>
            </a:prstGeom>
            <a:solidFill>
              <a:schemeClr val="accent1">
                <a:alpha val="40000"/>
              </a:schemeClr>
            </a:solidFill>
          </p:spPr>
        </p:sp>
        <p:sp>
          <p:nvSpPr>
            <p:cNvPr id="35" name="AutoShape 35"/>
            <p:cNvSpPr/>
            <p:nvPr/>
          </p:nvSpPr>
          <p:spPr>
            <a:xfrm>
              <a:off x="904945" y="697618"/>
              <a:ext cx="65594" cy="65594"/>
            </a:xfrm>
            <a:prstGeom prst="ellipse">
              <a:avLst/>
            </a:prstGeom>
            <a:solidFill>
              <a:schemeClr val="accent1">
                <a:alpha val="20000"/>
              </a:schemeClr>
            </a:solidFill>
          </p:spPr>
        </p:sp>
        <p:sp>
          <p:nvSpPr>
            <p:cNvPr id="36" name="TextBox 36"/>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en-US" altLang="zh-CN" sz="3000" b="1" dirty="0" err="1">
                  <a:solidFill>
                    <a:schemeClr val="accent1">
                      <a:alpha val="100000"/>
                    </a:schemeClr>
                  </a:solidFill>
                  <a:latin typeface="Microsoft Yahei"/>
                  <a:ea typeface="Microsoft Yahei"/>
                  <a:cs typeface="Microsoft Yahei"/>
                </a:rPr>
                <a:t>需求</a:t>
              </a:r>
              <a:r>
                <a:rPr lang="zh-CN" altLang="en-US" sz="3000" b="1" dirty="0">
                  <a:solidFill>
                    <a:schemeClr val="accent1">
                      <a:alpha val="100000"/>
                    </a:schemeClr>
                  </a:solidFill>
                  <a:latin typeface="Microsoft Yahei"/>
                  <a:ea typeface="Microsoft Yahei"/>
                  <a:cs typeface="Microsoft Yahei"/>
                </a:rPr>
                <a:t>规格说明书</a:t>
              </a:r>
              <a:r>
                <a:rPr lang="en-US" altLang="zh-CN" sz="3000" b="1" dirty="0">
                  <a:solidFill>
                    <a:schemeClr val="accent1">
                      <a:alpha val="100000"/>
                    </a:schemeClr>
                  </a:solidFill>
                  <a:latin typeface="Microsoft Yahei"/>
                  <a:ea typeface="Microsoft Yahei"/>
                  <a:cs typeface="Microsoft Yahei"/>
                </a:rPr>
                <a:t>——</a:t>
              </a:r>
              <a:r>
                <a:rPr lang="zh-CN" altLang="en-US" sz="3000" b="1" dirty="0">
                  <a:solidFill>
                    <a:schemeClr val="accent1">
                      <a:alpha val="100000"/>
                    </a:schemeClr>
                  </a:solidFill>
                  <a:latin typeface="Microsoft Yahei"/>
                  <a:ea typeface="Microsoft Yahei"/>
                  <a:cs typeface="Microsoft Yahei"/>
                </a:rPr>
                <a:t>买家角色和主要功能</a:t>
              </a:r>
              <a:endParaRPr lang="en-US" altLang="zh-CN" sz="3000" b="1" dirty="0">
                <a:solidFill>
                  <a:schemeClr val="accent1">
                    <a:alpha val="100000"/>
                  </a:schemeClr>
                </a:solidFill>
                <a:latin typeface="Microsoft Yahei"/>
                <a:ea typeface="Microsoft Yahei"/>
                <a:cs typeface="Microsoft Yahei"/>
              </a:endParaRPr>
            </a:p>
          </p:txBody>
        </p:sp>
      </p:grpSp>
    </p:spTree>
    <p:extLst>
      <p:ext uri="{BB962C8B-B14F-4D97-AF65-F5344CB8AC3E}">
        <p14:creationId xmlns:p14="http://schemas.microsoft.com/office/powerpoint/2010/main" val="1411530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blip>
          <a:srcRect l="17334" r="17334"/>
          <a:stretch>
            <a:fillRect/>
          </a:stretch>
        </p:blipFill>
        <p:spPr>
          <a:xfrm>
            <a:off x="7092557" y="1559288"/>
            <a:ext cx="4492828" cy="4492828"/>
          </a:xfrm>
          <a:prstGeom prst="roundRect">
            <a:avLst/>
          </a:prstGeom>
        </p:spPr>
      </p:pic>
      <p:sp>
        <p:nvSpPr>
          <p:cNvPr id="3" name="Freeform 3"/>
          <p:cNvSpPr/>
          <p:nvPr/>
        </p:nvSpPr>
        <p:spPr>
          <a:xfrm>
            <a:off x="539110" y="1488377"/>
            <a:ext cx="1511760" cy="1373901"/>
          </a:xfrm>
          <a:custGeom>
            <a:avLst/>
            <a:gdLst/>
            <a:ahLst/>
            <a:cxnLst/>
            <a:rect l="l" t="t" r="r" b="b"/>
            <a:pathLst>
              <a:path w="1181062" h="1073360">
                <a:moveTo>
                  <a:pt x="0" y="0"/>
                </a:moveTo>
                <a:lnTo>
                  <a:pt x="1046892" y="0"/>
                </a:lnTo>
                <a:quadBezTo>
                  <a:pt x="1181062" y="0"/>
                  <a:pt x="1181062" y="134170"/>
                </a:quadBezTo>
                <a:lnTo>
                  <a:pt x="1181062" y="1073360"/>
                </a:lnTo>
                <a:lnTo>
                  <a:pt x="134170" y="1073360"/>
                </a:lnTo>
                <a:quadBezTo>
                  <a:pt x="0" y="1073360"/>
                  <a:pt x="0" y="939190"/>
                </a:quadBezTo>
                <a:lnTo>
                  <a:pt x="0" y="0"/>
                </a:lnTo>
                <a:close/>
              </a:path>
            </a:pathLst>
          </a:custGeom>
          <a:solidFill>
            <a:schemeClr val="accent2">
              <a:alpha val="100000"/>
            </a:schemeClr>
          </a:solidFill>
        </p:spPr>
      </p:sp>
      <p:sp>
        <p:nvSpPr>
          <p:cNvPr id="4" name="TextBox 4"/>
          <p:cNvSpPr txBox="1"/>
          <p:nvPr/>
        </p:nvSpPr>
        <p:spPr>
          <a:xfrm>
            <a:off x="739477" y="1370655"/>
            <a:ext cx="1111026" cy="1615440"/>
          </a:xfrm>
          <a:prstGeom prst="rect">
            <a:avLst/>
          </a:prstGeom>
        </p:spPr>
        <p:txBody>
          <a:bodyPr vert="horz" wrap="square" lIns="123825" tIns="123825" rIns="57150" bIns="123825" rtlCol="0" anchor="t" anchorCtr="0">
            <a:spAutoFit/>
          </a:bodyPr>
          <a:lstStyle/>
          <a:p>
            <a:pPr algn="ctr">
              <a:lnSpc>
                <a:spcPct val="150000"/>
              </a:lnSpc>
            </a:pPr>
            <a:r>
              <a:rPr lang="en-US" sz="5775" b="1">
                <a:solidFill>
                  <a:srgbClr val="FFFFFF">
                    <a:alpha val="100000"/>
                  </a:srgbClr>
                </a:solidFill>
                <a:latin typeface="Microsoft Yahei"/>
                <a:ea typeface="Microsoft Yahei"/>
                <a:cs typeface="Microsoft Yahei"/>
              </a:rPr>
              <a:t>1</a:t>
            </a:r>
          </a:p>
        </p:txBody>
      </p:sp>
      <p:sp>
        <p:nvSpPr>
          <p:cNvPr id="5" name="Freeform 5"/>
          <p:cNvSpPr/>
          <p:nvPr/>
        </p:nvSpPr>
        <p:spPr>
          <a:xfrm>
            <a:off x="539110" y="3205847"/>
            <a:ext cx="1511760" cy="1373901"/>
          </a:xfrm>
          <a:custGeom>
            <a:avLst/>
            <a:gdLst/>
            <a:ahLst/>
            <a:cxnLst/>
            <a:rect l="l" t="t" r="r" b="b"/>
            <a:pathLst>
              <a:path w="1181062" h="1073360">
                <a:moveTo>
                  <a:pt x="0" y="0"/>
                </a:moveTo>
                <a:lnTo>
                  <a:pt x="1046892" y="0"/>
                </a:lnTo>
                <a:quadBezTo>
                  <a:pt x="1181062" y="0"/>
                  <a:pt x="1181062" y="134170"/>
                </a:quadBezTo>
                <a:lnTo>
                  <a:pt x="1181062" y="1073360"/>
                </a:lnTo>
                <a:lnTo>
                  <a:pt x="134170" y="1073360"/>
                </a:lnTo>
                <a:quadBezTo>
                  <a:pt x="0" y="1073360"/>
                  <a:pt x="0" y="939190"/>
                </a:quadBezTo>
                <a:lnTo>
                  <a:pt x="0" y="0"/>
                </a:lnTo>
                <a:close/>
              </a:path>
            </a:pathLst>
          </a:custGeom>
          <a:solidFill>
            <a:schemeClr val="accent2">
              <a:alpha val="100000"/>
            </a:schemeClr>
          </a:solidFill>
        </p:spPr>
      </p:sp>
      <p:sp>
        <p:nvSpPr>
          <p:cNvPr id="6" name="TextBox 6"/>
          <p:cNvSpPr txBox="1"/>
          <p:nvPr/>
        </p:nvSpPr>
        <p:spPr>
          <a:xfrm>
            <a:off x="739477" y="3088125"/>
            <a:ext cx="1111026" cy="1615440"/>
          </a:xfrm>
          <a:prstGeom prst="rect">
            <a:avLst/>
          </a:prstGeom>
        </p:spPr>
        <p:txBody>
          <a:bodyPr vert="horz" wrap="square" lIns="123825" tIns="123825" rIns="57150" bIns="123825" rtlCol="0" anchor="t" anchorCtr="0">
            <a:spAutoFit/>
          </a:bodyPr>
          <a:lstStyle/>
          <a:p>
            <a:pPr algn="ctr">
              <a:lnSpc>
                <a:spcPct val="150000"/>
              </a:lnSpc>
            </a:pPr>
            <a:r>
              <a:rPr lang="en-US" sz="5775" b="1">
                <a:solidFill>
                  <a:srgbClr val="FFFFFF">
                    <a:alpha val="100000"/>
                  </a:srgbClr>
                </a:solidFill>
                <a:latin typeface="Microsoft Yahei"/>
                <a:ea typeface="Microsoft Yahei"/>
                <a:cs typeface="Microsoft Yahei"/>
              </a:rPr>
              <a:t>2</a:t>
            </a:r>
          </a:p>
        </p:txBody>
      </p:sp>
      <p:sp>
        <p:nvSpPr>
          <p:cNvPr id="7" name="Freeform 7"/>
          <p:cNvSpPr/>
          <p:nvPr/>
        </p:nvSpPr>
        <p:spPr>
          <a:xfrm>
            <a:off x="539110" y="4984278"/>
            <a:ext cx="1511760" cy="1373901"/>
          </a:xfrm>
          <a:custGeom>
            <a:avLst/>
            <a:gdLst/>
            <a:ahLst/>
            <a:cxnLst/>
            <a:rect l="l" t="t" r="r" b="b"/>
            <a:pathLst>
              <a:path w="1181062" h="1073360">
                <a:moveTo>
                  <a:pt x="0" y="0"/>
                </a:moveTo>
                <a:lnTo>
                  <a:pt x="1046892" y="0"/>
                </a:lnTo>
                <a:quadBezTo>
                  <a:pt x="1181062" y="0"/>
                  <a:pt x="1181062" y="134170"/>
                </a:quadBezTo>
                <a:lnTo>
                  <a:pt x="1181062" y="1073360"/>
                </a:lnTo>
                <a:lnTo>
                  <a:pt x="134170" y="1073360"/>
                </a:lnTo>
                <a:quadBezTo>
                  <a:pt x="0" y="1073360"/>
                  <a:pt x="0" y="939190"/>
                </a:quadBezTo>
                <a:lnTo>
                  <a:pt x="0" y="0"/>
                </a:lnTo>
                <a:close/>
              </a:path>
            </a:pathLst>
          </a:custGeom>
          <a:solidFill>
            <a:schemeClr val="accent2">
              <a:alpha val="100000"/>
            </a:schemeClr>
          </a:solidFill>
        </p:spPr>
      </p:sp>
      <p:sp>
        <p:nvSpPr>
          <p:cNvPr id="8" name="TextBox 8"/>
          <p:cNvSpPr txBox="1"/>
          <p:nvPr/>
        </p:nvSpPr>
        <p:spPr>
          <a:xfrm>
            <a:off x="739477" y="4866556"/>
            <a:ext cx="1111026" cy="1615440"/>
          </a:xfrm>
          <a:prstGeom prst="rect">
            <a:avLst/>
          </a:prstGeom>
        </p:spPr>
        <p:txBody>
          <a:bodyPr vert="horz" wrap="square" lIns="123825" tIns="123825" rIns="57150" bIns="123825" rtlCol="0" anchor="t" anchorCtr="0">
            <a:spAutoFit/>
          </a:bodyPr>
          <a:lstStyle/>
          <a:p>
            <a:pPr algn="ctr">
              <a:lnSpc>
                <a:spcPct val="150000"/>
              </a:lnSpc>
            </a:pPr>
            <a:r>
              <a:rPr lang="en-US" sz="5775" b="1">
                <a:solidFill>
                  <a:srgbClr val="FFFFFF">
                    <a:alpha val="100000"/>
                  </a:srgbClr>
                </a:solidFill>
                <a:latin typeface="Microsoft Yahei"/>
                <a:ea typeface="Microsoft Yahei"/>
                <a:cs typeface="Microsoft Yahei"/>
              </a:rPr>
              <a:t>3</a:t>
            </a:r>
          </a:p>
        </p:txBody>
      </p:sp>
      <p:sp>
        <p:nvSpPr>
          <p:cNvPr id="9" name="TextBox 9"/>
          <p:cNvSpPr txBox="1"/>
          <p:nvPr/>
        </p:nvSpPr>
        <p:spPr>
          <a:xfrm>
            <a:off x="2248535" y="1715158"/>
            <a:ext cx="4235703" cy="901785"/>
          </a:xfrm>
          <a:prstGeom prst="rect">
            <a:avLst/>
          </a:prstGeom>
        </p:spPr>
        <p:txBody>
          <a:bodyPr vert="horz" wrap="square" lIns="123825" tIns="123825" rIns="57150" bIns="123825" rtlCol="0" anchor="t" anchorCtr="0">
            <a:spAutoFit/>
          </a:bodyPr>
          <a:lstStyle/>
          <a:p>
            <a:pPr>
              <a:lnSpc>
                <a:spcPct val="150000"/>
              </a:lnSpc>
            </a:pPr>
            <a:r>
              <a:rPr lang="zh-CN" altLang="en-US" sz="1500" dirty="0">
                <a:solidFill>
                  <a:schemeClr val="dk1">
                    <a:alpha val="100000"/>
                  </a:schemeClr>
                </a:solidFill>
                <a:latin typeface="Microsoft Yahei"/>
                <a:ea typeface="Microsoft Yahei"/>
                <a:cs typeface="Microsoft Yahei"/>
              </a:rPr>
              <a:t>卖家可以提交发布猫粮信息，包括商品名称、商品图片、商品价格、商品描述，上架到系统首页。</a:t>
            </a:r>
            <a:endParaRPr lang="en-US" sz="1500" dirty="0">
              <a:solidFill>
                <a:schemeClr val="dk1">
                  <a:alpha val="100000"/>
                </a:schemeClr>
              </a:solidFill>
              <a:latin typeface="Microsoft Yahei"/>
              <a:ea typeface="Microsoft Yahei"/>
              <a:cs typeface="Microsoft Yahei"/>
            </a:endParaRPr>
          </a:p>
        </p:txBody>
      </p:sp>
      <p:sp>
        <p:nvSpPr>
          <p:cNvPr id="10" name="TextBox 10"/>
          <p:cNvSpPr txBox="1"/>
          <p:nvPr/>
        </p:nvSpPr>
        <p:spPr>
          <a:xfrm>
            <a:off x="2248535" y="1250513"/>
            <a:ext cx="4219575" cy="577081"/>
          </a:xfrm>
          <a:prstGeom prst="rect">
            <a:avLst/>
          </a:prstGeom>
        </p:spPr>
        <p:txBody>
          <a:bodyPr vert="horz" wrap="square" lIns="123825" tIns="123825" rIns="57150" bIns="123825" rtlCol="0" anchor="t" anchorCtr="0">
            <a:spAutoFit/>
          </a:bodyPr>
          <a:lstStyle/>
          <a:p>
            <a:pPr>
              <a:lnSpc>
                <a:spcPct val="150000"/>
              </a:lnSpc>
            </a:pPr>
            <a:r>
              <a:rPr lang="zh-CN" altLang="en-US" sz="1606" b="1" dirty="0">
                <a:solidFill>
                  <a:schemeClr val="accent1">
                    <a:alpha val="100000"/>
                  </a:schemeClr>
                </a:solidFill>
                <a:latin typeface="Microsoft Yahei"/>
                <a:ea typeface="Microsoft Yahei"/>
                <a:cs typeface="Microsoft Yahei"/>
              </a:rPr>
              <a:t>上货商品</a:t>
            </a:r>
            <a:endParaRPr lang="en-US" sz="1606" b="1" dirty="0">
              <a:solidFill>
                <a:schemeClr val="accent1">
                  <a:alpha val="100000"/>
                </a:schemeClr>
              </a:solidFill>
              <a:latin typeface="Microsoft Yahei"/>
              <a:ea typeface="Microsoft Yahei"/>
              <a:cs typeface="Microsoft Yahei"/>
            </a:endParaRPr>
          </a:p>
        </p:txBody>
      </p:sp>
      <p:sp>
        <p:nvSpPr>
          <p:cNvPr id="11" name="TextBox 11"/>
          <p:cNvSpPr txBox="1"/>
          <p:nvPr/>
        </p:nvSpPr>
        <p:spPr>
          <a:xfrm>
            <a:off x="2248535" y="3368732"/>
            <a:ext cx="4235703" cy="555537"/>
          </a:xfrm>
          <a:prstGeom prst="rect">
            <a:avLst/>
          </a:prstGeom>
        </p:spPr>
        <p:txBody>
          <a:bodyPr vert="horz" wrap="square" lIns="123825" tIns="123825" rIns="57150" bIns="123825" rtlCol="0" anchor="t" anchorCtr="0">
            <a:spAutoFit/>
          </a:bodyPr>
          <a:lstStyle/>
          <a:p>
            <a:pPr>
              <a:lnSpc>
                <a:spcPct val="150000"/>
              </a:lnSpc>
            </a:pPr>
            <a:r>
              <a:rPr lang="zh-CN" altLang="en-US" sz="1500" dirty="0">
                <a:solidFill>
                  <a:schemeClr val="dk1">
                    <a:alpha val="100000"/>
                  </a:schemeClr>
                </a:solidFill>
                <a:latin typeface="Microsoft Yahei"/>
                <a:ea typeface="Microsoft Yahei"/>
                <a:cs typeface="Microsoft Yahei"/>
              </a:rPr>
              <a:t>卖家可以下架自己不想要再出售的商品。</a:t>
            </a:r>
            <a:endParaRPr lang="en-US" sz="1500" dirty="0">
              <a:solidFill>
                <a:schemeClr val="dk1">
                  <a:alpha val="100000"/>
                </a:schemeClr>
              </a:solidFill>
              <a:latin typeface="Microsoft Yahei"/>
              <a:ea typeface="Microsoft Yahei"/>
              <a:cs typeface="Microsoft Yahei"/>
            </a:endParaRPr>
          </a:p>
        </p:txBody>
      </p:sp>
      <p:sp>
        <p:nvSpPr>
          <p:cNvPr id="12" name="TextBox 12"/>
          <p:cNvSpPr txBox="1"/>
          <p:nvPr/>
        </p:nvSpPr>
        <p:spPr>
          <a:xfrm>
            <a:off x="2248535" y="2928472"/>
            <a:ext cx="4219575" cy="577081"/>
          </a:xfrm>
          <a:prstGeom prst="rect">
            <a:avLst/>
          </a:prstGeom>
        </p:spPr>
        <p:txBody>
          <a:bodyPr vert="horz" wrap="square" lIns="123825" tIns="123825" rIns="57150" bIns="123825" rtlCol="0" anchor="t" anchorCtr="0">
            <a:spAutoFit/>
          </a:bodyPr>
          <a:lstStyle/>
          <a:p>
            <a:pPr>
              <a:lnSpc>
                <a:spcPct val="150000"/>
              </a:lnSpc>
            </a:pPr>
            <a:r>
              <a:rPr lang="zh-CN" altLang="en-US" sz="1606" b="1" dirty="0">
                <a:solidFill>
                  <a:schemeClr val="accent1">
                    <a:alpha val="100000"/>
                  </a:schemeClr>
                </a:solidFill>
                <a:latin typeface="Microsoft Yahei"/>
                <a:ea typeface="Microsoft Yahei"/>
                <a:cs typeface="Microsoft Yahei"/>
              </a:rPr>
              <a:t>商品下架</a:t>
            </a:r>
            <a:endParaRPr lang="en-US" sz="1606" b="1" dirty="0">
              <a:solidFill>
                <a:schemeClr val="accent1">
                  <a:alpha val="100000"/>
                </a:schemeClr>
              </a:solidFill>
              <a:latin typeface="Microsoft Yahei"/>
              <a:ea typeface="Microsoft Yahei"/>
              <a:cs typeface="Microsoft Yahei"/>
            </a:endParaRPr>
          </a:p>
        </p:txBody>
      </p:sp>
      <p:sp>
        <p:nvSpPr>
          <p:cNvPr id="13" name="TextBox 13"/>
          <p:cNvSpPr txBox="1"/>
          <p:nvPr/>
        </p:nvSpPr>
        <p:spPr>
          <a:xfrm>
            <a:off x="2248535" y="5134585"/>
            <a:ext cx="4235703" cy="1248034"/>
          </a:xfrm>
          <a:prstGeom prst="rect">
            <a:avLst/>
          </a:prstGeom>
        </p:spPr>
        <p:txBody>
          <a:bodyPr vert="horz" wrap="square" lIns="123825" tIns="123825" rIns="57150" bIns="123825" rtlCol="0" anchor="t" anchorCtr="0">
            <a:spAutoFit/>
          </a:bodyPr>
          <a:lstStyle/>
          <a:p>
            <a:pPr>
              <a:lnSpc>
                <a:spcPct val="150000"/>
              </a:lnSpc>
            </a:pPr>
            <a:r>
              <a:rPr lang="zh-CN" altLang="en-US" sz="1500" dirty="0">
                <a:solidFill>
                  <a:schemeClr val="dk1">
                    <a:alpha val="100000"/>
                  </a:schemeClr>
                </a:solidFill>
                <a:latin typeface="Microsoft Yahei"/>
                <a:ea typeface="Microsoft Yahei"/>
                <a:cs typeface="Microsoft Yahei"/>
              </a:rPr>
              <a:t>卖家可以查询意向购买人信息，如交易意向信息和填写的信息。同时，卖家可以同意和拒绝某一次交易请求。</a:t>
            </a:r>
            <a:endParaRPr lang="en-US" sz="1500" dirty="0">
              <a:solidFill>
                <a:schemeClr val="dk1">
                  <a:alpha val="100000"/>
                </a:schemeClr>
              </a:solidFill>
              <a:latin typeface="Microsoft Yahei"/>
              <a:ea typeface="Microsoft Yahei"/>
              <a:cs typeface="Microsoft Yahei"/>
            </a:endParaRPr>
          </a:p>
        </p:txBody>
      </p:sp>
      <p:sp>
        <p:nvSpPr>
          <p:cNvPr id="14" name="TextBox 14"/>
          <p:cNvSpPr txBox="1"/>
          <p:nvPr/>
        </p:nvSpPr>
        <p:spPr>
          <a:xfrm>
            <a:off x="2248535" y="4695737"/>
            <a:ext cx="4219575" cy="577081"/>
          </a:xfrm>
          <a:prstGeom prst="rect">
            <a:avLst/>
          </a:prstGeom>
        </p:spPr>
        <p:txBody>
          <a:bodyPr vert="horz" wrap="square" lIns="123825" tIns="123825" rIns="57150" bIns="123825" rtlCol="0" anchor="t" anchorCtr="0">
            <a:spAutoFit/>
          </a:bodyPr>
          <a:lstStyle/>
          <a:p>
            <a:pPr>
              <a:lnSpc>
                <a:spcPct val="150000"/>
              </a:lnSpc>
            </a:pPr>
            <a:r>
              <a:rPr lang="zh-CN" altLang="en-US" sz="1606" b="1" dirty="0">
                <a:solidFill>
                  <a:schemeClr val="accent1">
                    <a:alpha val="100000"/>
                  </a:schemeClr>
                </a:solidFill>
                <a:latin typeface="Microsoft Yahei"/>
                <a:ea typeface="Microsoft Yahei"/>
                <a:cs typeface="Microsoft Yahei"/>
              </a:rPr>
              <a:t>意向操作</a:t>
            </a:r>
            <a:endParaRPr lang="en-US" sz="1606" b="1" dirty="0">
              <a:solidFill>
                <a:schemeClr val="accent1">
                  <a:alpha val="100000"/>
                </a:schemeClr>
              </a:solidFill>
              <a:latin typeface="Microsoft Yahei"/>
              <a:ea typeface="Microsoft Yahei"/>
              <a:cs typeface="Microsoft Yahei"/>
            </a:endParaRPr>
          </a:p>
        </p:txBody>
      </p:sp>
      <p:grpSp>
        <p:nvGrpSpPr>
          <p:cNvPr id="15" name="Group 15"/>
          <p:cNvGrpSpPr/>
          <p:nvPr/>
        </p:nvGrpSpPr>
        <p:grpSpPr>
          <a:xfrm>
            <a:off x="454963" y="93878"/>
            <a:ext cx="10641129" cy="826316"/>
            <a:chOff x="454963" y="93878"/>
            <a:chExt cx="10641129" cy="826316"/>
          </a:xfrm>
        </p:grpSpPr>
        <p:sp>
          <p:nvSpPr>
            <p:cNvPr id="16" name="AutoShape 16"/>
            <p:cNvSpPr/>
            <p:nvPr/>
          </p:nvSpPr>
          <p:spPr>
            <a:xfrm>
              <a:off x="454963" y="331168"/>
              <a:ext cx="84147" cy="84147"/>
            </a:xfrm>
            <a:prstGeom prst="ellipse">
              <a:avLst/>
            </a:prstGeom>
            <a:solidFill>
              <a:schemeClr val="accent1">
                <a:alpha val="100000"/>
              </a:schemeClr>
            </a:solidFill>
          </p:spPr>
        </p:sp>
        <p:sp>
          <p:nvSpPr>
            <p:cNvPr id="17" name="AutoShape 17"/>
            <p:cNvSpPr/>
            <p:nvPr/>
          </p:nvSpPr>
          <p:spPr>
            <a:xfrm>
              <a:off x="575049" y="337743"/>
              <a:ext cx="78137" cy="78137"/>
            </a:xfrm>
            <a:prstGeom prst="ellipse">
              <a:avLst/>
            </a:prstGeom>
            <a:solidFill>
              <a:schemeClr val="accent1">
                <a:alpha val="80000"/>
              </a:schemeClr>
            </a:solidFill>
          </p:spPr>
        </p:sp>
        <p:sp>
          <p:nvSpPr>
            <p:cNvPr id="18" name="AutoShape 18"/>
            <p:cNvSpPr/>
            <p:nvPr/>
          </p:nvSpPr>
          <p:spPr>
            <a:xfrm>
              <a:off x="689125" y="339460"/>
              <a:ext cx="74704" cy="74704"/>
            </a:xfrm>
            <a:prstGeom prst="ellipse">
              <a:avLst/>
            </a:prstGeom>
            <a:solidFill>
              <a:schemeClr val="accent1">
                <a:alpha val="60000"/>
              </a:schemeClr>
            </a:solidFill>
          </p:spPr>
        </p:sp>
        <p:sp>
          <p:nvSpPr>
            <p:cNvPr id="19" name="AutoShape 19"/>
            <p:cNvSpPr/>
            <p:nvPr/>
          </p:nvSpPr>
          <p:spPr>
            <a:xfrm>
              <a:off x="799768" y="348430"/>
              <a:ext cx="69238" cy="69238"/>
            </a:xfrm>
            <a:prstGeom prst="ellipse">
              <a:avLst/>
            </a:prstGeom>
            <a:solidFill>
              <a:schemeClr val="accent1">
                <a:alpha val="40000"/>
              </a:schemeClr>
            </a:solidFill>
          </p:spPr>
        </p:sp>
        <p:sp>
          <p:nvSpPr>
            <p:cNvPr id="20" name="AutoShape 20"/>
            <p:cNvSpPr/>
            <p:nvPr/>
          </p:nvSpPr>
          <p:spPr>
            <a:xfrm>
              <a:off x="904945" y="344297"/>
              <a:ext cx="65594" cy="65594"/>
            </a:xfrm>
            <a:prstGeom prst="ellipse">
              <a:avLst/>
            </a:prstGeom>
            <a:solidFill>
              <a:schemeClr val="accent1">
                <a:alpha val="20000"/>
              </a:schemeClr>
            </a:solidFill>
          </p:spPr>
        </p:sp>
        <p:sp>
          <p:nvSpPr>
            <p:cNvPr id="21" name="AutoShape 21"/>
            <p:cNvSpPr/>
            <p:nvPr/>
          </p:nvSpPr>
          <p:spPr>
            <a:xfrm>
              <a:off x="454963" y="448942"/>
              <a:ext cx="84147" cy="84147"/>
            </a:xfrm>
            <a:prstGeom prst="ellipse">
              <a:avLst/>
            </a:prstGeom>
            <a:solidFill>
              <a:schemeClr val="accent1">
                <a:alpha val="100000"/>
              </a:schemeClr>
            </a:solidFill>
          </p:spPr>
        </p:sp>
        <p:sp>
          <p:nvSpPr>
            <p:cNvPr id="22" name="AutoShape 22"/>
            <p:cNvSpPr/>
            <p:nvPr/>
          </p:nvSpPr>
          <p:spPr>
            <a:xfrm>
              <a:off x="575049" y="455517"/>
              <a:ext cx="78137" cy="78137"/>
            </a:xfrm>
            <a:prstGeom prst="ellipse">
              <a:avLst/>
            </a:prstGeom>
            <a:solidFill>
              <a:schemeClr val="accent1">
                <a:alpha val="80000"/>
              </a:schemeClr>
            </a:solidFill>
          </p:spPr>
        </p:sp>
        <p:sp>
          <p:nvSpPr>
            <p:cNvPr id="23" name="AutoShape 23"/>
            <p:cNvSpPr/>
            <p:nvPr/>
          </p:nvSpPr>
          <p:spPr>
            <a:xfrm>
              <a:off x="689125" y="457233"/>
              <a:ext cx="74704" cy="74704"/>
            </a:xfrm>
            <a:prstGeom prst="ellipse">
              <a:avLst/>
            </a:prstGeom>
            <a:solidFill>
              <a:schemeClr val="accent1">
                <a:alpha val="60000"/>
              </a:schemeClr>
            </a:solidFill>
          </p:spPr>
        </p:sp>
        <p:sp>
          <p:nvSpPr>
            <p:cNvPr id="24" name="AutoShape 24"/>
            <p:cNvSpPr/>
            <p:nvPr/>
          </p:nvSpPr>
          <p:spPr>
            <a:xfrm>
              <a:off x="799768" y="466203"/>
              <a:ext cx="69238" cy="69238"/>
            </a:xfrm>
            <a:prstGeom prst="ellipse">
              <a:avLst/>
            </a:prstGeom>
            <a:solidFill>
              <a:schemeClr val="accent1">
                <a:alpha val="40000"/>
              </a:schemeClr>
            </a:solidFill>
          </p:spPr>
        </p:sp>
        <p:sp>
          <p:nvSpPr>
            <p:cNvPr id="25" name="AutoShape 25"/>
            <p:cNvSpPr/>
            <p:nvPr/>
          </p:nvSpPr>
          <p:spPr>
            <a:xfrm>
              <a:off x="904945" y="462070"/>
              <a:ext cx="65594" cy="65594"/>
            </a:xfrm>
            <a:prstGeom prst="ellipse">
              <a:avLst/>
            </a:prstGeom>
            <a:solidFill>
              <a:schemeClr val="accent1">
                <a:alpha val="20000"/>
              </a:schemeClr>
            </a:solidFill>
          </p:spPr>
        </p:sp>
        <p:sp>
          <p:nvSpPr>
            <p:cNvPr id="26" name="AutoShape 26"/>
            <p:cNvSpPr/>
            <p:nvPr/>
          </p:nvSpPr>
          <p:spPr>
            <a:xfrm>
              <a:off x="454963" y="566715"/>
              <a:ext cx="84147" cy="84147"/>
            </a:xfrm>
            <a:prstGeom prst="ellipse">
              <a:avLst/>
            </a:prstGeom>
            <a:solidFill>
              <a:schemeClr val="accent1">
                <a:alpha val="100000"/>
              </a:schemeClr>
            </a:solidFill>
          </p:spPr>
        </p:sp>
        <p:sp>
          <p:nvSpPr>
            <p:cNvPr id="27" name="AutoShape 27"/>
            <p:cNvSpPr/>
            <p:nvPr/>
          </p:nvSpPr>
          <p:spPr>
            <a:xfrm>
              <a:off x="575049" y="573291"/>
              <a:ext cx="78137" cy="78137"/>
            </a:xfrm>
            <a:prstGeom prst="ellipse">
              <a:avLst/>
            </a:prstGeom>
            <a:solidFill>
              <a:schemeClr val="accent1">
                <a:alpha val="80000"/>
              </a:schemeClr>
            </a:solidFill>
          </p:spPr>
        </p:sp>
        <p:sp>
          <p:nvSpPr>
            <p:cNvPr id="28" name="AutoShape 28"/>
            <p:cNvSpPr/>
            <p:nvPr/>
          </p:nvSpPr>
          <p:spPr>
            <a:xfrm>
              <a:off x="689125" y="575007"/>
              <a:ext cx="74704" cy="74704"/>
            </a:xfrm>
            <a:prstGeom prst="ellipse">
              <a:avLst/>
            </a:prstGeom>
            <a:solidFill>
              <a:schemeClr val="accent1">
                <a:alpha val="60000"/>
              </a:schemeClr>
            </a:solidFill>
          </p:spPr>
        </p:sp>
        <p:sp>
          <p:nvSpPr>
            <p:cNvPr id="29" name="AutoShape 29"/>
            <p:cNvSpPr/>
            <p:nvPr/>
          </p:nvSpPr>
          <p:spPr>
            <a:xfrm>
              <a:off x="799768" y="583977"/>
              <a:ext cx="69238" cy="69238"/>
            </a:xfrm>
            <a:prstGeom prst="ellipse">
              <a:avLst/>
            </a:prstGeom>
            <a:solidFill>
              <a:schemeClr val="accent1">
                <a:alpha val="40000"/>
              </a:schemeClr>
            </a:solidFill>
          </p:spPr>
        </p:sp>
        <p:sp>
          <p:nvSpPr>
            <p:cNvPr id="30" name="AutoShape 30"/>
            <p:cNvSpPr/>
            <p:nvPr/>
          </p:nvSpPr>
          <p:spPr>
            <a:xfrm>
              <a:off x="904945" y="579844"/>
              <a:ext cx="65594" cy="65594"/>
            </a:xfrm>
            <a:prstGeom prst="ellipse">
              <a:avLst/>
            </a:prstGeom>
            <a:solidFill>
              <a:schemeClr val="accent1">
                <a:alpha val="20000"/>
              </a:schemeClr>
            </a:solidFill>
          </p:spPr>
        </p:sp>
        <p:sp>
          <p:nvSpPr>
            <p:cNvPr id="31" name="AutoShape 31"/>
            <p:cNvSpPr/>
            <p:nvPr/>
          </p:nvSpPr>
          <p:spPr>
            <a:xfrm>
              <a:off x="454963" y="684489"/>
              <a:ext cx="84147" cy="84147"/>
            </a:xfrm>
            <a:prstGeom prst="ellipse">
              <a:avLst/>
            </a:prstGeom>
            <a:solidFill>
              <a:schemeClr val="accent1">
                <a:alpha val="100000"/>
              </a:schemeClr>
            </a:solidFill>
          </p:spPr>
        </p:sp>
        <p:sp>
          <p:nvSpPr>
            <p:cNvPr id="32" name="AutoShape 32"/>
            <p:cNvSpPr/>
            <p:nvPr/>
          </p:nvSpPr>
          <p:spPr>
            <a:xfrm>
              <a:off x="575049" y="691064"/>
              <a:ext cx="78137" cy="78137"/>
            </a:xfrm>
            <a:prstGeom prst="ellipse">
              <a:avLst/>
            </a:prstGeom>
            <a:solidFill>
              <a:schemeClr val="accent1">
                <a:alpha val="80000"/>
              </a:schemeClr>
            </a:solidFill>
          </p:spPr>
        </p:sp>
        <p:sp>
          <p:nvSpPr>
            <p:cNvPr id="33" name="AutoShape 33"/>
            <p:cNvSpPr/>
            <p:nvPr/>
          </p:nvSpPr>
          <p:spPr>
            <a:xfrm>
              <a:off x="689125" y="692781"/>
              <a:ext cx="74704" cy="74704"/>
            </a:xfrm>
            <a:prstGeom prst="ellipse">
              <a:avLst/>
            </a:prstGeom>
            <a:solidFill>
              <a:schemeClr val="accent1">
                <a:alpha val="60000"/>
              </a:schemeClr>
            </a:solidFill>
          </p:spPr>
        </p:sp>
        <p:sp>
          <p:nvSpPr>
            <p:cNvPr id="34" name="AutoShape 34"/>
            <p:cNvSpPr/>
            <p:nvPr/>
          </p:nvSpPr>
          <p:spPr>
            <a:xfrm>
              <a:off x="799768" y="701751"/>
              <a:ext cx="69238" cy="69238"/>
            </a:xfrm>
            <a:prstGeom prst="ellipse">
              <a:avLst/>
            </a:prstGeom>
            <a:solidFill>
              <a:schemeClr val="accent1">
                <a:alpha val="40000"/>
              </a:schemeClr>
            </a:solidFill>
          </p:spPr>
        </p:sp>
        <p:sp>
          <p:nvSpPr>
            <p:cNvPr id="35" name="AutoShape 35"/>
            <p:cNvSpPr/>
            <p:nvPr/>
          </p:nvSpPr>
          <p:spPr>
            <a:xfrm>
              <a:off x="904945" y="697618"/>
              <a:ext cx="65594" cy="65594"/>
            </a:xfrm>
            <a:prstGeom prst="ellipse">
              <a:avLst/>
            </a:prstGeom>
            <a:solidFill>
              <a:schemeClr val="accent1">
                <a:alpha val="20000"/>
              </a:schemeClr>
            </a:solidFill>
          </p:spPr>
        </p:sp>
        <p:sp>
          <p:nvSpPr>
            <p:cNvPr id="36" name="TextBox 36"/>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en-US" altLang="zh-CN" sz="3000" b="1" dirty="0" err="1">
                  <a:solidFill>
                    <a:schemeClr val="accent1">
                      <a:alpha val="100000"/>
                    </a:schemeClr>
                  </a:solidFill>
                  <a:latin typeface="Microsoft Yahei"/>
                  <a:ea typeface="Microsoft Yahei"/>
                  <a:cs typeface="Microsoft Yahei"/>
                </a:rPr>
                <a:t>需求</a:t>
              </a:r>
              <a:r>
                <a:rPr lang="zh-CN" altLang="en-US" sz="3000" b="1" dirty="0">
                  <a:solidFill>
                    <a:schemeClr val="accent1">
                      <a:alpha val="100000"/>
                    </a:schemeClr>
                  </a:solidFill>
                  <a:latin typeface="Microsoft Yahei"/>
                  <a:ea typeface="Microsoft Yahei"/>
                  <a:cs typeface="Microsoft Yahei"/>
                </a:rPr>
                <a:t>规格说明书</a:t>
              </a:r>
              <a:r>
                <a:rPr lang="en-US" altLang="zh-CN" sz="3000" b="1" dirty="0">
                  <a:solidFill>
                    <a:schemeClr val="accent1">
                      <a:alpha val="100000"/>
                    </a:schemeClr>
                  </a:solidFill>
                  <a:latin typeface="Microsoft Yahei"/>
                  <a:ea typeface="Microsoft Yahei"/>
                  <a:cs typeface="Microsoft Yahei"/>
                </a:rPr>
                <a:t>——</a:t>
              </a:r>
              <a:r>
                <a:rPr lang="zh-CN" altLang="en-US" sz="3000" b="1" dirty="0">
                  <a:solidFill>
                    <a:schemeClr val="accent1">
                      <a:alpha val="100000"/>
                    </a:schemeClr>
                  </a:solidFill>
                  <a:latin typeface="Microsoft Yahei"/>
                  <a:ea typeface="Microsoft Yahei"/>
                  <a:cs typeface="Microsoft Yahei"/>
                </a:rPr>
                <a:t>卖家角色和主要功能</a:t>
              </a:r>
              <a:endParaRPr lang="en-US" altLang="zh-CN" sz="3000" b="1" dirty="0">
                <a:solidFill>
                  <a:schemeClr val="accent1">
                    <a:alpha val="100000"/>
                  </a:schemeClr>
                </a:solidFill>
                <a:latin typeface="Microsoft Yahei"/>
                <a:ea typeface="Microsoft Yahei"/>
                <a:cs typeface="Microsoft Yahei"/>
              </a:endParaRPr>
            </a:p>
          </p:txBody>
        </p:sp>
      </p:grpSp>
    </p:spTree>
    <p:extLst>
      <p:ext uri="{BB962C8B-B14F-4D97-AF65-F5344CB8AC3E}">
        <p14:creationId xmlns:p14="http://schemas.microsoft.com/office/powerpoint/2010/main" val="29241764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FFICEPLUS.TEMPLATE" val="945b6d0b-3dcb-4df7-912d-ce97e1c072df.pptx"/>
  <p:tag name="OFFICEPLUS.TAG" val="bd142c3d-b2ac-49d2-945d-a40ea7d68a02"/>
  <p:tag name="OFFICEPLUS.OUTLINECONTENT" val="389045"/>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OFFICEPLUS.TEMPLATE" val="e33a0760-1833-4494-bcd1-304e93d24173.pptx"/>
  <p:tag name="OFFICEPLUS.TAG" val="bd142c3d-b2ac-49d2-945d-a40ea7d68a02"/>
  <p:tag name="OFFICEPLUS.OUTLINECONTENT" val="389281"/>
</p:tagLst>
</file>

<file path=ppt/tags/tag4.xml><?xml version="1.0" encoding="utf-8"?>
<p:tagLst xmlns:a="http://schemas.openxmlformats.org/drawingml/2006/main" xmlns:r="http://schemas.openxmlformats.org/officeDocument/2006/relationships" xmlns:p="http://schemas.openxmlformats.org/presentationml/2006/main">
  <p:tag name="OFFICEPLUS.TEMPLATE" val="e33a0760-1833-4494-bcd1-304e93d24173.pptx"/>
  <p:tag name="OFFICEPLUS.TAG" val="bd142c3d-b2ac-49d2-945d-a40ea7d68a02"/>
  <p:tag name="OFFICEPLUS.OUTLINECONTENT" val="389281"/>
</p:tagLst>
</file>

<file path=ppt/tags/tag5.xml><?xml version="1.0" encoding="utf-8"?>
<p:tagLst xmlns:a="http://schemas.openxmlformats.org/drawingml/2006/main" xmlns:r="http://schemas.openxmlformats.org/officeDocument/2006/relationships" xmlns:p="http://schemas.openxmlformats.org/presentationml/2006/main">
  <p:tag name="OFFICEPLUS.TEMPLATE" val="e33a0760-1833-4494-bcd1-304e93d24173.pptx"/>
  <p:tag name="OFFICEPLUS.TAG" val="bd142c3d-b2ac-49d2-945d-a40ea7d68a02"/>
  <p:tag name="OFFICEPLUS.OUTLINECONTENT" val="389281"/>
</p:tagLst>
</file>

<file path=ppt/tags/tag6.xml><?xml version="1.0" encoding="utf-8"?>
<p:tagLst xmlns:a="http://schemas.openxmlformats.org/drawingml/2006/main" xmlns:r="http://schemas.openxmlformats.org/officeDocument/2006/relationships" xmlns:p="http://schemas.openxmlformats.org/presentationml/2006/main">
  <p:tag name="OFFICEPLUS.TEMPLATE" val="e33a0760-1833-4494-bcd1-304e93d24173.pptx"/>
  <p:tag name="OFFICEPLUS.TAG" val="bd142c3d-b2ac-49d2-945d-a40ea7d68a02"/>
  <p:tag name="OFFICEPLUS.OUTLINECONTENT" val="389281"/>
</p:tagLst>
</file>

<file path=ppt/theme/theme1.xml><?xml version="1.0" encoding="utf-8"?>
<a:theme xmlns:a="http://schemas.openxmlformats.org/drawingml/2006/main" name="Office Theme">
  <a:themeElements>
    <a:clrScheme name="Office">
      <a:dk1>
        <a:srgbClr val="000000"/>
      </a:dk1>
      <a:lt1>
        <a:srgbClr val="EFFBFF"/>
      </a:lt1>
      <a:dk2>
        <a:srgbClr val="002F40"/>
      </a:dk2>
      <a:lt2>
        <a:srgbClr val="FFFFFF"/>
      </a:lt2>
      <a:accent1>
        <a:srgbClr val="3045FD"/>
      </a:accent1>
      <a:accent2>
        <a:srgbClr val="0085FF"/>
      </a:accent2>
      <a:accent3>
        <a:srgbClr val="2947E8"/>
      </a:accent3>
      <a:accent4>
        <a:srgbClr val="3CD6DF"/>
      </a:accent4>
      <a:accent5>
        <a:srgbClr val="73DDE3"/>
      </a:accent5>
      <a:accent6>
        <a:srgbClr val="FFC67C"/>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TotalTime>
  <Words>3849</Words>
  <Application>Microsoft Office PowerPoint</Application>
  <PresentationFormat>宽屏</PresentationFormat>
  <Paragraphs>912</Paragraphs>
  <Slides>65</Slides>
  <Notes>16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65</vt:i4>
      </vt:variant>
    </vt:vector>
  </HeadingPairs>
  <TitlesOfParts>
    <vt:vector size="70" baseType="lpstr">
      <vt:lpstr>等线</vt:lpstr>
      <vt:lpstr>Microsoft Yahei</vt:lpstr>
      <vt:lpstr>Arial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数据库部署</vt:lpstr>
      <vt:lpstr>PowerPoint 演示文稿</vt:lpstr>
      <vt:lpstr>PowerPoint 演示文稿</vt:lpstr>
      <vt:lpstr>PowerPoint 演示文稿</vt:lpstr>
      <vt:lpstr>PowerPoint 演示文稿</vt:lpstr>
      <vt:lpstr>单元测试（删除商品）</vt:lpstr>
      <vt:lpstr>单元测试（创建商品）</vt:lpstr>
      <vt:lpstr>单元测试（删除商品）</vt:lpstr>
      <vt:lpstr>单元测试（创建商品）</vt:lpstr>
      <vt:lpstr>修改价格测试</vt:lpstr>
      <vt:lpstr>搜索商品测试</vt:lpstr>
      <vt:lpstr>自动化测试</vt:lpstr>
      <vt:lpstr>自动化测试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锦文 江</cp:lastModifiedBy>
  <cp:revision>4</cp:revision>
  <dcterms:created xsi:type="dcterms:W3CDTF">2006-08-16T00:00:00Z</dcterms:created>
  <dcterms:modified xsi:type="dcterms:W3CDTF">2024-01-02T11:34:24Z</dcterms:modified>
</cp:coreProperties>
</file>