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2" r:id="rId2"/>
    <p:sldMasterId id="2147483720" r:id="rId3"/>
    <p:sldMasterId id="2147483749" r:id="rId4"/>
  </p:sldMasterIdLst>
  <p:notesMasterIdLst>
    <p:notesMasterId r:id="rId75"/>
  </p:notesMasterIdLst>
  <p:sldIdLst>
    <p:sldId id="266" r:id="rId5"/>
    <p:sldId id="299" r:id="rId6"/>
    <p:sldId id="300" r:id="rId7"/>
    <p:sldId id="277" r:id="rId8"/>
    <p:sldId id="278" r:id="rId9"/>
    <p:sldId id="318" r:id="rId10"/>
    <p:sldId id="319" r:id="rId11"/>
    <p:sldId id="320" r:id="rId12"/>
    <p:sldId id="301" r:id="rId13"/>
    <p:sldId id="282" r:id="rId14"/>
    <p:sldId id="307" r:id="rId15"/>
    <p:sldId id="287" r:id="rId16"/>
    <p:sldId id="321" r:id="rId17"/>
    <p:sldId id="289" r:id="rId18"/>
    <p:sldId id="308" r:id="rId19"/>
    <p:sldId id="309" r:id="rId20"/>
    <p:sldId id="311" r:id="rId21"/>
    <p:sldId id="313" r:id="rId22"/>
    <p:sldId id="315" r:id="rId23"/>
    <p:sldId id="317" r:id="rId24"/>
    <p:sldId id="314" r:id="rId25"/>
    <p:sldId id="323" r:id="rId26"/>
    <p:sldId id="324" r:id="rId27"/>
    <p:sldId id="326" r:id="rId28"/>
    <p:sldId id="327" r:id="rId29"/>
    <p:sldId id="328" r:id="rId30"/>
    <p:sldId id="333" r:id="rId31"/>
    <p:sldId id="330" r:id="rId32"/>
    <p:sldId id="331" r:id="rId33"/>
    <p:sldId id="332" r:id="rId34"/>
    <p:sldId id="334" r:id="rId35"/>
    <p:sldId id="335" r:id="rId36"/>
    <p:sldId id="336" r:id="rId37"/>
    <p:sldId id="337" r:id="rId38"/>
    <p:sldId id="338" r:id="rId39"/>
    <p:sldId id="340" r:id="rId40"/>
    <p:sldId id="341" r:id="rId41"/>
    <p:sldId id="342" r:id="rId42"/>
    <p:sldId id="343" r:id="rId43"/>
    <p:sldId id="360" r:id="rId44"/>
    <p:sldId id="345" r:id="rId45"/>
    <p:sldId id="362" r:id="rId46"/>
    <p:sldId id="347" r:id="rId47"/>
    <p:sldId id="348" r:id="rId48"/>
    <p:sldId id="349" r:id="rId49"/>
    <p:sldId id="350" r:id="rId50"/>
    <p:sldId id="380" r:id="rId51"/>
    <p:sldId id="352" r:id="rId52"/>
    <p:sldId id="353" r:id="rId53"/>
    <p:sldId id="363" r:id="rId54"/>
    <p:sldId id="354" r:id="rId55"/>
    <p:sldId id="356" r:id="rId56"/>
    <p:sldId id="381" r:id="rId57"/>
    <p:sldId id="366" r:id="rId58"/>
    <p:sldId id="367" r:id="rId59"/>
    <p:sldId id="368" r:id="rId60"/>
    <p:sldId id="369" r:id="rId61"/>
    <p:sldId id="386" r:id="rId62"/>
    <p:sldId id="370" r:id="rId63"/>
    <p:sldId id="371" r:id="rId64"/>
    <p:sldId id="373" r:id="rId65"/>
    <p:sldId id="385" r:id="rId66"/>
    <p:sldId id="374" r:id="rId67"/>
    <p:sldId id="376" r:id="rId68"/>
    <p:sldId id="384" r:id="rId69"/>
    <p:sldId id="375" r:id="rId70"/>
    <p:sldId id="382" r:id="rId71"/>
    <p:sldId id="377" r:id="rId72"/>
    <p:sldId id="383" r:id="rId73"/>
    <p:sldId id="378" r:id="rId7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2" autoAdjust="0"/>
    <p:restoredTop sz="82874" autoAdjust="0"/>
  </p:normalViewPr>
  <p:slideViewPr>
    <p:cSldViewPr snapToGrid="0">
      <p:cViewPr varScale="1">
        <p:scale>
          <a:sx n="76" d="100"/>
          <a:sy n="76"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9C299-BC3A-4FDA-9E79-55907A86B130}" type="datetimeFigureOut">
              <a:rPr lang="de-DE" smtClean="0"/>
              <a:t>17.03.2017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BCFC9-B2E4-4356-9429-0B52663A3035}" type="slidenum">
              <a:rPr lang="de-DE" smtClean="0"/>
              <a:t>‹Nr.›</a:t>
            </a:fld>
            <a:endParaRPr lang="de-DE"/>
          </a:p>
        </p:txBody>
      </p:sp>
    </p:spTree>
    <p:extLst>
      <p:ext uri="{BB962C8B-B14F-4D97-AF65-F5344CB8AC3E}">
        <p14:creationId xmlns:p14="http://schemas.microsoft.com/office/powerpoint/2010/main" val="1076091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229773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93988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90850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Treatment </a:t>
            </a:r>
            <a:r>
              <a:rPr lang="de-DE" dirty="0" err="1" smtClean="0"/>
              <a:t>duration</a:t>
            </a:r>
            <a:r>
              <a:rPr lang="de-DE" dirty="0" smtClean="0"/>
              <a:t>: 16 </a:t>
            </a:r>
            <a:r>
              <a:rPr lang="de-DE" dirty="0" err="1" smtClean="0"/>
              <a:t>days</a:t>
            </a:r>
            <a:r>
              <a:rPr lang="de-DE" dirty="0" smtClean="0"/>
              <a:t> on </a:t>
            </a:r>
            <a:r>
              <a:rPr lang="de-DE" dirty="0" err="1" smtClean="0"/>
              <a:t>average</a:t>
            </a:r>
            <a:endParaRPr lang="de-DE" dirty="0" smtClean="0"/>
          </a:p>
          <a:p>
            <a:endParaRPr lang="de-DE" dirty="0"/>
          </a:p>
        </p:txBody>
      </p:sp>
    </p:spTree>
    <p:extLst>
      <p:ext uri="{BB962C8B-B14F-4D97-AF65-F5344CB8AC3E}">
        <p14:creationId xmlns:p14="http://schemas.microsoft.com/office/powerpoint/2010/main" val="284918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tLang="de-DE" dirty="0" err="1" smtClean="0">
                <a:latin typeface="Times New Roman" panose="02020603050405020304" pitchFamily="18" charset="0"/>
              </a:rPr>
              <a:t>Schmerz_POST</a:t>
            </a:r>
            <a:r>
              <a:rPr lang="de-DE" altLang="de-DE" dirty="0" smtClean="0">
                <a:latin typeface="Times New Roman" panose="02020603050405020304" pitchFamily="18" charset="0"/>
              </a:rPr>
              <a:t>: 5 Studien, 379 Kinder</a:t>
            </a:r>
          </a:p>
          <a:p>
            <a:r>
              <a:rPr lang="de-DE" altLang="de-DE" dirty="0" smtClean="0">
                <a:latin typeface="Times New Roman" panose="02020603050405020304" pitchFamily="18" charset="0"/>
              </a:rPr>
              <a:t>RCT: kleiner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kein sign. </a:t>
            </a:r>
            <a:r>
              <a:rPr lang="de-DE" altLang="de-DE" dirty="0" err="1" smtClean="0">
                <a:latin typeface="Times New Roman" panose="02020603050405020304" pitchFamily="18" charset="0"/>
              </a:rPr>
              <a:t>Therapieffekt</a:t>
            </a:r>
            <a:endParaRPr lang="de-DE" altLang="de-DE" dirty="0" smtClean="0">
              <a:latin typeface="Times New Roman" panose="02020603050405020304" pitchFamily="18" charset="0"/>
            </a:endParaRPr>
          </a:p>
          <a:p>
            <a:endParaRPr lang="de-DE" altLang="de-DE" dirty="0" smtClean="0">
              <a:latin typeface="Times New Roman" panose="02020603050405020304" pitchFamily="18" charset="0"/>
            </a:endParaRPr>
          </a:p>
          <a:p>
            <a:r>
              <a:rPr lang="de-DE" altLang="de-DE" dirty="0" err="1" smtClean="0">
                <a:latin typeface="Times New Roman" panose="02020603050405020304" pitchFamily="18" charset="0"/>
              </a:rPr>
              <a:t>Schmerz_FU</a:t>
            </a:r>
            <a:r>
              <a:rPr lang="de-DE" altLang="de-DE" dirty="0" smtClean="0">
                <a:latin typeface="Times New Roman" panose="02020603050405020304" pitchFamily="18" charset="0"/>
              </a:rPr>
              <a:t>: 6 Studien, 440 Kinder</a:t>
            </a:r>
          </a:p>
          <a:p>
            <a:r>
              <a:rPr lang="de-DE" altLang="de-DE" dirty="0" smtClean="0">
                <a:latin typeface="Times New Roman" panose="02020603050405020304" pitchFamily="18" charset="0"/>
              </a:rPr>
              <a:t>RCT: großer, signifikanter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großer signifikanter Effekt</a:t>
            </a:r>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15</a:t>
            </a:fld>
            <a:endParaRPr lang="de-DE"/>
          </a:p>
        </p:txBody>
      </p:sp>
    </p:spTree>
    <p:extLst>
      <p:ext uri="{BB962C8B-B14F-4D97-AF65-F5344CB8AC3E}">
        <p14:creationId xmlns:p14="http://schemas.microsoft.com/office/powerpoint/2010/main" val="479087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tLang="de-DE" dirty="0" err="1" smtClean="0">
                <a:latin typeface="Times New Roman" panose="02020603050405020304" pitchFamily="18" charset="0"/>
              </a:rPr>
              <a:t>Schmerz_POST</a:t>
            </a:r>
            <a:r>
              <a:rPr lang="de-DE" altLang="de-DE" dirty="0" smtClean="0">
                <a:latin typeface="Times New Roman" panose="02020603050405020304" pitchFamily="18" charset="0"/>
              </a:rPr>
              <a:t>: 5 Studien, 379 Kinder</a:t>
            </a:r>
          </a:p>
          <a:p>
            <a:r>
              <a:rPr lang="de-DE" altLang="de-DE" dirty="0" smtClean="0">
                <a:latin typeface="Times New Roman" panose="02020603050405020304" pitchFamily="18" charset="0"/>
              </a:rPr>
              <a:t>RCT: kleiner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kein sign. </a:t>
            </a:r>
            <a:r>
              <a:rPr lang="de-DE" altLang="de-DE" dirty="0" err="1" smtClean="0">
                <a:latin typeface="Times New Roman" panose="02020603050405020304" pitchFamily="18" charset="0"/>
              </a:rPr>
              <a:t>Therapieffekt</a:t>
            </a:r>
            <a:endParaRPr lang="de-DE" altLang="de-DE" dirty="0" smtClean="0">
              <a:latin typeface="Times New Roman" panose="02020603050405020304" pitchFamily="18" charset="0"/>
            </a:endParaRPr>
          </a:p>
          <a:p>
            <a:endParaRPr lang="de-DE" altLang="de-DE" dirty="0" smtClean="0">
              <a:latin typeface="Times New Roman" panose="02020603050405020304" pitchFamily="18" charset="0"/>
            </a:endParaRPr>
          </a:p>
          <a:p>
            <a:r>
              <a:rPr lang="de-DE" altLang="de-DE" dirty="0" err="1" smtClean="0">
                <a:latin typeface="Times New Roman" panose="02020603050405020304" pitchFamily="18" charset="0"/>
              </a:rPr>
              <a:t>Schmerz_FU</a:t>
            </a:r>
            <a:r>
              <a:rPr lang="de-DE" altLang="de-DE" dirty="0" smtClean="0">
                <a:latin typeface="Times New Roman" panose="02020603050405020304" pitchFamily="18" charset="0"/>
              </a:rPr>
              <a:t>: 6 Studien, 440 Kinder</a:t>
            </a:r>
          </a:p>
          <a:p>
            <a:r>
              <a:rPr lang="de-DE" altLang="de-DE" dirty="0" smtClean="0">
                <a:latin typeface="Times New Roman" panose="02020603050405020304" pitchFamily="18" charset="0"/>
              </a:rPr>
              <a:t>RCT: großer, signifikanter Effekt (-1.19)</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großer signifikanter Effekt (-1.33)</a:t>
            </a:r>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16</a:t>
            </a:fld>
            <a:endParaRPr lang="de-DE"/>
          </a:p>
        </p:txBody>
      </p:sp>
    </p:spTree>
    <p:extLst>
      <p:ext uri="{BB962C8B-B14F-4D97-AF65-F5344CB8AC3E}">
        <p14:creationId xmlns:p14="http://schemas.microsoft.com/office/powerpoint/2010/main" val="354371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tLang="de-DE" dirty="0" err="1" smtClean="0">
                <a:latin typeface="Times New Roman" panose="02020603050405020304" pitchFamily="18" charset="0"/>
              </a:rPr>
              <a:t>Schmerz_POST</a:t>
            </a:r>
            <a:r>
              <a:rPr lang="de-DE" altLang="de-DE" dirty="0" smtClean="0">
                <a:latin typeface="Times New Roman" panose="02020603050405020304" pitchFamily="18" charset="0"/>
              </a:rPr>
              <a:t>: 5 Studien, 379 Kinder</a:t>
            </a:r>
          </a:p>
          <a:p>
            <a:r>
              <a:rPr lang="de-DE" altLang="de-DE" dirty="0" smtClean="0">
                <a:latin typeface="Times New Roman" panose="02020603050405020304" pitchFamily="18" charset="0"/>
              </a:rPr>
              <a:t>RCT: kleiner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kein sign. </a:t>
            </a:r>
            <a:r>
              <a:rPr lang="de-DE" altLang="de-DE" dirty="0" err="1" smtClean="0">
                <a:latin typeface="Times New Roman" panose="02020603050405020304" pitchFamily="18" charset="0"/>
              </a:rPr>
              <a:t>Therapieffekt</a:t>
            </a:r>
            <a:endParaRPr lang="de-DE" altLang="de-DE" dirty="0" smtClean="0">
              <a:latin typeface="Times New Roman" panose="02020603050405020304" pitchFamily="18" charset="0"/>
            </a:endParaRPr>
          </a:p>
          <a:p>
            <a:endParaRPr lang="de-DE" altLang="de-DE" dirty="0" smtClean="0">
              <a:latin typeface="Times New Roman" panose="02020603050405020304" pitchFamily="18" charset="0"/>
            </a:endParaRPr>
          </a:p>
          <a:p>
            <a:r>
              <a:rPr lang="de-DE" altLang="de-DE" dirty="0" err="1" smtClean="0">
                <a:latin typeface="Times New Roman" panose="02020603050405020304" pitchFamily="18" charset="0"/>
              </a:rPr>
              <a:t>Schmerz_FU</a:t>
            </a:r>
            <a:r>
              <a:rPr lang="de-DE" altLang="de-DE" dirty="0" smtClean="0">
                <a:latin typeface="Times New Roman" panose="02020603050405020304" pitchFamily="18" charset="0"/>
              </a:rPr>
              <a:t>: 6 Studien, 440 Kinder</a:t>
            </a:r>
          </a:p>
          <a:p>
            <a:r>
              <a:rPr lang="de-DE" altLang="de-DE" dirty="0" smtClean="0">
                <a:latin typeface="Times New Roman" panose="02020603050405020304" pitchFamily="18" charset="0"/>
              </a:rPr>
              <a:t>RCT: großer, signifikanter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großer signifikanter Effekt</a:t>
            </a:r>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17</a:t>
            </a:fld>
            <a:endParaRPr lang="de-DE"/>
          </a:p>
        </p:txBody>
      </p:sp>
    </p:spTree>
    <p:extLst>
      <p:ext uri="{BB962C8B-B14F-4D97-AF65-F5344CB8AC3E}">
        <p14:creationId xmlns:p14="http://schemas.microsoft.com/office/powerpoint/2010/main" val="2831133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tLang="de-DE" dirty="0" err="1" smtClean="0">
                <a:latin typeface="Times New Roman" panose="02020603050405020304" pitchFamily="18" charset="0"/>
              </a:rPr>
              <a:t>Schmerz_POST</a:t>
            </a:r>
            <a:r>
              <a:rPr lang="de-DE" altLang="de-DE" dirty="0" smtClean="0">
                <a:latin typeface="Times New Roman" panose="02020603050405020304" pitchFamily="18" charset="0"/>
              </a:rPr>
              <a:t>: 5 Studien, 379 Kinder</a:t>
            </a:r>
          </a:p>
          <a:p>
            <a:r>
              <a:rPr lang="de-DE" altLang="de-DE" dirty="0" smtClean="0">
                <a:latin typeface="Times New Roman" panose="02020603050405020304" pitchFamily="18" charset="0"/>
              </a:rPr>
              <a:t>RCT: kleiner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kein sign. </a:t>
            </a:r>
            <a:r>
              <a:rPr lang="de-DE" altLang="de-DE" dirty="0" err="1" smtClean="0">
                <a:latin typeface="Times New Roman" panose="02020603050405020304" pitchFamily="18" charset="0"/>
              </a:rPr>
              <a:t>Therapieffekt</a:t>
            </a:r>
            <a:endParaRPr lang="de-DE" altLang="de-DE" dirty="0" smtClean="0">
              <a:latin typeface="Times New Roman" panose="02020603050405020304" pitchFamily="18" charset="0"/>
            </a:endParaRPr>
          </a:p>
          <a:p>
            <a:endParaRPr lang="de-DE" altLang="de-DE" dirty="0" smtClean="0">
              <a:latin typeface="Times New Roman" panose="02020603050405020304" pitchFamily="18" charset="0"/>
            </a:endParaRPr>
          </a:p>
          <a:p>
            <a:r>
              <a:rPr lang="de-DE" altLang="de-DE" dirty="0" err="1" smtClean="0">
                <a:latin typeface="Times New Roman" panose="02020603050405020304" pitchFamily="18" charset="0"/>
              </a:rPr>
              <a:t>Schmerz_FU</a:t>
            </a:r>
            <a:r>
              <a:rPr lang="de-DE" altLang="de-DE" dirty="0" smtClean="0">
                <a:latin typeface="Times New Roman" panose="02020603050405020304" pitchFamily="18" charset="0"/>
              </a:rPr>
              <a:t>: 6 Studien, 440 Kinder</a:t>
            </a:r>
          </a:p>
          <a:p>
            <a:r>
              <a:rPr lang="de-DE" altLang="de-DE" dirty="0" smtClean="0">
                <a:latin typeface="Times New Roman" panose="02020603050405020304" pitchFamily="18" charset="0"/>
              </a:rPr>
              <a:t>RCT: großer, signifikanter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großer signifikanter Effekt</a:t>
            </a:r>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18</a:t>
            </a:fld>
            <a:endParaRPr lang="de-DE"/>
          </a:p>
        </p:txBody>
      </p:sp>
    </p:spTree>
    <p:extLst>
      <p:ext uri="{BB962C8B-B14F-4D97-AF65-F5344CB8AC3E}">
        <p14:creationId xmlns:p14="http://schemas.microsoft.com/office/powerpoint/2010/main" val="569692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tLang="de-DE" dirty="0" err="1" smtClean="0">
                <a:latin typeface="Times New Roman" panose="02020603050405020304" pitchFamily="18" charset="0"/>
              </a:rPr>
              <a:t>Schmerz_POST</a:t>
            </a:r>
            <a:r>
              <a:rPr lang="de-DE" altLang="de-DE" dirty="0" smtClean="0">
                <a:latin typeface="Times New Roman" panose="02020603050405020304" pitchFamily="18" charset="0"/>
              </a:rPr>
              <a:t>: 5 Studien, 379 Kinder</a:t>
            </a:r>
          </a:p>
          <a:p>
            <a:r>
              <a:rPr lang="de-DE" altLang="de-DE" dirty="0" smtClean="0">
                <a:latin typeface="Times New Roman" panose="02020603050405020304" pitchFamily="18" charset="0"/>
              </a:rPr>
              <a:t>RCT: kleiner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kein sign. </a:t>
            </a:r>
            <a:r>
              <a:rPr lang="de-DE" altLang="de-DE" dirty="0" err="1" smtClean="0">
                <a:latin typeface="Times New Roman" panose="02020603050405020304" pitchFamily="18" charset="0"/>
              </a:rPr>
              <a:t>Therapieffekt</a:t>
            </a:r>
            <a:endParaRPr lang="de-DE" altLang="de-DE" dirty="0" smtClean="0">
              <a:latin typeface="Times New Roman" panose="02020603050405020304" pitchFamily="18" charset="0"/>
            </a:endParaRPr>
          </a:p>
          <a:p>
            <a:endParaRPr lang="de-DE" altLang="de-DE" dirty="0" smtClean="0">
              <a:latin typeface="Times New Roman" panose="02020603050405020304" pitchFamily="18" charset="0"/>
            </a:endParaRPr>
          </a:p>
          <a:p>
            <a:r>
              <a:rPr lang="de-DE" altLang="de-DE" dirty="0" err="1" smtClean="0">
                <a:latin typeface="Times New Roman" panose="02020603050405020304" pitchFamily="18" charset="0"/>
              </a:rPr>
              <a:t>Schmerz_FU</a:t>
            </a:r>
            <a:r>
              <a:rPr lang="de-DE" altLang="de-DE" dirty="0" smtClean="0">
                <a:latin typeface="Times New Roman" panose="02020603050405020304" pitchFamily="18" charset="0"/>
              </a:rPr>
              <a:t>: 6 Studien, 440 Kinder</a:t>
            </a:r>
          </a:p>
          <a:p>
            <a:r>
              <a:rPr lang="de-DE" altLang="de-DE" dirty="0" smtClean="0">
                <a:latin typeface="Times New Roman" panose="02020603050405020304" pitchFamily="18" charset="0"/>
              </a:rPr>
              <a:t>RCT: großer, signifikanter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großer signifikanter Effekt</a:t>
            </a:r>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19</a:t>
            </a:fld>
            <a:endParaRPr lang="de-DE"/>
          </a:p>
        </p:txBody>
      </p:sp>
    </p:spTree>
    <p:extLst>
      <p:ext uri="{BB962C8B-B14F-4D97-AF65-F5344CB8AC3E}">
        <p14:creationId xmlns:p14="http://schemas.microsoft.com/office/powerpoint/2010/main" val="4283679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tLang="de-DE" dirty="0" err="1" smtClean="0">
                <a:latin typeface="Times New Roman" panose="02020603050405020304" pitchFamily="18" charset="0"/>
              </a:rPr>
              <a:t>Schmerz_POST</a:t>
            </a:r>
            <a:r>
              <a:rPr lang="de-DE" altLang="de-DE" dirty="0" smtClean="0">
                <a:latin typeface="Times New Roman" panose="02020603050405020304" pitchFamily="18" charset="0"/>
              </a:rPr>
              <a:t>: 5 Studien, 379 Kinder</a:t>
            </a:r>
          </a:p>
          <a:p>
            <a:r>
              <a:rPr lang="de-DE" altLang="de-DE" dirty="0" smtClean="0">
                <a:latin typeface="Times New Roman" panose="02020603050405020304" pitchFamily="18" charset="0"/>
              </a:rPr>
              <a:t>RCT: kleiner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kein sign. </a:t>
            </a:r>
            <a:r>
              <a:rPr lang="de-DE" altLang="de-DE" dirty="0" err="1" smtClean="0">
                <a:latin typeface="Times New Roman" panose="02020603050405020304" pitchFamily="18" charset="0"/>
              </a:rPr>
              <a:t>Therapieffekt</a:t>
            </a:r>
            <a:endParaRPr lang="de-DE" altLang="de-DE" dirty="0" smtClean="0">
              <a:latin typeface="Times New Roman" panose="02020603050405020304" pitchFamily="18" charset="0"/>
            </a:endParaRPr>
          </a:p>
          <a:p>
            <a:endParaRPr lang="de-DE" altLang="de-DE" dirty="0" smtClean="0">
              <a:latin typeface="Times New Roman" panose="02020603050405020304" pitchFamily="18" charset="0"/>
            </a:endParaRPr>
          </a:p>
          <a:p>
            <a:r>
              <a:rPr lang="de-DE" altLang="de-DE" dirty="0" err="1" smtClean="0">
                <a:latin typeface="Times New Roman" panose="02020603050405020304" pitchFamily="18" charset="0"/>
              </a:rPr>
              <a:t>Schmerz_FU</a:t>
            </a:r>
            <a:r>
              <a:rPr lang="de-DE" altLang="de-DE" dirty="0" smtClean="0">
                <a:latin typeface="Times New Roman" panose="02020603050405020304" pitchFamily="18" charset="0"/>
              </a:rPr>
              <a:t>: 6 Studien, 440 Kinder</a:t>
            </a:r>
          </a:p>
          <a:p>
            <a:r>
              <a:rPr lang="de-DE" altLang="de-DE" dirty="0" smtClean="0">
                <a:latin typeface="Times New Roman" panose="02020603050405020304" pitchFamily="18" charset="0"/>
              </a:rPr>
              <a:t>RCT: großer, signifikanter Effekt</a:t>
            </a:r>
          </a:p>
          <a:p>
            <a:r>
              <a:rPr lang="de-DE" altLang="de-DE" dirty="0" smtClean="0">
                <a:latin typeface="Times New Roman" panose="02020603050405020304" pitchFamily="18" charset="0"/>
              </a:rPr>
              <a:t>Case </a:t>
            </a:r>
            <a:r>
              <a:rPr lang="de-DE" altLang="de-DE" dirty="0" err="1" smtClean="0">
                <a:latin typeface="Times New Roman" panose="02020603050405020304" pitchFamily="18" charset="0"/>
              </a:rPr>
              <a:t>series</a:t>
            </a:r>
            <a:r>
              <a:rPr lang="de-DE" altLang="de-DE" dirty="0" smtClean="0">
                <a:latin typeface="Times New Roman" panose="02020603050405020304" pitchFamily="18" charset="0"/>
              </a:rPr>
              <a:t>: großer signifikanter Effekt</a:t>
            </a:r>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20</a:t>
            </a:fld>
            <a:endParaRPr lang="de-DE"/>
          </a:p>
        </p:txBody>
      </p:sp>
    </p:spTree>
    <p:extLst>
      <p:ext uri="{BB962C8B-B14F-4D97-AF65-F5344CB8AC3E}">
        <p14:creationId xmlns:p14="http://schemas.microsoft.com/office/powerpoint/2010/main" val="2932643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Of </a:t>
            </a:r>
            <a:r>
              <a:rPr lang="de-DE" dirty="0" err="1" smtClean="0"/>
              <a:t>interest</a:t>
            </a:r>
            <a:r>
              <a:rPr lang="de-DE" dirty="0" smtClean="0"/>
              <a:t>, </a:t>
            </a:r>
            <a:r>
              <a:rPr lang="de-DE" dirty="0" err="1" smtClean="0"/>
              <a:t>no</a:t>
            </a:r>
            <a:r>
              <a:rPr lang="de-DE" dirty="0" smtClean="0"/>
              <a:t> immediate </a:t>
            </a:r>
            <a:r>
              <a:rPr lang="de-DE" dirty="0" err="1" smtClean="0"/>
              <a:t>effects</a:t>
            </a:r>
            <a:r>
              <a:rPr lang="de-DE" dirty="0" smtClean="0"/>
              <a:t> on</a:t>
            </a:r>
            <a:r>
              <a:rPr lang="de-DE" baseline="0" dirty="0" smtClean="0"/>
              <a:t> </a:t>
            </a:r>
            <a:r>
              <a:rPr lang="de-DE" baseline="0" dirty="0" err="1" smtClean="0"/>
              <a:t>pain</a:t>
            </a:r>
            <a:r>
              <a:rPr lang="de-DE" baseline="0" dirty="0" smtClean="0"/>
              <a:t> </a:t>
            </a:r>
            <a:r>
              <a:rPr lang="de-DE" baseline="0" dirty="0" err="1" smtClean="0"/>
              <a:t>intensity</a:t>
            </a:r>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21</a:t>
            </a:fld>
            <a:endParaRPr lang="de-DE"/>
          </a:p>
        </p:txBody>
      </p:sp>
    </p:spTree>
    <p:extLst>
      <p:ext uri="{BB962C8B-B14F-4D97-AF65-F5344CB8AC3E}">
        <p14:creationId xmlns:p14="http://schemas.microsoft.com/office/powerpoint/2010/main" val="3981139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AD449A1D-360B-4DE9-9F09-09F704FA9F99}" type="datetime1">
              <a:rPr lang="de-DE" smtClean="0"/>
              <a:t>17.03.2017</a:t>
            </a:fld>
            <a:endParaRPr lang="de-DE"/>
          </a:p>
        </p:txBody>
      </p:sp>
    </p:spTree>
    <p:extLst>
      <p:ext uri="{BB962C8B-B14F-4D97-AF65-F5344CB8AC3E}">
        <p14:creationId xmlns:p14="http://schemas.microsoft.com/office/powerpoint/2010/main" val="350544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Aims</a:t>
            </a:r>
            <a:r>
              <a:rPr lang="de-DE" dirty="0" smtClean="0"/>
              <a:t> of</a:t>
            </a:r>
            <a:r>
              <a:rPr lang="de-DE" baseline="0" dirty="0" smtClean="0"/>
              <a:t> Topic 2:</a:t>
            </a:r>
          </a:p>
          <a:p>
            <a:r>
              <a:rPr lang="de-DE" dirty="0" smtClean="0"/>
              <a:t>Brief </a:t>
            </a:r>
            <a:r>
              <a:rPr lang="de-DE" dirty="0" err="1" smtClean="0"/>
              <a:t>summary</a:t>
            </a:r>
            <a:r>
              <a:rPr lang="de-DE" dirty="0" smtClean="0"/>
              <a:t> of </a:t>
            </a:r>
            <a:r>
              <a:rPr lang="de-DE" dirty="0" err="1" smtClean="0"/>
              <a:t>study</a:t>
            </a:r>
            <a:r>
              <a:rPr lang="de-DE" dirty="0" smtClean="0"/>
              <a:t> </a:t>
            </a:r>
            <a:r>
              <a:rPr lang="de-DE" dirty="0" err="1" smtClean="0"/>
              <a:t>results</a:t>
            </a:r>
            <a:r>
              <a:rPr lang="de-DE" dirty="0" smtClean="0"/>
              <a:t> of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1. </a:t>
            </a:r>
            <a:r>
              <a:rPr lang="de-DE" dirty="0" err="1" smtClean="0"/>
              <a:t>the</a:t>
            </a:r>
            <a:r>
              <a:rPr lang="de-DE" dirty="0" smtClean="0"/>
              <a:t> </a:t>
            </a:r>
            <a:r>
              <a:rPr lang="de-DE" dirty="0" err="1" smtClean="0"/>
              <a:t>first</a:t>
            </a:r>
            <a:r>
              <a:rPr lang="de-DE" dirty="0" smtClean="0"/>
              <a:t> </a:t>
            </a:r>
            <a:r>
              <a:rPr lang="de-DE" dirty="0" err="1" smtClean="0"/>
              <a:t>randomized-controlled</a:t>
            </a:r>
            <a:r>
              <a:rPr lang="de-DE" dirty="0" smtClean="0"/>
              <a:t> </a:t>
            </a:r>
            <a:r>
              <a:rPr lang="de-DE" dirty="0" err="1" smtClean="0"/>
              <a:t>trial</a:t>
            </a:r>
            <a:r>
              <a:rPr lang="de-DE" dirty="0" smtClean="0"/>
              <a:t> on </a:t>
            </a:r>
            <a:r>
              <a:rPr lang="de-DE" dirty="0" err="1" smtClean="0"/>
              <a:t>the</a:t>
            </a:r>
            <a:r>
              <a:rPr lang="de-DE" dirty="0" smtClean="0"/>
              <a:t> </a:t>
            </a:r>
            <a:r>
              <a:rPr lang="de-DE" dirty="0" err="1" smtClean="0"/>
              <a:t>effectiveness</a:t>
            </a:r>
            <a:r>
              <a:rPr lang="de-DE" baseline="0" dirty="0" smtClean="0"/>
              <a:t> of </a:t>
            </a:r>
            <a:r>
              <a:rPr lang="de-DE" baseline="0" dirty="0" err="1" smtClean="0"/>
              <a:t>psychological</a:t>
            </a:r>
            <a:r>
              <a:rPr lang="de-DE" baseline="0" dirty="0" smtClean="0"/>
              <a:t> </a:t>
            </a:r>
            <a:r>
              <a:rPr lang="de-DE" baseline="0" dirty="0" err="1" smtClean="0"/>
              <a:t>interventions</a:t>
            </a:r>
            <a:r>
              <a:rPr lang="de-DE" baseline="0" dirty="0" smtClean="0"/>
              <a:t> </a:t>
            </a:r>
            <a:r>
              <a:rPr lang="de-DE" baseline="0" dirty="0" err="1" smtClean="0"/>
              <a:t>within</a:t>
            </a:r>
            <a:r>
              <a:rPr lang="de-DE" baseline="0" dirty="0" smtClean="0"/>
              <a:t> an intensive </a:t>
            </a:r>
            <a:r>
              <a:rPr lang="de-DE" baseline="0" dirty="0" err="1" smtClean="0"/>
              <a:t>interdisciplinary</a:t>
            </a:r>
            <a:r>
              <a:rPr lang="de-DE" baseline="0" dirty="0" smtClean="0"/>
              <a:t> </a:t>
            </a:r>
            <a:r>
              <a:rPr lang="de-DE" baseline="0" dirty="0" err="1" smtClean="0"/>
              <a:t>treatment</a:t>
            </a:r>
            <a:r>
              <a:rPr lang="de-DE" baseline="0" dirty="0" smtClean="0"/>
              <a:t> </a:t>
            </a:r>
            <a:r>
              <a:rPr lang="de-DE" baseline="0" dirty="0" err="1" smtClean="0"/>
              <a:t>approach</a:t>
            </a:r>
            <a:endParaRPr lang="de-DE" baseline="0" dirty="0" smtClean="0"/>
          </a:p>
          <a:p>
            <a:r>
              <a:rPr lang="de-DE" baseline="0" dirty="0" smtClean="0"/>
              <a:t>2. The </a:t>
            </a:r>
            <a:r>
              <a:rPr lang="de-DE" baseline="0" dirty="0" err="1" smtClean="0"/>
              <a:t>systematic</a:t>
            </a:r>
            <a:r>
              <a:rPr lang="de-DE" baseline="0" dirty="0" smtClean="0"/>
              <a:t> </a:t>
            </a:r>
            <a:r>
              <a:rPr lang="de-DE" baseline="0" dirty="0" err="1" smtClean="0"/>
              <a:t>review</a:t>
            </a:r>
            <a:r>
              <a:rPr lang="de-DE" baseline="0" dirty="0" smtClean="0"/>
              <a:t> on </a:t>
            </a:r>
            <a:r>
              <a:rPr lang="de-DE" baseline="0" dirty="0" err="1" smtClean="0"/>
              <a:t>efficacy</a:t>
            </a:r>
            <a:r>
              <a:rPr lang="de-DE" baseline="0" dirty="0" smtClean="0"/>
              <a:t> of IIPT</a:t>
            </a:r>
          </a:p>
          <a:p>
            <a:endParaRPr lang="de-DE" baseline="0" dirty="0" smtClean="0"/>
          </a:p>
          <a:p>
            <a:r>
              <a:rPr lang="de-DE" baseline="0" dirty="0" smtClean="0"/>
              <a:t>IIPT (Hechler, 2015):</a:t>
            </a:r>
          </a:p>
          <a:p>
            <a:r>
              <a:rPr lang="de-DE" sz="1200" b="0" i="0" u="none" strike="noStrike" kern="1200" baseline="0" dirty="0" smtClean="0">
                <a:solidFill>
                  <a:schemeClr val="tx1"/>
                </a:solidFill>
                <a:latin typeface="+mn-lt"/>
                <a:ea typeface="+mn-ea"/>
                <a:cs typeface="+mn-cs"/>
              </a:rPr>
              <a:t>This </a:t>
            </a:r>
            <a:r>
              <a:rPr lang="de-DE" sz="1200" b="0" i="0" u="none" strike="noStrike" kern="1200" baseline="0" dirty="0" err="1" smtClean="0">
                <a:solidFill>
                  <a:schemeClr val="tx1"/>
                </a:solidFill>
                <a:latin typeface="+mn-lt"/>
                <a:ea typeface="+mn-ea"/>
                <a:cs typeface="+mn-cs"/>
              </a:rPr>
              <a:t>treatment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addresses</a:t>
            </a:r>
            <a:r>
              <a:rPr lang="de-DE"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underlying pain mechanisms, adapts pain medication, treats specific symptoms, and teaches active coping skills [17,30]. IIPT as defined by the German Pain Society [1] is a treatment provided by a minimum of 3 health care disciplines, including medical, psychological, and physical therapy, which are provided concurrently</a:t>
            </a:r>
            <a:endParaRPr lang="de-DE" baseline="0" dirty="0" smtClean="0"/>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22</a:t>
            </a:fld>
            <a:endParaRPr lang="de-DE"/>
          </a:p>
        </p:txBody>
      </p:sp>
    </p:spTree>
    <p:extLst>
      <p:ext uri="{BB962C8B-B14F-4D97-AF65-F5344CB8AC3E}">
        <p14:creationId xmlns:p14="http://schemas.microsoft.com/office/powerpoint/2010/main" val="2885222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CUNNINGHAM2016</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Einfluss der klinisch ausgeprägte Angstsymptomatik auf den Therapieerfolg einer schmerzbezogenen kognitiv-</a:t>
            </a:r>
            <a:r>
              <a:rPr lang="de-DE" dirty="0" err="1" smtClean="0"/>
              <a:t>behavioralen</a:t>
            </a:r>
            <a:r>
              <a:rPr lang="de-DE" dirty="0" smtClean="0"/>
              <a:t> Therapie bei Kindern und Jugendlichen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r>
              <a:rPr lang="de-DE" dirty="0" err="1" smtClean="0"/>
              <a:t>Children</a:t>
            </a:r>
            <a:r>
              <a:rPr lang="de-DE" dirty="0" smtClean="0"/>
              <a:t> </a:t>
            </a:r>
            <a:r>
              <a:rPr lang="de-DE" dirty="0" err="1" smtClean="0"/>
              <a:t>with</a:t>
            </a:r>
            <a:r>
              <a:rPr lang="de-DE" dirty="0" smtClean="0"/>
              <a:t> </a:t>
            </a:r>
            <a:r>
              <a:rPr lang="de-DE" dirty="0" err="1" smtClean="0"/>
              <a:t>chronic</a:t>
            </a:r>
            <a:r>
              <a:rPr lang="de-DE" dirty="0" smtClean="0"/>
              <a:t> </a:t>
            </a:r>
            <a:r>
              <a:rPr lang="de-DE" dirty="0" err="1" smtClean="0"/>
              <a:t>pain</a:t>
            </a:r>
            <a:r>
              <a:rPr lang="de-DE" dirty="0" smtClean="0"/>
              <a:t> and </a:t>
            </a:r>
            <a:r>
              <a:rPr lang="de-DE" dirty="0" err="1" smtClean="0"/>
              <a:t>clinical</a:t>
            </a:r>
            <a:r>
              <a:rPr lang="de-DE" dirty="0" smtClean="0"/>
              <a:t> </a:t>
            </a:r>
            <a:r>
              <a:rPr lang="de-DE" dirty="0" err="1" smtClean="0"/>
              <a:t>anxiety</a:t>
            </a:r>
            <a:endParaRPr lang="de-DE" dirty="0" smtClean="0"/>
          </a:p>
          <a:p>
            <a:pPr lvl="1"/>
            <a:r>
              <a:rPr lang="de-DE" dirty="0" smtClean="0"/>
              <a:t>27% (</a:t>
            </a:r>
            <a:r>
              <a:rPr lang="de-DE" i="1" dirty="0" smtClean="0"/>
              <a:t>N </a:t>
            </a:r>
            <a:r>
              <a:rPr lang="de-DE" dirty="0" smtClean="0"/>
              <a:t>=</a:t>
            </a:r>
            <a:r>
              <a:rPr lang="de-DE" i="1" dirty="0" smtClean="0"/>
              <a:t> </a:t>
            </a:r>
            <a:r>
              <a:rPr lang="de-DE" dirty="0" smtClean="0"/>
              <a:t>21) </a:t>
            </a:r>
            <a:r>
              <a:rPr lang="de-DE" dirty="0" err="1" smtClean="0"/>
              <a:t>completed</a:t>
            </a:r>
            <a:r>
              <a:rPr lang="de-DE" dirty="0" smtClean="0"/>
              <a:t> CBT</a:t>
            </a:r>
          </a:p>
          <a:p>
            <a:r>
              <a:rPr lang="de-DE" dirty="0" err="1" smtClean="0"/>
              <a:t>Children</a:t>
            </a:r>
            <a:r>
              <a:rPr lang="de-DE" dirty="0" smtClean="0"/>
              <a:t> </a:t>
            </a:r>
            <a:r>
              <a:rPr lang="de-DE" dirty="0" err="1" smtClean="0"/>
              <a:t>with</a:t>
            </a:r>
            <a:r>
              <a:rPr lang="de-DE" dirty="0" smtClean="0"/>
              <a:t> </a:t>
            </a:r>
            <a:r>
              <a:rPr lang="de-DE" dirty="0" err="1" smtClean="0"/>
              <a:t>chronic</a:t>
            </a:r>
            <a:r>
              <a:rPr lang="de-DE" dirty="0" smtClean="0"/>
              <a:t> </a:t>
            </a:r>
            <a:r>
              <a:rPr lang="de-DE" dirty="0" err="1" smtClean="0"/>
              <a:t>pain</a:t>
            </a:r>
            <a:r>
              <a:rPr lang="de-DE" dirty="0" smtClean="0"/>
              <a:t> and </a:t>
            </a:r>
            <a:r>
              <a:rPr lang="de-DE" dirty="0" err="1" smtClean="0"/>
              <a:t>subclinical</a:t>
            </a:r>
            <a:r>
              <a:rPr lang="de-DE" dirty="0" smtClean="0"/>
              <a:t> </a:t>
            </a:r>
            <a:r>
              <a:rPr lang="de-DE" dirty="0" err="1" smtClean="0"/>
              <a:t>anxiety</a:t>
            </a:r>
            <a:endParaRPr lang="de-DE" dirty="0" smtClean="0"/>
          </a:p>
          <a:p>
            <a:pPr lvl="1"/>
            <a:r>
              <a:rPr lang="de-DE" dirty="0" smtClean="0"/>
              <a:t>20% (</a:t>
            </a:r>
            <a:r>
              <a:rPr lang="de-DE" i="1" dirty="0" smtClean="0"/>
              <a:t>N </a:t>
            </a:r>
            <a:r>
              <a:rPr lang="de-DE" dirty="0" smtClean="0"/>
              <a:t>=</a:t>
            </a:r>
            <a:r>
              <a:rPr lang="de-DE" i="1" dirty="0" smtClean="0"/>
              <a:t> </a:t>
            </a:r>
            <a:r>
              <a:rPr lang="de-DE" dirty="0" smtClean="0"/>
              <a:t>19) </a:t>
            </a:r>
            <a:r>
              <a:rPr lang="de-DE" dirty="0" err="1" smtClean="0"/>
              <a:t>completed</a:t>
            </a:r>
            <a:r>
              <a:rPr lang="de-DE" dirty="0" smtClean="0"/>
              <a:t> CBT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p:txBody>
      </p:sp>
      <p:sp>
        <p:nvSpPr>
          <p:cNvPr id="4" name="Datumsplatzhalter 3"/>
          <p:cNvSpPr>
            <a:spLocks noGrp="1"/>
          </p:cNvSpPr>
          <p:nvPr>
            <p:ph type="dt" idx="10"/>
          </p:nvPr>
        </p:nvSpPr>
        <p:spPr/>
        <p:txBody>
          <a:bodyPr/>
          <a:lstStyle/>
          <a:p>
            <a:fld id="{E257DA81-BB21-4B76-828E-D4ECFD0A602F}" type="datetime1">
              <a:rPr lang="de-DE" smtClean="0"/>
              <a:t>17.03.2017</a:t>
            </a:fld>
            <a:endParaRPr lang="de-DE"/>
          </a:p>
        </p:txBody>
      </p:sp>
    </p:spTree>
    <p:extLst>
      <p:ext uri="{BB962C8B-B14F-4D97-AF65-F5344CB8AC3E}">
        <p14:creationId xmlns:p14="http://schemas.microsoft.com/office/powerpoint/2010/main" val="320466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 21 von N=78 mit </a:t>
            </a:r>
            <a:r>
              <a:rPr lang="de-DE" dirty="0" err="1" smtClean="0"/>
              <a:t>clinical</a:t>
            </a:r>
            <a:r>
              <a:rPr lang="de-DE" dirty="0" smtClean="0"/>
              <a:t> </a:t>
            </a:r>
            <a:r>
              <a:rPr lang="de-DE" dirty="0" err="1" smtClean="0"/>
              <a:t>anxiety</a:t>
            </a:r>
            <a:r>
              <a:rPr lang="de-DE" dirty="0" smtClean="0"/>
              <a:t>,</a:t>
            </a:r>
            <a:r>
              <a:rPr lang="de-DE" baseline="0" dirty="0" smtClean="0"/>
              <a:t> </a:t>
            </a:r>
            <a:r>
              <a:rPr lang="de-DE" baseline="0" dirty="0" err="1" smtClean="0"/>
              <a:t>completed</a:t>
            </a:r>
            <a:r>
              <a:rPr lang="de-DE" baseline="0" dirty="0" smtClean="0"/>
              <a:t> CBT</a:t>
            </a:r>
            <a:endParaRPr lang="de-DE" dirty="0" smtClean="0"/>
          </a:p>
          <a:p>
            <a:r>
              <a:rPr lang="de-DE" dirty="0" smtClean="0"/>
              <a:t>N= 19 von N=97 </a:t>
            </a:r>
            <a:r>
              <a:rPr lang="de-DE" dirty="0" err="1" smtClean="0"/>
              <a:t>sublcinical</a:t>
            </a:r>
            <a:r>
              <a:rPr lang="de-DE" dirty="0" smtClean="0"/>
              <a:t>,</a:t>
            </a:r>
            <a:r>
              <a:rPr lang="de-DE" baseline="0" dirty="0" smtClean="0"/>
              <a:t> </a:t>
            </a:r>
            <a:r>
              <a:rPr lang="de-DE" baseline="0" dirty="0" err="1" smtClean="0"/>
              <a:t>completed</a:t>
            </a:r>
            <a:r>
              <a:rPr lang="de-DE" baseline="0" dirty="0" smtClean="0"/>
              <a:t> CBT</a:t>
            </a:r>
          </a:p>
          <a:p>
            <a:endParaRPr lang="de-DE" dirty="0" smtClean="0"/>
          </a:p>
          <a:p>
            <a:r>
              <a:rPr lang="de-DE" dirty="0" smtClean="0"/>
              <a:t>Via SCARED, TOTAL SCORE &gt;=25</a:t>
            </a:r>
          </a:p>
          <a:p>
            <a:endParaRPr lang="de-DE" dirty="0" smtClean="0"/>
          </a:p>
          <a:p>
            <a:r>
              <a:rPr lang="de-DE" dirty="0" smtClean="0"/>
              <a:t>Outcome: </a:t>
            </a:r>
          </a:p>
          <a:p>
            <a:r>
              <a:rPr lang="de-DE" dirty="0" smtClean="0"/>
              <a:t>Pain </a:t>
            </a:r>
            <a:r>
              <a:rPr lang="de-DE" dirty="0" err="1" smtClean="0"/>
              <a:t>intensity</a:t>
            </a:r>
            <a:r>
              <a:rPr lang="de-DE" dirty="0" smtClean="0"/>
              <a:t>, NRS</a:t>
            </a:r>
          </a:p>
          <a:p>
            <a:r>
              <a:rPr lang="de-DE" dirty="0" err="1" smtClean="0"/>
              <a:t>Disability</a:t>
            </a:r>
            <a:r>
              <a:rPr lang="de-DE" dirty="0" smtClean="0"/>
              <a:t>,</a:t>
            </a:r>
            <a:r>
              <a:rPr lang="de-DE" baseline="0" dirty="0" smtClean="0"/>
              <a:t> FDI</a:t>
            </a:r>
            <a:endParaRPr lang="de-DE" dirty="0" smtClean="0"/>
          </a:p>
          <a:p>
            <a:endParaRPr lang="de-DE" dirty="0"/>
          </a:p>
        </p:txBody>
      </p:sp>
      <p:sp>
        <p:nvSpPr>
          <p:cNvPr id="4" name="Datumsplatzhalter 3"/>
          <p:cNvSpPr>
            <a:spLocks noGrp="1"/>
          </p:cNvSpPr>
          <p:nvPr>
            <p:ph type="dt" idx="10"/>
          </p:nvPr>
        </p:nvSpPr>
        <p:spPr/>
        <p:txBody>
          <a:bodyPr/>
          <a:lstStyle/>
          <a:p>
            <a:fld id="{86076714-74C8-4EC7-8168-32709599ED18}" type="datetime1">
              <a:rPr lang="de-DE" smtClean="0"/>
              <a:t>17.03.2017</a:t>
            </a:fld>
            <a:endParaRPr lang="de-DE"/>
          </a:p>
        </p:txBody>
      </p:sp>
    </p:spTree>
    <p:extLst>
      <p:ext uri="{BB962C8B-B14F-4D97-AF65-F5344CB8AC3E}">
        <p14:creationId xmlns:p14="http://schemas.microsoft.com/office/powerpoint/2010/main" val="1364818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 einer Studie gemeinsam mit Gerrit Hirschfeld in Datteln</a:t>
            </a:r>
            <a:r>
              <a:rPr lang="de-DE" baseline="0" dirty="0" smtClean="0"/>
              <a:t> haben wir uns diesen Aspekt angeschaut für N= 167 Jugendliche, die eine intensive interdisziplinäre 3-wöchige Schmerztherapie erhielten</a:t>
            </a:r>
          </a:p>
          <a:p>
            <a:r>
              <a:rPr lang="de-DE" baseline="0" dirty="0" smtClean="0"/>
              <a:t>Also, deutlich mehr Dosis</a:t>
            </a:r>
          </a:p>
          <a:p>
            <a:endParaRPr lang="de-DE" baseline="0" dirty="0" smtClean="0"/>
          </a:p>
          <a:p>
            <a:endParaRPr lang="de-DE" dirty="0" smtClean="0"/>
          </a:p>
          <a:p>
            <a:r>
              <a:rPr lang="de-DE" dirty="0" smtClean="0"/>
              <a:t>N = 167 </a:t>
            </a:r>
            <a:r>
              <a:rPr lang="de-DE" dirty="0" err="1" smtClean="0"/>
              <a:t>adolescents</a:t>
            </a:r>
            <a:r>
              <a:rPr lang="de-DE" dirty="0" smtClean="0"/>
              <a:t> in intensive </a:t>
            </a:r>
            <a:r>
              <a:rPr lang="de-DE" dirty="0" err="1" smtClean="0"/>
              <a:t>pain</a:t>
            </a:r>
            <a:r>
              <a:rPr lang="de-DE" dirty="0" smtClean="0"/>
              <a:t> </a:t>
            </a:r>
            <a:r>
              <a:rPr lang="de-DE" dirty="0" err="1" smtClean="0"/>
              <a:t>treatment</a:t>
            </a:r>
            <a:endParaRPr lang="de-DE" dirty="0"/>
          </a:p>
        </p:txBody>
      </p:sp>
      <p:sp>
        <p:nvSpPr>
          <p:cNvPr id="4" name="Datumsplatzhalter 3"/>
          <p:cNvSpPr>
            <a:spLocks noGrp="1"/>
          </p:cNvSpPr>
          <p:nvPr>
            <p:ph type="dt" idx="10"/>
          </p:nvPr>
        </p:nvSpPr>
        <p:spPr/>
        <p:txBody>
          <a:bodyPr/>
          <a:lstStyle/>
          <a:p>
            <a:fld id="{E257DA81-BB21-4B76-828E-D4ECFD0A602F}" type="datetime1">
              <a:rPr lang="de-DE" smtClean="0"/>
              <a:t>17.03.2017</a:t>
            </a:fld>
            <a:endParaRPr lang="de-DE"/>
          </a:p>
        </p:txBody>
      </p:sp>
    </p:spTree>
    <p:extLst>
      <p:ext uri="{BB962C8B-B14F-4D97-AF65-F5344CB8AC3E}">
        <p14:creationId xmlns:p14="http://schemas.microsoft.com/office/powerpoint/2010/main" val="3301232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200">
                <a:solidFill>
                  <a:schemeClr val="tx1"/>
                </a:solidFill>
                <a:latin typeface="Arial" panose="020B0604020202020204" pitchFamily="34" charset="0"/>
              </a:defRPr>
            </a:lvl1pPr>
            <a:lvl2pPr marL="804705" indent="-309501">
              <a:defRPr sz="2200">
                <a:solidFill>
                  <a:schemeClr val="tx1"/>
                </a:solidFill>
                <a:latin typeface="Arial" panose="020B0604020202020204" pitchFamily="34" charset="0"/>
              </a:defRPr>
            </a:lvl2pPr>
            <a:lvl3pPr marL="1238007" indent="-247602">
              <a:defRPr sz="2200">
                <a:solidFill>
                  <a:schemeClr val="tx1"/>
                </a:solidFill>
                <a:latin typeface="Arial" panose="020B0604020202020204" pitchFamily="34" charset="0"/>
              </a:defRPr>
            </a:lvl3pPr>
            <a:lvl4pPr marL="1733209" indent="-247602">
              <a:defRPr sz="2200">
                <a:solidFill>
                  <a:schemeClr val="tx1"/>
                </a:solidFill>
                <a:latin typeface="Arial" panose="020B0604020202020204" pitchFamily="34" charset="0"/>
              </a:defRPr>
            </a:lvl4pPr>
            <a:lvl5pPr marL="2228413" indent="-247602">
              <a:defRPr sz="2200">
                <a:solidFill>
                  <a:schemeClr val="tx1"/>
                </a:solidFill>
                <a:latin typeface="Arial" panose="020B0604020202020204" pitchFamily="34" charset="0"/>
              </a:defRPr>
            </a:lvl5pPr>
            <a:lvl6pPr marL="2723615" indent="-247602" eaLnBrk="0" fontAlgn="base" hangingPunct="0">
              <a:spcBef>
                <a:spcPct val="0"/>
              </a:spcBef>
              <a:spcAft>
                <a:spcPct val="0"/>
              </a:spcAft>
              <a:defRPr sz="2200">
                <a:solidFill>
                  <a:schemeClr val="tx1"/>
                </a:solidFill>
                <a:latin typeface="Arial" panose="020B0604020202020204" pitchFamily="34" charset="0"/>
              </a:defRPr>
            </a:lvl6pPr>
            <a:lvl7pPr marL="3218818" indent="-247602" eaLnBrk="0" fontAlgn="base" hangingPunct="0">
              <a:spcBef>
                <a:spcPct val="0"/>
              </a:spcBef>
              <a:spcAft>
                <a:spcPct val="0"/>
              </a:spcAft>
              <a:defRPr sz="2200">
                <a:solidFill>
                  <a:schemeClr val="tx1"/>
                </a:solidFill>
                <a:latin typeface="Arial" panose="020B0604020202020204" pitchFamily="34" charset="0"/>
              </a:defRPr>
            </a:lvl7pPr>
            <a:lvl8pPr marL="3714020" indent="-247602" eaLnBrk="0" fontAlgn="base" hangingPunct="0">
              <a:spcBef>
                <a:spcPct val="0"/>
              </a:spcBef>
              <a:spcAft>
                <a:spcPct val="0"/>
              </a:spcAft>
              <a:defRPr sz="2200">
                <a:solidFill>
                  <a:schemeClr val="tx1"/>
                </a:solidFill>
                <a:latin typeface="Arial" panose="020B0604020202020204" pitchFamily="34" charset="0"/>
              </a:defRPr>
            </a:lvl8pPr>
            <a:lvl9pPr marL="4209224" indent="-247602" eaLnBrk="0" fontAlgn="base" hangingPunct="0">
              <a:spcBef>
                <a:spcPct val="0"/>
              </a:spcBef>
              <a:spcAft>
                <a:spcPct val="0"/>
              </a:spcAft>
              <a:defRPr sz="2200">
                <a:solidFill>
                  <a:schemeClr val="tx1"/>
                </a:solidFill>
                <a:latin typeface="Arial" panose="020B0604020202020204" pitchFamily="34" charset="0"/>
              </a:defRPr>
            </a:lvl9pPr>
          </a:lstStyle>
          <a:p>
            <a:fld id="{08243207-966A-49C7-89C6-DD9C6D394B85}" type="slidenum">
              <a:rPr lang="de-DE" altLang="de-DE" sz="1300">
                <a:latin typeface="Times New Roman" panose="02020603050405020304" pitchFamily="18" charset="0"/>
              </a:rPr>
              <a:pPr/>
              <a:t>26</a:t>
            </a:fld>
            <a:endParaRPr lang="de-DE" altLang="de-DE"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lIns="93259" tIns="48495" rIns="93259" bIns="48495"/>
          <a:lstStyle/>
          <a:p>
            <a:pPr eaLnBrk="1" hangingPunct="1"/>
            <a:r>
              <a:rPr lang="en-US" altLang="de-DE" dirty="0" err="1"/>
              <a:t>Unterschiede</a:t>
            </a:r>
            <a:r>
              <a:rPr lang="en-US" altLang="de-DE" dirty="0"/>
              <a:t> in den 4 </a:t>
            </a:r>
            <a:r>
              <a:rPr lang="en-US" altLang="de-DE" dirty="0" err="1"/>
              <a:t>Verlaufsgruppen</a:t>
            </a:r>
            <a:endParaRPr lang="en-US" altLang="de-DE" dirty="0"/>
          </a:p>
          <a:p>
            <a:pPr eaLnBrk="1" hangingPunct="1"/>
            <a:r>
              <a:rPr lang="en-US" altLang="de-DE" dirty="0" err="1"/>
              <a:t>Geheilt</a:t>
            </a:r>
            <a:r>
              <a:rPr lang="en-US" altLang="de-DE" dirty="0"/>
              <a:t> </a:t>
            </a:r>
            <a:r>
              <a:rPr lang="en-US" altLang="de-DE" dirty="0" err="1"/>
              <a:t>unterscheidet</a:t>
            </a:r>
            <a:r>
              <a:rPr lang="en-US" altLang="de-DE" dirty="0"/>
              <a:t> </a:t>
            </a:r>
            <a:r>
              <a:rPr lang="en-US" altLang="de-DE" dirty="0" err="1"/>
              <a:t>sich</a:t>
            </a:r>
            <a:r>
              <a:rPr lang="en-US" altLang="de-DE" dirty="0"/>
              <a:t> von </a:t>
            </a:r>
            <a:r>
              <a:rPr lang="en-US" altLang="de-DE" dirty="0" err="1"/>
              <a:t>nicht</a:t>
            </a:r>
            <a:r>
              <a:rPr lang="en-US" altLang="de-DE" dirty="0"/>
              <a:t> </a:t>
            </a:r>
            <a:r>
              <a:rPr lang="en-US" altLang="de-DE" dirty="0" err="1"/>
              <a:t>verbessert</a:t>
            </a:r>
            <a:r>
              <a:rPr lang="en-US" altLang="de-DE" dirty="0"/>
              <a:t>; </a:t>
            </a:r>
            <a:r>
              <a:rPr lang="en-US" altLang="de-DE" dirty="0" err="1"/>
              <a:t>höhere</a:t>
            </a:r>
            <a:r>
              <a:rPr lang="en-US" altLang="de-DE" dirty="0"/>
              <a:t> </a:t>
            </a:r>
            <a:r>
              <a:rPr lang="en-US" altLang="de-DE" dirty="0" err="1"/>
              <a:t>Anzahl</a:t>
            </a:r>
            <a:r>
              <a:rPr lang="en-US" altLang="de-DE" dirty="0"/>
              <a:t> an </a:t>
            </a:r>
            <a:r>
              <a:rPr lang="en-US" altLang="de-DE" dirty="0" err="1"/>
              <a:t>Schulfehltagen</a:t>
            </a:r>
            <a:r>
              <a:rPr lang="en-US" altLang="de-DE" dirty="0"/>
              <a:t> </a:t>
            </a:r>
            <a:r>
              <a:rPr lang="en-US" altLang="de-DE" dirty="0" err="1"/>
              <a:t>zu</a:t>
            </a:r>
            <a:r>
              <a:rPr lang="en-US" altLang="de-DE" dirty="0"/>
              <a:t> </a:t>
            </a:r>
            <a:r>
              <a:rPr lang="en-US" altLang="de-DE" dirty="0" err="1"/>
              <a:t>Beginn</a:t>
            </a:r>
            <a:r>
              <a:rPr lang="en-US" altLang="de-DE" dirty="0"/>
              <a:t> der </a:t>
            </a:r>
            <a:r>
              <a:rPr lang="en-US" altLang="de-DE" dirty="0" err="1"/>
              <a:t>Therapie</a:t>
            </a:r>
            <a:r>
              <a:rPr lang="en-US" altLang="de-DE" dirty="0"/>
              <a:t>; </a:t>
            </a:r>
            <a:r>
              <a:rPr lang="en-US" altLang="de-DE" dirty="0" err="1"/>
              <a:t>Druck</a:t>
            </a:r>
            <a:r>
              <a:rPr lang="en-US" altLang="de-DE" dirty="0"/>
              <a:t> </a:t>
            </a:r>
            <a:r>
              <a:rPr lang="en-US" altLang="de-DE" dirty="0" err="1"/>
              <a:t>zur</a:t>
            </a:r>
            <a:r>
              <a:rPr lang="en-US" altLang="de-DE" dirty="0"/>
              <a:t> </a:t>
            </a:r>
            <a:r>
              <a:rPr lang="en-US" altLang="de-DE" dirty="0" err="1"/>
              <a:t>Therapie</a:t>
            </a:r>
            <a:endParaRPr lang="en-US" altLang="de-DE" dirty="0"/>
          </a:p>
          <a:p>
            <a:pPr eaLnBrk="1" hangingPunct="1"/>
            <a:r>
              <a:rPr lang="en-US" altLang="de-DE" dirty="0" err="1"/>
              <a:t>Kurzfristig</a:t>
            </a:r>
            <a:r>
              <a:rPr lang="en-US" altLang="de-DE" dirty="0"/>
              <a:t> </a:t>
            </a:r>
            <a:r>
              <a:rPr lang="en-US" altLang="de-DE" dirty="0" err="1"/>
              <a:t>verbessert</a:t>
            </a:r>
            <a:r>
              <a:rPr lang="en-US" altLang="de-DE" dirty="0"/>
              <a:t> </a:t>
            </a:r>
            <a:r>
              <a:rPr lang="en-US" altLang="de-DE" dirty="0" err="1"/>
              <a:t>unterscheidet</a:t>
            </a:r>
            <a:r>
              <a:rPr lang="en-US" altLang="de-DE" dirty="0"/>
              <a:t> </a:t>
            </a:r>
            <a:r>
              <a:rPr lang="en-US" altLang="de-DE" dirty="0" err="1"/>
              <a:t>sich</a:t>
            </a:r>
            <a:r>
              <a:rPr lang="en-US" altLang="de-DE" dirty="0"/>
              <a:t> von </a:t>
            </a:r>
            <a:r>
              <a:rPr lang="en-US" altLang="de-DE" dirty="0" err="1"/>
              <a:t>geheilt</a:t>
            </a:r>
            <a:r>
              <a:rPr lang="en-US" altLang="de-DE" dirty="0"/>
              <a:t>: </a:t>
            </a:r>
            <a:r>
              <a:rPr lang="en-US" altLang="de-DE" dirty="0" err="1"/>
              <a:t>höhere</a:t>
            </a:r>
            <a:r>
              <a:rPr lang="en-US" altLang="de-DE" dirty="0"/>
              <a:t> </a:t>
            </a:r>
            <a:r>
              <a:rPr lang="en-US" altLang="de-DE" dirty="0" err="1"/>
              <a:t>emotionale</a:t>
            </a:r>
            <a:r>
              <a:rPr lang="en-US" altLang="de-DE" dirty="0"/>
              <a:t> </a:t>
            </a:r>
            <a:r>
              <a:rPr lang="en-US" altLang="de-DE" dirty="0" err="1"/>
              <a:t>Beeinträchtigung</a:t>
            </a:r>
            <a:endParaRPr lang="en-US" altLang="de-DE" dirty="0"/>
          </a:p>
          <a:p>
            <a:pPr eaLnBrk="1" hangingPunct="1"/>
            <a:endParaRPr lang="en-US" altLang="de-DE" dirty="0"/>
          </a:p>
          <a:p>
            <a:pPr eaLnBrk="1" hangingPunct="1"/>
            <a:endParaRPr lang="en-US" altLang="de-DE" dirty="0"/>
          </a:p>
          <a:p>
            <a:pPr eaLnBrk="1" hangingPunct="1"/>
            <a:endParaRPr lang="en-US" altLang="de-DE" dirty="0"/>
          </a:p>
          <a:p>
            <a:pPr eaLnBrk="1" hangingPunct="1"/>
            <a:r>
              <a:rPr lang="en-US" altLang="de-DE" dirty="0"/>
              <a:t>ANOVAs comparing the four amelioration groups in terms of pre-treatment psychosocial variables found that the four groups significantly differed in school absence (</a:t>
            </a:r>
            <a:r>
              <a:rPr lang="en-US" altLang="de-DE" i="1" dirty="0"/>
              <a:t>F</a:t>
            </a:r>
            <a:r>
              <a:rPr lang="en-US" altLang="de-DE" dirty="0"/>
              <a:t> = 3.03; </a:t>
            </a:r>
            <a:r>
              <a:rPr lang="en-US" altLang="de-DE" i="1" dirty="0"/>
              <a:t>p</a:t>
            </a:r>
            <a:r>
              <a:rPr lang="en-US" altLang="de-DE" dirty="0"/>
              <a:t> &lt;.05), generalized anxiety (</a:t>
            </a:r>
            <a:r>
              <a:rPr lang="en-US" altLang="de-DE" i="1" dirty="0"/>
              <a:t>F</a:t>
            </a:r>
            <a:r>
              <a:rPr lang="en-US" altLang="de-DE" dirty="0"/>
              <a:t> = 2.90; </a:t>
            </a:r>
            <a:r>
              <a:rPr lang="en-US" altLang="de-DE" i="1" dirty="0"/>
              <a:t>p</a:t>
            </a:r>
            <a:r>
              <a:rPr lang="en-US" altLang="de-DE" dirty="0"/>
              <a:t> &lt;.05) and depression (</a:t>
            </a:r>
            <a:r>
              <a:rPr lang="en-US" altLang="de-DE" i="1" dirty="0"/>
              <a:t>F</a:t>
            </a:r>
            <a:r>
              <a:rPr lang="en-US" altLang="de-DE" dirty="0"/>
              <a:t> = 2.95; </a:t>
            </a:r>
            <a:r>
              <a:rPr lang="en-US" altLang="de-DE" i="1" dirty="0"/>
              <a:t>p</a:t>
            </a:r>
            <a:r>
              <a:rPr lang="en-US" altLang="de-DE" dirty="0"/>
              <a:t> &lt;.05). Post-hoc tests revealed that “cured” adolescents had significantly higher rates of school absence than “unsuccessful” adolescents. Furthermore, “short-term improvers” had higher levels of generalized anxiety and depression than “cured” adolescents (both </a:t>
            </a:r>
            <a:r>
              <a:rPr lang="en-US" altLang="de-DE" i="1" dirty="0"/>
              <a:t>p</a:t>
            </a:r>
            <a:r>
              <a:rPr lang="en-US" altLang="de-DE" dirty="0"/>
              <a:t> &lt; 0.05; fig. 2).</a:t>
            </a:r>
            <a:r>
              <a:rPr lang="de-DE" altLang="de-DE" dirty="0"/>
              <a:t> </a:t>
            </a:r>
          </a:p>
          <a:p>
            <a:pPr eaLnBrk="1" hangingPunct="1"/>
            <a:endParaRPr lang="de-DE" altLang="de-DE" dirty="0"/>
          </a:p>
          <a:p>
            <a:pPr eaLnBrk="1" hangingPunct="1"/>
            <a:r>
              <a:rPr lang="de-DE" altLang="de-DE" dirty="0"/>
              <a:t>Geheilt: die meisten Schulfehltage</a:t>
            </a:r>
          </a:p>
          <a:p>
            <a:pPr eaLnBrk="1" hangingPunct="1"/>
            <a:r>
              <a:rPr lang="de-DE" altLang="de-DE" dirty="0"/>
              <a:t>Kurzfristig gebessert: stärkste emotionale Beeinträchtigung</a:t>
            </a:r>
          </a:p>
        </p:txBody>
      </p:sp>
    </p:spTree>
    <p:extLst>
      <p:ext uri="{BB962C8B-B14F-4D97-AF65-F5344CB8AC3E}">
        <p14:creationId xmlns:p14="http://schemas.microsoft.com/office/powerpoint/2010/main" val="3223258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200">
                <a:solidFill>
                  <a:schemeClr val="tx1"/>
                </a:solidFill>
                <a:latin typeface="Arial" panose="020B0604020202020204" pitchFamily="34" charset="0"/>
              </a:defRPr>
            </a:lvl1pPr>
            <a:lvl2pPr marL="804705" indent="-309501">
              <a:defRPr sz="2200">
                <a:solidFill>
                  <a:schemeClr val="tx1"/>
                </a:solidFill>
                <a:latin typeface="Arial" panose="020B0604020202020204" pitchFamily="34" charset="0"/>
              </a:defRPr>
            </a:lvl2pPr>
            <a:lvl3pPr marL="1238007" indent="-247602">
              <a:defRPr sz="2200">
                <a:solidFill>
                  <a:schemeClr val="tx1"/>
                </a:solidFill>
                <a:latin typeface="Arial" panose="020B0604020202020204" pitchFamily="34" charset="0"/>
              </a:defRPr>
            </a:lvl3pPr>
            <a:lvl4pPr marL="1733209" indent="-247602">
              <a:defRPr sz="2200">
                <a:solidFill>
                  <a:schemeClr val="tx1"/>
                </a:solidFill>
                <a:latin typeface="Arial" panose="020B0604020202020204" pitchFamily="34" charset="0"/>
              </a:defRPr>
            </a:lvl4pPr>
            <a:lvl5pPr marL="2228413" indent="-247602">
              <a:defRPr sz="2200">
                <a:solidFill>
                  <a:schemeClr val="tx1"/>
                </a:solidFill>
                <a:latin typeface="Arial" panose="020B0604020202020204" pitchFamily="34" charset="0"/>
              </a:defRPr>
            </a:lvl5pPr>
            <a:lvl6pPr marL="2723615" indent="-247602" eaLnBrk="0" fontAlgn="base" hangingPunct="0">
              <a:spcBef>
                <a:spcPct val="0"/>
              </a:spcBef>
              <a:spcAft>
                <a:spcPct val="0"/>
              </a:spcAft>
              <a:defRPr sz="2200">
                <a:solidFill>
                  <a:schemeClr val="tx1"/>
                </a:solidFill>
                <a:latin typeface="Arial" panose="020B0604020202020204" pitchFamily="34" charset="0"/>
              </a:defRPr>
            </a:lvl6pPr>
            <a:lvl7pPr marL="3218818" indent="-247602" eaLnBrk="0" fontAlgn="base" hangingPunct="0">
              <a:spcBef>
                <a:spcPct val="0"/>
              </a:spcBef>
              <a:spcAft>
                <a:spcPct val="0"/>
              </a:spcAft>
              <a:defRPr sz="2200">
                <a:solidFill>
                  <a:schemeClr val="tx1"/>
                </a:solidFill>
                <a:latin typeface="Arial" panose="020B0604020202020204" pitchFamily="34" charset="0"/>
              </a:defRPr>
            </a:lvl7pPr>
            <a:lvl8pPr marL="3714020" indent="-247602" eaLnBrk="0" fontAlgn="base" hangingPunct="0">
              <a:spcBef>
                <a:spcPct val="0"/>
              </a:spcBef>
              <a:spcAft>
                <a:spcPct val="0"/>
              </a:spcAft>
              <a:defRPr sz="2200">
                <a:solidFill>
                  <a:schemeClr val="tx1"/>
                </a:solidFill>
                <a:latin typeface="Arial" panose="020B0604020202020204" pitchFamily="34" charset="0"/>
              </a:defRPr>
            </a:lvl8pPr>
            <a:lvl9pPr marL="4209224" indent="-247602" eaLnBrk="0" fontAlgn="base" hangingPunct="0">
              <a:spcBef>
                <a:spcPct val="0"/>
              </a:spcBef>
              <a:spcAft>
                <a:spcPct val="0"/>
              </a:spcAft>
              <a:defRPr sz="2200">
                <a:solidFill>
                  <a:schemeClr val="tx1"/>
                </a:solidFill>
                <a:latin typeface="Arial" panose="020B0604020202020204" pitchFamily="34" charset="0"/>
              </a:defRPr>
            </a:lvl9pPr>
          </a:lstStyle>
          <a:p>
            <a:fld id="{08243207-966A-49C7-89C6-DD9C6D394B85}" type="slidenum">
              <a:rPr lang="de-DE" altLang="de-DE" sz="1300">
                <a:latin typeface="Times New Roman" panose="02020603050405020304" pitchFamily="18" charset="0"/>
              </a:rPr>
              <a:pPr/>
              <a:t>27</a:t>
            </a:fld>
            <a:endParaRPr lang="de-DE" altLang="de-DE"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lIns="93259" tIns="48495" rIns="93259" bIns="48495"/>
          <a:lstStyle/>
          <a:p>
            <a:pPr eaLnBrk="1" hangingPunct="1"/>
            <a:r>
              <a:rPr lang="en-US" altLang="de-DE" dirty="0" smtClean="0"/>
              <a:t>N = 116</a:t>
            </a:r>
          </a:p>
          <a:p>
            <a:pPr eaLnBrk="1" hangingPunct="1"/>
            <a:r>
              <a:rPr lang="en-US" altLang="de-DE" dirty="0" err="1" smtClean="0"/>
              <a:t>Unterschiede</a:t>
            </a:r>
            <a:r>
              <a:rPr lang="en-US" altLang="de-DE" dirty="0" smtClean="0"/>
              <a:t> </a:t>
            </a:r>
            <a:r>
              <a:rPr lang="en-US" altLang="de-DE" dirty="0"/>
              <a:t>in den 4 </a:t>
            </a:r>
            <a:r>
              <a:rPr lang="en-US" altLang="de-DE" dirty="0" err="1"/>
              <a:t>Verlaufsgruppen</a:t>
            </a:r>
            <a:endParaRPr lang="en-US" altLang="de-DE" dirty="0"/>
          </a:p>
          <a:p>
            <a:pPr eaLnBrk="1" hangingPunct="1"/>
            <a:r>
              <a:rPr lang="en-US" altLang="de-DE" dirty="0" err="1"/>
              <a:t>Geheilt</a:t>
            </a:r>
            <a:r>
              <a:rPr lang="en-US" altLang="de-DE" dirty="0"/>
              <a:t> </a:t>
            </a:r>
            <a:r>
              <a:rPr lang="en-US" altLang="de-DE" dirty="0" err="1"/>
              <a:t>unterscheidet</a:t>
            </a:r>
            <a:r>
              <a:rPr lang="en-US" altLang="de-DE" dirty="0"/>
              <a:t> </a:t>
            </a:r>
            <a:r>
              <a:rPr lang="en-US" altLang="de-DE" dirty="0" err="1"/>
              <a:t>sich</a:t>
            </a:r>
            <a:r>
              <a:rPr lang="en-US" altLang="de-DE" dirty="0"/>
              <a:t> von </a:t>
            </a:r>
            <a:r>
              <a:rPr lang="en-US" altLang="de-DE" dirty="0" err="1"/>
              <a:t>nicht</a:t>
            </a:r>
            <a:r>
              <a:rPr lang="en-US" altLang="de-DE" dirty="0"/>
              <a:t> </a:t>
            </a:r>
            <a:r>
              <a:rPr lang="en-US" altLang="de-DE" dirty="0" err="1"/>
              <a:t>verbessert</a:t>
            </a:r>
            <a:r>
              <a:rPr lang="en-US" altLang="de-DE" dirty="0"/>
              <a:t>; </a:t>
            </a:r>
            <a:r>
              <a:rPr lang="en-US" altLang="de-DE" dirty="0" err="1"/>
              <a:t>höhere</a:t>
            </a:r>
            <a:r>
              <a:rPr lang="en-US" altLang="de-DE" dirty="0"/>
              <a:t> </a:t>
            </a:r>
            <a:r>
              <a:rPr lang="en-US" altLang="de-DE" dirty="0" err="1"/>
              <a:t>Anzahl</a:t>
            </a:r>
            <a:r>
              <a:rPr lang="en-US" altLang="de-DE" dirty="0"/>
              <a:t> an </a:t>
            </a:r>
            <a:r>
              <a:rPr lang="en-US" altLang="de-DE" dirty="0" err="1"/>
              <a:t>Schulfehltagen</a:t>
            </a:r>
            <a:r>
              <a:rPr lang="en-US" altLang="de-DE" dirty="0"/>
              <a:t> </a:t>
            </a:r>
            <a:r>
              <a:rPr lang="en-US" altLang="de-DE" dirty="0" err="1"/>
              <a:t>zu</a:t>
            </a:r>
            <a:r>
              <a:rPr lang="en-US" altLang="de-DE" dirty="0"/>
              <a:t> </a:t>
            </a:r>
            <a:r>
              <a:rPr lang="en-US" altLang="de-DE" dirty="0" err="1"/>
              <a:t>Beginn</a:t>
            </a:r>
            <a:r>
              <a:rPr lang="en-US" altLang="de-DE" dirty="0"/>
              <a:t> der </a:t>
            </a:r>
            <a:r>
              <a:rPr lang="en-US" altLang="de-DE" dirty="0" err="1"/>
              <a:t>Therapie</a:t>
            </a:r>
            <a:r>
              <a:rPr lang="en-US" altLang="de-DE" dirty="0"/>
              <a:t>; </a:t>
            </a:r>
            <a:r>
              <a:rPr lang="en-US" altLang="de-DE" dirty="0" err="1"/>
              <a:t>Druck</a:t>
            </a:r>
            <a:r>
              <a:rPr lang="en-US" altLang="de-DE" dirty="0"/>
              <a:t> </a:t>
            </a:r>
            <a:r>
              <a:rPr lang="en-US" altLang="de-DE" dirty="0" err="1"/>
              <a:t>zur</a:t>
            </a:r>
            <a:r>
              <a:rPr lang="en-US" altLang="de-DE" dirty="0"/>
              <a:t> </a:t>
            </a:r>
            <a:r>
              <a:rPr lang="en-US" altLang="de-DE" dirty="0" err="1"/>
              <a:t>Therapie</a:t>
            </a:r>
            <a:endParaRPr lang="en-US" altLang="de-DE" dirty="0"/>
          </a:p>
          <a:p>
            <a:pPr eaLnBrk="1" hangingPunct="1"/>
            <a:r>
              <a:rPr lang="en-US" altLang="de-DE" dirty="0" err="1"/>
              <a:t>Kurzfristig</a:t>
            </a:r>
            <a:r>
              <a:rPr lang="en-US" altLang="de-DE" dirty="0"/>
              <a:t> </a:t>
            </a:r>
            <a:r>
              <a:rPr lang="en-US" altLang="de-DE" dirty="0" err="1"/>
              <a:t>verbessert</a:t>
            </a:r>
            <a:r>
              <a:rPr lang="en-US" altLang="de-DE" dirty="0"/>
              <a:t> </a:t>
            </a:r>
            <a:r>
              <a:rPr lang="en-US" altLang="de-DE" dirty="0" err="1"/>
              <a:t>unterscheidet</a:t>
            </a:r>
            <a:r>
              <a:rPr lang="en-US" altLang="de-DE" dirty="0"/>
              <a:t> </a:t>
            </a:r>
            <a:r>
              <a:rPr lang="en-US" altLang="de-DE" dirty="0" err="1"/>
              <a:t>sich</a:t>
            </a:r>
            <a:r>
              <a:rPr lang="en-US" altLang="de-DE" dirty="0"/>
              <a:t> von </a:t>
            </a:r>
            <a:r>
              <a:rPr lang="en-US" altLang="de-DE" dirty="0" err="1"/>
              <a:t>geheilt</a:t>
            </a:r>
            <a:r>
              <a:rPr lang="en-US" altLang="de-DE" dirty="0"/>
              <a:t>: </a:t>
            </a:r>
            <a:r>
              <a:rPr lang="en-US" altLang="de-DE" dirty="0" err="1"/>
              <a:t>höhere</a:t>
            </a:r>
            <a:r>
              <a:rPr lang="en-US" altLang="de-DE" dirty="0"/>
              <a:t> </a:t>
            </a:r>
            <a:r>
              <a:rPr lang="en-US" altLang="de-DE" dirty="0" err="1"/>
              <a:t>emotionale</a:t>
            </a:r>
            <a:r>
              <a:rPr lang="en-US" altLang="de-DE" dirty="0"/>
              <a:t> </a:t>
            </a:r>
            <a:r>
              <a:rPr lang="en-US" altLang="de-DE" dirty="0" err="1"/>
              <a:t>Beeinträchtigung</a:t>
            </a:r>
            <a:endParaRPr lang="en-US" altLang="de-DE" dirty="0"/>
          </a:p>
          <a:p>
            <a:pPr eaLnBrk="1" hangingPunct="1"/>
            <a:endParaRPr lang="en-US" altLang="de-DE" dirty="0"/>
          </a:p>
          <a:p>
            <a:pPr eaLnBrk="1" hangingPunct="1"/>
            <a:endParaRPr lang="en-US" altLang="de-DE" dirty="0"/>
          </a:p>
          <a:p>
            <a:pPr eaLnBrk="1" hangingPunct="1"/>
            <a:endParaRPr lang="en-US" altLang="de-DE" dirty="0"/>
          </a:p>
          <a:p>
            <a:pPr eaLnBrk="1" hangingPunct="1"/>
            <a:r>
              <a:rPr lang="en-US" altLang="de-DE" dirty="0"/>
              <a:t>ANOVAs comparing the four amelioration groups in terms of pre-treatment psychosocial variables found that the four groups significantly differed in school absence (</a:t>
            </a:r>
            <a:r>
              <a:rPr lang="en-US" altLang="de-DE" i="1" dirty="0"/>
              <a:t>F</a:t>
            </a:r>
            <a:r>
              <a:rPr lang="en-US" altLang="de-DE" dirty="0"/>
              <a:t> = 3.03; </a:t>
            </a:r>
            <a:r>
              <a:rPr lang="en-US" altLang="de-DE" i="1" dirty="0"/>
              <a:t>p</a:t>
            </a:r>
            <a:r>
              <a:rPr lang="en-US" altLang="de-DE" dirty="0"/>
              <a:t> &lt;.05), generalized anxiety (</a:t>
            </a:r>
            <a:r>
              <a:rPr lang="en-US" altLang="de-DE" i="1" dirty="0"/>
              <a:t>F</a:t>
            </a:r>
            <a:r>
              <a:rPr lang="en-US" altLang="de-DE" dirty="0"/>
              <a:t> = 2.90; </a:t>
            </a:r>
            <a:r>
              <a:rPr lang="en-US" altLang="de-DE" i="1" dirty="0"/>
              <a:t>p</a:t>
            </a:r>
            <a:r>
              <a:rPr lang="en-US" altLang="de-DE" dirty="0"/>
              <a:t> &lt;.05) and depression (</a:t>
            </a:r>
            <a:r>
              <a:rPr lang="en-US" altLang="de-DE" i="1" dirty="0"/>
              <a:t>F</a:t>
            </a:r>
            <a:r>
              <a:rPr lang="en-US" altLang="de-DE" dirty="0"/>
              <a:t> = 2.95; </a:t>
            </a:r>
            <a:r>
              <a:rPr lang="en-US" altLang="de-DE" i="1" dirty="0"/>
              <a:t>p</a:t>
            </a:r>
            <a:r>
              <a:rPr lang="en-US" altLang="de-DE" dirty="0"/>
              <a:t> &lt;.05). Post-hoc tests revealed that “cured” adolescents had significantly higher rates of school absence than “unsuccessful” adolescents. Furthermore, “short-term improvers” had higher levels of generalized anxiety and depression than “cured” adolescents (both </a:t>
            </a:r>
            <a:r>
              <a:rPr lang="en-US" altLang="de-DE" i="1" dirty="0"/>
              <a:t>p</a:t>
            </a:r>
            <a:r>
              <a:rPr lang="en-US" altLang="de-DE" dirty="0"/>
              <a:t> &lt; 0.05; fig. 2).</a:t>
            </a:r>
            <a:r>
              <a:rPr lang="de-DE" altLang="de-DE" dirty="0"/>
              <a:t> </a:t>
            </a:r>
          </a:p>
          <a:p>
            <a:pPr eaLnBrk="1" hangingPunct="1"/>
            <a:endParaRPr lang="de-DE" altLang="de-DE" dirty="0"/>
          </a:p>
          <a:p>
            <a:pPr eaLnBrk="1" hangingPunct="1"/>
            <a:r>
              <a:rPr lang="de-DE" altLang="de-DE" dirty="0"/>
              <a:t>Geheilt: die meisten Schulfehltage</a:t>
            </a:r>
          </a:p>
          <a:p>
            <a:pPr eaLnBrk="1" hangingPunct="1"/>
            <a:r>
              <a:rPr lang="de-DE" altLang="de-DE" dirty="0"/>
              <a:t>Kurzfristig gebessert: stärkste emotionale Beeinträchtigung</a:t>
            </a:r>
          </a:p>
        </p:txBody>
      </p:sp>
    </p:spTree>
    <p:extLst>
      <p:ext uri="{BB962C8B-B14F-4D97-AF65-F5344CB8AC3E}">
        <p14:creationId xmlns:p14="http://schemas.microsoft.com/office/powerpoint/2010/main" val="930384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SIMONS2012</a:t>
            </a:r>
          </a:p>
          <a:p>
            <a:r>
              <a:rPr lang="de-DE" dirty="0" smtClean="0"/>
              <a:t>N = 145 </a:t>
            </a:r>
            <a:r>
              <a:rPr lang="de-DE" dirty="0" err="1" smtClean="0"/>
              <a:t>children</a:t>
            </a:r>
            <a:r>
              <a:rPr lang="de-DE" dirty="0" smtClean="0"/>
              <a:t> in intensive </a:t>
            </a:r>
            <a:r>
              <a:rPr lang="de-DE" dirty="0" err="1" smtClean="0"/>
              <a:t>interdisciplinary</a:t>
            </a:r>
            <a:r>
              <a:rPr lang="de-DE" dirty="0" smtClean="0"/>
              <a:t> </a:t>
            </a:r>
            <a:r>
              <a:rPr lang="de-DE" dirty="0" err="1" smtClean="0"/>
              <a:t>pain</a:t>
            </a:r>
            <a:r>
              <a:rPr lang="de-DE" dirty="0" smtClean="0"/>
              <a:t> </a:t>
            </a:r>
            <a:r>
              <a:rPr lang="de-DE" dirty="0" err="1" smtClean="0"/>
              <a:t>treatment</a:t>
            </a:r>
            <a:endParaRPr lang="de-DE" dirty="0" smtClean="0"/>
          </a:p>
          <a:p>
            <a:r>
              <a:rPr lang="en-US" sz="1200" kern="1200" dirty="0" smtClean="0">
                <a:solidFill>
                  <a:schemeClr val="tx1"/>
                </a:solidFill>
                <a:effectLst/>
                <a:latin typeface="+mn-lt"/>
                <a:ea typeface="+mn-ea"/>
                <a:cs typeface="+mn-cs"/>
              </a:rPr>
              <a:t>After controlling for pain intensity, pain-related fear was significantly</a:t>
            </a:r>
          </a:p>
          <a:p>
            <a:r>
              <a:rPr lang="en-US" sz="1200" kern="1200" dirty="0" smtClean="0">
                <a:solidFill>
                  <a:schemeClr val="tx1"/>
                </a:solidFill>
                <a:effectLst/>
                <a:latin typeface="+mn-lt"/>
                <a:ea typeface="+mn-ea"/>
                <a:cs typeface="+mn-cs"/>
              </a:rPr>
              <a:t>related to disability and depressive symptoms at all time points. As predicted, a decline in pain-</a:t>
            </a:r>
          </a:p>
          <a:p>
            <a:r>
              <a:rPr lang="en-US" sz="1200" kern="1200" dirty="0" smtClean="0">
                <a:solidFill>
                  <a:schemeClr val="tx1"/>
                </a:solidFill>
                <a:effectLst/>
                <a:latin typeface="+mn-lt"/>
                <a:ea typeface="+mn-ea"/>
                <a:cs typeface="+mn-cs"/>
              </a:rPr>
              <a:t>related fear was significantly associated with a decrease in disability and depressive symptoms.</a:t>
            </a:r>
          </a:p>
          <a:p>
            <a:r>
              <a:rPr lang="en-US" sz="1200" kern="1200" dirty="0" smtClean="0">
                <a:solidFill>
                  <a:schemeClr val="tx1"/>
                </a:solidFill>
                <a:effectLst/>
                <a:latin typeface="+mn-lt"/>
                <a:ea typeface="+mn-ea"/>
                <a:cs typeface="+mn-cs"/>
              </a:rPr>
              <a:t>Interestingly, high levels of pain-related fears at admission predicted less reduction in functional</a:t>
            </a:r>
          </a:p>
          <a:p>
            <a:r>
              <a:rPr lang="en-US" sz="1200" kern="1200" dirty="0" smtClean="0">
                <a:solidFill>
                  <a:schemeClr val="tx1"/>
                </a:solidFill>
                <a:effectLst/>
                <a:latin typeface="+mn-lt"/>
                <a:ea typeface="+mn-ea"/>
                <a:cs typeface="+mn-cs"/>
              </a:rPr>
              <a:t>disability and depression at discharge, suggesting that high levels of pain-related fear may be a</a:t>
            </a:r>
          </a:p>
          <a:p>
            <a:r>
              <a:rPr lang="en-US" sz="1200" kern="1200" dirty="0" smtClean="0">
                <a:solidFill>
                  <a:schemeClr val="tx1"/>
                </a:solidFill>
                <a:effectLst/>
                <a:latin typeface="+mn-lt"/>
                <a:ea typeface="+mn-ea"/>
                <a:cs typeface="+mn-cs"/>
              </a:rPr>
              <a:t>risk factor in relation to treatment outcomes. </a:t>
            </a:r>
          </a:p>
          <a:p>
            <a:endParaRPr lang="de-DE" dirty="0"/>
          </a:p>
        </p:txBody>
      </p:sp>
      <p:sp>
        <p:nvSpPr>
          <p:cNvPr id="4" name="Datumsplatzhalter 3"/>
          <p:cNvSpPr>
            <a:spLocks noGrp="1"/>
          </p:cNvSpPr>
          <p:nvPr>
            <p:ph type="dt" idx="10"/>
          </p:nvPr>
        </p:nvSpPr>
        <p:spPr/>
        <p:txBody>
          <a:bodyPr/>
          <a:lstStyle/>
          <a:p>
            <a:fld id="{86076714-74C8-4EC7-8168-32709599ED18}" type="datetime1">
              <a:rPr lang="de-DE" smtClean="0"/>
              <a:t>17.03.2017</a:t>
            </a:fld>
            <a:endParaRPr lang="de-DE"/>
          </a:p>
        </p:txBody>
      </p:sp>
    </p:spTree>
    <p:extLst>
      <p:ext uri="{BB962C8B-B14F-4D97-AF65-F5344CB8AC3E}">
        <p14:creationId xmlns:p14="http://schemas.microsoft.com/office/powerpoint/2010/main" val="45794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Brücke zu Fear </a:t>
            </a:r>
            <a:r>
              <a:rPr lang="de-DE" dirty="0" err="1" smtClean="0"/>
              <a:t>Avoidance</a:t>
            </a:r>
            <a:r>
              <a:rPr lang="de-DE" baseline="0" dirty="0" smtClean="0"/>
              <a:t> Model:</a:t>
            </a:r>
          </a:p>
          <a:p>
            <a:r>
              <a:rPr lang="de-DE" dirty="0" smtClean="0"/>
              <a:t>Focus on </a:t>
            </a:r>
            <a:r>
              <a:rPr lang="de-DE" dirty="0" err="1" smtClean="0"/>
              <a:t>fear</a:t>
            </a:r>
            <a:r>
              <a:rPr lang="de-DE" dirty="0" smtClean="0"/>
              <a:t> and </a:t>
            </a:r>
            <a:r>
              <a:rPr lang="de-DE" dirty="0" err="1" smtClean="0"/>
              <a:t>anxiety</a:t>
            </a:r>
            <a:r>
              <a:rPr lang="de-DE" dirty="0" smtClean="0"/>
              <a:t>: </a:t>
            </a:r>
            <a:r>
              <a:rPr lang="de-DE" dirty="0" err="1" smtClean="0"/>
              <a:t>how</a:t>
            </a:r>
            <a:r>
              <a:rPr lang="de-DE" dirty="0" smtClean="0"/>
              <a:t> </a:t>
            </a:r>
            <a:r>
              <a:rPr lang="de-DE" dirty="0" err="1" smtClean="0"/>
              <a:t>does</a:t>
            </a:r>
            <a:r>
              <a:rPr lang="de-DE" baseline="0" dirty="0" smtClean="0"/>
              <a:t> </a:t>
            </a:r>
            <a:r>
              <a:rPr lang="de-DE" baseline="0" dirty="0" err="1" smtClean="0"/>
              <a:t>this</a:t>
            </a:r>
            <a:r>
              <a:rPr lang="de-DE" baseline="0" dirty="0" smtClean="0"/>
              <a:t> </a:t>
            </a:r>
            <a:r>
              <a:rPr lang="de-DE" baseline="0" dirty="0" err="1" smtClean="0"/>
              <a:t>fear</a:t>
            </a:r>
            <a:r>
              <a:rPr lang="de-DE" baseline="0" dirty="0" smtClean="0"/>
              <a:t> </a:t>
            </a:r>
            <a:r>
              <a:rPr lang="de-DE" baseline="0" dirty="0" err="1" smtClean="0"/>
              <a:t>develop</a:t>
            </a:r>
            <a:r>
              <a:rPr lang="de-DE" baseline="0" dirty="0" smtClean="0"/>
              <a:t>, </a:t>
            </a:r>
            <a:r>
              <a:rPr lang="de-DE" baseline="0" dirty="0" err="1" smtClean="0"/>
              <a:t>how</a:t>
            </a:r>
            <a:r>
              <a:rPr lang="de-DE" baseline="0" dirty="0" smtClean="0"/>
              <a:t> </a:t>
            </a:r>
            <a:r>
              <a:rPr lang="de-DE" baseline="0" dirty="0" err="1" smtClean="0"/>
              <a:t>is</a:t>
            </a:r>
            <a:r>
              <a:rPr lang="de-DE" baseline="0" dirty="0" smtClean="0"/>
              <a:t> </a:t>
            </a:r>
            <a:r>
              <a:rPr lang="de-DE" baseline="0" dirty="0" err="1" smtClean="0"/>
              <a:t>it</a:t>
            </a:r>
            <a:r>
              <a:rPr lang="de-DE" baseline="0" dirty="0" smtClean="0"/>
              <a:t> </a:t>
            </a:r>
            <a:r>
              <a:rPr lang="de-DE" baseline="0" dirty="0" err="1" smtClean="0"/>
              <a:t>maintained</a:t>
            </a:r>
            <a:r>
              <a:rPr lang="de-DE" baseline="0" dirty="0" smtClean="0"/>
              <a:t>, </a:t>
            </a:r>
            <a:r>
              <a:rPr lang="de-DE" baseline="0" dirty="0" err="1" smtClean="0"/>
              <a:t>how</a:t>
            </a:r>
            <a:r>
              <a:rPr lang="de-DE" baseline="0" dirty="0" smtClean="0"/>
              <a:t> </a:t>
            </a:r>
            <a:r>
              <a:rPr lang="de-DE" baseline="0" dirty="0" err="1" smtClean="0"/>
              <a:t>can</a:t>
            </a:r>
            <a:r>
              <a:rPr lang="de-DE" baseline="0" dirty="0" smtClean="0"/>
              <a:t> </a:t>
            </a:r>
            <a:r>
              <a:rPr lang="de-DE" baseline="0" dirty="0" err="1" smtClean="0"/>
              <a:t>it</a:t>
            </a:r>
            <a:r>
              <a:rPr lang="de-DE" baseline="0" dirty="0" smtClean="0"/>
              <a:t> </a:t>
            </a:r>
            <a:r>
              <a:rPr lang="de-DE" baseline="0" dirty="0" err="1" smtClean="0"/>
              <a:t>be</a:t>
            </a:r>
            <a:r>
              <a:rPr lang="de-DE" baseline="0" dirty="0" smtClean="0"/>
              <a:t> </a:t>
            </a:r>
            <a:r>
              <a:rPr lang="de-DE" baseline="0" dirty="0" err="1" smtClean="0"/>
              <a:t>reduced</a:t>
            </a:r>
            <a:r>
              <a:rPr lang="de-DE" baseline="0" dirty="0" smtClean="0"/>
              <a:t>?</a:t>
            </a:r>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30</a:t>
            </a:fld>
            <a:endParaRPr lang="de-DE"/>
          </a:p>
        </p:txBody>
      </p:sp>
    </p:spTree>
    <p:extLst>
      <p:ext uri="{BB962C8B-B14F-4D97-AF65-F5344CB8AC3E}">
        <p14:creationId xmlns:p14="http://schemas.microsoft.com/office/powerpoint/2010/main" val="1810901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31</a:t>
            </a:fld>
            <a:endParaRPr lang="de-DE"/>
          </a:p>
        </p:txBody>
      </p:sp>
    </p:spTree>
    <p:extLst>
      <p:ext uri="{BB962C8B-B14F-4D97-AF65-F5344CB8AC3E}">
        <p14:creationId xmlns:p14="http://schemas.microsoft.com/office/powerpoint/2010/main" val="2250410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MADDEN2015:</a:t>
            </a:r>
          </a:p>
          <a:p>
            <a:r>
              <a:rPr lang="de-DE" dirty="0" smtClean="0"/>
              <a:t>UCS</a:t>
            </a:r>
            <a:r>
              <a:rPr lang="de-DE" dirty="0" smtClean="0"/>
              <a:t>: Pain</a:t>
            </a:r>
          </a:p>
          <a:p>
            <a:r>
              <a:rPr lang="de-DE" dirty="0" smtClean="0"/>
              <a:t>UCR</a:t>
            </a:r>
            <a:r>
              <a:rPr lang="de-DE" dirty="0" smtClean="0"/>
              <a:t>: </a:t>
            </a:r>
            <a:r>
              <a:rPr lang="de-DE" dirty="0" err="1" smtClean="0"/>
              <a:t>interrupt</a:t>
            </a:r>
            <a:r>
              <a:rPr lang="de-DE" dirty="0" smtClean="0"/>
              <a:t>, </a:t>
            </a:r>
            <a:r>
              <a:rPr lang="de-DE" dirty="0" err="1" smtClean="0"/>
              <a:t>selective</a:t>
            </a:r>
            <a:r>
              <a:rPr lang="de-DE" dirty="0" smtClean="0"/>
              <a:t> </a:t>
            </a:r>
            <a:r>
              <a:rPr lang="de-DE" dirty="0" err="1" smtClean="0"/>
              <a:t>attention</a:t>
            </a:r>
            <a:r>
              <a:rPr lang="de-DE" dirty="0" smtClean="0"/>
              <a:t>,</a:t>
            </a:r>
            <a:r>
              <a:rPr lang="de-DE" baseline="0" dirty="0" smtClean="0"/>
              <a:t> </a:t>
            </a:r>
            <a:r>
              <a:rPr lang="de-DE" baseline="0" dirty="0" err="1" smtClean="0"/>
              <a:t>escape</a:t>
            </a:r>
            <a:endParaRPr lang="de-DE" dirty="0" smtClean="0"/>
          </a:p>
          <a:p>
            <a:endParaRPr lang="de-DE" dirty="0" smtClean="0"/>
          </a:p>
          <a:p>
            <a:r>
              <a:rPr lang="de-DE" dirty="0" smtClean="0"/>
              <a:t>Was bedeutet nun </a:t>
            </a:r>
            <a:r>
              <a:rPr lang="de-DE" dirty="0" err="1" smtClean="0"/>
              <a:t>interozeptive</a:t>
            </a:r>
            <a:r>
              <a:rPr lang="de-DE" dirty="0" smtClean="0"/>
              <a:t> Angstkonditionierung?</a:t>
            </a:r>
          </a:p>
          <a:p>
            <a:r>
              <a:rPr lang="de-DE" dirty="0" smtClean="0"/>
              <a:t>Zunächst</a:t>
            </a:r>
            <a:r>
              <a:rPr lang="de-DE" baseline="0" dirty="0" smtClean="0"/>
              <a:t> kurz zur Angstkonditionierung generell: Sie erinnern sich…</a:t>
            </a:r>
          </a:p>
          <a:p>
            <a:endParaRPr lang="de-DE" dirty="0" smtClean="0"/>
          </a:p>
          <a:p>
            <a:r>
              <a:rPr lang="de-DE" dirty="0" smtClean="0"/>
              <a:t>Viele</a:t>
            </a:r>
            <a:r>
              <a:rPr lang="de-DE" baseline="0" dirty="0" smtClean="0"/>
              <a:t> </a:t>
            </a:r>
            <a:r>
              <a:rPr lang="de-DE" baseline="0" dirty="0"/>
              <a:t>Studien nutzen auditive oder visuelle externe Stimuli und koppelt diese mit einem milden Schmerzreiz. Anschließend messen sie die Angstreaktion subjektiv oder objektiv durch physiologische Parameter</a:t>
            </a:r>
            <a:endParaRPr lang="de-DE" dirty="0"/>
          </a:p>
        </p:txBody>
      </p:sp>
      <p:sp>
        <p:nvSpPr>
          <p:cNvPr id="4" name="Foliennummernplatzhalter 3"/>
          <p:cNvSpPr>
            <a:spLocks noGrp="1"/>
          </p:cNvSpPr>
          <p:nvPr>
            <p:ph type="sldNum" sz="quarter" idx="10"/>
          </p:nvPr>
        </p:nvSpPr>
        <p:spPr/>
        <p:txBody>
          <a:bodyPr/>
          <a:lstStyle/>
          <a:p>
            <a:fld id="{28655268-0E89-4785-8F1E-8EBF429D9D19}" type="slidenum">
              <a:rPr lang="de-DE" smtClean="0"/>
              <a:t>33</a:t>
            </a:fld>
            <a:endParaRPr lang="de-DE"/>
          </a:p>
        </p:txBody>
      </p:sp>
    </p:spTree>
    <p:extLst>
      <p:ext uri="{BB962C8B-B14F-4D97-AF65-F5344CB8AC3E}">
        <p14:creationId xmlns:p14="http://schemas.microsoft.com/office/powerpoint/2010/main" val="2266619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Chronischer Schmerz ist ein Problem des Erwachsenenalters UND</a:t>
            </a:r>
          </a:p>
          <a:p>
            <a:r>
              <a:rPr lang="de-DE" dirty="0" smtClean="0"/>
              <a:t>Ein ernst zu</a:t>
            </a:r>
            <a:r>
              <a:rPr lang="de-DE" baseline="0" dirty="0" smtClean="0"/>
              <a:t> nehmendes Problem des Kindes- und Jugendalters (</a:t>
            </a:r>
            <a:r>
              <a:rPr lang="de-DE" baseline="0" dirty="0" err="1" smtClean="0"/>
              <a:t>Ellert</a:t>
            </a:r>
            <a:r>
              <a:rPr lang="de-DE" baseline="0" dirty="0" smtClean="0"/>
              <a:t>, 2007)</a:t>
            </a:r>
          </a:p>
          <a:p>
            <a:endParaRPr lang="de-DE" baseline="0" dirty="0" smtClean="0"/>
          </a:p>
          <a:p>
            <a:r>
              <a:rPr lang="de-DE" baseline="0" dirty="0" smtClean="0"/>
              <a:t>Argument 1: </a:t>
            </a:r>
            <a:r>
              <a:rPr lang="de-DE" dirty="0" smtClean="0"/>
              <a:t>Prävalenz CS Kinder</a:t>
            </a:r>
          </a:p>
          <a:p>
            <a:r>
              <a:rPr lang="de-DE" dirty="0" smtClean="0"/>
              <a:t>Huguet2008: ca. 5% beeinträchtigt durch chronische Schmerzen: jedes 20. Kind beeinträchtigt durch chronische Schmerzen (von 100 Kindern, 5 Kinder)</a:t>
            </a:r>
          </a:p>
          <a:p>
            <a:r>
              <a:rPr lang="de-DE" dirty="0" smtClean="0"/>
              <a:t>Ca. 350.000 </a:t>
            </a:r>
            <a:r>
              <a:rPr lang="de-DE" dirty="0" err="1" smtClean="0"/>
              <a:t>behandlungsbedürftige</a:t>
            </a:r>
            <a:r>
              <a:rPr lang="de-DE" baseline="0" dirty="0" smtClean="0"/>
              <a:t> Kinder und Jugendliche deutschlandweit</a:t>
            </a:r>
          </a:p>
          <a:p>
            <a:endParaRPr lang="de-DE" baseline="0" dirty="0" smtClean="0"/>
          </a:p>
          <a:p>
            <a:r>
              <a:rPr lang="de-DE" baseline="0" dirty="0" smtClean="0"/>
              <a:t>Argument 2: Prävalenz steigt an, Beispiel Kopfschmerzen (Albers, 2015)</a:t>
            </a:r>
          </a:p>
          <a:p>
            <a:endParaRPr lang="de-DE" baseline="0" dirty="0" smtClean="0"/>
          </a:p>
          <a:p>
            <a:r>
              <a:rPr lang="de-DE" baseline="0" dirty="0" smtClean="0"/>
              <a:t>Argument 3: Chronischer Schmerz ist ein komplexes Problem</a:t>
            </a:r>
            <a:endParaRPr lang="de-DE" dirty="0"/>
          </a:p>
        </p:txBody>
      </p:sp>
      <p:sp>
        <p:nvSpPr>
          <p:cNvPr id="4" name="Datumsplatzhalter 3"/>
          <p:cNvSpPr>
            <a:spLocks noGrp="1"/>
          </p:cNvSpPr>
          <p:nvPr>
            <p:ph type="dt" idx="10"/>
          </p:nvPr>
        </p:nvSpPr>
        <p:spPr/>
        <p:txBody>
          <a:bodyPr/>
          <a:lstStyle/>
          <a:p>
            <a:fld id="{86076714-74C8-4EC7-8168-32709599ED18}" type="datetime1">
              <a:rPr lang="de-DE" smtClean="0"/>
              <a:t>17.03.2017</a:t>
            </a:fld>
            <a:endParaRPr lang="de-DE"/>
          </a:p>
        </p:txBody>
      </p:sp>
    </p:spTree>
    <p:extLst>
      <p:ext uri="{BB962C8B-B14F-4D97-AF65-F5344CB8AC3E}">
        <p14:creationId xmlns:p14="http://schemas.microsoft.com/office/powerpoint/2010/main" val="1037038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MADDEN2015:</a:t>
            </a:r>
          </a:p>
          <a:p>
            <a:r>
              <a:rPr lang="de-DE" dirty="0" smtClean="0"/>
              <a:t>UCS: Pain</a:t>
            </a:r>
          </a:p>
          <a:p>
            <a:r>
              <a:rPr lang="de-DE" dirty="0" smtClean="0"/>
              <a:t>UCR: </a:t>
            </a:r>
            <a:r>
              <a:rPr lang="de-DE" dirty="0" err="1" smtClean="0"/>
              <a:t>interrupt</a:t>
            </a:r>
            <a:r>
              <a:rPr lang="de-DE" dirty="0" smtClean="0"/>
              <a:t>, </a:t>
            </a:r>
            <a:r>
              <a:rPr lang="de-DE" dirty="0" err="1" smtClean="0"/>
              <a:t>selective</a:t>
            </a:r>
            <a:r>
              <a:rPr lang="de-DE" dirty="0" smtClean="0"/>
              <a:t> </a:t>
            </a:r>
            <a:r>
              <a:rPr lang="de-DE" dirty="0" err="1" smtClean="0"/>
              <a:t>attention</a:t>
            </a:r>
            <a:r>
              <a:rPr lang="de-DE" dirty="0" smtClean="0"/>
              <a:t>,</a:t>
            </a:r>
            <a:r>
              <a:rPr lang="de-DE" baseline="0" dirty="0" smtClean="0"/>
              <a:t> </a:t>
            </a:r>
            <a:r>
              <a:rPr lang="de-DE" baseline="0" dirty="0" err="1" smtClean="0"/>
              <a:t>escape</a:t>
            </a:r>
            <a:endParaRPr lang="de-DE" dirty="0" smtClean="0"/>
          </a:p>
          <a:p>
            <a:r>
              <a:rPr lang="de-DE" baseline="0" dirty="0" smtClean="0"/>
              <a:t>CS: neutral </a:t>
            </a:r>
            <a:r>
              <a:rPr lang="de-DE" baseline="0" dirty="0" err="1" smtClean="0"/>
              <a:t>stimulus</a:t>
            </a:r>
            <a:r>
              <a:rPr lang="de-DE" baseline="0" dirty="0" smtClean="0"/>
              <a:t> </a:t>
            </a:r>
            <a:r>
              <a:rPr lang="de-DE" baseline="0" dirty="0" smtClean="0"/>
              <a:t>(e.g. non-</a:t>
            </a:r>
            <a:r>
              <a:rPr lang="de-DE" baseline="0" dirty="0" err="1" smtClean="0"/>
              <a:t>somatosensory</a:t>
            </a:r>
            <a:r>
              <a:rPr lang="de-DE" baseline="0" dirty="0" smtClean="0"/>
              <a:t>, i.e. oral</a:t>
            </a:r>
            <a:r>
              <a:rPr lang="de-DE" baseline="0" dirty="0" smtClean="0"/>
              <a:t>)</a:t>
            </a:r>
          </a:p>
          <a:p>
            <a:r>
              <a:rPr lang="de-DE" baseline="0" dirty="0" smtClean="0"/>
              <a:t>CR: </a:t>
            </a:r>
            <a:r>
              <a:rPr lang="de-DE" baseline="0" dirty="0" err="1" smtClean="0"/>
              <a:t>conditioned</a:t>
            </a:r>
            <a:r>
              <a:rPr lang="de-DE" baseline="0" dirty="0" smtClean="0"/>
              <a:t> </a:t>
            </a:r>
            <a:r>
              <a:rPr lang="de-DE" baseline="0" dirty="0" err="1" smtClean="0"/>
              <a:t>fear</a:t>
            </a:r>
            <a:r>
              <a:rPr lang="de-DE" baseline="0" dirty="0" smtClean="0"/>
              <a:t> </a:t>
            </a:r>
            <a:r>
              <a:rPr lang="de-DE" baseline="0" dirty="0" err="1" smtClean="0"/>
              <a:t>response</a:t>
            </a:r>
            <a:endParaRPr lang="de-DE" dirty="0" smtClean="0"/>
          </a:p>
        </p:txBody>
      </p:sp>
      <p:sp>
        <p:nvSpPr>
          <p:cNvPr id="4" name="Foliennummernplatzhalter 3"/>
          <p:cNvSpPr>
            <a:spLocks noGrp="1"/>
          </p:cNvSpPr>
          <p:nvPr>
            <p:ph type="sldNum" sz="quarter" idx="10"/>
          </p:nvPr>
        </p:nvSpPr>
        <p:spPr/>
        <p:txBody>
          <a:bodyPr/>
          <a:lstStyle/>
          <a:p>
            <a:fld id="{28655268-0E89-4785-8F1E-8EBF429D9D19}" type="slidenum">
              <a:rPr lang="de-DE" smtClean="0"/>
              <a:t>34</a:t>
            </a:fld>
            <a:endParaRPr lang="de-DE"/>
          </a:p>
        </p:txBody>
      </p:sp>
    </p:spTree>
    <p:extLst>
      <p:ext uri="{BB962C8B-B14F-4D97-AF65-F5344CB8AC3E}">
        <p14:creationId xmlns:p14="http://schemas.microsoft.com/office/powerpoint/2010/main" val="2344830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US: Pain</a:t>
            </a:r>
          </a:p>
          <a:p>
            <a:r>
              <a:rPr lang="de-DE" dirty="0" smtClean="0"/>
              <a:t>UR: </a:t>
            </a:r>
            <a:r>
              <a:rPr lang="de-DE" dirty="0" err="1" smtClean="0"/>
              <a:t>interrupt</a:t>
            </a:r>
            <a:r>
              <a:rPr lang="de-DE" dirty="0" smtClean="0"/>
              <a:t>, </a:t>
            </a:r>
            <a:r>
              <a:rPr lang="de-DE" dirty="0" err="1" smtClean="0"/>
              <a:t>selective</a:t>
            </a:r>
            <a:r>
              <a:rPr lang="de-DE" dirty="0" smtClean="0"/>
              <a:t> </a:t>
            </a:r>
            <a:r>
              <a:rPr lang="de-DE" dirty="0" err="1" smtClean="0"/>
              <a:t>attention</a:t>
            </a:r>
            <a:r>
              <a:rPr lang="de-DE" dirty="0" smtClean="0"/>
              <a:t>,</a:t>
            </a:r>
            <a:r>
              <a:rPr lang="de-DE" baseline="0" dirty="0" smtClean="0"/>
              <a:t> </a:t>
            </a:r>
            <a:r>
              <a:rPr lang="de-DE" baseline="0" dirty="0" err="1" smtClean="0"/>
              <a:t>escape</a:t>
            </a:r>
            <a:endParaRPr lang="de-DE" baseline="0" dirty="0" smtClean="0"/>
          </a:p>
          <a:p>
            <a:r>
              <a:rPr lang="de-DE" baseline="0" dirty="0" smtClean="0"/>
              <a:t>CS: internal (</a:t>
            </a:r>
            <a:r>
              <a:rPr lang="de-DE" baseline="0" dirty="0" err="1" smtClean="0"/>
              <a:t>somatosensory</a:t>
            </a:r>
            <a:r>
              <a:rPr lang="de-DE" baseline="0" dirty="0" smtClean="0"/>
              <a:t>) </a:t>
            </a:r>
            <a:r>
              <a:rPr lang="de-DE" baseline="0" dirty="0" err="1" smtClean="0"/>
              <a:t>stimulus</a:t>
            </a:r>
            <a:endParaRPr lang="de-DE" dirty="0" smtClean="0"/>
          </a:p>
          <a:p>
            <a:endParaRPr lang="de-DE" dirty="0" smtClean="0"/>
          </a:p>
          <a:p>
            <a:r>
              <a:rPr lang="de-DE" dirty="0" smtClean="0"/>
              <a:t>Zaman </a:t>
            </a:r>
            <a:r>
              <a:rPr lang="de-DE" dirty="0"/>
              <a:t>et al haben</a:t>
            </a:r>
            <a:r>
              <a:rPr lang="de-DE" baseline="0" dirty="0"/>
              <a:t> als CS das aufblasen eines Ballons in der Speiseröhre und als US einen Stromreiz genutzt. CS führt nach </a:t>
            </a:r>
            <a:r>
              <a:rPr lang="de-DE" baseline="0" dirty="0" err="1"/>
              <a:t>konditionierung</a:t>
            </a:r>
            <a:r>
              <a:rPr lang="de-DE" baseline="0" dirty="0"/>
              <a:t> zu einem höherem </a:t>
            </a:r>
            <a:r>
              <a:rPr lang="de-DE" baseline="0" dirty="0" err="1"/>
              <a:t>startle</a:t>
            </a:r>
            <a:r>
              <a:rPr lang="de-DE" baseline="0" dirty="0"/>
              <a:t>. Gleichzeitig wurde die Habituation auf die Stimulation der Speiseröhre abgeschwächt sodass es zu einer vergleichbaren Hypersensitivität kam </a:t>
            </a:r>
            <a:r>
              <a:rPr lang="de-DE" baseline="0" dirty="0" smtClean="0"/>
              <a:t>.</a:t>
            </a:r>
          </a:p>
          <a:p>
            <a:endParaRPr lang="de-DE" baseline="0" dirty="0" smtClean="0"/>
          </a:p>
          <a:p>
            <a:r>
              <a:rPr lang="de-DE" baseline="0" dirty="0" smtClean="0"/>
              <a:t>D.h. Zaman et al. haben nachgewiesen, dass Angstreaktionen erlernt </a:t>
            </a:r>
            <a:r>
              <a:rPr lang="de-DE" baseline="0" dirty="0" err="1" smtClean="0"/>
              <a:t>weden</a:t>
            </a:r>
            <a:r>
              <a:rPr lang="de-DE" baseline="0" dirty="0" smtClean="0"/>
              <a:t> können, wenn körpereigene Empfindungen mit dem Schmerzreiz assoziiert werden.</a:t>
            </a:r>
          </a:p>
          <a:p>
            <a:r>
              <a:rPr lang="de-DE" baseline="0" dirty="0" smtClean="0"/>
              <a:t>Übersetzt: Wenn Sarah ein Bauchgrummeln vor oder </a:t>
            </a:r>
            <a:r>
              <a:rPr lang="de-DE" baseline="0" dirty="0" err="1" smtClean="0"/>
              <a:t>paralell</a:t>
            </a:r>
            <a:r>
              <a:rPr lang="de-DE" baseline="0" dirty="0" smtClean="0"/>
              <a:t> zu starken Bauchschmerzen empfindet, wird sie lernen, dass dieses Bauchgrummeln ein Hinweisreiz für auftretende Schmerzen ist, und sie wird eine Angstreaktion zeigen.</a:t>
            </a:r>
          </a:p>
          <a:p>
            <a:endParaRPr lang="de-DE" baseline="0" dirty="0" smtClean="0"/>
          </a:p>
          <a:p>
            <a:r>
              <a:rPr lang="de-DE" baseline="0" dirty="0" smtClean="0"/>
              <a:t>Das wollten wir in unserem INTERO-Projekt überprüfen.</a:t>
            </a:r>
            <a:endParaRPr lang="de-DE" baseline="0" dirty="0"/>
          </a:p>
          <a:p>
            <a:endParaRPr lang="de-DE" sz="1300" dirty="0"/>
          </a:p>
          <a:p>
            <a:r>
              <a:rPr lang="de-DE" sz="1300" dirty="0" err="1"/>
              <a:t>associative</a:t>
            </a:r>
            <a:r>
              <a:rPr lang="de-DE" sz="1300" dirty="0"/>
              <a:t> </a:t>
            </a:r>
            <a:r>
              <a:rPr lang="de-DE" sz="1300" dirty="0" err="1"/>
              <a:t>learning</a:t>
            </a:r>
            <a:r>
              <a:rPr lang="de-DE" sz="1300" dirty="0"/>
              <a:t> </a:t>
            </a:r>
            <a:r>
              <a:rPr lang="de-DE" sz="1300" dirty="0" err="1"/>
              <a:t>processes</a:t>
            </a:r>
            <a:r>
              <a:rPr lang="de-DE" sz="1300" dirty="0"/>
              <a:t> </a:t>
            </a:r>
            <a:r>
              <a:rPr lang="de-DE" sz="1300" dirty="0" err="1"/>
              <a:t>can</a:t>
            </a:r>
            <a:r>
              <a:rPr lang="de-DE" sz="1300" dirty="0"/>
              <a:t> </a:t>
            </a:r>
            <a:r>
              <a:rPr lang="de-DE" sz="1300" dirty="0" err="1"/>
              <a:t>modulate</a:t>
            </a:r>
            <a:r>
              <a:rPr lang="de-DE" sz="1300" dirty="0"/>
              <a:t> </a:t>
            </a:r>
            <a:r>
              <a:rPr lang="de-DE" sz="1300" dirty="0" err="1"/>
              <a:t>habituation</a:t>
            </a:r>
            <a:endParaRPr lang="de-DE" dirty="0"/>
          </a:p>
        </p:txBody>
      </p:sp>
      <p:sp>
        <p:nvSpPr>
          <p:cNvPr id="4" name="Foliennummernplatzhalter 3"/>
          <p:cNvSpPr>
            <a:spLocks noGrp="1"/>
          </p:cNvSpPr>
          <p:nvPr>
            <p:ph type="sldNum" sz="quarter" idx="10"/>
          </p:nvPr>
        </p:nvSpPr>
        <p:spPr/>
        <p:txBody>
          <a:bodyPr/>
          <a:lstStyle/>
          <a:p>
            <a:fld id="{28655268-0E89-4785-8F1E-8EBF429D9D19}" type="slidenum">
              <a:rPr lang="de-DE" smtClean="0"/>
              <a:t>35</a:t>
            </a:fld>
            <a:endParaRPr lang="de-DE"/>
          </a:p>
        </p:txBody>
      </p:sp>
    </p:spTree>
    <p:extLst>
      <p:ext uri="{BB962C8B-B14F-4D97-AF65-F5344CB8AC3E}">
        <p14:creationId xmlns:p14="http://schemas.microsoft.com/office/powerpoint/2010/main" val="2180312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470788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fld id="{E257DA81-BB21-4B76-828E-D4ECFD0A602F}" type="datetime1">
              <a:rPr lang="de-DE" smtClean="0"/>
              <a:t>17.03.2017</a:t>
            </a:fld>
            <a:endParaRPr lang="de-DE"/>
          </a:p>
        </p:txBody>
      </p:sp>
    </p:spTree>
    <p:extLst>
      <p:ext uri="{BB962C8B-B14F-4D97-AF65-F5344CB8AC3E}">
        <p14:creationId xmlns:p14="http://schemas.microsoft.com/office/powerpoint/2010/main" val="2522883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Periumbilikal</a:t>
            </a:r>
            <a:r>
              <a:rPr lang="de-DE" dirty="0" smtClean="0"/>
              <a:t> (um den</a:t>
            </a:r>
            <a:r>
              <a:rPr lang="de-DE" baseline="0" dirty="0" smtClean="0"/>
              <a:t> Nabel herum)</a:t>
            </a:r>
            <a:endParaRPr lang="de-DE" dirty="0"/>
          </a:p>
        </p:txBody>
      </p:sp>
      <p:sp>
        <p:nvSpPr>
          <p:cNvPr id="4" name="Datumsplatzhalter 3"/>
          <p:cNvSpPr>
            <a:spLocks noGrp="1"/>
          </p:cNvSpPr>
          <p:nvPr>
            <p:ph type="dt" idx="10"/>
          </p:nvPr>
        </p:nvSpPr>
        <p:spPr/>
        <p:txBody>
          <a:bodyPr/>
          <a:lstStyle/>
          <a:p>
            <a:fld id="{E257DA81-BB21-4B76-828E-D4ECFD0A602F}" type="datetime1">
              <a:rPr lang="de-DE" smtClean="0"/>
              <a:t>17.03.2017</a:t>
            </a:fld>
            <a:endParaRPr lang="de-DE"/>
          </a:p>
        </p:txBody>
      </p:sp>
    </p:spTree>
    <p:extLst>
      <p:ext uri="{BB962C8B-B14F-4D97-AF65-F5344CB8AC3E}">
        <p14:creationId xmlns:p14="http://schemas.microsoft.com/office/powerpoint/2010/main" val="3412657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fld id="{E257DA81-BB21-4B76-828E-D4ECFD0A602F}" type="datetime1">
              <a:rPr lang="de-DE" smtClean="0"/>
              <a:t>17.03.2017</a:t>
            </a:fld>
            <a:endParaRPr lang="de-DE"/>
          </a:p>
        </p:txBody>
      </p:sp>
    </p:spTree>
    <p:extLst>
      <p:ext uri="{BB962C8B-B14F-4D97-AF65-F5344CB8AC3E}">
        <p14:creationId xmlns:p14="http://schemas.microsoft.com/office/powerpoint/2010/main" val="993779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fld id="{E257DA81-BB21-4B76-828E-D4ECFD0A602F}" type="datetime1">
              <a:rPr lang="de-DE" smtClean="0"/>
              <a:t>17.03.2017</a:t>
            </a:fld>
            <a:endParaRPr lang="de-DE"/>
          </a:p>
        </p:txBody>
      </p:sp>
    </p:spTree>
    <p:extLst>
      <p:ext uri="{BB962C8B-B14F-4D97-AF65-F5344CB8AC3E}">
        <p14:creationId xmlns:p14="http://schemas.microsoft.com/office/powerpoint/2010/main" val="2508785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Provokation durch</a:t>
            </a:r>
          </a:p>
          <a:p>
            <a:pPr marL="185701" indent="-185701">
              <a:buFontTx/>
              <a:buChar char="-"/>
            </a:pPr>
            <a:r>
              <a:rPr lang="de-DE" dirty="0"/>
              <a:t>Anspannen des Stirnmuskels</a:t>
            </a:r>
          </a:p>
          <a:p>
            <a:pPr marL="185701" indent="-185701">
              <a:buFontTx/>
              <a:buChar char="-"/>
            </a:pPr>
            <a:r>
              <a:rPr lang="de-DE" dirty="0"/>
              <a:t>Anspannen der Bauchmuskulatur</a:t>
            </a:r>
          </a:p>
          <a:p>
            <a:pPr marL="185701" indent="-185701">
              <a:buFontTx/>
              <a:buChar char="-"/>
            </a:pPr>
            <a:r>
              <a:rPr lang="de-DE" dirty="0"/>
              <a:t>3 Minuten</a:t>
            </a:r>
          </a:p>
          <a:p>
            <a:pPr marL="185701" indent="-185701">
              <a:buFontTx/>
              <a:buChar char="-"/>
            </a:pPr>
            <a:r>
              <a:rPr lang="de-DE" dirty="0"/>
              <a:t>Selbsteinschätzung der Angst (0-100, VAS)</a:t>
            </a:r>
          </a:p>
        </p:txBody>
      </p:sp>
      <p:sp>
        <p:nvSpPr>
          <p:cNvPr id="4" name="Foliennummernplatzhalter 3"/>
          <p:cNvSpPr>
            <a:spLocks noGrp="1"/>
          </p:cNvSpPr>
          <p:nvPr>
            <p:ph type="sldNum" sz="quarter" idx="10"/>
          </p:nvPr>
        </p:nvSpPr>
        <p:spPr/>
        <p:txBody>
          <a:bodyPr/>
          <a:lstStyle/>
          <a:p>
            <a:fld id="{28655268-0E89-4785-8F1E-8EBF429D9D19}" type="slidenum">
              <a:rPr lang="de-DE" smtClean="0"/>
              <a:t>41</a:t>
            </a:fld>
            <a:endParaRPr lang="de-DE"/>
          </a:p>
        </p:txBody>
      </p:sp>
    </p:spTree>
    <p:extLst>
      <p:ext uri="{BB962C8B-B14F-4D97-AF65-F5344CB8AC3E}">
        <p14:creationId xmlns:p14="http://schemas.microsoft.com/office/powerpoint/2010/main" val="4212975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Erfassung der Angst durch </a:t>
            </a:r>
            <a:r>
              <a:rPr lang="de-DE" dirty="0" err="1"/>
              <a:t>Selbstbereicht</a:t>
            </a:r>
            <a:r>
              <a:rPr lang="de-DE" dirty="0"/>
              <a:t> (0-100)</a:t>
            </a:r>
          </a:p>
        </p:txBody>
      </p:sp>
      <p:sp>
        <p:nvSpPr>
          <p:cNvPr id="4" name="Foliennummernplatzhalter 3"/>
          <p:cNvSpPr>
            <a:spLocks noGrp="1"/>
          </p:cNvSpPr>
          <p:nvPr>
            <p:ph type="sldNum" sz="quarter" idx="10"/>
          </p:nvPr>
        </p:nvSpPr>
        <p:spPr/>
        <p:txBody>
          <a:bodyPr/>
          <a:lstStyle/>
          <a:p>
            <a:fld id="{28655268-0E89-4785-8F1E-8EBF429D9D19}" type="slidenum">
              <a:rPr lang="de-DE" smtClean="0"/>
              <a:t>42</a:t>
            </a:fld>
            <a:endParaRPr lang="de-DE"/>
          </a:p>
        </p:txBody>
      </p:sp>
    </p:spTree>
    <p:extLst>
      <p:ext uri="{BB962C8B-B14F-4D97-AF65-F5344CB8AC3E}">
        <p14:creationId xmlns:p14="http://schemas.microsoft.com/office/powerpoint/2010/main" val="3314481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20 sec.</a:t>
            </a:r>
          </a:p>
          <a:p>
            <a:endParaRPr lang="de-DE" dirty="0" smtClean="0"/>
          </a:p>
          <a:p>
            <a:r>
              <a:rPr lang="de-DE" dirty="0" smtClean="0"/>
              <a:t>Fragen an das Plenum:</a:t>
            </a:r>
          </a:p>
          <a:p>
            <a:r>
              <a:rPr lang="de-DE" dirty="0" smtClean="0"/>
              <a:t>Wer</a:t>
            </a:r>
            <a:r>
              <a:rPr lang="de-DE" baseline="0" dirty="0" smtClean="0"/>
              <a:t> von Ihnen hat durchgehalten? Kinder haben diese Übung über 3 min durchgeführt.</a:t>
            </a:r>
            <a:endParaRPr lang="de-DE" dirty="0" smtClean="0"/>
          </a:p>
          <a:p>
            <a:r>
              <a:rPr lang="de-DE" dirty="0" smtClean="0"/>
              <a:t>Wie stark war Ihre aktuelle Angst? 0 – 100?</a:t>
            </a:r>
          </a:p>
          <a:p>
            <a:r>
              <a:rPr lang="de-DE" dirty="0" smtClean="0"/>
              <a:t>(Kinder wurden auch nach Wunsch gefragt, Situation zu verlassen</a:t>
            </a:r>
            <a:r>
              <a:rPr lang="de-DE" baseline="0" dirty="0" smtClean="0"/>
              <a:t> (Vermeidung) und nach Schmerzen)</a:t>
            </a:r>
            <a:endParaRPr lang="de-DE" dirty="0"/>
          </a:p>
        </p:txBody>
      </p:sp>
      <p:sp>
        <p:nvSpPr>
          <p:cNvPr id="4" name="Datumsplatzhalter 3"/>
          <p:cNvSpPr>
            <a:spLocks noGrp="1"/>
          </p:cNvSpPr>
          <p:nvPr>
            <p:ph type="dt" idx="10"/>
          </p:nvPr>
        </p:nvSpPr>
        <p:spPr/>
        <p:txBody>
          <a:bodyPr/>
          <a:lstStyle/>
          <a:p>
            <a:fld id="{86076714-74C8-4EC7-8168-32709599ED18}" type="datetime1">
              <a:rPr lang="de-DE" smtClean="0"/>
              <a:t>17.03.2017</a:t>
            </a:fld>
            <a:endParaRPr lang="de-DE"/>
          </a:p>
        </p:txBody>
      </p:sp>
    </p:spTree>
    <p:extLst>
      <p:ext uri="{BB962C8B-B14F-4D97-AF65-F5344CB8AC3E}">
        <p14:creationId xmlns:p14="http://schemas.microsoft.com/office/powerpoint/2010/main" val="415804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lienbildplatzhalter 1"/>
          <p:cNvSpPr>
            <a:spLocks noGrp="1" noRot="1" noChangeAspect="1" noTextEdit="1"/>
          </p:cNvSpPr>
          <p:nvPr>
            <p:ph type="sldImg"/>
          </p:nvPr>
        </p:nvSpPr>
        <p:spPr>
          <a:ln/>
        </p:spPr>
      </p:sp>
      <p:sp>
        <p:nvSpPr>
          <p:cNvPr id="11267" name="Notizenplatzhalter 2"/>
          <p:cNvSpPr>
            <a:spLocks noGrp="1"/>
          </p:cNvSpPr>
          <p:nvPr>
            <p:ph type="body" idx="1"/>
          </p:nvPr>
        </p:nvSpPr>
        <p:spPr/>
        <p:txBody>
          <a:bodyPr/>
          <a:lstStyle/>
          <a:p>
            <a:pPr>
              <a:defRPr/>
            </a:pPr>
            <a:r>
              <a:rPr lang="de-DE" altLang="de-DE" dirty="0"/>
              <a:t>Anwendung der 4% von HUGUET auf die Kohorte der 8-16 Jährigen in Deutschland im Jahr 2011: 350.000 Betroffene</a:t>
            </a:r>
          </a:p>
          <a:p>
            <a:pPr>
              <a:defRPr/>
            </a:pPr>
            <a:endParaRPr lang="de-DE" altLang="de-DE" dirty="0"/>
          </a:p>
          <a:p>
            <a:pPr>
              <a:defRPr/>
            </a:pPr>
            <a:r>
              <a:rPr lang="de-DE" altLang="de-DE" dirty="0"/>
              <a:t>Zentral: Somatische Symptome (Schmerzempfindung) hat erhebliche psychische Auswirkungen, d.h.</a:t>
            </a:r>
          </a:p>
          <a:p>
            <a:pPr marL="185701" indent="-185701">
              <a:buFontTx/>
              <a:buChar char="-"/>
              <a:defRPr/>
            </a:pPr>
            <a:r>
              <a:rPr lang="de-DE" altLang="de-DE" dirty="0"/>
              <a:t>Auswirkungen auf die Gedanken (Sorgen, Gedankenkreisen)</a:t>
            </a:r>
          </a:p>
          <a:p>
            <a:pPr marL="185701" indent="-185701">
              <a:buFontTx/>
              <a:buChar char="-"/>
              <a:defRPr/>
            </a:pPr>
            <a:r>
              <a:rPr lang="de-DE" altLang="de-DE" dirty="0"/>
              <a:t>Auswirkungen auf die Gefühle (Ängste, depressive Symptome)</a:t>
            </a:r>
          </a:p>
          <a:p>
            <a:pPr marL="185701" indent="-185701">
              <a:buFontTx/>
              <a:buChar char="-"/>
              <a:defRPr/>
            </a:pPr>
            <a:r>
              <a:rPr lang="de-DE" altLang="de-DE" dirty="0"/>
              <a:t>Auswirkungen auf das Verhalten (Schulabsentismus, passives und schonendes Verhalten)</a:t>
            </a:r>
          </a:p>
        </p:txBody>
      </p:sp>
      <p:sp>
        <p:nvSpPr>
          <p:cNvPr id="13316" name="Foliennummernplatzhalter 3"/>
          <p:cNvSpPr>
            <a:spLocks noGrp="1"/>
          </p:cNvSpPr>
          <p:nvPr>
            <p:ph type="sldNum" sz="quarter" idx="5"/>
          </p:nvPr>
        </p:nvSpPr>
        <p:spPr>
          <a:noFill/>
        </p:spPr>
        <p:txBody>
          <a:bodyPr/>
          <a:lstStyle>
            <a:lvl1pPr>
              <a:defRPr sz="2200">
                <a:solidFill>
                  <a:schemeClr val="tx1"/>
                </a:solidFill>
                <a:latin typeface="Arial" panose="020B0604020202020204" pitchFamily="34" charset="0"/>
              </a:defRPr>
            </a:lvl1pPr>
            <a:lvl2pPr marL="804705" indent="-309501">
              <a:defRPr sz="2200">
                <a:solidFill>
                  <a:schemeClr val="tx1"/>
                </a:solidFill>
                <a:latin typeface="Arial" panose="020B0604020202020204" pitchFamily="34" charset="0"/>
              </a:defRPr>
            </a:lvl2pPr>
            <a:lvl3pPr marL="1238007" indent="-247602">
              <a:defRPr sz="2200">
                <a:solidFill>
                  <a:schemeClr val="tx1"/>
                </a:solidFill>
                <a:latin typeface="Arial" panose="020B0604020202020204" pitchFamily="34" charset="0"/>
              </a:defRPr>
            </a:lvl3pPr>
            <a:lvl4pPr marL="1733209" indent="-247602">
              <a:defRPr sz="2200">
                <a:solidFill>
                  <a:schemeClr val="tx1"/>
                </a:solidFill>
                <a:latin typeface="Arial" panose="020B0604020202020204" pitchFamily="34" charset="0"/>
              </a:defRPr>
            </a:lvl4pPr>
            <a:lvl5pPr marL="2228413" indent="-247602">
              <a:defRPr sz="2200">
                <a:solidFill>
                  <a:schemeClr val="tx1"/>
                </a:solidFill>
                <a:latin typeface="Arial" panose="020B0604020202020204" pitchFamily="34" charset="0"/>
              </a:defRPr>
            </a:lvl5pPr>
            <a:lvl6pPr marL="2723615" indent="-247602" eaLnBrk="0" fontAlgn="base" hangingPunct="0">
              <a:spcBef>
                <a:spcPct val="0"/>
              </a:spcBef>
              <a:spcAft>
                <a:spcPct val="0"/>
              </a:spcAft>
              <a:defRPr sz="2200">
                <a:solidFill>
                  <a:schemeClr val="tx1"/>
                </a:solidFill>
                <a:latin typeface="Arial" panose="020B0604020202020204" pitchFamily="34" charset="0"/>
              </a:defRPr>
            </a:lvl6pPr>
            <a:lvl7pPr marL="3218818" indent="-247602" eaLnBrk="0" fontAlgn="base" hangingPunct="0">
              <a:spcBef>
                <a:spcPct val="0"/>
              </a:spcBef>
              <a:spcAft>
                <a:spcPct val="0"/>
              </a:spcAft>
              <a:defRPr sz="2200">
                <a:solidFill>
                  <a:schemeClr val="tx1"/>
                </a:solidFill>
                <a:latin typeface="Arial" panose="020B0604020202020204" pitchFamily="34" charset="0"/>
              </a:defRPr>
            </a:lvl7pPr>
            <a:lvl8pPr marL="3714020" indent="-247602" eaLnBrk="0" fontAlgn="base" hangingPunct="0">
              <a:spcBef>
                <a:spcPct val="0"/>
              </a:spcBef>
              <a:spcAft>
                <a:spcPct val="0"/>
              </a:spcAft>
              <a:defRPr sz="2200">
                <a:solidFill>
                  <a:schemeClr val="tx1"/>
                </a:solidFill>
                <a:latin typeface="Arial" panose="020B0604020202020204" pitchFamily="34" charset="0"/>
              </a:defRPr>
            </a:lvl8pPr>
            <a:lvl9pPr marL="4209224" indent="-247602" eaLnBrk="0" fontAlgn="base" hangingPunct="0">
              <a:spcBef>
                <a:spcPct val="0"/>
              </a:spcBef>
              <a:spcAft>
                <a:spcPct val="0"/>
              </a:spcAft>
              <a:defRPr sz="2200">
                <a:solidFill>
                  <a:schemeClr val="tx1"/>
                </a:solidFill>
                <a:latin typeface="Arial" panose="020B0604020202020204" pitchFamily="34" charset="0"/>
              </a:defRPr>
            </a:lvl9pPr>
          </a:lstStyle>
          <a:p>
            <a:fld id="{50C66A6B-05D2-4A63-A979-AF419B74E1A8}" type="slidenum">
              <a:rPr lang="de-DE" altLang="de-DE" sz="1400">
                <a:latin typeface="Times New Roman" panose="02020603050405020304" pitchFamily="18" charset="0"/>
              </a:rPr>
              <a:pPr/>
              <a:t>5</a:t>
            </a:fld>
            <a:endParaRPr lang="de-DE" altLang="de-DE" sz="1400">
              <a:latin typeface="Times New Roman" panose="02020603050405020304" pitchFamily="18" charset="0"/>
            </a:endParaRPr>
          </a:p>
        </p:txBody>
      </p:sp>
    </p:spTree>
    <p:extLst>
      <p:ext uri="{BB962C8B-B14F-4D97-AF65-F5344CB8AC3E}">
        <p14:creationId xmlns:p14="http://schemas.microsoft.com/office/powerpoint/2010/main" val="606110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20 sec.</a:t>
            </a:r>
          </a:p>
          <a:p>
            <a:endParaRPr lang="de-DE" dirty="0" smtClean="0"/>
          </a:p>
          <a:p>
            <a:r>
              <a:rPr lang="de-DE" dirty="0" smtClean="0"/>
              <a:t>Fragen an das Plenum:</a:t>
            </a:r>
          </a:p>
          <a:p>
            <a:r>
              <a:rPr lang="de-DE" dirty="0" smtClean="0"/>
              <a:t>Wer</a:t>
            </a:r>
            <a:r>
              <a:rPr lang="de-DE" baseline="0" dirty="0" smtClean="0"/>
              <a:t> von Ihnen hat durchgehalten? Kinder haben diese Übung über 3 min durchgeführt.</a:t>
            </a:r>
            <a:endParaRPr lang="de-DE" dirty="0" smtClean="0"/>
          </a:p>
          <a:p>
            <a:r>
              <a:rPr lang="de-DE" dirty="0" smtClean="0"/>
              <a:t>Wie stark war Ihre aktuelle Angst? 0 – 100?</a:t>
            </a:r>
          </a:p>
          <a:p>
            <a:r>
              <a:rPr lang="de-DE" dirty="0" smtClean="0"/>
              <a:t>(Kinder wurden auch nach Wunsch gefragt, Situation zu verlassen</a:t>
            </a:r>
            <a:r>
              <a:rPr lang="de-DE" baseline="0" dirty="0" smtClean="0"/>
              <a:t> (Vermeidung) und nach Schmerzen)</a:t>
            </a:r>
            <a:endParaRPr lang="de-DE" dirty="0"/>
          </a:p>
        </p:txBody>
      </p:sp>
      <p:sp>
        <p:nvSpPr>
          <p:cNvPr id="4" name="Datumsplatzhalter 3"/>
          <p:cNvSpPr>
            <a:spLocks noGrp="1"/>
          </p:cNvSpPr>
          <p:nvPr>
            <p:ph type="dt" idx="10"/>
          </p:nvPr>
        </p:nvSpPr>
        <p:spPr/>
        <p:txBody>
          <a:bodyPr/>
          <a:lstStyle/>
          <a:p>
            <a:fld id="{86076714-74C8-4EC7-8168-32709599ED18}" type="datetime1">
              <a:rPr lang="de-DE" smtClean="0"/>
              <a:t>17.03.2017</a:t>
            </a:fld>
            <a:endParaRPr lang="de-DE"/>
          </a:p>
        </p:txBody>
      </p:sp>
    </p:spTree>
    <p:extLst>
      <p:ext uri="{BB962C8B-B14F-4D97-AF65-F5344CB8AC3E}">
        <p14:creationId xmlns:p14="http://schemas.microsoft.com/office/powerpoint/2010/main" val="398000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Erfassung der Angst durch Selbstbericht (0-100)</a:t>
            </a:r>
          </a:p>
          <a:p>
            <a:r>
              <a:rPr lang="de-DE" dirty="0"/>
              <a:t>Grau: CAP</a:t>
            </a:r>
          </a:p>
          <a:p>
            <a:r>
              <a:rPr lang="de-DE" dirty="0"/>
              <a:t>Schwarz: </a:t>
            </a:r>
            <a:r>
              <a:rPr lang="de-DE" dirty="0" err="1"/>
              <a:t>Headache</a:t>
            </a:r>
            <a:endParaRPr lang="de-DE" dirty="0"/>
          </a:p>
          <a:p>
            <a:r>
              <a:rPr lang="de-DE" dirty="0"/>
              <a:t>Signifikante Interaktion zwischen Bedingung und Gruppe:</a:t>
            </a:r>
          </a:p>
          <a:p>
            <a:pPr marL="171450" indent="-171450">
              <a:buFontTx/>
              <a:buChar char="-"/>
            </a:pPr>
            <a:r>
              <a:rPr lang="de-DE" dirty="0"/>
              <a:t>Kopfschmerzkinder:</a:t>
            </a:r>
          </a:p>
          <a:p>
            <a:pPr marL="628650" lvl="1" indent="-171450">
              <a:buFontTx/>
              <a:buChar char="-"/>
            </a:pPr>
            <a:r>
              <a:rPr lang="de-DE" dirty="0" err="1"/>
              <a:t>Frown</a:t>
            </a:r>
            <a:r>
              <a:rPr lang="de-DE" dirty="0"/>
              <a:t> &gt; </a:t>
            </a:r>
            <a:r>
              <a:rPr lang="de-DE" dirty="0" err="1"/>
              <a:t>safe</a:t>
            </a:r>
            <a:r>
              <a:rPr lang="de-DE" dirty="0"/>
              <a:t> (</a:t>
            </a:r>
            <a:r>
              <a:rPr lang="de-DE" dirty="0" err="1"/>
              <a:t>fear</a:t>
            </a:r>
            <a:r>
              <a:rPr lang="de-DE" dirty="0"/>
              <a:t>)</a:t>
            </a:r>
          </a:p>
          <a:p>
            <a:pPr marL="628650" lvl="1" indent="-171450">
              <a:buFontTx/>
              <a:buChar char="-"/>
            </a:pPr>
            <a:r>
              <a:rPr lang="de-DE" dirty="0" err="1"/>
              <a:t>Tighten</a:t>
            </a:r>
            <a:r>
              <a:rPr lang="de-DE" dirty="0"/>
              <a:t> </a:t>
            </a:r>
            <a:r>
              <a:rPr lang="de-DE" dirty="0" err="1"/>
              <a:t>belly</a:t>
            </a:r>
            <a:r>
              <a:rPr lang="de-DE" dirty="0"/>
              <a:t> &gt; </a:t>
            </a:r>
            <a:r>
              <a:rPr lang="de-DE" dirty="0" err="1"/>
              <a:t>safe</a:t>
            </a:r>
            <a:r>
              <a:rPr lang="de-DE" dirty="0"/>
              <a:t> (</a:t>
            </a:r>
            <a:r>
              <a:rPr lang="de-DE" dirty="0" err="1"/>
              <a:t>fear</a:t>
            </a:r>
            <a:r>
              <a:rPr lang="de-DE" dirty="0"/>
              <a:t>)</a:t>
            </a:r>
          </a:p>
          <a:p>
            <a:pPr marL="628650" lvl="1" indent="-171450">
              <a:buFontTx/>
              <a:buChar char="-"/>
            </a:pPr>
            <a:r>
              <a:rPr lang="de-DE" dirty="0" err="1"/>
              <a:t>Frown</a:t>
            </a:r>
            <a:r>
              <a:rPr lang="de-DE" dirty="0"/>
              <a:t> = </a:t>
            </a:r>
            <a:r>
              <a:rPr lang="de-DE" dirty="0" err="1"/>
              <a:t>tighten</a:t>
            </a:r>
            <a:r>
              <a:rPr lang="de-DE" dirty="0"/>
              <a:t> </a:t>
            </a:r>
            <a:r>
              <a:rPr lang="de-DE" dirty="0" err="1"/>
              <a:t>belly</a:t>
            </a:r>
            <a:r>
              <a:rPr lang="de-DE" dirty="0"/>
              <a:t> (</a:t>
            </a:r>
            <a:r>
              <a:rPr lang="de-DE" dirty="0" err="1"/>
              <a:t>ns</a:t>
            </a:r>
            <a:r>
              <a:rPr lang="de-DE" dirty="0"/>
              <a:t>)</a:t>
            </a:r>
          </a:p>
          <a:p>
            <a:pPr marL="171450" indent="-171450">
              <a:buFontTx/>
              <a:buChar char="-"/>
            </a:pPr>
            <a:r>
              <a:rPr lang="de-DE" dirty="0"/>
              <a:t>Bauchschmerzkinder:</a:t>
            </a:r>
          </a:p>
          <a:p>
            <a:pPr marL="628650" lvl="1" indent="-171450">
              <a:buFontTx/>
              <a:buChar char="-"/>
            </a:pPr>
            <a:r>
              <a:rPr lang="de-DE" dirty="0" err="1"/>
              <a:t>Tighten</a:t>
            </a:r>
            <a:r>
              <a:rPr lang="de-DE" dirty="0"/>
              <a:t> </a:t>
            </a:r>
            <a:r>
              <a:rPr lang="de-DE" dirty="0" err="1"/>
              <a:t>belly</a:t>
            </a:r>
            <a:r>
              <a:rPr lang="de-DE" dirty="0"/>
              <a:t> &gt; </a:t>
            </a:r>
            <a:r>
              <a:rPr lang="de-DE" dirty="0" err="1"/>
              <a:t>safe</a:t>
            </a:r>
            <a:r>
              <a:rPr lang="de-DE" dirty="0"/>
              <a:t> (</a:t>
            </a:r>
            <a:r>
              <a:rPr lang="de-DE" dirty="0" err="1"/>
              <a:t>fear</a:t>
            </a:r>
            <a:r>
              <a:rPr lang="de-DE" dirty="0"/>
              <a:t>)</a:t>
            </a:r>
          </a:p>
          <a:p>
            <a:pPr marL="628650" lvl="1" indent="-171450">
              <a:buFontTx/>
              <a:buChar char="-"/>
            </a:pPr>
            <a:r>
              <a:rPr lang="de-DE" dirty="0" err="1"/>
              <a:t>Frown</a:t>
            </a:r>
            <a:r>
              <a:rPr lang="de-DE" dirty="0"/>
              <a:t> &gt; </a:t>
            </a:r>
            <a:r>
              <a:rPr lang="de-DE" dirty="0" err="1"/>
              <a:t>safe</a:t>
            </a:r>
            <a:r>
              <a:rPr lang="de-DE" dirty="0"/>
              <a:t> (</a:t>
            </a:r>
            <a:r>
              <a:rPr lang="de-DE" dirty="0" err="1"/>
              <a:t>fear</a:t>
            </a:r>
            <a:r>
              <a:rPr lang="de-DE" dirty="0"/>
              <a:t>)</a:t>
            </a:r>
          </a:p>
          <a:p>
            <a:pPr marL="628650" lvl="1" indent="-171450">
              <a:buFontTx/>
              <a:buChar char="-"/>
            </a:pPr>
            <a:r>
              <a:rPr lang="de-DE" dirty="0" err="1"/>
              <a:t>Tighten</a:t>
            </a:r>
            <a:r>
              <a:rPr lang="de-DE" dirty="0"/>
              <a:t> </a:t>
            </a:r>
            <a:r>
              <a:rPr lang="de-DE" dirty="0" err="1"/>
              <a:t>belly</a:t>
            </a:r>
            <a:r>
              <a:rPr lang="de-DE" dirty="0"/>
              <a:t> &gt; </a:t>
            </a:r>
            <a:r>
              <a:rPr lang="de-DE" dirty="0" err="1"/>
              <a:t>frown</a:t>
            </a:r>
            <a:endParaRPr lang="de-DE"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28655268-0E89-4785-8F1E-8EBF429D9D19}" type="slidenum">
              <a:rPr lang="de-DE" smtClean="0"/>
              <a:t>48</a:t>
            </a:fld>
            <a:endParaRPr lang="de-DE"/>
          </a:p>
        </p:txBody>
      </p:sp>
    </p:spTree>
    <p:extLst>
      <p:ext uri="{BB962C8B-B14F-4D97-AF65-F5344CB8AC3E}">
        <p14:creationId xmlns:p14="http://schemas.microsoft.com/office/powerpoint/2010/main" val="13547462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Erfassung der Vermeidung (0-100)</a:t>
            </a:r>
          </a:p>
          <a:p>
            <a:r>
              <a:rPr lang="de-DE" dirty="0"/>
              <a:t>Grau: CAP</a:t>
            </a:r>
          </a:p>
          <a:p>
            <a:r>
              <a:rPr lang="de-DE" dirty="0"/>
              <a:t>Schwarz: </a:t>
            </a:r>
            <a:r>
              <a:rPr lang="de-DE" dirty="0" err="1"/>
              <a:t>Headache</a:t>
            </a:r>
            <a:endParaRPr lang="de-DE" dirty="0"/>
          </a:p>
          <a:p>
            <a:r>
              <a:rPr lang="de-DE" dirty="0"/>
              <a:t>Signifikante Interaktion zwischen Bedingung und Gruppe</a:t>
            </a:r>
          </a:p>
          <a:p>
            <a:pPr marL="171450" indent="-171450">
              <a:buFontTx/>
              <a:buChar char="-"/>
            </a:pPr>
            <a:r>
              <a:rPr lang="de-DE" dirty="0"/>
              <a:t>Kopfschmerzkinder:</a:t>
            </a:r>
          </a:p>
          <a:p>
            <a:pPr marL="628650" lvl="1" indent="-171450">
              <a:buFontTx/>
              <a:buChar char="-"/>
            </a:pPr>
            <a:r>
              <a:rPr lang="de-DE" dirty="0" err="1"/>
              <a:t>Frown</a:t>
            </a:r>
            <a:r>
              <a:rPr lang="de-DE" dirty="0"/>
              <a:t> &gt; </a:t>
            </a:r>
            <a:r>
              <a:rPr lang="de-DE" dirty="0" err="1"/>
              <a:t>safe</a:t>
            </a:r>
            <a:r>
              <a:rPr lang="de-DE" dirty="0"/>
              <a:t> (</a:t>
            </a:r>
            <a:r>
              <a:rPr lang="de-DE" dirty="0" err="1"/>
              <a:t>avoidance</a:t>
            </a:r>
            <a:r>
              <a:rPr lang="de-DE" dirty="0"/>
              <a:t>,</a:t>
            </a:r>
            <a:r>
              <a:rPr lang="de-DE" baseline="0" dirty="0"/>
              <a:t> p=.050</a:t>
            </a:r>
            <a:r>
              <a:rPr lang="de-DE" dirty="0"/>
              <a:t>)</a:t>
            </a:r>
          </a:p>
          <a:p>
            <a:pPr marL="628650" lvl="1" indent="-171450">
              <a:buFontTx/>
              <a:buChar char="-"/>
            </a:pPr>
            <a:r>
              <a:rPr lang="de-DE" dirty="0" err="1"/>
              <a:t>Tighten</a:t>
            </a:r>
            <a:r>
              <a:rPr lang="de-DE" dirty="0"/>
              <a:t> </a:t>
            </a:r>
            <a:r>
              <a:rPr lang="de-DE" dirty="0" err="1"/>
              <a:t>belly</a:t>
            </a:r>
            <a:r>
              <a:rPr lang="de-DE" dirty="0"/>
              <a:t> = </a:t>
            </a:r>
            <a:r>
              <a:rPr lang="de-DE" dirty="0" err="1"/>
              <a:t>safe</a:t>
            </a:r>
            <a:r>
              <a:rPr lang="de-DE" dirty="0"/>
              <a:t> (</a:t>
            </a:r>
            <a:r>
              <a:rPr lang="de-DE" dirty="0" err="1"/>
              <a:t>avoidance</a:t>
            </a:r>
            <a:r>
              <a:rPr lang="de-DE" dirty="0"/>
              <a:t>)</a:t>
            </a:r>
          </a:p>
          <a:p>
            <a:pPr marL="628650" lvl="1" indent="-171450">
              <a:buFontTx/>
              <a:buChar char="-"/>
            </a:pPr>
            <a:r>
              <a:rPr lang="de-DE" dirty="0" err="1"/>
              <a:t>Frown</a:t>
            </a:r>
            <a:r>
              <a:rPr lang="de-DE" dirty="0"/>
              <a:t> = </a:t>
            </a:r>
            <a:r>
              <a:rPr lang="de-DE" dirty="0" err="1"/>
              <a:t>tighten</a:t>
            </a:r>
            <a:r>
              <a:rPr lang="de-DE" dirty="0"/>
              <a:t> </a:t>
            </a:r>
            <a:r>
              <a:rPr lang="de-DE" dirty="0" err="1"/>
              <a:t>belly</a:t>
            </a:r>
            <a:r>
              <a:rPr lang="de-DE" dirty="0"/>
              <a:t> (</a:t>
            </a:r>
            <a:r>
              <a:rPr lang="de-DE" dirty="0" err="1"/>
              <a:t>ns</a:t>
            </a:r>
            <a:r>
              <a:rPr lang="de-DE" dirty="0"/>
              <a:t>)</a:t>
            </a:r>
          </a:p>
          <a:p>
            <a:pPr marL="171450" indent="-171450">
              <a:buFontTx/>
              <a:buChar char="-"/>
            </a:pPr>
            <a:r>
              <a:rPr lang="de-DE" dirty="0"/>
              <a:t>Bauchschmerzkinder:</a:t>
            </a:r>
          </a:p>
          <a:p>
            <a:pPr marL="628650" lvl="1" indent="-171450">
              <a:buFontTx/>
              <a:buChar char="-"/>
            </a:pPr>
            <a:r>
              <a:rPr lang="de-DE" dirty="0" err="1"/>
              <a:t>Tighten</a:t>
            </a:r>
            <a:r>
              <a:rPr lang="de-DE" dirty="0"/>
              <a:t> </a:t>
            </a:r>
            <a:r>
              <a:rPr lang="de-DE" dirty="0" err="1"/>
              <a:t>belly</a:t>
            </a:r>
            <a:r>
              <a:rPr lang="de-DE" dirty="0"/>
              <a:t> &gt; </a:t>
            </a:r>
            <a:r>
              <a:rPr lang="de-DE" dirty="0" err="1"/>
              <a:t>safe</a:t>
            </a:r>
            <a:r>
              <a:rPr lang="de-DE" dirty="0"/>
              <a:t> (</a:t>
            </a:r>
            <a:r>
              <a:rPr lang="de-DE" dirty="0" err="1"/>
              <a:t>avoidance</a:t>
            </a:r>
            <a:r>
              <a:rPr lang="de-DE" dirty="0"/>
              <a:t>)</a:t>
            </a:r>
          </a:p>
          <a:p>
            <a:pPr marL="628650" lvl="1" indent="-171450">
              <a:buFontTx/>
              <a:buChar char="-"/>
            </a:pPr>
            <a:r>
              <a:rPr lang="de-DE" dirty="0" err="1"/>
              <a:t>Frown</a:t>
            </a:r>
            <a:r>
              <a:rPr lang="de-DE" dirty="0"/>
              <a:t> = </a:t>
            </a:r>
            <a:r>
              <a:rPr lang="de-DE" dirty="0" err="1"/>
              <a:t>safe</a:t>
            </a:r>
            <a:r>
              <a:rPr lang="de-DE" dirty="0"/>
              <a:t> (</a:t>
            </a:r>
            <a:r>
              <a:rPr lang="de-DE" dirty="0" err="1"/>
              <a:t>ns</a:t>
            </a:r>
            <a:r>
              <a:rPr lang="de-DE" dirty="0"/>
              <a:t>)</a:t>
            </a:r>
          </a:p>
          <a:p>
            <a:pPr marL="628650" lvl="1" indent="-171450">
              <a:buFontTx/>
              <a:buChar char="-"/>
            </a:pPr>
            <a:r>
              <a:rPr lang="de-DE" dirty="0" err="1"/>
              <a:t>Tighten</a:t>
            </a:r>
            <a:r>
              <a:rPr lang="de-DE" dirty="0"/>
              <a:t> </a:t>
            </a:r>
            <a:r>
              <a:rPr lang="de-DE" dirty="0" err="1"/>
              <a:t>belly</a:t>
            </a:r>
            <a:r>
              <a:rPr lang="de-DE" dirty="0"/>
              <a:t> &gt; </a:t>
            </a:r>
            <a:r>
              <a:rPr lang="de-DE" dirty="0" err="1"/>
              <a:t>frown</a:t>
            </a:r>
            <a:r>
              <a:rPr lang="de-DE" dirty="0"/>
              <a:t> (</a:t>
            </a:r>
            <a:r>
              <a:rPr lang="de-DE" dirty="0" err="1"/>
              <a:t>avoidance</a:t>
            </a:r>
            <a:r>
              <a:rPr lang="de-DE" dirty="0"/>
              <a:t>)</a:t>
            </a:r>
          </a:p>
          <a:p>
            <a:pPr marL="171450" indent="-171450">
              <a:buFontTx/>
              <a:buChar char="-"/>
            </a:pP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28655268-0E89-4785-8F1E-8EBF429D9D19}" type="slidenum">
              <a:rPr lang="de-DE" smtClean="0"/>
              <a:t>49</a:t>
            </a:fld>
            <a:endParaRPr lang="de-DE"/>
          </a:p>
        </p:txBody>
      </p:sp>
    </p:spTree>
    <p:extLst>
      <p:ext uri="{BB962C8B-B14F-4D97-AF65-F5344CB8AC3E}">
        <p14:creationId xmlns:p14="http://schemas.microsoft.com/office/powerpoint/2010/main" val="761835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3 = Moderate </a:t>
            </a:r>
            <a:r>
              <a:rPr lang="de-DE" dirty="0" err="1" smtClean="0"/>
              <a:t>pain</a:t>
            </a:r>
            <a:endParaRPr lang="de-DE" dirty="0" smtClean="0"/>
          </a:p>
          <a:p>
            <a:r>
              <a:rPr lang="de-DE" dirty="0" err="1" smtClean="0"/>
              <a:t>Adolescents</a:t>
            </a:r>
            <a:r>
              <a:rPr lang="de-DE" dirty="0" smtClean="0"/>
              <a:t> </a:t>
            </a:r>
            <a:r>
              <a:rPr lang="de-DE" dirty="0" err="1" smtClean="0"/>
              <a:t>reported</a:t>
            </a:r>
            <a:r>
              <a:rPr lang="de-DE" dirty="0" smtClean="0"/>
              <a:t> </a:t>
            </a:r>
            <a:r>
              <a:rPr lang="de-DE" dirty="0" err="1" smtClean="0"/>
              <a:t>more</a:t>
            </a:r>
            <a:r>
              <a:rPr lang="de-DE" dirty="0" smtClean="0"/>
              <a:t> </a:t>
            </a:r>
            <a:r>
              <a:rPr lang="de-DE" dirty="0" err="1" smtClean="0"/>
              <a:t>headache</a:t>
            </a:r>
            <a:r>
              <a:rPr lang="de-DE" dirty="0" smtClean="0"/>
              <a:t> in </a:t>
            </a:r>
            <a:r>
              <a:rPr lang="de-DE" dirty="0" err="1" smtClean="0"/>
              <a:t>the</a:t>
            </a:r>
            <a:r>
              <a:rPr lang="de-DE" dirty="0" smtClean="0"/>
              <a:t> </a:t>
            </a:r>
            <a:r>
              <a:rPr lang="de-DE" dirty="0" err="1" smtClean="0"/>
              <a:t>frown</a:t>
            </a:r>
            <a:r>
              <a:rPr lang="de-DE" dirty="0" smtClean="0"/>
              <a:t> </a:t>
            </a:r>
            <a:r>
              <a:rPr lang="de-DE" dirty="0" err="1" smtClean="0"/>
              <a:t>condition</a:t>
            </a:r>
            <a:r>
              <a:rPr lang="de-DE" dirty="0" smtClean="0"/>
              <a:t> and</a:t>
            </a:r>
            <a:r>
              <a:rPr lang="de-DE" baseline="0" dirty="0" smtClean="0"/>
              <a:t> </a:t>
            </a:r>
            <a:r>
              <a:rPr lang="de-DE" baseline="0" dirty="0" err="1" smtClean="0"/>
              <a:t>more</a:t>
            </a:r>
            <a:r>
              <a:rPr lang="de-DE" baseline="0" dirty="0" smtClean="0"/>
              <a:t> abdominal </a:t>
            </a:r>
            <a:r>
              <a:rPr lang="de-DE" baseline="0" dirty="0" err="1" smtClean="0"/>
              <a:t>pain</a:t>
            </a:r>
            <a:r>
              <a:rPr lang="de-DE" baseline="0" dirty="0" smtClean="0"/>
              <a:t> in </a:t>
            </a:r>
            <a:r>
              <a:rPr lang="de-DE" baseline="0" dirty="0" err="1" smtClean="0"/>
              <a:t>the</a:t>
            </a:r>
            <a:r>
              <a:rPr lang="de-DE" baseline="0" dirty="0" smtClean="0"/>
              <a:t> abdominal </a:t>
            </a:r>
            <a:r>
              <a:rPr lang="de-DE" baseline="0" dirty="0" err="1" smtClean="0"/>
              <a:t>muscle</a:t>
            </a:r>
            <a:r>
              <a:rPr lang="de-DE" baseline="0" dirty="0" smtClean="0"/>
              <a:t> </a:t>
            </a:r>
            <a:r>
              <a:rPr lang="de-DE" baseline="0" dirty="0" err="1" smtClean="0"/>
              <a:t>task</a:t>
            </a:r>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50</a:t>
            </a:fld>
            <a:endParaRPr lang="de-DE"/>
          </a:p>
        </p:txBody>
      </p:sp>
    </p:spTree>
    <p:extLst>
      <p:ext uri="{BB962C8B-B14F-4D97-AF65-F5344CB8AC3E}">
        <p14:creationId xmlns:p14="http://schemas.microsoft.com/office/powerpoint/2010/main" val="9692787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Fear of pain can be acquired via </a:t>
            </a:r>
            <a:r>
              <a:rPr lang="en-GB" dirty="0" err="1" smtClean="0"/>
              <a:t>interoceptive</a:t>
            </a:r>
            <a:r>
              <a:rPr lang="en-GB" dirty="0" smtClean="0"/>
              <a:t> fear conditioning.</a:t>
            </a:r>
          </a:p>
          <a:p>
            <a:r>
              <a:rPr lang="en-GB" dirty="0" smtClean="0"/>
              <a:t>Adolescents with CAP report increased fear and avoidance following the provocation of locally proximal </a:t>
            </a:r>
            <a:r>
              <a:rPr lang="en-GB" dirty="0" err="1" smtClean="0"/>
              <a:t>interoceptive</a:t>
            </a:r>
            <a:r>
              <a:rPr lang="en-GB" dirty="0" smtClean="0"/>
              <a:t> sensations.</a:t>
            </a:r>
          </a:p>
          <a:p>
            <a:r>
              <a:rPr lang="en-GB" dirty="0" smtClean="0"/>
              <a:t>Warranted: Psychological interventions to decrease fear of pain…</a:t>
            </a:r>
            <a:r>
              <a:rPr lang="en-GB" baseline="0" dirty="0" smtClean="0"/>
              <a:t> (e.g. </a:t>
            </a:r>
            <a:r>
              <a:rPr lang="en-GB" baseline="0" dirty="0" err="1" smtClean="0"/>
              <a:t>interoceptive</a:t>
            </a:r>
            <a:r>
              <a:rPr lang="en-GB" baseline="0" dirty="0" smtClean="0"/>
              <a:t> exposure)</a:t>
            </a:r>
            <a:endParaRPr lang="en-GB" dirty="0" smtClean="0"/>
          </a:p>
          <a:p>
            <a:endParaRPr lang="en-GB" dirty="0" smtClean="0"/>
          </a:p>
          <a:p>
            <a:r>
              <a:rPr lang="en-GB" dirty="0" smtClean="0"/>
              <a:t>Both groups reported headache in the frown task, and abdominal pain in the abdominal muscle task.</a:t>
            </a:r>
          </a:p>
          <a:p>
            <a:endParaRPr lang="de-DE" dirty="0"/>
          </a:p>
        </p:txBody>
      </p:sp>
      <p:sp>
        <p:nvSpPr>
          <p:cNvPr id="4" name="Datumsplatzhalter 3"/>
          <p:cNvSpPr>
            <a:spLocks noGrp="1"/>
          </p:cNvSpPr>
          <p:nvPr>
            <p:ph type="dt" idx="10"/>
          </p:nvPr>
        </p:nvSpPr>
        <p:spPr/>
        <p:txBody>
          <a:bodyPr/>
          <a:lstStyle/>
          <a:p>
            <a:fld id="{E257DA81-BB21-4B76-828E-D4ECFD0A602F}" type="datetime1">
              <a:rPr lang="de-DE" smtClean="0"/>
              <a:t>17.03.2017</a:t>
            </a:fld>
            <a:endParaRPr lang="de-DE"/>
          </a:p>
        </p:txBody>
      </p:sp>
    </p:spTree>
    <p:extLst>
      <p:ext uri="{BB962C8B-B14F-4D97-AF65-F5344CB8AC3E}">
        <p14:creationId xmlns:p14="http://schemas.microsoft.com/office/powerpoint/2010/main" val="2816493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t>
            </a:r>
            <a:r>
              <a:rPr lang="de-DE" dirty="0" err="1" smtClean="0"/>
              <a:t>Harmless</a:t>
            </a:r>
            <a:r>
              <a:rPr lang="de-DE" dirty="0" smtClean="0"/>
              <a:t>“ </a:t>
            </a:r>
            <a:r>
              <a:rPr lang="de-DE" dirty="0" err="1" smtClean="0"/>
              <a:t>sensations</a:t>
            </a:r>
            <a:r>
              <a:rPr lang="de-DE" dirty="0" smtClean="0"/>
              <a:t>, i.e. </a:t>
            </a:r>
            <a:r>
              <a:rPr lang="de-DE" dirty="0" err="1" smtClean="0"/>
              <a:t>sensations</a:t>
            </a:r>
            <a:r>
              <a:rPr lang="de-DE" dirty="0" smtClean="0"/>
              <a:t> </a:t>
            </a:r>
            <a:r>
              <a:rPr lang="de-DE" dirty="0" err="1" smtClean="0"/>
              <a:t>that</a:t>
            </a:r>
            <a:r>
              <a:rPr lang="de-DE" dirty="0" smtClean="0"/>
              <a:t> </a:t>
            </a:r>
            <a:r>
              <a:rPr lang="de-DE" dirty="0" err="1" smtClean="0"/>
              <a:t>we</a:t>
            </a:r>
            <a:r>
              <a:rPr lang="de-DE" dirty="0" smtClean="0"/>
              <a:t> </a:t>
            </a:r>
            <a:r>
              <a:rPr lang="de-DE" dirty="0" err="1" smtClean="0"/>
              <a:t>would</a:t>
            </a:r>
            <a:r>
              <a:rPr lang="de-DE" dirty="0" smtClean="0"/>
              <a:t> </a:t>
            </a:r>
            <a:r>
              <a:rPr lang="de-DE" dirty="0" err="1" smtClean="0"/>
              <a:t>classifly</a:t>
            </a:r>
            <a:r>
              <a:rPr lang="de-DE" dirty="0" smtClean="0"/>
              <a:t> </a:t>
            </a:r>
            <a:r>
              <a:rPr lang="de-DE" dirty="0" err="1" smtClean="0"/>
              <a:t>as</a:t>
            </a:r>
            <a:r>
              <a:rPr lang="de-DE" dirty="0" smtClean="0"/>
              <a:t> not </a:t>
            </a:r>
            <a:r>
              <a:rPr lang="de-DE" dirty="0" err="1" smtClean="0"/>
              <a:t>painful</a:t>
            </a:r>
            <a:r>
              <a:rPr lang="de-DE" dirty="0" smtClean="0"/>
              <a:t>, such </a:t>
            </a:r>
            <a:r>
              <a:rPr lang="de-DE" dirty="0" err="1" smtClean="0"/>
              <a:t>as</a:t>
            </a:r>
            <a:r>
              <a:rPr lang="de-DE" dirty="0" smtClean="0"/>
              <a:t> </a:t>
            </a:r>
            <a:r>
              <a:rPr lang="de-DE" dirty="0" err="1" smtClean="0"/>
              <a:t>the</a:t>
            </a:r>
            <a:r>
              <a:rPr lang="de-DE" dirty="0" smtClean="0"/>
              <a:t> </a:t>
            </a:r>
            <a:r>
              <a:rPr lang="de-DE" dirty="0" err="1" smtClean="0"/>
              <a:t>perception</a:t>
            </a:r>
            <a:r>
              <a:rPr lang="de-DE" dirty="0" smtClean="0"/>
              <a:t> of </a:t>
            </a:r>
            <a:r>
              <a:rPr lang="de-DE" dirty="0" err="1" smtClean="0"/>
              <a:t>muscle</a:t>
            </a:r>
            <a:r>
              <a:rPr lang="de-DE" dirty="0" smtClean="0"/>
              <a:t> </a:t>
            </a:r>
            <a:r>
              <a:rPr lang="de-DE" dirty="0" err="1" smtClean="0"/>
              <a:t>tensioning</a:t>
            </a:r>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52</a:t>
            </a:fld>
            <a:endParaRPr lang="de-DE"/>
          </a:p>
        </p:txBody>
      </p:sp>
    </p:spTree>
    <p:extLst>
      <p:ext uri="{BB962C8B-B14F-4D97-AF65-F5344CB8AC3E}">
        <p14:creationId xmlns:p14="http://schemas.microsoft.com/office/powerpoint/2010/main" val="13104499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MADDEN2016 (mit </a:t>
            </a:r>
            <a:r>
              <a:rPr lang="de-DE" dirty="0" err="1" smtClean="0"/>
              <a:t>Vlayen</a:t>
            </a:r>
            <a:r>
              <a:rPr lang="de-DE" dirty="0" smtClean="0"/>
              <a:t>)</a:t>
            </a:r>
          </a:p>
          <a:p>
            <a:r>
              <a:rPr lang="de-DE" dirty="0" smtClean="0"/>
              <a:t>Through </a:t>
            </a:r>
            <a:r>
              <a:rPr lang="de-DE" dirty="0" err="1" smtClean="0"/>
              <a:t>classical</a:t>
            </a:r>
            <a:r>
              <a:rPr lang="de-DE" dirty="0" smtClean="0"/>
              <a:t> </a:t>
            </a:r>
            <a:r>
              <a:rPr lang="de-DE" dirty="0" err="1" smtClean="0"/>
              <a:t>conditioning</a:t>
            </a:r>
            <a:r>
              <a:rPr lang="de-DE" dirty="0" smtClean="0"/>
              <a:t>, </a:t>
            </a:r>
            <a:r>
              <a:rPr lang="de-DE" dirty="0" err="1" smtClean="0"/>
              <a:t>pain</a:t>
            </a:r>
            <a:r>
              <a:rPr lang="de-DE" dirty="0" smtClean="0"/>
              <a:t> </a:t>
            </a:r>
            <a:r>
              <a:rPr lang="de-DE" dirty="0" err="1" smtClean="0"/>
              <a:t>might</a:t>
            </a:r>
            <a:r>
              <a:rPr lang="de-DE" dirty="0" smtClean="0"/>
              <a:t> </a:t>
            </a:r>
            <a:r>
              <a:rPr lang="de-DE" dirty="0" err="1" smtClean="0"/>
              <a:t>become</a:t>
            </a:r>
            <a:r>
              <a:rPr lang="de-DE" dirty="0" smtClean="0"/>
              <a:t> a </a:t>
            </a:r>
            <a:r>
              <a:rPr lang="de-DE" dirty="0" err="1" smtClean="0"/>
              <a:t>classically</a:t>
            </a:r>
            <a:r>
              <a:rPr lang="de-DE" baseline="0" dirty="0" smtClean="0"/>
              <a:t> </a:t>
            </a:r>
            <a:r>
              <a:rPr lang="de-DE" baseline="0" dirty="0" err="1" smtClean="0"/>
              <a:t>conditioned</a:t>
            </a:r>
            <a:r>
              <a:rPr lang="de-DE" baseline="0" dirty="0" smtClean="0"/>
              <a:t> </a:t>
            </a:r>
            <a:r>
              <a:rPr lang="de-DE" baseline="0" dirty="0" err="1" smtClean="0"/>
              <a:t>response</a:t>
            </a:r>
            <a:r>
              <a:rPr lang="de-DE" baseline="0" dirty="0" smtClean="0"/>
              <a:t>. </a:t>
            </a:r>
            <a:r>
              <a:rPr lang="de-DE" baseline="0" dirty="0" err="1" smtClean="0"/>
              <a:t>One</a:t>
            </a:r>
            <a:r>
              <a:rPr lang="de-DE" baseline="0" dirty="0" smtClean="0"/>
              <a:t> </a:t>
            </a:r>
            <a:r>
              <a:rPr lang="de-DE" baseline="0" dirty="0" err="1" smtClean="0"/>
              <a:t>that</a:t>
            </a:r>
            <a:r>
              <a:rPr lang="de-DE" baseline="0" dirty="0" smtClean="0"/>
              <a:t> </a:t>
            </a:r>
            <a:r>
              <a:rPr lang="de-DE" baseline="0" dirty="0" err="1" smtClean="0"/>
              <a:t>is</a:t>
            </a:r>
            <a:r>
              <a:rPr lang="de-DE" baseline="0" dirty="0" smtClean="0"/>
              <a:t> </a:t>
            </a:r>
            <a:r>
              <a:rPr lang="de-DE" baseline="0" dirty="0" err="1" smtClean="0"/>
              <a:t>driven</a:t>
            </a:r>
            <a:r>
              <a:rPr lang="de-DE" baseline="0" dirty="0" smtClean="0"/>
              <a:t> </a:t>
            </a:r>
            <a:r>
              <a:rPr lang="de-DE" baseline="0" dirty="0" err="1" smtClean="0"/>
              <a:t>by</a:t>
            </a:r>
            <a:r>
              <a:rPr lang="de-DE" baseline="0" dirty="0" smtClean="0"/>
              <a:t> non-</a:t>
            </a:r>
            <a:r>
              <a:rPr lang="de-DE" baseline="0" dirty="0" err="1" smtClean="0"/>
              <a:t>nociceptive</a:t>
            </a:r>
            <a:r>
              <a:rPr lang="de-DE" baseline="0" dirty="0" smtClean="0"/>
              <a:t> </a:t>
            </a:r>
            <a:r>
              <a:rPr lang="de-DE" baseline="0" dirty="0" err="1" smtClean="0"/>
              <a:t>input</a:t>
            </a:r>
            <a:r>
              <a:rPr lang="de-DE" baseline="0" dirty="0" smtClean="0"/>
              <a:t> </a:t>
            </a:r>
            <a:r>
              <a:rPr lang="de-DE" baseline="0" dirty="0" err="1" smtClean="0"/>
              <a:t>that</a:t>
            </a:r>
            <a:r>
              <a:rPr lang="de-DE" baseline="0" dirty="0" smtClean="0"/>
              <a:t> </a:t>
            </a:r>
            <a:r>
              <a:rPr lang="de-DE" baseline="0" dirty="0" err="1" smtClean="0"/>
              <a:t>has</a:t>
            </a:r>
            <a:r>
              <a:rPr lang="de-DE" baseline="0" dirty="0" smtClean="0"/>
              <a:t> </a:t>
            </a:r>
            <a:r>
              <a:rPr lang="de-DE" baseline="0" dirty="0" err="1" smtClean="0"/>
              <a:t>previously</a:t>
            </a:r>
            <a:r>
              <a:rPr lang="de-DE" baseline="0" dirty="0" smtClean="0"/>
              <a:t> </a:t>
            </a:r>
            <a:r>
              <a:rPr lang="de-DE" baseline="0" dirty="0" err="1" smtClean="0"/>
              <a:t>been</a:t>
            </a:r>
            <a:r>
              <a:rPr lang="de-DE" baseline="0" dirty="0" smtClean="0"/>
              <a:t> </a:t>
            </a:r>
            <a:r>
              <a:rPr lang="de-DE" baseline="0" dirty="0" err="1" smtClean="0"/>
              <a:t>associated</a:t>
            </a:r>
            <a:r>
              <a:rPr lang="de-DE" baseline="0" dirty="0" smtClean="0"/>
              <a:t> </a:t>
            </a:r>
            <a:r>
              <a:rPr lang="de-DE" baseline="0" dirty="0" err="1" smtClean="0"/>
              <a:t>with</a:t>
            </a:r>
            <a:r>
              <a:rPr lang="de-DE" baseline="0" dirty="0" smtClean="0"/>
              <a:t> </a:t>
            </a:r>
            <a:r>
              <a:rPr lang="de-DE" baseline="0" dirty="0" err="1" smtClean="0"/>
              <a:t>nociception</a:t>
            </a:r>
            <a:r>
              <a:rPr lang="de-DE" baseline="0" dirty="0" smtClean="0"/>
              <a:t>.</a:t>
            </a:r>
          </a:p>
          <a:p>
            <a:r>
              <a:rPr lang="de-DE" baseline="0" dirty="0" err="1" smtClean="0"/>
              <a:t>Systematic</a:t>
            </a:r>
            <a:r>
              <a:rPr lang="de-DE" baseline="0" dirty="0" smtClean="0"/>
              <a:t> </a:t>
            </a:r>
            <a:r>
              <a:rPr lang="de-DE" baseline="0" dirty="0" err="1" smtClean="0"/>
              <a:t>review</a:t>
            </a:r>
            <a:r>
              <a:rPr lang="de-DE" baseline="0" dirty="0" smtClean="0"/>
              <a:t> and meta-analysis</a:t>
            </a:r>
          </a:p>
          <a:p>
            <a:r>
              <a:rPr lang="de-DE" baseline="0" dirty="0" smtClean="0"/>
              <a:t>N = 10 </a:t>
            </a:r>
            <a:r>
              <a:rPr lang="de-DE" baseline="0" dirty="0" err="1" smtClean="0"/>
              <a:t>studies</a:t>
            </a:r>
            <a:r>
              <a:rPr lang="de-DE" baseline="0" dirty="0" smtClean="0"/>
              <a:t> </a:t>
            </a:r>
            <a:r>
              <a:rPr lang="de-DE" baseline="0" dirty="0" err="1" smtClean="0"/>
              <a:t>for</a:t>
            </a:r>
            <a:r>
              <a:rPr lang="de-DE" baseline="0" dirty="0" smtClean="0"/>
              <a:t> </a:t>
            </a:r>
            <a:r>
              <a:rPr lang="de-DE" baseline="0" dirty="0" err="1" smtClean="0"/>
              <a:t>allodynia</a:t>
            </a:r>
            <a:r>
              <a:rPr lang="de-DE" baseline="0" dirty="0" smtClean="0"/>
              <a:t> and </a:t>
            </a:r>
            <a:r>
              <a:rPr lang="de-DE" baseline="0" dirty="0" err="1" smtClean="0"/>
              <a:t>hyperalgesia</a:t>
            </a:r>
            <a:endParaRPr lang="de-DE" baseline="0" dirty="0" smtClean="0"/>
          </a:p>
          <a:p>
            <a:r>
              <a:rPr lang="de-DE" baseline="0" dirty="0" err="1" smtClean="0"/>
              <a:t>Few</a:t>
            </a:r>
            <a:r>
              <a:rPr lang="de-DE" baseline="0" dirty="0" smtClean="0"/>
              <a:t> </a:t>
            </a:r>
            <a:r>
              <a:rPr lang="de-DE" baseline="0" dirty="0" err="1" smtClean="0"/>
              <a:t>studies</a:t>
            </a:r>
            <a:r>
              <a:rPr lang="de-DE" baseline="0" dirty="0" smtClean="0"/>
              <a:t> on </a:t>
            </a:r>
            <a:r>
              <a:rPr lang="de-DE" baseline="0" dirty="0" err="1" smtClean="0"/>
              <a:t>classical</a:t>
            </a:r>
            <a:r>
              <a:rPr lang="de-DE" baseline="0" dirty="0" smtClean="0"/>
              <a:t> </a:t>
            </a:r>
            <a:r>
              <a:rPr lang="de-DE" baseline="0" dirty="0" err="1" smtClean="0"/>
              <a:t>conditioning</a:t>
            </a:r>
            <a:r>
              <a:rPr lang="de-DE" baseline="0" dirty="0" smtClean="0"/>
              <a:t> </a:t>
            </a:r>
            <a:r>
              <a:rPr lang="de-DE" baseline="0" dirty="0" err="1" smtClean="0"/>
              <a:t>to</a:t>
            </a:r>
            <a:r>
              <a:rPr lang="de-DE" baseline="0" dirty="0" smtClean="0"/>
              <a:t> </a:t>
            </a:r>
            <a:r>
              <a:rPr lang="de-DE" baseline="0" dirty="0" err="1" smtClean="0"/>
              <a:t>elicit</a:t>
            </a:r>
            <a:r>
              <a:rPr lang="de-DE" baseline="0" dirty="0" smtClean="0"/>
              <a:t> </a:t>
            </a:r>
            <a:r>
              <a:rPr lang="de-DE" baseline="0" dirty="0" err="1" smtClean="0"/>
              <a:t>pain</a:t>
            </a:r>
            <a:r>
              <a:rPr lang="de-DE" baseline="0" dirty="0" smtClean="0"/>
              <a:t> (</a:t>
            </a:r>
            <a:r>
              <a:rPr lang="de-DE" baseline="0" dirty="0" err="1" smtClean="0"/>
              <a:t>allodynia</a:t>
            </a:r>
            <a:r>
              <a:rPr lang="de-DE" baseline="0" dirty="0" smtClean="0"/>
              <a:t>)</a:t>
            </a:r>
          </a:p>
          <a:p>
            <a:r>
              <a:rPr lang="de-DE" baseline="0" dirty="0" smtClean="0"/>
              <a:t>N = 7 </a:t>
            </a:r>
            <a:r>
              <a:rPr lang="de-DE" baseline="0" dirty="0" err="1" smtClean="0"/>
              <a:t>studies</a:t>
            </a:r>
            <a:r>
              <a:rPr lang="de-DE" baseline="0" dirty="0" smtClean="0"/>
              <a:t> </a:t>
            </a:r>
            <a:r>
              <a:rPr lang="de-DE" baseline="0" dirty="0" err="1" smtClean="0"/>
              <a:t>supporting</a:t>
            </a:r>
            <a:r>
              <a:rPr lang="de-DE" baseline="0" dirty="0" smtClean="0"/>
              <a:t> </a:t>
            </a:r>
            <a:r>
              <a:rPr lang="de-DE" baseline="0" dirty="0" err="1" smtClean="0"/>
              <a:t>that</a:t>
            </a:r>
            <a:r>
              <a:rPr lang="de-DE" baseline="0" dirty="0" smtClean="0"/>
              <a:t> </a:t>
            </a:r>
            <a:r>
              <a:rPr lang="de-DE" baseline="0" dirty="0" err="1" smtClean="0"/>
              <a:t>classical</a:t>
            </a:r>
            <a:r>
              <a:rPr lang="de-DE" baseline="0" dirty="0" smtClean="0"/>
              <a:t> </a:t>
            </a:r>
            <a:r>
              <a:rPr lang="de-DE" baseline="0" dirty="0" err="1" smtClean="0"/>
              <a:t>conditioning</a:t>
            </a:r>
            <a:r>
              <a:rPr lang="de-DE" baseline="0" dirty="0" smtClean="0"/>
              <a:t> </a:t>
            </a:r>
            <a:r>
              <a:rPr lang="de-DE" baseline="0" dirty="0" err="1" smtClean="0"/>
              <a:t>can</a:t>
            </a:r>
            <a:r>
              <a:rPr lang="de-DE" baseline="0" dirty="0" smtClean="0"/>
              <a:t> </a:t>
            </a:r>
            <a:r>
              <a:rPr lang="de-DE" baseline="0" dirty="0" err="1" smtClean="0"/>
              <a:t>amplify</a:t>
            </a:r>
            <a:r>
              <a:rPr lang="de-DE" baseline="0" dirty="0" smtClean="0"/>
              <a:t> </a:t>
            </a:r>
            <a:r>
              <a:rPr lang="de-DE" baseline="0" dirty="0" err="1" smtClean="0"/>
              <a:t>pain</a:t>
            </a:r>
            <a:r>
              <a:rPr lang="de-DE" baseline="0" dirty="0" smtClean="0"/>
              <a:t> (</a:t>
            </a:r>
            <a:r>
              <a:rPr lang="de-DE" baseline="0" dirty="0" err="1" smtClean="0"/>
              <a:t>especially</a:t>
            </a:r>
            <a:r>
              <a:rPr lang="de-DE" baseline="0" dirty="0" smtClean="0"/>
              <a:t> </a:t>
            </a:r>
            <a:r>
              <a:rPr lang="de-DE" baseline="0" dirty="0" err="1" smtClean="0"/>
              <a:t>when</a:t>
            </a:r>
            <a:r>
              <a:rPr lang="de-DE" baseline="0" dirty="0" smtClean="0"/>
              <a:t> non-</a:t>
            </a:r>
            <a:r>
              <a:rPr lang="de-DE" baseline="0" dirty="0" err="1" smtClean="0"/>
              <a:t>somatosensory</a:t>
            </a:r>
            <a:r>
              <a:rPr lang="de-DE" baseline="0" dirty="0" smtClean="0"/>
              <a:t> CSs </a:t>
            </a:r>
            <a:r>
              <a:rPr lang="de-DE" baseline="0" dirty="0" err="1" smtClean="0"/>
              <a:t>are</a:t>
            </a:r>
            <a:r>
              <a:rPr lang="de-DE" baseline="0" dirty="0" smtClean="0"/>
              <a:t> </a:t>
            </a:r>
            <a:r>
              <a:rPr lang="de-DE" baseline="0" dirty="0" err="1" smtClean="0"/>
              <a:t>used</a:t>
            </a:r>
            <a:r>
              <a:rPr lang="de-DE" baseline="0" dirty="0" smtClean="0"/>
              <a:t>)</a:t>
            </a:r>
          </a:p>
          <a:p>
            <a:endParaRPr lang="de-DE" baseline="0" dirty="0" smtClean="0"/>
          </a:p>
          <a:p>
            <a:r>
              <a:rPr lang="de-DE" baseline="0" dirty="0" err="1" smtClean="0"/>
              <a:t>Theoretical</a:t>
            </a:r>
            <a:r>
              <a:rPr lang="de-DE" baseline="0" dirty="0" smtClean="0"/>
              <a:t> </a:t>
            </a:r>
            <a:r>
              <a:rPr lang="de-DE" baseline="0" dirty="0" err="1" smtClean="0"/>
              <a:t>considerations</a:t>
            </a:r>
            <a:r>
              <a:rPr lang="de-DE" baseline="0" dirty="0" smtClean="0"/>
              <a:t>:</a:t>
            </a:r>
          </a:p>
          <a:p>
            <a:pPr marL="171450" indent="-171450">
              <a:buFontTx/>
              <a:buChar char="-"/>
            </a:pPr>
            <a:r>
              <a:rPr lang="de-DE" baseline="0" dirty="0" err="1" smtClean="0"/>
              <a:t>Role</a:t>
            </a:r>
            <a:r>
              <a:rPr lang="de-DE" baseline="0" dirty="0" smtClean="0"/>
              <a:t> of </a:t>
            </a:r>
            <a:r>
              <a:rPr lang="de-DE" baseline="0" dirty="0" err="1" smtClean="0"/>
              <a:t>consciousness</a:t>
            </a:r>
            <a:r>
              <a:rPr lang="de-DE" baseline="0" dirty="0" smtClean="0"/>
              <a:t>? Not </a:t>
            </a:r>
            <a:r>
              <a:rPr lang="de-DE" baseline="0" dirty="0" err="1" smtClean="0"/>
              <a:t>critical</a:t>
            </a:r>
            <a:endParaRPr lang="de-DE" baseline="0" dirty="0" smtClean="0"/>
          </a:p>
          <a:p>
            <a:pPr marL="171450" indent="-171450">
              <a:buFontTx/>
              <a:buChar char="-"/>
            </a:pPr>
            <a:r>
              <a:rPr lang="de-DE" baseline="0" dirty="0" err="1" smtClean="0"/>
              <a:t>Role</a:t>
            </a:r>
            <a:r>
              <a:rPr lang="de-DE" baseline="0" dirty="0" smtClean="0"/>
              <a:t> of </a:t>
            </a:r>
            <a:r>
              <a:rPr lang="de-DE" baseline="0" dirty="0" err="1" smtClean="0"/>
              <a:t>predictability</a:t>
            </a:r>
            <a:r>
              <a:rPr lang="de-DE" baseline="0" dirty="0" smtClean="0"/>
              <a:t> and stress? </a:t>
            </a:r>
            <a:r>
              <a:rPr lang="de-DE" baseline="0" dirty="0" err="1" smtClean="0"/>
              <a:t>No</a:t>
            </a:r>
            <a:r>
              <a:rPr lang="de-DE" baseline="0" dirty="0" smtClean="0"/>
              <a:t> </a:t>
            </a:r>
            <a:r>
              <a:rPr lang="de-DE" baseline="0" dirty="0" err="1" smtClean="0"/>
              <a:t>clear</a:t>
            </a:r>
            <a:r>
              <a:rPr lang="de-DE" baseline="0" dirty="0" smtClean="0"/>
              <a:t> and </a:t>
            </a:r>
            <a:r>
              <a:rPr lang="de-DE" baseline="0" dirty="0" err="1" smtClean="0"/>
              <a:t>compelling</a:t>
            </a:r>
            <a:r>
              <a:rPr lang="de-DE" baseline="0" dirty="0" smtClean="0"/>
              <a:t> </a:t>
            </a:r>
            <a:r>
              <a:rPr lang="de-DE" baseline="0" dirty="0" err="1" smtClean="0"/>
              <a:t>basis</a:t>
            </a:r>
            <a:endParaRPr lang="de-DE" baseline="0" dirty="0" smtClean="0"/>
          </a:p>
          <a:p>
            <a:pPr marL="171450" indent="-171450">
              <a:buFontTx/>
              <a:buChar char="-"/>
            </a:pPr>
            <a:r>
              <a:rPr lang="de-DE" baseline="0" dirty="0" err="1" smtClean="0"/>
              <a:t>Role</a:t>
            </a:r>
            <a:r>
              <a:rPr lang="de-DE" baseline="0" dirty="0" smtClean="0"/>
              <a:t> of </a:t>
            </a:r>
            <a:r>
              <a:rPr lang="de-DE" baseline="0" dirty="0" err="1" smtClean="0"/>
              <a:t>elicited</a:t>
            </a:r>
            <a:r>
              <a:rPr lang="de-DE" baseline="0" dirty="0" smtClean="0"/>
              <a:t> </a:t>
            </a:r>
            <a:r>
              <a:rPr lang="de-DE" baseline="0" dirty="0" err="1" smtClean="0"/>
              <a:t>fear</a:t>
            </a:r>
            <a:r>
              <a:rPr lang="de-DE" baseline="0" dirty="0" smtClean="0"/>
              <a:t>? </a:t>
            </a:r>
            <a:r>
              <a:rPr lang="de-DE" baseline="0" dirty="0" err="1" smtClean="0"/>
              <a:t>Unclear</a:t>
            </a:r>
            <a:endParaRPr lang="de-DE" baseline="0" dirty="0" smtClean="0"/>
          </a:p>
          <a:p>
            <a:pPr marL="171450" indent="-171450">
              <a:buFontTx/>
              <a:buChar char="-"/>
            </a:pPr>
            <a:r>
              <a:rPr lang="de-DE" baseline="0" dirty="0" smtClean="0"/>
              <a:t>Class </a:t>
            </a:r>
            <a:r>
              <a:rPr lang="de-DE" baseline="0" dirty="0" err="1" smtClean="0"/>
              <a:t>cond</a:t>
            </a:r>
            <a:r>
              <a:rPr lang="de-DE" baseline="0" dirty="0" smtClean="0"/>
              <a:t>. Of </a:t>
            </a:r>
            <a:r>
              <a:rPr lang="de-DE" baseline="0" dirty="0" err="1" smtClean="0"/>
              <a:t>hyperalgesia</a:t>
            </a:r>
            <a:r>
              <a:rPr lang="de-DE" baseline="0" dirty="0" smtClean="0"/>
              <a:t> </a:t>
            </a:r>
            <a:r>
              <a:rPr lang="de-DE" baseline="0" dirty="0" err="1" smtClean="0"/>
              <a:t>as</a:t>
            </a:r>
            <a:r>
              <a:rPr lang="de-DE" baseline="0" dirty="0" smtClean="0"/>
              <a:t> a </a:t>
            </a:r>
            <a:r>
              <a:rPr lang="de-DE" baseline="0" dirty="0" err="1" smtClean="0"/>
              <a:t>learned</a:t>
            </a:r>
            <a:r>
              <a:rPr lang="de-DE" baseline="0" dirty="0" smtClean="0"/>
              <a:t> </a:t>
            </a:r>
            <a:r>
              <a:rPr lang="de-DE" baseline="0" dirty="0" err="1" smtClean="0"/>
              <a:t>response</a:t>
            </a:r>
            <a:r>
              <a:rPr lang="de-DE" baseline="0" dirty="0" smtClean="0"/>
              <a:t> in </a:t>
            </a:r>
            <a:r>
              <a:rPr lang="de-DE" baseline="0" dirty="0" err="1" smtClean="0"/>
              <a:t>its</a:t>
            </a:r>
            <a:r>
              <a:rPr lang="de-DE" baseline="0" dirty="0" smtClean="0"/>
              <a:t> </a:t>
            </a:r>
            <a:r>
              <a:rPr lang="de-DE" baseline="0" dirty="0" err="1" smtClean="0"/>
              <a:t>own</a:t>
            </a:r>
            <a:r>
              <a:rPr lang="de-DE" baseline="0" dirty="0" smtClean="0"/>
              <a:t> </a:t>
            </a:r>
            <a:r>
              <a:rPr lang="de-DE" baseline="0" dirty="0" err="1" smtClean="0"/>
              <a:t>rights</a:t>
            </a:r>
            <a:r>
              <a:rPr lang="de-DE" baseline="0" dirty="0" smtClean="0"/>
              <a:t> </a:t>
            </a:r>
            <a:r>
              <a:rPr lang="de-DE" baseline="0" dirty="0" err="1" smtClean="0"/>
              <a:t>rather</a:t>
            </a:r>
            <a:r>
              <a:rPr lang="de-DE" baseline="0" dirty="0" smtClean="0"/>
              <a:t> </a:t>
            </a:r>
            <a:r>
              <a:rPr lang="de-DE" baseline="0" dirty="0" err="1" smtClean="0"/>
              <a:t>than</a:t>
            </a:r>
            <a:r>
              <a:rPr lang="de-DE" baseline="0" dirty="0" smtClean="0"/>
              <a:t> a </a:t>
            </a:r>
            <a:r>
              <a:rPr lang="de-DE" baseline="0" dirty="0" err="1" smtClean="0"/>
              <a:t>secondary</a:t>
            </a:r>
            <a:r>
              <a:rPr lang="de-DE" baseline="0" dirty="0" smtClean="0"/>
              <a:t> </a:t>
            </a:r>
            <a:r>
              <a:rPr lang="de-DE" baseline="0" dirty="0" err="1" smtClean="0"/>
              <a:t>outcome</a:t>
            </a:r>
            <a:r>
              <a:rPr lang="de-DE" baseline="0" dirty="0" smtClean="0"/>
              <a:t>: </a:t>
            </a:r>
            <a:r>
              <a:rPr lang="de-DE" baseline="0" dirty="0" err="1" smtClean="0"/>
              <a:t>Inference-based</a:t>
            </a:r>
            <a:r>
              <a:rPr lang="de-DE" baseline="0" dirty="0" smtClean="0"/>
              <a:t> </a:t>
            </a:r>
            <a:r>
              <a:rPr lang="de-DE" baseline="0" dirty="0" err="1" smtClean="0"/>
              <a:t>theories</a:t>
            </a:r>
            <a:r>
              <a:rPr lang="de-DE" baseline="0" dirty="0" smtClean="0"/>
              <a:t>: </a:t>
            </a:r>
            <a:r>
              <a:rPr lang="de-DE" baseline="0" dirty="0" err="1" smtClean="0"/>
              <a:t>We</a:t>
            </a:r>
            <a:r>
              <a:rPr lang="de-DE" baseline="0" dirty="0" smtClean="0"/>
              <a:t> form </a:t>
            </a:r>
            <a:r>
              <a:rPr lang="de-DE" baseline="0" dirty="0" err="1" smtClean="0"/>
              <a:t>inferences</a:t>
            </a:r>
            <a:r>
              <a:rPr lang="de-DE" baseline="0" dirty="0" smtClean="0"/>
              <a:t> </a:t>
            </a:r>
            <a:r>
              <a:rPr lang="de-DE" baseline="0" dirty="0" err="1" smtClean="0"/>
              <a:t>based</a:t>
            </a:r>
            <a:r>
              <a:rPr lang="de-DE" baseline="0" dirty="0" smtClean="0"/>
              <a:t> on an </a:t>
            </a:r>
            <a:r>
              <a:rPr lang="de-DE" baseline="0" dirty="0" err="1" smtClean="0"/>
              <a:t>evaluation</a:t>
            </a:r>
            <a:r>
              <a:rPr lang="de-DE" baseline="0" dirty="0" smtClean="0"/>
              <a:t> of </a:t>
            </a:r>
            <a:r>
              <a:rPr lang="de-DE" baseline="0" dirty="0" err="1" smtClean="0"/>
              <a:t>sensory</a:t>
            </a:r>
            <a:r>
              <a:rPr lang="de-DE" baseline="0" dirty="0" smtClean="0"/>
              <a:t> and non-</a:t>
            </a:r>
            <a:r>
              <a:rPr lang="de-DE" baseline="0" dirty="0" err="1" smtClean="0"/>
              <a:t>sensory</a:t>
            </a:r>
            <a:r>
              <a:rPr lang="de-DE" baseline="0" dirty="0" smtClean="0"/>
              <a:t> </a:t>
            </a:r>
            <a:r>
              <a:rPr lang="de-DE" baseline="0" dirty="0" err="1" smtClean="0"/>
              <a:t>information</a:t>
            </a:r>
            <a:r>
              <a:rPr lang="de-DE" baseline="0" dirty="0" smtClean="0"/>
              <a:t> on </a:t>
            </a:r>
            <a:r>
              <a:rPr lang="de-DE" baseline="0" dirty="0" err="1" smtClean="0"/>
              <a:t>the</a:t>
            </a:r>
            <a:r>
              <a:rPr lang="de-DE" baseline="0" dirty="0" smtClean="0"/>
              <a:t> </a:t>
            </a:r>
            <a:r>
              <a:rPr lang="de-DE" baseline="0" dirty="0" err="1" smtClean="0"/>
              <a:t>background</a:t>
            </a:r>
            <a:r>
              <a:rPr lang="de-DE" baseline="0" dirty="0" smtClean="0"/>
              <a:t> of </a:t>
            </a:r>
            <a:r>
              <a:rPr lang="de-DE" baseline="0" dirty="0" err="1" smtClean="0"/>
              <a:t>prior</a:t>
            </a:r>
            <a:r>
              <a:rPr lang="de-DE" baseline="0" dirty="0" smtClean="0"/>
              <a:t> </a:t>
            </a:r>
            <a:r>
              <a:rPr lang="de-DE" baseline="0" dirty="0" err="1" smtClean="0"/>
              <a:t>knowledge</a:t>
            </a:r>
            <a:r>
              <a:rPr lang="de-DE" baseline="0" dirty="0" smtClean="0"/>
              <a:t>. </a:t>
            </a:r>
            <a:r>
              <a:rPr lang="de-DE" baseline="0" dirty="0" err="1" smtClean="0"/>
              <a:t>Classical</a:t>
            </a:r>
            <a:r>
              <a:rPr lang="de-DE" baseline="0" dirty="0" smtClean="0"/>
              <a:t> </a:t>
            </a:r>
            <a:r>
              <a:rPr lang="de-DE" baseline="0" dirty="0" err="1" smtClean="0"/>
              <a:t>conditioning</a:t>
            </a:r>
            <a:r>
              <a:rPr lang="de-DE" baseline="0" dirty="0" smtClean="0"/>
              <a:t> </a:t>
            </a:r>
            <a:r>
              <a:rPr lang="de-DE" baseline="0" dirty="0" err="1" smtClean="0"/>
              <a:t>modulates</a:t>
            </a:r>
            <a:r>
              <a:rPr lang="de-DE" baseline="0" dirty="0" smtClean="0"/>
              <a:t> </a:t>
            </a:r>
            <a:r>
              <a:rPr lang="de-DE" baseline="0" dirty="0" err="1" smtClean="0"/>
              <a:t>this</a:t>
            </a:r>
            <a:r>
              <a:rPr lang="de-DE" baseline="0" dirty="0" smtClean="0"/>
              <a:t> </a:t>
            </a:r>
            <a:r>
              <a:rPr lang="de-DE" baseline="0" dirty="0" err="1" smtClean="0"/>
              <a:t>knowledge</a:t>
            </a:r>
            <a:r>
              <a:rPr lang="de-DE" baseline="0" dirty="0" smtClean="0"/>
              <a:t> </a:t>
            </a:r>
            <a:r>
              <a:rPr lang="de-DE" baseline="0" dirty="0" err="1" smtClean="0"/>
              <a:t>by</a:t>
            </a:r>
            <a:r>
              <a:rPr lang="de-DE" baseline="0" dirty="0" smtClean="0"/>
              <a:t> </a:t>
            </a:r>
            <a:r>
              <a:rPr lang="de-DE" baseline="0" dirty="0" err="1" smtClean="0"/>
              <a:t>establishing</a:t>
            </a:r>
            <a:r>
              <a:rPr lang="de-DE" baseline="0" dirty="0" smtClean="0"/>
              <a:t> </a:t>
            </a:r>
            <a:r>
              <a:rPr lang="de-DE" baseline="0" dirty="0" err="1" smtClean="0"/>
              <a:t>the</a:t>
            </a:r>
            <a:r>
              <a:rPr lang="de-DE" baseline="0" dirty="0" smtClean="0"/>
              <a:t> CS </a:t>
            </a:r>
            <a:r>
              <a:rPr lang="de-DE" baseline="0" dirty="0" err="1" smtClean="0"/>
              <a:t>as</a:t>
            </a:r>
            <a:r>
              <a:rPr lang="de-DE" baseline="0" dirty="0" smtClean="0"/>
              <a:t> an </a:t>
            </a:r>
            <a:r>
              <a:rPr lang="de-DE" baseline="0" dirty="0" err="1" smtClean="0"/>
              <a:t>indicator</a:t>
            </a:r>
            <a:r>
              <a:rPr lang="de-DE" baseline="0" dirty="0" smtClean="0"/>
              <a:t> of </a:t>
            </a:r>
            <a:r>
              <a:rPr lang="de-DE" baseline="0" dirty="0" err="1" smtClean="0"/>
              <a:t>the</a:t>
            </a:r>
            <a:r>
              <a:rPr lang="de-DE" baseline="0" dirty="0" smtClean="0"/>
              <a:t> </a:t>
            </a:r>
            <a:r>
              <a:rPr lang="de-DE" baseline="0" dirty="0" err="1" smtClean="0"/>
              <a:t>amount</a:t>
            </a:r>
            <a:r>
              <a:rPr lang="de-DE" baseline="0" dirty="0" smtClean="0"/>
              <a:t> and </a:t>
            </a:r>
            <a:r>
              <a:rPr lang="de-DE" baseline="0" dirty="0" err="1" smtClean="0"/>
              <a:t>nature</a:t>
            </a:r>
            <a:r>
              <a:rPr lang="de-DE" baseline="0" dirty="0" smtClean="0"/>
              <a:t> of </a:t>
            </a:r>
            <a:r>
              <a:rPr lang="de-DE" baseline="0" dirty="0" err="1" smtClean="0"/>
              <a:t>threat</a:t>
            </a:r>
            <a:r>
              <a:rPr lang="de-DE" baseline="0" dirty="0" smtClean="0"/>
              <a:t> </a:t>
            </a:r>
            <a:r>
              <a:rPr lang="de-DE" baseline="0" dirty="0" err="1" smtClean="0"/>
              <a:t>to</a:t>
            </a:r>
            <a:r>
              <a:rPr lang="de-DE" baseline="0" dirty="0" smtClean="0"/>
              <a:t> </a:t>
            </a:r>
            <a:r>
              <a:rPr lang="de-DE" baseline="0" dirty="0" err="1" smtClean="0"/>
              <a:t>bodily</a:t>
            </a:r>
            <a:r>
              <a:rPr lang="de-DE" baseline="0" dirty="0" smtClean="0"/>
              <a:t> </a:t>
            </a:r>
            <a:r>
              <a:rPr lang="de-DE" baseline="0" dirty="0" err="1" smtClean="0"/>
              <a:t>tissue</a:t>
            </a:r>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53</a:t>
            </a:fld>
            <a:endParaRPr lang="de-DE"/>
          </a:p>
        </p:txBody>
      </p:sp>
    </p:spTree>
    <p:extLst>
      <p:ext uri="{BB962C8B-B14F-4D97-AF65-F5344CB8AC3E}">
        <p14:creationId xmlns:p14="http://schemas.microsoft.com/office/powerpoint/2010/main" val="2661284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MADDEN2015: Pain </a:t>
            </a:r>
            <a:r>
              <a:rPr lang="de-DE" dirty="0" err="1" smtClean="0"/>
              <a:t>learning</a:t>
            </a:r>
            <a:r>
              <a:rPr lang="de-DE" dirty="0" smtClean="0"/>
              <a:t> </a:t>
            </a:r>
            <a:r>
              <a:rPr lang="de-DE" dirty="0" err="1" smtClean="0"/>
              <a:t>can</a:t>
            </a:r>
            <a:r>
              <a:rPr lang="de-DE" dirty="0" smtClean="0"/>
              <a:t> </a:t>
            </a:r>
            <a:r>
              <a:rPr lang="de-DE" dirty="0" err="1" smtClean="0"/>
              <a:t>take</a:t>
            </a:r>
            <a:r>
              <a:rPr lang="de-DE" dirty="0" smtClean="0"/>
              <a:t> </a:t>
            </a:r>
            <a:r>
              <a:rPr lang="de-DE" dirty="0" err="1" smtClean="0"/>
              <a:t>place</a:t>
            </a:r>
            <a:r>
              <a:rPr lang="de-DE" dirty="0" smtClean="0"/>
              <a:t> at </a:t>
            </a:r>
            <a:r>
              <a:rPr lang="de-DE" dirty="0" err="1" smtClean="0"/>
              <a:t>lower</a:t>
            </a:r>
            <a:r>
              <a:rPr lang="de-DE" dirty="0" smtClean="0"/>
              <a:t> </a:t>
            </a:r>
            <a:r>
              <a:rPr lang="de-DE" dirty="0" err="1" smtClean="0"/>
              <a:t>levels</a:t>
            </a:r>
            <a:r>
              <a:rPr lang="de-DE" dirty="0" smtClean="0"/>
              <a:t> of </a:t>
            </a:r>
            <a:r>
              <a:rPr lang="de-DE" dirty="0" err="1" smtClean="0"/>
              <a:t>information</a:t>
            </a:r>
            <a:r>
              <a:rPr lang="de-DE" baseline="0" dirty="0" smtClean="0"/>
              <a:t> </a:t>
            </a:r>
            <a:r>
              <a:rPr lang="de-DE" baseline="0" dirty="0" err="1" smtClean="0"/>
              <a:t>processing</a:t>
            </a:r>
            <a:r>
              <a:rPr lang="de-DE" baseline="0" dirty="0" smtClean="0"/>
              <a:t> (</a:t>
            </a:r>
            <a:r>
              <a:rPr lang="de-DE" baseline="0" dirty="0" err="1" smtClean="0"/>
              <a:t>see</a:t>
            </a:r>
            <a:r>
              <a:rPr lang="de-DE" baseline="0" dirty="0" smtClean="0"/>
              <a:t> also Atlas &amp; </a:t>
            </a:r>
            <a:r>
              <a:rPr lang="de-DE" baseline="0" dirty="0" err="1" smtClean="0"/>
              <a:t>Wager</a:t>
            </a:r>
            <a:r>
              <a:rPr lang="de-DE" baseline="0" dirty="0" smtClean="0"/>
              <a:t>, 2012)</a:t>
            </a:r>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54</a:t>
            </a:fld>
            <a:endParaRPr lang="de-DE"/>
          </a:p>
        </p:txBody>
      </p:sp>
    </p:spTree>
    <p:extLst>
      <p:ext uri="{BB962C8B-B14F-4D97-AF65-F5344CB8AC3E}">
        <p14:creationId xmlns:p14="http://schemas.microsoft.com/office/powerpoint/2010/main" val="33460716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smtClean="0"/>
              <a:t>Neuronally</a:t>
            </a:r>
            <a:r>
              <a:rPr lang="en-GB" dirty="0" smtClean="0"/>
              <a:t> encoded probability distributions over the hidden causes of sensory signals (Bayesian beliefs)</a:t>
            </a:r>
          </a:p>
          <a:p>
            <a:endParaRPr lang="en-GB" dirty="0" smtClean="0"/>
          </a:p>
          <a:p>
            <a:r>
              <a:rPr lang="en-GB" dirty="0" smtClean="0"/>
              <a:t>Prior: prior </a:t>
            </a:r>
            <a:r>
              <a:rPr lang="en-GB" dirty="0" smtClean="0"/>
              <a:t>knowledge</a:t>
            </a:r>
            <a:endParaRPr lang="en-GB" dirty="0" smtClean="0"/>
          </a:p>
          <a:p>
            <a:r>
              <a:rPr lang="en-GB" dirty="0" smtClean="0"/>
              <a:t>Posterior: Output (i.e. pain perception)</a:t>
            </a:r>
          </a:p>
          <a:p>
            <a:r>
              <a:rPr lang="en-GB" dirty="0" smtClean="0"/>
              <a:t>Prediction error: discrepancy between prior </a:t>
            </a:r>
            <a:r>
              <a:rPr lang="en-GB" dirty="0" smtClean="0"/>
              <a:t>predicted sensation and </a:t>
            </a:r>
            <a:r>
              <a:rPr lang="en-GB" dirty="0" smtClean="0"/>
              <a:t>sensory</a:t>
            </a:r>
            <a:r>
              <a:rPr lang="en-GB" baseline="0" dirty="0" smtClean="0"/>
              <a:t> input</a:t>
            </a:r>
            <a:endParaRPr lang="en-GB" dirty="0" smtClean="0"/>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56</a:t>
            </a:fld>
            <a:endParaRPr lang="de-DE"/>
          </a:p>
        </p:txBody>
      </p:sp>
    </p:spTree>
    <p:extLst>
      <p:ext uri="{BB962C8B-B14F-4D97-AF65-F5344CB8AC3E}">
        <p14:creationId xmlns:p14="http://schemas.microsoft.com/office/powerpoint/2010/main" val="33584050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FARB2015</a:t>
            </a:r>
          </a:p>
          <a:p>
            <a:r>
              <a:rPr lang="en-GB" b="1" dirty="0" smtClean="0"/>
              <a:t>A</a:t>
            </a:r>
            <a:r>
              <a:rPr lang="en-GB" dirty="0" smtClean="0"/>
              <a:t>: Unexpected </a:t>
            </a:r>
            <a:r>
              <a:rPr lang="en-GB" dirty="0" err="1" smtClean="0"/>
              <a:t>interoceptive</a:t>
            </a:r>
            <a:r>
              <a:rPr lang="en-GB" dirty="0" smtClean="0"/>
              <a:t> event represents a </a:t>
            </a:r>
            <a:r>
              <a:rPr lang="en-GB" b="1" i="1" dirty="0" smtClean="0"/>
              <a:t>prediction error </a:t>
            </a:r>
            <a:r>
              <a:rPr lang="en-GB" dirty="0" smtClean="0"/>
              <a:t>that motivates regulatory responses to minimize the error signal.</a:t>
            </a:r>
          </a:p>
          <a:p>
            <a:r>
              <a:rPr lang="en-GB" b="1" dirty="0" smtClean="0"/>
              <a:t>B</a:t>
            </a:r>
            <a:r>
              <a:rPr lang="en-GB" dirty="0" smtClean="0"/>
              <a:t>: </a:t>
            </a:r>
            <a:r>
              <a:rPr lang="en-GB" b="1" i="1" dirty="0" smtClean="0"/>
              <a:t>Active inference </a:t>
            </a:r>
            <a:r>
              <a:rPr lang="en-GB" dirty="0" smtClean="0"/>
              <a:t>reduces prediction errors by weighting priors over current sensory input.</a:t>
            </a:r>
          </a:p>
          <a:p>
            <a:r>
              <a:rPr lang="en-GB" b="1" dirty="0" smtClean="0"/>
              <a:t>C</a:t>
            </a:r>
            <a:r>
              <a:rPr lang="en-GB" dirty="0" smtClean="0"/>
              <a:t>: </a:t>
            </a:r>
            <a:r>
              <a:rPr lang="en-GB" b="1" i="1" dirty="0" smtClean="0"/>
              <a:t>Perceptual inference </a:t>
            </a:r>
            <a:r>
              <a:rPr lang="en-GB" dirty="0" smtClean="0"/>
              <a:t>reduces prediction errors by weighting current sensations over prior.</a:t>
            </a:r>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57</a:t>
            </a:fld>
            <a:endParaRPr lang="de-DE"/>
          </a:p>
        </p:txBody>
      </p:sp>
    </p:spTree>
    <p:extLst>
      <p:ext uri="{BB962C8B-B14F-4D97-AF65-F5344CB8AC3E}">
        <p14:creationId xmlns:p14="http://schemas.microsoft.com/office/powerpoint/2010/main" val="185609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Ggf. aus BDP kopieren!</a:t>
            </a:r>
          </a:p>
          <a:p>
            <a:r>
              <a:rPr lang="de-DE" dirty="0"/>
              <a:t>TEGETHOFF2015</a:t>
            </a:r>
          </a:p>
          <a:p>
            <a:r>
              <a:rPr lang="de-DE" sz="1300" dirty="0"/>
              <a:t>National </a:t>
            </a:r>
            <a:r>
              <a:rPr lang="de-DE" sz="1300" dirty="0" err="1"/>
              <a:t>Comorbidity</a:t>
            </a:r>
            <a:r>
              <a:rPr lang="de-DE" sz="1300" dirty="0"/>
              <a:t> Survey Replication </a:t>
            </a:r>
            <a:r>
              <a:rPr lang="de-DE" sz="1300" dirty="0" err="1"/>
              <a:t>Adolescent</a:t>
            </a:r>
            <a:r>
              <a:rPr lang="de-DE" sz="1300" dirty="0"/>
              <a:t> Supplement</a:t>
            </a:r>
          </a:p>
          <a:p>
            <a:r>
              <a:rPr lang="de-DE" sz="1300" dirty="0"/>
              <a:t>(NCS-A)</a:t>
            </a:r>
          </a:p>
          <a:p>
            <a:r>
              <a:rPr lang="de-DE" sz="1300" dirty="0"/>
              <a:t>13-18 Jahre</a:t>
            </a:r>
          </a:p>
          <a:p>
            <a:r>
              <a:rPr lang="de-DE" sz="1300" dirty="0"/>
              <a:t>6.483 Jugendliche</a:t>
            </a:r>
          </a:p>
          <a:p>
            <a:r>
              <a:rPr lang="de-DE" sz="1300" dirty="0"/>
              <a:t>Mental </a:t>
            </a:r>
            <a:r>
              <a:rPr lang="de-DE" sz="1300" dirty="0" err="1"/>
              <a:t>disorder</a:t>
            </a:r>
            <a:r>
              <a:rPr lang="de-DE" sz="1300" dirty="0"/>
              <a:t>: CIDI interview (</a:t>
            </a:r>
            <a:r>
              <a:rPr lang="de-DE" sz="1300" dirty="0" err="1"/>
              <a:t>parent</a:t>
            </a:r>
            <a:r>
              <a:rPr lang="de-DE" sz="1300" dirty="0"/>
              <a:t> </a:t>
            </a:r>
            <a:r>
              <a:rPr lang="de-DE" sz="1300" dirty="0" err="1"/>
              <a:t>report</a:t>
            </a:r>
            <a:r>
              <a:rPr lang="de-DE" sz="1300" dirty="0"/>
              <a:t>)</a:t>
            </a:r>
          </a:p>
          <a:p>
            <a:r>
              <a:rPr lang="de-DE" sz="1300" dirty="0" err="1"/>
              <a:t>Chronic</a:t>
            </a:r>
            <a:r>
              <a:rPr lang="de-DE" sz="1300" dirty="0"/>
              <a:t> </a:t>
            </a:r>
            <a:r>
              <a:rPr lang="de-DE" sz="1300" dirty="0" err="1"/>
              <a:t>pain</a:t>
            </a:r>
            <a:r>
              <a:rPr lang="de-DE" sz="1300" dirty="0"/>
              <a:t>: </a:t>
            </a:r>
            <a:r>
              <a:rPr lang="de-DE" sz="1300" dirty="0" err="1"/>
              <a:t>self</a:t>
            </a:r>
            <a:r>
              <a:rPr lang="de-DE" sz="1300" dirty="0"/>
              <a:t>-report </a:t>
            </a:r>
            <a:r>
              <a:rPr lang="de-DE" sz="1300" dirty="0" err="1"/>
              <a:t>checklist</a:t>
            </a:r>
            <a:r>
              <a:rPr lang="de-DE" sz="1300" dirty="0"/>
              <a:t>; different </a:t>
            </a:r>
            <a:r>
              <a:rPr lang="de-DE" sz="1300" dirty="0" err="1"/>
              <a:t>pain</a:t>
            </a:r>
            <a:r>
              <a:rPr lang="de-DE" sz="1300" dirty="0"/>
              <a:t> </a:t>
            </a:r>
            <a:r>
              <a:rPr lang="de-DE" sz="1300" dirty="0" err="1"/>
              <a:t>sites</a:t>
            </a:r>
            <a:endParaRPr lang="de-DE" sz="1300" dirty="0"/>
          </a:p>
          <a:p>
            <a:r>
              <a:rPr lang="de-DE" sz="1300" dirty="0" err="1"/>
              <a:t>Chronic</a:t>
            </a:r>
            <a:r>
              <a:rPr lang="de-DE" sz="1300" dirty="0"/>
              <a:t> back/neck </a:t>
            </a:r>
            <a:r>
              <a:rPr lang="de-DE" sz="1300" dirty="0" err="1"/>
              <a:t>pain</a:t>
            </a:r>
            <a:r>
              <a:rPr lang="de-DE" sz="1300" dirty="0"/>
              <a:t>; </a:t>
            </a:r>
            <a:r>
              <a:rPr lang="de-DE" sz="1300" dirty="0" err="1"/>
              <a:t>frequent</a:t>
            </a:r>
            <a:r>
              <a:rPr lang="de-DE" sz="1300" dirty="0"/>
              <a:t> </a:t>
            </a:r>
            <a:r>
              <a:rPr lang="de-DE" sz="1300" dirty="0" err="1"/>
              <a:t>headaches</a:t>
            </a:r>
            <a:r>
              <a:rPr lang="de-DE" sz="1300" dirty="0"/>
              <a:t>, </a:t>
            </a:r>
            <a:r>
              <a:rPr lang="de-DE" sz="1300" dirty="0" err="1"/>
              <a:t>any</a:t>
            </a:r>
            <a:r>
              <a:rPr lang="de-DE" sz="1300" dirty="0"/>
              <a:t> </a:t>
            </a:r>
            <a:r>
              <a:rPr lang="de-DE" sz="1300" dirty="0" err="1"/>
              <a:t>other</a:t>
            </a:r>
            <a:r>
              <a:rPr lang="de-DE" sz="1300" dirty="0"/>
              <a:t> </a:t>
            </a:r>
            <a:r>
              <a:rPr lang="de-DE" sz="1300" dirty="0" err="1"/>
              <a:t>chronic</a:t>
            </a:r>
            <a:r>
              <a:rPr lang="de-DE" sz="1300" dirty="0"/>
              <a:t> </a:t>
            </a:r>
            <a:r>
              <a:rPr lang="de-DE" sz="1300" dirty="0" err="1"/>
              <a:t>pain</a:t>
            </a:r>
            <a:r>
              <a:rPr lang="de-DE" sz="1300" dirty="0"/>
              <a:t>, </a:t>
            </a:r>
            <a:r>
              <a:rPr lang="de-DE" sz="1300" dirty="0" err="1"/>
              <a:t>any</a:t>
            </a:r>
            <a:r>
              <a:rPr lang="de-DE" sz="1300" dirty="0"/>
              <a:t> </a:t>
            </a:r>
            <a:r>
              <a:rPr lang="de-DE" sz="1300" dirty="0" err="1"/>
              <a:t>chronic</a:t>
            </a:r>
            <a:r>
              <a:rPr lang="de-DE" sz="1300" dirty="0"/>
              <a:t> </a:t>
            </a:r>
            <a:r>
              <a:rPr lang="de-DE" sz="1300" dirty="0" err="1"/>
              <a:t>pain</a:t>
            </a:r>
            <a:endParaRPr lang="de-DE" sz="1300" dirty="0"/>
          </a:p>
          <a:p>
            <a:endParaRPr lang="de-DE" sz="1300" dirty="0"/>
          </a:p>
          <a:p>
            <a:r>
              <a:rPr lang="de-DE" sz="1300" dirty="0" err="1"/>
              <a:t>Comorbidity</a:t>
            </a:r>
            <a:r>
              <a:rPr lang="de-DE" sz="1300" dirty="0"/>
              <a:t>: </a:t>
            </a:r>
            <a:r>
              <a:rPr lang="de-DE" sz="1300" dirty="0" err="1"/>
              <a:t>pain</a:t>
            </a:r>
            <a:r>
              <a:rPr lang="de-DE" sz="1300" dirty="0"/>
              <a:t> </a:t>
            </a:r>
            <a:r>
              <a:rPr lang="de-DE" sz="1300" dirty="0" err="1"/>
              <a:t>as</a:t>
            </a:r>
            <a:r>
              <a:rPr lang="de-DE" sz="1300" dirty="0"/>
              <a:t> </a:t>
            </a:r>
            <a:r>
              <a:rPr lang="de-DE" sz="1300" dirty="0" err="1"/>
              <a:t>predictor</a:t>
            </a:r>
            <a:r>
              <a:rPr lang="de-DE" sz="1300" dirty="0"/>
              <a:t> für mental </a:t>
            </a:r>
            <a:r>
              <a:rPr lang="de-DE" sz="1300" dirty="0" err="1"/>
              <a:t>disorder</a:t>
            </a:r>
            <a:endParaRPr lang="de-DE" sz="1300" dirty="0"/>
          </a:p>
          <a:p>
            <a:endParaRPr lang="de-DE" sz="1300" dirty="0"/>
          </a:p>
          <a:p>
            <a:r>
              <a:rPr lang="de-DE" sz="1300" dirty="0" err="1"/>
              <a:t>Sequence</a:t>
            </a:r>
            <a:r>
              <a:rPr lang="de-DE" sz="1300" dirty="0"/>
              <a:t>: temporal </a:t>
            </a:r>
            <a:r>
              <a:rPr lang="de-DE" sz="1300" dirty="0" err="1"/>
              <a:t>association</a:t>
            </a:r>
            <a:endParaRPr lang="de-DE" dirty="0"/>
          </a:p>
        </p:txBody>
      </p:sp>
      <p:sp>
        <p:nvSpPr>
          <p:cNvPr id="4" name="Datumsplatzhalter 3"/>
          <p:cNvSpPr>
            <a:spLocks noGrp="1"/>
          </p:cNvSpPr>
          <p:nvPr>
            <p:ph type="dt" idx="10"/>
          </p:nvPr>
        </p:nvSpPr>
        <p:spPr/>
        <p:txBody>
          <a:bodyPr/>
          <a:lstStyle/>
          <a:p>
            <a:fld id="{02AE9389-E424-4994-B43A-C2372A15D12B}" type="datetime1">
              <a:rPr lang="de-DE" smtClean="0"/>
              <a:t>17.03.2017</a:t>
            </a:fld>
            <a:endParaRPr lang="de-DE"/>
          </a:p>
        </p:txBody>
      </p:sp>
    </p:spTree>
    <p:extLst>
      <p:ext uri="{BB962C8B-B14F-4D97-AF65-F5344CB8AC3E}">
        <p14:creationId xmlns:p14="http://schemas.microsoft.com/office/powerpoint/2010/main" val="18396167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MADDEN2015:</a:t>
            </a:r>
            <a:r>
              <a:rPr lang="de-DE" baseline="0" dirty="0" smtClean="0"/>
              <a:t> Experience of </a:t>
            </a:r>
            <a:r>
              <a:rPr lang="de-DE" baseline="0" dirty="0" err="1" smtClean="0"/>
              <a:t>pain</a:t>
            </a:r>
            <a:r>
              <a:rPr lang="de-DE" baseline="0" dirty="0" smtClean="0"/>
              <a:t> </a:t>
            </a:r>
            <a:r>
              <a:rPr lang="de-DE" baseline="0" dirty="0" err="1" smtClean="0"/>
              <a:t>is</a:t>
            </a:r>
            <a:r>
              <a:rPr lang="de-DE" baseline="0" dirty="0" smtClean="0"/>
              <a:t> an OUTPUT, </a:t>
            </a:r>
            <a:r>
              <a:rPr lang="de-DE" baseline="0" dirty="0" err="1" smtClean="0"/>
              <a:t>rather</a:t>
            </a:r>
            <a:r>
              <a:rPr lang="de-DE" baseline="0" dirty="0" smtClean="0"/>
              <a:t> </a:t>
            </a:r>
            <a:r>
              <a:rPr lang="de-DE" baseline="0" dirty="0" err="1" smtClean="0"/>
              <a:t>than</a:t>
            </a:r>
            <a:r>
              <a:rPr lang="de-DE" baseline="0" dirty="0" smtClean="0"/>
              <a:t> a </a:t>
            </a:r>
            <a:r>
              <a:rPr lang="de-DE" baseline="0" dirty="0" err="1" smtClean="0"/>
              <a:t>sensory</a:t>
            </a:r>
            <a:r>
              <a:rPr lang="de-DE" baseline="0" dirty="0" smtClean="0"/>
              <a:t> </a:t>
            </a:r>
            <a:r>
              <a:rPr lang="de-DE" baseline="0" dirty="0" err="1" smtClean="0"/>
              <a:t>input</a:t>
            </a:r>
            <a:r>
              <a:rPr lang="de-DE" baseline="0" dirty="0" smtClean="0"/>
              <a:t>!</a:t>
            </a:r>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60</a:t>
            </a:fld>
            <a:endParaRPr lang="de-DE"/>
          </a:p>
        </p:txBody>
      </p:sp>
    </p:spTree>
    <p:extLst>
      <p:ext uri="{BB962C8B-B14F-4D97-AF65-F5344CB8AC3E}">
        <p14:creationId xmlns:p14="http://schemas.microsoft.com/office/powerpoint/2010/main" val="41595462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Perception of pain: Output rather than a sensory input (Madden et al., 2015)</a:t>
            </a:r>
          </a:p>
          <a:p>
            <a:r>
              <a:rPr lang="en-GB" dirty="0" smtClean="0"/>
              <a:t>Likelihood of sensation given pain: Classical conditioning (Madden et al., 2015</a:t>
            </a:r>
            <a:r>
              <a:rPr lang="en-GB" dirty="0" smtClean="0"/>
              <a:t>); nociceptive input and non-nociceptive stimulus trigger a conditioned pain response</a:t>
            </a:r>
            <a:endParaRPr lang="en-GB" dirty="0" smtClean="0"/>
          </a:p>
          <a:p>
            <a:r>
              <a:rPr lang="en-GB" dirty="0" smtClean="0"/>
              <a:t>Pain prediction: Heightened prediction of pain (e.g. studies by Laura Heathcote on negative interpretation</a:t>
            </a:r>
            <a:r>
              <a:rPr lang="en-GB" baseline="0" dirty="0" smtClean="0"/>
              <a:t> bias</a:t>
            </a:r>
            <a:endParaRPr lang="en-GB" dirty="0" smtClean="0"/>
          </a:p>
          <a:p>
            <a:r>
              <a:rPr lang="en-GB" dirty="0" smtClean="0"/>
              <a:t>Prior probability of sensation:	 Context dependent, Madden and example</a:t>
            </a:r>
            <a:r>
              <a:rPr lang="en-GB" baseline="0" dirty="0" smtClean="0"/>
              <a:t> of back pain and information from proprioceptors etc.</a:t>
            </a:r>
            <a:endParaRPr lang="en-GB" dirty="0" smtClean="0"/>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61</a:t>
            </a:fld>
            <a:endParaRPr lang="de-DE"/>
          </a:p>
        </p:txBody>
      </p:sp>
    </p:spTree>
    <p:extLst>
      <p:ext uri="{BB962C8B-B14F-4D97-AF65-F5344CB8AC3E}">
        <p14:creationId xmlns:p14="http://schemas.microsoft.com/office/powerpoint/2010/main" val="6346022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Active inference in individuals with chronic pain</a:t>
            </a:r>
          </a:p>
          <a:p>
            <a:r>
              <a:rPr lang="en-GB" dirty="0" smtClean="0"/>
              <a:t>Generative models of </a:t>
            </a:r>
            <a:r>
              <a:rPr lang="en-GB" dirty="0" err="1" smtClean="0"/>
              <a:t>interoceptive</a:t>
            </a:r>
            <a:r>
              <a:rPr lang="en-GB" dirty="0" smtClean="0"/>
              <a:t> signals are geared towards control and regulation rather than towards accurate representation.</a:t>
            </a:r>
          </a:p>
          <a:p>
            <a:r>
              <a:rPr lang="en-GB" dirty="0" smtClean="0"/>
              <a:t>Goal of a pain-free state and few undertreated pain episodes rather than accuracy of sensory input</a:t>
            </a:r>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63</a:t>
            </a:fld>
            <a:endParaRPr lang="de-DE"/>
          </a:p>
        </p:txBody>
      </p:sp>
    </p:spTree>
    <p:extLst>
      <p:ext uri="{BB962C8B-B14F-4D97-AF65-F5344CB8AC3E}">
        <p14:creationId xmlns:p14="http://schemas.microsoft.com/office/powerpoint/2010/main" val="38877091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86076714-74C8-4EC7-8168-32709599ED18}" type="datetime1">
              <a:rPr lang="de-DE" smtClean="0"/>
              <a:t>17.03.2017</a:t>
            </a:fld>
            <a:endParaRPr lang="de-DE"/>
          </a:p>
        </p:txBody>
      </p:sp>
    </p:spTree>
    <p:extLst>
      <p:ext uri="{BB962C8B-B14F-4D97-AF65-F5344CB8AC3E}">
        <p14:creationId xmlns:p14="http://schemas.microsoft.com/office/powerpoint/2010/main" val="262160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Ggf. aus BDP kopieren!</a:t>
            </a:r>
          </a:p>
          <a:p>
            <a:r>
              <a:rPr lang="de-DE" dirty="0"/>
              <a:t>TEGETHOFF2015</a:t>
            </a:r>
          </a:p>
          <a:p>
            <a:r>
              <a:rPr lang="de-DE" sz="1300" dirty="0"/>
              <a:t>National </a:t>
            </a:r>
            <a:r>
              <a:rPr lang="de-DE" sz="1300" dirty="0" err="1"/>
              <a:t>Comorbidity</a:t>
            </a:r>
            <a:r>
              <a:rPr lang="de-DE" sz="1300" dirty="0"/>
              <a:t> Survey Replication </a:t>
            </a:r>
            <a:r>
              <a:rPr lang="de-DE" sz="1300" dirty="0" err="1"/>
              <a:t>Adolescent</a:t>
            </a:r>
            <a:r>
              <a:rPr lang="de-DE" sz="1300" dirty="0"/>
              <a:t> Supplement</a:t>
            </a:r>
          </a:p>
          <a:p>
            <a:r>
              <a:rPr lang="de-DE" sz="1300" dirty="0"/>
              <a:t>(NCS-A)</a:t>
            </a:r>
          </a:p>
          <a:p>
            <a:r>
              <a:rPr lang="de-DE" sz="1300" dirty="0"/>
              <a:t>13-18 Jahre</a:t>
            </a:r>
          </a:p>
          <a:p>
            <a:r>
              <a:rPr lang="de-DE" sz="1300" dirty="0"/>
              <a:t>6.483 Jugendliche</a:t>
            </a:r>
          </a:p>
          <a:p>
            <a:r>
              <a:rPr lang="de-DE" sz="1300" dirty="0"/>
              <a:t>Mental </a:t>
            </a:r>
            <a:r>
              <a:rPr lang="de-DE" sz="1300" dirty="0" err="1"/>
              <a:t>disorder</a:t>
            </a:r>
            <a:r>
              <a:rPr lang="de-DE" sz="1300" dirty="0"/>
              <a:t>: CIDI interview (</a:t>
            </a:r>
            <a:r>
              <a:rPr lang="de-DE" sz="1300" dirty="0" err="1"/>
              <a:t>parent</a:t>
            </a:r>
            <a:r>
              <a:rPr lang="de-DE" sz="1300" dirty="0"/>
              <a:t> </a:t>
            </a:r>
            <a:r>
              <a:rPr lang="de-DE" sz="1300" dirty="0" err="1"/>
              <a:t>report</a:t>
            </a:r>
            <a:r>
              <a:rPr lang="de-DE" sz="1300" dirty="0"/>
              <a:t>)</a:t>
            </a:r>
          </a:p>
          <a:p>
            <a:r>
              <a:rPr lang="de-DE" sz="1300" dirty="0" err="1"/>
              <a:t>Chronic</a:t>
            </a:r>
            <a:r>
              <a:rPr lang="de-DE" sz="1300" dirty="0"/>
              <a:t> </a:t>
            </a:r>
            <a:r>
              <a:rPr lang="de-DE" sz="1300" dirty="0" err="1"/>
              <a:t>pain</a:t>
            </a:r>
            <a:r>
              <a:rPr lang="de-DE" sz="1300" dirty="0"/>
              <a:t>: </a:t>
            </a:r>
            <a:r>
              <a:rPr lang="de-DE" sz="1300" dirty="0" err="1"/>
              <a:t>self</a:t>
            </a:r>
            <a:r>
              <a:rPr lang="de-DE" sz="1300" dirty="0"/>
              <a:t>-report </a:t>
            </a:r>
            <a:r>
              <a:rPr lang="de-DE" sz="1300" dirty="0" err="1"/>
              <a:t>checklist</a:t>
            </a:r>
            <a:r>
              <a:rPr lang="de-DE" sz="1300" dirty="0"/>
              <a:t>; different </a:t>
            </a:r>
            <a:r>
              <a:rPr lang="de-DE" sz="1300" dirty="0" err="1"/>
              <a:t>pain</a:t>
            </a:r>
            <a:r>
              <a:rPr lang="de-DE" sz="1300" dirty="0"/>
              <a:t> </a:t>
            </a:r>
            <a:r>
              <a:rPr lang="de-DE" sz="1300" dirty="0" err="1"/>
              <a:t>sites</a:t>
            </a:r>
            <a:endParaRPr lang="de-DE" sz="1300" dirty="0"/>
          </a:p>
          <a:p>
            <a:r>
              <a:rPr lang="de-DE" sz="1300" dirty="0" err="1"/>
              <a:t>Chronic</a:t>
            </a:r>
            <a:r>
              <a:rPr lang="de-DE" sz="1300" dirty="0"/>
              <a:t> back/neck </a:t>
            </a:r>
            <a:r>
              <a:rPr lang="de-DE" sz="1300" dirty="0" err="1"/>
              <a:t>pain</a:t>
            </a:r>
            <a:r>
              <a:rPr lang="de-DE" sz="1300" dirty="0"/>
              <a:t>; </a:t>
            </a:r>
            <a:r>
              <a:rPr lang="de-DE" sz="1300" dirty="0" err="1"/>
              <a:t>frequent</a:t>
            </a:r>
            <a:r>
              <a:rPr lang="de-DE" sz="1300" dirty="0"/>
              <a:t> </a:t>
            </a:r>
            <a:r>
              <a:rPr lang="de-DE" sz="1300" dirty="0" err="1"/>
              <a:t>headaches</a:t>
            </a:r>
            <a:r>
              <a:rPr lang="de-DE" sz="1300" dirty="0"/>
              <a:t>, </a:t>
            </a:r>
            <a:r>
              <a:rPr lang="de-DE" sz="1300" dirty="0" err="1"/>
              <a:t>any</a:t>
            </a:r>
            <a:r>
              <a:rPr lang="de-DE" sz="1300" dirty="0"/>
              <a:t> </a:t>
            </a:r>
            <a:r>
              <a:rPr lang="de-DE" sz="1300" dirty="0" err="1"/>
              <a:t>other</a:t>
            </a:r>
            <a:r>
              <a:rPr lang="de-DE" sz="1300" dirty="0"/>
              <a:t> </a:t>
            </a:r>
            <a:r>
              <a:rPr lang="de-DE" sz="1300" dirty="0" err="1"/>
              <a:t>chronic</a:t>
            </a:r>
            <a:r>
              <a:rPr lang="de-DE" sz="1300" dirty="0"/>
              <a:t> </a:t>
            </a:r>
            <a:r>
              <a:rPr lang="de-DE" sz="1300" dirty="0" err="1"/>
              <a:t>pain</a:t>
            </a:r>
            <a:r>
              <a:rPr lang="de-DE" sz="1300" dirty="0"/>
              <a:t>, </a:t>
            </a:r>
            <a:r>
              <a:rPr lang="de-DE" sz="1300" dirty="0" err="1"/>
              <a:t>any</a:t>
            </a:r>
            <a:r>
              <a:rPr lang="de-DE" sz="1300" dirty="0"/>
              <a:t> </a:t>
            </a:r>
            <a:r>
              <a:rPr lang="de-DE" sz="1300" dirty="0" err="1"/>
              <a:t>chronic</a:t>
            </a:r>
            <a:r>
              <a:rPr lang="de-DE" sz="1300" dirty="0"/>
              <a:t> </a:t>
            </a:r>
            <a:r>
              <a:rPr lang="de-DE" sz="1300" dirty="0" err="1"/>
              <a:t>pain</a:t>
            </a:r>
            <a:endParaRPr lang="de-DE" sz="1300" dirty="0"/>
          </a:p>
          <a:p>
            <a:endParaRPr lang="de-DE" sz="1300" dirty="0"/>
          </a:p>
          <a:p>
            <a:r>
              <a:rPr lang="de-DE" sz="1300" dirty="0" err="1"/>
              <a:t>Comorbidity</a:t>
            </a:r>
            <a:r>
              <a:rPr lang="de-DE" sz="1300" dirty="0"/>
              <a:t>: </a:t>
            </a:r>
            <a:r>
              <a:rPr lang="de-DE" sz="1300" dirty="0" err="1"/>
              <a:t>pain</a:t>
            </a:r>
            <a:r>
              <a:rPr lang="de-DE" sz="1300" dirty="0"/>
              <a:t> </a:t>
            </a:r>
            <a:r>
              <a:rPr lang="de-DE" sz="1300" dirty="0" err="1"/>
              <a:t>as</a:t>
            </a:r>
            <a:r>
              <a:rPr lang="de-DE" sz="1300" dirty="0"/>
              <a:t> </a:t>
            </a:r>
            <a:r>
              <a:rPr lang="de-DE" sz="1300" dirty="0" err="1"/>
              <a:t>predictor</a:t>
            </a:r>
            <a:r>
              <a:rPr lang="de-DE" sz="1300" dirty="0"/>
              <a:t> für mental </a:t>
            </a:r>
            <a:r>
              <a:rPr lang="de-DE" sz="1300" dirty="0" err="1"/>
              <a:t>disorder</a:t>
            </a:r>
            <a:endParaRPr lang="de-DE" sz="1300" dirty="0"/>
          </a:p>
          <a:p>
            <a:endParaRPr lang="de-DE" sz="1300" dirty="0"/>
          </a:p>
          <a:p>
            <a:r>
              <a:rPr lang="de-DE" sz="1300" dirty="0" err="1"/>
              <a:t>Sequence</a:t>
            </a:r>
            <a:r>
              <a:rPr lang="de-DE" sz="1300" dirty="0"/>
              <a:t>: temporal </a:t>
            </a:r>
            <a:r>
              <a:rPr lang="de-DE" sz="1300" dirty="0" err="1"/>
              <a:t>association</a:t>
            </a:r>
            <a:endParaRPr lang="de-DE" dirty="0"/>
          </a:p>
        </p:txBody>
      </p:sp>
      <p:sp>
        <p:nvSpPr>
          <p:cNvPr id="4" name="Datumsplatzhalter 3"/>
          <p:cNvSpPr>
            <a:spLocks noGrp="1"/>
          </p:cNvSpPr>
          <p:nvPr>
            <p:ph type="dt" idx="10"/>
          </p:nvPr>
        </p:nvSpPr>
        <p:spPr/>
        <p:txBody>
          <a:bodyPr/>
          <a:lstStyle/>
          <a:p>
            <a:fld id="{68910F2C-04C0-4DEF-B526-409B1F56C706}" type="datetime1">
              <a:rPr lang="de-DE" smtClean="0"/>
              <a:t>17.03.2017</a:t>
            </a:fld>
            <a:endParaRPr lang="de-DE"/>
          </a:p>
        </p:txBody>
      </p:sp>
    </p:spTree>
    <p:extLst>
      <p:ext uri="{BB962C8B-B14F-4D97-AF65-F5344CB8AC3E}">
        <p14:creationId xmlns:p14="http://schemas.microsoft.com/office/powerpoint/2010/main" val="3913047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Aims</a:t>
            </a:r>
            <a:r>
              <a:rPr lang="de-DE" dirty="0" smtClean="0"/>
              <a:t> of</a:t>
            </a:r>
            <a:r>
              <a:rPr lang="de-DE" baseline="0" dirty="0" smtClean="0"/>
              <a:t> Topic 2:</a:t>
            </a:r>
          </a:p>
          <a:p>
            <a:r>
              <a:rPr lang="de-DE" dirty="0" smtClean="0"/>
              <a:t>Brief </a:t>
            </a:r>
            <a:r>
              <a:rPr lang="de-DE" dirty="0" err="1" smtClean="0"/>
              <a:t>summary</a:t>
            </a:r>
            <a:r>
              <a:rPr lang="de-DE" dirty="0" smtClean="0"/>
              <a:t> of </a:t>
            </a:r>
            <a:r>
              <a:rPr lang="de-DE" dirty="0" err="1" smtClean="0"/>
              <a:t>study</a:t>
            </a:r>
            <a:r>
              <a:rPr lang="de-DE" dirty="0" smtClean="0"/>
              <a:t> </a:t>
            </a:r>
            <a:r>
              <a:rPr lang="de-DE" dirty="0" err="1" smtClean="0"/>
              <a:t>results</a:t>
            </a:r>
            <a:r>
              <a:rPr lang="de-DE" dirty="0" smtClean="0"/>
              <a:t> of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1. </a:t>
            </a:r>
            <a:r>
              <a:rPr lang="de-DE" dirty="0" err="1" smtClean="0"/>
              <a:t>the</a:t>
            </a:r>
            <a:r>
              <a:rPr lang="de-DE" dirty="0" smtClean="0"/>
              <a:t> </a:t>
            </a:r>
            <a:r>
              <a:rPr lang="de-DE" dirty="0" err="1" smtClean="0"/>
              <a:t>first</a:t>
            </a:r>
            <a:r>
              <a:rPr lang="de-DE" dirty="0" smtClean="0"/>
              <a:t> </a:t>
            </a:r>
            <a:r>
              <a:rPr lang="de-DE" dirty="0" err="1" smtClean="0"/>
              <a:t>randomized-controlled</a:t>
            </a:r>
            <a:r>
              <a:rPr lang="de-DE" dirty="0" smtClean="0"/>
              <a:t> </a:t>
            </a:r>
            <a:r>
              <a:rPr lang="de-DE" dirty="0" err="1" smtClean="0"/>
              <a:t>trial</a:t>
            </a:r>
            <a:r>
              <a:rPr lang="de-DE" dirty="0" smtClean="0"/>
              <a:t> on </a:t>
            </a:r>
            <a:r>
              <a:rPr lang="de-DE" dirty="0" err="1" smtClean="0"/>
              <a:t>the</a:t>
            </a:r>
            <a:r>
              <a:rPr lang="de-DE" dirty="0" smtClean="0"/>
              <a:t> </a:t>
            </a:r>
            <a:r>
              <a:rPr lang="de-DE" dirty="0" err="1" smtClean="0"/>
              <a:t>effectiveness</a:t>
            </a:r>
            <a:r>
              <a:rPr lang="de-DE" baseline="0" dirty="0" smtClean="0"/>
              <a:t> of </a:t>
            </a:r>
            <a:r>
              <a:rPr lang="de-DE" baseline="0" dirty="0" err="1" smtClean="0"/>
              <a:t>psychological</a:t>
            </a:r>
            <a:r>
              <a:rPr lang="de-DE" baseline="0" dirty="0" smtClean="0"/>
              <a:t> </a:t>
            </a:r>
            <a:r>
              <a:rPr lang="de-DE" baseline="0" dirty="0" err="1" smtClean="0"/>
              <a:t>interventions</a:t>
            </a:r>
            <a:r>
              <a:rPr lang="de-DE" baseline="0" dirty="0" smtClean="0"/>
              <a:t> </a:t>
            </a:r>
            <a:r>
              <a:rPr lang="de-DE" baseline="0" dirty="0" err="1" smtClean="0"/>
              <a:t>within</a:t>
            </a:r>
            <a:r>
              <a:rPr lang="de-DE" baseline="0" dirty="0" smtClean="0"/>
              <a:t> an intensive </a:t>
            </a:r>
            <a:r>
              <a:rPr lang="de-DE" baseline="0" dirty="0" err="1" smtClean="0"/>
              <a:t>interdisciplinary</a:t>
            </a:r>
            <a:r>
              <a:rPr lang="de-DE" baseline="0" dirty="0" smtClean="0"/>
              <a:t> </a:t>
            </a:r>
            <a:r>
              <a:rPr lang="de-DE" baseline="0" dirty="0" err="1" smtClean="0"/>
              <a:t>treatment</a:t>
            </a:r>
            <a:r>
              <a:rPr lang="de-DE" baseline="0" dirty="0" smtClean="0"/>
              <a:t> </a:t>
            </a:r>
            <a:r>
              <a:rPr lang="de-DE" baseline="0" dirty="0" err="1" smtClean="0"/>
              <a:t>approach</a:t>
            </a:r>
            <a:endParaRPr lang="de-DE" baseline="0" dirty="0" smtClean="0"/>
          </a:p>
          <a:p>
            <a:r>
              <a:rPr lang="de-DE" baseline="0" dirty="0" smtClean="0"/>
              <a:t>2. The </a:t>
            </a:r>
            <a:r>
              <a:rPr lang="de-DE" baseline="0" dirty="0" err="1" smtClean="0"/>
              <a:t>systematic</a:t>
            </a:r>
            <a:r>
              <a:rPr lang="de-DE" baseline="0" dirty="0" smtClean="0"/>
              <a:t> </a:t>
            </a:r>
            <a:r>
              <a:rPr lang="de-DE" baseline="0" dirty="0" err="1" smtClean="0"/>
              <a:t>review</a:t>
            </a:r>
            <a:r>
              <a:rPr lang="de-DE" baseline="0" dirty="0" smtClean="0"/>
              <a:t> on </a:t>
            </a:r>
            <a:r>
              <a:rPr lang="de-DE" baseline="0" dirty="0" err="1" smtClean="0"/>
              <a:t>efficacy</a:t>
            </a:r>
            <a:r>
              <a:rPr lang="de-DE" baseline="0" dirty="0" smtClean="0"/>
              <a:t> of IIPT</a:t>
            </a:r>
          </a:p>
          <a:p>
            <a:endParaRPr lang="de-DE" baseline="0" dirty="0" smtClean="0"/>
          </a:p>
          <a:p>
            <a:r>
              <a:rPr lang="de-DE" baseline="0" dirty="0" smtClean="0"/>
              <a:t>IIPT (Hechler, 2015):</a:t>
            </a:r>
          </a:p>
          <a:p>
            <a:r>
              <a:rPr lang="de-DE" sz="1200" b="0" i="0" u="none" strike="noStrike" kern="1200" baseline="0" dirty="0" smtClean="0">
                <a:solidFill>
                  <a:schemeClr val="tx1"/>
                </a:solidFill>
                <a:latin typeface="+mn-lt"/>
                <a:ea typeface="+mn-ea"/>
                <a:cs typeface="+mn-cs"/>
              </a:rPr>
              <a:t>This </a:t>
            </a:r>
            <a:r>
              <a:rPr lang="de-DE" sz="1200" b="0" i="0" u="none" strike="noStrike" kern="1200" baseline="0" dirty="0" err="1" smtClean="0">
                <a:solidFill>
                  <a:schemeClr val="tx1"/>
                </a:solidFill>
                <a:latin typeface="+mn-lt"/>
                <a:ea typeface="+mn-ea"/>
                <a:cs typeface="+mn-cs"/>
              </a:rPr>
              <a:t>treatment</a:t>
            </a:r>
            <a:r>
              <a:rPr lang="de-DE" sz="1200" b="0" i="0" u="none" strike="noStrike" kern="1200" baseline="0" dirty="0" smtClean="0">
                <a:solidFill>
                  <a:schemeClr val="tx1"/>
                </a:solidFill>
                <a:latin typeface="+mn-lt"/>
                <a:ea typeface="+mn-ea"/>
                <a:cs typeface="+mn-cs"/>
              </a:rPr>
              <a:t> </a:t>
            </a:r>
            <a:r>
              <a:rPr lang="de-DE" sz="1200" b="0" i="0" u="none" strike="noStrike" kern="1200" baseline="0" dirty="0" err="1" smtClean="0">
                <a:solidFill>
                  <a:schemeClr val="tx1"/>
                </a:solidFill>
                <a:latin typeface="+mn-lt"/>
                <a:ea typeface="+mn-ea"/>
                <a:cs typeface="+mn-cs"/>
              </a:rPr>
              <a:t>addresses</a:t>
            </a:r>
            <a:r>
              <a:rPr lang="de-DE"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underlying pain mechanisms, adapts pain medication, treats specific symptoms, and teaches active coping skills [17,30]. IIPT as defined by the German Pain Society [1] is a treatment provided by a minimum of 3 health care disciplines, including medical, psychological, and physical therapy, which are provided concurrently</a:t>
            </a:r>
            <a:endParaRPr lang="de-DE" baseline="0" dirty="0" smtClean="0"/>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9</a:t>
            </a:fld>
            <a:endParaRPr lang="de-DE"/>
          </a:p>
        </p:txBody>
      </p:sp>
    </p:spTree>
    <p:extLst>
      <p:ext uri="{BB962C8B-B14F-4D97-AF65-F5344CB8AC3E}">
        <p14:creationId xmlns:p14="http://schemas.microsoft.com/office/powerpoint/2010/main" val="170451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02994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International </a:t>
            </a:r>
            <a:r>
              <a:rPr lang="de-DE" dirty="0" err="1" smtClean="0"/>
              <a:t>research</a:t>
            </a:r>
            <a:r>
              <a:rPr lang="de-DE" dirty="0" smtClean="0"/>
              <a:t> </a:t>
            </a:r>
            <a:r>
              <a:rPr lang="de-DE" dirty="0" err="1" smtClean="0"/>
              <a:t>group</a:t>
            </a:r>
            <a:r>
              <a:rPr lang="de-DE" dirty="0" smtClean="0"/>
              <a:t> </a:t>
            </a:r>
            <a:r>
              <a:rPr lang="de-DE" dirty="0" err="1" smtClean="0"/>
              <a:t>investigating</a:t>
            </a:r>
            <a:r>
              <a:rPr lang="de-DE" dirty="0" smtClean="0"/>
              <a:t> </a:t>
            </a:r>
            <a:r>
              <a:rPr lang="de-DE" dirty="0" err="1" smtClean="0"/>
              <a:t>effectiveness</a:t>
            </a:r>
            <a:r>
              <a:rPr lang="de-DE" dirty="0" smtClean="0"/>
              <a:t> and </a:t>
            </a:r>
            <a:r>
              <a:rPr lang="de-DE" dirty="0" err="1" smtClean="0"/>
              <a:t>efficacy</a:t>
            </a:r>
            <a:r>
              <a:rPr lang="de-DE" dirty="0" smtClean="0"/>
              <a:t> of intensive </a:t>
            </a:r>
            <a:r>
              <a:rPr lang="de-DE" dirty="0" err="1" smtClean="0"/>
              <a:t>interidisciplinary</a:t>
            </a:r>
            <a:r>
              <a:rPr lang="de-DE" dirty="0" smtClean="0"/>
              <a:t> </a:t>
            </a:r>
            <a:r>
              <a:rPr lang="de-DE" dirty="0" err="1" smtClean="0"/>
              <a:t>pain</a:t>
            </a:r>
            <a:r>
              <a:rPr lang="de-DE" baseline="0" dirty="0" smtClean="0"/>
              <a:t> </a:t>
            </a:r>
            <a:r>
              <a:rPr lang="de-DE" baseline="0" dirty="0" err="1" smtClean="0"/>
              <a:t>treatment</a:t>
            </a:r>
            <a:endParaRPr lang="de-DE" dirty="0"/>
          </a:p>
        </p:txBody>
      </p:sp>
      <p:sp>
        <p:nvSpPr>
          <p:cNvPr id="4" name="Foliennummernplatzhalter 3"/>
          <p:cNvSpPr>
            <a:spLocks noGrp="1"/>
          </p:cNvSpPr>
          <p:nvPr>
            <p:ph type="sldNum" sz="quarter" idx="10"/>
          </p:nvPr>
        </p:nvSpPr>
        <p:spPr/>
        <p:txBody>
          <a:bodyPr/>
          <a:lstStyle/>
          <a:p>
            <a:fld id="{353BCFC9-B2E4-4356-9429-0B52663A3035}" type="slidenum">
              <a:rPr lang="de-DE" smtClean="0"/>
              <a:t>11</a:t>
            </a:fld>
            <a:endParaRPr lang="de-DE"/>
          </a:p>
        </p:txBody>
      </p:sp>
    </p:spTree>
    <p:extLst>
      <p:ext uri="{BB962C8B-B14F-4D97-AF65-F5344CB8AC3E}">
        <p14:creationId xmlns:p14="http://schemas.microsoft.com/office/powerpoint/2010/main" val="398583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haltsfolie">
    <p:spTree>
      <p:nvGrpSpPr>
        <p:cNvPr id="1" name=""/>
        <p:cNvGrpSpPr/>
        <p:nvPr/>
      </p:nvGrpSpPr>
      <p:grpSpPr>
        <a:xfrm>
          <a:off x="0" y="0"/>
          <a:ext cx="0" cy="0"/>
          <a:chOff x="0" y="0"/>
          <a:chExt cx="0" cy="0"/>
        </a:xfrm>
      </p:grpSpPr>
      <p:sp>
        <p:nvSpPr>
          <p:cNvPr id="7" name="Titel 6"/>
          <p:cNvSpPr>
            <a:spLocks noGrp="1"/>
          </p:cNvSpPr>
          <p:nvPr>
            <p:ph type="title" hasCustomPrompt="1"/>
          </p:nvPr>
        </p:nvSpPr>
        <p:spPr>
          <a:xfrm>
            <a:off x="623392" y="1340768"/>
            <a:ext cx="10972800" cy="2448272"/>
          </a:xfrm>
        </p:spPr>
        <p:txBody>
          <a:bodyPr/>
          <a:lstStyle>
            <a:lvl1pPr algn="ctr">
              <a:defRPr>
                <a:solidFill>
                  <a:srgbClr val="005E9C"/>
                </a:solidFill>
              </a:defRPr>
            </a:lvl1pPr>
          </a:lstStyle>
          <a:p>
            <a:r>
              <a:rPr lang="de-DE" dirty="0"/>
              <a:t>Titel durch Klicken bearbeiten</a:t>
            </a:r>
          </a:p>
        </p:txBody>
      </p:sp>
    </p:spTree>
    <p:extLst>
      <p:ext uri="{BB962C8B-B14F-4D97-AF65-F5344CB8AC3E}">
        <p14:creationId xmlns:p14="http://schemas.microsoft.com/office/powerpoint/2010/main" val="995950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extLst>
      <p:ext uri="{BB962C8B-B14F-4D97-AF65-F5344CB8AC3E}">
        <p14:creationId xmlns:p14="http://schemas.microsoft.com/office/powerpoint/2010/main" val="350364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390651" y="1844676"/>
            <a:ext cx="5082116"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675968" y="1844676"/>
            <a:ext cx="5084233"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7266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48427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774789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461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3045827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979119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78301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349318" y="765176"/>
            <a:ext cx="2652183" cy="504031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390651" y="765176"/>
            <a:ext cx="7755467" cy="5040313"/>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011668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390652" y="765176"/>
            <a:ext cx="10610849" cy="5040313"/>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9351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143339" y="1268760"/>
            <a:ext cx="11905323" cy="5112568"/>
          </a:xfrm>
        </p:spPr>
        <p:txBody>
          <a:bodyPr/>
          <a:lstStyle>
            <a:lvl1pPr marL="0" indent="0">
              <a:buFontTx/>
              <a:buNone/>
              <a:defRPr/>
            </a:lvl1pPr>
          </a:lstStyle>
          <a:p>
            <a:pPr lvl="0"/>
            <a:r>
              <a:rPr lang="de-DE" dirty="0"/>
              <a:t>Inhalte einfügen</a:t>
            </a:r>
          </a:p>
        </p:txBody>
      </p:sp>
      <p:sp>
        <p:nvSpPr>
          <p:cNvPr id="4" name="Datumsplatzhalter 3"/>
          <p:cNvSpPr>
            <a:spLocks noGrp="1"/>
          </p:cNvSpPr>
          <p:nvPr>
            <p:ph type="dt" sz="half" idx="10"/>
          </p:nvPr>
        </p:nvSpPr>
        <p:spPr>
          <a:xfrm>
            <a:off x="67813" y="6543771"/>
            <a:ext cx="2844800" cy="365125"/>
          </a:xfrm>
        </p:spPr>
        <p:txBody>
          <a:bodyPr/>
          <a:lstStyle/>
          <a:p>
            <a:fld id="{3620AC4C-A435-4753-A868-A1CB985CC787}" type="datetimeFigureOut">
              <a:rPr lang="de-DE" smtClean="0">
                <a:solidFill>
                  <a:prstClr val="black">
                    <a:tint val="75000"/>
                  </a:prstClr>
                </a:solidFill>
              </a:rPr>
              <a:pPr/>
              <a:t>17.03.2017</a:t>
            </a:fld>
            <a:endParaRPr lang="de-DE">
              <a:solidFill>
                <a:prstClr val="black">
                  <a:tint val="75000"/>
                </a:prstClr>
              </a:solidFill>
            </a:endParaRPr>
          </a:p>
        </p:txBody>
      </p:sp>
      <p:sp>
        <p:nvSpPr>
          <p:cNvPr id="5" name="Fußzeilenplatzhalter 4"/>
          <p:cNvSpPr>
            <a:spLocks noGrp="1"/>
          </p:cNvSpPr>
          <p:nvPr>
            <p:ph type="ftr" sz="quarter" idx="11"/>
          </p:nvPr>
        </p:nvSpPr>
        <p:spPr>
          <a:xfrm>
            <a:off x="4165600" y="6542468"/>
            <a:ext cx="3860800" cy="365125"/>
          </a:xfrm>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a:xfrm>
            <a:off x="9299872" y="6542468"/>
            <a:ext cx="2844800" cy="365125"/>
          </a:xfrm>
        </p:spPr>
        <p:txBody>
          <a:bodyPr/>
          <a:lstStyle/>
          <a:p>
            <a:fld id="{85BEB1B1-087C-4032-B9A2-F960DF202469}" type="slidenum">
              <a:rPr lang="de-DE" smtClean="0">
                <a:solidFill>
                  <a:prstClr val="black">
                    <a:tint val="75000"/>
                  </a:prstClr>
                </a:solidFill>
              </a:rPr>
              <a:pPr/>
              <a:t>‹Nr.›</a:t>
            </a:fld>
            <a:endParaRPr lang="de-DE" dirty="0">
              <a:solidFill>
                <a:prstClr val="black">
                  <a:tint val="75000"/>
                </a:prstClr>
              </a:solidFill>
            </a:endParaRPr>
          </a:p>
        </p:txBody>
      </p:sp>
    </p:spTree>
    <p:extLst>
      <p:ext uri="{BB962C8B-B14F-4D97-AF65-F5344CB8AC3E}">
        <p14:creationId xmlns:p14="http://schemas.microsoft.com/office/powerpoint/2010/main" val="1589927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1"/>
      </p:bgRef>
    </p:bg>
    <p:spTree>
      <p:nvGrpSpPr>
        <p:cNvPr id="1" name=""/>
        <p:cNvGrpSpPr/>
        <p:nvPr/>
      </p:nvGrpSpPr>
      <p:grpSpPr>
        <a:xfrm>
          <a:off x="0" y="0"/>
          <a:ext cx="0" cy="0"/>
          <a:chOff x="0" y="0"/>
          <a:chExt cx="0" cy="0"/>
        </a:xfrm>
      </p:grpSpPr>
      <p:sp>
        <p:nvSpPr>
          <p:cNvPr id="12" name="Titel 1"/>
          <p:cNvSpPr>
            <a:spLocks noGrp="1"/>
          </p:cNvSpPr>
          <p:nvPr>
            <p:ph type="ctrTitle"/>
          </p:nvPr>
        </p:nvSpPr>
        <p:spPr>
          <a:xfrm>
            <a:off x="715735" y="978236"/>
            <a:ext cx="10532835" cy="2387600"/>
          </a:xfrm>
        </p:spPr>
        <p:txBody>
          <a:bodyPr anchor="b"/>
          <a:lstStyle>
            <a:lvl1pPr algn="ctr">
              <a:defRPr sz="6000" b="0"/>
            </a:lvl1pPr>
          </a:lstStyle>
          <a:p>
            <a:r>
              <a:rPr lang="de-DE" dirty="0"/>
              <a:t>Titelmasterformat durch Klicken bearbeiten</a:t>
            </a:r>
          </a:p>
        </p:txBody>
      </p:sp>
      <p:sp>
        <p:nvSpPr>
          <p:cNvPr id="13" name="Untertitel 2"/>
          <p:cNvSpPr>
            <a:spLocks noGrp="1"/>
          </p:cNvSpPr>
          <p:nvPr>
            <p:ph type="subTitle" idx="1"/>
          </p:nvPr>
        </p:nvSpPr>
        <p:spPr>
          <a:xfrm>
            <a:off x="715735" y="3815535"/>
            <a:ext cx="1053283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5" name="Datumsplatzhalter 3"/>
          <p:cNvSpPr>
            <a:spLocks noGrp="1"/>
          </p:cNvSpPr>
          <p:nvPr>
            <p:ph type="dt" sz="half" idx="2"/>
          </p:nvPr>
        </p:nvSpPr>
        <p:spPr>
          <a:xfrm>
            <a:off x="2307773" y="6199759"/>
            <a:ext cx="2743200" cy="365125"/>
          </a:xfrm>
          <a:prstGeom prst="rect">
            <a:avLst/>
          </a:prstGeom>
        </p:spPr>
        <p:txBody>
          <a:bodyPr/>
          <a:lstStyle>
            <a:lvl1pPr>
              <a:defRPr sz="1200"/>
            </a:lvl1pPr>
          </a:lstStyle>
          <a:p>
            <a:pPr algn="ctr"/>
            <a:fld id="{0419D9E2-F8D9-47D1-993E-2438920628ED}" type="datetime4">
              <a:rPr lang="de-DE" smtClean="0"/>
              <a:t>17. März 2017</a:t>
            </a:fld>
            <a:endParaRPr lang="de-DE" dirty="0"/>
          </a:p>
        </p:txBody>
      </p:sp>
    </p:spTree>
    <p:extLst>
      <p:ext uri="{BB962C8B-B14F-4D97-AF65-F5344CB8AC3E}">
        <p14:creationId xmlns:p14="http://schemas.microsoft.com/office/powerpoint/2010/main" val="358010368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b="1">
                <a:latin typeface="+mn-lt"/>
                <a:cs typeface="Arial" panose="020B0604020202020204" pitchFamily="34" charset="0"/>
              </a:defRPr>
            </a:lvl1pPr>
          </a:lstStyle>
          <a:p>
            <a:r>
              <a:rPr lang="de-DE" dirty="0"/>
              <a:t>Titelmasterformat durch Klicken bearbeiten</a:t>
            </a:r>
          </a:p>
        </p:txBody>
      </p:sp>
      <p:sp>
        <p:nvSpPr>
          <p:cNvPr id="3" name="Inhaltsplatzhalter 2"/>
          <p:cNvSpPr>
            <a:spLocks noGrp="1"/>
          </p:cNvSpPr>
          <p:nvPr>
            <p:ph idx="1"/>
          </p:nvPr>
        </p:nvSpPr>
        <p:spPr>
          <a:xfrm>
            <a:off x="838200"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3"/>
          <p:cNvSpPr>
            <a:spLocks noGrp="1"/>
          </p:cNvSpPr>
          <p:nvPr>
            <p:ph type="dt" sz="half" idx="2"/>
          </p:nvPr>
        </p:nvSpPr>
        <p:spPr>
          <a:xfrm>
            <a:off x="2307773" y="6199759"/>
            <a:ext cx="2743200" cy="365125"/>
          </a:xfrm>
          <a:prstGeom prst="rect">
            <a:avLst/>
          </a:prstGeom>
        </p:spPr>
        <p:txBody>
          <a:bodyPr/>
          <a:lstStyle>
            <a:lvl1pPr>
              <a:defRPr sz="1200"/>
            </a:lvl1pPr>
          </a:lstStyle>
          <a:p>
            <a:pPr algn="ctr"/>
            <a:fld id="{9D4EA651-6FDD-49BE-8CDE-41635F1A0D3F}" type="datetime4">
              <a:rPr lang="de-DE" smtClean="0"/>
              <a:t>17. März 2017</a:t>
            </a:fld>
            <a:endParaRPr lang="de-DE" dirty="0"/>
          </a:p>
        </p:txBody>
      </p:sp>
    </p:spTree>
    <p:extLst>
      <p:ext uri="{BB962C8B-B14F-4D97-AF65-F5344CB8AC3E}">
        <p14:creationId xmlns:p14="http://schemas.microsoft.com/office/powerpoint/2010/main" val="7548425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6589042" y="5506949"/>
            <a:ext cx="4764758" cy="341628"/>
          </a:xfrm>
        </p:spPr>
        <p:txBody>
          <a:bodyPr>
            <a:normAutofit/>
          </a:bodyPr>
          <a:lstStyle>
            <a:lvl1pPr marL="0" indent="0" algn="r">
              <a:buNone/>
              <a:defRPr sz="1800" i="1">
                <a:latin typeface="+mn-lt"/>
              </a:defRPr>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3938124"/>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Tree>
    <p:extLst>
      <p:ext uri="{BB962C8B-B14F-4D97-AF65-F5344CB8AC3E}">
        <p14:creationId xmlns:p14="http://schemas.microsoft.com/office/powerpoint/2010/main" val="18587361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824753" y="5517223"/>
            <a:ext cx="10529047" cy="331354"/>
          </a:xfrm>
        </p:spPr>
        <p:txBody>
          <a:bodyPr>
            <a:normAutofit/>
          </a:bodyPr>
          <a:lstStyle>
            <a:lvl1pPr marL="0" indent="0" algn="r">
              <a:buNone/>
              <a:defRPr sz="1800" i="1">
                <a:latin typeface="+mn-lt"/>
              </a:defRPr>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3948398"/>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Tree>
    <p:extLst>
      <p:ext uri="{BB962C8B-B14F-4D97-AF65-F5344CB8AC3E}">
        <p14:creationId xmlns:p14="http://schemas.microsoft.com/office/powerpoint/2010/main" val="264312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0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6589042" y="5592343"/>
            <a:ext cx="4764758" cy="512466"/>
          </a:xfrm>
        </p:spPr>
        <p:txBody>
          <a:bodyPr>
            <a:normAutofit/>
          </a:bodyPr>
          <a:lstStyle>
            <a:lvl1pPr marL="0" indent="0" algn="r">
              <a:buNone/>
              <a:defRPr sz="2000" i="1"/>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Tree>
    <p:extLst>
      <p:ext uri="{BB962C8B-B14F-4D97-AF65-F5344CB8AC3E}">
        <p14:creationId xmlns:p14="http://schemas.microsoft.com/office/powerpoint/2010/main" val="22321076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1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811306" y="5592343"/>
            <a:ext cx="10529047" cy="345201"/>
          </a:xfrm>
        </p:spPr>
        <p:txBody>
          <a:bodyPr>
            <a:normAutofit/>
          </a:bodyPr>
          <a:lstStyle>
            <a:lvl1pPr marL="0" indent="0" algn="r">
              <a:buNone/>
              <a:defRPr sz="1800" i="1">
                <a:latin typeface="+mn-lt"/>
              </a:defRPr>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3844223"/>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Tree>
    <p:extLst>
      <p:ext uri="{BB962C8B-B14F-4D97-AF65-F5344CB8AC3E}">
        <p14:creationId xmlns:p14="http://schemas.microsoft.com/office/powerpoint/2010/main" val="37290909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8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824753" y="5592343"/>
            <a:ext cx="10529047" cy="512466"/>
          </a:xfrm>
        </p:spPr>
        <p:txBody>
          <a:bodyPr>
            <a:normAutofit/>
          </a:bodyPr>
          <a:lstStyle>
            <a:lvl1pPr marL="0" indent="0" algn="r">
              <a:buNone/>
              <a:defRPr sz="2000" i="1">
                <a:latin typeface="+mn-lt"/>
              </a:defRPr>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Tree>
    <p:extLst>
      <p:ext uri="{BB962C8B-B14F-4D97-AF65-F5344CB8AC3E}">
        <p14:creationId xmlns:p14="http://schemas.microsoft.com/office/powerpoint/2010/main" val="42746479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3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6589042" y="5592343"/>
            <a:ext cx="4764758" cy="512466"/>
          </a:xfrm>
        </p:spPr>
        <p:txBody>
          <a:bodyPr>
            <a:normAutofit/>
          </a:bodyPr>
          <a:lstStyle>
            <a:lvl1pPr marL="0" indent="0" algn="r">
              <a:buNone/>
              <a:defRPr sz="2000" i="1"/>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Tree>
    <p:extLst>
      <p:ext uri="{BB962C8B-B14F-4D97-AF65-F5344CB8AC3E}">
        <p14:creationId xmlns:p14="http://schemas.microsoft.com/office/powerpoint/2010/main" val="39723585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4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824753" y="5449330"/>
            <a:ext cx="10529047" cy="435528"/>
          </a:xfrm>
        </p:spPr>
        <p:txBody>
          <a:bodyPr>
            <a:normAutofit/>
          </a:bodyPr>
          <a:lstStyle>
            <a:lvl1pPr marL="0" indent="0" algn="r">
              <a:buNone/>
              <a:defRPr sz="1800" i="1">
                <a:latin typeface="+mn-lt"/>
              </a:defRPr>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3880505"/>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Tree>
    <p:extLst>
      <p:ext uri="{BB962C8B-B14F-4D97-AF65-F5344CB8AC3E}">
        <p14:creationId xmlns:p14="http://schemas.microsoft.com/office/powerpoint/2010/main" val="2815903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6589042" y="5592343"/>
            <a:ext cx="4764758" cy="512466"/>
          </a:xfrm>
        </p:spPr>
        <p:txBody>
          <a:bodyPr>
            <a:normAutofit/>
          </a:bodyPr>
          <a:lstStyle>
            <a:lvl1pPr marL="0" indent="0" algn="r">
              <a:buNone/>
              <a:defRPr sz="2000" i="1"/>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
        <p:nvSpPr>
          <p:cNvPr id="6" name="Datumsplatzhalter 3"/>
          <p:cNvSpPr>
            <a:spLocks noGrp="1"/>
          </p:cNvSpPr>
          <p:nvPr>
            <p:ph type="dt" sz="half" idx="2"/>
          </p:nvPr>
        </p:nvSpPr>
        <p:spPr>
          <a:xfrm>
            <a:off x="3116495" y="6398938"/>
            <a:ext cx="1815101" cy="334886"/>
          </a:xfrm>
          <a:prstGeom prst="rect">
            <a:avLst/>
          </a:prstGeom>
        </p:spPr>
        <p:txBody>
          <a:bodyPr/>
          <a:lstStyle>
            <a:lvl1pPr>
              <a:defRPr sz="1200">
                <a:latin typeface="Calibri"/>
                <a:cs typeface="Calibri"/>
              </a:defRPr>
            </a:lvl1pPr>
          </a:lstStyle>
          <a:p>
            <a:fld id="{1F62B0A7-7EA7-1446-99A4-E96B92EC1C55}" type="datetime1">
              <a:rPr lang="de-DE" smtClean="0"/>
              <a:t>17.03.2017</a:t>
            </a:fld>
            <a:endParaRPr lang="de-DE" dirty="0"/>
          </a:p>
        </p:txBody>
      </p:sp>
      <p:sp>
        <p:nvSpPr>
          <p:cNvPr id="7" name="Fußzeilenplatzhalter 4"/>
          <p:cNvSpPr>
            <a:spLocks noGrp="1"/>
          </p:cNvSpPr>
          <p:nvPr>
            <p:ph type="ftr" sz="quarter" idx="3"/>
          </p:nvPr>
        </p:nvSpPr>
        <p:spPr>
          <a:xfrm>
            <a:off x="6591931" y="6307144"/>
            <a:ext cx="3311352" cy="400863"/>
          </a:xfrm>
          <a:prstGeom prst="rect">
            <a:avLst/>
          </a:prstGeom>
        </p:spPr>
        <p:txBody>
          <a:bodyPr/>
          <a:lstStyle>
            <a:lvl1pPr>
              <a:defRPr sz="1200">
                <a:latin typeface="Calibri"/>
                <a:cs typeface="Calibri"/>
              </a:defRPr>
            </a:lvl1pPr>
          </a:lstStyle>
          <a:p>
            <a:r>
              <a:rPr lang="de-DE" dirty="0" smtClean="0"/>
              <a:t>Abt. für Klinische Psychologie und Psychotherapie des Kindes- und Jugendalters</a:t>
            </a:r>
            <a:endParaRPr lang="de-DE" dirty="0"/>
          </a:p>
        </p:txBody>
      </p:sp>
      <p:sp>
        <p:nvSpPr>
          <p:cNvPr id="8" name="Foliennummernplatzhalter 5"/>
          <p:cNvSpPr>
            <a:spLocks noGrp="1"/>
          </p:cNvSpPr>
          <p:nvPr>
            <p:ph type="sldNum" sz="quarter" idx="4"/>
          </p:nvPr>
        </p:nvSpPr>
        <p:spPr>
          <a:xfrm>
            <a:off x="5183207" y="6377053"/>
            <a:ext cx="899095" cy="334887"/>
          </a:xfrm>
          <a:prstGeom prst="rect">
            <a:avLst/>
          </a:prstGeom>
        </p:spPr>
        <p:txBody>
          <a:bodyPr/>
          <a:lstStyle>
            <a:lvl1pPr>
              <a:defRPr sz="1200">
                <a:latin typeface="Calibri"/>
                <a:cs typeface="Calibri"/>
              </a:defRPr>
            </a:lvl1pPr>
          </a:lstStyle>
          <a:p>
            <a:fld id="{88B16B09-E86C-2040-B0F2-0CBF2E23AE91}" type="slidenum">
              <a:rPr lang="de-DE" smtClean="0"/>
              <a:pPr/>
              <a:t>‹Nr.›</a:t>
            </a:fld>
            <a:endParaRPr lang="de-DE" dirty="0"/>
          </a:p>
        </p:txBody>
      </p:sp>
    </p:spTree>
    <p:extLst>
      <p:ext uri="{BB962C8B-B14F-4D97-AF65-F5344CB8AC3E}">
        <p14:creationId xmlns:p14="http://schemas.microsoft.com/office/powerpoint/2010/main" val="29821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09600" y="1600201"/>
            <a:ext cx="10972800" cy="4525963"/>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999789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6589042" y="5592343"/>
            <a:ext cx="4764758" cy="512466"/>
          </a:xfrm>
        </p:spPr>
        <p:txBody>
          <a:bodyPr>
            <a:normAutofit/>
          </a:bodyPr>
          <a:lstStyle>
            <a:lvl1pPr marL="0" indent="0" algn="r">
              <a:buNone/>
              <a:defRPr sz="2000" i="1"/>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
        <p:nvSpPr>
          <p:cNvPr id="6" name="Datumsplatzhalter 3"/>
          <p:cNvSpPr>
            <a:spLocks noGrp="1"/>
          </p:cNvSpPr>
          <p:nvPr>
            <p:ph type="dt" sz="half" idx="2"/>
          </p:nvPr>
        </p:nvSpPr>
        <p:spPr>
          <a:xfrm>
            <a:off x="3116495" y="6398938"/>
            <a:ext cx="1815101" cy="334886"/>
          </a:xfrm>
          <a:prstGeom prst="rect">
            <a:avLst/>
          </a:prstGeom>
        </p:spPr>
        <p:txBody>
          <a:bodyPr/>
          <a:lstStyle>
            <a:lvl1pPr>
              <a:defRPr sz="1200">
                <a:latin typeface="Calibri"/>
                <a:cs typeface="Calibri"/>
              </a:defRPr>
            </a:lvl1pPr>
          </a:lstStyle>
          <a:p>
            <a:fld id="{A742609C-CD62-9D48-BF55-3899CA327EF5}" type="datetime1">
              <a:rPr lang="de-DE" smtClean="0"/>
              <a:t>17.03.2017</a:t>
            </a:fld>
            <a:endParaRPr lang="de-DE" dirty="0"/>
          </a:p>
        </p:txBody>
      </p:sp>
      <p:sp>
        <p:nvSpPr>
          <p:cNvPr id="7" name="Fußzeilenplatzhalter 4"/>
          <p:cNvSpPr>
            <a:spLocks noGrp="1"/>
          </p:cNvSpPr>
          <p:nvPr>
            <p:ph type="ftr" sz="quarter" idx="3"/>
          </p:nvPr>
        </p:nvSpPr>
        <p:spPr>
          <a:xfrm>
            <a:off x="6591931" y="6307144"/>
            <a:ext cx="3311352" cy="400863"/>
          </a:xfrm>
          <a:prstGeom prst="rect">
            <a:avLst/>
          </a:prstGeom>
        </p:spPr>
        <p:txBody>
          <a:bodyPr/>
          <a:lstStyle>
            <a:lvl1pPr>
              <a:defRPr sz="1200">
                <a:latin typeface="Calibri"/>
                <a:cs typeface="Calibri"/>
              </a:defRPr>
            </a:lvl1pPr>
          </a:lstStyle>
          <a:p>
            <a:r>
              <a:rPr lang="de-DE" dirty="0" smtClean="0"/>
              <a:t>Abt. für Klinische Psychologie und Psychotherapie des Kindes- und Jugendalters</a:t>
            </a:r>
            <a:endParaRPr lang="de-DE" dirty="0"/>
          </a:p>
        </p:txBody>
      </p:sp>
      <p:sp>
        <p:nvSpPr>
          <p:cNvPr id="8" name="Foliennummernplatzhalter 5"/>
          <p:cNvSpPr>
            <a:spLocks noGrp="1"/>
          </p:cNvSpPr>
          <p:nvPr>
            <p:ph type="sldNum" sz="quarter" idx="4"/>
          </p:nvPr>
        </p:nvSpPr>
        <p:spPr>
          <a:xfrm>
            <a:off x="5183207" y="6377053"/>
            <a:ext cx="899095" cy="334887"/>
          </a:xfrm>
          <a:prstGeom prst="rect">
            <a:avLst/>
          </a:prstGeom>
        </p:spPr>
        <p:txBody>
          <a:bodyPr/>
          <a:lstStyle>
            <a:lvl1pPr>
              <a:defRPr sz="1200">
                <a:latin typeface="Calibri"/>
                <a:cs typeface="Calibri"/>
              </a:defRPr>
            </a:lvl1pPr>
          </a:lstStyle>
          <a:p>
            <a:fld id="{88B16B09-E86C-2040-B0F2-0CBF2E23AE91}" type="slidenum">
              <a:rPr lang="de-DE" smtClean="0"/>
              <a:pPr/>
              <a:t>‹Nr.›</a:t>
            </a:fld>
            <a:endParaRPr lang="de-DE" dirty="0"/>
          </a:p>
        </p:txBody>
      </p:sp>
    </p:spTree>
    <p:extLst>
      <p:ext uri="{BB962C8B-B14F-4D97-AF65-F5344CB8AC3E}">
        <p14:creationId xmlns:p14="http://schemas.microsoft.com/office/powerpoint/2010/main" val="27520430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6589042" y="5592343"/>
            <a:ext cx="4764758" cy="512466"/>
          </a:xfrm>
        </p:spPr>
        <p:txBody>
          <a:bodyPr>
            <a:normAutofit/>
          </a:bodyPr>
          <a:lstStyle>
            <a:lvl1pPr marL="0" indent="0" algn="r">
              <a:buNone/>
              <a:defRPr sz="2000" i="1"/>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
        <p:nvSpPr>
          <p:cNvPr id="6" name="Datumsplatzhalter 3"/>
          <p:cNvSpPr>
            <a:spLocks noGrp="1"/>
          </p:cNvSpPr>
          <p:nvPr>
            <p:ph type="dt" sz="half" idx="2"/>
          </p:nvPr>
        </p:nvSpPr>
        <p:spPr>
          <a:xfrm>
            <a:off x="3116495" y="6398938"/>
            <a:ext cx="1815101" cy="334886"/>
          </a:xfrm>
          <a:prstGeom prst="rect">
            <a:avLst/>
          </a:prstGeom>
        </p:spPr>
        <p:txBody>
          <a:bodyPr/>
          <a:lstStyle>
            <a:lvl1pPr>
              <a:defRPr sz="1200">
                <a:latin typeface="Calibri"/>
                <a:cs typeface="Calibri"/>
              </a:defRPr>
            </a:lvl1pPr>
          </a:lstStyle>
          <a:p>
            <a:fld id="{0D9DB983-60C5-BA43-8117-4FA5D6FC40FB}" type="datetime1">
              <a:rPr lang="de-DE" smtClean="0"/>
              <a:t>17.03.2017</a:t>
            </a:fld>
            <a:endParaRPr lang="de-DE" dirty="0"/>
          </a:p>
        </p:txBody>
      </p:sp>
      <p:sp>
        <p:nvSpPr>
          <p:cNvPr id="7" name="Fußzeilenplatzhalter 4"/>
          <p:cNvSpPr>
            <a:spLocks noGrp="1"/>
          </p:cNvSpPr>
          <p:nvPr>
            <p:ph type="ftr" sz="quarter" idx="3"/>
          </p:nvPr>
        </p:nvSpPr>
        <p:spPr>
          <a:xfrm>
            <a:off x="6591931" y="6307144"/>
            <a:ext cx="3311352" cy="400863"/>
          </a:xfrm>
          <a:prstGeom prst="rect">
            <a:avLst/>
          </a:prstGeom>
        </p:spPr>
        <p:txBody>
          <a:bodyPr/>
          <a:lstStyle>
            <a:lvl1pPr>
              <a:defRPr sz="1200">
                <a:latin typeface="Calibri"/>
                <a:cs typeface="Calibri"/>
              </a:defRPr>
            </a:lvl1pPr>
          </a:lstStyle>
          <a:p>
            <a:r>
              <a:rPr lang="de-DE" dirty="0" smtClean="0"/>
              <a:t>Abt. für Klinische Psychologie und Psychotherapie des Kindes- und Jugendalters</a:t>
            </a:r>
            <a:endParaRPr lang="de-DE" dirty="0"/>
          </a:p>
        </p:txBody>
      </p:sp>
      <p:sp>
        <p:nvSpPr>
          <p:cNvPr id="8" name="Foliennummernplatzhalter 5"/>
          <p:cNvSpPr>
            <a:spLocks noGrp="1"/>
          </p:cNvSpPr>
          <p:nvPr>
            <p:ph type="sldNum" sz="quarter" idx="4"/>
          </p:nvPr>
        </p:nvSpPr>
        <p:spPr>
          <a:xfrm>
            <a:off x="5183207" y="6377053"/>
            <a:ext cx="899095" cy="334887"/>
          </a:xfrm>
          <a:prstGeom prst="rect">
            <a:avLst/>
          </a:prstGeom>
        </p:spPr>
        <p:txBody>
          <a:bodyPr/>
          <a:lstStyle>
            <a:lvl1pPr>
              <a:defRPr sz="1200">
                <a:latin typeface="Calibri"/>
                <a:cs typeface="Calibri"/>
              </a:defRPr>
            </a:lvl1pPr>
          </a:lstStyle>
          <a:p>
            <a:fld id="{88B16B09-E86C-2040-B0F2-0CBF2E23AE91}" type="slidenum">
              <a:rPr lang="de-DE" smtClean="0"/>
              <a:pPr/>
              <a:t>‹Nr.›</a:t>
            </a:fld>
            <a:endParaRPr lang="de-DE" dirty="0"/>
          </a:p>
        </p:txBody>
      </p:sp>
    </p:spTree>
    <p:extLst>
      <p:ext uri="{BB962C8B-B14F-4D97-AF65-F5344CB8AC3E}">
        <p14:creationId xmlns:p14="http://schemas.microsoft.com/office/powerpoint/2010/main" val="3335154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3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824502" y="5489986"/>
            <a:ext cx="10515600" cy="375937"/>
          </a:xfrm>
        </p:spPr>
        <p:txBody>
          <a:bodyPr>
            <a:normAutofit/>
          </a:bodyPr>
          <a:lstStyle>
            <a:lvl1pPr marL="0" indent="0" algn="r">
              <a:buNone/>
              <a:defRPr sz="1800" i="1">
                <a:latin typeface="+mn-lt"/>
              </a:defRPr>
            </a:lvl1pPr>
          </a:lstStyle>
          <a:p>
            <a:pPr lvl="0"/>
            <a:r>
              <a:rPr lang="de-DE" dirty="0"/>
              <a:t>Formatvorlagen des Textmasters bearbeiten</a:t>
            </a:r>
          </a:p>
        </p:txBody>
      </p:sp>
      <p:sp>
        <p:nvSpPr>
          <p:cNvPr id="3" name="Inhaltsplatzhalter 2"/>
          <p:cNvSpPr>
            <a:spLocks noGrp="1"/>
          </p:cNvSpPr>
          <p:nvPr>
            <p:ph idx="1"/>
          </p:nvPr>
        </p:nvSpPr>
        <p:spPr>
          <a:xfrm>
            <a:off x="824502" y="1389530"/>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
        <p:nvSpPr>
          <p:cNvPr id="6" name="Datumsplatzhalter 3"/>
          <p:cNvSpPr>
            <a:spLocks noGrp="1"/>
          </p:cNvSpPr>
          <p:nvPr>
            <p:ph type="dt" sz="half" idx="2"/>
          </p:nvPr>
        </p:nvSpPr>
        <p:spPr>
          <a:xfrm>
            <a:off x="3116495" y="6398938"/>
            <a:ext cx="1815101" cy="334886"/>
          </a:xfrm>
          <a:prstGeom prst="rect">
            <a:avLst/>
          </a:prstGeom>
        </p:spPr>
        <p:txBody>
          <a:bodyPr/>
          <a:lstStyle>
            <a:lvl1pPr>
              <a:defRPr sz="1200">
                <a:latin typeface="Calibri"/>
                <a:cs typeface="Calibri"/>
              </a:defRPr>
            </a:lvl1pPr>
          </a:lstStyle>
          <a:p>
            <a:fld id="{208FB795-7FE4-0340-99F2-C6D2FF26A149}" type="datetime1">
              <a:rPr lang="de-DE" smtClean="0"/>
              <a:t>17.03.2017</a:t>
            </a:fld>
            <a:endParaRPr lang="de-DE" dirty="0"/>
          </a:p>
        </p:txBody>
      </p:sp>
      <p:sp>
        <p:nvSpPr>
          <p:cNvPr id="7" name="Fußzeilenplatzhalter 4"/>
          <p:cNvSpPr>
            <a:spLocks noGrp="1"/>
          </p:cNvSpPr>
          <p:nvPr>
            <p:ph type="ftr" sz="quarter" idx="3"/>
          </p:nvPr>
        </p:nvSpPr>
        <p:spPr>
          <a:xfrm>
            <a:off x="6591931" y="6307144"/>
            <a:ext cx="3311352" cy="400863"/>
          </a:xfrm>
          <a:prstGeom prst="rect">
            <a:avLst/>
          </a:prstGeom>
        </p:spPr>
        <p:txBody>
          <a:bodyPr/>
          <a:lstStyle>
            <a:lvl1pPr>
              <a:defRPr sz="1200">
                <a:latin typeface="Calibri"/>
                <a:cs typeface="Calibri"/>
              </a:defRPr>
            </a:lvl1pPr>
          </a:lstStyle>
          <a:p>
            <a:r>
              <a:rPr lang="de-DE" dirty="0" smtClean="0"/>
              <a:t>Abt. für Klinische Psychologie und Psychotherapie des Kindes- und Jugendalters</a:t>
            </a:r>
            <a:endParaRPr lang="de-DE" dirty="0"/>
          </a:p>
        </p:txBody>
      </p:sp>
      <p:sp>
        <p:nvSpPr>
          <p:cNvPr id="8" name="Foliennummernplatzhalter 5"/>
          <p:cNvSpPr>
            <a:spLocks noGrp="1"/>
          </p:cNvSpPr>
          <p:nvPr>
            <p:ph type="sldNum" sz="quarter" idx="4"/>
          </p:nvPr>
        </p:nvSpPr>
        <p:spPr>
          <a:xfrm>
            <a:off x="5183207" y="6377053"/>
            <a:ext cx="899095" cy="334887"/>
          </a:xfrm>
          <a:prstGeom prst="rect">
            <a:avLst/>
          </a:prstGeom>
        </p:spPr>
        <p:txBody>
          <a:bodyPr/>
          <a:lstStyle>
            <a:lvl1pPr>
              <a:defRPr sz="1200">
                <a:latin typeface="Calibri"/>
                <a:cs typeface="Calibri"/>
              </a:defRPr>
            </a:lvl1pPr>
          </a:lstStyle>
          <a:p>
            <a:fld id="{88B16B09-E86C-2040-B0F2-0CBF2E23AE91}" type="slidenum">
              <a:rPr lang="de-DE" smtClean="0"/>
              <a:pPr/>
              <a:t>‹Nr.›</a:t>
            </a:fld>
            <a:endParaRPr lang="de-DE" dirty="0"/>
          </a:p>
        </p:txBody>
      </p:sp>
    </p:spTree>
    <p:extLst>
      <p:ext uri="{BB962C8B-B14F-4D97-AF65-F5344CB8AC3E}">
        <p14:creationId xmlns:p14="http://schemas.microsoft.com/office/powerpoint/2010/main" val="31495733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6589042" y="5592343"/>
            <a:ext cx="4764758" cy="512466"/>
          </a:xfrm>
        </p:spPr>
        <p:txBody>
          <a:bodyPr>
            <a:normAutofit/>
          </a:bodyPr>
          <a:lstStyle>
            <a:lvl1pPr marL="0" indent="0" algn="r">
              <a:buNone/>
              <a:defRPr sz="2000" i="1"/>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
        <p:nvSpPr>
          <p:cNvPr id="6" name="Datumsplatzhalter 3"/>
          <p:cNvSpPr>
            <a:spLocks noGrp="1"/>
          </p:cNvSpPr>
          <p:nvPr>
            <p:ph type="dt" sz="half" idx="2"/>
          </p:nvPr>
        </p:nvSpPr>
        <p:spPr>
          <a:xfrm>
            <a:off x="2932206" y="6374460"/>
            <a:ext cx="2743200" cy="365125"/>
          </a:xfrm>
          <a:prstGeom prst="rect">
            <a:avLst/>
          </a:prstGeom>
        </p:spPr>
        <p:txBody>
          <a:bodyPr vert="horz" lIns="91440" tIns="45720" rIns="91440" bIns="45720" rtlCol="0" anchor="ctr"/>
          <a:lstStyle>
            <a:lvl1pPr algn="l">
              <a:defRPr sz="1200">
                <a:solidFill>
                  <a:schemeClr val="tx1"/>
                </a:solidFill>
              </a:defRPr>
            </a:lvl1pPr>
          </a:lstStyle>
          <a:p>
            <a:fld id="{908CD60C-7453-40DA-99C9-C91FF61C009C}" type="datetime1">
              <a:rPr lang="de-DE" smtClean="0"/>
              <a:t>17.03.2017</a:t>
            </a:fld>
            <a:endParaRPr lang="de-DE" dirty="0"/>
          </a:p>
        </p:txBody>
      </p:sp>
      <p:sp>
        <p:nvSpPr>
          <p:cNvPr id="7" name="Fußzeilenplatzhalter 4"/>
          <p:cNvSpPr>
            <a:spLocks noGrp="1"/>
          </p:cNvSpPr>
          <p:nvPr>
            <p:ph type="ftr" sz="quarter" idx="3"/>
          </p:nvPr>
        </p:nvSpPr>
        <p:spPr>
          <a:xfrm>
            <a:off x="6872810" y="6364024"/>
            <a:ext cx="3091591" cy="365759"/>
          </a:xfrm>
          <a:prstGeom prst="rect">
            <a:avLst/>
          </a:prstGeom>
        </p:spPr>
        <p:txBody>
          <a:bodyPr vert="horz" lIns="91440" tIns="45720" rIns="91440" bIns="45720" rtlCol="0" anchor="ctr"/>
          <a:lstStyle>
            <a:lvl1pPr algn="ctr">
              <a:defRPr sz="1200">
                <a:solidFill>
                  <a:srgbClr val="000000"/>
                </a:solidFill>
              </a:defRPr>
            </a:lvl1pPr>
          </a:lstStyle>
          <a:p>
            <a:pPr algn="l"/>
            <a:r>
              <a:rPr lang="de-DE" sz="1200" dirty="0" err="1">
                <a:latin typeface="+mn-lt"/>
                <a:cs typeface="Arial"/>
              </a:rPr>
              <a:t>Abtl</a:t>
            </a:r>
            <a:r>
              <a:rPr lang="de-DE" sz="1200" dirty="0">
                <a:latin typeface="+mn-lt"/>
                <a:cs typeface="Arial"/>
              </a:rPr>
              <a:t>. für Klinische Psychologie und Psychotherapie des Kindes- und Jugendalters</a:t>
            </a:r>
          </a:p>
        </p:txBody>
      </p:sp>
    </p:spTree>
    <p:extLst>
      <p:ext uri="{BB962C8B-B14F-4D97-AF65-F5344CB8AC3E}">
        <p14:creationId xmlns:p14="http://schemas.microsoft.com/office/powerpoint/2010/main" val="2650836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6589042" y="5592343"/>
            <a:ext cx="4764758" cy="512466"/>
          </a:xfrm>
        </p:spPr>
        <p:txBody>
          <a:bodyPr>
            <a:normAutofit/>
          </a:bodyPr>
          <a:lstStyle>
            <a:lvl1pPr marL="0" indent="0" algn="r">
              <a:buNone/>
              <a:defRPr sz="2000" i="1"/>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
        <p:nvSpPr>
          <p:cNvPr id="9" name="Datumsplatzhalter 3"/>
          <p:cNvSpPr>
            <a:spLocks noGrp="1"/>
          </p:cNvSpPr>
          <p:nvPr>
            <p:ph type="dt" sz="half" idx="2"/>
          </p:nvPr>
        </p:nvSpPr>
        <p:spPr>
          <a:xfrm>
            <a:off x="2932206" y="6374460"/>
            <a:ext cx="2743200" cy="365125"/>
          </a:xfrm>
          <a:prstGeom prst="rect">
            <a:avLst/>
          </a:prstGeom>
        </p:spPr>
        <p:txBody>
          <a:bodyPr vert="horz" lIns="91440" tIns="45720" rIns="91440" bIns="45720" rtlCol="0" anchor="ctr"/>
          <a:lstStyle>
            <a:lvl1pPr algn="l">
              <a:defRPr sz="1200">
                <a:solidFill>
                  <a:schemeClr val="tx1"/>
                </a:solidFill>
              </a:defRPr>
            </a:lvl1pPr>
          </a:lstStyle>
          <a:p>
            <a:fld id="{4E91A201-F9E5-4643-B24C-86DD17329E3B}" type="datetime1">
              <a:rPr lang="de-DE" smtClean="0"/>
              <a:t>17.03.2017</a:t>
            </a:fld>
            <a:endParaRPr lang="de-DE" dirty="0"/>
          </a:p>
        </p:txBody>
      </p:sp>
      <p:sp>
        <p:nvSpPr>
          <p:cNvPr id="10" name="Fußzeilenplatzhalter 4"/>
          <p:cNvSpPr>
            <a:spLocks noGrp="1"/>
          </p:cNvSpPr>
          <p:nvPr>
            <p:ph type="ftr" sz="quarter" idx="3"/>
          </p:nvPr>
        </p:nvSpPr>
        <p:spPr>
          <a:xfrm>
            <a:off x="6872810" y="6364024"/>
            <a:ext cx="3091591" cy="365759"/>
          </a:xfrm>
          <a:prstGeom prst="rect">
            <a:avLst/>
          </a:prstGeom>
        </p:spPr>
        <p:txBody>
          <a:bodyPr vert="horz" lIns="91440" tIns="45720" rIns="91440" bIns="45720" rtlCol="0" anchor="ctr"/>
          <a:lstStyle>
            <a:lvl1pPr algn="ctr">
              <a:defRPr sz="1200">
                <a:solidFill>
                  <a:srgbClr val="000000"/>
                </a:solidFill>
              </a:defRPr>
            </a:lvl1pPr>
          </a:lstStyle>
          <a:p>
            <a:pPr algn="l"/>
            <a:r>
              <a:rPr lang="de-DE" sz="1200" dirty="0" err="1">
                <a:latin typeface="+mn-lt"/>
                <a:cs typeface="Arial"/>
              </a:rPr>
              <a:t>Abtl</a:t>
            </a:r>
            <a:r>
              <a:rPr lang="de-DE" sz="1200" dirty="0">
                <a:latin typeface="+mn-lt"/>
                <a:cs typeface="Arial"/>
              </a:rPr>
              <a:t>. für Klinische Psychologie und Psychotherapie des Kindes- und Jugendalters</a:t>
            </a:r>
          </a:p>
        </p:txBody>
      </p:sp>
    </p:spTree>
    <p:extLst>
      <p:ext uri="{BB962C8B-B14F-4D97-AF65-F5344CB8AC3E}">
        <p14:creationId xmlns:p14="http://schemas.microsoft.com/office/powerpoint/2010/main" val="781249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Titel und Inhalt">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6589042" y="5592343"/>
            <a:ext cx="4764758" cy="512466"/>
          </a:xfrm>
        </p:spPr>
        <p:txBody>
          <a:bodyPr>
            <a:normAutofit/>
          </a:bodyPr>
          <a:lstStyle>
            <a:lvl1pPr marL="0" indent="0" algn="r">
              <a:buNone/>
              <a:defRPr sz="2000" i="1"/>
            </a:lvl1pPr>
          </a:lstStyle>
          <a:p>
            <a:pPr lvl="0"/>
            <a:r>
              <a:rPr lang="de-DE" dirty="0"/>
              <a:t>Formatvorlagen des Textmasters bearbeiten</a:t>
            </a:r>
          </a:p>
        </p:txBody>
      </p:sp>
      <p:sp>
        <p:nvSpPr>
          <p:cNvPr id="3" name="Inhaltsplatzhalter 2"/>
          <p:cNvSpPr>
            <a:spLocks noGrp="1"/>
          </p:cNvSpPr>
          <p:nvPr>
            <p:ph idx="1"/>
          </p:nvPr>
        </p:nvSpPr>
        <p:spPr>
          <a:xfrm>
            <a:off x="824753" y="1568825"/>
            <a:ext cx="10515600" cy="4100456"/>
          </a:xfrm>
        </p:spPr>
        <p:txBody>
          <a:bodyPr>
            <a:normAutofit/>
          </a:bodyPr>
          <a:lstStyle>
            <a:lvl1pPr marL="228600" indent="-228600">
              <a:buClr>
                <a:srgbClr val="0070C0"/>
              </a:buClr>
              <a:buFont typeface="Wingdings" panose="05000000000000000000" pitchFamily="2" charset="2"/>
              <a:buChar char="§"/>
              <a:defRPr sz="2800">
                <a:latin typeface="+mn-lt"/>
                <a:cs typeface="Arial" panose="020B0604020202020204" pitchFamily="34" charset="0"/>
              </a:defRPr>
            </a:lvl1pPr>
            <a:lvl2pPr marL="685800" indent="-228600">
              <a:buClr>
                <a:srgbClr val="0070C0"/>
              </a:buClr>
              <a:buFont typeface="Symbol" panose="05050102010706020507" pitchFamily="18" charset="2"/>
              <a:buChar char="-"/>
              <a:defRPr sz="2800">
                <a:latin typeface="+mn-lt"/>
                <a:cs typeface="Arial" panose="020B0604020202020204" pitchFamily="34" charset="0"/>
              </a:defRPr>
            </a:lvl2pPr>
            <a:lvl3pPr marL="1143000" indent="-228600">
              <a:buClr>
                <a:srgbClr val="0070C0"/>
              </a:buClr>
              <a:buFont typeface="Symbol" panose="05050102010706020507" pitchFamily="18" charset="2"/>
              <a:buChar char="-"/>
              <a:defRPr sz="2400">
                <a:latin typeface="+mn-lt"/>
                <a:cs typeface="Arial" panose="020B0604020202020204" pitchFamily="34" charset="0"/>
              </a:defRPr>
            </a:lvl3pPr>
            <a:lvl4pPr marL="1600200" indent="-228600">
              <a:buClr>
                <a:srgbClr val="0070C0"/>
              </a:buClr>
              <a:buFont typeface="Symbol" panose="05050102010706020507" pitchFamily="18" charset="2"/>
              <a:buChar char="-"/>
              <a:defRPr sz="2400">
                <a:latin typeface="+mn-lt"/>
                <a:cs typeface="Arial" panose="020B0604020202020204" pitchFamily="34" charset="0"/>
              </a:defRPr>
            </a:lvl4pPr>
            <a:lvl5pPr marL="2057400" indent="-228600">
              <a:buClr>
                <a:srgbClr val="0070C0"/>
              </a:buClr>
              <a:buFont typeface="Symbol" panose="05050102010706020507" pitchFamily="18" charset="2"/>
              <a:buChar char="-"/>
              <a:defRPr sz="2400">
                <a:latin typeface="+mn-lt"/>
                <a:cs typeface="Arial" panose="020B0604020202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3"/>
          <p:cNvSpPr>
            <a:spLocks noGrp="1"/>
          </p:cNvSpPr>
          <p:nvPr>
            <p:ph type="title"/>
          </p:nvPr>
        </p:nvSpPr>
        <p:spPr/>
        <p:txBody>
          <a:bodyPr>
            <a:normAutofit/>
          </a:bodyPr>
          <a:lstStyle>
            <a:lvl1pPr>
              <a:defRPr sz="2800">
                <a:latin typeface="+mn-lt"/>
              </a:defRPr>
            </a:lvl1pPr>
          </a:lstStyle>
          <a:p>
            <a:r>
              <a:rPr lang="de-DE" dirty="0"/>
              <a:t>Titelmasterformat durch Klicken bearbeiten</a:t>
            </a:r>
          </a:p>
        </p:txBody>
      </p:sp>
      <p:sp>
        <p:nvSpPr>
          <p:cNvPr id="6" name="Datumsplatzhalter 3"/>
          <p:cNvSpPr>
            <a:spLocks noGrp="1"/>
          </p:cNvSpPr>
          <p:nvPr>
            <p:ph type="dt" sz="half" idx="2"/>
          </p:nvPr>
        </p:nvSpPr>
        <p:spPr>
          <a:xfrm>
            <a:off x="3116495" y="6398938"/>
            <a:ext cx="1815101" cy="334886"/>
          </a:xfrm>
          <a:prstGeom prst="rect">
            <a:avLst/>
          </a:prstGeom>
        </p:spPr>
        <p:txBody>
          <a:bodyPr/>
          <a:lstStyle>
            <a:lvl1pPr>
              <a:defRPr sz="1200">
                <a:latin typeface="Calibri"/>
                <a:cs typeface="Calibri"/>
              </a:defRPr>
            </a:lvl1pPr>
          </a:lstStyle>
          <a:p>
            <a:fld id="{73E98C35-FBBF-4D4D-A587-EFD01B81EA88}" type="datetime1">
              <a:rPr lang="de-DE" smtClean="0"/>
              <a:t>17.03.2017</a:t>
            </a:fld>
            <a:endParaRPr lang="de-DE" dirty="0"/>
          </a:p>
        </p:txBody>
      </p:sp>
      <p:sp>
        <p:nvSpPr>
          <p:cNvPr id="7" name="Fußzeilenplatzhalter 4"/>
          <p:cNvSpPr>
            <a:spLocks noGrp="1"/>
          </p:cNvSpPr>
          <p:nvPr>
            <p:ph type="ftr" sz="quarter" idx="3"/>
          </p:nvPr>
        </p:nvSpPr>
        <p:spPr>
          <a:xfrm>
            <a:off x="6591931" y="6307144"/>
            <a:ext cx="3311352" cy="400863"/>
          </a:xfrm>
          <a:prstGeom prst="rect">
            <a:avLst/>
          </a:prstGeom>
        </p:spPr>
        <p:txBody>
          <a:bodyPr/>
          <a:lstStyle>
            <a:lvl1pPr>
              <a:defRPr sz="1200">
                <a:latin typeface="Calibri"/>
                <a:cs typeface="Calibri"/>
              </a:defRPr>
            </a:lvl1pPr>
          </a:lstStyle>
          <a:p>
            <a:r>
              <a:rPr lang="de-DE" dirty="0" smtClean="0"/>
              <a:t>Abt. für Klinische Psychologie und Psychotherapie des Kindes- und Jugendalters</a:t>
            </a:r>
            <a:endParaRPr lang="de-DE" dirty="0"/>
          </a:p>
        </p:txBody>
      </p:sp>
      <p:sp>
        <p:nvSpPr>
          <p:cNvPr id="8" name="Foliennummernplatzhalter 5"/>
          <p:cNvSpPr>
            <a:spLocks noGrp="1"/>
          </p:cNvSpPr>
          <p:nvPr>
            <p:ph type="sldNum" sz="quarter" idx="4"/>
          </p:nvPr>
        </p:nvSpPr>
        <p:spPr>
          <a:xfrm>
            <a:off x="5183207" y="6377053"/>
            <a:ext cx="899095" cy="334887"/>
          </a:xfrm>
          <a:prstGeom prst="rect">
            <a:avLst/>
          </a:prstGeom>
        </p:spPr>
        <p:txBody>
          <a:bodyPr/>
          <a:lstStyle>
            <a:lvl1pPr>
              <a:defRPr sz="1200">
                <a:latin typeface="Calibri"/>
                <a:cs typeface="Calibri"/>
              </a:defRPr>
            </a:lvl1pPr>
          </a:lstStyle>
          <a:p>
            <a:fld id="{88B16B09-E86C-2040-B0F2-0CBF2E23AE91}" type="slidenum">
              <a:rPr lang="de-DE" smtClean="0"/>
              <a:pPr/>
              <a:t>‹Nr.›</a:t>
            </a:fld>
            <a:endParaRPr lang="de-DE" dirty="0"/>
          </a:p>
        </p:txBody>
      </p:sp>
    </p:spTree>
    <p:extLst>
      <p:ext uri="{BB962C8B-B14F-4D97-AF65-F5344CB8AC3E}">
        <p14:creationId xmlns:p14="http://schemas.microsoft.com/office/powerpoint/2010/main" val="291977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haltsfolie">
    <p:spTree>
      <p:nvGrpSpPr>
        <p:cNvPr id="1" name=""/>
        <p:cNvGrpSpPr/>
        <p:nvPr/>
      </p:nvGrpSpPr>
      <p:grpSpPr>
        <a:xfrm>
          <a:off x="0" y="0"/>
          <a:ext cx="0" cy="0"/>
          <a:chOff x="0" y="0"/>
          <a:chExt cx="0" cy="0"/>
        </a:xfrm>
      </p:grpSpPr>
      <p:sp>
        <p:nvSpPr>
          <p:cNvPr id="7" name="Titel 6"/>
          <p:cNvSpPr>
            <a:spLocks noGrp="1"/>
          </p:cNvSpPr>
          <p:nvPr>
            <p:ph type="title" hasCustomPrompt="1"/>
          </p:nvPr>
        </p:nvSpPr>
        <p:spPr>
          <a:xfrm>
            <a:off x="623392" y="1340768"/>
            <a:ext cx="10972800" cy="2448272"/>
          </a:xfrm>
        </p:spPr>
        <p:txBody>
          <a:bodyPr/>
          <a:lstStyle>
            <a:lvl1pPr algn="ctr">
              <a:defRPr b="1">
                <a:solidFill>
                  <a:srgbClr val="005E9C"/>
                </a:solidFill>
              </a:defRPr>
            </a:lvl1pPr>
          </a:lstStyle>
          <a:p>
            <a:r>
              <a:rPr lang="de-DE" dirty="0"/>
              <a:t>Titel durch Klicken bearbeiten</a:t>
            </a:r>
          </a:p>
        </p:txBody>
      </p:sp>
    </p:spTree>
    <p:extLst>
      <p:ext uri="{BB962C8B-B14F-4D97-AF65-F5344CB8AC3E}">
        <p14:creationId xmlns:p14="http://schemas.microsoft.com/office/powerpoint/2010/main" val="414845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143339" y="1268760"/>
            <a:ext cx="11905323" cy="5112568"/>
          </a:xfrm>
        </p:spPr>
        <p:txBody>
          <a:bodyPr/>
          <a:lstStyle>
            <a:lvl1pPr marL="0" indent="0">
              <a:buFontTx/>
              <a:buNone/>
              <a:defRPr/>
            </a:lvl1pPr>
          </a:lstStyle>
          <a:p>
            <a:pPr lvl="0"/>
            <a:r>
              <a:rPr lang="de-DE" dirty="0"/>
              <a:t>Inhalte einfügen</a:t>
            </a:r>
          </a:p>
        </p:txBody>
      </p:sp>
      <p:sp>
        <p:nvSpPr>
          <p:cNvPr id="4" name="Datumsplatzhalter 3"/>
          <p:cNvSpPr>
            <a:spLocks noGrp="1"/>
          </p:cNvSpPr>
          <p:nvPr>
            <p:ph type="dt" sz="half" idx="10"/>
          </p:nvPr>
        </p:nvSpPr>
        <p:spPr>
          <a:xfrm>
            <a:off x="67813" y="6543771"/>
            <a:ext cx="2844800" cy="365125"/>
          </a:xfrm>
        </p:spPr>
        <p:txBody>
          <a:bodyPr/>
          <a:lstStyle/>
          <a:p>
            <a:fld id="{3620AC4C-A435-4753-A868-A1CB985CC787}" type="datetimeFigureOut">
              <a:rPr lang="de-DE" smtClean="0">
                <a:solidFill>
                  <a:prstClr val="black">
                    <a:tint val="75000"/>
                  </a:prstClr>
                </a:solidFill>
              </a:rPr>
              <a:pPr/>
              <a:t>17.03.2017</a:t>
            </a:fld>
            <a:endParaRPr lang="de-DE">
              <a:solidFill>
                <a:prstClr val="black">
                  <a:tint val="75000"/>
                </a:prstClr>
              </a:solidFill>
            </a:endParaRPr>
          </a:p>
        </p:txBody>
      </p:sp>
      <p:sp>
        <p:nvSpPr>
          <p:cNvPr id="5" name="Fußzeilenplatzhalter 4"/>
          <p:cNvSpPr>
            <a:spLocks noGrp="1"/>
          </p:cNvSpPr>
          <p:nvPr>
            <p:ph type="ftr" sz="quarter" idx="11"/>
          </p:nvPr>
        </p:nvSpPr>
        <p:spPr>
          <a:xfrm>
            <a:off x="4165600" y="6542468"/>
            <a:ext cx="3860800" cy="365125"/>
          </a:xfrm>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a:xfrm>
            <a:off x="9299872" y="6542468"/>
            <a:ext cx="2844800" cy="365125"/>
          </a:xfrm>
        </p:spPr>
        <p:txBody>
          <a:bodyPr/>
          <a:lstStyle/>
          <a:p>
            <a:fld id="{85BEB1B1-087C-4032-B9A2-F960DF202469}" type="slidenum">
              <a:rPr lang="de-DE" smtClean="0">
                <a:solidFill>
                  <a:prstClr val="black">
                    <a:tint val="75000"/>
                  </a:prstClr>
                </a:solidFill>
              </a:rPr>
              <a:pPr/>
              <a:t>‹Nr.›</a:t>
            </a:fld>
            <a:endParaRPr lang="de-DE" dirty="0">
              <a:solidFill>
                <a:prstClr val="black">
                  <a:tint val="75000"/>
                </a:prstClr>
              </a:solidFill>
            </a:endParaRPr>
          </a:p>
        </p:txBody>
      </p:sp>
    </p:spTree>
    <p:extLst>
      <p:ext uri="{BB962C8B-B14F-4D97-AF65-F5344CB8AC3E}">
        <p14:creationId xmlns:p14="http://schemas.microsoft.com/office/powerpoint/2010/main" val="3118389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09600" y="864050"/>
            <a:ext cx="10972800" cy="895739"/>
          </a:xfrm>
          <a:prstGeom prst="rect">
            <a:avLst/>
          </a:prstGeom>
        </p:spPr>
        <p:txBody>
          <a:bodyPr/>
          <a:lstStyle>
            <a:lvl1pPr>
              <a:defRPr b="1"/>
            </a:lvl1pPr>
          </a:lstStyle>
          <a:p>
            <a:r>
              <a:rPr lang="de-DE" dirty="0"/>
              <a:t>Titelmasterformat durch Klicken bearbeiten</a:t>
            </a:r>
          </a:p>
        </p:txBody>
      </p:sp>
      <p:sp>
        <p:nvSpPr>
          <p:cNvPr id="3" name="Inhaltsplatzhalter 2"/>
          <p:cNvSpPr>
            <a:spLocks noGrp="1"/>
          </p:cNvSpPr>
          <p:nvPr>
            <p:ph idx="1"/>
          </p:nvPr>
        </p:nvSpPr>
        <p:spPr>
          <a:xfrm>
            <a:off x="609600" y="1759789"/>
            <a:ext cx="10972800" cy="4366375"/>
          </a:xfrm>
          <a:prstGeom prst="rect">
            <a:avLst/>
          </a:prstGeo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736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vl1pPr>
          </a:lstStyle>
          <a:p>
            <a:r>
              <a:rPr lang="de-DE" dirty="0"/>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a:xfrm>
            <a:off x="609600" y="6277396"/>
            <a:ext cx="2844800" cy="365125"/>
          </a:xfrm>
        </p:spPr>
        <p:txBody>
          <a:bodyPr/>
          <a:lstStyle/>
          <a:p>
            <a:fld id="{00248915-5A17-4A83-A5B5-0ACC1A593B43}" type="datetime1">
              <a:rPr lang="de-DE" smtClean="0">
                <a:solidFill>
                  <a:prstClr val="black">
                    <a:tint val="75000"/>
                  </a:prstClr>
                </a:solidFill>
              </a:rPr>
              <a:pPr/>
              <a:t>17.03.2017</a:t>
            </a:fld>
            <a:endParaRPr lang="de-DE">
              <a:solidFill>
                <a:prstClr val="black">
                  <a:tint val="75000"/>
                </a:prstClr>
              </a:solidFill>
            </a:endParaRPr>
          </a:p>
        </p:txBody>
      </p:sp>
      <p:sp>
        <p:nvSpPr>
          <p:cNvPr id="5" name="Fußzeilenplatzhalter 4"/>
          <p:cNvSpPr>
            <a:spLocks noGrp="1"/>
          </p:cNvSpPr>
          <p:nvPr>
            <p:ph type="ftr" sz="quarter" idx="11"/>
          </p:nvPr>
        </p:nvSpPr>
        <p:spPr>
          <a:xfrm>
            <a:off x="4165600" y="6261461"/>
            <a:ext cx="3860800" cy="365125"/>
          </a:xfrm>
        </p:spPr>
        <p:txBody>
          <a:bodyPr/>
          <a:lstStyle/>
          <a:p>
            <a:r>
              <a:rPr lang="de-DE">
                <a:solidFill>
                  <a:prstClr val="black">
                    <a:tint val="75000"/>
                  </a:prstClr>
                </a:solidFill>
              </a:rPr>
              <a:t>Störungswissen Schmerzstörung</a:t>
            </a:r>
          </a:p>
        </p:txBody>
      </p:sp>
      <p:sp>
        <p:nvSpPr>
          <p:cNvPr id="6" name="Foliennummernplatzhalter 5"/>
          <p:cNvSpPr>
            <a:spLocks noGrp="1"/>
          </p:cNvSpPr>
          <p:nvPr>
            <p:ph type="sldNum" sz="quarter" idx="12"/>
          </p:nvPr>
        </p:nvSpPr>
        <p:spPr>
          <a:xfrm>
            <a:off x="8737600" y="6277397"/>
            <a:ext cx="2844800" cy="365125"/>
          </a:xfrm>
        </p:spPr>
        <p:txBody>
          <a:bodyPr/>
          <a:lstStyle/>
          <a:p>
            <a:fld id="{DE2E55F6-E1C8-43E2-8E77-BDCB3856548F}"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77555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157755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31496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jp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3.jpg"/><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4.jpe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5.jpe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a:solidFill>
                <a:prstClr val="black">
                  <a:tint val="75000"/>
                </a:prstClr>
              </a:solidFill>
            </a:endParaRP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25FEE-DD2C-48D6-8522-A84897BE97AE}" type="slidenum">
              <a:rPr lang="de-DE" smtClean="0">
                <a:solidFill>
                  <a:prstClr val="black">
                    <a:tint val="75000"/>
                  </a:prstClr>
                </a:solidFill>
              </a:rPr>
              <a:pPr/>
              <a:t>‹Nr.›</a:t>
            </a:fld>
            <a:endParaRPr lang="de-DE">
              <a:solidFill>
                <a:prstClr val="black">
                  <a:tint val="75000"/>
                </a:prstClr>
              </a:solidFill>
            </a:endParaRPr>
          </a:p>
        </p:txBody>
      </p:sp>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80981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a:solidFill>
                <a:prstClr val="black">
                  <a:tint val="75000"/>
                </a:prstClr>
              </a:solidFill>
            </a:endParaRP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25FEE-DD2C-48D6-8522-A84897BE97AE}" type="slidenum">
              <a:rPr lang="de-DE" smtClean="0">
                <a:solidFill>
                  <a:prstClr val="black">
                    <a:tint val="75000"/>
                  </a:prstClr>
                </a:solidFill>
              </a:rPr>
              <a:pPr/>
              <a:t>‹Nr.›</a:t>
            </a:fld>
            <a:endParaRPr lang="de-DE">
              <a:solidFill>
                <a:prstClr val="black">
                  <a:tint val="75000"/>
                </a:prstClr>
              </a:solidFill>
            </a:endParaRPr>
          </a:p>
        </p:txBody>
      </p:sp>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2639811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6" r:id="rId3"/>
    <p:sldLayoutId id="2147483687"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unten_05 Kopi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08726"/>
            <a:ext cx="12192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3"/>
          <p:cNvSpPr txBox="1">
            <a:spLocks noChangeArrowheads="1"/>
          </p:cNvSpPr>
          <p:nvPr userDrawn="1"/>
        </p:nvSpPr>
        <p:spPr bwMode="auto">
          <a:xfrm>
            <a:off x="9313334" y="6353176"/>
            <a:ext cx="2734733" cy="244475"/>
          </a:xfrm>
          <a:prstGeom prst="rect">
            <a:avLst/>
          </a:prstGeom>
          <a:noFill/>
          <a:ln>
            <a:noFill/>
          </a:ln>
          <a:effectLst/>
          <a:extLst/>
        </p:spPr>
        <p:txBody>
          <a:bodyPr rIns="18000">
            <a:spAutoFit/>
          </a:bodyPr>
          <a:lstStyle>
            <a:lvl1pPr eaLnBrk="0" hangingPunct="0">
              <a:defRPr sz="2000" u="sng">
                <a:solidFill>
                  <a:schemeClr val="tx1"/>
                </a:solidFill>
                <a:latin typeface="Tahoma" pitchFamily="34" charset="0"/>
              </a:defRPr>
            </a:lvl1pPr>
            <a:lvl2pPr marL="742950" indent="-285750" eaLnBrk="0" hangingPunct="0">
              <a:defRPr sz="2000" u="sng">
                <a:solidFill>
                  <a:schemeClr val="tx1"/>
                </a:solidFill>
                <a:latin typeface="Tahoma" pitchFamily="34" charset="0"/>
              </a:defRPr>
            </a:lvl2pPr>
            <a:lvl3pPr marL="1143000" indent="-228600" eaLnBrk="0" hangingPunct="0">
              <a:defRPr sz="2000" u="sng">
                <a:solidFill>
                  <a:schemeClr val="tx1"/>
                </a:solidFill>
                <a:latin typeface="Tahoma" pitchFamily="34" charset="0"/>
              </a:defRPr>
            </a:lvl3pPr>
            <a:lvl4pPr marL="1600200" indent="-228600" eaLnBrk="0" hangingPunct="0">
              <a:defRPr sz="2000" u="sng">
                <a:solidFill>
                  <a:schemeClr val="tx1"/>
                </a:solidFill>
                <a:latin typeface="Tahoma" pitchFamily="34" charset="0"/>
              </a:defRPr>
            </a:lvl4pPr>
            <a:lvl5pPr marL="2057400" indent="-228600" eaLnBrk="0" hangingPunct="0">
              <a:defRPr sz="2000" u="sng">
                <a:solidFill>
                  <a:schemeClr val="tx1"/>
                </a:solidFill>
                <a:latin typeface="Tahoma" pitchFamily="34" charset="0"/>
              </a:defRPr>
            </a:lvl5pPr>
            <a:lvl6pPr marL="2514600" indent="-228600" algn="ctr" eaLnBrk="0" fontAlgn="base" hangingPunct="0">
              <a:spcBef>
                <a:spcPct val="0"/>
              </a:spcBef>
              <a:spcAft>
                <a:spcPct val="0"/>
              </a:spcAft>
              <a:defRPr sz="2000" u="sng">
                <a:solidFill>
                  <a:schemeClr val="tx1"/>
                </a:solidFill>
                <a:latin typeface="Tahoma" pitchFamily="34" charset="0"/>
              </a:defRPr>
            </a:lvl6pPr>
            <a:lvl7pPr marL="2971800" indent="-228600" algn="ctr" eaLnBrk="0" fontAlgn="base" hangingPunct="0">
              <a:spcBef>
                <a:spcPct val="0"/>
              </a:spcBef>
              <a:spcAft>
                <a:spcPct val="0"/>
              </a:spcAft>
              <a:defRPr sz="2000" u="sng">
                <a:solidFill>
                  <a:schemeClr val="tx1"/>
                </a:solidFill>
                <a:latin typeface="Tahoma" pitchFamily="34" charset="0"/>
              </a:defRPr>
            </a:lvl7pPr>
            <a:lvl8pPr marL="3429000" indent="-228600" algn="ctr" eaLnBrk="0" fontAlgn="base" hangingPunct="0">
              <a:spcBef>
                <a:spcPct val="0"/>
              </a:spcBef>
              <a:spcAft>
                <a:spcPct val="0"/>
              </a:spcAft>
              <a:defRPr sz="2000" u="sng">
                <a:solidFill>
                  <a:schemeClr val="tx1"/>
                </a:solidFill>
                <a:latin typeface="Tahoma" pitchFamily="34" charset="0"/>
              </a:defRPr>
            </a:lvl8pPr>
            <a:lvl9pPr marL="3886200" indent="-228600" algn="ctr" eaLnBrk="0" fontAlgn="base" hangingPunct="0">
              <a:spcBef>
                <a:spcPct val="0"/>
              </a:spcBef>
              <a:spcAft>
                <a:spcPct val="0"/>
              </a:spcAft>
              <a:defRPr sz="2000" u="sng">
                <a:solidFill>
                  <a:schemeClr val="tx1"/>
                </a:solidFill>
                <a:latin typeface="Tahoma" pitchFamily="34" charset="0"/>
              </a:defRPr>
            </a:lvl9pPr>
          </a:lstStyle>
          <a:p>
            <a:pPr algn="r" eaLnBrk="1" fontAlgn="base" hangingPunct="1">
              <a:spcBef>
                <a:spcPct val="50000"/>
              </a:spcBef>
              <a:spcAft>
                <a:spcPct val="0"/>
              </a:spcAft>
              <a:defRPr/>
            </a:pPr>
            <a:r>
              <a:rPr lang="de-DE" sz="1000" u="none">
                <a:solidFill>
                  <a:srgbClr val="000000"/>
                </a:solidFill>
                <a:latin typeface="Verdana" pitchFamily="34" charset="0"/>
              </a:rPr>
              <a:t>Stand:</a:t>
            </a:r>
            <a:r>
              <a:rPr lang="de-DE" sz="1000" b="1" u="none">
                <a:solidFill>
                  <a:srgbClr val="000000"/>
                </a:solidFill>
                <a:latin typeface="Verdana" pitchFamily="34" charset="0"/>
              </a:rPr>
              <a:t> November 2007</a:t>
            </a:r>
          </a:p>
        </p:txBody>
      </p:sp>
      <p:pic>
        <p:nvPicPr>
          <p:cNvPr id="4100" name="Picture 6" descr="03 Kopi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21920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10"/>
          <p:cNvSpPr>
            <a:spLocks noGrp="1" noChangeArrowheads="1"/>
          </p:cNvSpPr>
          <p:nvPr>
            <p:ph type="title"/>
          </p:nvPr>
        </p:nvSpPr>
        <p:spPr bwMode="auto">
          <a:xfrm>
            <a:off x="3312585" y="765176"/>
            <a:ext cx="8688916"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a:t>
            </a:r>
          </a:p>
        </p:txBody>
      </p:sp>
      <p:sp>
        <p:nvSpPr>
          <p:cNvPr id="4102" name="Rectangle 11"/>
          <p:cNvSpPr>
            <a:spLocks noGrp="1" noChangeArrowheads="1"/>
          </p:cNvSpPr>
          <p:nvPr>
            <p:ph type="body" idx="1"/>
          </p:nvPr>
        </p:nvSpPr>
        <p:spPr bwMode="auto">
          <a:xfrm>
            <a:off x="1390651" y="1844676"/>
            <a:ext cx="10369549"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de-DE" altLang="de-DE"/>
              <a:t>Spruch</a:t>
            </a:r>
          </a:p>
        </p:txBody>
      </p:sp>
    </p:spTree>
    <p:extLst>
      <p:ext uri="{BB962C8B-B14F-4D97-AF65-F5344CB8AC3E}">
        <p14:creationId xmlns:p14="http://schemas.microsoft.com/office/powerpoint/2010/main" val="18272576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r" rtl="0" eaLnBrk="0" fontAlgn="base" hangingPunct="0">
        <a:spcBef>
          <a:spcPct val="0"/>
        </a:spcBef>
        <a:spcAft>
          <a:spcPct val="0"/>
        </a:spcAft>
        <a:defRPr sz="2500">
          <a:solidFill>
            <a:schemeClr val="bg1"/>
          </a:solidFill>
          <a:latin typeface="+mj-lt"/>
          <a:ea typeface="+mj-ea"/>
          <a:cs typeface="+mj-cs"/>
        </a:defRPr>
      </a:lvl1pPr>
      <a:lvl2pPr algn="r" rtl="0" eaLnBrk="0" fontAlgn="base" hangingPunct="0">
        <a:spcBef>
          <a:spcPct val="0"/>
        </a:spcBef>
        <a:spcAft>
          <a:spcPct val="0"/>
        </a:spcAft>
        <a:defRPr sz="2500">
          <a:solidFill>
            <a:schemeClr val="bg1"/>
          </a:solidFill>
          <a:latin typeface="Verdana" pitchFamily="34" charset="0"/>
        </a:defRPr>
      </a:lvl2pPr>
      <a:lvl3pPr algn="r" rtl="0" eaLnBrk="0" fontAlgn="base" hangingPunct="0">
        <a:spcBef>
          <a:spcPct val="0"/>
        </a:spcBef>
        <a:spcAft>
          <a:spcPct val="0"/>
        </a:spcAft>
        <a:defRPr sz="2500">
          <a:solidFill>
            <a:schemeClr val="bg1"/>
          </a:solidFill>
          <a:latin typeface="Verdana" pitchFamily="34" charset="0"/>
        </a:defRPr>
      </a:lvl3pPr>
      <a:lvl4pPr algn="r" rtl="0" eaLnBrk="0" fontAlgn="base" hangingPunct="0">
        <a:spcBef>
          <a:spcPct val="0"/>
        </a:spcBef>
        <a:spcAft>
          <a:spcPct val="0"/>
        </a:spcAft>
        <a:defRPr sz="2500">
          <a:solidFill>
            <a:schemeClr val="bg1"/>
          </a:solidFill>
          <a:latin typeface="Verdana" pitchFamily="34" charset="0"/>
        </a:defRPr>
      </a:lvl4pPr>
      <a:lvl5pPr algn="r" rtl="0" eaLnBrk="0" fontAlgn="base" hangingPunct="0">
        <a:spcBef>
          <a:spcPct val="0"/>
        </a:spcBef>
        <a:spcAft>
          <a:spcPct val="0"/>
        </a:spcAft>
        <a:defRPr sz="2500">
          <a:solidFill>
            <a:schemeClr val="bg1"/>
          </a:solidFill>
          <a:latin typeface="Verdana" pitchFamily="34" charset="0"/>
        </a:defRPr>
      </a:lvl5pPr>
      <a:lvl6pPr marL="457200" algn="r" rtl="0" fontAlgn="base">
        <a:spcBef>
          <a:spcPct val="0"/>
        </a:spcBef>
        <a:spcAft>
          <a:spcPct val="0"/>
        </a:spcAft>
        <a:defRPr sz="2500">
          <a:solidFill>
            <a:schemeClr val="bg1"/>
          </a:solidFill>
          <a:latin typeface="Verdana" pitchFamily="34" charset="0"/>
        </a:defRPr>
      </a:lvl6pPr>
      <a:lvl7pPr marL="914400" algn="r" rtl="0" fontAlgn="base">
        <a:spcBef>
          <a:spcPct val="0"/>
        </a:spcBef>
        <a:spcAft>
          <a:spcPct val="0"/>
        </a:spcAft>
        <a:defRPr sz="2500">
          <a:solidFill>
            <a:schemeClr val="bg1"/>
          </a:solidFill>
          <a:latin typeface="Verdana" pitchFamily="34" charset="0"/>
        </a:defRPr>
      </a:lvl7pPr>
      <a:lvl8pPr marL="1371600" algn="r" rtl="0" fontAlgn="base">
        <a:spcBef>
          <a:spcPct val="0"/>
        </a:spcBef>
        <a:spcAft>
          <a:spcPct val="0"/>
        </a:spcAft>
        <a:defRPr sz="2500">
          <a:solidFill>
            <a:schemeClr val="bg1"/>
          </a:solidFill>
          <a:latin typeface="Verdana" pitchFamily="34" charset="0"/>
        </a:defRPr>
      </a:lvl8pPr>
      <a:lvl9pPr marL="1828800" algn="r" rtl="0" fontAlgn="base">
        <a:spcBef>
          <a:spcPct val="0"/>
        </a:spcBef>
        <a:spcAft>
          <a:spcPct val="0"/>
        </a:spcAft>
        <a:defRPr sz="2500">
          <a:solidFill>
            <a:schemeClr val="bg1"/>
          </a:solidFill>
          <a:latin typeface="Verdana" pitchFamily="34" charset="0"/>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r" rtl="0" eaLnBrk="0" fontAlgn="base" hangingPunct="0">
        <a:spcBef>
          <a:spcPct val="20000"/>
        </a:spcBef>
        <a:spcAft>
          <a:spcPct val="0"/>
        </a:spcAft>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6"/>
            <a:ext cx="10515600" cy="1024404"/>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98706"/>
            <a:ext cx="10515600" cy="4578257"/>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31" name="Bild 2" descr="siegel"/>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562158" y="5988552"/>
            <a:ext cx="1745615" cy="719455"/>
          </a:xfrm>
          <a:prstGeom prst="rect">
            <a:avLst/>
          </a:prstGeom>
          <a:noFill/>
          <a:ln>
            <a:noFill/>
          </a:ln>
        </p:spPr>
      </p:pic>
      <p:pic>
        <p:nvPicPr>
          <p:cNvPr id="33" name="Bild 7" descr="Logo Uni .jpg"/>
          <p:cNvPicPr>
            <a:picLocks noChangeAspect="1"/>
          </p:cNvPicPr>
          <p:nvPr userDrawn="1"/>
        </p:nvPicPr>
        <p:blipFill>
          <a:blip r:embed="rId19"/>
          <a:srcRect t="10335" b="8858"/>
          <a:stretch>
            <a:fillRect/>
          </a:stretch>
        </p:blipFill>
        <p:spPr>
          <a:xfrm>
            <a:off x="10063317" y="5995082"/>
            <a:ext cx="1290483" cy="774480"/>
          </a:xfrm>
          <a:prstGeom prst="rect">
            <a:avLst/>
          </a:prstGeom>
        </p:spPr>
      </p:pic>
      <p:sp>
        <p:nvSpPr>
          <p:cNvPr id="34" name="Textfeld 33"/>
          <p:cNvSpPr txBox="1"/>
          <p:nvPr userDrawn="1"/>
        </p:nvSpPr>
        <p:spPr>
          <a:xfrm>
            <a:off x="6698112" y="6198096"/>
            <a:ext cx="3388421" cy="461665"/>
          </a:xfrm>
          <a:prstGeom prst="rect">
            <a:avLst/>
          </a:prstGeom>
          <a:noFill/>
        </p:spPr>
        <p:txBody>
          <a:bodyPr wrap="square" rtlCol="0">
            <a:spAutoFit/>
          </a:bodyPr>
          <a:lstStyle/>
          <a:p>
            <a:pPr algn="l"/>
            <a:r>
              <a:rPr lang="de-DE" sz="1200" dirty="0"/>
              <a:t>Abteilung Klinische Psychologie und Psychotherapie</a:t>
            </a:r>
            <a:br>
              <a:rPr lang="de-DE" sz="1200" dirty="0"/>
            </a:br>
            <a:r>
              <a:rPr lang="de-DE" sz="1200" dirty="0"/>
              <a:t>des Kindes- und Jugendalters</a:t>
            </a:r>
            <a:endParaRPr lang="de-DE" sz="1200" dirty="0">
              <a:latin typeface="+mn-lt"/>
              <a:cs typeface="Arial"/>
            </a:endParaRPr>
          </a:p>
        </p:txBody>
      </p:sp>
      <p:cxnSp>
        <p:nvCxnSpPr>
          <p:cNvPr id="35" name="Gerader Verbinder 10"/>
          <p:cNvCxnSpPr/>
          <p:nvPr userDrawn="1"/>
        </p:nvCxnSpPr>
        <p:spPr>
          <a:xfrm>
            <a:off x="562158" y="5916123"/>
            <a:ext cx="107916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umsplatzhalter 3"/>
          <p:cNvSpPr>
            <a:spLocks noGrp="1"/>
          </p:cNvSpPr>
          <p:nvPr>
            <p:ph type="dt" sz="half" idx="2"/>
          </p:nvPr>
        </p:nvSpPr>
        <p:spPr>
          <a:xfrm>
            <a:off x="2307773" y="6199759"/>
            <a:ext cx="2743200" cy="365125"/>
          </a:xfrm>
          <a:prstGeom prst="rect">
            <a:avLst/>
          </a:prstGeom>
        </p:spPr>
        <p:txBody>
          <a:bodyPr/>
          <a:lstStyle>
            <a:lvl1pPr>
              <a:defRPr sz="1200"/>
            </a:lvl1pPr>
          </a:lstStyle>
          <a:p>
            <a:pPr algn="ctr"/>
            <a:fld id="{5E394E28-A952-4AD6-9380-75FE134CF850}" type="datetime4">
              <a:rPr lang="de-DE" smtClean="0"/>
              <a:t>17. März 2017</a:t>
            </a:fld>
            <a:endParaRPr lang="de-DE" dirty="0"/>
          </a:p>
        </p:txBody>
      </p:sp>
    </p:spTree>
    <p:extLst>
      <p:ext uri="{BB962C8B-B14F-4D97-AF65-F5344CB8AC3E}">
        <p14:creationId xmlns:p14="http://schemas.microsoft.com/office/powerpoint/2010/main" val="118345063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65" r:id="rId3"/>
    <p:sldLayoutId id="2147483766"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7" r:id="rId13"/>
    <p:sldLayoutId id="2147483779" r:id="rId14"/>
    <p:sldLayoutId id="2147483780" r:id="rId15"/>
    <p:sldLayoutId id="2147483781" r:id="rId16"/>
  </p:sldLayoutIdLst>
  <p:hf hdr="0" ftr="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75000"/>
          </a:schemeClr>
        </a:buClr>
        <a:buFont typeface="Wingdings" charset="2"/>
        <a:buChar char="§"/>
        <a:defRPr sz="2200" kern="1200">
          <a:solidFill>
            <a:schemeClr val="tx1"/>
          </a:solidFill>
          <a:latin typeface="Arial"/>
          <a:ea typeface="+mn-ea"/>
          <a:cs typeface="Arial"/>
        </a:defRPr>
      </a:lvl1pPr>
      <a:lvl2pPr marL="685800" indent="-228600" algn="l" defTabSz="914400" rtl="0" eaLnBrk="1" latinLnBrk="0" hangingPunct="1">
        <a:lnSpc>
          <a:spcPct val="90000"/>
        </a:lnSpc>
        <a:spcBef>
          <a:spcPts val="500"/>
        </a:spcBef>
        <a:buClr>
          <a:schemeClr val="accent1">
            <a:lumMod val="75000"/>
          </a:schemeClr>
        </a:buClr>
        <a:buFont typeface="Symbol" charset="2"/>
        <a:buChar char="-"/>
        <a:defRPr sz="2000" kern="1200">
          <a:solidFill>
            <a:schemeClr val="tx1"/>
          </a:solidFill>
          <a:latin typeface="Arial"/>
          <a:ea typeface="+mn-ea"/>
          <a:cs typeface="Arial"/>
        </a:defRPr>
      </a:lvl2pPr>
      <a:lvl3pPr marL="1143000" indent="-228600" algn="l" defTabSz="914400" rtl="0" eaLnBrk="1" latinLnBrk="0" hangingPunct="1">
        <a:lnSpc>
          <a:spcPct val="90000"/>
        </a:lnSpc>
        <a:spcBef>
          <a:spcPts val="500"/>
        </a:spcBef>
        <a:buClr>
          <a:schemeClr val="accent1">
            <a:lumMod val="75000"/>
          </a:schemeClr>
        </a:buClr>
        <a:buFont typeface="Symbol" charset="2"/>
        <a:buChar char="-"/>
        <a:defRPr sz="1800" kern="1200">
          <a:solidFill>
            <a:schemeClr val="tx1"/>
          </a:solidFill>
          <a:latin typeface="Arial"/>
          <a:ea typeface="+mn-ea"/>
          <a:cs typeface="Arial"/>
        </a:defRPr>
      </a:lvl3pPr>
      <a:lvl4pPr marL="1600200" indent="-228600" algn="l" defTabSz="914400" rtl="0" eaLnBrk="1" latinLnBrk="0" hangingPunct="1">
        <a:lnSpc>
          <a:spcPct val="90000"/>
        </a:lnSpc>
        <a:spcBef>
          <a:spcPts val="500"/>
        </a:spcBef>
        <a:buClr>
          <a:schemeClr val="accent1">
            <a:lumMod val="75000"/>
          </a:schemeClr>
        </a:buClr>
        <a:buFont typeface="Symbol" charset="2"/>
        <a:buChar char="-"/>
        <a:defRPr sz="1800" kern="1200">
          <a:solidFill>
            <a:schemeClr val="tx1"/>
          </a:solidFill>
          <a:latin typeface="Arial"/>
          <a:ea typeface="+mn-ea"/>
          <a:cs typeface="Arial"/>
        </a:defRPr>
      </a:lvl4pPr>
      <a:lvl5pPr marL="2057400" indent="-228600" algn="l" defTabSz="914400" rtl="0" eaLnBrk="1" latinLnBrk="0" hangingPunct="1">
        <a:lnSpc>
          <a:spcPct val="90000"/>
        </a:lnSpc>
        <a:spcBef>
          <a:spcPts val="500"/>
        </a:spcBef>
        <a:buClr>
          <a:schemeClr val="accent1">
            <a:lumMod val="75000"/>
          </a:schemeClr>
        </a:buClr>
        <a:buFont typeface="Symbol" charset="2"/>
        <a:buChar char="-"/>
        <a:defRPr sz="1800" kern="120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0.xml"/><Relationship Id="rId4" Type="http://schemas.openxmlformats.org/officeDocument/2006/relationships/image" Target="../media/image22.jpg"/></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31.xml"/><Relationship Id="rId4" Type="http://schemas.openxmlformats.org/officeDocument/2006/relationships/image" Target="../media/image27.emf"/></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31.xml"/><Relationship Id="rId5" Type="http://schemas.openxmlformats.org/officeDocument/2006/relationships/image" Target="../media/image24.jpeg"/><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5.xml"/><Relationship Id="rId1" Type="http://schemas.openxmlformats.org/officeDocument/2006/relationships/slideLayout" Target="../slideLayouts/slideLayout31.xml"/><Relationship Id="rId5" Type="http://schemas.openxmlformats.org/officeDocument/2006/relationships/image" Target="../media/image24.jpeg"/><Relationship Id="rId4" Type="http://schemas.openxmlformats.org/officeDocument/2006/relationships/image" Target="../media/image29.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6.xml"/><Relationship Id="rId1" Type="http://schemas.openxmlformats.org/officeDocument/2006/relationships/slideLayout" Target="../slideLayouts/slideLayout31.xml"/><Relationship Id="rId5" Type="http://schemas.openxmlformats.org/officeDocument/2006/relationships/image" Target="../media/image24.jpeg"/><Relationship Id="rId4" Type="http://schemas.openxmlformats.org/officeDocument/2006/relationships/image" Target="../media/image29.jpe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35.xml"/><Relationship Id="rId5" Type="http://schemas.openxmlformats.org/officeDocument/2006/relationships/image" Target="../media/image24.jpeg"/><Relationship Id="rId4" Type="http://schemas.openxmlformats.org/officeDocument/2006/relationships/image" Target="../media/image3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33.xml"/><Relationship Id="rId4" Type="http://schemas.openxmlformats.org/officeDocument/2006/relationships/image" Target="../media/image33.emf"/></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33.xml"/><Relationship Id="rId4" Type="http://schemas.openxmlformats.org/officeDocument/2006/relationships/image" Target="../media/image3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3.xml"/><Relationship Id="rId1" Type="http://schemas.openxmlformats.org/officeDocument/2006/relationships/slideLayout" Target="../slideLayouts/slideLayout23.xml"/><Relationship Id="rId4" Type="http://schemas.openxmlformats.org/officeDocument/2006/relationships/image" Target="../media/image24.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6.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9.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3.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5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3.xml"/><Relationship Id="rId1" Type="http://schemas.openxmlformats.org/officeDocument/2006/relationships/slideLayout" Target="../slideLayouts/slideLayout21.xml"/><Relationship Id="rId4" Type="http://schemas.openxmlformats.org/officeDocument/2006/relationships/hyperlink" Target="mailto:hechler@uni-trier.d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52714" y="1244283"/>
            <a:ext cx="9851571" cy="2556481"/>
          </a:xfrm>
        </p:spPr>
        <p:txBody>
          <a:bodyPr>
            <a:noAutofit/>
          </a:bodyPr>
          <a:lstStyle/>
          <a:p>
            <a:r>
              <a:rPr lang="de-DE" sz="4000" b="1" dirty="0">
                <a:latin typeface="+mn-lt"/>
              </a:rPr>
              <a:t/>
            </a:r>
            <a:br>
              <a:rPr lang="de-DE" sz="4000" b="1" dirty="0">
                <a:latin typeface="+mn-lt"/>
              </a:rPr>
            </a:br>
            <a:r>
              <a:rPr lang="de-DE" sz="4000" b="1" dirty="0">
                <a:latin typeface="+mn-lt"/>
              </a:rPr>
              <a:t/>
            </a:r>
            <a:br>
              <a:rPr lang="de-DE" sz="4000" b="1" dirty="0">
                <a:latin typeface="+mn-lt"/>
              </a:rPr>
            </a:br>
            <a:r>
              <a:rPr lang="en-US" sz="4000" b="1" dirty="0">
                <a:latin typeface="+mn-lt"/>
              </a:rPr>
              <a:t>The threat from inside: </a:t>
            </a:r>
            <a:r>
              <a:rPr lang="de-DE" sz="4000" dirty="0">
                <a:latin typeface="+mn-lt"/>
              </a:rPr>
              <a:t/>
            </a:r>
            <a:br>
              <a:rPr lang="de-DE" sz="4000" dirty="0">
                <a:latin typeface="+mn-lt"/>
              </a:rPr>
            </a:br>
            <a:r>
              <a:rPr lang="en-US" sz="4000" b="1" dirty="0">
                <a:latin typeface="+mn-lt"/>
              </a:rPr>
              <a:t>Fear and </a:t>
            </a:r>
            <a:r>
              <a:rPr lang="en-US" sz="4000" b="1" dirty="0" err="1">
                <a:latin typeface="+mn-lt"/>
              </a:rPr>
              <a:t>interoception</a:t>
            </a:r>
            <a:r>
              <a:rPr lang="en-US" sz="4000" b="1" dirty="0">
                <a:latin typeface="+mn-lt"/>
              </a:rPr>
              <a:t> in children and adolescents with chronic pain</a:t>
            </a:r>
            <a:endParaRPr lang="de-DE" sz="4000" b="1" dirty="0">
              <a:latin typeface="+mn-lt"/>
            </a:endParaRPr>
          </a:p>
        </p:txBody>
      </p:sp>
      <p:sp>
        <p:nvSpPr>
          <p:cNvPr id="3" name="Untertitel 2"/>
          <p:cNvSpPr>
            <a:spLocks noGrp="1"/>
          </p:cNvSpPr>
          <p:nvPr>
            <p:ph type="subTitle" idx="4294967295"/>
          </p:nvPr>
        </p:nvSpPr>
        <p:spPr>
          <a:xfrm>
            <a:off x="852714" y="4170043"/>
            <a:ext cx="9815286" cy="1705617"/>
          </a:xfrm>
        </p:spPr>
        <p:txBody>
          <a:bodyPr>
            <a:normAutofit/>
          </a:bodyPr>
          <a:lstStyle/>
          <a:p>
            <a:pPr marL="0" indent="0">
              <a:buNone/>
            </a:pPr>
            <a:r>
              <a:rPr lang="de-DE" altLang="de-DE" b="1" dirty="0" smtClean="0">
                <a:latin typeface="+mn-lt"/>
                <a:cs typeface="Calibri"/>
              </a:rPr>
              <a:t>Tanja Hechler*, </a:t>
            </a:r>
            <a:r>
              <a:rPr lang="de-DE" altLang="de-DE" b="1" dirty="0">
                <a:latin typeface="+mn-lt"/>
                <a:cs typeface="Calibri"/>
              </a:rPr>
              <a:t>Dominik Endres</a:t>
            </a:r>
            <a:r>
              <a:rPr lang="de-DE" altLang="de-DE" b="1" dirty="0" smtClean="0">
                <a:latin typeface="+mn-lt"/>
                <a:cs typeface="Calibri"/>
              </a:rPr>
              <a:t>, Luca Schaan, </a:t>
            </a:r>
            <a:r>
              <a:rPr lang="de-DE" altLang="de-DE" b="1" dirty="0">
                <a:latin typeface="+mn-lt"/>
                <a:cs typeface="Calibri"/>
              </a:rPr>
              <a:t>Anna Thorwart</a:t>
            </a:r>
            <a:endParaRPr lang="de-DE" altLang="de-DE" b="1" dirty="0" smtClean="0">
              <a:latin typeface="+mn-lt"/>
              <a:cs typeface="Calibri"/>
            </a:endParaRPr>
          </a:p>
          <a:p>
            <a:pPr marL="0" indent="0">
              <a:buNone/>
            </a:pPr>
            <a:r>
              <a:rPr lang="de-DE" altLang="de-DE" dirty="0" smtClean="0">
                <a:latin typeface="+mn-lt"/>
                <a:cs typeface="Calibri"/>
              </a:rPr>
              <a:t>Special Interest Meeting „</a:t>
            </a:r>
            <a:r>
              <a:rPr lang="de-DE" altLang="de-DE" dirty="0" err="1" smtClean="0">
                <a:latin typeface="+mn-lt"/>
                <a:cs typeface="Calibri"/>
              </a:rPr>
              <a:t>Cognitive</a:t>
            </a:r>
            <a:r>
              <a:rPr lang="de-DE" altLang="de-DE" dirty="0" smtClean="0">
                <a:latin typeface="+mn-lt"/>
                <a:cs typeface="Calibri"/>
              </a:rPr>
              <a:t> </a:t>
            </a:r>
            <a:r>
              <a:rPr lang="de-DE" altLang="de-DE" dirty="0" err="1" smtClean="0">
                <a:latin typeface="+mn-lt"/>
                <a:cs typeface="Calibri"/>
              </a:rPr>
              <a:t>Biases</a:t>
            </a:r>
            <a:r>
              <a:rPr lang="de-DE" altLang="de-DE" dirty="0" smtClean="0">
                <a:latin typeface="+mn-lt"/>
                <a:cs typeface="Calibri"/>
              </a:rPr>
              <a:t>“, </a:t>
            </a:r>
            <a:r>
              <a:rPr lang="de-DE" altLang="de-DE" dirty="0" err="1" smtClean="0">
                <a:latin typeface="+mn-lt"/>
                <a:cs typeface="Calibri"/>
              </a:rPr>
              <a:t>Ghent</a:t>
            </a:r>
            <a:r>
              <a:rPr lang="de-DE" altLang="de-DE" dirty="0" smtClean="0">
                <a:latin typeface="+mn-lt"/>
                <a:cs typeface="Calibri"/>
              </a:rPr>
              <a:t>, </a:t>
            </a:r>
            <a:r>
              <a:rPr lang="de-DE" altLang="de-DE" dirty="0" err="1" smtClean="0">
                <a:latin typeface="+mn-lt"/>
                <a:cs typeface="Calibri"/>
              </a:rPr>
              <a:t>Belgium</a:t>
            </a:r>
            <a:endParaRPr lang="de-DE" altLang="de-DE" dirty="0" smtClean="0">
              <a:latin typeface="+mn-lt"/>
              <a:cs typeface="Calibri"/>
            </a:endParaRPr>
          </a:p>
          <a:p>
            <a:pPr marL="0" indent="0">
              <a:buNone/>
            </a:pPr>
            <a:r>
              <a:rPr lang="de-DE" altLang="de-DE" dirty="0" smtClean="0">
                <a:latin typeface="+mn-lt"/>
                <a:cs typeface="Calibri"/>
              </a:rPr>
              <a:t>28.03.2017</a:t>
            </a:r>
          </a:p>
          <a:p>
            <a:pPr marL="0" indent="0">
              <a:buNone/>
            </a:pPr>
            <a:r>
              <a:rPr lang="de-DE" altLang="de-DE" dirty="0" smtClean="0">
                <a:latin typeface="+mn-lt"/>
                <a:cs typeface="Calibri"/>
              </a:rPr>
              <a:t>* </a:t>
            </a:r>
            <a:r>
              <a:rPr lang="de-DE" altLang="de-DE" dirty="0" err="1" smtClean="0">
                <a:latin typeface="+mn-lt"/>
                <a:cs typeface="Calibri"/>
              </a:rPr>
              <a:t>Presenting</a:t>
            </a:r>
            <a:r>
              <a:rPr lang="de-DE" altLang="de-DE" dirty="0" smtClean="0">
                <a:latin typeface="+mn-lt"/>
                <a:cs typeface="Calibri"/>
              </a:rPr>
              <a:t> </a:t>
            </a:r>
            <a:r>
              <a:rPr lang="de-DE" altLang="de-DE" dirty="0" err="1" smtClean="0">
                <a:latin typeface="+mn-lt"/>
                <a:cs typeface="Calibri"/>
              </a:rPr>
              <a:t>author</a:t>
            </a:r>
            <a:r>
              <a:rPr lang="de-DE" altLang="de-DE" dirty="0" smtClean="0">
                <a:latin typeface="+mn-lt"/>
                <a:cs typeface="Calibri"/>
              </a:rPr>
              <a:t>.</a:t>
            </a:r>
            <a:endParaRPr lang="de-DE" altLang="de-DE" dirty="0">
              <a:latin typeface="+mn-lt"/>
              <a:cs typeface="Calibri"/>
            </a:endParaRPr>
          </a:p>
        </p:txBody>
      </p:sp>
      <p:sp>
        <p:nvSpPr>
          <p:cNvPr id="5" name="Datumsplatzhalter 4"/>
          <p:cNvSpPr>
            <a:spLocks noGrp="1"/>
          </p:cNvSpPr>
          <p:nvPr>
            <p:ph type="dt" sz="half" idx="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D4608BD-25E4-4571-9A6C-FDBC7A5E47C4}" type="datetime4">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 März 2017</a:t>
            </a:fld>
            <a:endParaRPr kumimoji="0" lang="de-DE"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5313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24404"/>
          </a:xfrm>
        </p:spPr>
        <p:txBody>
          <a:bodyPr/>
          <a:lstStyle/>
          <a:p>
            <a:r>
              <a:rPr lang="en-GB" dirty="0" smtClean="0">
                <a:latin typeface="+mn-lt"/>
              </a:rPr>
              <a:t>Treatment modules of the intensive interdisciplinary pain treatment</a:t>
            </a:r>
            <a:endParaRPr lang="en-GB" dirty="0">
              <a:latin typeface="+mn-lt"/>
            </a:endParaRPr>
          </a:p>
        </p:txBody>
      </p:sp>
      <p:sp>
        <p:nvSpPr>
          <p:cNvPr id="3" name="Inhaltsplatzhalter 2"/>
          <p:cNvSpPr>
            <a:spLocks noGrp="1"/>
          </p:cNvSpPr>
          <p:nvPr>
            <p:ph idx="1"/>
          </p:nvPr>
        </p:nvSpPr>
        <p:spPr>
          <a:xfrm>
            <a:off x="838200" y="1568825"/>
            <a:ext cx="10515600" cy="3364363"/>
          </a:xfrm>
        </p:spPr>
        <p:txBody>
          <a:bodyPr/>
          <a:lstStyle/>
          <a:p>
            <a:endParaRPr lang="de-DE" dirty="0"/>
          </a:p>
        </p:txBody>
      </p:sp>
      <p:graphicFrame>
        <p:nvGraphicFramePr>
          <p:cNvPr id="7" name="Group 32"/>
          <p:cNvGraphicFramePr>
            <a:graphicFrameLocks noGrp="1"/>
          </p:cNvGraphicFramePr>
          <p:nvPr>
            <p:extLst>
              <p:ext uri="{D42A27DB-BD31-4B8C-83A1-F6EECF244321}">
                <p14:modId xmlns:p14="http://schemas.microsoft.com/office/powerpoint/2010/main" val="1501044087"/>
              </p:ext>
            </p:extLst>
          </p:nvPr>
        </p:nvGraphicFramePr>
        <p:xfrm>
          <a:off x="838200" y="1213279"/>
          <a:ext cx="10515600" cy="3818506"/>
        </p:xfrm>
        <a:graphic>
          <a:graphicData uri="http://schemas.openxmlformats.org/drawingml/2006/table">
            <a:tbl>
              <a:tblPr bandRow="1">
                <a:tableStyleId>{5C22544A-7EE6-4342-B048-85BDC9FD1C3A}</a:tableStyleId>
              </a:tblPr>
              <a:tblGrid>
                <a:gridCol w="1689100">
                  <a:extLst>
                    <a:ext uri="{9D8B030D-6E8A-4147-A177-3AD203B41FA5}">
                      <a16:colId xmlns="" xmlns:a16="http://schemas.microsoft.com/office/drawing/2014/main" val="20000"/>
                    </a:ext>
                  </a:extLst>
                </a:gridCol>
                <a:gridCol w="8826500">
                  <a:extLst>
                    <a:ext uri="{9D8B030D-6E8A-4147-A177-3AD203B41FA5}">
                      <a16:colId xmlns="" xmlns:a16="http://schemas.microsoft.com/office/drawing/2014/main" val="20001"/>
                    </a:ext>
                  </a:extLst>
                </a:gridCol>
              </a:tblGrid>
              <a:tr h="456043">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Module 1</a:t>
                      </a:r>
                      <a:endParaRPr kumimoji="0" lang="en-GB" altLang="de-DE" sz="2400" b="0" i="0" u="none" strike="noStrike" cap="none" normalizeH="0" baseline="0" noProof="0" dirty="0">
                        <a:ln>
                          <a:noFill/>
                        </a:ln>
                        <a:solidFill>
                          <a:schemeClr val="tx1"/>
                        </a:solidFill>
                        <a:effectLst/>
                        <a:latin typeface="+mn-lt"/>
                      </a:endParaRPr>
                    </a:p>
                  </a:txBody>
                  <a:tcPr anchor="ctr" horzOverflow="overflow"/>
                </a:tc>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Diagnostic assessment, education on biopsychosocial treatment concept</a:t>
                      </a:r>
                      <a:endParaRPr kumimoji="0" lang="en-GB" altLang="de-DE" sz="2400" b="0" i="0" u="none" strike="noStrike" cap="none" normalizeH="0" baseline="0" noProof="0" dirty="0">
                        <a:ln>
                          <a:noFill/>
                        </a:ln>
                        <a:solidFill>
                          <a:schemeClr val="tx1"/>
                        </a:solidFill>
                        <a:effectLst/>
                        <a:latin typeface="+mn-lt"/>
                      </a:endParaRPr>
                    </a:p>
                  </a:txBody>
                  <a:tcPr marL="95250" marR="95250" anchor="ctr" horzOverflow="overflow"/>
                </a:tc>
                <a:extLst>
                  <a:ext uri="{0D108BD9-81ED-4DB2-BD59-A6C34878D82A}">
                    <a16:rowId xmlns="" xmlns:a16="http://schemas.microsoft.com/office/drawing/2014/main" val="10000"/>
                  </a:ext>
                </a:extLst>
              </a:tr>
              <a:tr h="456043">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Module 2</a:t>
                      </a:r>
                      <a:endParaRPr kumimoji="0" lang="en-GB" altLang="de-DE" sz="2400" b="0" i="0" u="none" strike="noStrike" cap="none" normalizeH="0" baseline="0" noProof="0" dirty="0">
                        <a:ln>
                          <a:noFill/>
                        </a:ln>
                        <a:solidFill>
                          <a:schemeClr val="tx1"/>
                        </a:solidFill>
                        <a:effectLst/>
                        <a:latin typeface="+mn-lt"/>
                      </a:endParaRPr>
                    </a:p>
                  </a:txBody>
                  <a:tcPr anchor="ctr" horzOverflow="overflow"/>
                </a:tc>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Acquisition of pain-related coping strategies</a:t>
                      </a:r>
                      <a:endParaRPr kumimoji="0" lang="en-GB" altLang="de-DE" sz="2400" b="0" i="0" u="none" strike="noStrike" cap="none" normalizeH="0" baseline="0" noProof="0" dirty="0">
                        <a:ln>
                          <a:noFill/>
                        </a:ln>
                        <a:solidFill>
                          <a:schemeClr val="tx1"/>
                        </a:solidFill>
                        <a:effectLst/>
                        <a:latin typeface="+mn-lt"/>
                      </a:endParaRPr>
                    </a:p>
                  </a:txBody>
                  <a:tcPr marL="95250" marR="95250" anchor="ctr" horzOverflow="overflow"/>
                </a:tc>
                <a:extLst>
                  <a:ext uri="{0D108BD9-81ED-4DB2-BD59-A6C34878D82A}">
                    <a16:rowId xmlns="" xmlns:a16="http://schemas.microsoft.com/office/drawing/2014/main" val="10001"/>
                  </a:ext>
                </a:extLst>
              </a:tr>
              <a:tr h="1166746">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Module 3</a:t>
                      </a:r>
                      <a:endParaRPr kumimoji="0" lang="en-GB" altLang="de-DE" sz="2400" b="0" i="0" u="none" strike="noStrike" cap="none" normalizeH="0" baseline="0" noProof="0" dirty="0">
                        <a:ln>
                          <a:noFill/>
                        </a:ln>
                        <a:solidFill>
                          <a:schemeClr val="tx1"/>
                        </a:solidFill>
                        <a:effectLst/>
                        <a:latin typeface="+mn-lt"/>
                      </a:endParaRPr>
                    </a:p>
                  </a:txBody>
                  <a:tcPr anchor="ctr" horzOverflow="overflow"/>
                </a:tc>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Psychological interventions for comorbid mental disorders and/or emotional distress</a:t>
                      </a:r>
                      <a:endParaRPr kumimoji="0" lang="en-GB" altLang="de-DE" sz="2400" b="0" i="0" u="none" strike="noStrike" cap="none" normalizeH="0" baseline="0" noProof="0" dirty="0">
                        <a:ln>
                          <a:noFill/>
                        </a:ln>
                        <a:solidFill>
                          <a:schemeClr val="tx1"/>
                        </a:solidFill>
                        <a:effectLst/>
                        <a:latin typeface="+mn-lt"/>
                      </a:endParaRPr>
                    </a:p>
                  </a:txBody>
                  <a:tcPr marL="95250" marR="95250" anchor="ctr" horzOverflow="overflow"/>
                </a:tc>
                <a:extLst>
                  <a:ext uri="{0D108BD9-81ED-4DB2-BD59-A6C34878D82A}">
                    <a16:rowId xmlns="" xmlns:a16="http://schemas.microsoft.com/office/drawing/2014/main" val="10002"/>
                  </a:ext>
                </a:extLst>
              </a:tr>
              <a:tr h="429405">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Module 4</a:t>
                      </a:r>
                      <a:endParaRPr kumimoji="0" lang="en-GB" altLang="de-DE" sz="2400" b="0" i="0" u="none" strike="noStrike" cap="none" normalizeH="0" baseline="0" noProof="0" dirty="0">
                        <a:ln>
                          <a:noFill/>
                        </a:ln>
                        <a:solidFill>
                          <a:schemeClr val="tx1"/>
                        </a:solidFill>
                        <a:effectLst/>
                        <a:latin typeface="+mn-lt"/>
                      </a:endParaRPr>
                    </a:p>
                  </a:txBody>
                  <a:tcPr anchor="ctr" horzOverflow="overflow"/>
                </a:tc>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Interventions for parents and caregivers</a:t>
                      </a:r>
                      <a:endParaRPr kumimoji="0" lang="en-GB" altLang="de-DE" sz="2400" b="0" i="0" u="none" strike="noStrike" cap="none" normalizeH="0" baseline="0" noProof="0" dirty="0">
                        <a:ln>
                          <a:noFill/>
                        </a:ln>
                        <a:solidFill>
                          <a:schemeClr val="tx1"/>
                        </a:solidFill>
                        <a:effectLst/>
                        <a:latin typeface="+mn-lt"/>
                      </a:endParaRPr>
                    </a:p>
                  </a:txBody>
                  <a:tcPr marL="95250" marR="95250" anchor="ctr" horzOverflow="overflow"/>
                </a:tc>
                <a:extLst>
                  <a:ext uri="{0D108BD9-81ED-4DB2-BD59-A6C34878D82A}">
                    <a16:rowId xmlns="" xmlns:a16="http://schemas.microsoft.com/office/drawing/2014/main" val="10003"/>
                  </a:ext>
                </a:extLst>
              </a:tr>
              <a:tr h="429405">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Module 5</a:t>
                      </a:r>
                      <a:endParaRPr kumimoji="0" lang="en-GB" altLang="de-DE" sz="2400" b="0" i="0" u="none" strike="noStrike" cap="none" normalizeH="0" baseline="0" noProof="0" dirty="0">
                        <a:ln>
                          <a:noFill/>
                        </a:ln>
                        <a:solidFill>
                          <a:schemeClr val="tx1"/>
                        </a:solidFill>
                        <a:effectLst/>
                        <a:latin typeface="+mn-lt"/>
                      </a:endParaRPr>
                    </a:p>
                  </a:txBody>
                  <a:tcPr anchor="ctr" horzOverflow="overflow"/>
                </a:tc>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Optional interventions, e.g. pain medication</a:t>
                      </a:r>
                      <a:endParaRPr kumimoji="0" lang="en-GB" altLang="de-DE" sz="2400" b="0" i="0" u="none" strike="noStrike" cap="none" normalizeH="0" baseline="0" noProof="0" dirty="0">
                        <a:ln>
                          <a:noFill/>
                        </a:ln>
                        <a:solidFill>
                          <a:schemeClr val="tx1"/>
                        </a:solidFill>
                        <a:effectLst/>
                        <a:latin typeface="+mn-lt"/>
                      </a:endParaRPr>
                    </a:p>
                  </a:txBody>
                  <a:tcPr marL="95250" marR="95250" anchor="ctr" horzOverflow="overflow"/>
                </a:tc>
                <a:extLst>
                  <a:ext uri="{0D108BD9-81ED-4DB2-BD59-A6C34878D82A}">
                    <a16:rowId xmlns="" xmlns:a16="http://schemas.microsoft.com/office/drawing/2014/main" val="10004"/>
                  </a:ext>
                </a:extLst>
              </a:tr>
              <a:tr h="382523">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Module 6</a:t>
                      </a:r>
                      <a:endParaRPr kumimoji="0" lang="en-GB" altLang="de-DE" sz="2400" b="0" i="0" u="none" strike="noStrike" cap="none" normalizeH="0" baseline="0" noProof="0" dirty="0">
                        <a:ln>
                          <a:noFill/>
                        </a:ln>
                        <a:solidFill>
                          <a:schemeClr val="tx1"/>
                        </a:solidFill>
                        <a:effectLst/>
                        <a:latin typeface="+mn-lt"/>
                      </a:endParaRPr>
                    </a:p>
                  </a:txBody>
                  <a:tcPr anchor="ctr" horzOverflow="overflow"/>
                </a:tc>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a:spcAft>
                          <a:spcPct val="25000"/>
                        </a:spcAft>
                        <a:buClr>
                          <a:schemeClr val="bg2"/>
                        </a:buClr>
                        <a:defRPr sz="1600">
                          <a:solidFill>
                            <a:schemeClr val="tx1"/>
                          </a:solidFill>
                          <a:latin typeface="Arial" panose="020B0604020202020204" pitchFamily="34" charset="0"/>
                        </a:defRPr>
                      </a:lvl2pPr>
                      <a:lvl3pPr marL="1143000" indent="-228600">
                        <a:spcAft>
                          <a:spcPct val="25000"/>
                        </a:spcAft>
                        <a:buClr>
                          <a:schemeClr val="bg2"/>
                        </a:buClr>
                        <a:defRPr sz="1400">
                          <a:solidFill>
                            <a:schemeClr val="tx1"/>
                          </a:solidFill>
                          <a:latin typeface="Arial" panose="020B0604020202020204" pitchFamily="34" charset="0"/>
                        </a:defRPr>
                      </a:lvl3pPr>
                      <a:lvl4pPr marL="1600200" indent="-228600">
                        <a:spcAft>
                          <a:spcPct val="25000"/>
                        </a:spcAft>
                        <a:buClr>
                          <a:schemeClr val="bg2"/>
                        </a:buClr>
                        <a:defRPr sz="1400">
                          <a:solidFill>
                            <a:schemeClr val="tx1"/>
                          </a:solidFill>
                          <a:latin typeface="Arial" panose="020B0604020202020204" pitchFamily="34" charset="0"/>
                        </a:defRPr>
                      </a:lvl4pPr>
                      <a:lvl5pPr marL="2057400" indent="-228600">
                        <a:spcAft>
                          <a:spcPct val="25000"/>
                        </a:spcAft>
                        <a:buClr>
                          <a:schemeClr val="bg2"/>
                        </a:buClr>
                        <a:defRPr sz="14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altLang="de-DE" sz="2400" u="none" strike="noStrike" cap="none" normalizeH="0" baseline="0" noProof="0" dirty="0" smtClean="0">
                          <a:ln>
                            <a:noFill/>
                          </a:ln>
                          <a:effectLst/>
                          <a:latin typeface="+mn-lt"/>
                        </a:rPr>
                        <a:t>Relapse prevention</a:t>
                      </a:r>
                      <a:endParaRPr kumimoji="0" lang="en-GB" altLang="de-DE" sz="2400" b="0" i="0" u="none" strike="noStrike" cap="none" normalizeH="0" baseline="0" noProof="0" dirty="0">
                        <a:ln>
                          <a:noFill/>
                        </a:ln>
                        <a:solidFill>
                          <a:schemeClr val="tx1"/>
                        </a:solidFill>
                        <a:effectLst/>
                        <a:latin typeface="+mn-lt"/>
                      </a:endParaRPr>
                    </a:p>
                  </a:txBody>
                  <a:tcPr marL="95250" marR="95250" anchor="ctr" horzOverflow="overflow"/>
                </a:tc>
                <a:extLst>
                  <a:ext uri="{0D108BD9-81ED-4DB2-BD59-A6C34878D82A}">
                    <a16:rowId xmlns="" xmlns:a16="http://schemas.microsoft.com/office/drawing/2014/main" val="10005"/>
                  </a:ext>
                </a:extLst>
              </a:tr>
            </a:tbl>
          </a:graphicData>
        </a:graphic>
      </p:graphicFrame>
      <p:sp>
        <p:nvSpPr>
          <p:cNvPr id="9" name="Textfeld 8"/>
          <p:cNvSpPr txBox="1"/>
          <p:nvPr/>
        </p:nvSpPr>
        <p:spPr>
          <a:xfrm>
            <a:off x="934024" y="5221293"/>
            <a:ext cx="10515600" cy="646331"/>
          </a:xfrm>
          <a:prstGeom prst="rect">
            <a:avLst/>
          </a:prstGeom>
          <a:noFill/>
        </p:spPr>
        <p:txBody>
          <a:bodyPr wrap="square" rtlCol="0">
            <a:spAutoFit/>
          </a:bodyPr>
          <a:lstStyle/>
          <a:p>
            <a:pPr algn="r"/>
            <a:r>
              <a:rPr lang="de-DE" i="1" dirty="0" smtClean="0"/>
              <a:t>Dobe, M. &amp; Zernikow, B. </a:t>
            </a:r>
            <a:r>
              <a:rPr lang="de-DE" i="1" dirty="0"/>
              <a:t>(2013): </a:t>
            </a:r>
            <a:r>
              <a:rPr lang="en-US" i="1" dirty="0"/>
              <a:t>Practical Treatment Options for Chronic Pain in Children and </a:t>
            </a:r>
            <a:r>
              <a:rPr lang="en-US" i="1" dirty="0" smtClean="0"/>
              <a:t>Adolescents.</a:t>
            </a:r>
            <a:endParaRPr lang="de-DE" i="1" dirty="0" smtClean="0"/>
          </a:p>
          <a:p>
            <a:pPr algn="r"/>
            <a:r>
              <a:rPr lang="de-DE" i="1" dirty="0" smtClean="0"/>
              <a:t>Hechler, T. et al. (2010), J Pain. </a:t>
            </a:r>
            <a:endParaRPr lang="de-DE" i="1" dirty="0"/>
          </a:p>
        </p:txBody>
      </p:sp>
    </p:spTree>
    <p:extLst>
      <p:ext uri="{BB962C8B-B14F-4D97-AF65-F5344CB8AC3E}">
        <p14:creationId xmlns:p14="http://schemas.microsoft.com/office/powerpoint/2010/main" val="960248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p:txBody>
          <a:bodyPr/>
          <a:lstStyle/>
          <a:p>
            <a:endParaRPr lang="de-DE"/>
          </a:p>
        </p:txBody>
      </p:sp>
      <p:sp>
        <p:nvSpPr>
          <p:cNvPr id="4" name="Titel 3"/>
          <p:cNvSpPr>
            <a:spLocks noGrp="1"/>
          </p:cNvSpPr>
          <p:nvPr>
            <p:ph type="title"/>
          </p:nvPr>
        </p:nvSpPr>
        <p:spPr/>
        <p:txBody>
          <a:bodyPr/>
          <a:lstStyle/>
          <a:p>
            <a:r>
              <a:rPr lang="en-GB" dirty="0" smtClean="0"/>
              <a:t>Systematic review on intensive interdisciplinary pain treatment </a:t>
            </a:r>
            <a:endParaRPr lang="en-GB" dirty="0"/>
          </a:p>
        </p:txBody>
      </p:sp>
      <p:pic>
        <p:nvPicPr>
          <p:cNvPr id="5" name="Grafik 4"/>
          <p:cNvPicPr>
            <a:picLocks noChangeAspect="1"/>
          </p:cNvPicPr>
          <p:nvPr/>
        </p:nvPicPr>
        <p:blipFill>
          <a:blip r:embed="rId3"/>
          <a:stretch>
            <a:fillRect/>
          </a:stretch>
        </p:blipFill>
        <p:spPr>
          <a:xfrm>
            <a:off x="838200" y="1619625"/>
            <a:ext cx="9644402" cy="3269041"/>
          </a:xfrm>
          <a:prstGeom prst="rect">
            <a:avLst/>
          </a:prstGeom>
        </p:spPr>
      </p:pic>
    </p:spTree>
    <p:extLst>
      <p:ext uri="{BB962C8B-B14F-4D97-AF65-F5344CB8AC3E}">
        <p14:creationId xmlns:p14="http://schemas.microsoft.com/office/powerpoint/2010/main" val="897203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55600" y="5448300"/>
            <a:ext cx="11531600" cy="1409700"/>
          </a:xfrm>
          <a:prstGeom prst="rect">
            <a:avLst/>
          </a:prstGeom>
          <a:solidFill>
            <a:schemeClr val="bg1"/>
          </a:solidFill>
        </p:spPr>
        <p:txBody>
          <a:bodyPr wrap="square" rtlCol="0">
            <a:spAutoFit/>
          </a:bodyPr>
          <a:lstStyle/>
          <a:p>
            <a:endParaRPr lang="de-DE" dirty="0"/>
          </a:p>
        </p:txBody>
      </p:sp>
      <p:sp>
        <p:nvSpPr>
          <p:cNvPr id="71684" name="Rectangle 5"/>
          <p:cNvSpPr>
            <a:spLocks noChangeArrowheads="1"/>
          </p:cNvSpPr>
          <p:nvPr/>
        </p:nvSpPr>
        <p:spPr bwMode="auto">
          <a:xfrm>
            <a:off x="3071814" y="5949950"/>
            <a:ext cx="7596187"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de-DE" altLang="de-DE">
              <a:latin typeface="Calibri"/>
              <a:cs typeface="Calibri"/>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851" y="654170"/>
            <a:ext cx="8048864" cy="594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itel 1"/>
          <p:cNvSpPr txBox="1">
            <a:spLocks noGrp="1"/>
          </p:cNvSpPr>
          <p:nvPr>
            <p:ph type="title"/>
          </p:nvPr>
        </p:nvSpPr>
        <p:spPr>
          <a:xfrm>
            <a:off x="838200" y="365126"/>
            <a:ext cx="3753751" cy="1024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de-DE" altLang="de-DE" sz="2800" dirty="0">
                <a:latin typeface="+mn-lt"/>
                <a:cs typeface="Calibri"/>
              </a:rPr>
              <a:t>PRISMA </a:t>
            </a:r>
            <a:r>
              <a:rPr lang="de-DE" altLang="de-DE" sz="2800" dirty="0" err="1">
                <a:latin typeface="+mn-lt"/>
                <a:cs typeface="Calibri"/>
              </a:rPr>
              <a:t>Flowchart</a:t>
            </a:r>
            <a:endParaRPr lang="de-DE" altLang="de-DE" sz="2800" dirty="0">
              <a:solidFill>
                <a:srgbClr val="0D0D0D"/>
              </a:solidFill>
              <a:latin typeface="+mn-lt"/>
              <a:cs typeface="Calibri"/>
            </a:endParaRPr>
          </a:p>
        </p:txBody>
      </p:sp>
    </p:spTree>
    <p:extLst>
      <p:ext uri="{BB962C8B-B14F-4D97-AF65-F5344CB8AC3E}">
        <p14:creationId xmlns:p14="http://schemas.microsoft.com/office/powerpoint/2010/main" val="2243412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55600" y="5448300"/>
            <a:ext cx="11531600" cy="1409700"/>
          </a:xfrm>
          <a:prstGeom prst="rect">
            <a:avLst/>
          </a:prstGeom>
          <a:solidFill>
            <a:schemeClr val="bg1"/>
          </a:solidFill>
        </p:spPr>
        <p:txBody>
          <a:bodyPr wrap="square" rtlCol="0">
            <a:spAutoFit/>
          </a:bodyPr>
          <a:lstStyle/>
          <a:p>
            <a:endParaRPr lang="de-DE" dirty="0"/>
          </a:p>
        </p:txBody>
      </p:sp>
      <p:sp>
        <p:nvSpPr>
          <p:cNvPr id="71684" name="Rectangle 5"/>
          <p:cNvSpPr>
            <a:spLocks noChangeArrowheads="1"/>
          </p:cNvSpPr>
          <p:nvPr/>
        </p:nvSpPr>
        <p:spPr bwMode="auto">
          <a:xfrm>
            <a:off x="3071814" y="5949950"/>
            <a:ext cx="7596187"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de-DE" altLang="de-DE">
              <a:latin typeface="Calibri"/>
              <a:cs typeface="Calibri"/>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851" y="654170"/>
            <a:ext cx="8048864" cy="594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itel 1"/>
          <p:cNvSpPr txBox="1">
            <a:spLocks noGrp="1"/>
          </p:cNvSpPr>
          <p:nvPr>
            <p:ph type="title"/>
          </p:nvPr>
        </p:nvSpPr>
        <p:spPr>
          <a:xfrm>
            <a:off x="838200" y="365126"/>
            <a:ext cx="3753751" cy="1024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de-DE" altLang="de-DE" sz="2800" dirty="0">
                <a:latin typeface="+mn-lt"/>
                <a:cs typeface="Calibri"/>
              </a:rPr>
              <a:t>PRISMA </a:t>
            </a:r>
            <a:r>
              <a:rPr lang="de-DE" altLang="de-DE" sz="2800" dirty="0" err="1">
                <a:latin typeface="+mn-lt"/>
                <a:cs typeface="Calibri"/>
              </a:rPr>
              <a:t>Flowchart</a:t>
            </a:r>
            <a:endParaRPr lang="de-DE" altLang="de-DE" sz="2800" dirty="0">
              <a:solidFill>
                <a:srgbClr val="0D0D0D"/>
              </a:solidFill>
              <a:latin typeface="+mn-lt"/>
              <a:cs typeface="Calibri"/>
            </a:endParaRPr>
          </a:p>
        </p:txBody>
      </p:sp>
      <p:sp>
        <p:nvSpPr>
          <p:cNvPr id="6" name="Textfeld 5"/>
          <p:cNvSpPr txBox="1"/>
          <p:nvPr/>
        </p:nvSpPr>
        <p:spPr>
          <a:xfrm>
            <a:off x="1522169" y="5260361"/>
            <a:ext cx="4073327" cy="1379178"/>
          </a:xfrm>
          <a:prstGeom prst="rect">
            <a:avLst/>
          </a:prstGeom>
          <a:ln w="635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square" lIns="180000" tIns="180000" rIns="180000" bIns="180000">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2857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lvl="1" eaLnBrk="1" hangingPunct="1">
              <a:buClr>
                <a:schemeClr val="accent1">
                  <a:lumMod val="75000"/>
                </a:schemeClr>
              </a:buClr>
              <a:buFont typeface="Wingdings" panose="05000000000000000000" pitchFamily="2" charset="2"/>
              <a:buChar char="à"/>
              <a:defRPr/>
            </a:pPr>
            <a:r>
              <a:rPr lang="en-GB" altLang="de-DE" sz="2200" dirty="0" smtClean="0">
                <a:solidFill>
                  <a:srgbClr val="000000"/>
                </a:solidFill>
                <a:latin typeface="+mn-lt"/>
              </a:rPr>
              <a:t>1 randomized-controlled trial</a:t>
            </a:r>
          </a:p>
          <a:p>
            <a:pPr lvl="1" eaLnBrk="1" hangingPunct="1">
              <a:buClr>
                <a:schemeClr val="accent1">
                  <a:lumMod val="75000"/>
                </a:schemeClr>
              </a:buClr>
              <a:buFont typeface="Wingdings" panose="05000000000000000000" pitchFamily="2" charset="2"/>
              <a:buChar char="à"/>
              <a:defRPr/>
            </a:pPr>
            <a:r>
              <a:rPr lang="en-GB" altLang="de-DE" sz="2200" dirty="0" smtClean="0">
                <a:solidFill>
                  <a:srgbClr val="000000"/>
                </a:solidFill>
                <a:latin typeface="+mn-lt"/>
              </a:rPr>
              <a:t>9 uncontrolled studies (case series)</a:t>
            </a:r>
            <a:endParaRPr lang="en-GB" altLang="de-DE" sz="2200" dirty="0">
              <a:solidFill>
                <a:srgbClr val="000000"/>
              </a:solidFill>
              <a:latin typeface="+mn-lt"/>
            </a:endParaRPr>
          </a:p>
        </p:txBody>
      </p:sp>
      <p:sp>
        <p:nvSpPr>
          <p:cNvPr id="8" name="Oval 7"/>
          <p:cNvSpPr>
            <a:spLocks noChangeArrowheads="1"/>
          </p:cNvSpPr>
          <p:nvPr/>
        </p:nvSpPr>
        <p:spPr bwMode="auto">
          <a:xfrm>
            <a:off x="5730902" y="5791200"/>
            <a:ext cx="2981298" cy="990909"/>
          </a:xfrm>
          <a:prstGeom prst="ellipse">
            <a:avLst/>
          </a:prstGeom>
          <a:noFill/>
          <a:ln w="63500" algn="ctr">
            <a:solidFill>
              <a:srgbClr val="2E75B6"/>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de-DE" altLang="de-DE"/>
          </a:p>
        </p:txBody>
      </p:sp>
    </p:spTree>
    <p:extLst>
      <p:ext uri="{BB962C8B-B14F-4D97-AF65-F5344CB8AC3E}">
        <p14:creationId xmlns:p14="http://schemas.microsoft.com/office/powerpoint/2010/main" val="378193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el 1"/>
          <p:cNvSpPr>
            <a:spLocks noGrp="1"/>
          </p:cNvSpPr>
          <p:nvPr>
            <p:ph type="title"/>
          </p:nvPr>
        </p:nvSpPr>
        <p:spPr>
          <a:xfrm>
            <a:off x="838200" y="365126"/>
            <a:ext cx="10515600" cy="1024404"/>
          </a:xfrm>
        </p:spPr>
        <p:txBody>
          <a:bodyPr>
            <a:normAutofit/>
          </a:bodyPr>
          <a:lstStyle/>
          <a:p>
            <a:r>
              <a:rPr lang="en-GB" altLang="de-DE" dirty="0" smtClean="0">
                <a:solidFill>
                  <a:srgbClr val="000000"/>
                </a:solidFill>
                <a:latin typeface="Calibri"/>
                <a:cs typeface="Calibri"/>
              </a:rPr>
              <a:t>Characteristics of the </a:t>
            </a:r>
            <a:r>
              <a:rPr lang="en-GB" altLang="de-DE" i="1" dirty="0" smtClean="0">
                <a:solidFill>
                  <a:srgbClr val="000000"/>
                </a:solidFill>
                <a:latin typeface="Calibri"/>
                <a:cs typeface="Calibri"/>
              </a:rPr>
              <a:t>N = </a:t>
            </a:r>
            <a:r>
              <a:rPr lang="en-GB" altLang="de-DE" dirty="0" smtClean="0">
                <a:solidFill>
                  <a:srgbClr val="000000"/>
                </a:solidFill>
                <a:latin typeface="Calibri"/>
                <a:cs typeface="Calibri"/>
              </a:rPr>
              <a:t> 1.020 children and adolescents</a:t>
            </a:r>
            <a:endParaRPr lang="en-GB" altLang="de-DE" dirty="0">
              <a:latin typeface="Calibri"/>
              <a:cs typeface="Calibri"/>
            </a:endParaRPr>
          </a:p>
        </p:txBody>
      </p:sp>
      <p:graphicFrame>
        <p:nvGraphicFramePr>
          <p:cNvPr id="79898" name="Group 26"/>
          <p:cNvGraphicFramePr>
            <a:graphicFrameLocks noGrp="1"/>
          </p:cNvGraphicFramePr>
          <p:nvPr>
            <p:extLst>
              <p:ext uri="{D42A27DB-BD31-4B8C-83A1-F6EECF244321}">
                <p14:modId xmlns:p14="http://schemas.microsoft.com/office/powerpoint/2010/main" val="1044034673"/>
              </p:ext>
            </p:extLst>
          </p:nvPr>
        </p:nvGraphicFramePr>
        <p:xfrm>
          <a:off x="838200" y="1534875"/>
          <a:ext cx="8483600" cy="2227092"/>
        </p:xfrm>
        <a:graphic>
          <a:graphicData uri="http://schemas.openxmlformats.org/drawingml/2006/table">
            <a:tbl>
              <a:tblPr bandRow="1">
                <a:tableStyleId>{5C22544A-7EE6-4342-B048-85BDC9FD1C3A}</a:tableStyleId>
              </a:tblPr>
              <a:tblGrid>
                <a:gridCol w="4267200">
                  <a:extLst>
                    <a:ext uri="{9D8B030D-6E8A-4147-A177-3AD203B41FA5}">
                      <a16:colId xmlns="" xmlns:a16="http://schemas.microsoft.com/office/drawing/2014/main" val="20000"/>
                    </a:ext>
                  </a:extLst>
                </a:gridCol>
                <a:gridCol w="4216400">
                  <a:extLst>
                    <a:ext uri="{9D8B030D-6E8A-4147-A177-3AD203B41FA5}">
                      <a16:colId xmlns="" xmlns:a16="http://schemas.microsoft.com/office/drawing/2014/main" val="20001"/>
                    </a:ext>
                  </a:extLst>
                </a:gridCol>
              </a:tblGrid>
              <a:tr h="742364">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1pPr>
                      <a:lvl2pPr marL="742950" indent="-285750">
                        <a:spcAft>
                          <a:spcPct val="25000"/>
                        </a:spcAft>
                        <a:buClr>
                          <a:schemeClr val="bg2"/>
                        </a:buClr>
                        <a:defRPr sz="1600">
                          <a:solidFill>
                            <a:schemeClr val="tx1"/>
                          </a:solidFill>
                          <a:latin typeface="Arial" panose="020B0604020202020204" pitchFamily="34" charset="0"/>
                          <a:ea typeface="MS PGothic" panose="020B0600070205080204" pitchFamily="34" charset="-128"/>
                        </a:defRPr>
                      </a:lvl2pPr>
                      <a:lvl3pPr marL="11430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3pPr>
                      <a:lvl4pPr marL="16002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4pPr>
                      <a:lvl5pPr marL="20574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90000"/>
                        </a:lnSpc>
                        <a:spcBef>
                          <a:spcPct val="0"/>
                        </a:spcBef>
                        <a:spcAft>
                          <a:spcPct val="25000"/>
                        </a:spcAft>
                        <a:buClr>
                          <a:schemeClr val="bg2"/>
                        </a:buClr>
                        <a:buSzTx/>
                        <a:buFont typeface="Wingdings" panose="05000000000000000000" pitchFamily="2" charset="2"/>
                        <a:buNone/>
                        <a:tabLst/>
                      </a:pPr>
                      <a:r>
                        <a:rPr kumimoji="0" lang="en-GB" altLang="de-DE" sz="2800" u="none" strike="noStrike" cap="none" normalizeH="0" baseline="0" noProof="0" dirty="0" smtClean="0">
                          <a:ln>
                            <a:noFill/>
                          </a:ln>
                          <a:effectLst/>
                          <a:latin typeface="+mn-lt"/>
                        </a:rPr>
                        <a:t>% Girls</a:t>
                      </a:r>
                      <a:endParaRPr kumimoji="0" lang="en-GB" altLang="de-DE" sz="2800" b="1" i="0" u="none" strike="noStrike" cap="none" normalizeH="0" baseline="0" noProof="0" dirty="0">
                        <a:ln>
                          <a:noFill/>
                        </a:ln>
                        <a:solidFill>
                          <a:schemeClr val="tx1"/>
                        </a:solidFill>
                        <a:effectLst/>
                        <a:latin typeface="+mn-lt"/>
                        <a:ea typeface="MS PGothic" panose="020B0600070205080204" pitchFamily="34" charset="-128"/>
                        <a:cs typeface="Calibri"/>
                      </a:endParaRPr>
                    </a:p>
                  </a:txBody>
                  <a:tcPr marL="90000" marR="90000" marT="90004" marB="90004" horzOverflow="overflow"/>
                </a:tc>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1pPr>
                      <a:lvl2pPr marL="742950" indent="-285750">
                        <a:spcAft>
                          <a:spcPct val="25000"/>
                        </a:spcAft>
                        <a:buClr>
                          <a:schemeClr val="bg2"/>
                        </a:buClr>
                        <a:defRPr sz="1600">
                          <a:solidFill>
                            <a:schemeClr val="tx1"/>
                          </a:solidFill>
                          <a:latin typeface="Arial" panose="020B0604020202020204" pitchFamily="34" charset="0"/>
                          <a:ea typeface="MS PGothic" panose="020B0600070205080204" pitchFamily="34" charset="-128"/>
                        </a:defRPr>
                      </a:lvl2pPr>
                      <a:lvl3pPr marL="11430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3pPr>
                      <a:lvl4pPr marL="16002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4pPr>
                      <a:lvl5pPr marL="20574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90000"/>
                        </a:lnSpc>
                        <a:spcBef>
                          <a:spcPct val="0"/>
                        </a:spcBef>
                        <a:spcAft>
                          <a:spcPct val="25000"/>
                        </a:spcAft>
                        <a:buClr>
                          <a:schemeClr val="bg2"/>
                        </a:buClr>
                        <a:buSzTx/>
                        <a:buFont typeface="Wingdings" panose="05000000000000000000" pitchFamily="2" charset="2"/>
                        <a:buNone/>
                        <a:tabLst/>
                      </a:pPr>
                      <a:r>
                        <a:rPr kumimoji="0" lang="en-GB" altLang="de-DE" sz="2800" u="none" strike="noStrike" cap="none" normalizeH="0" baseline="0" noProof="0" dirty="0" smtClean="0">
                          <a:ln>
                            <a:noFill/>
                          </a:ln>
                          <a:effectLst/>
                          <a:latin typeface="+mn-lt"/>
                        </a:rPr>
                        <a:t>74</a:t>
                      </a:r>
                      <a:endParaRPr kumimoji="0" lang="en-GB" altLang="de-DE" sz="2800" b="0" i="0" u="none" strike="noStrike" cap="none" normalizeH="0" baseline="0" noProof="0" dirty="0">
                        <a:ln>
                          <a:noFill/>
                        </a:ln>
                        <a:solidFill>
                          <a:schemeClr val="tx1"/>
                        </a:solidFill>
                        <a:effectLst/>
                        <a:latin typeface="+mn-lt"/>
                        <a:ea typeface="MS PGothic" panose="020B0600070205080204" pitchFamily="34" charset="-128"/>
                        <a:cs typeface="Calibri"/>
                      </a:endParaRPr>
                    </a:p>
                  </a:txBody>
                  <a:tcPr marL="90000" marR="90000" marT="90004" marB="90004" horzOverflow="overflow"/>
                </a:tc>
                <a:extLst>
                  <a:ext uri="{0D108BD9-81ED-4DB2-BD59-A6C34878D82A}">
                    <a16:rowId xmlns="" xmlns:a16="http://schemas.microsoft.com/office/drawing/2014/main" val="10001"/>
                  </a:ext>
                </a:extLst>
              </a:tr>
              <a:tr h="742364">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1pPr>
                      <a:lvl2pPr marL="742950" indent="-285750">
                        <a:spcAft>
                          <a:spcPct val="25000"/>
                        </a:spcAft>
                        <a:buClr>
                          <a:schemeClr val="bg2"/>
                        </a:buClr>
                        <a:defRPr sz="1600">
                          <a:solidFill>
                            <a:schemeClr val="tx1"/>
                          </a:solidFill>
                          <a:latin typeface="Arial" panose="020B0604020202020204" pitchFamily="34" charset="0"/>
                          <a:ea typeface="MS PGothic" panose="020B0600070205080204" pitchFamily="34" charset="-128"/>
                        </a:defRPr>
                      </a:lvl2pPr>
                      <a:lvl3pPr marL="11430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3pPr>
                      <a:lvl4pPr marL="16002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4pPr>
                      <a:lvl5pPr marL="20574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90000"/>
                        </a:lnSpc>
                        <a:spcBef>
                          <a:spcPct val="0"/>
                        </a:spcBef>
                        <a:spcAft>
                          <a:spcPct val="25000"/>
                        </a:spcAft>
                        <a:buClr>
                          <a:schemeClr val="bg2"/>
                        </a:buClr>
                        <a:buSzTx/>
                        <a:buFont typeface="Wingdings" panose="05000000000000000000" pitchFamily="2" charset="2"/>
                        <a:buNone/>
                        <a:tabLst/>
                      </a:pPr>
                      <a:r>
                        <a:rPr kumimoji="0" lang="en-GB" altLang="de-DE" sz="2800" u="none" strike="noStrike" cap="none" normalizeH="0" baseline="0" noProof="0" dirty="0" smtClean="0">
                          <a:ln>
                            <a:noFill/>
                          </a:ln>
                          <a:effectLst/>
                          <a:latin typeface="+mn-lt"/>
                        </a:rPr>
                        <a:t>Age</a:t>
                      </a:r>
                      <a:endParaRPr kumimoji="0" lang="en-GB" altLang="de-DE" sz="2800" b="0" i="0" u="none" strike="noStrike" cap="none" normalizeH="0" baseline="0" noProof="0" dirty="0">
                        <a:ln>
                          <a:noFill/>
                        </a:ln>
                        <a:solidFill>
                          <a:schemeClr val="tx1"/>
                        </a:solidFill>
                        <a:effectLst/>
                        <a:latin typeface="+mn-lt"/>
                        <a:ea typeface="MS PGothic" panose="020B0600070205080204" pitchFamily="34" charset="-128"/>
                        <a:cs typeface="Calibri"/>
                      </a:endParaRPr>
                    </a:p>
                  </a:txBody>
                  <a:tcPr marL="90000" marR="180000" marT="90004" marB="90004" horzOverflow="overflow"/>
                </a:tc>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1pPr>
                      <a:lvl2pPr marL="742950" indent="-285750">
                        <a:spcAft>
                          <a:spcPct val="25000"/>
                        </a:spcAft>
                        <a:buClr>
                          <a:schemeClr val="bg2"/>
                        </a:buClr>
                        <a:defRPr sz="1600">
                          <a:solidFill>
                            <a:schemeClr val="tx1"/>
                          </a:solidFill>
                          <a:latin typeface="Arial" panose="020B0604020202020204" pitchFamily="34" charset="0"/>
                          <a:ea typeface="MS PGothic" panose="020B0600070205080204" pitchFamily="34" charset="-128"/>
                        </a:defRPr>
                      </a:lvl2pPr>
                      <a:lvl3pPr marL="11430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3pPr>
                      <a:lvl4pPr marL="16002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4pPr>
                      <a:lvl5pPr marL="20574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90000"/>
                        </a:lnSpc>
                        <a:spcBef>
                          <a:spcPct val="0"/>
                        </a:spcBef>
                        <a:spcAft>
                          <a:spcPct val="25000"/>
                        </a:spcAft>
                        <a:buClr>
                          <a:schemeClr val="bg2"/>
                        </a:buClr>
                        <a:buSzTx/>
                        <a:buFont typeface="Wingdings" panose="05000000000000000000" pitchFamily="2" charset="2"/>
                        <a:buNone/>
                        <a:tabLst/>
                      </a:pPr>
                      <a:r>
                        <a:rPr kumimoji="0" lang="en-GB" altLang="de-DE" sz="2800" u="none" strike="noStrike" cap="none" normalizeH="0" baseline="0" noProof="0" dirty="0" smtClean="0">
                          <a:ln>
                            <a:noFill/>
                          </a:ln>
                          <a:effectLst/>
                          <a:latin typeface="+mn-lt"/>
                        </a:rPr>
                        <a:t>13.9 ± 1.5</a:t>
                      </a:r>
                      <a:endParaRPr kumimoji="0" lang="en-GB" altLang="de-DE" sz="2800" b="0" i="0" u="none" strike="noStrike" cap="none" normalizeH="0" baseline="0" noProof="0" dirty="0">
                        <a:ln>
                          <a:noFill/>
                        </a:ln>
                        <a:solidFill>
                          <a:schemeClr val="tx1"/>
                        </a:solidFill>
                        <a:effectLst/>
                        <a:latin typeface="+mn-lt"/>
                        <a:ea typeface="MS PGothic" panose="020B0600070205080204" pitchFamily="34" charset="-128"/>
                        <a:cs typeface="Calibri"/>
                      </a:endParaRPr>
                    </a:p>
                  </a:txBody>
                  <a:tcPr marL="90000" marR="90000" marT="90004" marB="90004" horzOverflow="overflow"/>
                </a:tc>
                <a:extLst>
                  <a:ext uri="{0D108BD9-81ED-4DB2-BD59-A6C34878D82A}">
                    <a16:rowId xmlns="" xmlns:a16="http://schemas.microsoft.com/office/drawing/2014/main" val="10002"/>
                  </a:ext>
                </a:extLst>
              </a:tr>
              <a:tr h="742364">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1pPr>
                      <a:lvl2pPr marL="742950" indent="-285750">
                        <a:spcAft>
                          <a:spcPct val="25000"/>
                        </a:spcAft>
                        <a:buClr>
                          <a:schemeClr val="bg2"/>
                        </a:buClr>
                        <a:defRPr sz="1600">
                          <a:solidFill>
                            <a:schemeClr val="tx1"/>
                          </a:solidFill>
                          <a:latin typeface="Arial" panose="020B0604020202020204" pitchFamily="34" charset="0"/>
                          <a:ea typeface="MS PGothic" panose="020B0600070205080204" pitchFamily="34" charset="-128"/>
                        </a:defRPr>
                      </a:lvl2pPr>
                      <a:lvl3pPr marL="11430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3pPr>
                      <a:lvl4pPr marL="16002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4pPr>
                      <a:lvl5pPr marL="20574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90000"/>
                        </a:lnSpc>
                        <a:spcBef>
                          <a:spcPct val="0"/>
                        </a:spcBef>
                        <a:spcAft>
                          <a:spcPct val="25000"/>
                        </a:spcAft>
                        <a:buClr>
                          <a:schemeClr val="bg2"/>
                        </a:buClr>
                        <a:buSzTx/>
                        <a:buFont typeface="Wingdings" panose="05000000000000000000" pitchFamily="2" charset="2"/>
                        <a:buNone/>
                        <a:tabLst/>
                      </a:pPr>
                      <a:r>
                        <a:rPr kumimoji="0" lang="en-GB" altLang="de-DE" sz="2800" u="none" strike="noStrike" cap="none" normalizeH="0" baseline="0" noProof="0" dirty="0" smtClean="0">
                          <a:ln>
                            <a:noFill/>
                          </a:ln>
                          <a:effectLst/>
                          <a:latin typeface="+mn-lt"/>
                        </a:rPr>
                        <a:t>Pain duration (in years)</a:t>
                      </a:r>
                      <a:endParaRPr kumimoji="0" lang="en-GB" altLang="de-DE" sz="2800" b="0" i="0" u="none" strike="noStrike" cap="none" normalizeH="0" baseline="0" noProof="0" dirty="0">
                        <a:ln>
                          <a:noFill/>
                        </a:ln>
                        <a:solidFill>
                          <a:schemeClr val="tx1"/>
                        </a:solidFill>
                        <a:effectLst/>
                        <a:latin typeface="+mn-lt"/>
                        <a:ea typeface="MS PGothic" panose="020B0600070205080204" pitchFamily="34" charset="-128"/>
                        <a:cs typeface="Calibri"/>
                      </a:endParaRPr>
                    </a:p>
                  </a:txBody>
                  <a:tcPr marL="90000" marR="90000" marT="90004" marB="90004" horzOverflow="overflow"/>
                </a:tc>
                <a:tc>
                  <a:txBody>
                    <a:bodyPr/>
                    <a:lstStyle>
                      <a:lvl1pPr>
                        <a:spcAft>
                          <a:spcPct val="2500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1pPr>
                      <a:lvl2pPr marL="742950" indent="-285750">
                        <a:spcAft>
                          <a:spcPct val="25000"/>
                        </a:spcAft>
                        <a:buClr>
                          <a:schemeClr val="bg2"/>
                        </a:buClr>
                        <a:defRPr sz="1600">
                          <a:solidFill>
                            <a:schemeClr val="tx1"/>
                          </a:solidFill>
                          <a:latin typeface="Arial" panose="020B0604020202020204" pitchFamily="34" charset="0"/>
                          <a:ea typeface="MS PGothic" panose="020B0600070205080204" pitchFamily="34" charset="-128"/>
                        </a:defRPr>
                      </a:lvl2pPr>
                      <a:lvl3pPr marL="11430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3pPr>
                      <a:lvl4pPr marL="16002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4pPr>
                      <a:lvl5pPr marL="2057400" indent="-228600">
                        <a:spcAft>
                          <a:spcPct val="25000"/>
                        </a:spcAft>
                        <a:buClr>
                          <a:schemeClr val="bg2"/>
                        </a:buCl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25000"/>
                        </a:spcAft>
                        <a:buClr>
                          <a:schemeClr val="bg2"/>
                        </a:buClr>
                        <a:defRPr sz="1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90000"/>
                        </a:lnSpc>
                        <a:spcBef>
                          <a:spcPct val="0"/>
                        </a:spcBef>
                        <a:spcAft>
                          <a:spcPct val="25000"/>
                        </a:spcAft>
                        <a:buClr>
                          <a:schemeClr val="bg2"/>
                        </a:buClr>
                        <a:buSzTx/>
                        <a:buFont typeface="Wingdings" panose="05000000000000000000" pitchFamily="2" charset="2"/>
                        <a:buNone/>
                        <a:tabLst/>
                      </a:pPr>
                      <a:r>
                        <a:rPr kumimoji="0" lang="en-GB" altLang="de-DE" sz="2800" u="none" strike="noStrike" cap="none" normalizeH="0" baseline="0" noProof="0" dirty="0" smtClean="0">
                          <a:ln>
                            <a:noFill/>
                          </a:ln>
                          <a:effectLst/>
                          <a:latin typeface="+mn-lt"/>
                        </a:rPr>
                        <a:t>2.95 </a:t>
                      </a:r>
                      <a:r>
                        <a:rPr kumimoji="0" lang="en-GB" altLang="de-DE" sz="2800" u="none" strike="noStrike" kern="1200" cap="none" normalizeH="0" baseline="0" noProof="0" dirty="0" smtClean="0">
                          <a:ln>
                            <a:noFill/>
                          </a:ln>
                          <a:solidFill>
                            <a:schemeClr val="tx1"/>
                          </a:solidFill>
                          <a:effectLst/>
                          <a:latin typeface="Arial" panose="020B0604020202020204" pitchFamily="34" charset="0"/>
                          <a:ea typeface="MS PGothic" panose="020B0600070205080204" pitchFamily="34" charset="-128"/>
                          <a:cs typeface="+mn-cs"/>
                        </a:rPr>
                        <a:t>± </a:t>
                      </a:r>
                      <a:r>
                        <a:rPr kumimoji="0" lang="en-GB" altLang="de-DE" sz="2800" u="none" strike="noStrike" cap="none" normalizeH="0" baseline="0" noProof="0" dirty="0" smtClean="0">
                          <a:ln>
                            <a:noFill/>
                          </a:ln>
                          <a:effectLst/>
                          <a:latin typeface="+mn-lt"/>
                        </a:rPr>
                        <a:t>2.8</a:t>
                      </a:r>
                      <a:endParaRPr kumimoji="0" lang="en-GB" altLang="de-DE" sz="2800" b="0" i="0" u="none" strike="noStrike" cap="none" normalizeH="0" baseline="0" noProof="0" dirty="0">
                        <a:ln>
                          <a:noFill/>
                        </a:ln>
                        <a:solidFill>
                          <a:schemeClr val="tx1"/>
                        </a:solidFill>
                        <a:effectLst/>
                        <a:latin typeface="+mn-lt"/>
                        <a:ea typeface="MS PGothic" panose="020B0600070205080204" pitchFamily="34" charset="-128"/>
                        <a:cs typeface="Calibri"/>
                      </a:endParaRPr>
                    </a:p>
                  </a:txBody>
                  <a:tcPr marL="90000" marR="90000" marT="90004" marB="90004" horzOverflow="overflow"/>
                </a:tc>
                <a:extLst>
                  <a:ext uri="{0D108BD9-81ED-4DB2-BD59-A6C34878D82A}">
                    <a16:rowId xmlns="" xmlns:a16="http://schemas.microsoft.com/office/drawing/2014/main" val="10003"/>
                  </a:ext>
                </a:extLst>
              </a:tr>
            </a:tbl>
          </a:graphicData>
        </a:graphic>
      </p:graphicFrame>
      <p:sp>
        <p:nvSpPr>
          <p:cNvPr id="4" name="Text Box 5"/>
          <p:cNvSpPr txBox="1">
            <a:spLocks noChangeArrowheads="1"/>
          </p:cNvSpPr>
          <p:nvPr/>
        </p:nvSpPr>
        <p:spPr bwMode="auto">
          <a:xfrm>
            <a:off x="826700" y="5510324"/>
            <a:ext cx="10538600" cy="47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lgn="r">
              <a:spcBef>
                <a:spcPct val="20000"/>
              </a:spcBef>
              <a:buFont typeface="Wingdings" charset="0"/>
              <a:buNone/>
            </a:pPr>
            <a:r>
              <a:rPr lang="de-DE" sz="1800" i="1" dirty="0" smtClean="0">
                <a:latin typeface="+mn-lt"/>
                <a:cs typeface="Calibri"/>
              </a:rPr>
              <a:t>Hechler, T. et al. (2015), </a:t>
            </a:r>
            <a:r>
              <a:rPr lang="de-DE" sz="1800" i="1" dirty="0" err="1" smtClean="0">
                <a:latin typeface="+mn-lt"/>
                <a:cs typeface="Calibri"/>
              </a:rPr>
              <a:t>Pediatrics</a:t>
            </a:r>
            <a:r>
              <a:rPr lang="de-DE" sz="1800" i="1" dirty="0" smtClean="0">
                <a:latin typeface="+mn-lt"/>
                <a:cs typeface="Calibri"/>
              </a:rPr>
              <a:t>.</a:t>
            </a:r>
            <a:endParaRPr lang="de-DE" i="1" dirty="0">
              <a:latin typeface="+mn-lt"/>
              <a:cs typeface="Calibri"/>
            </a:endParaRPr>
          </a:p>
          <a:p>
            <a:pPr algn="r">
              <a:spcBef>
                <a:spcPct val="20000"/>
              </a:spcBef>
              <a:buFont typeface="Wingdings" charset="0"/>
              <a:buNone/>
            </a:pPr>
            <a:endParaRPr lang="de-DE" i="1" dirty="0">
              <a:latin typeface="+mn-lt"/>
            </a:endParaRPr>
          </a:p>
          <a:p>
            <a:pPr>
              <a:spcBef>
                <a:spcPct val="20000"/>
              </a:spcBef>
              <a:buFont typeface="Wingdings" charset="0"/>
              <a:buNone/>
            </a:pPr>
            <a:endParaRPr lang="fr-FR" i="1" dirty="0">
              <a:latin typeface="+mn-lt"/>
              <a:cs typeface="Calibri"/>
            </a:endParaRPr>
          </a:p>
          <a:p>
            <a:pPr>
              <a:spcBef>
                <a:spcPct val="20000"/>
              </a:spcBef>
              <a:buFont typeface="Wingdings" charset="0"/>
              <a:buNone/>
            </a:pPr>
            <a:r>
              <a:rPr lang="fr-FR" i="1" dirty="0">
                <a:latin typeface="+mn-lt"/>
                <a:cs typeface="Calibri"/>
              </a:rPr>
              <a:t> </a:t>
            </a:r>
            <a:endParaRPr lang="de-DE" i="1" dirty="0">
              <a:latin typeface="+mn-lt"/>
              <a:cs typeface="Calibri"/>
            </a:endParaRPr>
          </a:p>
          <a:p>
            <a:pPr>
              <a:spcBef>
                <a:spcPct val="20000"/>
              </a:spcBef>
              <a:buFont typeface="Wingdings" charset="0"/>
              <a:buNone/>
            </a:pPr>
            <a:endParaRPr lang="de-DE" i="1" dirty="0">
              <a:latin typeface="+mn-lt"/>
              <a:cs typeface="Calibri"/>
            </a:endParaRPr>
          </a:p>
          <a:p>
            <a:pPr>
              <a:spcBef>
                <a:spcPct val="20000"/>
              </a:spcBef>
              <a:buFont typeface="Wingdings" charset="0"/>
              <a:buNone/>
            </a:pPr>
            <a:r>
              <a:rPr lang="de-DE" i="1" dirty="0">
                <a:latin typeface="+mn-lt"/>
                <a:cs typeface="Calibri"/>
              </a:rPr>
              <a:t> </a:t>
            </a:r>
          </a:p>
        </p:txBody>
      </p:sp>
    </p:spTree>
    <p:extLst>
      <p:ext uri="{BB962C8B-B14F-4D97-AF65-F5344CB8AC3E}">
        <p14:creationId xmlns:p14="http://schemas.microsoft.com/office/powerpoint/2010/main" val="341229214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292100" y="5422900"/>
            <a:ext cx="11709400" cy="14351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a:xfrm>
            <a:off x="824753" y="1568825"/>
            <a:ext cx="4207646" cy="3948398"/>
          </a:xfrm>
        </p:spPr>
        <p:txBody>
          <a:bodyPr/>
          <a:lstStyle/>
          <a:p>
            <a:endParaRPr lang="en-GB" dirty="0"/>
          </a:p>
        </p:txBody>
      </p:sp>
      <p:sp>
        <p:nvSpPr>
          <p:cNvPr id="4" name="Titel 3"/>
          <p:cNvSpPr>
            <a:spLocks noGrp="1"/>
          </p:cNvSpPr>
          <p:nvPr>
            <p:ph type="title"/>
          </p:nvPr>
        </p:nvSpPr>
        <p:spPr>
          <a:xfrm>
            <a:off x="838200" y="365126"/>
            <a:ext cx="4194199" cy="1024404"/>
          </a:xfrm>
        </p:spPr>
        <p:txBody>
          <a:bodyPr/>
          <a:lstStyle/>
          <a:p>
            <a:r>
              <a:rPr lang="en-GB" dirty="0" smtClean="0"/>
              <a:t>Treatment effects on pain intensity</a:t>
            </a:r>
            <a:endParaRPr lang="en-GB" dirty="0"/>
          </a:p>
        </p:txBody>
      </p:sp>
      <p:pic>
        <p:nvPicPr>
          <p:cNvPr id="5" name="Grafik 4"/>
          <p:cNvPicPr>
            <a:picLocks noChangeAspect="1"/>
          </p:cNvPicPr>
          <p:nvPr/>
        </p:nvPicPr>
        <p:blipFill>
          <a:blip r:embed="rId3"/>
          <a:stretch>
            <a:fillRect/>
          </a:stretch>
        </p:blipFill>
        <p:spPr>
          <a:xfrm>
            <a:off x="5032399" y="280256"/>
            <a:ext cx="6624000" cy="6525536"/>
          </a:xfrm>
          <a:prstGeom prst="rect">
            <a:avLst/>
          </a:prstGeom>
        </p:spPr>
      </p:pic>
    </p:spTree>
    <p:extLst>
      <p:ext uri="{BB962C8B-B14F-4D97-AF65-F5344CB8AC3E}">
        <p14:creationId xmlns:p14="http://schemas.microsoft.com/office/powerpoint/2010/main" val="356859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292100" y="5422900"/>
            <a:ext cx="11709400" cy="14351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a:xfrm>
            <a:off x="824753" y="1568825"/>
            <a:ext cx="4207646" cy="3948398"/>
          </a:xfrm>
        </p:spPr>
        <p:txBody>
          <a:bodyPr/>
          <a:lstStyle/>
          <a:p>
            <a:endParaRPr lang="en-GB" dirty="0"/>
          </a:p>
        </p:txBody>
      </p:sp>
      <p:sp>
        <p:nvSpPr>
          <p:cNvPr id="4" name="Titel 3"/>
          <p:cNvSpPr>
            <a:spLocks noGrp="1"/>
          </p:cNvSpPr>
          <p:nvPr>
            <p:ph type="title"/>
          </p:nvPr>
        </p:nvSpPr>
        <p:spPr>
          <a:xfrm>
            <a:off x="838200" y="365126"/>
            <a:ext cx="4194199" cy="1024404"/>
          </a:xfrm>
        </p:spPr>
        <p:txBody>
          <a:bodyPr/>
          <a:lstStyle/>
          <a:p>
            <a:r>
              <a:rPr lang="en-GB" dirty="0" smtClean="0"/>
              <a:t>Treatment effects on pain intensity</a:t>
            </a:r>
            <a:endParaRPr lang="en-GB" dirty="0"/>
          </a:p>
        </p:txBody>
      </p:sp>
      <p:pic>
        <p:nvPicPr>
          <p:cNvPr id="5" name="Grafik 4"/>
          <p:cNvPicPr>
            <a:picLocks noChangeAspect="1"/>
          </p:cNvPicPr>
          <p:nvPr/>
        </p:nvPicPr>
        <p:blipFill>
          <a:blip r:embed="rId3"/>
          <a:stretch>
            <a:fillRect/>
          </a:stretch>
        </p:blipFill>
        <p:spPr>
          <a:xfrm>
            <a:off x="5032399" y="280256"/>
            <a:ext cx="6624000" cy="6525536"/>
          </a:xfrm>
          <a:prstGeom prst="rect">
            <a:avLst/>
          </a:prstGeom>
        </p:spPr>
      </p:pic>
      <p:sp>
        <p:nvSpPr>
          <p:cNvPr id="7" name="Textfeld 6"/>
          <p:cNvSpPr txBox="1"/>
          <p:nvPr/>
        </p:nvSpPr>
        <p:spPr>
          <a:xfrm>
            <a:off x="838201" y="4585972"/>
            <a:ext cx="3987800" cy="1526911"/>
          </a:xfrm>
          <a:prstGeom prst="rect">
            <a:avLst/>
          </a:prstGeom>
          <a:ln w="63500">
            <a:solidFill>
              <a:srgbClr val="2E75B6"/>
            </a:solidFill>
          </a:ln>
        </p:spPr>
        <p:style>
          <a:lnRef idx="2">
            <a:schemeClr val="dk1"/>
          </a:lnRef>
          <a:fillRef idx="1">
            <a:schemeClr val="lt1"/>
          </a:fillRef>
          <a:effectRef idx="0">
            <a:schemeClr val="dk1"/>
          </a:effectRef>
          <a:fontRef idx="minor">
            <a:schemeClr val="dk1"/>
          </a:fontRef>
        </p:style>
        <p:txBody>
          <a:bodyPr wrap="square" lIns="180000" tIns="180000" rIns="180000" bIns="180000">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2857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lvl="1" eaLnBrk="1" hangingPunct="1">
              <a:lnSpc>
                <a:spcPct val="90000"/>
              </a:lnSpc>
              <a:buClr>
                <a:schemeClr val="accent1">
                  <a:lumMod val="75000"/>
                </a:schemeClr>
              </a:buClr>
              <a:buFont typeface="Wingdings" panose="05000000000000000000" pitchFamily="2" charset="2"/>
              <a:buChar char="à"/>
              <a:defRPr/>
            </a:pPr>
            <a:r>
              <a:rPr lang="en-GB" altLang="de-DE" sz="2800" dirty="0" smtClean="0">
                <a:solidFill>
                  <a:srgbClr val="000000"/>
                </a:solidFill>
                <a:latin typeface="+mn-lt"/>
              </a:rPr>
              <a:t> No immediate, but large </a:t>
            </a:r>
            <a:r>
              <a:rPr lang="en-GB" altLang="de-DE" sz="2800" dirty="0" smtClean="0">
                <a:solidFill>
                  <a:srgbClr val="000000"/>
                </a:solidFill>
                <a:latin typeface="+mn-lt"/>
              </a:rPr>
              <a:t>short-term </a:t>
            </a:r>
            <a:r>
              <a:rPr lang="en-GB" altLang="de-DE" sz="2800" dirty="0" smtClean="0">
                <a:solidFill>
                  <a:srgbClr val="000000"/>
                </a:solidFill>
                <a:latin typeface="+mn-lt"/>
              </a:rPr>
              <a:t>treatment effects</a:t>
            </a:r>
            <a:endParaRPr lang="en-GB" altLang="de-DE" sz="2800" dirty="0">
              <a:solidFill>
                <a:srgbClr val="000000"/>
              </a:solidFill>
              <a:latin typeface="+mn-lt"/>
            </a:endParaRPr>
          </a:p>
        </p:txBody>
      </p:sp>
    </p:spTree>
    <p:extLst>
      <p:ext uri="{BB962C8B-B14F-4D97-AF65-F5344CB8AC3E}">
        <p14:creationId xmlns:p14="http://schemas.microsoft.com/office/powerpoint/2010/main" val="4138010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292100" y="5422900"/>
            <a:ext cx="11709400" cy="14351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a:xfrm>
            <a:off x="824753" y="1568825"/>
            <a:ext cx="4207646" cy="3948398"/>
          </a:xfrm>
        </p:spPr>
        <p:txBody>
          <a:bodyPr/>
          <a:lstStyle/>
          <a:p>
            <a:endParaRPr lang="en-GB" dirty="0"/>
          </a:p>
        </p:txBody>
      </p:sp>
      <p:sp>
        <p:nvSpPr>
          <p:cNvPr id="4" name="Titel 3"/>
          <p:cNvSpPr>
            <a:spLocks noGrp="1"/>
          </p:cNvSpPr>
          <p:nvPr>
            <p:ph type="title"/>
          </p:nvPr>
        </p:nvSpPr>
        <p:spPr>
          <a:xfrm>
            <a:off x="838200" y="365126"/>
            <a:ext cx="4194199" cy="1024404"/>
          </a:xfrm>
        </p:spPr>
        <p:txBody>
          <a:bodyPr/>
          <a:lstStyle/>
          <a:p>
            <a:r>
              <a:rPr lang="en-GB" dirty="0" smtClean="0"/>
              <a:t>Treatment effects on pain-related disability</a:t>
            </a:r>
            <a:endParaRPr lang="en-GB" dirty="0"/>
          </a:p>
        </p:txBody>
      </p:sp>
      <p:pic>
        <p:nvPicPr>
          <p:cNvPr id="7" name="Grafik 6"/>
          <p:cNvPicPr>
            <a:picLocks noChangeAspect="1"/>
          </p:cNvPicPr>
          <p:nvPr/>
        </p:nvPicPr>
        <p:blipFill>
          <a:blip r:embed="rId3"/>
          <a:stretch>
            <a:fillRect/>
          </a:stretch>
        </p:blipFill>
        <p:spPr>
          <a:xfrm>
            <a:off x="5032399" y="267024"/>
            <a:ext cx="6536551" cy="6552000"/>
          </a:xfrm>
          <a:prstGeom prst="rect">
            <a:avLst/>
          </a:prstGeom>
        </p:spPr>
      </p:pic>
    </p:spTree>
    <p:extLst>
      <p:ext uri="{BB962C8B-B14F-4D97-AF65-F5344CB8AC3E}">
        <p14:creationId xmlns:p14="http://schemas.microsoft.com/office/powerpoint/2010/main" val="212287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292100" y="5422900"/>
            <a:ext cx="11709400" cy="14351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a:xfrm>
            <a:off x="824753" y="1568825"/>
            <a:ext cx="4207646" cy="3948398"/>
          </a:xfrm>
        </p:spPr>
        <p:txBody>
          <a:bodyPr/>
          <a:lstStyle/>
          <a:p>
            <a:endParaRPr lang="en-GB" dirty="0"/>
          </a:p>
        </p:txBody>
      </p:sp>
      <p:sp>
        <p:nvSpPr>
          <p:cNvPr id="4" name="Titel 3"/>
          <p:cNvSpPr>
            <a:spLocks noGrp="1"/>
          </p:cNvSpPr>
          <p:nvPr>
            <p:ph type="title"/>
          </p:nvPr>
        </p:nvSpPr>
        <p:spPr>
          <a:xfrm>
            <a:off x="838200" y="365126"/>
            <a:ext cx="4194199" cy="1024404"/>
          </a:xfrm>
        </p:spPr>
        <p:txBody>
          <a:bodyPr/>
          <a:lstStyle/>
          <a:p>
            <a:r>
              <a:rPr lang="en-GB" dirty="0" smtClean="0"/>
              <a:t>Treatment effects on pain-related disability</a:t>
            </a:r>
            <a:endParaRPr lang="en-GB" dirty="0"/>
          </a:p>
        </p:txBody>
      </p:sp>
      <p:pic>
        <p:nvPicPr>
          <p:cNvPr id="7" name="Grafik 6"/>
          <p:cNvPicPr>
            <a:picLocks noChangeAspect="1"/>
          </p:cNvPicPr>
          <p:nvPr/>
        </p:nvPicPr>
        <p:blipFill>
          <a:blip r:embed="rId3"/>
          <a:stretch>
            <a:fillRect/>
          </a:stretch>
        </p:blipFill>
        <p:spPr>
          <a:xfrm>
            <a:off x="5032399" y="267024"/>
            <a:ext cx="6536551" cy="6552000"/>
          </a:xfrm>
          <a:prstGeom prst="rect">
            <a:avLst/>
          </a:prstGeom>
        </p:spPr>
      </p:pic>
      <p:sp>
        <p:nvSpPr>
          <p:cNvPr id="8" name="Textfeld 7"/>
          <p:cNvSpPr txBox="1"/>
          <p:nvPr/>
        </p:nvSpPr>
        <p:spPr>
          <a:xfrm>
            <a:off x="838201" y="4585972"/>
            <a:ext cx="3987800" cy="1526911"/>
          </a:xfrm>
          <a:prstGeom prst="rect">
            <a:avLst/>
          </a:prstGeom>
          <a:ln w="63500">
            <a:solidFill>
              <a:srgbClr val="2E75B6"/>
            </a:solidFill>
          </a:ln>
        </p:spPr>
        <p:style>
          <a:lnRef idx="2">
            <a:schemeClr val="dk1"/>
          </a:lnRef>
          <a:fillRef idx="1">
            <a:schemeClr val="lt1"/>
          </a:fillRef>
          <a:effectRef idx="0">
            <a:schemeClr val="dk1"/>
          </a:effectRef>
          <a:fontRef idx="minor">
            <a:schemeClr val="dk1"/>
          </a:fontRef>
        </p:style>
        <p:txBody>
          <a:bodyPr wrap="square" lIns="180000" tIns="180000" rIns="180000" bIns="180000">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2857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lvl="1" eaLnBrk="1" hangingPunct="1">
              <a:lnSpc>
                <a:spcPct val="90000"/>
              </a:lnSpc>
              <a:buClr>
                <a:schemeClr val="accent1">
                  <a:lumMod val="75000"/>
                </a:schemeClr>
              </a:buClr>
              <a:buFont typeface="Wingdings" panose="05000000000000000000" pitchFamily="2" charset="2"/>
              <a:buChar char="à"/>
              <a:defRPr/>
            </a:pPr>
            <a:r>
              <a:rPr lang="en-GB" altLang="de-DE" sz="2800" dirty="0" smtClean="0">
                <a:solidFill>
                  <a:srgbClr val="000000"/>
                </a:solidFill>
                <a:latin typeface="+mn-lt"/>
              </a:rPr>
              <a:t> Large immediate and </a:t>
            </a:r>
            <a:r>
              <a:rPr lang="en-GB" altLang="de-DE" sz="2800" dirty="0" smtClean="0">
                <a:solidFill>
                  <a:srgbClr val="000000"/>
                </a:solidFill>
                <a:latin typeface="+mn-lt"/>
              </a:rPr>
              <a:t>short-term </a:t>
            </a:r>
            <a:r>
              <a:rPr lang="en-GB" altLang="de-DE" sz="2800" dirty="0" smtClean="0">
                <a:solidFill>
                  <a:srgbClr val="000000"/>
                </a:solidFill>
                <a:latin typeface="+mn-lt"/>
              </a:rPr>
              <a:t>treatment effects</a:t>
            </a:r>
            <a:endParaRPr lang="en-GB" altLang="de-DE" sz="2800" dirty="0">
              <a:solidFill>
                <a:srgbClr val="000000"/>
              </a:solidFill>
              <a:latin typeface="+mn-lt"/>
            </a:endParaRPr>
          </a:p>
        </p:txBody>
      </p:sp>
    </p:spTree>
    <p:extLst>
      <p:ext uri="{BB962C8B-B14F-4D97-AF65-F5344CB8AC3E}">
        <p14:creationId xmlns:p14="http://schemas.microsoft.com/office/powerpoint/2010/main" val="3008778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292100" y="5422900"/>
            <a:ext cx="11709400" cy="14351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a:xfrm>
            <a:off x="824753" y="1568825"/>
            <a:ext cx="4207646" cy="3948398"/>
          </a:xfrm>
        </p:spPr>
        <p:txBody>
          <a:bodyPr/>
          <a:lstStyle/>
          <a:p>
            <a:endParaRPr lang="en-GB" dirty="0"/>
          </a:p>
        </p:txBody>
      </p:sp>
      <p:sp>
        <p:nvSpPr>
          <p:cNvPr id="4" name="Titel 3"/>
          <p:cNvSpPr>
            <a:spLocks noGrp="1"/>
          </p:cNvSpPr>
          <p:nvPr>
            <p:ph type="title"/>
          </p:nvPr>
        </p:nvSpPr>
        <p:spPr>
          <a:xfrm>
            <a:off x="838200" y="365126"/>
            <a:ext cx="4194199" cy="1024404"/>
          </a:xfrm>
        </p:spPr>
        <p:txBody>
          <a:bodyPr/>
          <a:lstStyle/>
          <a:p>
            <a:r>
              <a:rPr lang="en-GB" dirty="0" smtClean="0"/>
              <a:t>Treatment effects on depressive symptoms</a:t>
            </a:r>
            <a:endParaRPr lang="en-GB" dirty="0"/>
          </a:p>
        </p:txBody>
      </p:sp>
      <p:pic>
        <p:nvPicPr>
          <p:cNvPr id="5" name="Grafik 4"/>
          <p:cNvPicPr>
            <a:picLocks noChangeAspect="1"/>
          </p:cNvPicPr>
          <p:nvPr/>
        </p:nvPicPr>
        <p:blipFill>
          <a:blip r:embed="rId3"/>
          <a:stretch>
            <a:fillRect/>
          </a:stretch>
        </p:blipFill>
        <p:spPr>
          <a:xfrm>
            <a:off x="5032399" y="267024"/>
            <a:ext cx="6536551" cy="6552000"/>
          </a:xfrm>
          <a:prstGeom prst="rect">
            <a:avLst/>
          </a:prstGeom>
        </p:spPr>
      </p:pic>
    </p:spTree>
    <p:extLst>
      <p:ext uri="{BB962C8B-B14F-4D97-AF65-F5344CB8AC3E}">
        <p14:creationId xmlns:p14="http://schemas.microsoft.com/office/powerpoint/2010/main" val="2290389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292100" y="5727700"/>
            <a:ext cx="11366500" cy="1130300"/>
          </a:xfrm>
          <a:prstGeom prst="rect">
            <a:avLst/>
          </a:prstGeom>
          <a:solidFill>
            <a:schemeClr val="bg1"/>
          </a:solidFill>
        </p:spPr>
        <p:txBody>
          <a:bodyPr wrap="square" rtlCol="0">
            <a:spAutoFit/>
          </a:bodyPr>
          <a:lstStyle/>
          <a:p>
            <a:endParaRPr lang="de-DE" dirty="0"/>
          </a:p>
        </p:txBody>
      </p:sp>
      <p:sp>
        <p:nvSpPr>
          <p:cNvPr id="2" name="Titel 1"/>
          <p:cNvSpPr>
            <a:spLocks noGrp="1"/>
          </p:cNvSpPr>
          <p:nvPr>
            <p:ph type="title"/>
          </p:nvPr>
        </p:nvSpPr>
        <p:spPr>
          <a:xfrm>
            <a:off x="838200" y="365126"/>
            <a:ext cx="10515600" cy="1024404"/>
          </a:xfrm>
          <a:solidFill>
            <a:schemeClr val="accent1"/>
          </a:solidFill>
        </p:spPr>
        <p:txBody>
          <a:bodyPr/>
          <a:lstStyle/>
          <a:p>
            <a:r>
              <a:rPr lang="de-DE" dirty="0" smtClean="0">
                <a:latin typeface="Calibri"/>
                <a:cs typeface="Calibri"/>
              </a:rPr>
              <a:t>Topics</a:t>
            </a:r>
            <a:endParaRPr lang="de-DE" dirty="0">
              <a:latin typeface="Calibri"/>
              <a:cs typeface="Calibri"/>
            </a:endParaRPr>
          </a:p>
        </p:txBody>
      </p:sp>
      <p:graphicFrame>
        <p:nvGraphicFramePr>
          <p:cNvPr id="4" name="Group 47"/>
          <p:cNvGraphicFramePr>
            <a:graphicFrameLocks noGrp="1"/>
          </p:cNvGraphicFramePr>
          <p:nvPr>
            <p:ph idx="4294967295"/>
            <p:extLst>
              <p:ext uri="{D42A27DB-BD31-4B8C-83A1-F6EECF244321}">
                <p14:modId xmlns:p14="http://schemas.microsoft.com/office/powerpoint/2010/main" val="3101774960"/>
              </p:ext>
            </p:extLst>
          </p:nvPr>
        </p:nvGraphicFramePr>
        <p:xfrm>
          <a:off x="838200" y="1501673"/>
          <a:ext cx="10515600" cy="4246671"/>
        </p:xfrm>
        <a:graphic>
          <a:graphicData uri="http://schemas.openxmlformats.org/drawingml/2006/table">
            <a:tbl>
              <a:tblPr/>
              <a:tblGrid>
                <a:gridCol w="1356360">
                  <a:extLst>
                    <a:ext uri="{9D8B030D-6E8A-4147-A177-3AD203B41FA5}">
                      <a16:colId xmlns="" xmlns:a16="http://schemas.microsoft.com/office/drawing/2014/main" val="20000"/>
                    </a:ext>
                  </a:extLst>
                </a:gridCol>
                <a:gridCol w="9159240">
                  <a:extLst>
                    <a:ext uri="{9D8B030D-6E8A-4147-A177-3AD203B41FA5}">
                      <a16:colId xmlns="" xmlns:a16="http://schemas.microsoft.com/office/drawing/2014/main" val="20001"/>
                    </a:ext>
                  </a:extLst>
                </a:gridCol>
              </a:tblGrid>
              <a:tr h="624526">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mj-lt"/>
                        <a:buNone/>
                        <a:tabLst/>
                      </a:pPr>
                      <a:r>
                        <a:rPr kumimoji="0" lang="en-GB" altLang="de-DE" sz="2800" b="0" i="0" u="none" strike="noStrike" cap="none" normalizeH="0" baseline="0" noProof="0" dirty="0" smtClean="0">
                          <a:ln>
                            <a:noFill/>
                          </a:ln>
                          <a:solidFill>
                            <a:srgbClr val="000000"/>
                          </a:solidFill>
                          <a:effectLst/>
                          <a:latin typeface="+mn-lt"/>
                          <a:cs typeface="Calibri"/>
                        </a:rPr>
                        <a:t>1.</a:t>
                      </a:r>
                      <a:endParaRPr kumimoji="0" lang="en-GB" altLang="de-DE" sz="28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defTabSz="449263">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defTabSz="449263">
                        <a:spcAft>
                          <a:spcPct val="25000"/>
                        </a:spcAft>
                        <a:buClr>
                          <a:schemeClr val="bg2"/>
                        </a:buClr>
                        <a:defRPr sz="1600">
                          <a:solidFill>
                            <a:schemeClr val="tx1"/>
                          </a:solidFill>
                          <a:latin typeface="Arial" panose="020B0604020202020204" pitchFamily="34" charset="0"/>
                        </a:defRPr>
                      </a:lvl2pPr>
                      <a:lvl3pPr marL="1143000" indent="-228600" defTabSz="449263">
                        <a:spcAft>
                          <a:spcPct val="25000"/>
                        </a:spcAft>
                        <a:buClr>
                          <a:schemeClr val="bg2"/>
                        </a:buClr>
                        <a:defRPr sz="1400">
                          <a:solidFill>
                            <a:schemeClr val="tx1"/>
                          </a:solidFill>
                          <a:latin typeface="Arial" panose="020B0604020202020204" pitchFamily="34" charset="0"/>
                        </a:defRPr>
                      </a:lvl3pPr>
                      <a:lvl4pPr marL="1600200" indent="-228600" defTabSz="449263">
                        <a:spcAft>
                          <a:spcPct val="25000"/>
                        </a:spcAft>
                        <a:buClr>
                          <a:schemeClr val="bg2"/>
                        </a:buClr>
                        <a:defRPr sz="1400">
                          <a:solidFill>
                            <a:schemeClr val="tx1"/>
                          </a:solidFill>
                          <a:latin typeface="Arial" panose="020B0604020202020204" pitchFamily="34" charset="0"/>
                        </a:defRPr>
                      </a:lvl4pPr>
                      <a:lvl5pPr marL="2057400" indent="-228600" defTabSz="449263">
                        <a:spcAft>
                          <a:spcPct val="25000"/>
                        </a:spcAft>
                        <a:buClr>
                          <a:schemeClr val="bg2"/>
                        </a:buClr>
                        <a:defRPr sz="1400">
                          <a:solidFill>
                            <a:schemeClr val="tx1"/>
                          </a:solidFill>
                          <a:latin typeface="Arial" panose="020B0604020202020204" pitchFamily="34" charset="0"/>
                        </a:defRPr>
                      </a:lvl5pPr>
                      <a:lvl6pPr marL="2514600" indent="-228600" defTabSz="449263"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defTabSz="449263"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defTabSz="449263"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defTabSz="449263"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800" b="0" i="0" u="none" strike="noStrike" cap="none" normalizeH="0" baseline="0" noProof="0" dirty="0" smtClean="0">
                          <a:ln>
                            <a:noFill/>
                          </a:ln>
                          <a:solidFill>
                            <a:srgbClr val="000000"/>
                          </a:solidFill>
                          <a:effectLst/>
                          <a:latin typeface="+mn-lt"/>
                          <a:cs typeface="Calibri"/>
                        </a:rPr>
                        <a:t>Chronic pain: A serious problem in </a:t>
                      </a:r>
                      <a:r>
                        <a:rPr kumimoji="0" lang="en-GB" altLang="de-DE" sz="2800" b="0" i="0" u="none" strike="noStrike" cap="none" normalizeH="0" baseline="0" noProof="0" dirty="0" smtClean="0">
                          <a:ln>
                            <a:noFill/>
                          </a:ln>
                          <a:solidFill>
                            <a:srgbClr val="000000"/>
                          </a:solidFill>
                          <a:effectLst/>
                          <a:latin typeface="+mn-lt"/>
                          <a:cs typeface="Calibri"/>
                        </a:rPr>
                        <a:t>children and adolescents</a:t>
                      </a:r>
                      <a:endParaRPr kumimoji="0" lang="en-GB" altLang="de-DE" sz="28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 xmlns:a16="http://schemas.microsoft.com/office/drawing/2014/main" val="10000"/>
                  </a:ext>
                </a:extLst>
              </a:tr>
              <a:tr h="629547">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mj-lt"/>
                        <a:buNone/>
                        <a:tabLst/>
                      </a:pPr>
                      <a:r>
                        <a:rPr kumimoji="0" lang="en-GB" altLang="de-DE" sz="2800" b="0" i="0" u="none" strike="noStrike" cap="none" normalizeH="0" baseline="0" noProof="0" dirty="0" smtClean="0">
                          <a:ln>
                            <a:noFill/>
                          </a:ln>
                          <a:solidFill>
                            <a:srgbClr val="000000"/>
                          </a:solidFill>
                          <a:effectLst/>
                          <a:latin typeface="+mn-lt"/>
                          <a:cs typeface="Calibri"/>
                        </a:rPr>
                        <a:t>2.</a:t>
                      </a:r>
                      <a:endParaRPr kumimoji="0" lang="en-GB" altLang="de-DE" sz="28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defRPr/>
                      </a:pPr>
                      <a:r>
                        <a:rPr lang="en-GB" sz="2800" b="0" kern="1200" noProof="0" dirty="0" smtClean="0">
                          <a:solidFill>
                            <a:schemeClr val="tx1"/>
                          </a:solidFill>
                          <a:effectLst/>
                          <a:latin typeface="+mn-lt"/>
                          <a:ea typeface="+mn-ea"/>
                          <a:cs typeface="+mn-cs"/>
                        </a:rPr>
                        <a:t>Effectiveness of </a:t>
                      </a:r>
                      <a:r>
                        <a:rPr lang="en-GB" altLang="de-DE" sz="2800" b="0" dirty="0" smtClean="0">
                          <a:solidFill>
                            <a:srgbClr val="000000"/>
                          </a:solidFill>
                          <a:cs typeface="Calibri"/>
                        </a:rPr>
                        <a:t>intensive interdisciplinary pain treatment in children and adolescents</a:t>
                      </a:r>
                      <a:endParaRPr lang="en-GB" sz="2800" b="0" dirty="0" smtClean="0"/>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 xmlns:a16="http://schemas.microsoft.com/office/drawing/2014/main" val="10001"/>
                  </a:ext>
                </a:extLst>
              </a:tr>
              <a:tr h="845801">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mj-lt"/>
                        <a:buNone/>
                        <a:tabLst/>
                      </a:pPr>
                      <a:r>
                        <a:rPr kumimoji="0" lang="en-GB" altLang="de-DE" sz="2800" b="0" i="0" u="none" strike="noStrike" cap="none" normalizeH="0" baseline="0" noProof="0" dirty="0" smtClean="0">
                          <a:ln>
                            <a:noFill/>
                          </a:ln>
                          <a:solidFill>
                            <a:srgbClr val="000000"/>
                          </a:solidFill>
                          <a:effectLst/>
                          <a:latin typeface="+mn-lt"/>
                          <a:cs typeface="Calibri"/>
                        </a:rPr>
                        <a:t>3.</a:t>
                      </a:r>
                      <a:endParaRPr kumimoji="0" lang="en-GB" altLang="de-DE" sz="28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indent="0" algn="l">
                        <a:buNone/>
                      </a:pPr>
                      <a:r>
                        <a:rPr lang="en-GB" altLang="de-DE" sz="2800" b="0" dirty="0" smtClean="0">
                          <a:solidFill>
                            <a:srgbClr val="000000"/>
                          </a:solidFill>
                          <a:cs typeface="Calibri"/>
                        </a:rPr>
                        <a:t>Adverse effect of emotional distress on treatment outcome</a:t>
                      </a:r>
                      <a:endParaRPr lang="en-GB" sz="2800" b="0" dirty="0" smtClean="0"/>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 xmlns:a16="http://schemas.microsoft.com/office/drawing/2014/main" val="10002"/>
                  </a:ext>
                </a:extLst>
              </a:tr>
              <a:tr h="625764">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mj-lt"/>
                        <a:buNone/>
                        <a:tabLst/>
                      </a:pPr>
                      <a:r>
                        <a:rPr kumimoji="0" lang="en-GB" altLang="de-DE" sz="2800" b="0" i="0" u="none" strike="noStrike" cap="none" normalizeH="0" baseline="0" noProof="0" dirty="0" smtClean="0">
                          <a:ln>
                            <a:noFill/>
                          </a:ln>
                          <a:solidFill>
                            <a:srgbClr val="000000"/>
                          </a:solidFill>
                          <a:effectLst/>
                          <a:latin typeface="+mn-lt"/>
                          <a:cs typeface="Calibri"/>
                        </a:rPr>
                        <a:t>4.</a:t>
                      </a:r>
                      <a:endParaRPr kumimoji="0" lang="en-GB" altLang="de-DE" sz="28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lvl="0" indent="0" algn="l" defTabSz="449263" eaLnBrk="0" fontAlgn="base" hangingPunct="0">
                        <a:lnSpc>
                          <a:spcPct val="100000"/>
                        </a:lnSpc>
                        <a:spcBef>
                          <a:spcPct val="0"/>
                        </a:spcBef>
                        <a:spcAft>
                          <a:spcPct val="10000"/>
                        </a:spcAft>
                        <a:buClr>
                          <a:srgbClr val="FF0000"/>
                        </a:buClr>
                        <a:buNone/>
                        <a:defRPr/>
                      </a:pPr>
                      <a:r>
                        <a:rPr lang="en-GB" sz="2800" b="0" dirty="0" smtClean="0"/>
                        <a:t>The Fear Avoidance Model and fearful reactions to </a:t>
                      </a:r>
                      <a:r>
                        <a:rPr lang="en-GB" sz="2800" b="0" dirty="0" err="1" smtClean="0"/>
                        <a:t>interoceptive</a:t>
                      </a:r>
                      <a:r>
                        <a:rPr lang="en-GB" sz="2800" b="0" dirty="0" smtClean="0"/>
                        <a:t> sensations in adolescents with chronic pain</a:t>
                      </a:r>
                      <a:endParaRPr lang="en-GB" altLang="de-DE" sz="2800" b="0" dirty="0">
                        <a:solidFill>
                          <a:srgbClr val="000000"/>
                        </a:solidFill>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894513">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mj-lt"/>
                        <a:buNone/>
                        <a:tabLst/>
                      </a:pPr>
                      <a:r>
                        <a:rPr kumimoji="0" lang="en-GB" altLang="de-DE" sz="2800" b="0" i="0" u="none" strike="noStrike" cap="none" normalizeH="0" baseline="0" noProof="0" dirty="0" smtClean="0">
                          <a:ln>
                            <a:noFill/>
                          </a:ln>
                          <a:solidFill>
                            <a:srgbClr val="000000"/>
                          </a:solidFill>
                          <a:effectLst/>
                          <a:latin typeface="+mn-lt"/>
                          <a:cs typeface="Calibri"/>
                        </a:rPr>
                        <a:t>5.</a:t>
                      </a:r>
                      <a:endParaRPr kumimoji="0" lang="en-GB" altLang="de-DE" sz="28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defRPr/>
                      </a:pPr>
                      <a:r>
                        <a:rPr lang="en-GB" sz="2800" kern="1200" noProof="0" dirty="0" smtClean="0">
                          <a:solidFill>
                            <a:schemeClr val="tx1"/>
                          </a:solidFill>
                          <a:effectLst/>
                          <a:latin typeface="+mn-lt"/>
                          <a:ea typeface="+mn-ea"/>
                          <a:cs typeface="+mn-cs"/>
                        </a:rPr>
                        <a:t>Why do “harmless” sensations hurt in adolescents with</a:t>
                      </a:r>
                      <a:r>
                        <a:rPr lang="en-GB" sz="2800" kern="1200" baseline="0" noProof="0" dirty="0" smtClean="0">
                          <a:solidFill>
                            <a:schemeClr val="tx1"/>
                          </a:solidFill>
                          <a:effectLst/>
                          <a:latin typeface="+mn-lt"/>
                          <a:ea typeface="+mn-ea"/>
                          <a:cs typeface="+mn-cs"/>
                        </a:rPr>
                        <a:t> chronic pain?</a:t>
                      </a:r>
                      <a:endParaRPr kumimoji="0" lang="en-GB" altLang="de-DE" sz="28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1413416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292100" y="5422900"/>
            <a:ext cx="11709400" cy="14351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a:xfrm>
            <a:off x="824753" y="1568825"/>
            <a:ext cx="4207646" cy="3948398"/>
          </a:xfrm>
        </p:spPr>
        <p:txBody>
          <a:bodyPr/>
          <a:lstStyle/>
          <a:p>
            <a:endParaRPr lang="en-GB" dirty="0"/>
          </a:p>
        </p:txBody>
      </p:sp>
      <p:sp>
        <p:nvSpPr>
          <p:cNvPr id="4" name="Titel 3"/>
          <p:cNvSpPr>
            <a:spLocks noGrp="1"/>
          </p:cNvSpPr>
          <p:nvPr>
            <p:ph type="title"/>
          </p:nvPr>
        </p:nvSpPr>
        <p:spPr>
          <a:xfrm>
            <a:off x="838200" y="365126"/>
            <a:ext cx="4194199" cy="1024404"/>
          </a:xfrm>
        </p:spPr>
        <p:txBody>
          <a:bodyPr/>
          <a:lstStyle/>
          <a:p>
            <a:r>
              <a:rPr lang="en-GB" dirty="0" smtClean="0"/>
              <a:t>Treatment effects on depressive symptoms</a:t>
            </a:r>
            <a:endParaRPr lang="en-GB" dirty="0"/>
          </a:p>
        </p:txBody>
      </p:sp>
      <p:pic>
        <p:nvPicPr>
          <p:cNvPr id="5" name="Grafik 4"/>
          <p:cNvPicPr>
            <a:picLocks noChangeAspect="1"/>
          </p:cNvPicPr>
          <p:nvPr/>
        </p:nvPicPr>
        <p:blipFill>
          <a:blip r:embed="rId3"/>
          <a:stretch>
            <a:fillRect/>
          </a:stretch>
        </p:blipFill>
        <p:spPr>
          <a:xfrm>
            <a:off x="5032399" y="267024"/>
            <a:ext cx="6536551" cy="6552000"/>
          </a:xfrm>
          <a:prstGeom prst="rect">
            <a:avLst/>
          </a:prstGeom>
        </p:spPr>
      </p:pic>
      <p:sp>
        <p:nvSpPr>
          <p:cNvPr id="7" name="Textfeld 6"/>
          <p:cNvSpPr txBox="1"/>
          <p:nvPr/>
        </p:nvSpPr>
        <p:spPr>
          <a:xfrm>
            <a:off x="838201" y="4585972"/>
            <a:ext cx="3987800" cy="1526911"/>
          </a:xfrm>
          <a:prstGeom prst="rect">
            <a:avLst/>
          </a:prstGeom>
          <a:ln w="63500">
            <a:solidFill>
              <a:srgbClr val="2E75B6"/>
            </a:solidFill>
          </a:ln>
        </p:spPr>
        <p:style>
          <a:lnRef idx="2">
            <a:schemeClr val="dk1"/>
          </a:lnRef>
          <a:fillRef idx="1">
            <a:schemeClr val="lt1"/>
          </a:fillRef>
          <a:effectRef idx="0">
            <a:schemeClr val="dk1"/>
          </a:effectRef>
          <a:fontRef idx="minor">
            <a:schemeClr val="dk1"/>
          </a:fontRef>
        </p:style>
        <p:txBody>
          <a:bodyPr wrap="square" lIns="180000" tIns="180000" rIns="180000" bIns="180000">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2857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lvl="1" eaLnBrk="1" hangingPunct="1">
              <a:lnSpc>
                <a:spcPct val="90000"/>
              </a:lnSpc>
              <a:buClr>
                <a:schemeClr val="accent1">
                  <a:lumMod val="75000"/>
                </a:schemeClr>
              </a:buClr>
              <a:buFont typeface="Wingdings" panose="05000000000000000000" pitchFamily="2" charset="2"/>
              <a:buChar char="à"/>
              <a:defRPr/>
            </a:pPr>
            <a:r>
              <a:rPr lang="en-GB" altLang="de-DE" sz="2800" dirty="0" smtClean="0">
                <a:solidFill>
                  <a:srgbClr val="000000"/>
                </a:solidFill>
                <a:latin typeface="+mn-lt"/>
              </a:rPr>
              <a:t> Small immediate and </a:t>
            </a:r>
            <a:r>
              <a:rPr lang="en-GB" altLang="de-DE" sz="2800" dirty="0" smtClean="0">
                <a:solidFill>
                  <a:srgbClr val="000000"/>
                </a:solidFill>
                <a:latin typeface="+mn-lt"/>
              </a:rPr>
              <a:t>short-term </a:t>
            </a:r>
            <a:r>
              <a:rPr lang="en-GB" altLang="de-DE" sz="2800" dirty="0" smtClean="0">
                <a:solidFill>
                  <a:srgbClr val="000000"/>
                </a:solidFill>
                <a:latin typeface="+mn-lt"/>
              </a:rPr>
              <a:t>treatment effects</a:t>
            </a:r>
            <a:endParaRPr lang="en-GB" altLang="de-DE" sz="2800" dirty="0">
              <a:solidFill>
                <a:srgbClr val="000000"/>
              </a:solidFill>
              <a:latin typeface="+mn-lt"/>
            </a:endParaRPr>
          </a:p>
        </p:txBody>
      </p:sp>
    </p:spTree>
    <p:extLst>
      <p:ext uri="{BB962C8B-B14F-4D97-AF65-F5344CB8AC3E}">
        <p14:creationId xmlns:p14="http://schemas.microsoft.com/office/powerpoint/2010/main" val="3914535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p:txBody>
          <a:bodyPr/>
          <a:lstStyle/>
          <a:p>
            <a:r>
              <a:rPr lang="en-GB" dirty="0" smtClean="0"/>
              <a:t>Pain intensity: 			Large </a:t>
            </a:r>
            <a:r>
              <a:rPr lang="en-GB" dirty="0" smtClean="0"/>
              <a:t>short-term </a:t>
            </a:r>
            <a:r>
              <a:rPr lang="en-GB" dirty="0" smtClean="0"/>
              <a:t>effects</a:t>
            </a:r>
            <a:endParaRPr lang="en-GB" dirty="0"/>
          </a:p>
          <a:p>
            <a:r>
              <a:rPr lang="en-GB" dirty="0" smtClean="0"/>
              <a:t>Pain-related disability: 		Large immediate </a:t>
            </a:r>
            <a:r>
              <a:rPr lang="en-GB" dirty="0"/>
              <a:t>and </a:t>
            </a:r>
            <a:r>
              <a:rPr lang="en-GB" dirty="0" smtClean="0"/>
              <a:t>short-term </a:t>
            </a:r>
            <a:r>
              <a:rPr lang="en-GB" dirty="0" smtClean="0"/>
              <a:t>effects</a:t>
            </a:r>
          </a:p>
          <a:p>
            <a:r>
              <a:rPr lang="en-GB" dirty="0" smtClean="0"/>
              <a:t>Depressive symptoms: 		Small immediate and </a:t>
            </a:r>
            <a:r>
              <a:rPr lang="en-GB" dirty="0" smtClean="0"/>
              <a:t>short-term </a:t>
            </a:r>
            <a:r>
              <a:rPr lang="en-GB" dirty="0" smtClean="0"/>
              <a:t>effects</a:t>
            </a:r>
          </a:p>
          <a:p>
            <a:endParaRPr lang="en-GB" dirty="0" smtClean="0"/>
          </a:p>
          <a:p>
            <a:r>
              <a:rPr lang="en-GB" dirty="0" smtClean="0"/>
              <a:t>Paucity of studies and methodological weaknesses</a:t>
            </a:r>
            <a:endParaRPr lang="en-GB" dirty="0"/>
          </a:p>
        </p:txBody>
      </p:sp>
      <p:sp>
        <p:nvSpPr>
          <p:cNvPr id="4" name="Titel 3"/>
          <p:cNvSpPr>
            <a:spLocks noGrp="1"/>
          </p:cNvSpPr>
          <p:nvPr>
            <p:ph type="title"/>
          </p:nvPr>
        </p:nvSpPr>
        <p:spPr/>
        <p:txBody>
          <a:bodyPr>
            <a:normAutofit/>
          </a:bodyPr>
          <a:lstStyle/>
          <a:p>
            <a:r>
              <a:rPr lang="de-DE" sz="3100" dirty="0" smtClean="0"/>
              <a:t>Summary - </a:t>
            </a:r>
            <a:r>
              <a:rPr lang="en-GB" altLang="de-DE" sz="3100" dirty="0" smtClean="0">
                <a:solidFill>
                  <a:srgbClr val="000000"/>
                </a:solidFill>
                <a:cs typeface="Calibri"/>
              </a:rPr>
              <a:t>Effectiveness </a:t>
            </a:r>
            <a:r>
              <a:rPr lang="en-GB" altLang="de-DE" sz="3100" dirty="0">
                <a:solidFill>
                  <a:srgbClr val="000000"/>
                </a:solidFill>
                <a:cs typeface="Calibri"/>
              </a:rPr>
              <a:t>of intensive interdisciplinary pain treatment in children and </a:t>
            </a:r>
            <a:r>
              <a:rPr lang="en-GB" altLang="de-DE" sz="3100" dirty="0" smtClean="0">
                <a:solidFill>
                  <a:srgbClr val="000000"/>
                </a:solidFill>
                <a:cs typeface="Calibri"/>
              </a:rPr>
              <a:t>adolescent</a:t>
            </a:r>
            <a:r>
              <a:rPr lang="de-DE" sz="3100" dirty="0" smtClean="0"/>
              <a:t> </a:t>
            </a:r>
            <a:endParaRPr lang="de-DE" dirty="0"/>
          </a:p>
        </p:txBody>
      </p:sp>
    </p:spTree>
    <p:extLst>
      <p:ext uri="{BB962C8B-B14F-4D97-AF65-F5344CB8AC3E}">
        <p14:creationId xmlns:p14="http://schemas.microsoft.com/office/powerpoint/2010/main" val="3322926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p:txBody>
          <a:bodyPr/>
          <a:lstStyle/>
          <a:p>
            <a:pPr marL="0" indent="0" algn="ctr">
              <a:buNone/>
            </a:pPr>
            <a:r>
              <a:rPr lang="en-GB" sz="4000" b="1" dirty="0" smtClean="0"/>
              <a:t>Topic 3:</a:t>
            </a:r>
          </a:p>
          <a:p>
            <a:pPr marL="0" indent="0" algn="ctr">
              <a:buNone/>
            </a:pPr>
            <a:endParaRPr lang="en-GB" sz="4000" b="1" dirty="0" smtClean="0"/>
          </a:p>
          <a:p>
            <a:pPr marL="0" indent="0" algn="ctr">
              <a:buNone/>
            </a:pPr>
            <a:r>
              <a:rPr lang="en-GB" altLang="de-DE" sz="4000" b="1" dirty="0" smtClean="0">
                <a:solidFill>
                  <a:srgbClr val="000000"/>
                </a:solidFill>
                <a:cs typeface="Calibri"/>
              </a:rPr>
              <a:t>Adverse effect of emotional distress on treatment outcome</a:t>
            </a:r>
            <a:endParaRPr lang="en-GB" sz="4000" b="1" dirty="0" smtClean="0"/>
          </a:p>
          <a:p>
            <a:pPr marL="0" indent="0">
              <a:buNone/>
            </a:pPr>
            <a:endParaRPr lang="en-GB" dirty="0"/>
          </a:p>
        </p:txBody>
      </p:sp>
      <p:sp>
        <p:nvSpPr>
          <p:cNvPr id="4" name="Titel 3"/>
          <p:cNvSpPr>
            <a:spLocks noGrp="1"/>
          </p:cNvSpPr>
          <p:nvPr>
            <p:ph type="title"/>
          </p:nvPr>
        </p:nvSpPr>
        <p:spPr/>
        <p:txBody>
          <a:bodyPr/>
          <a:lstStyle/>
          <a:p>
            <a:endParaRPr lang="de-DE"/>
          </a:p>
        </p:txBody>
      </p:sp>
    </p:spTree>
    <p:extLst>
      <p:ext uri="{BB962C8B-B14F-4D97-AF65-F5344CB8AC3E}">
        <p14:creationId xmlns:p14="http://schemas.microsoft.com/office/powerpoint/2010/main" val="1961964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smtClean="0"/>
              <a:t>Adverse effect of anxiety on treatment response to cognitive behavioural therapy</a:t>
            </a:r>
            <a:endParaRPr lang="en-GB" dirty="0"/>
          </a:p>
        </p:txBody>
      </p:sp>
      <p:pic>
        <p:nvPicPr>
          <p:cNvPr id="6" name="Grafik 5"/>
          <p:cNvPicPr>
            <a:picLocks noChangeAspect="1"/>
          </p:cNvPicPr>
          <p:nvPr/>
        </p:nvPicPr>
        <p:blipFill>
          <a:blip r:embed="rId3"/>
          <a:stretch>
            <a:fillRect/>
          </a:stretch>
        </p:blipFill>
        <p:spPr>
          <a:xfrm>
            <a:off x="838200" y="2387153"/>
            <a:ext cx="10355302" cy="2700000"/>
          </a:xfrm>
          <a:prstGeom prst="rect">
            <a:avLst/>
          </a:prstGeom>
        </p:spPr>
      </p:pic>
      <p:sp>
        <p:nvSpPr>
          <p:cNvPr id="5"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t>19</a:t>
            </a:r>
            <a:endParaRPr lang="de-DE" sz="1200" dirty="0"/>
          </a:p>
        </p:txBody>
      </p:sp>
      <p:sp>
        <p:nvSpPr>
          <p:cNvPr id="7" name="Datumsplatzhalter 3"/>
          <p:cNvSpPr txBox="1">
            <a:spLocks/>
          </p:cNvSpPr>
          <p:nvPr/>
        </p:nvSpPr>
        <p:spPr>
          <a:xfrm>
            <a:off x="3116495" y="6398938"/>
            <a:ext cx="1815101" cy="33488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7FE3C3-FE71-FE4A-84C9-D059B8DAB9C8}" type="datetime1">
              <a:rPr lang="de-DE" sz="1200" smtClean="0"/>
              <a:pPr/>
              <a:t>17.03.2017</a:t>
            </a:fld>
            <a:endParaRPr lang="de-DE" sz="1200" dirty="0"/>
          </a:p>
        </p:txBody>
      </p:sp>
    </p:spTree>
    <p:extLst>
      <p:ext uri="{BB962C8B-B14F-4D97-AF65-F5344CB8AC3E}">
        <p14:creationId xmlns:p14="http://schemas.microsoft.com/office/powerpoint/2010/main" val="3658527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7580243" y="5181600"/>
            <a:ext cx="4094922" cy="16764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a:xfrm>
            <a:off x="8248797" y="6218743"/>
            <a:ext cx="3105003" cy="512466"/>
          </a:xfrm>
        </p:spPr>
        <p:txBody>
          <a:bodyPr>
            <a:noAutofit/>
          </a:bodyPr>
          <a:lstStyle/>
          <a:p>
            <a:r>
              <a:rPr lang="de-DE" sz="1800" dirty="0" smtClean="0"/>
              <a:t>Cunningham, N. et al. (2016), J </a:t>
            </a:r>
            <a:r>
              <a:rPr lang="de-DE" sz="1800" dirty="0" err="1" smtClean="0"/>
              <a:t>Pediatrics</a:t>
            </a:r>
            <a:r>
              <a:rPr lang="de-DE" sz="1800" dirty="0" smtClean="0"/>
              <a:t>.</a:t>
            </a:r>
            <a:endParaRPr lang="de-DE" sz="1800" dirty="0"/>
          </a:p>
        </p:txBody>
      </p:sp>
      <p:sp>
        <p:nvSpPr>
          <p:cNvPr id="3" name="Inhaltsplatzhalter 2"/>
          <p:cNvSpPr>
            <a:spLocks noGrp="1"/>
          </p:cNvSpPr>
          <p:nvPr>
            <p:ph idx="1"/>
          </p:nvPr>
        </p:nvSpPr>
        <p:spPr/>
        <p:txBody>
          <a:bodyPr/>
          <a:lstStyle/>
          <a:p>
            <a:endParaRPr lang="de-DE" dirty="0"/>
          </a:p>
        </p:txBody>
      </p:sp>
      <p:sp>
        <p:nvSpPr>
          <p:cNvPr id="4" name="Titel 3"/>
          <p:cNvSpPr>
            <a:spLocks noGrp="1"/>
          </p:cNvSpPr>
          <p:nvPr>
            <p:ph type="title"/>
          </p:nvPr>
        </p:nvSpPr>
        <p:spPr/>
        <p:txBody>
          <a:bodyPr>
            <a:normAutofit/>
          </a:bodyPr>
          <a:lstStyle/>
          <a:p>
            <a:r>
              <a:rPr lang="en-GB" dirty="0"/>
              <a:t>Adverse effect of anxiety on treatment response to cognitive behavioural therapy</a:t>
            </a:r>
            <a:endParaRPr lang="de-DE" dirty="0"/>
          </a:p>
        </p:txBody>
      </p:sp>
      <p:pic>
        <p:nvPicPr>
          <p:cNvPr id="5" name="Grafik 4"/>
          <p:cNvPicPr>
            <a:picLocks noChangeAspect="1"/>
          </p:cNvPicPr>
          <p:nvPr/>
        </p:nvPicPr>
        <p:blipFill>
          <a:blip r:embed="rId3"/>
          <a:stretch>
            <a:fillRect/>
          </a:stretch>
        </p:blipFill>
        <p:spPr>
          <a:xfrm>
            <a:off x="349280" y="1568844"/>
            <a:ext cx="7899517" cy="5184000"/>
          </a:xfrm>
          <a:prstGeom prst="rect">
            <a:avLst/>
          </a:prstGeom>
        </p:spPr>
      </p:pic>
    </p:spTree>
    <p:extLst>
      <p:ext uri="{BB962C8B-B14F-4D97-AF65-F5344CB8AC3E}">
        <p14:creationId xmlns:p14="http://schemas.microsoft.com/office/powerpoint/2010/main" val="2422222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smtClean="0"/>
              <a:t>Adverse effect of emotional distress on long-term treatment outcome of intensive interdisciplinary pain treatment</a:t>
            </a:r>
            <a:endParaRPr lang="en-GB" dirty="0"/>
          </a:p>
        </p:txBody>
      </p:sp>
      <p:sp>
        <p:nvSpPr>
          <p:cNvPr id="5"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t>22</a:t>
            </a:r>
            <a:endParaRPr lang="de-DE" sz="1200" dirty="0"/>
          </a:p>
        </p:txBody>
      </p:sp>
      <p:sp>
        <p:nvSpPr>
          <p:cNvPr id="6" name="Datumsplatzhalter 3"/>
          <p:cNvSpPr txBox="1">
            <a:spLocks/>
          </p:cNvSpPr>
          <p:nvPr/>
        </p:nvSpPr>
        <p:spPr>
          <a:xfrm>
            <a:off x="3116495" y="6398938"/>
            <a:ext cx="1815101" cy="33488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7FE3C3-FE71-FE4A-84C9-D059B8DAB9C8}" type="datetime1">
              <a:rPr lang="de-DE" sz="1200" smtClean="0"/>
              <a:pPr/>
              <a:t>17.03.2017</a:t>
            </a:fld>
            <a:endParaRPr lang="de-DE" sz="1200" dirty="0"/>
          </a:p>
        </p:txBody>
      </p:sp>
      <p:pic>
        <p:nvPicPr>
          <p:cNvPr id="9" name="Grafik 8"/>
          <p:cNvPicPr>
            <a:picLocks noChangeAspect="1"/>
          </p:cNvPicPr>
          <p:nvPr/>
        </p:nvPicPr>
        <p:blipFill>
          <a:blip r:embed="rId3"/>
          <a:stretch>
            <a:fillRect/>
          </a:stretch>
        </p:blipFill>
        <p:spPr>
          <a:xfrm>
            <a:off x="838200" y="1679151"/>
            <a:ext cx="10404000" cy="3921586"/>
          </a:xfrm>
          <a:prstGeom prst="rect">
            <a:avLst/>
          </a:prstGeom>
        </p:spPr>
      </p:pic>
    </p:spTree>
    <p:extLst>
      <p:ext uri="{BB962C8B-B14F-4D97-AF65-F5344CB8AC3E}">
        <p14:creationId xmlns:p14="http://schemas.microsoft.com/office/powerpoint/2010/main" val="1664690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p:txBody>
          <a:bodyPr/>
          <a:lstStyle/>
          <a:p>
            <a:pPr eaLnBrk="1" hangingPunct="1"/>
            <a:endParaRPr lang="de-DE" altLang="de-DE" dirty="0"/>
          </a:p>
        </p:txBody>
      </p:sp>
      <p:graphicFrame>
        <p:nvGraphicFramePr>
          <p:cNvPr id="8" name="Group 299"/>
          <p:cNvGraphicFramePr>
            <a:graphicFrameLocks noGrp="1"/>
          </p:cNvGraphicFramePr>
          <p:nvPr>
            <p:extLst>
              <p:ext uri="{D42A27DB-BD31-4B8C-83A1-F6EECF244321}">
                <p14:modId xmlns:p14="http://schemas.microsoft.com/office/powerpoint/2010/main" val="3466793354"/>
              </p:ext>
            </p:extLst>
          </p:nvPr>
        </p:nvGraphicFramePr>
        <p:xfrm>
          <a:off x="838200" y="1581983"/>
          <a:ext cx="6799729" cy="3850648"/>
        </p:xfrm>
        <a:graphic>
          <a:graphicData uri="http://schemas.openxmlformats.org/drawingml/2006/table">
            <a:tbl>
              <a:tblPr bandRow="1">
                <a:tableStyleId>{5C22544A-7EE6-4342-B048-85BDC9FD1C3A}</a:tableStyleId>
              </a:tblPr>
              <a:tblGrid>
                <a:gridCol w="4793946">
                  <a:extLst>
                    <a:ext uri="{9D8B030D-6E8A-4147-A177-3AD203B41FA5}">
                      <a16:colId xmlns="" xmlns:a16="http://schemas.microsoft.com/office/drawing/2014/main" val="20000"/>
                    </a:ext>
                  </a:extLst>
                </a:gridCol>
                <a:gridCol w="2005783">
                  <a:extLst>
                    <a:ext uri="{9D8B030D-6E8A-4147-A177-3AD203B41FA5}">
                      <a16:colId xmlns="" xmlns:a16="http://schemas.microsoft.com/office/drawing/2014/main" val="20001"/>
                    </a:ext>
                  </a:extLst>
                </a:gridCol>
              </a:tblGrid>
              <a:tr h="962662">
                <a:tc>
                  <a:txBody>
                    <a:bodyPr/>
                    <a:lstStyle>
                      <a:lvl1pPr>
                        <a:defRPr>
                          <a:solidFill>
                            <a:schemeClr val="tx1"/>
                          </a:solidFill>
                          <a:latin typeface="Arial" panose="020B0604020202020204" pitchFamily="34" charset="0"/>
                        </a:defRPr>
                      </a:lvl1pPr>
                      <a:lvl2pPr marL="377825">
                        <a:defRPr sz="1600">
                          <a:solidFill>
                            <a:schemeClr val="tx1"/>
                          </a:solidFill>
                          <a:latin typeface="Arial" panose="020B0604020202020204" pitchFamily="34" charset="0"/>
                        </a:defRPr>
                      </a:lvl2pPr>
                      <a:lvl3pPr marL="760413">
                        <a:defRPr sz="1400">
                          <a:solidFill>
                            <a:schemeClr val="tx1"/>
                          </a:solidFill>
                          <a:latin typeface="Arial" panose="020B0604020202020204" pitchFamily="34" charset="0"/>
                        </a:defRPr>
                      </a:lvl3pPr>
                      <a:lvl4pPr marL="1143000">
                        <a:defRPr sz="1400">
                          <a:solidFill>
                            <a:schemeClr val="tx1"/>
                          </a:solidFill>
                          <a:latin typeface="Arial" panose="020B0604020202020204" pitchFamily="34" charset="0"/>
                        </a:defRPr>
                      </a:lvl4pPr>
                      <a:lvl5pPr marL="1525588">
                        <a:defRPr sz="1400">
                          <a:solidFill>
                            <a:schemeClr val="tx1"/>
                          </a:solidFill>
                          <a:latin typeface="Arial" panose="020B0604020202020204" pitchFamily="34" charset="0"/>
                        </a:defRPr>
                      </a:lvl5pPr>
                      <a:lvl6pPr marL="1982788" fontAlgn="base">
                        <a:spcBef>
                          <a:spcPct val="0"/>
                        </a:spcBef>
                        <a:spcAft>
                          <a:spcPct val="25000"/>
                        </a:spcAft>
                        <a:buClr>
                          <a:schemeClr val="bg2"/>
                        </a:buClr>
                        <a:defRPr sz="1400">
                          <a:solidFill>
                            <a:schemeClr val="tx1"/>
                          </a:solidFill>
                          <a:latin typeface="Arial" panose="020B0604020202020204" pitchFamily="34" charset="0"/>
                        </a:defRPr>
                      </a:lvl6pPr>
                      <a:lvl7pPr marL="2439988" fontAlgn="base">
                        <a:spcBef>
                          <a:spcPct val="0"/>
                        </a:spcBef>
                        <a:spcAft>
                          <a:spcPct val="25000"/>
                        </a:spcAft>
                        <a:buClr>
                          <a:schemeClr val="bg2"/>
                        </a:buClr>
                        <a:defRPr sz="1400">
                          <a:solidFill>
                            <a:schemeClr val="tx1"/>
                          </a:solidFill>
                          <a:latin typeface="Arial" panose="020B0604020202020204" pitchFamily="34" charset="0"/>
                        </a:defRPr>
                      </a:lvl7pPr>
                      <a:lvl8pPr marL="2897188" fontAlgn="base">
                        <a:spcBef>
                          <a:spcPct val="0"/>
                        </a:spcBef>
                        <a:spcAft>
                          <a:spcPct val="25000"/>
                        </a:spcAft>
                        <a:buClr>
                          <a:schemeClr val="bg2"/>
                        </a:buClr>
                        <a:defRPr sz="1400">
                          <a:solidFill>
                            <a:schemeClr val="tx1"/>
                          </a:solidFill>
                          <a:latin typeface="Arial" panose="020B0604020202020204" pitchFamily="34" charset="0"/>
                        </a:defRPr>
                      </a:lvl8pPr>
                      <a:lvl9pPr marL="3354388" fontAlgn="base">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sz="2800" b="1" u="none" strike="noStrike" cap="none" normalizeH="0" baseline="0" noProof="0" dirty="0" smtClean="0">
                          <a:ln>
                            <a:noFill/>
                          </a:ln>
                          <a:effectLst/>
                          <a:latin typeface="+mn-lt"/>
                        </a:rPr>
                        <a:t>Cured</a:t>
                      </a:r>
                      <a:endParaRPr kumimoji="0" lang="en-GB" sz="28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lvl1pPr>
                        <a:defRPr>
                          <a:solidFill>
                            <a:schemeClr val="tx1"/>
                          </a:solidFill>
                          <a:latin typeface="Arial" panose="020B0604020202020204" pitchFamily="34" charset="0"/>
                        </a:defRPr>
                      </a:lvl1pPr>
                      <a:lvl2pPr marL="377825">
                        <a:defRPr sz="1600">
                          <a:solidFill>
                            <a:schemeClr val="tx1"/>
                          </a:solidFill>
                          <a:latin typeface="Arial" panose="020B0604020202020204" pitchFamily="34" charset="0"/>
                        </a:defRPr>
                      </a:lvl2pPr>
                      <a:lvl3pPr marL="760413">
                        <a:defRPr sz="1400">
                          <a:solidFill>
                            <a:schemeClr val="tx1"/>
                          </a:solidFill>
                          <a:latin typeface="Arial" panose="020B0604020202020204" pitchFamily="34" charset="0"/>
                        </a:defRPr>
                      </a:lvl3pPr>
                      <a:lvl4pPr marL="1143000">
                        <a:defRPr sz="1400">
                          <a:solidFill>
                            <a:schemeClr val="tx1"/>
                          </a:solidFill>
                          <a:latin typeface="Arial" panose="020B0604020202020204" pitchFamily="34" charset="0"/>
                        </a:defRPr>
                      </a:lvl4pPr>
                      <a:lvl5pPr marL="1525588">
                        <a:defRPr sz="1400">
                          <a:solidFill>
                            <a:schemeClr val="tx1"/>
                          </a:solidFill>
                          <a:latin typeface="Arial" panose="020B0604020202020204" pitchFamily="34" charset="0"/>
                        </a:defRPr>
                      </a:lvl5pPr>
                      <a:lvl6pPr marL="1982788" fontAlgn="base">
                        <a:spcBef>
                          <a:spcPct val="0"/>
                        </a:spcBef>
                        <a:spcAft>
                          <a:spcPct val="25000"/>
                        </a:spcAft>
                        <a:buClr>
                          <a:schemeClr val="bg2"/>
                        </a:buClr>
                        <a:defRPr sz="1400">
                          <a:solidFill>
                            <a:schemeClr val="tx1"/>
                          </a:solidFill>
                          <a:latin typeface="Arial" panose="020B0604020202020204" pitchFamily="34" charset="0"/>
                        </a:defRPr>
                      </a:lvl6pPr>
                      <a:lvl7pPr marL="2439988" fontAlgn="base">
                        <a:spcBef>
                          <a:spcPct val="0"/>
                        </a:spcBef>
                        <a:spcAft>
                          <a:spcPct val="25000"/>
                        </a:spcAft>
                        <a:buClr>
                          <a:schemeClr val="bg2"/>
                        </a:buClr>
                        <a:defRPr sz="1400">
                          <a:solidFill>
                            <a:schemeClr val="tx1"/>
                          </a:solidFill>
                          <a:latin typeface="Arial" panose="020B0604020202020204" pitchFamily="34" charset="0"/>
                        </a:defRPr>
                      </a:lvl7pPr>
                      <a:lvl8pPr marL="2897188" fontAlgn="base">
                        <a:spcBef>
                          <a:spcPct val="0"/>
                        </a:spcBef>
                        <a:spcAft>
                          <a:spcPct val="25000"/>
                        </a:spcAft>
                        <a:buClr>
                          <a:schemeClr val="bg2"/>
                        </a:buClr>
                        <a:defRPr sz="1400">
                          <a:solidFill>
                            <a:schemeClr val="tx1"/>
                          </a:solidFill>
                          <a:latin typeface="Arial" panose="020B0604020202020204" pitchFamily="34" charset="0"/>
                        </a:defRPr>
                      </a:lvl8pPr>
                      <a:lvl9pPr marL="3354388" fontAlgn="base">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endParaRPr kumimoji="0" lang="de-DE" sz="28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0"/>
                  </a:ext>
                </a:extLst>
              </a:tr>
              <a:tr h="962662">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sz="2800" b="1" u="none" strike="noStrike" cap="none" normalizeH="0" baseline="0" noProof="0" dirty="0" smtClean="0">
                          <a:ln>
                            <a:noFill/>
                          </a:ln>
                          <a:effectLst/>
                          <a:latin typeface="+mn-lt"/>
                        </a:rPr>
                        <a:t>Long-term improved</a:t>
                      </a:r>
                      <a:endParaRPr kumimoji="0" lang="en-GB" sz="28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r"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endParaRPr kumimoji="0" lang="de-DE" sz="28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1"/>
                  </a:ext>
                </a:extLst>
              </a:tr>
              <a:tr h="962662">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sz="2800" b="1" u="none" strike="noStrike" cap="none" normalizeH="0" baseline="0" noProof="0" dirty="0" smtClean="0">
                          <a:ln>
                            <a:noFill/>
                          </a:ln>
                          <a:effectLst/>
                          <a:latin typeface="+mn-lt"/>
                        </a:rPr>
                        <a:t>Short-term improved</a:t>
                      </a:r>
                      <a:endParaRPr kumimoji="0" lang="en-GB" sz="28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r"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endParaRPr kumimoji="0" lang="de-DE" sz="28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2"/>
                  </a:ext>
                </a:extLst>
              </a:tr>
              <a:tr h="962662">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sz="2800" b="1" u="none" strike="noStrike" cap="none" normalizeH="0" baseline="0" noProof="0" dirty="0" smtClean="0">
                          <a:ln>
                            <a:noFill/>
                          </a:ln>
                          <a:effectLst/>
                          <a:latin typeface="+mn-lt"/>
                        </a:rPr>
                        <a:t>Unsuccessful treatment</a:t>
                      </a:r>
                      <a:endParaRPr kumimoji="0" lang="en-GB" sz="28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r"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endParaRPr kumimoji="0" lang="de-DE" sz="28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3"/>
                  </a:ext>
                </a:extLst>
              </a:tr>
            </a:tbl>
          </a:graphicData>
        </a:graphic>
      </p:graphicFrame>
      <p:sp>
        <p:nvSpPr>
          <p:cNvPr id="9" name="Textfeld 8"/>
          <p:cNvSpPr txBox="1"/>
          <p:nvPr/>
        </p:nvSpPr>
        <p:spPr>
          <a:xfrm>
            <a:off x="9251203" y="1568825"/>
            <a:ext cx="2089150" cy="793750"/>
          </a:xfrm>
          <a:prstGeom prst="rect">
            <a:avLst/>
          </a:prstGeom>
          <a:solidFill>
            <a:schemeClr val="bg1">
              <a:lumMod val="85000"/>
            </a:schemeClr>
          </a:solidFill>
        </p:spPr>
        <p:txBody>
          <a:bodyPr lIns="180000" tIns="180000" rIns="180000" bIns="180000">
            <a:spAutoFit/>
          </a:bodyPr>
          <a:lstStyle/>
          <a:p>
            <a:pPr algn="ctr">
              <a:defRPr/>
            </a:pPr>
            <a:r>
              <a:rPr lang="de-DE" sz="1400" b="1" dirty="0" smtClean="0"/>
              <a:t>PRE</a:t>
            </a:r>
            <a:endParaRPr lang="de-DE" sz="1400" b="1" dirty="0"/>
          </a:p>
          <a:p>
            <a:pPr algn="ctr">
              <a:defRPr/>
            </a:pPr>
            <a:r>
              <a:rPr lang="de-DE" sz="1400" dirty="0" smtClean="0"/>
              <a:t>Baseline</a:t>
            </a:r>
            <a:endParaRPr lang="de-DE" sz="1400" dirty="0"/>
          </a:p>
        </p:txBody>
      </p:sp>
      <p:sp>
        <p:nvSpPr>
          <p:cNvPr id="10" name="Textfeld 9"/>
          <p:cNvSpPr txBox="1"/>
          <p:nvPr/>
        </p:nvSpPr>
        <p:spPr>
          <a:xfrm>
            <a:off x="9251203" y="2924550"/>
            <a:ext cx="2089150" cy="795338"/>
          </a:xfrm>
          <a:prstGeom prst="rect">
            <a:avLst/>
          </a:prstGeom>
          <a:solidFill>
            <a:schemeClr val="bg1">
              <a:lumMod val="85000"/>
            </a:schemeClr>
          </a:solidFill>
        </p:spPr>
        <p:txBody>
          <a:bodyPr lIns="180000" tIns="180000" rIns="180000" bIns="180000">
            <a:spAutoFit/>
          </a:bodyPr>
          <a:lstStyle/>
          <a:p>
            <a:pPr algn="ctr">
              <a:defRPr/>
            </a:pPr>
            <a:r>
              <a:rPr lang="de-DE" sz="1400" b="1" dirty="0"/>
              <a:t>POST3</a:t>
            </a:r>
          </a:p>
          <a:p>
            <a:pPr algn="ctr">
              <a:defRPr/>
            </a:pPr>
            <a:r>
              <a:rPr lang="de-DE" sz="1400" dirty="0" smtClean="0"/>
              <a:t>3-months follow-</a:t>
            </a:r>
            <a:r>
              <a:rPr lang="de-DE" sz="1400" dirty="0" err="1" smtClean="0"/>
              <a:t>up</a:t>
            </a:r>
            <a:endParaRPr lang="de-DE" sz="1400" dirty="0"/>
          </a:p>
        </p:txBody>
      </p:sp>
      <p:sp>
        <p:nvSpPr>
          <p:cNvPr id="11" name="Pfeil nach unten 10"/>
          <p:cNvSpPr/>
          <p:nvPr/>
        </p:nvSpPr>
        <p:spPr bwMode="auto">
          <a:xfrm>
            <a:off x="10043366" y="3781801"/>
            <a:ext cx="360363" cy="360363"/>
          </a:xfrm>
          <a:prstGeom prst="downArrow">
            <a:avLst/>
          </a:prstGeom>
          <a:solidFill>
            <a:schemeClr val="bg1">
              <a:lumMod val="50000"/>
            </a:schemeClr>
          </a:solidFill>
          <a:ln>
            <a:noFill/>
          </a:ln>
          <a:effectLst/>
          <a:extLst/>
        </p:spPr>
        <p:txBody>
          <a:bodyPr lIns="0" tIns="0" rIns="0" bIns="0"/>
          <a:lstStyle/>
          <a:p>
            <a:pPr marL="187325" indent="-187325">
              <a:lnSpc>
                <a:spcPct val="80000"/>
              </a:lnSpc>
              <a:spcAft>
                <a:spcPct val="25000"/>
              </a:spcAft>
              <a:buClr>
                <a:schemeClr val="bg2"/>
              </a:buClr>
              <a:buFont typeface="Wingdings" panose="05000000000000000000" pitchFamily="2" charset="2"/>
              <a:buChar char="§"/>
              <a:defRPr/>
            </a:pPr>
            <a:endParaRPr lang="de-DE"/>
          </a:p>
        </p:txBody>
      </p:sp>
      <p:sp>
        <p:nvSpPr>
          <p:cNvPr id="12" name="Textfeld 11"/>
          <p:cNvSpPr txBox="1"/>
          <p:nvPr/>
        </p:nvSpPr>
        <p:spPr>
          <a:xfrm>
            <a:off x="9251203" y="4205663"/>
            <a:ext cx="2089150" cy="794403"/>
          </a:xfrm>
          <a:prstGeom prst="rect">
            <a:avLst/>
          </a:prstGeom>
          <a:solidFill>
            <a:schemeClr val="bg1">
              <a:lumMod val="85000"/>
            </a:schemeClr>
          </a:solidFill>
        </p:spPr>
        <p:txBody>
          <a:bodyPr lIns="180000" tIns="180000" rIns="180000" bIns="180000">
            <a:spAutoFit/>
          </a:bodyPr>
          <a:lstStyle/>
          <a:p>
            <a:pPr algn="ctr">
              <a:defRPr/>
            </a:pPr>
            <a:r>
              <a:rPr lang="de-DE" sz="1400" b="1" dirty="0"/>
              <a:t>POST12</a:t>
            </a:r>
          </a:p>
          <a:p>
            <a:pPr algn="ctr">
              <a:defRPr/>
            </a:pPr>
            <a:r>
              <a:rPr lang="de-DE" sz="1400" dirty="0" smtClean="0"/>
              <a:t>12-months follow-</a:t>
            </a:r>
            <a:r>
              <a:rPr lang="de-DE" sz="1400" dirty="0" err="1" smtClean="0"/>
              <a:t>up</a:t>
            </a:r>
            <a:endParaRPr lang="de-DE" sz="1400" dirty="0"/>
          </a:p>
        </p:txBody>
      </p:sp>
      <p:sp>
        <p:nvSpPr>
          <p:cNvPr id="13" name="Pfeil nach unten 12"/>
          <p:cNvSpPr/>
          <p:nvPr/>
        </p:nvSpPr>
        <p:spPr bwMode="auto">
          <a:xfrm>
            <a:off x="10043366" y="2464176"/>
            <a:ext cx="360363" cy="358775"/>
          </a:xfrm>
          <a:prstGeom prst="downArrow">
            <a:avLst/>
          </a:prstGeom>
          <a:solidFill>
            <a:schemeClr val="bg1">
              <a:lumMod val="50000"/>
            </a:schemeClr>
          </a:solidFill>
          <a:ln>
            <a:noFill/>
          </a:ln>
          <a:effectLst/>
          <a:extLst/>
        </p:spPr>
        <p:txBody>
          <a:bodyPr lIns="0" tIns="0" rIns="0" bIns="0"/>
          <a:lstStyle/>
          <a:p>
            <a:pPr marL="187325" indent="-187325">
              <a:lnSpc>
                <a:spcPct val="80000"/>
              </a:lnSpc>
              <a:spcAft>
                <a:spcPct val="25000"/>
              </a:spcAft>
              <a:buClr>
                <a:schemeClr val="bg2"/>
              </a:buClr>
              <a:buFont typeface="Wingdings" panose="05000000000000000000" pitchFamily="2" charset="2"/>
              <a:buChar char="§"/>
              <a:defRPr/>
            </a:pPr>
            <a:endParaRPr lang="de-DE"/>
          </a:p>
        </p:txBody>
      </p:sp>
      <p:sp>
        <p:nvSpPr>
          <p:cNvPr id="17" name="Rectangle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Aft>
                <a:spcPct val="25000"/>
              </a:spcAft>
              <a:buClr>
                <a:schemeClr val="bg2"/>
              </a:buClr>
              <a:buFont typeface="Wingdings" panose="05000000000000000000" pitchFamily="2" charset="2"/>
              <a:buChar char="§"/>
              <a:defRPr sz="2000">
                <a:solidFill>
                  <a:schemeClr val="tx1"/>
                </a:solidFill>
                <a:latin typeface="Arial" panose="020B0604020202020204" pitchFamily="34" charset="0"/>
              </a:defRPr>
            </a:lvl1pPr>
            <a:lvl2pPr marL="569913" indent="-192088">
              <a:spcAft>
                <a:spcPct val="25000"/>
              </a:spcAft>
              <a:buClr>
                <a:schemeClr val="bg2"/>
              </a:buClr>
              <a:buChar char="-"/>
              <a:defRPr>
                <a:solidFill>
                  <a:schemeClr val="tx1"/>
                </a:solidFill>
                <a:latin typeface="Arial" panose="020B0604020202020204" pitchFamily="34" charset="0"/>
              </a:defRPr>
            </a:lvl2pPr>
            <a:lvl3pPr marL="952500" indent="-192088">
              <a:spcAft>
                <a:spcPct val="25000"/>
              </a:spcAft>
              <a:buClr>
                <a:schemeClr val="bg2"/>
              </a:buClr>
              <a:buChar char="-"/>
              <a:defRPr sz="1600">
                <a:solidFill>
                  <a:schemeClr val="tx1"/>
                </a:solidFill>
                <a:latin typeface="Arial" panose="020B0604020202020204" pitchFamily="34" charset="0"/>
              </a:defRPr>
            </a:lvl3pPr>
            <a:lvl4pPr marL="1335088" indent="-192088">
              <a:spcAft>
                <a:spcPct val="25000"/>
              </a:spcAft>
              <a:buClr>
                <a:schemeClr val="bg2"/>
              </a:buClr>
              <a:buChar char="-"/>
              <a:defRPr sz="1600">
                <a:solidFill>
                  <a:schemeClr val="tx1"/>
                </a:solidFill>
                <a:latin typeface="Arial" panose="020B0604020202020204" pitchFamily="34" charset="0"/>
              </a:defRPr>
            </a:lvl4pPr>
            <a:lvl5pPr marL="1717675" indent="-192088">
              <a:spcAft>
                <a:spcPct val="25000"/>
              </a:spcAft>
              <a:buClr>
                <a:schemeClr val="bg2"/>
              </a:buClr>
              <a:buChar char="-"/>
              <a:defRPr sz="1600">
                <a:solidFill>
                  <a:schemeClr val="tx1"/>
                </a:solidFill>
                <a:latin typeface="Arial" panose="020B0604020202020204" pitchFamily="34"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9pPr>
          </a:lstStyle>
          <a:p>
            <a:pPr>
              <a:spcAft>
                <a:spcPct val="0"/>
              </a:spcAft>
              <a:buClrTx/>
              <a:buFontTx/>
              <a:buNone/>
            </a:pPr>
            <a:r>
              <a:rPr lang="en-GB" sz="2800" dirty="0" smtClean="0">
                <a:latin typeface="+mn-lt"/>
              </a:rPr>
              <a:t>Long-term treatment </a:t>
            </a:r>
            <a:r>
              <a:rPr lang="en-GB" sz="2800" dirty="0">
                <a:latin typeface="+mn-lt"/>
              </a:rPr>
              <a:t>outcome of intensive interdisciplinary pain </a:t>
            </a:r>
            <a:r>
              <a:rPr lang="en-GB" sz="2800" dirty="0" smtClean="0">
                <a:latin typeface="+mn-lt"/>
              </a:rPr>
              <a:t>treatment (</a:t>
            </a:r>
            <a:r>
              <a:rPr lang="en-GB" sz="2800" i="1" dirty="0" smtClean="0">
                <a:latin typeface="+mn-lt"/>
              </a:rPr>
              <a:t>N = </a:t>
            </a:r>
            <a:r>
              <a:rPr lang="en-GB" sz="2800" dirty="0" smtClean="0">
                <a:latin typeface="+mn-lt"/>
              </a:rPr>
              <a:t> 167 adolescents with chronic pain)</a:t>
            </a:r>
            <a:endParaRPr lang="de-DE" altLang="de-DE" sz="2800" b="1" dirty="0">
              <a:latin typeface="+mn-lt"/>
            </a:endParaRPr>
          </a:p>
        </p:txBody>
      </p:sp>
      <p:sp>
        <p:nvSpPr>
          <p:cNvPr id="14" name="Text Box 5"/>
          <p:cNvSpPr txBox="1">
            <a:spLocks noChangeArrowheads="1"/>
          </p:cNvSpPr>
          <p:nvPr/>
        </p:nvSpPr>
        <p:spPr bwMode="auto">
          <a:xfrm>
            <a:off x="838200" y="5611924"/>
            <a:ext cx="10538600" cy="47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lgn="r">
              <a:spcBef>
                <a:spcPct val="20000"/>
              </a:spcBef>
              <a:buFont typeface="Wingdings" charset="0"/>
              <a:buNone/>
            </a:pPr>
            <a:r>
              <a:rPr lang="de-DE" sz="1800" i="1" dirty="0" smtClean="0">
                <a:latin typeface="+mn-lt"/>
                <a:cs typeface="Calibri"/>
              </a:rPr>
              <a:t>Hirschfeld, G., Hechler, T. et al. (2013), J </a:t>
            </a:r>
            <a:r>
              <a:rPr lang="de-DE" sz="1800" i="1" dirty="0" err="1" smtClean="0">
                <a:latin typeface="+mn-lt"/>
                <a:cs typeface="Calibri"/>
              </a:rPr>
              <a:t>Ped</a:t>
            </a:r>
            <a:r>
              <a:rPr lang="de-DE" sz="1800" i="1" dirty="0" smtClean="0">
                <a:latin typeface="+mn-lt"/>
                <a:cs typeface="Calibri"/>
              </a:rPr>
              <a:t> </a:t>
            </a:r>
            <a:r>
              <a:rPr lang="de-DE" sz="1800" i="1" dirty="0" err="1" smtClean="0">
                <a:latin typeface="+mn-lt"/>
                <a:cs typeface="Calibri"/>
              </a:rPr>
              <a:t>Psychol</a:t>
            </a:r>
            <a:r>
              <a:rPr lang="de-DE" i="1" dirty="0" smtClean="0">
                <a:latin typeface="+mn-lt"/>
                <a:cs typeface="Calibri"/>
              </a:rPr>
              <a:t>.</a:t>
            </a:r>
            <a:endParaRPr lang="de-DE" i="1" dirty="0">
              <a:latin typeface="+mn-lt"/>
              <a:cs typeface="Calibri"/>
            </a:endParaRPr>
          </a:p>
          <a:p>
            <a:pPr algn="r">
              <a:spcBef>
                <a:spcPct val="20000"/>
              </a:spcBef>
              <a:buFont typeface="Wingdings" charset="0"/>
              <a:buNone/>
            </a:pPr>
            <a:endParaRPr lang="de-DE" i="1" dirty="0">
              <a:latin typeface="+mn-lt"/>
            </a:endParaRPr>
          </a:p>
          <a:p>
            <a:pPr>
              <a:spcBef>
                <a:spcPct val="20000"/>
              </a:spcBef>
              <a:buFont typeface="Wingdings" charset="0"/>
              <a:buNone/>
            </a:pPr>
            <a:endParaRPr lang="fr-FR" i="1" dirty="0">
              <a:latin typeface="+mn-lt"/>
              <a:cs typeface="Calibri"/>
            </a:endParaRPr>
          </a:p>
          <a:p>
            <a:pPr>
              <a:spcBef>
                <a:spcPct val="20000"/>
              </a:spcBef>
              <a:buFont typeface="Wingdings" charset="0"/>
              <a:buNone/>
            </a:pPr>
            <a:r>
              <a:rPr lang="fr-FR" i="1" dirty="0">
                <a:latin typeface="+mn-lt"/>
                <a:cs typeface="Calibri"/>
              </a:rPr>
              <a:t> </a:t>
            </a:r>
            <a:endParaRPr lang="de-DE" i="1" dirty="0">
              <a:latin typeface="+mn-lt"/>
              <a:cs typeface="Calibri"/>
            </a:endParaRPr>
          </a:p>
          <a:p>
            <a:pPr>
              <a:spcBef>
                <a:spcPct val="20000"/>
              </a:spcBef>
              <a:buFont typeface="Wingdings" charset="0"/>
              <a:buNone/>
            </a:pPr>
            <a:endParaRPr lang="de-DE" i="1" dirty="0">
              <a:latin typeface="+mn-lt"/>
              <a:cs typeface="Calibri"/>
            </a:endParaRPr>
          </a:p>
          <a:p>
            <a:pPr>
              <a:spcBef>
                <a:spcPct val="20000"/>
              </a:spcBef>
              <a:buFont typeface="Wingdings" charset="0"/>
              <a:buNone/>
            </a:pPr>
            <a:r>
              <a:rPr lang="de-DE" i="1" dirty="0">
                <a:latin typeface="+mn-lt"/>
                <a:cs typeface="Calibri"/>
              </a:rPr>
              <a:t> </a:t>
            </a:r>
          </a:p>
        </p:txBody>
      </p:sp>
      <p:sp>
        <p:nvSpPr>
          <p:cNvPr id="15"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t>23</a:t>
            </a:r>
            <a:endParaRPr lang="de-DE" sz="1200" dirty="0"/>
          </a:p>
        </p:txBody>
      </p:sp>
      <p:sp>
        <p:nvSpPr>
          <p:cNvPr id="16" name="Datumsplatzhalter 3"/>
          <p:cNvSpPr txBox="1">
            <a:spLocks/>
          </p:cNvSpPr>
          <p:nvPr/>
        </p:nvSpPr>
        <p:spPr>
          <a:xfrm>
            <a:off x="3116495" y="6398938"/>
            <a:ext cx="1815101" cy="33488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7FE3C3-FE71-FE4A-84C9-D059B8DAB9C8}" type="datetime1">
              <a:rPr lang="de-DE" sz="1200" smtClean="0"/>
              <a:pPr/>
              <a:t>17.03.2017</a:t>
            </a:fld>
            <a:endParaRPr lang="de-DE" sz="1200" dirty="0"/>
          </a:p>
        </p:txBody>
      </p:sp>
    </p:spTree>
    <p:extLst>
      <p:ext uri="{BB962C8B-B14F-4D97-AF65-F5344CB8AC3E}">
        <p14:creationId xmlns:p14="http://schemas.microsoft.com/office/powerpoint/2010/main" val="4092072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p:txBody>
          <a:bodyPr/>
          <a:lstStyle/>
          <a:p>
            <a:pPr eaLnBrk="1" hangingPunct="1"/>
            <a:endParaRPr lang="de-DE" altLang="de-DE" dirty="0"/>
          </a:p>
        </p:txBody>
      </p:sp>
      <p:graphicFrame>
        <p:nvGraphicFramePr>
          <p:cNvPr id="8" name="Group 299"/>
          <p:cNvGraphicFramePr>
            <a:graphicFrameLocks noGrp="1"/>
          </p:cNvGraphicFramePr>
          <p:nvPr>
            <p:extLst>
              <p:ext uri="{D42A27DB-BD31-4B8C-83A1-F6EECF244321}">
                <p14:modId xmlns:p14="http://schemas.microsoft.com/office/powerpoint/2010/main" val="1261031133"/>
              </p:ext>
            </p:extLst>
          </p:nvPr>
        </p:nvGraphicFramePr>
        <p:xfrm>
          <a:off x="838200" y="1581983"/>
          <a:ext cx="6799729" cy="3850648"/>
        </p:xfrm>
        <a:graphic>
          <a:graphicData uri="http://schemas.openxmlformats.org/drawingml/2006/table">
            <a:tbl>
              <a:tblPr bandRow="1">
                <a:tableStyleId>{5C22544A-7EE6-4342-B048-85BDC9FD1C3A}</a:tableStyleId>
              </a:tblPr>
              <a:tblGrid>
                <a:gridCol w="4793946">
                  <a:extLst>
                    <a:ext uri="{9D8B030D-6E8A-4147-A177-3AD203B41FA5}">
                      <a16:colId xmlns="" xmlns:a16="http://schemas.microsoft.com/office/drawing/2014/main" val="20000"/>
                    </a:ext>
                  </a:extLst>
                </a:gridCol>
                <a:gridCol w="2005783">
                  <a:extLst>
                    <a:ext uri="{9D8B030D-6E8A-4147-A177-3AD203B41FA5}">
                      <a16:colId xmlns="" xmlns:a16="http://schemas.microsoft.com/office/drawing/2014/main" val="20001"/>
                    </a:ext>
                  </a:extLst>
                </a:gridCol>
              </a:tblGrid>
              <a:tr h="962662">
                <a:tc>
                  <a:txBody>
                    <a:bodyPr/>
                    <a:lstStyle>
                      <a:lvl1pPr>
                        <a:defRPr>
                          <a:solidFill>
                            <a:schemeClr val="tx1"/>
                          </a:solidFill>
                          <a:latin typeface="Arial" panose="020B0604020202020204" pitchFamily="34" charset="0"/>
                        </a:defRPr>
                      </a:lvl1pPr>
                      <a:lvl2pPr marL="377825">
                        <a:defRPr sz="1600">
                          <a:solidFill>
                            <a:schemeClr val="tx1"/>
                          </a:solidFill>
                          <a:latin typeface="Arial" panose="020B0604020202020204" pitchFamily="34" charset="0"/>
                        </a:defRPr>
                      </a:lvl2pPr>
                      <a:lvl3pPr marL="760413">
                        <a:defRPr sz="1400">
                          <a:solidFill>
                            <a:schemeClr val="tx1"/>
                          </a:solidFill>
                          <a:latin typeface="Arial" panose="020B0604020202020204" pitchFamily="34" charset="0"/>
                        </a:defRPr>
                      </a:lvl3pPr>
                      <a:lvl4pPr marL="1143000">
                        <a:defRPr sz="1400">
                          <a:solidFill>
                            <a:schemeClr val="tx1"/>
                          </a:solidFill>
                          <a:latin typeface="Arial" panose="020B0604020202020204" pitchFamily="34" charset="0"/>
                        </a:defRPr>
                      </a:lvl4pPr>
                      <a:lvl5pPr marL="1525588">
                        <a:defRPr sz="1400">
                          <a:solidFill>
                            <a:schemeClr val="tx1"/>
                          </a:solidFill>
                          <a:latin typeface="Arial" panose="020B0604020202020204" pitchFamily="34" charset="0"/>
                        </a:defRPr>
                      </a:lvl5pPr>
                      <a:lvl6pPr marL="1982788" fontAlgn="base">
                        <a:spcBef>
                          <a:spcPct val="0"/>
                        </a:spcBef>
                        <a:spcAft>
                          <a:spcPct val="25000"/>
                        </a:spcAft>
                        <a:buClr>
                          <a:schemeClr val="bg2"/>
                        </a:buClr>
                        <a:defRPr sz="1400">
                          <a:solidFill>
                            <a:schemeClr val="tx1"/>
                          </a:solidFill>
                          <a:latin typeface="Arial" panose="020B0604020202020204" pitchFamily="34" charset="0"/>
                        </a:defRPr>
                      </a:lvl6pPr>
                      <a:lvl7pPr marL="2439988" fontAlgn="base">
                        <a:spcBef>
                          <a:spcPct val="0"/>
                        </a:spcBef>
                        <a:spcAft>
                          <a:spcPct val="25000"/>
                        </a:spcAft>
                        <a:buClr>
                          <a:schemeClr val="bg2"/>
                        </a:buClr>
                        <a:defRPr sz="1400">
                          <a:solidFill>
                            <a:schemeClr val="tx1"/>
                          </a:solidFill>
                          <a:latin typeface="Arial" panose="020B0604020202020204" pitchFamily="34" charset="0"/>
                        </a:defRPr>
                      </a:lvl7pPr>
                      <a:lvl8pPr marL="2897188" fontAlgn="base">
                        <a:spcBef>
                          <a:spcPct val="0"/>
                        </a:spcBef>
                        <a:spcAft>
                          <a:spcPct val="25000"/>
                        </a:spcAft>
                        <a:buClr>
                          <a:schemeClr val="bg2"/>
                        </a:buClr>
                        <a:defRPr sz="1400">
                          <a:solidFill>
                            <a:schemeClr val="tx1"/>
                          </a:solidFill>
                          <a:latin typeface="Arial" panose="020B0604020202020204" pitchFamily="34" charset="0"/>
                        </a:defRPr>
                      </a:lvl8pPr>
                      <a:lvl9pPr marL="3354388" fontAlgn="base">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sz="2800" b="1" u="none" strike="noStrike" cap="none" normalizeH="0" baseline="0" noProof="0" dirty="0" smtClean="0">
                          <a:ln>
                            <a:noFill/>
                          </a:ln>
                          <a:effectLst/>
                          <a:latin typeface="+mn-lt"/>
                        </a:rPr>
                        <a:t>Cured</a:t>
                      </a:r>
                      <a:endParaRPr kumimoji="0" lang="en-GB" sz="28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lvl1pPr>
                        <a:defRPr>
                          <a:solidFill>
                            <a:schemeClr val="tx1"/>
                          </a:solidFill>
                          <a:latin typeface="Arial" panose="020B0604020202020204" pitchFamily="34" charset="0"/>
                        </a:defRPr>
                      </a:lvl1pPr>
                      <a:lvl2pPr marL="377825">
                        <a:defRPr sz="1600">
                          <a:solidFill>
                            <a:schemeClr val="tx1"/>
                          </a:solidFill>
                          <a:latin typeface="Arial" panose="020B0604020202020204" pitchFamily="34" charset="0"/>
                        </a:defRPr>
                      </a:lvl2pPr>
                      <a:lvl3pPr marL="760413">
                        <a:defRPr sz="1400">
                          <a:solidFill>
                            <a:schemeClr val="tx1"/>
                          </a:solidFill>
                          <a:latin typeface="Arial" panose="020B0604020202020204" pitchFamily="34" charset="0"/>
                        </a:defRPr>
                      </a:lvl3pPr>
                      <a:lvl4pPr marL="1143000">
                        <a:defRPr sz="1400">
                          <a:solidFill>
                            <a:schemeClr val="tx1"/>
                          </a:solidFill>
                          <a:latin typeface="Arial" panose="020B0604020202020204" pitchFamily="34" charset="0"/>
                        </a:defRPr>
                      </a:lvl4pPr>
                      <a:lvl5pPr marL="1525588">
                        <a:defRPr sz="1400">
                          <a:solidFill>
                            <a:schemeClr val="tx1"/>
                          </a:solidFill>
                          <a:latin typeface="Arial" panose="020B0604020202020204" pitchFamily="34" charset="0"/>
                        </a:defRPr>
                      </a:lvl5pPr>
                      <a:lvl6pPr marL="1982788" fontAlgn="base">
                        <a:spcBef>
                          <a:spcPct val="0"/>
                        </a:spcBef>
                        <a:spcAft>
                          <a:spcPct val="25000"/>
                        </a:spcAft>
                        <a:buClr>
                          <a:schemeClr val="bg2"/>
                        </a:buClr>
                        <a:defRPr sz="1400">
                          <a:solidFill>
                            <a:schemeClr val="tx1"/>
                          </a:solidFill>
                          <a:latin typeface="Arial" panose="020B0604020202020204" pitchFamily="34" charset="0"/>
                        </a:defRPr>
                      </a:lvl6pPr>
                      <a:lvl7pPr marL="2439988" fontAlgn="base">
                        <a:spcBef>
                          <a:spcPct val="0"/>
                        </a:spcBef>
                        <a:spcAft>
                          <a:spcPct val="25000"/>
                        </a:spcAft>
                        <a:buClr>
                          <a:schemeClr val="bg2"/>
                        </a:buClr>
                        <a:defRPr sz="1400">
                          <a:solidFill>
                            <a:schemeClr val="tx1"/>
                          </a:solidFill>
                          <a:latin typeface="Arial" panose="020B0604020202020204" pitchFamily="34" charset="0"/>
                        </a:defRPr>
                      </a:lvl7pPr>
                      <a:lvl8pPr marL="2897188" fontAlgn="base">
                        <a:spcBef>
                          <a:spcPct val="0"/>
                        </a:spcBef>
                        <a:spcAft>
                          <a:spcPct val="25000"/>
                        </a:spcAft>
                        <a:buClr>
                          <a:schemeClr val="bg2"/>
                        </a:buClr>
                        <a:defRPr sz="1400">
                          <a:solidFill>
                            <a:schemeClr val="tx1"/>
                          </a:solidFill>
                          <a:latin typeface="Arial" panose="020B0604020202020204" pitchFamily="34" charset="0"/>
                        </a:defRPr>
                      </a:lvl8pPr>
                      <a:lvl9pPr marL="3354388" fontAlgn="base">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de-DE" sz="2800" u="none" strike="noStrike" cap="none" normalizeH="0" baseline="0" dirty="0">
                          <a:ln>
                            <a:noFill/>
                          </a:ln>
                          <a:effectLst/>
                          <a:latin typeface="+mn-lt"/>
                        </a:rPr>
                        <a:t>53 (46%)</a:t>
                      </a:r>
                      <a:endParaRPr kumimoji="0" lang="de-DE" sz="28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0"/>
                  </a:ext>
                </a:extLst>
              </a:tr>
              <a:tr h="962662">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sz="2800" b="1" u="none" strike="noStrike" cap="none" normalizeH="0" baseline="0" noProof="0" dirty="0" smtClean="0">
                          <a:ln>
                            <a:noFill/>
                          </a:ln>
                          <a:effectLst/>
                          <a:latin typeface="+mn-lt"/>
                        </a:rPr>
                        <a:t>Long-term improved</a:t>
                      </a:r>
                      <a:endParaRPr kumimoji="0" lang="en-GB" sz="28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r"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de-DE" sz="2800" u="none" strike="noStrike" cap="none" normalizeH="0" baseline="0" dirty="0">
                          <a:ln>
                            <a:noFill/>
                          </a:ln>
                          <a:effectLst/>
                          <a:latin typeface="+mn-lt"/>
                        </a:rPr>
                        <a:t>16 (14%)</a:t>
                      </a:r>
                      <a:endParaRPr kumimoji="0" lang="de-DE" sz="28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1"/>
                  </a:ext>
                </a:extLst>
              </a:tr>
              <a:tr h="962662">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sz="2800" b="1" u="none" strike="noStrike" cap="none" normalizeH="0" baseline="0" noProof="0" dirty="0" smtClean="0">
                          <a:ln>
                            <a:noFill/>
                          </a:ln>
                          <a:effectLst/>
                          <a:latin typeface="+mn-lt"/>
                        </a:rPr>
                        <a:t>Short-term improved</a:t>
                      </a:r>
                      <a:endParaRPr kumimoji="0" lang="en-GB" sz="28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r"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de-DE" sz="2800" u="none" strike="noStrike" cap="none" normalizeH="0" baseline="0" dirty="0">
                          <a:ln>
                            <a:noFill/>
                          </a:ln>
                          <a:effectLst/>
                          <a:latin typeface="+mn-lt"/>
                        </a:rPr>
                        <a:t>22 (19%)</a:t>
                      </a:r>
                      <a:endParaRPr kumimoji="0" lang="de-DE" sz="28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2"/>
                  </a:ext>
                </a:extLst>
              </a:tr>
              <a:tr h="962662">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en-GB" sz="2800" b="1" u="none" strike="noStrike" cap="none" normalizeH="0" baseline="0" noProof="0" dirty="0" smtClean="0">
                          <a:ln>
                            <a:noFill/>
                          </a:ln>
                          <a:effectLst/>
                          <a:latin typeface="+mn-lt"/>
                        </a:rPr>
                        <a:t>Unsuccessful treatment</a:t>
                      </a:r>
                      <a:endParaRPr kumimoji="0" lang="en-GB" sz="28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r"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kumimoji="0" lang="de-DE" sz="2800" u="none" strike="noStrike" cap="none" normalizeH="0" baseline="0" dirty="0">
                          <a:ln>
                            <a:noFill/>
                          </a:ln>
                          <a:effectLst/>
                          <a:latin typeface="+mn-lt"/>
                        </a:rPr>
                        <a:t>25 (22%)</a:t>
                      </a:r>
                      <a:endParaRPr kumimoji="0" lang="de-DE" sz="28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3"/>
                  </a:ext>
                </a:extLst>
              </a:tr>
            </a:tbl>
          </a:graphicData>
        </a:graphic>
      </p:graphicFrame>
      <p:sp>
        <p:nvSpPr>
          <p:cNvPr id="9" name="Textfeld 8"/>
          <p:cNvSpPr txBox="1"/>
          <p:nvPr/>
        </p:nvSpPr>
        <p:spPr>
          <a:xfrm>
            <a:off x="9251203" y="1568825"/>
            <a:ext cx="2089150" cy="793750"/>
          </a:xfrm>
          <a:prstGeom prst="rect">
            <a:avLst/>
          </a:prstGeom>
          <a:solidFill>
            <a:schemeClr val="bg1">
              <a:lumMod val="85000"/>
            </a:schemeClr>
          </a:solidFill>
        </p:spPr>
        <p:txBody>
          <a:bodyPr lIns="180000" tIns="180000" rIns="180000" bIns="180000">
            <a:spAutoFit/>
          </a:bodyPr>
          <a:lstStyle/>
          <a:p>
            <a:pPr algn="ctr">
              <a:defRPr/>
            </a:pPr>
            <a:r>
              <a:rPr lang="de-DE" sz="1400" b="1" dirty="0" smtClean="0"/>
              <a:t>PRE</a:t>
            </a:r>
            <a:endParaRPr lang="de-DE" sz="1400" b="1" dirty="0"/>
          </a:p>
          <a:p>
            <a:pPr algn="ctr">
              <a:defRPr/>
            </a:pPr>
            <a:r>
              <a:rPr lang="de-DE" sz="1400" dirty="0" smtClean="0"/>
              <a:t>Baseline</a:t>
            </a:r>
            <a:endParaRPr lang="de-DE" sz="1400" dirty="0"/>
          </a:p>
        </p:txBody>
      </p:sp>
      <p:sp>
        <p:nvSpPr>
          <p:cNvPr id="10" name="Textfeld 9"/>
          <p:cNvSpPr txBox="1"/>
          <p:nvPr/>
        </p:nvSpPr>
        <p:spPr>
          <a:xfrm>
            <a:off x="9251203" y="2924550"/>
            <a:ext cx="2089150" cy="795338"/>
          </a:xfrm>
          <a:prstGeom prst="rect">
            <a:avLst/>
          </a:prstGeom>
          <a:solidFill>
            <a:schemeClr val="bg1">
              <a:lumMod val="85000"/>
            </a:schemeClr>
          </a:solidFill>
        </p:spPr>
        <p:txBody>
          <a:bodyPr lIns="180000" tIns="180000" rIns="180000" bIns="180000">
            <a:spAutoFit/>
          </a:bodyPr>
          <a:lstStyle/>
          <a:p>
            <a:pPr algn="ctr">
              <a:defRPr/>
            </a:pPr>
            <a:r>
              <a:rPr lang="de-DE" sz="1400" b="1" dirty="0"/>
              <a:t>POST3</a:t>
            </a:r>
          </a:p>
          <a:p>
            <a:pPr algn="ctr">
              <a:defRPr/>
            </a:pPr>
            <a:r>
              <a:rPr lang="de-DE" sz="1400" dirty="0" smtClean="0"/>
              <a:t>3-months follow-</a:t>
            </a:r>
            <a:r>
              <a:rPr lang="de-DE" sz="1400" dirty="0" err="1" smtClean="0"/>
              <a:t>up</a:t>
            </a:r>
            <a:endParaRPr lang="de-DE" sz="1400" dirty="0"/>
          </a:p>
        </p:txBody>
      </p:sp>
      <p:sp>
        <p:nvSpPr>
          <p:cNvPr id="11" name="Pfeil nach unten 10"/>
          <p:cNvSpPr/>
          <p:nvPr/>
        </p:nvSpPr>
        <p:spPr bwMode="auto">
          <a:xfrm>
            <a:off x="10043366" y="3781801"/>
            <a:ext cx="360363" cy="360363"/>
          </a:xfrm>
          <a:prstGeom prst="downArrow">
            <a:avLst/>
          </a:prstGeom>
          <a:solidFill>
            <a:schemeClr val="bg1">
              <a:lumMod val="50000"/>
            </a:schemeClr>
          </a:solidFill>
          <a:ln>
            <a:noFill/>
          </a:ln>
          <a:effectLst/>
          <a:extLst/>
        </p:spPr>
        <p:txBody>
          <a:bodyPr lIns="0" tIns="0" rIns="0" bIns="0"/>
          <a:lstStyle/>
          <a:p>
            <a:pPr marL="187325" indent="-187325">
              <a:lnSpc>
                <a:spcPct val="80000"/>
              </a:lnSpc>
              <a:spcAft>
                <a:spcPct val="25000"/>
              </a:spcAft>
              <a:buClr>
                <a:schemeClr val="bg2"/>
              </a:buClr>
              <a:buFont typeface="Wingdings" panose="05000000000000000000" pitchFamily="2" charset="2"/>
              <a:buChar char="§"/>
              <a:defRPr/>
            </a:pPr>
            <a:endParaRPr lang="de-DE"/>
          </a:p>
        </p:txBody>
      </p:sp>
      <p:sp>
        <p:nvSpPr>
          <p:cNvPr id="12" name="Textfeld 11"/>
          <p:cNvSpPr txBox="1"/>
          <p:nvPr/>
        </p:nvSpPr>
        <p:spPr>
          <a:xfrm>
            <a:off x="9251203" y="4205663"/>
            <a:ext cx="2089150" cy="794403"/>
          </a:xfrm>
          <a:prstGeom prst="rect">
            <a:avLst/>
          </a:prstGeom>
          <a:solidFill>
            <a:schemeClr val="bg1">
              <a:lumMod val="85000"/>
            </a:schemeClr>
          </a:solidFill>
        </p:spPr>
        <p:txBody>
          <a:bodyPr lIns="180000" tIns="180000" rIns="180000" bIns="180000">
            <a:spAutoFit/>
          </a:bodyPr>
          <a:lstStyle/>
          <a:p>
            <a:pPr algn="ctr">
              <a:defRPr/>
            </a:pPr>
            <a:r>
              <a:rPr lang="de-DE" sz="1400" b="1" dirty="0"/>
              <a:t>POST12</a:t>
            </a:r>
          </a:p>
          <a:p>
            <a:pPr algn="ctr">
              <a:defRPr/>
            </a:pPr>
            <a:r>
              <a:rPr lang="de-DE" sz="1400" dirty="0" smtClean="0"/>
              <a:t>12-months follow-</a:t>
            </a:r>
            <a:r>
              <a:rPr lang="de-DE" sz="1400" dirty="0" err="1" smtClean="0"/>
              <a:t>up</a:t>
            </a:r>
            <a:endParaRPr lang="de-DE" sz="1400" dirty="0"/>
          </a:p>
        </p:txBody>
      </p:sp>
      <p:sp>
        <p:nvSpPr>
          <p:cNvPr id="13" name="Pfeil nach unten 12"/>
          <p:cNvSpPr/>
          <p:nvPr/>
        </p:nvSpPr>
        <p:spPr bwMode="auto">
          <a:xfrm>
            <a:off x="10043366" y="2464176"/>
            <a:ext cx="360363" cy="358775"/>
          </a:xfrm>
          <a:prstGeom prst="downArrow">
            <a:avLst/>
          </a:prstGeom>
          <a:solidFill>
            <a:schemeClr val="bg1">
              <a:lumMod val="50000"/>
            </a:schemeClr>
          </a:solidFill>
          <a:ln>
            <a:noFill/>
          </a:ln>
          <a:effectLst/>
          <a:extLst/>
        </p:spPr>
        <p:txBody>
          <a:bodyPr lIns="0" tIns="0" rIns="0" bIns="0"/>
          <a:lstStyle/>
          <a:p>
            <a:pPr marL="187325" indent="-187325">
              <a:lnSpc>
                <a:spcPct val="80000"/>
              </a:lnSpc>
              <a:spcAft>
                <a:spcPct val="25000"/>
              </a:spcAft>
              <a:buClr>
                <a:schemeClr val="bg2"/>
              </a:buClr>
              <a:buFont typeface="Wingdings" panose="05000000000000000000" pitchFamily="2" charset="2"/>
              <a:buChar char="§"/>
              <a:defRPr/>
            </a:pPr>
            <a:endParaRPr lang="de-DE"/>
          </a:p>
        </p:txBody>
      </p:sp>
      <p:sp>
        <p:nvSpPr>
          <p:cNvPr id="17" name="Rectangle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Aft>
                <a:spcPct val="25000"/>
              </a:spcAft>
              <a:buClr>
                <a:schemeClr val="bg2"/>
              </a:buClr>
              <a:buFont typeface="Wingdings" panose="05000000000000000000" pitchFamily="2" charset="2"/>
              <a:buChar char="§"/>
              <a:defRPr sz="2000">
                <a:solidFill>
                  <a:schemeClr val="tx1"/>
                </a:solidFill>
                <a:latin typeface="Arial" panose="020B0604020202020204" pitchFamily="34" charset="0"/>
              </a:defRPr>
            </a:lvl1pPr>
            <a:lvl2pPr marL="569913" indent="-192088">
              <a:spcAft>
                <a:spcPct val="25000"/>
              </a:spcAft>
              <a:buClr>
                <a:schemeClr val="bg2"/>
              </a:buClr>
              <a:buChar char="-"/>
              <a:defRPr>
                <a:solidFill>
                  <a:schemeClr val="tx1"/>
                </a:solidFill>
                <a:latin typeface="Arial" panose="020B0604020202020204" pitchFamily="34" charset="0"/>
              </a:defRPr>
            </a:lvl2pPr>
            <a:lvl3pPr marL="952500" indent="-192088">
              <a:spcAft>
                <a:spcPct val="25000"/>
              </a:spcAft>
              <a:buClr>
                <a:schemeClr val="bg2"/>
              </a:buClr>
              <a:buChar char="-"/>
              <a:defRPr sz="1600">
                <a:solidFill>
                  <a:schemeClr val="tx1"/>
                </a:solidFill>
                <a:latin typeface="Arial" panose="020B0604020202020204" pitchFamily="34" charset="0"/>
              </a:defRPr>
            </a:lvl3pPr>
            <a:lvl4pPr marL="1335088" indent="-192088">
              <a:spcAft>
                <a:spcPct val="25000"/>
              </a:spcAft>
              <a:buClr>
                <a:schemeClr val="bg2"/>
              </a:buClr>
              <a:buChar char="-"/>
              <a:defRPr sz="1600">
                <a:solidFill>
                  <a:schemeClr val="tx1"/>
                </a:solidFill>
                <a:latin typeface="Arial" panose="020B0604020202020204" pitchFamily="34" charset="0"/>
              </a:defRPr>
            </a:lvl4pPr>
            <a:lvl5pPr marL="1717675" indent="-192088">
              <a:spcAft>
                <a:spcPct val="25000"/>
              </a:spcAft>
              <a:buClr>
                <a:schemeClr val="bg2"/>
              </a:buClr>
              <a:buChar char="-"/>
              <a:defRPr sz="1600">
                <a:solidFill>
                  <a:schemeClr val="tx1"/>
                </a:solidFill>
                <a:latin typeface="Arial" panose="020B0604020202020204" pitchFamily="34"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9pPr>
          </a:lstStyle>
          <a:p>
            <a:pPr>
              <a:spcAft>
                <a:spcPct val="0"/>
              </a:spcAft>
              <a:buClrTx/>
              <a:buFontTx/>
              <a:buNone/>
            </a:pPr>
            <a:r>
              <a:rPr lang="en-GB" sz="2800" dirty="0" smtClean="0">
                <a:latin typeface="+mn-lt"/>
              </a:rPr>
              <a:t>Long-term treatment </a:t>
            </a:r>
            <a:r>
              <a:rPr lang="en-GB" sz="2800" dirty="0">
                <a:latin typeface="+mn-lt"/>
              </a:rPr>
              <a:t>outcome of intensive interdisciplinary pain treatment</a:t>
            </a:r>
            <a:endParaRPr lang="de-DE" altLang="de-DE" sz="2800" b="1" dirty="0">
              <a:latin typeface="+mn-lt"/>
            </a:endParaRPr>
          </a:p>
        </p:txBody>
      </p:sp>
      <p:sp>
        <p:nvSpPr>
          <p:cNvPr id="14" name="Text Box 5"/>
          <p:cNvSpPr txBox="1">
            <a:spLocks noChangeArrowheads="1"/>
          </p:cNvSpPr>
          <p:nvPr/>
        </p:nvSpPr>
        <p:spPr bwMode="auto">
          <a:xfrm>
            <a:off x="838200" y="5611924"/>
            <a:ext cx="10538600" cy="47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lgn="r">
              <a:spcBef>
                <a:spcPct val="20000"/>
              </a:spcBef>
              <a:buFont typeface="Wingdings" charset="0"/>
              <a:buNone/>
            </a:pPr>
            <a:r>
              <a:rPr lang="de-DE" sz="1800" i="1" dirty="0" smtClean="0">
                <a:latin typeface="+mn-lt"/>
                <a:cs typeface="Calibri"/>
              </a:rPr>
              <a:t>Hirschfeld, G., Hechler, T. et al. (2013), J </a:t>
            </a:r>
            <a:r>
              <a:rPr lang="de-DE" sz="1800" i="1" dirty="0" err="1" smtClean="0">
                <a:latin typeface="+mn-lt"/>
                <a:cs typeface="Calibri"/>
              </a:rPr>
              <a:t>Ped</a:t>
            </a:r>
            <a:r>
              <a:rPr lang="de-DE" sz="1800" i="1" dirty="0" smtClean="0">
                <a:latin typeface="+mn-lt"/>
                <a:cs typeface="Calibri"/>
              </a:rPr>
              <a:t> </a:t>
            </a:r>
            <a:r>
              <a:rPr lang="de-DE" sz="1800" i="1" dirty="0" err="1" smtClean="0">
                <a:latin typeface="+mn-lt"/>
                <a:cs typeface="Calibri"/>
              </a:rPr>
              <a:t>Psychol</a:t>
            </a:r>
            <a:r>
              <a:rPr lang="de-DE" i="1" dirty="0" smtClean="0">
                <a:latin typeface="+mn-lt"/>
                <a:cs typeface="Calibri"/>
              </a:rPr>
              <a:t>.</a:t>
            </a:r>
            <a:endParaRPr lang="de-DE" i="1" dirty="0">
              <a:latin typeface="+mn-lt"/>
              <a:cs typeface="Calibri"/>
            </a:endParaRPr>
          </a:p>
          <a:p>
            <a:pPr algn="r">
              <a:spcBef>
                <a:spcPct val="20000"/>
              </a:spcBef>
              <a:buFont typeface="Wingdings" charset="0"/>
              <a:buNone/>
            </a:pPr>
            <a:endParaRPr lang="de-DE" i="1" dirty="0">
              <a:latin typeface="+mn-lt"/>
            </a:endParaRPr>
          </a:p>
          <a:p>
            <a:pPr>
              <a:spcBef>
                <a:spcPct val="20000"/>
              </a:spcBef>
              <a:buFont typeface="Wingdings" charset="0"/>
              <a:buNone/>
            </a:pPr>
            <a:endParaRPr lang="fr-FR" i="1" dirty="0">
              <a:latin typeface="+mn-lt"/>
              <a:cs typeface="Calibri"/>
            </a:endParaRPr>
          </a:p>
          <a:p>
            <a:pPr>
              <a:spcBef>
                <a:spcPct val="20000"/>
              </a:spcBef>
              <a:buFont typeface="Wingdings" charset="0"/>
              <a:buNone/>
            </a:pPr>
            <a:r>
              <a:rPr lang="fr-FR" i="1" dirty="0">
                <a:latin typeface="+mn-lt"/>
                <a:cs typeface="Calibri"/>
              </a:rPr>
              <a:t> </a:t>
            </a:r>
            <a:endParaRPr lang="de-DE" i="1" dirty="0">
              <a:latin typeface="+mn-lt"/>
              <a:cs typeface="Calibri"/>
            </a:endParaRPr>
          </a:p>
          <a:p>
            <a:pPr>
              <a:spcBef>
                <a:spcPct val="20000"/>
              </a:spcBef>
              <a:buFont typeface="Wingdings" charset="0"/>
              <a:buNone/>
            </a:pPr>
            <a:endParaRPr lang="de-DE" i="1" dirty="0">
              <a:latin typeface="+mn-lt"/>
              <a:cs typeface="Calibri"/>
            </a:endParaRPr>
          </a:p>
          <a:p>
            <a:pPr>
              <a:spcBef>
                <a:spcPct val="20000"/>
              </a:spcBef>
              <a:buFont typeface="Wingdings" charset="0"/>
              <a:buNone/>
            </a:pPr>
            <a:r>
              <a:rPr lang="de-DE" i="1" dirty="0">
                <a:latin typeface="+mn-lt"/>
                <a:cs typeface="Calibri"/>
              </a:rPr>
              <a:t> </a:t>
            </a:r>
          </a:p>
        </p:txBody>
      </p:sp>
      <p:sp>
        <p:nvSpPr>
          <p:cNvPr id="15"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t>23</a:t>
            </a:r>
            <a:endParaRPr lang="de-DE" sz="1200" dirty="0"/>
          </a:p>
        </p:txBody>
      </p:sp>
      <p:sp>
        <p:nvSpPr>
          <p:cNvPr id="16" name="Datumsplatzhalter 3"/>
          <p:cNvSpPr txBox="1">
            <a:spLocks/>
          </p:cNvSpPr>
          <p:nvPr/>
        </p:nvSpPr>
        <p:spPr>
          <a:xfrm>
            <a:off x="3116495" y="6398938"/>
            <a:ext cx="1815101" cy="33488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7FE3C3-FE71-FE4A-84C9-D059B8DAB9C8}" type="datetime1">
              <a:rPr lang="de-DE" sz="1200" smtClean="0"/>
              <a:pPr/>
              <a:t>17.03.2017</a:t>
            </a:fld>
            <a:endParaRPr lang="de-DE" sz="1200" dirty="0"/>
          </a:p>
        </p:txBody>
      </p:sp>
    </p:spTree>
    <p:extLst>
      <p:ext uri="{BB962C8B-B14F-4D97-AF65-F5344CB8AC3E}">
        <p14:creationId xmlns:p14="http://schemas.microsoft.com/office/powerpoint/2010/main" val="1864139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cs typeface="Calibri"/>
              </a:rPr>
              <a:t>Hirschfeld, G., Hechler, T. et al. (2013), J </a:t>
            </a:r>
            <a:r>
              <a:rPr lang="de-DE" dirty="0" err="1">
                <a:cs typeface="Calibri"/>
              </a:rPr>
              <a:t>Ped</a:t>
            </a:r>
            <a:r>
              <a:rPr lang="de-DE" dirty="0">
                <a:cs typeface="Calibri"/>
              </a:rPr>
              <a:t> </a:t>
            </a:r>
            <a:r>
              <a:rPr lang="de-DE" dirty="0" err="1">
                <a:cs typeface="Calibri"/>
              </a:rPr>
              <a:t>Psychol</a:t>
            </a:r>
            <a:r>
              <a:rPr lang="de-DE" dirty="0">
                <a:cs typeface="Calibri"/>
              </a:rPr>
              <a:t>.</a:t>
            </a:r>
          </a:p>
          <a:p>
            <a:endParaRPr lang="de-DE" dirty="0"/>
          </a:p>
        </p:txBody>
      </p:sp>
      <p:sp>
        <p:nvSpPr>
          <p:cNvPr id="4" name="Titel 3"/>
          <p:cNvSpPr>
            <a:spLocks noGrp="1"/>
          </p:cNvSpPr>
          <p:nvPr>
            <p:ph type="title"/>
          </p:nvPr>
        </p:nvSpPr>
        <p:spPr>
          <a:xfrm>
            <a:off x="838200" y="365126"/>
            <a:ext cx="7210246" cy="1476374"/>
          </a:xfrm>
        </p:spPr>
        <p:txBody>
          <a:bodyPr>
            <a:normAutofit/>
          </a:bodyPr>
          <a:lstStyle/>
          <a:p>
            <a:r>
              <a:rPr lang="en-GB" dirty="0"/>
              <a:t>Adverse effect of emotional distress on long-term treatment outcome of intensive interdisciplinary pain treatment</a:t>
            </a:r>
            <a:endParaRPr lang="de-DE" dirty="0"/>
          </a:p>
        </p:txBody>
      </p:sp>
      <p:pic>
        <p:nvPicPr>
          <p:cNvPr id="5" name="Picture 4" descr="fig_2_"/>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048446" y="572388"/>
            <a:ext cx="2345430" cy="526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a:spLocks noChangeArrowheads="1"/>
          </p:cNvSpPr>
          <p:nvPr/>
        </p:nvSpPr>
        <p:spPr bwMode="auto">
          <a:xfrm>
            <a:off x="9267322" y="2078966"/>
            <a:ext cx="328411" cy="1118426"/>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5000"/>
              </a:spcAft>
              <a:buClr>
                <a:schemeClr val="bg2"/>
              </a:buClr>
              <a:buFont typeface="Wingdings" panose="05000000000000000000" pitchFamily="2" charset="2"/>
              <a:buChar char="§"/>
              <a:defRPr sz="2000">
                <a:solidFill>
                  <a:schemeClr val="tx1"/>
                </a:solidFill>
                <a:latin typeface="Arial" panose="020B0604020202020204" pitchFamily="34" charset="0"/>
              </a:defRPr>
            </a:lvl1pPr>
            <a:lvl2pPr marL="742950" indent="-285750">
              <a:spcAft>
                <a:spcPct val="25000"/>
              </a:spcAft>
              <a:buClr>
                <a:schemeClr val="bg2"/>
              </a:buClr>
              <a:buChar char="-"/>
              <a:defRPr>
                <a:solidFill>
                  <a:schemeClr val="tx1"/>
                </a:solidFill>
                <a:latin typeface="Arial" panose="020B0604020202020204" pitchFamily="34" charset="0"/>
              </a:defRPr>
            </a:lvl2pPr>
            <a:lvl3pPr marL="1143000" indent="-228600">
              <a:spcAft>
                <a:spcPct val="25000"/>
              </a:spcAft>
              <a:buClr>
                <a:schemeClr val="bg2"/>
              </a:buClr>
              <a:buChar char="-"/>
              <a:defRPr sz="1600">
                <a:solidFill>
                  <a:schemeClr val="tx1"/>
                </a:solidFill>
                <a:latin typeface="Arial" panose="020B0604020202020204" pitchFamily="34" charset="0"/>
              </a:defRPr>
            </a:lvl3pPr>
            <a:lvl4pPr marL="1600200" indent="-228600">
              <a:spcAft>
                <a:spcPct val="25000"/>
              </a:spcAft>
              <a:buClr>
                <a:schemeClr val="bg2"/>
              </a:buClr>
              <a:buChar char="-"/>
              <a:defRPr sz="1600">
                <a:solidFill>
                  <a:schemeClr val="tx1"/>
                </a:solidFill>
                <a:latin typeface="Arial" panose="020B0604020202020204" pitchFamily="34" charset="0"/>
              </a:defRPr>
            </a:lvl4pPr>
            <a:lvl5pPr marL="2057400" indent="-228600">
              <a:spcAft>
                <a:spcPct val="25000"/>
              </a:spcAft>
              <a:buClr>
                <a:schemeClr val="bg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9pPr>
          </a:lstStyle>
          <a:p>
            <a:pPr>
              <a:spcAft>
                <a:spcPts val="563"/>
              </a:spcAft>
              <a:buClr>
                <a:srgbClr val="000000"/>
              </a:buClr>
              <a:buNone/>
            </a:pPr>
            <a:endParaRPr lang="de-DE" altLang="de-DE" sz="1800">
              <a:solidFill>
                <a:schemeClr val="bg1"/>
              </a:solidFill>
              <a:ea typeface="Lucida Sans Unicode" panose="020B0602030504020204" pitchFamily="34" charset="0"/>
              <a:cs typeface="Lucida Sans Unicode" panose="020B0602030504020204" pitchFamily="34" charset="0"/>
            </a:endParaRPr>
          </a:p>
        </p:txBody>
      </p:sp>
      <p:sp>
        <p:nvSpPr>
          <p:cNvPr id="7" name="Oval 5"/>
          <p:cNvSpPr>
            <a:spLocks noChangeArrowheads="1"/>
          </p:cNvSpPr>
          <p:nvPr/>
        </p:nvSpPr>
        <p:spPr bwMode="auto">
          <a:xfrm>
            <a:off x="9267322" y="3404654"/>
            <a:ext cx="328411" cy="986191"/>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5000"/>
              </a:spcAft>
              <a:buClr>
                <a:schemeClr val="bg2"/>
              </a:buClr>
              <a:buFont typeface="Wingdings" panose="05000000000000000000" pitchFamily="2" charset="2"/>
              <a:buChar char="§"/>
              <a:defRPr sz="2000">
                <a:solidFill>
                  <a:schemeClr val="tx1"/>
                </a:solidFill>
                <a:latin typeface="Arial" panose="020B0604020202020204" pitchFamily="34" charset="0"/>
              </a:defRPr>
            </a:lvl1pPr>
            <a:lvl2pPr marL="742950" indent="-285750">
              <a:spcAft>
                <a:spcPct val="25000"/>
              </a:spcAft>
              <a:buClr>
                <a:schemeClr val="bg2"/>
              </a:buClr>
              <a:buChar char="-"/>
              <a:defRPr>
                <a:solidFill>
                  <a:schemeClr val="tx1"/>
                </a:solidFill>
                <a:latin typeface="Arial" panose="020B0604020202020204" pitchFamily="34" charset="0"/>
              </a:defRPr>
            </a:lvl2pPr>
            <a:lvl3pPr marL="1143000" indent="-228600">
              <a:spcAft>
                <a:spcPct val="25000"/>
              </a:spcAft>
              <a:buClr>
                <a:schemeClr val="bg2"/>
              </a:buClr>
              <a:buChar char="-"/>
              <a:defRPr sz="1600">
                <a:solidFill>
                  <a:schemeClr val="tx1"/>
                </a:solidFill>
                <a:latin typeface="Arial" panose="020B0604020202020204" pitchFamily="34" charset="0"/>
              </a:defRPr>
            </a:lvl3pPr>
            <a:lvl4pPr marL="1600200" indent="-228600">
              <a:spcAft>
                <a:spcPct val="25000"/>
              </a:spcAft>
              <a:buClr>
                <a:schemeClr val="bg2"/>
              </a:buClr>
              <a:buChar char="-"/>
              <a:defRPr sz="1600">
                <a:solidFill>
                  <a:schemeClr val="tx1"/>
                </a:solidFill>
                <a:latin typeface="Arial" panose="020B0604020202020204" pitchFamily="34" charset="0"/>
              </a:defRPr>
            </a:lvl4pPr>
            <a:lvl5pPr marL="2057400" indent="-228600">
              <a:spcAft>
                <a:spcPct val="25000"/>
              </a:spcAft>
              <a:buClr>
                <a:schemeClr val="bg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9pPr>
          </a:lstStyle>
          <a:p>
            <a:pPr>
              <a:spcAft>
                <a:spcPts val="563"/>
              </a:spcAft>
              <a:buClr>
                <a:srgbClr val="000000"/>
              </a:buClr>
              <a:buNone/>
            </a:pPr>
            <a:endParaRPr lang="de-DE" altLang="de-DE" sz="1800">
              <a:solidFill>
                <a:schemeClr val="bg1"/>
              </a:solidFill>
              <a:ea typeface="Lucida Sans Unicode" panose="020B0602030504020204" pitchFamily="34" charset="0"/>
              <a:cs typeface="Lucida Sans Unicode" panose="020B0602030504020204" pitchFamily="34" charset="0"/>
            </a:endParaRPr>
          </a:p>
        </p:txBody>
      </p:sp>
      <p:sp>
        <p:nvSpPr>
          <p:cNvPr id="8"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t>25</a:t>
            </a:r>
            <a:endParaRPr lang="de-DE" sz="1200" dirty="0"/>
          </a:p>
        </p:txBody>
      </p:sp>
      <p:sp>
        <p:nvSpPr>
          <p:cNvPr id="10" name="Rechteck 9"/>
          <p:cNvSpPr/>
          <p:nvPr/>
        </p:nvSpPr>
        <p:spPr>
          <a:xfrm>
            <a:off x="3072554" y="6377053"/>
            <a:ext cx="889987"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FE3C3-FE71-FE4A-84C9-D059B8DAB9C8}" type="datetime1">
              <a:rPr lang="de-DE" sz="1200">
                <a:solidFill>
                  <a:prstClr val="black"/>
                </a:solidFill>
              </a:rPr>
              <a:pPr marL="0" marR="0" lvl="0" indent="0" algn="l" defTabSz="914400" rtl="0" eaLnBrk="1" fontAlgn="auto" latinLnBrk="0" hangingPunct="1">
                <a:lnSpc>
                  <a:spcPct val="100000"/>
                </a:lnSpc>
                <a:spcBef>
                  <a:spcPts val="0"/>
                </a:spcBef>
                <a:spcAft>
                  <a:spcPts val="0"/>
                </a:spcAft>
                <a:buClrTx/>
                <a:buSzTx/>
                <a:buFontTx/>
                <a:buNone/>
                <a:tabLst/>
                <a:defRPr/>
              </a:pPr>
              <a:t>17.03.2017</a:t>
            </a:fld>
            <a:endParaRPr lang="de-DE" dirty="0"/>
          </a:p>
        </p:txBody>
      </p:sp>
    </p:spTree>
    <p:extLst>
      <p:ext uri="{BB962C8B-B14F-4D97-AF65-F5344CB8AC3E}">
        <p14:creationId xmlns:p14="http://schemas.microsoft.com/office/powerpoint/2010/main" val="37511693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cs typeface="Calibri"/>
              </a:rPr>
              <a:t>Hirschfeld, G., Hechler, T. et al. (2013), J </a:t>
            </a:r>
            <a:r>
              <a:rPr lang="de-DE" dirty="0" err="1">
                <a:cs typeface="Calibri"/>
              </a:rPr>
              <a:t>Ped</a:t>
            </a:r>
            <a:r>
              <a:rPr lang="de-DE" dirty="0">
                <a:cs typeface="Calibri"/>
              </a:rPr>
              <a:t> </a:t>
            </a:r>
            <a:r>
              <a:rPr lang="de-DE" dirty="0" err="1">
                <a:cs typeface="Calibri"/>
              </a:rPr>
              <a:t>Psychol</a:t>
            </a:r>
            <a:r>
              <a:rPr lang="de-DE" dirty="0">
                <a:cs typeface="Calibri"/>
              </a:rPr>
              <a:t>.</a:t>
            </a:r>
          </a:p>
          <a:p>
            <a:endParaRPr lang="de-DE" dirty="0"/>
          </a:p>
        </p:txBody>
      </p:sp>
      <p:sp>
        <p:nvSpPr>
          <p:cNvPr id="4" name="Titel 3"/>
          <p:cNvSpPr>
            <a:spLocks noGrp="1"/>
          </p:cNvSpPr>
          <p:nvPr>
            <p:ph type="title"/>
          </p:nvPr>
        </p:nvSpPr>
        <p:spPr>
          <a:xfrm>
            <a:off x="838200" y="365126"/>
            <a:ext cx="7086600" cy="1278440"/>
          </a:xfrm>
        </p:spPr>
        <p:txBody>
          <a:bodyPr>
            <a:normAutofit/>
          </a:bodyPr>
          <a:lstStyle/>
          <a:p>
            <a:r>
              <a:rPr lang="en-GB" dirty="0"/>
              <a:t>Adverse effect of emotional distress on long-term treatment outcome of intensive interdisciplinary pain treatment</a:t>
            </a:r>
            <a:endParaRPr lang="de-DE" dirty="0"/>
          </a:p>
        </p:txBody>
      </p:sp>
      <p:pic>
        <p:nvPicPr>
          <p:cNvPr id="5" name="Picture 4" descr="fig_2_"/>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048446" y="572388"/>
            <a:ext cx="2345430" cy="526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a:spLocks noChangeArrowheads="1"/>
          </p:cNvSpPr>
          <p:nvPr/>
        </p:nvSpPr>
        <p:spPr bwMode="auto">
          <a:xfrm>
            <a:off x="9267322" y="2078966"/>
            <a:ext cx="328411" cy="1118426"/>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5000"/>
              </a:spcAft>
              <a:buClr>
                <a:schemeClr val="bg2"/>
              </a:buClr>
              <a:buFont typeface="Wingdings" panose="05000000000000000000" pitchFamily="2" charset="2"/>
              <a:buChar char="§"/>
              <a:defRPr sz="2000">
                <a:solidFill>
                  <a:schemeClr val="tx1"/>
                </a:solidFill>
                <a:latin typeface="Arial" panose="020B0604020202020204" pitchFamily="34" charset="0"/>
              </a:defRPr>
            </a:lvl1pPr>
            <a:lvl2pPr marL="742950" indent="-285750">
              <a:spcAft>
                <a:spcPct val="25000"/>
              </a:spcAft>
              <a:buClr>
                <a:schemeClr val="bg2"/>
              </a:buClr>
              <a:buChar char="-"/>
              <a:defRPr>
                <a:solidFill>
                  <a:schemeClr val="tx1"/>
                </a:solidFill>
                <a:latin typeface="Arial" panose="020B0604020202020204" pitchFamily="34" charset="0"/>
              </a:defRPr>
            </a:lvl2pPr>
            <a:lvl3pPr marL="1143000" indent="-228600">
              <a:spcAft>
                <a:spcPct val="25000"/>
              </a:spcAft>
              <a:buClr>
                <a:schemeClr val="bg2"/>
              </a:buClr>
              <a:buChar char="-"/>
              <a:defRPr sz="1600">
                <a:solidFill>
                  <a:schemeClr val="tx1"/>
                </a:solidFill>
                <a:latin typeface="Arial" panose="020B0604020202020204" pitchFamily="34" charset="0"/>
              </a:defRPr>
            </a:lvl3pPr>
            <a:lvl4pPr marL="1600200" indent="-228600">
              <a:spcAft>
                <a:spcPct val="25000"/>
              </a:spcAft>
              <a:buClr>
                <a:schemeClr val="bg2"/>
              </a:buClr>
              <a:buChar char="-"/>
              <a:defRPr sz="1600">
                <a:solidFill>
                  <a:schemeClr val="tx1"/>
                </a:solidFill>
                <a:latin typeface="Arial" panose="020B0604020202020204" pitchFamily="34" charset="0"/>
              </a:defRPr>
            </a:lvl4pPr>
            <a:lvl5pPr marL="2057400" indent="-228600">
              <a:spcAft>
                <a:spcPct val="25000"/>
              </a:spcAft>
              <a:buClr>
                <a:schemeClr val="bg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9pPr>
          </a:lstStyle>
          <a:p>
            <a:pPr>
              <a:spcAft>
                <a:spcPts val="563"/>
              </a:spcAft>
              <a:buClr>
                <a:srgbClr val="000000"/>
              </a:buClr>
              <a:buNone/>
            </a:pPr>
            <a:endParaRPr lang="de-DE" altLang="de-DE" sz="1800">
              <a:solidFill>
                <a:schemeClr val="bg1"/>
              </a:solidFill>
              <a:ea typeface="Lucida Sans Unicode" panose="020B0602030504020204" pitchFamily="34" charset="0"/>
              <a:cs typeface="Lucida Sans Unicode" panose="020B0602030504020204" pitchFamily="34" charset="0"/>
            </a:endParaRPr>
          </a:p>
        </p:txBody>
      </p:sp>
      <p:sp>
        <p:nvSpPr>
          <p:cNvPr id="7" name="Oval 5"/>
          <p:cNvSpPr>
            <a:spLocks noChangeArrowheads="1"/>
          </p:cNvSpPr>
          <p:nvPr/>
        </p:nvSpPr>
        <p:spPr bwMode="auto">
          <a:xfrm>
            <a:off x="9267322" y="3404654"/>
            <a:ext cx="328411" cy="986191"/>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Aft>
                <a:spcPct val="25000"/>
              </a:spcAft>
              <a:buClr>
                <a:schemeClr val="bg2"/>
              </a:buClr>
              <a:buFont typeface="Wingdings" panose="05000000000000000000" pitchFamily="2" charset="2"/>
              <a:buChar char="§"/>
              <a:defRPr sz="2000">
                <a:solidFill>
                  <a:schemeClr val="tx1"/>
                </a:solidFill>
                <a:latin typeface="Arial" panose="020B0604020202020204" pitchFamily="34" charset="0"/>
              </a:defRPr>
            </a:lvl1pPr>
            <a:lvl2pPr marL="742950" indent="-285750">
              <a:spcAft>
                <a:spcPct val="25000"/>
              </a:spcAft>
              <a:buClr>
                <a:schemeClr val="bg2"/>
              </a:buClr>
              <a:buChar char="-"/>
              <a:defRPr>
                <a:solidFill>
                  <a:schemeClr val="tx1"/>
                </a:solidFill>
                <a:latin typeface="Arial" panose="020B0604020202020204" pitchFamily="34" charset="0"/>
              </a:defRPr>
            </a:lvl2pPr>
            <a:lvl3pPr marL="1143000" indent="-228600">
              <a:spcAft>
                <a:spcPct val="25000"/>
              </a:spcAft>
              <a:buClr>
                <a:schemeClr val="bg2"/>
              </a:buClr>
              <a:buChar char="-"/>
              <a:defRPr sz="1600">
                <a:solidFill>
                  <a:schemeClr val="tx1"/>
                </a:solidFill>
                <a:latin typeface="Arial" panose="020B0604020202020204" pitchFamily="34" charset="0"/>
              </a:defRPr>
            </a:lvl3pPr>
            <a:lvl4pPr marL="1600200" indent="-228600">
              <a:spcAft>
                <a:spcPct val="25000"/>
              </a:spcAft>
              <a:buClr>
                <a:schemeClr val="bg2"/>
              </a:buClr>
              <a:buChar char="-"/>
              <a:defRPr sz="1600">
                <a:solidFill>
                  <a:schemeClr val="tx1"/>
                </a:solidFill>
                <a:latin typeface="Arial" panose="020B0604020202020204" pitchFamily="34" charset="0"/>
              </a:defRPr>
            </a:lvl4pPr>
            <a:lvl5pPr marL="2057400" indent="-228600">
              <a:spcAft>
                <a:spcPct val="25000"/>
              </a:spcAft>
              <a:buClr>
                <a:schemeClr val="bg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9pPr>
          </a:lstStyle>
          <a:p>
            <a:pPr>
              <a:spcAft>
                <a:spcPts val="563"/>
              </a:spcAft>
              <a:buClr>
                <a:srgbClr val="000000"/>
              </a:buClr>
              <a:buNone/>
            </a:pPr>
            <a:endParaRPr lang="de-DE" altLang="de-DE" sz="1800">
              <a:solidFill>
                <a:schemeClr val="bg1"/>
              </a:solidFill>
              <a:ea typeface="Lucida Sans Unicode" panose="020B0602030504020204" pitchFamily="34" charset="0"/>
              <a:cs typeface="Lucida Sans Unicode" panose="020B0602030504020204" pitchFamily="34" charset="0"/>
            </a:endParaRPr>
          </a:p>
        </p:txBody>
      </p:sp>
      <p:sp>
        <p:nvSpPr>
          <p:cNvPr id="3" name="Rechteck 2"/>
          <p:cNvSpPr/>
          <p:nvPr/>
        </p:nvSpPr>
        <p:spPr>
          <a:xfrm>
            <a:off x="838200" y="2298295"/>
            <a:ext cx="5916283" cy="1815882"/>
          </a:xfrm>
          <a:prstGeom prst="rect">
            <a:avLst/>
          </a:prstGeom>
        </p:spPr>
        <p:txBody>
          <a:bodyPr wrap="square">
            <a:spAutoFit/>
          </a:bodyPr>
          <a:lstStyle/>
          <a:p>
            <a:endParaRPr lang="en-GB" altLang="de-DE" sz="2800" dirty="0" smtClean="0"/>
          </a:p>
          <a:p>
            <a:r>
              <a:rPr lang="en-GB" altLang="de-DE" sz="2800" dirty="0" smtClean="0"/>
              <a:t>Short-term improvers display increased depressive and anxiety symptoms at baseline</a:t>
            </a:r>
            <a:endParaRPr lang="en-GB" altLang="de-DE" sz="2800" dirty="0"/>
          </a:p>
        </p:txBody>
      </p:sp>
      <p:sp>
        <p:nvSpPr>
          <p:cNvPr id="8"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t>26</a:t>
            </a:r>
            <a:endParaRPr lang="de-DE" sz="1200" dirty="0"/>
          </a:p>
        </p:txBody>
      </p:sp>
      <p:sp>
        <p:nvSpPr>
          <p:cNvPr id="11" name="Rechteck 10"/>
          <p:cNvSpPr/>
          <p:nvPr/>
        </p:nvSpPr>
        <p:spPr>
          <a:xfrm>
            <a:off x="3078136" y="6369075"/>
            <a:ext cx="889987"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FE3C3-FE71-FE4A-84C9-D059B8DAB9C8}" type="datetime1">
              <a:rPr lang="de-DE" sz="1200">
                <a:solidFill>
                  <a:prstClr val="black"/>
                </a:solidFill>
              </a:rPr>
              <a:pPr marL="0" marR="0" lvl="0" indent="0" algn="l" defTabSz="914400" rtl="0" eaLnBrk="1" fontAlgn="auto" latinLnBrk="0" hangingPunct="1">
                <a:lnSpc>
                  <a:spcPct val="100000"/>
                </a:lnSpc>
                <a:spcBef>
                  <a:spcPts val="0"/>
                </a:spcBef>
                <a:spcAft>
                  <a:spcPts val="0"/>
                </a:spcAft>
                <a:buClrTx/>
                <a:buSzTx/>
                <a:buFontTx/>
                <a:buNone/>
                <a:tabLst/>
                <a:defRPr/>
              </a:pPr>
              <a:t>17.03.2017</a:t>
            </a:fld>
            <a:endParaRPr lang="de-DE" dirty="0"/>
          </a:p>
        </p:txBody>
      </p:sp>
    </p:spTree>
    <p:extLst>
      <p:ext uri="{BB962C8B-B14F-4D97-AF65-F5344CB8AC3E}">
        <p14:creationId xmlns:p14="http://schemas.microsoft.com/office/powerpoint/2010/main" val="814935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p:txBody>
          <a:bodyPr/>
          <a:lstStyle/>
          <a:p>
            <a:pPr marL="0" indent="0" algn="ctr">
              <a:buNone/>
            </a:pPr>
            <a:r>
              <a:rPr lang="de-DE" sz="4000" b="1" dirty="0" smtClean="0"/>
              <a:t>Topic 1:</a:t>
            </a:r>
          </a:p>
          <a:p>
            <a:pPr marL="0" indent="0" algn="ctr">
              <a:buNone/>
            </a:pPr>
            <a:endParaRPr lang="de-DE" sz="4000" b="1" dirty="0" smtClean="0"/>
          </a:p>
          <a:p>
            <a:pPr marL="0" indent="0" algn="ctr">
              <a:buNone/>
            </a:pPr>
            <a:r>
              <a:rPr lang="en-GB" altLang="de-DE" sz="4000" b="1" dirty="0">
                <a:solidFill>
                  <a:srgbClr val="000000"/>
                </a:solidFill>
                <a:cs typeface="Calibri"/>
              </a:rPr>
              <a:t>Chronic pain: </a:t>
            </a:r>
            <a:endParaRPr lang="en-GB" altLang="de-DE" sz="4000" b="1" dirty="0" smtClean="0">
              <a:solidFill>
                <a:srgbClr val="000000"/>
              </a:solidFill>
              <a:cs typeface="Calibri"/>
            </a:endParaRPr>
          </a:p>
          <a:p>
            <a:pPr marL="0" indent="0" algn="ctr">
              <a:buNone/>
            </a:pPr>
            <a:r>
              <a:rPr lang="en-GB" altLang="de-DE" sz="4000" b="1" dirty="0" smtClean="0">
                <a:solidFill>
                  <a:srgbClr val="000000"/>
                </a:solidFill>
                <a:cs typeface="Calibri"/>
              </a:rPr>
              <a:t>A </a:t>
            </a:r>
            <a:r>
              <a:rPr lang="en-GB" altLang="de-DE" sz="4000" b="1" dirty="0">
                <a:solidFill>
                  <a:srgbClr val="000000"/>
                </a:solidFill>
                <a:cs typeface="Calibri"/>
              </a:rPr>
              <a:t>serious problem in </a:t>
            </a:r>
            <a:r>
              <a:rPr lang="en-GB" altLang="de-DE" sz="4000" b="1" dirty="0" smtClean="0">
                <a:solidFill>
                  <a:srgbClr val="000000"/>
                </a:solidFill>
                <a:cs typeface="Calibri"/>
              </a:rPr>
              <a:t>children and adolescents</a:t>
            </a:r>
            <a:endParaRPr lang="de-DE" sz="4000" b="1" dirty="0" smtClean="0"/>
          </a:p>
          <a:p>
            <a:pPr marL="0" indent="0">
              <a:buNone/>
            </a:pPr>
            <a:endParaRPr lang="de-DE" dirty="0"/>
          </a:p>
        </p:txBody>
      </p:sp>
      <p:sp>
        <p:nvSpPr>
          <p:cNvPr id="4" name="Titel 3"/>
          <p:cNvSpPr>
            <a:spLocks noGrp="1"/>
          </p:cNvSpPr>
          <p:nvPr>
            <p:ph type="title"/>
          </p:nvPr>
        </p:nvSpPr>
        <p:spPr/>
        <p:txBody>
          <a:bodyPr/>
          <a:lstStyle/>
          <a:p>
            <a:endParaRPr lang="de-DE"/>
          </a:p>
        </p:txBody>
      </p:sp>
    </p:spTree>
    <p:extLst>
      <p:ext uri="{BB962C8B-B14F-4D97-AF65-F5344CB8AC3E}">
        <p14:creationId xmlns:p14="http://schemas.microsoft.com/office/powerpoint/2010/main" val="3126907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endParaRPr lang="de-DE" dirty="0"/>
          </a:p>
        </p:txBody>
      </p:sp>
      <p:sp>
        <p:nvSpPr>
          <p:cNvPr id="3" name="Inhaltsplatzhalter 2"/>
          <p:cNvSpPr>
            <a:spLocks noGrp="1"/>
          </p:cNvSpPr>
          <p:nvPr>
            <p:ph idx="1"/>
          </p:nvPr>
        </p:nvSpPr>
        <p:spPr/>
        <p:txBody>
          <a:bodyPr/>
          <a:lstStyle/>
          <a:p>
            <a:r>
              <a:rPr lang="en-GB" dirty="0" smtClean="0"/>
              <a:t>Children with chronic pain and clinically relevant anxiety symptoms benefit less from CBT than children with chronic pain only. </a:t>
            </a:r>
          </a:p>
          <a:p>
            <a:endParaRPr lang="en-GB" dirty="0" smtClean="0"/>
          </a:p>
          <a:p>
            <a:r>
              <a:rPr lang="en-GB" dirty="0" smtClean="0"/>
              <a:t>Children with increased emotional distress at baseline display worse long-term treatment outcome following intensive interdisciplinary pain treatment. </a:t>
            </a:r>
          </a:p>
          <a:p>
            <a:endParaRPr lang="en-GB" dirty="0"/>
          </a:p>
        </p:txBody>
      </p:sp>
      <p:sp>
        <p:nvSpPr>
          <p:cNvPr id="4" name="Titel 3"/>
          <p:cNvSpPr>
            <a:spLocks noGrp="1"/>
          </p:cNvSpPr>
          <p:nvPr>
            <p:ph type="title"/>
          </p:nvPr>
        </p:nvSpPr>
        <p:spPr/>
        <p:txBody>
          <a:bodyPr>
            <a:normAutofit/>
          </a:bodyPr>
          <a:lstStyle/>
          <a:p>
            <a:r>
              <a:rPr lang="de-DE" dirty="0" smtClean="0"/>
              <a:t>Summary </a:t>
            </a:r>
            <a:r>
              <a:rPr lang="de-DE" dirty="0" err="1" smtClean="0"/>
              <a:t>to</a:t>
            </a:r>
            <a:r>
              <a:rPr lang="de-DE" dirty="0" smtClean="0"/>
              <a:t> Topic 3:</a:t>
            </a:r>
            <a:br>
              <a:rPr lang="de-DE" dirty="0" smtClean="0"/>
            </a:br>
            <a:r>
              <a:rPr lang="en-GB" altLang="de-DE" dirty="0">
                <a:solidFill>
                  <a:srgbClr val="000000"/>
                </a:solidFill>
                <a:cs typeface="Calibri"/>
              </a:rPr>
              <a:t>Adverse effect of emotional distress on treatment outcome</a:t>
            </a:r>
            <a:endParaRPr lang="en-GB" dirty="0"/>
          </a:p>
        </p:txBody>
      </p:sp>
      <p:sp>
        <p:nvSpPr>
          <p:cNvPr id="5"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t>27</a:t>
            </a:r>
            <a:endParaRPr lang="de-DE" sz="1200" dirty="0"/>
          </a:p>
        </p:txBody>
      </p:sp>
      <p:sp>
        <p:nvSpPr>
          <p:cNvPr id="6" name="Datumsplatzhalter 3"/>
          <p:cNvSpPr txBox="1">
            <a:spLocks/>
          </p:cNvSpPr>
          <p:nvPr/>
        </p:nvSpPr>
        <p:spPr>
          <a:xfrm>
            <a:off x="3116495" y="6398938"/>
            <a:ext cx="1815101" cy="33488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7FE3C3-FE71-FE4A-84C9-D059B8DAB9C8}" type="datetime1">
              <a:rPr lang="de-DE" sz="1200" smtClean="0"/>
              <a:pPr/>
              <a:t>17.03.2017</a:t>
            </a:fld>
            <a:endParaRPr lang="de-DE" sz="1200" dirty="0"/>
          </a:p>
        </p:txBody>
      </p:sp>
    </p:spTree>
    <p:extLst>
      <p:ext uri="{BB962C8B-B14F-4D97-AF65-F5344CB8AC3E}">
        <p14:creationId xmlns:p14="http://schemas.microsoft.com/office/powerpoint/2010/main" val="220987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p:txBody>
          <a:bodyPr/>
          <a:lstStyle/>
          <a:p>
            <a:pPr marL="0" indent="0" algn="ctr">
              <a:buNone/>
            </a:pPr>
            <a:r>
              <a:rPr lang="de-DE" sz="4000" b="1" dirty="0" smtClean="0"/>
              <a:t>Topic 4:</a:t>
            </a:r>
          </a:p>
          <a:p>
            <a:pPr marL="0" indent="0" algn="ctr">
              <a:buNone/>
            </a:pPr>
            <a:endParaRPr lang="de-DE" sz="4000" b="1" dirty="0" smtClean="0"/>
          </a:p>
          <a:p>
            <a:pPr marL="0" lvl="0" indent="0" algn="ctr" defTabSz="449263" eaLnBrk="0" fontAlgn="base" hangingPunct="0">
              <a:lnSpc>
                <a:spcPct val="100000"/>
              </a:lnSpc>
              <a:spcBef>
                <a:spcPct val="0"/>
              </a:spcBef>
              <a:spcAft>
                <a:spcPct val="10000"/>
              </a:spcAft>
              <a:buClr>
                <a:srgbClr val="FF0000"/>
              </a:buClr>
              <a:buNone/>
              <a:defRPr/>
            </a:pPr>
            <a:r>
              <a:rPr lang="en-GB" sz="4000" b="1" dirty="0" smtClean="0"/>
              <a:t>The Fear </a:t>
            </a:r>
            <a:r>
              <a:rPr lang="en-GB" sz="4000" b="1" dirty="0"/>
              <a:t>Avoidance </a:t>
            </a:r>
            <a:r>
              <a:rPr lang="en-GB" sz="4000" b="1" dirty="0" smtClean="0"/>
              <a:t>Model and fearful reactions to </a:t>
            </a:r>
            <a:r>
              <a:rPr lang="en-GB" sz="4000" b="1" dirty="0" err="1" smtClean="0"/>
              <a:t>interoceptive</a:t>
            </a:r>
            <a:r>
              <a:rPr lang="en-GB" sz="4000" b="1" dirty="0" smtClean="0"/>
              <a:t> sensations in adolescents with chronic pain</a:t>
            </a:r>
            <a:endParaRPr lang="en-GB" altLang="de-DE" sz="4000" b="1" dirty="0">
              <a:solidFill>
                <a:srgbClr val="000000"/>
              </a:solidFill>
              <a:cs typeface="Calibri"/>
            </a:endParaRPr>
          </a:p>
          <a:p>
            <a:pPr marL="0" indent="0">
              <a:buNone/>
            </a:pPr>
            <a:endParaRPr lang="de-DE" dirty="0"/>
          </a:p>
        </p:txBody>
      </p:sp>
      <p:sp>
        <p:nvSpPr>
          <p:cNvPr id="4" name="Titel 3"/>
          <p:cNvSpPr>
            <a:spLocks noGrp="1"/>
          </p:cNvSpPr>
          <p:nvPr>
            <p:ph type="title"/>
          </p:nvPr>
        </p:nvSpPr>
        <p:spPr/>
        <p:txBody>
          <a:bodyPr/>
          <a:lstStyle/>
          <a:p>
            <a:endParaRPr lang="de-DE"/>
          </a:p>
        </p:txBody>
      </p:sp>
    </p:spTree>
    <p:extLst>
      <p:ext uri="{BB962C8B-B14F-4D97-AF65-F5344CB8AC3E}">
        <p14:creationId xmlns:p14="http://schemas.microsoft.com/office/powerpoint/2010/main" val="6867161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381000" y="5359400"/>
            <a:ext cx="8966200" cy="14986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a:xfrm>
            <a:off x="824753" y="1568825"/>
            <a:ext cx="5640445" cy="3948398"/>
          </a:xfrm>
        </p:spPr>
        <p:txBody>
          <a:bodyPr/>
          <a:lstStyle/>
          <a:p>
            <a:endParaRPr lang="de-DE" dirty="0"/>
          </a:p>
        </p:txBody>
      </p:sp>
      <p:sp>
        <p:nvSpPr>
          <p:cNvPr id="4" name="Titel 3"/>
          <p:cNvSpPr>
            <a:spLocks noGrp="1"/>
          </p:cNvSpPr>
          <p:nvPr>
            <p:ph type="title"/>
          </p:nvPr>
        </p:nvSpPr>
        <p:spPr>
          <a:xfrm>
            <a:off x="838200" y="365126"/>
            <a:ext cx="5626998" cy="1024404"/>
          </a:xfrm>
        </p:spPr>
        <p:txBody>
          <a:bodyPr/>
          <a:lstStyle/>
          <a:p>
            <a:r>
              <a:rPr lang="de-DE" dirty="0" smtClean="0"/>
              <a:t>The Fear-</a:t>
            </a:r>
            <a:r>
              <a:rPr lang="de-DE" dirty="0" err="1" smtClean="0"/>
              <a:t>Avoidance</a:t>
            </a:r>
            <a:r>
              <a:rPr lang="de-DE" dirty="0" smtClean="0"/>
              <a:t> Model</a:t>
            </a:r>
            <a:endParaRPr lang="de-DE" dirty="0"/>
          </a:p>
        </p:txBody>
      </p:sp>
      <p:pic>
        <p:nvPicPr>
          <p:cNvPr id="5" name="Grafik 4"/>
          <p:cNvPicPr>
            <a:picLocks noChangeAspect="1"/>
          </p:cNvPicPr>
          <p:nvPr/>
        </p:nvPicPr>
        <p:blipFill>
          <a:blip r:embed="rId2"/>
          <a:stretch>
            <a:fillRect/>
          </a:stretch>
        </p:blipFill>
        <p:spPr>
          <a:xfrm>
            <a:off x="6465198" y="162000"/>
            <a:ext cx="5012445" cy="6696000"/>
          </a:xfrm>
          <a:prstGeom prst="rect">
            <a:avLst/>
          </a:prstGeom>
        </p:spPr>
      </p:pic>
      <p:sp>
        <p:nvSpPr>
          <p:cNvPr id="6" name="Text Box 5"/>
          <p:cNvSpPr txBox="1">
            <a:spLocks noChangeArrowheads="1"/>
          </p:cNvSpPr>
          <p:nvPr/>
        </p:nvSpPr>
        <p:spPr bwMode="auto">
          <a:xfrm>
            <a:off x="838200" y="6113626"/>
            <a:ext cx="5626998" cy="47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spcBef>
                <a:spcPct val="20000"/>
              </a:spcBef>
              <a:buFont typeface="Wingdings" charset="0"/>
              <a:buNone/>
            </a:pPr>
            <a:r>
              <a:rPr lang="de-DE" sz="1800" i="1" dirty="0" err="1" smtClean="0">
                <a:latin typeface="+mn-lt"/>
                <a:cs typeface="Calibri"/>
              </a:rPr>
              <a:t>Vlaeyen</a:t>
            </a:r>
            <a:r>
              <a:rPr lang="de-DE" sz="1800" i="1" dirty="0" smtClean="0">
                <a:latin typeface="+mn-lt"/>
                <a:cs typeface="Calibri"/>
              </a:rPr>
              <a:t>, J., </a:t>
            </a:r>
            <a:r>
              <a:rPr lang="de-DE" sz="1800" i="1" dirty="0" err="1" smtClean="0">
                <a:latin typeface="+mn-lt"/>
                <a:cs typeface="Calibri"/>
              </a:rPr>
              <a:t>Crombez</a:t>
            </a:r>
            <a:r>
              <a:rPr lang="de-DE" sz="1800" i="1" dirty="0" smtClean="0">
                <a:latin typeface="+mn-lt"/>
                <a:cs typeface="Calibri"/>
              </a:rPr>
              <a:t>, G. &amp; Linton, S. (2016), Pain. </a:t>
            </a:r>
            <a:endParaRPr lang="de-DE" i="1" dirty="0">
              <a:latin typeface="+mn-lt"/>
            </a:endParaRPr>
          </a:p>
          <a:p>
            <a:pPr>
              <a:spcBef>
                <a:spcPct val="20000"/>
              </a:spcBef>
              <a:buFont typeface="Wingdings" charset="0"/>
              <a:buNone/>
            </a:pPr>
            <a:endParaRPr lang="fr-FR" i="1" dirty="0">
              <a:latin typeface="+mn-lt"/>
              <a:cs typeface="Calibri"/>
            </a:endParaRPr>
          </a:p>
          <a:p>
            <a:pPr>
              <a:spcBef>
                <a:spcPct val="20000"/>
              </a:spcBef>
              <a:buFont typeface="Wingdings" charset="0"/>
              <a:buNone/>
            </a:pPr>
            <a:r>
              <a:rPr lang="fr-FR" i="1" dirty="0">
                <a:latin typeface="+mn-lt"/>
                <a:cs typeface="Calibri"/>
              </a:rPr>
              <a:t> </a:t>
            </a:r>
            <a:endParaRPr lang="de-DE" i="1" dirty="0">
              <a:latin typeface="+mn-lt"/>
              <a:cs typeface="Calibri"/>
            </a:endParaRPr>
          </a:p>
          <a:p>
            <a:pPr>
              <a:spcBef>
                <a:spcPct val="20000"/>
              </a:spcBef>
              <a:buFont typeface="Wingdings" charset="0"/>
              <a:buNone/>
            </a:pPr>
            <a:endParaRPr lang="de-DE" i="1" dirty="0">
              <a:latin typeface="+mn-lt"/>
              <a:cs typeface="Calibri"/>
            </a:endParaRPr>
          </a:p>
          <a:p>
            <a:pPr>
              <a:spcBef>
                <a:spcPct val="20000"/>
              </a:spcBef>
              <a:buFont typeface="Wingdings" charset="0"/>
              <a:buNone/>
            </a:pPr>
            <a:r>
              <a:rPr lang="de-DE" i="1" dirty="0">
                <a:latin typeface="+mn-lt"/>
                <a:cs typeface="Calibri"/>
              </a:rPr>
              <a:t> </a:t>
            </a:r>
          </a:p>
        </p:txBody>
      </p:sp>
    </p:spTree>
    <p:extLst>
      <p:ext uri="{BB962C8B-B14F-4D97-AF65-F5344CB8AC3E}">
        <p14:creationId xmlns:p14="http://schemas.microsoft.com/office/powerpoint/2010/main" val="2999734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Acquisition of pain-related fear</a:t>
            </a:r>
            <a:endParaRPr lang="en-GB" dirty="0"/>
          </a:p>
        </p:txBody>
      </p:sp>
      <p:sp>
        <p:nvSpPr>
          <p:cNvPr id="3" name="Datumsplatzhalter 2"/>
          <p:cNvSpPr>
            <a:spLocks noGrp="1"/>
          </p:cNvSpPr>
          <p:nvPr>
            <p:ph type="dt" sz="half" idx="2"/>
          </p:nvPr>
        </p:nvSpPr>
        <p:spPr/>
        <p:txBody>
          <a:bodyPr/>
          <a:lstStyle/>
          <a:p>
            <a:fld id="{422A25AA-3C51-8748-93FF-3C64D8655A69}" type="datetime1">
              <a:rPr lang="de-DE" smtClean="0"/>
              <a:t>17.03.2017</a:t>
            </a:fld>
            <a:endParaRPr lang="de-DE" dirty="0"/>
          </a:p>
        </p:txBody>
      </p:sp>
      <p:sp>
        <p:nvSpPr>
          <p:cNvPr id="5" name="Foliennummernplatzhalter 4"/>
          <p:cNvSpPr>
            <a:spLocks noGrp="1"/>
          </p:cNvSpPr>
          <p:nvPr>
            <p:ph type="sldNum" sz="quarter" idx="4"/>
          </p:nvPr>
        </p:nvSpPr>
        <p:spPr/>
        <p:txBody>
          <a:bodyPr/>
          <a:lstStyle/>
          <a:p>
            <a:fld id="{88B16B09-E86C-2040-B0F2-0CBF2E23AE91}" type="slidenum">
              <a:rPr lang="de-DE" smtClean="0"/>
              <a:pPr/>
              <a:t>33</a:t>
            </a:fld>
            <a:endParaRPr lang="de-DE" dirty="0"/>
          </a:p>
        </p:txBody>
      </p:sp>
      <p:sp>
        <p:nvSpPr>
          <p:cNvPr id="11" name="Pfeil nach rechts 10"/>
          <p:cNvSpPr/>
          <p:nvPr/>
        </p:nvSpPr>
        <p:spPr bwMode="auto">
          <a:xfrm>
            <a:off x="5888718" y="2130534"/>
            <a:ext cx="792163" cy="352425"/>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sp>
        <p:nvSpPr>
          <p:cNvPr id="13" name="Textfeld 5"/>
          <p:cNvSpPr txBox="1">
            <a:spLocks noChangeArrowheads="1"/>
          </p:cNvSpPr>
          <p:nvPr/>
        </p:nvSpPr>
        <p:spPr bwMode="auto">
          <a:xfrm>
            <a:off x="6799942" y="1829692"/>
            <a:ext cx="4045858" cy="954107"/>
          </a:xfrm>
          <a:prstGeom prst="rect">
            <a:avLst/>
          </a:prstGeom>
          <a:noFill/>
          <a:ln w="254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GB" altLang="de-DE" sz="2800" dirty="0" smtClean="0">
                <a:latin typeface="+mn-lt"/>
              </a:rPr>
              <a:t>Interrupt selective attention, escape</a:t>
            </a:r>
            <a:endParaRPr lang="en-GB" altLang="de-DE" sz="2800" dirty="0">
              <a:latin typeface="+mn-lt"/>
            </a:endParaRPr>
          </a:p>
        </p:txBody>
      </p:sp>
      <p:sp>
        <p:nvSpPr>
          <p:cNvPr id="14" name="Textfeld 6"/>
          <p:cNvSpPr txBox="1">
            <a:spLocks noChangeArrowheads="1"/>
          </p:cNvSpPr>
          <p:nvPr/>
        </p:nvSpPr>
        <p:spPr bwMode="auto">
          <a:xfrm>
            <a:off x="4931596" y="3035174"/>
            <a:ext cx="576262" cy="480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90000"/>
              </a:lnSpc>
              <a:spcBef>
                <a:spcPts val="1000"/>
              </a:spcBef>
            </a:pPr>
            <a:r>
              <a:rPr lang="de-DE" altLang="de-DE" sz="2800" dirty="0">
                <a:latin typeface="+mn-lt"/>
              </a:rPr>
              <a:t>US</a:t>
            </a:r>
          </a:p>
        </p:txBody>
      </p:sp>
      <p:sp>
        <p:nvSpPr>
          <p:cNvPr id="15" name="Textfeld 7"/>
          <p:cNvSpPr txBox="1">
            <a:spLocks noChangeArrowheads="1"/>
          </p:cNvSpPr>
          <p:nvPr/>
        </p:nvSpPr>
        <p:spPr bwMode="auto">
          <a:xfrm>
            <a:off x="8462508" y="2962351"/>
            <a:ext cx="72072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de-DE" altLang="de-DE" sz="2800" dirty="0">
                <a:latin typeface="+mn-lt"/>
              </a:rPr>
              <a:t>UR</a:t>
            </a:r>
          </a:p>
        </p:txBody>
      </p:sp>
      <p:pic>
        <p:nvPicPr>
          <p:cNvPr id="16" name="Picture 14" descr="http://img2.wikia.nocookie.net/__cb20090702183701/acdc/de/images/c/c9/ACDC_Blitz.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2268" y="1991490"/>
            <a:ext cx="360362" cy="70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07013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Acquisition of pain-related </a:t>
            </a:r>
            <a:r>
              <a:rPr lang="en-GB" dirty="0" smtClean="0"/>
              <a:t>fear: External stimuli</a:t>
            </a:r>
            <a:endParaRPr lang="de-DE" dirty="0"/>
          </a:p>
        </p:txBody>
      </p:sp>
      <p:sp>
        <p:nvSpPr>
          <p:cNvPr id="6" name="Pfeil nach rechts 5"/>
          <p:cNvSpPr/>
          <p:nvPr/>
        </p:nvSpPr>
        <p:spPr bwMode="auto">
          <a:xfrm>
            <a:off x="5888718" y="2130534"/>
            <a:ext cx="792163" cy="352425"/>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sp>
        <p:nvSpPr>
          <p:cNvPr id="7" name="Textfeld 5"/>
          <p:cNvSpPr txBox="1">
            <a:spLocks noChangeArrowheads="1"/>
          </p:cNvSpPr>
          <p:nvPr/>
        </p:nvSpPr>
        <p:spPr bwMode="auto">
          <a:xfrm>
            <a:off x="6931075" y="2061340"/>
            <a:ext cx="2547258" cy="523220"/>
          </a:xfrm>
          <a:prstGeom prst="rect">
            <a:avLst/>
          </a:prstGeom>
          <a:noFill/>
          <a:ln w="254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2800" dirty="0" smtClean="0">
                <a:latin typeface="+mn-lt"/>
              </a:rPr>
              <a:t>Interrupt etc.</a:t>
            </a:r>
            <a:endParaRPr lang="de-DE" altLang="de-DE" sz="2800" dirty="0">
              <a:latin typeface="+mn-lt"/>
            </a:endParaRPr>
          </a:p>
        </p:txBody>
      </p:sp>
      <p:sp>
        <p:nvSpPr>
          <p:cNvPr id="8" name="Textfeld 6"/>
          <p:cNvSpPr txBox="1">
            <a:spLocks noChangeArrowheads="1"/>
          </p:cNvSpPr>
          <p:nvPr/>
        </p:nvSpPr>
        <p:spPr bwMode="auto">
          <a:xfrm>
            <a:off x="4998955" y="2646922"/>
            <a:ext cx="576262" cy="480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90000"/>
              </a:lnSpc>
              <a:spcBef>
                <a:spcPts val="1000"/>
              </a:spcBef>
            </a:pPr>
            <a:r>
              <a:rPr lang="de-DE" altLang="de-DE" sz="2800" dirty="0">
                <a:latin typeface="+mn-lt"/>
              </a:rPr>
              <a:t>US</a:t>
            </a:r>
          </a:p>
        </p:txBody>
      </p:sp>
      <p:sp>
        <p:nvSpPr>
          <p:cNvPr id="9" name="Textfeld 7"/>
          <p:cNvSpPr txBox="1">
            <a:spLocks noChangeArrowheads="1"/>
          </p:cNvSpPr>
          <p:nvPr/>
        </p:nvSpPr>
        <p:spPr bwMode="auto">
          <a:xfrm>
            <a:off x="7844341" y="2625377"/>
            <a:ext cx="72072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de-DE" altLang="de-DE" sz="2800" dirty="0">
                <a:latin typeface="+mn-lt"/>
              </a:rPr>
              <a:t>UR</a:t>
            </a:r>
          </a:p>
        </p:txBody>
      </p:sp>
      <p:pic>
        <p:nvPicPr>
          <p:cNvPr id="10" name="Picture 8" descr="http://media.4teachers.de/images/thumbs/image_thumb.255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5568" y="3748202"/>
            <a:ext cx="468313" cy="658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Pfeil nach rechts 10"/>
          <p:cNvSpPr/>
          <p:nvPr/>
        </p:nvSpPr>
        <p:spPr bwMode="auto">
          <a:xfrm>
            <a:off x="4159931" y="3900602"/>
            <a:ext cx="792162" cy="354012"/>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pic>
        <p:nvPicPr>
          <p:cNvPr id="12" name="Picture 14" descr="http://img2.wikia.nocookie.net/__cb20090702183701/acdc/de/images/c/c9/ACDC_Blitz.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2268" y="1991490"/>
            <a:ext cx="360362" cy="70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Pfeil nach rechts 12"/>
          <p:cNvSpPr/>
          <p:nvPr/>
        </p:nvSpPr>
        <p:spPr bwMode="auto">
          <a:xfrm>
            <a:off x="5888718" y="3902189"/>
            <a:ext cx="792163" cy="352425"/>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sp>
        <p:nvSpPr>
          <p:cNvPr id="15" name="Textfeld 15"/>
          <p:cNvSpPr txBox="1">
            <a:spLocks noChangeArrowheads="1"/>
          </p:cNvSpPr>
          <p:nvPr/>
        </p:nvSpPr>
        <p:spPr bwMode="auto">
          <a:xfrm>
            <a:off x="5082268" y="4448289"/>
            <a:ext cx="8064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de-DE" altLang="de-DE" sz="2800" dirty="0">
                <a:latin typeface="+mn-lt"/>
              </a:rPr>
              <a:t>US</a:t>
            </a:r>
          </a:p>
        </p:txBody>
      </p:sp>
      <p:sp>
        <p:nvSpPr>
          <p:cNvPr id="16" name="Textfeld 16"/>
          <p:cNvSpPr txBox="1">
            <a:spLocks noChangeArrowheads="1"/>
          </p:cNvSpPr>
          <p:nvPr/>
        </p:nvSpPr>
        <p:spPr bwMode="auto">
          <a:xfrm>
            <a:off x="7844341" y="4410585"/>
            <a:ext cx="5762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de-DE" altLang="de-DE" sz="2800" dirty="0">
                <a:latin typeface="+mn-lt"/>
              </a:rPr>
              <a:t>CR</a:t>
            </a:r>
          </a:p>
        </p:txBody>
      </p:sp>
      <p:sp>
        <p:nvSpPr>
          <p:cNvPr id="17" name="Textfeld 17"/>
          <p:cNvSpPr txBox="1">
            <a:spLocks noChangeArrowheads="1"/>
          </p:cNvSpPr>
          <p:nvPr/>
        </p:nvSpPr>
        <p:spPr bwMode="auto">
          <a:xfrm>
            <a:off x="3476585" y="4448289"/>
            <a:ext cx="93997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de-DE"/>
            </a:defPPr>
            <a:lvl1pPr>
              <a:defRPr sz="2800"/>
            </a:lvl1pPr>
            <a:lvl2pPr marL="742950" indent="-285750">
              <a:defRPr sz="2000">
                <a:latin typeface="Arial" panose="020B0604020202020204" pitchFamily="34" charset="0"/>
              </a:defRPr>
            </a:lvl2pPr>
            <a:lvl3pPr marL="1143000" indent="-228600">
              <a:defRPr sz="2000">
                <a:latin typeface="Arial" panose="020B0604020202020204" pitchFamily="34" charset="0"/>
              </a:defRPr>
            </a:lvl3pPr>
            <a:lvl4pPr marL="1600200" indent="-228600">
              <a:defRPr sz="2000">
                <a:latin typeface="Arial" panose="020B0604020202020204" pitchFamily="34" charset="0"/>
              </a:defRPr>
            </a:lvl4pPr>
            <a:lvl5pPr marL="2057400" indent="-228600">
              <a:defRPr sz="2000">
                <a:latin typeface="Arial" panose="020B0604020202020204" pitchFamily="34" charset="0"/>
              </a:defRPr>
            </a:lvl5pPr>
            <a:lvl6pPr marL="2514600" indent="-228600" eaLnBrk="0" fontAlgn="base" hangingPunct="0">
              <a:spcBef>
                <a:spcPct val="0"/>
              </a:spcBef>
              <a:spcAft>
                <a:spcPct val="0"/>
              </a:spcAft>
              <a:defRPr sz="2000">
                <a:latin typeface="Arial" panose="020B0604020202020204" pitchFamily="34" charset="0"/>
              </a:defRPr>
            </a:lvl6pPr>
            <a:lvl7pPr marL="2971800" indent="-228600" eaLnBrk="0" fontAlgn="base" hangingPunct="0">
              <a:spcBef>
                <a:spcPct val="0"/>
              </a:spcBef>
              <a:spcAft>
                <a:spcPct val="0"/>
              </a:spcAft>
              <a:defRPr sz="2000">
                <a:latin typeface="Arial" panose="020B0604020202020204" pitchFamily="34" charset="0"/>
              </a:defRPr>
            </a:lvl7pPr>
            <a:lvl8pPr marL="3429000" indent="-228600" eaLnBrk="0" fontAlgn="base" hangingPunct="0">
              <a:spcBef>
                <a:spcPct val="0"/>
              </a:spcBef>
              <a:spcAft>
                <a:spcPct val="0"/>
              </a:spcAft>
              <a:defRPr sz="2000">
                <a:latin typeface="Arial" panose="020B0604020202020204" pitchFamily="34" charset="0"/>
              </a:defRPr>
            </a:lvl8pPr>
            <a:lvl9pPr marL="3886200" indent="-228600" eaLnBrk="0" fontAlgn="base" hangingPunct="0">
              <a:spcBef>
                <a:spcPct val="0"/>
              </a:spcBef>
              <a:spcAft>
                <a:spcPct val="0"/>
              </a:spcAft>
              <a:defRPr sz="2000">
                <a:latin typeface="Arial" panose="020B0604020202020204" pitchFamily="34" charset="0"/>
              </a:defRPr>
            </a:lvl9pPr>
          </a:lstStyle>
          <a:p>
            <a:r>
              <a:rPr lang="de-DE" altLang="de-DE" dirty="0"/>
              <a:t>CS+</a:t>
            </a:r>
          </a:p>
        </p:txBody>
      </p:sp>
      <p:pic>
        <p:nvPicPr>
          <p:cNvPr id="19" name="Picture 14" descr="http://img2.wikia.nocookie.net/__cb20090702183701/acdc/de/images/c/c9/ACDC_Blitz.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7994" y="3687982"/>
            <a:ext cx="360362" cy="70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feld 5"/>
          <p:cNvSpPr txBox="1">
            <a:spLocks noChangeArrowheads="1"/>
          </p:cNvSpPr>
          <p:nvPr/>
        </p:nvSpPr>
        <p:spPr bwMode="auto">
          <a:xfrm>
            <a:off x="7041241" y="3779591"/>
            <a:ext cx="4769759" cy="523220"/>
          </a:xfrm>
          <a:prstGeom prst="rect">
            <a:avLst/>
          </a:prstGeom>
          <a:noFill/>
          <a:ln w="254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2800" dirty="0" smtClean="0">
                <a:latin typeface="+mn-lt"/>
              </a:rPr>
              <a:t>Fear, </a:t>
            </a:r>
            <a:r>
              <a:rPr lang="de-DE" altLang="de-DE" sz="2800" dirty="0" err="1" smtClean="0">
                <a:latin typeface="+mn-lt"/>
              </a:rPr>
              <a:t>avoidance</a:t>
            </a:r>
            <a:r>
              <a:rPr lang="de-DE" altLang="de-DE" sz="2800" dirty="0" smtClean="0">
                <a:latin typeface="+mn-lt"/>
              </a:rPr>
              <a:t>, </a:t>
            </a:r>
            <a:r>
              <a:rPr lang="de-DE" altLang="de-DE" sz="2800" dirty="0" err="1" smtClean="0">
                <a:latin typeface="+mn-lt"/>
              </a:rPr>
              <a:t>safety-seeking</a:t>
            </a:r>
            <a:endParaRPr lang="de-DE" altLang="de-DE" sz="2800" dirty="0">
              <a:latin typeface="+mn-lt"/>
            </a:endParaRPr>
          </a:p>
        </p:txBody>
      </p:sp>
      <p:sp>
        <p:nvSpPr>
          <p:cNvPr id="20" name="Textfeld 18"/>
          <p:cNvSpPr txBox="1">
            <a:spLocks noChangeArrowheads="1"/>
          </p:cNvSpPr>
          <p:nvPr/>
        </p:nvSpPr>
        <p:spPr bwMode="auto">
          <a:xfrm>
            <a:off x="1074205" y="4025257"/>
            <a:ext cx="215265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de-DE" altLang="de-DE" sz="2800" dirty="0" err="1" smtClean="0">
                <a:latin typeface="+mn-lt"/>
              </a:rPr>
              <a:t>External</a:t>
            </a:r>
            <a:endParaRPr lang="de-DE" altLang="de-DE" sz="2800" dirty="0">
              <a:latin typeface="+mn-lt"/>
            </a:endParaRPr>
          </a:p>
          <a:p>
            <a:r>
              <a:rPr lang="de-DE" altLang="de-DE" sz="2800" dirty="0">
                <a:latin typeface="+mn-lt"/>
              </a:rPr>
              <a:t>CS</a:t>
            </a:r>
          </a:p>
        </p:txBody>
      </p:sp>
      <p:sp>
        <p:nvSpPr>
          <p:cNvPr id="3" name="Datumsplatzhalter 2"/>
          <p:cNvSpPr>
            <a:spLocks noGrp="1"/>
          </p:cNvSpPr>
          <p:nvPr>
            <p:ph type="dt" sz="half" idx="2"/>
          </p:nvPr>
        </p:nvSpPr>
        <p:spPr/>
        <p:txBody>
          <a:bodyPr/>
          <a:lstStyle/>
          <a:p>
            <a:fld id="{6E6542D3-5227-6247-8695-2561A4250F13}" type="datetime1">
              <a:rPr lang="de-DE" smtClean="0"/>
              <a:t>17.03.2017</a:t>
            </a:fld>
            <a:endParaRPr lang="de-DE" dirty="0"/>
          </a:p>
        </p:txBody>
      </p:sp>
      <p:sp>
        <p:nvSpPr>
          <p:cNvPr id="5" name="Foliennummernplatzhalter 4"/>
          <p:cNvSpPr>
            <a:spLocks noGrp="1"/>
          </p:cNvSpPr>
          <p:nvPr>
            <p:ph type="sldNum" sz="quarter" idx="4"/>
          </p:nvPr>
        </p:nvSpPr>
        <p:spPr/>
        <p:txBody>
          <a:bodyPr/>
          <a:lstStyle/>
          <a:p>
            <a:fld id="{88B16B09-E86C-2040-B0F2-0CBF2E23AE91}" type="slidenum">
              <a:rPr lang="de-DE" smtClean="0"/>
              <a:pPr/>
              <a:t>34</a:t>
            </a:fld>
            <a:endParaRPr lang="de-DE" dirty="0"/>
          </a:p>
        </p:txBody>
      </p:sp>
    </p:spTree>
    <p:extLst>
      <p:ext uri="{BB962C8B-B14F-4D97-AF65-F5344CB8AC3E}">
        <p14:creationId xmlns:p14="http://schemas.microsoft.com/office/powerpoint/2010/main" val="15566762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Acquisition of pain-related </a:t>
            </a:r>
            <a:r>
              <a:rPr lang="en-GB" dirty="0" smtClean="0"/>
              <a:t>fear: Internal stimuli</a:t>
            </a:r>
            <a:endParaRPr lang="de-DE" dirty="0"/>
          </a:p>
        </p:txBody>
      </p:sp>
      <p:sp>
        <p:nvSpPr>
          <p:cNvPr id="19" name="Pfeil nach rechts 18"/>
          <p:cNvSpPr/>
          <p:nvPr/>
        </p:nvSpPr>
        <p:spPr bwMode="auto">
          <a:xfrm>
            <a:off x="3481758" y="4119995"/>
            <a:ext cx="947378" cy="457488"/>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sp>
        <p:nvSpPr>
          <p:cNvPr id="21" name="Pfeil nach rechts 20"/>
          <p:cNvSpPr/>
          <p:nvPr/>
        </p:nvSpPr>
        <p:spPr bwMode="auto">
          <a:xfrm>
            <a:off x="6416560" y="4081945"/>
            <a:ext cx="947378" cy="457488"/>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sp>
        <p:nvSpPr>
          <p:cNvPr id="17" name="Text Box 5"/>
          <p:cNvSpPr txBox="1">
            <a:spLocks noChangeArrowheads="1"/>
          </p:cNvSpPr>
          <p:nvPr/>
        </p:nvSpPr>
        <p:spPr bwMode="auto">
          <a:xfrm>
            <a:off x="565163" y="5300485"/>
            <a:ext cx="10788637" cy="545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lgn="r">
              <a:spcBef>
                <a:spcPct val="20000"/>
              </a:spcBef>
            </a:pPr>
            <a:r>
              <a:rPr lang="de-DE" sz="1800" i="1" dirty="0" smtClean="0">
                <a:latin typeface="+mn-lt"/>
                <a:cs typeface="Calibri"/>
              </a:rPr>
              <a:t>Bouton, M.E. et al. (2001), </a:t>
            </a:r>
            <a:r>
              <a:rPr lang="de-DE" sz="1800" i="1" dirty="0" err="1" smtClean="0">
                <a:latin typeface="+mn-lt"/>
                <a:cs typeface="Calibri"/>
              </a:rPr>
              <a:t>Psychol</a:t>
            </a:r>
            <a:r>
              <a:rPr lang="de-DE" sz="1800" i="1" dirty="0" smtClean="0">
                <a:latin typeface="+mn-lt"/>
                <a:cs typeface="Calibri"/>
              </a:rPr>
              <a:t> </a:t>
            </a:r>
            <a:r>
              <a:rPr lang="de-DE" sz="1800" i="1" dirty="0" err="1" smtClean="0">
                <a:latin typeface="+mn-lt"/>
                <a:cs typeface="Calibri"/>
              </a:rPr>
              <a:t>Rev</a:t>
            </a:r>
            <a:r>
              <a:rPr lang="de-DE" sz="1800" i="1" dirty="0" smtClean="0">
                <a:latin typeface="+mn-lt"/>
                <a:cs typeface="Calibri"/>
              </a:rPr>
              <a:t>.</a:t>
            </a:r>
          </a:p>
          <a:p>
            <a:pPr algn="r">
              <a:spcBef>
                <a:spcPct val="20000"/>
              </a:spcBef>
            </a:pPr>
            <a:r>
              <a:rPr lang="de-DE" sz="1800" i="1" dirty="0" smtClean="0">
                <a:latin typeface="+mn-lt"/>
                <a:cs typeface="Calibri"/>
              </a:rPr>
              <a:t>Zaman </a:t>
            </a:r>
            <a:r>
              <a:rPr lang="de-DE" sz="1800" i="1" dirty="0">
                <a:latin typeface="+mn-lt"/>
                <a:cs typeface="Calibri"/>
              </a:rPr>
              <a:t>et al. (</a:t>
            </a:r>
            <a:r>
              <a:rPr lang="de-DE" sz="1800" i="1" dirty="0" smtClean="0">
                <a:latin typeface="+mn-lt"/>
                <a:cs typeface="Calibri"/>
              </a:rPr>
              <a:t>2016), </a:t>
            </a:r>
            <a:r>
              <a:rPr lang="de-DE" sz="1800" i="1" dirty="0" err="1" smtClean="0">
                <a:latin typeface="+mn-lt"/>
                <a:cs typeface="Calibri"/>
              </a:rPr>
              <a:t>Psychosom</a:t>
            </a:r>
            <a:r>
              <a:rPr lang="de-DE" sz="1800" i="1" dirty="0" smtClean="0">
                <a:latin typeface="+mn-lt"/>
                <a:cs typeface="Calibri"/>
              </a:rPr>
              <a:t> Med.</a:t>
            </a:r>
            <a:endParaRPr lang="de-DE" sz="1800" i="1" dirty="0">
              <a:latin typeface="+mn-lt"/>
              <a:cs typeface="Calibri"/>
            </a:endParaRPr>
          </a:p>
          <a:p>
            <a:endParaRPr lang="de-DE" i="1" dirty="0">
              <a:latin typeface="Calibri"/>
              <a:cs typeface="Calibri"/>
            </a:endParaRPr>
          </a:p>
          <a:p>
            <a:endParaRPr lang="de-DE" dirty="0">
              <a:latin typeface="+mn-lt"/>
              <a:cs typeface="Calibri"/>
            </a:endParaRPr>
          </a:p>
          <a:p>
            <a:pPr algn="r">
              <a:spcBef>
                <a:spcPct val="20000"/>
              </a:spcBef>
              <a:buFont typeface="Wingdings" charset="0"/>
              <a:buNone/>
            </a:pPr>
            <a:endParaRPr lang="de-DE" dirty="0">
              <a:latin typeface="+mn-lt"/>
              <a:cs typeface="Calibri"/>
            </a:endParaRPr>
          </a:p>
          <a:p>
            <a:pPr algn="r">
              <a:spcBef>
                <a:spcPct val="20000"/>
              </a:spcBef>
              <a:buFont typeface="Wingdings" charset="0"/>
              <a:buNone/>
            </a:pPr>
            <a:r>
              <a:rPr lang="de-DE" i="1" dirty="0">
                <a:latin typeface="+mn-lt"/>
                <a:cs typeface="Calibri"/>
              </a:rPr>
              <a:t> </a:t>
            </a:r>
          </a:p>
        </p:txBody>
      </p:sp>
      <p:pic>
        <p:nvPicPr>
          <p:cNvPr id="31" name="Picture 14" descr="http://img2.wikia.nocookie.net/__cb20090702183701/acdc/de/images/c/c9/ACDC_Blitz.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9352" y="3745090"/>
            <a:ext cx="676251" cy="13256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3983" y="3612360"/>
            <a:ext cx="1887371" cy="1396655"/>
          </a:xfrm>
          <a:prstGeom prst="rect">
            <a:avLst/>
          </a:prstGeom>
        </p:spPr>
      </p:pic>
      <p:sp>
        <p:nvSpPr>
          <p:cNvPr id="4" name="Datumsplatzhalter 3"/>
          <p:cNvSpPr>
            <a:spLocks noGrp="1"/>
          </p:cNvSpPr>
          <p:nvPr>
            <p:ph type="dt" sz="half" idx="2"/>
          </p:nvPr>
        </p:nvSpPr>
        <p:spPr/>
        <p:txBody>
          <a:bodyPr/>
          <a:lstStyle/>
          <a:p>
            <a:fld id="{662A0262-9237-804D-BD01-147D554D1AA1}" type="datetime1">
              <a:rPr lang="de-DE" smtClean="0"/>
              <a:t>17.03.2017</a:t>
            </a:fld>
            <a:endParaRPr lang="de-DE" dirty="0"/>
          </a:p>
        </p:txBody>
      </p:sp>
      <p:sp>
        <p:nvSpPr>
          <p:cNvPr id="6" name="Foliennummernplatzhalter 5"/>
          <p:cNvSpPr>
            <a:spLocks noGrp="1"/>
          </p:cNvSpPr>
          <p:nvPr>
            <p:ph type="sldNum" sz="quarter" idx="4"/>
          </p:nvPr>
        </p:nvSpPr>
        <p:spPr/>
        <p:txBody>
          <a:bodyPr/>
          <a:lstStyle/>
          <a:p>
            <a:fld id="{88B16B09-E86C-2040-B0F2-0CBF2E23AE91}" type="slidenum">
              <a:rPr lang="de-DE" smtClean="0"/>
              <a:pPr/>
              <a:t>35</a:t>
            </a:fld>
            <a:endParaRPr lang="de-DE" dirty="0"/>
          </a:p>
        </p:txBody>
      </p:sp>
      <p:sp>
        <p:nvSpPr>
          <p:cNvPr id="12" name="Textfeld 5"/>
          <p:cNvSpPr txBox="1">
            <a:spLocks noChangeArrowheads="1"/>
          </p:cNvSpPr>
          <p:nvPr/>
        </p:nvSpPr>
        <p:spPr bwMode="auto">
          <a:xfrm>
            <a:off x="7363938" y="4055135"/>
            <a:ext cx="4769759" cy="523220"/>
          </a:xfrm>
          <a:prstGeom prst="rect">
            <a:avLst/>
          </a:prstGeom>
          <a:noFill/>
          <a:ln w="254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2800" dirty="0" smtClean="0">
                <a:latin typeface="+mn-lt"/>
              </a:rPr>
              <a:t>Fear, </a:t>
            </a:r>
            <a:r>
              <a:rPr lang="de-DE" altLang="de-DE" sz="2800" dirty="0" err="1" smtClean="0">
                <a:latin typeface="+mn-lt"/>
              </a:rPr>
              <a:t>avoidance</a:t>
            </a:r>
            <a:r>
              <a:rPr lang="de-DE" altLang="de-DE" sz="2800" dirty="0" smtClean="0">
                <a:latin typeface="+mn-lt"/>
              </a:rPr>
              <a:t>, </a:t>
            </a:r>
            <a:r>
              <a:rPr lang="de-DE" altLang="de-DE" sz="2800" dirty="0" err="1" smtClean="0">
                <a:latin typeface="+mn-lt"/>
              </a:rPr>
              <a:t>safety-seeking</a:t>
            </a:r>
            <a:endParaRPr lang="de-DE" altLang="de-DE" sz="2800" dirty="0">
              <a:latin typeface="+mn-lt"/>
            </a:endParaRPr>
          </a:p>
        </p:txBody>
      </p:sp>
    </p:spTree>
    <p:extLst>
      <p:ext uri="{BB962C8B-B14F-4D97-AF65-F5344CB8AC3E}">
        <p14:creationId xmlns:p14="http://schemas.microsoft.com/office/powerpoint/2010/main" val="3507142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34571" y="1900990"/>
            <a:ext cx="9851571" cy="1735455"/>
          </a:xfrm>
        </p:spPr>
        <p:txBody>
          <a:bodyPr>
            <a:normAutofit/>
          </a:bodyPr>
          <a:lstStyle/>
          <a:p>
            <a:r>
              <a:rPr lang="de-DE" sz="4000" b="1" dirty="0" smtClean="0">
                <a:latin typeface="+mn-lt"/>
              </a:rPr>
              <a:t>The </a:t>
            </a:r>
            <a:r>
              <a:rPr lang="de-DE" sz="4000" b="1" dirty="0" err="1" smtClean="0">
                <a:latin typeface="+mn-lt"/>
              </a:rPr>
              <a:t>Intero</a:t>
            </a:r>
            <a:r>
              <a:rPr lang="de-DE" sz="4000" b="1" dirty="0" smtClean="0">
                <a:latin typeface="+mn-lt"/>
              </a:rPr>
              <a:t>-Project</a:t>
            </a:r>
            <a:endParaRPr lang="de-DE" sz="3100" b="1" dirty="0">
              <a:latin typeface="+mn-lt"/>
              <a:cs typeface="Calibri"/>
            </a:endParaRPr>
          </a:p>
        </p:txBody>
      </p:sp>
      <p:sp>
        <p:nvSpPr>
          <p:cNvPr id="3" name="Untertitel 2"/>
          <p:cNvSpPr>
            <a:spLocks noGrp="1"/>
          </p:cNvSpPr>
          <p:nvPr>
            <p:ph type="subTitle" idx="4294967295"/>
          </p:nvPr>
        </p:nvSpPr>
        <p:spPr>
          <a:xfrm>
            <a:off x="834571" y="3924185"/>
            <a:ext cx="9815286" cy="1989918"/>
          </a:xfrm>
        </p:spPr>
        <p:txBody>
          <a:bodyPr>
            <a:normAutofit/>
          </a:bodyPr>
          <a:lstStyle/>
          <a:p>
            <a:pPr marL="0" indent="0" algn="ctr">
              <a:buNone/>
            </a:pPr>
            <a:r>
              <a:rPr lang="en-GB" altLang="de-DE" sz="2800" dirty="0" smtClean="0">
                <a:latin typeface="+mn-lt"/>
                <a:cs typeface="Calibri"/>
              </a:rPr>
              <a:t>Fearful reactions of adolescents with chronic pain and healthy adolescents following the provocation and imagination of </a:t>
            </a:r>
            <a:r>
              <a:rPr lang="en-GB" altLang="de-DE" sz="2800" dirty="0" err="1" smtClean="0">
                <a:latin typeface="+mn-lt"/>
                <a:cs typeface="Calibri"/>
              </a:rPr>
              <a:t>interoceptive</a:t>
            </a:r>
            <a:r>
              <a:rPr lang="en-GB" altLang="de-DE" sz="2800" dirty="0" smtClean="0">
                <a:latin typeface="+mn-lt"/>
                <a:cs typeface="Calibri"/>
              </a:rPr>
              <a:t> sensations</a:t>
            </a:r>
          </a:p>
        </p:txBody>
      </p:sp>
      <p:sp>
        <p:nvSpPr>
          <p:cNvPr id="4" name="AutoShape 2" descr="https://www.uni-muenster.de/imperia/md/images/wwu/cd/logo-kl.jp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0" name="Picture 6" descr="http://fud.uni-trier.de/files/3513/9177/1498/UniTri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75" y="160338"/>
            <a:ext cx="2160000" cy="8964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7" descr="https://www.spp1337.uni-freiburg.de/material/grafik/df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feld 7"/>
          <p:cNvSpPr txBox="1"/>
          <p:nvPr/>
        </p:nvSpPr>
        <p:spPr>
          <a:xfrm>
            <a:off x="10440751" y="834887"/>
            <a:ext cx="1592223" cy="646331"/>
          </a:xfrm>
          <a:prstGeom prst="rect">
            <a:avLst/>
          </a:prstGeom>
          <a:noFill/>
        </p:spPr>
        <p:txBody>
          <a:bodyPr wrap="square" rtlCol="0">
            <a:spAutoFit/>
          </a:bodyPr>
          <a:lstStyle/>
          <a:p>
            <a:pPr algn="ctr"/>
            <a:r>
              <a:rPr lang="de-DE" dirty="0" smtClean="0"/>
              <a:t>HE 5942/4-1</a:t>
            </a:r>
          </a:p>
          <a:p>
            <a:pPr algn="ctr"/>
            <a:r>
              <a:rPr lang="de-DE" dirty="0" smtClean="0"/>
              <a:t>SCHN 415/5-1</a:t>
            </a:r>
            <a:endParaRPr lang="de-DE" dirty="0"/>
          </a:p>
        </p:txBody>
      </p:sp>
      <p:pic>
        <p:nvPicPr>
          <p:cNvPr id="1026" name="Picture 2" descr="http://www.akademie.rub.de/sites/default/files/uploads/UeberUns/Logo_RUB_BLAU_s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975" y="1399680"/>
            <a:ext cx="2196000" cy="420253"/>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975" y="2162876"/>
            <a:ext cx="2268000" cy="533012"/>
          </a:xfrm>
          <a:prstGeom prst="rect">
            <a:avLst/>
          </a:prstGeom>
        </p:spPr>
      </p:pic>
      <p:sp>
        <p:nvSpPr>
          <p:cNvPr id="11" name="Foliennummernplatzhalter 5"/>
          <p:cNvSpPr>
            <a:spLocks noGrp="1"/>
          </p:cNvSpPr>
          <p:nvPr>
            <p:ph type="sldNum" sz="quarter" idx="4294967295"/>
          </p:nvPr>
        </p:nvSpPr>
        <p:spPr>
          <a:xfrm>
            <a:off x="5183207" y="6377053"/>
            <a:ext cx="899095" cy="334887"/>
          </a:xfrm>
          <a:prstGeom prst="rect">
            <a:avLst/>
          </a:prstGeom>
        </p:spPr>
        <p:txBody>
          <a:bodyPr/>
          <a:lstStyle/>
          <a:p>
            <a:fld id="{88B16B09-E86C-2040-B0F2-0CBF2E23AE91}" type="slidenum">
              <a:rPr lang="de-DE" smtClean="0"/>
              <a:pPr/>
              <a:t>36</a:t>
            </a:fld>
            <a:endParaRPr lang="de-DE" dirty="0" smtClean="0"/>
          </a:p>
        </p:txBody>
      </p:sp>
      <p:sp>
        <p:nvSpPr>
          <p:cNvPr id="12" name="Datumsplatzhalter 3"/>
          <p:cNvSpPr>
            <a:spLocks noGrp="1"/>
          </p:cNvSpPr>
          <p:nvPr>
            <p:ph type="dt" sz="half" idx="2"/>
          </p:nvPr>
        </p:nvSpPr>
        <p:spPr>
          <a:xfrm>
            <a:off x="3116495" y="6398938"/>
            <a:ext cx="1815101" cy="334886"/>
          </a:xfrm>
        </p:spPr>
        <p:txBody>
          <a:bodyPr/>
          <a:lstStyle/>
          <a:p>
            <a:fld id="{2B7FE3C3-FE71-FE4A-84C9-D059B8DAB9C8}" type="datetime1">
              <a:rPr lang="de-DE" smtClean="0"/>
              <a:t>17.03.2017</a:t>
            </a:fld>
            <a:endParaRPr lang="de-DE" dirty="0"/>
          </a:p>
        </p:txBody>
      </p:sp>
    </p:spTree>
    <p:extLst>
      <p:ext uri="{BB962C8B-B14F-4D97-AF65-F5344CB8AC3E}">
        <p14:creationId xmlns:p14="http://schemas.microsoft.com/office/powerpoint/2010/main" val="4276689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9602551" cy="1024404"/>
          </a:xfrm>
        </p:spPr>
        <p:txBody>
          <a:bodyPr>
            <a:normAutofit/>
          </a:bodyPr>
          <a:lstStyle/>
          <a:p>
            <a:r>
              <a:rPr lang="en-GB" dirty="0" smtClean="0"/>
              <a:t>Fearful reactions of adolescents with chronic pain following the provocation of (non-painful) </a:t>
            </a:r>
            <a:r>
              <a:rPr lang="en-GB" dirty="0" err="1" smtClean="0"/>
              <a:t>interoceptive</a:t>
            </a:r>
            <a:r>
              <a:rPr lang="en-GB" dirty="0" smtClean="0"/>
              <a:t> sensations</a:t>
            </a:r>
            <a:endParaRPr lang="en-GB" dirty="0"/>
          </a:p>
        </p:txBody>
      </p:sp>
      <p:pic>
        <p:nvPicPr>
          <p:cNvPr id="18" name="Picture 17" descr="https://www.spp1337.uni-freiburg.de/material/grafik/df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umsplatzhalter 2"/>
          <p:cNvSpPr>
            <a:spLocks noGrp="1"/>
          </p:cNvSpPr>
          <p:nvPr>
            <p:ph type="dt" sz="half" idx="2"/>
          </p:nvPr>
        </p:nvSpPr>
        <p:spPr/>
        <p:txBody>
          <a:bodyPr/>
          <a:lstStyle/>
          <a:p>
            <a:fld id="{ED3F8803-6F45-7944-9F4E-E61DFB796AF5}" type="datetime1">
              <a:rPr lang="de-DE" smtClean="0"/>
              <a:t>17.03.2017</a:t>
            </a:fld>
            <a:endParaRPr lang="de-DE" dirty="0"/>
          </a:p>
        </p:txBody>
      </p:sp>
      <p:sp>
        <p:nvSpPr>
          <p:cNvPr id="5" name="Foliennummernplatzhalter 4"/>
          <p:cNvSpPr>
            <a:spLocks noGrp="1"/>
          </p:cNvSpPr>
          <p:nvPr>
            <p:ph type="sldNum" sz="quarter" idx="4"/>
          </p:nvPr>
        </p:nvSpPr>
        <p:spPr/>
        <p:txBody>
          <a:bodyPr/>
          <a:lstStyle/>
          <a:p>
            <a:fld id="{88B16B09-E86C-2040-B0F2-0CBF2E23AE91}" type="slidenum">
              <a:rPr lang="de-DE" smtClean="0"/>
              <a:pPr/>
              <a:t>37</a:t>
            </a:fld>
            <a:endParaRPr lang="de-DE" dirty="0"/>
          </a:p>
        </p:txBody>
      </p:sp>
      <p:sp>
        <p:nvSpPr>
          <p:cNvPr id="6" name="Textfeld 5"/>
          <p:cNvSpPr txBox="1"/>
          <p:nvPr/>
        </p:nvSpPr>
        <p:spPr>
          <a:xfrm>
            <a:off x="10440751" y="834887"/>
            <a:ext cx="1592223" cy="646331"/>
          </a:xfrm>
          <a:prstGeom prst="rect">
            <a:avLst/>
          </a:prstGeom>
          <a:noFill/>
        </p:spPr>
        <p:txBody>
          <a:bodyPr wrap="square" rtlCol="0">
            <a:spAutoFit/>
          </a:bodyPr>
          <a:lstStyle/>
          <a:p>
            <a:pPr algn="ctr"/>
            <a:r>
              <a:rPr lang="de-DE" dirty="0" smtClean="0"/>
              <a:t>HE 5942/4-1</a:t>
            </a:r>
          </a:p>
          <a:p>
            <a:pPr algn="ctr"/>
            <a:r>
              <a:rPr lang="de-DE" dirty="0" smtClean="0"/>
              <a:t>SCHN 415/5-1</a:t>
            </a:r>
            <a:endParaRPr lang="de-DE" dirty="0"/>
          </a:p>
        </p:txBody>
      </p:sp>
      <p:pic>
        <p:nvPicPr>
          <p:cNvPr id="7" name="Grafik 6"/>
          <p:cNvPicPr>
            <a:picLocks noChangeAspect="1"/>
          </p:cNvPicPr>
          <p:nvPr/>
        </p:nvPicPr>
        <p:blipFill>
          <a:blip r:embed="rId4"/>
          <a:stretch>
            <a:fillRect/>
          </a:stretch>
        </p:blipFill>
        <p:spPr>
          <a:xfrm>
            <a:off x="838200" y="1557309"/>
            <a:ext cx="9504000" cy="4270488"/>
          </a:xfrm>
          <a:prstGeom prst="rect">
            <a:avLst/>
          </a:prstGeom>
        </p:spPr>
      </p:pic>
    </p:spTree>
    <p:extLst>
      <p:ext uri="{BB962C8B-B14F-4D97-AF65-F5344CB8AC3E}">
        <p14:creationId xmlns:p14="http://schemas.microsoft.com/office/powerpoint/2010/main" val="1837111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Fearful reactions of adolescents with chronic pain following the provocation of (non-painful) </a:t>
            </a:r>
            <a:r>
              <a:rPr lang="en-GB" dirty="0" err="1"/>
              <a:t>interoceptive</a:t>
            </a:r>
            <a:r>
              <a:rPr lang="en-GB" dirty="0"/>
              <a:t> sensations</a:t>
            </a:r>
            <a:endParaRPr lang="de-DE" dirty="0"/>
          </a:p>
        </p:txBody>
      </p:sp>
      <p:sp>
        <p:nvSpPr>
          <p:cNvPr id="9" name="Pfeil nach rechts 8"/>
          <p:cNvSpPr/>
          <p:nvPr/>
        </p:nvSpPr>
        <p:spPr bwMode="auto">
          <a:xfrm>
            <a:off x="3475332" y="2747835"/>
            <a:ext cx="947378" cy="457488"/>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sp>
        <p:nvSpPr>
          <p:cNvPr id="16" name="Pfeil nach rechts 15"/>
          <p:cNvSpPr/>
          <p:nvPr/>
        </p:nvSpPr>
        <p:spPr bwMode="auto">
          <a:xfrm>
            <a:off x="6410134" y="2709785"/>
            <a:ext cx="947378" cy="457488"/>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pic>
        <p:nvPicPr>
          <p:cNvPr id="17" name="Grafik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4514" y="2467709"/>
            <a:ext cx="1437498" cy="1017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5" descr="Bau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324" y="2480755"/>
            <a:ext cx="1441120" cy="96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umsplatzhalter 2"/>
          <p:cNvSpPr>
            <a:spLocks noGrp="1"/>
          </p:cNvSpPr>
          <p:nvPr>
            <p:ph type="dt" sz="half" idx="2"/>
          </p:nvPr>
        </p:nvSpPr>
        <p:spPr/>
        <p:txBody>
          <a:bodyPr/>
          <a:lstStyle/>
          <a:p>
            <a:fld id="{59FB1FA6-A1A7-E44A-97CA-7DB5DF6951BB}" type="datetime1">
              <a:rPr lang="de-DE" smtClean="0"/>
              <a:t>17.03.2017</a:t>
            </a:fld>
            <a:endParaRPr lang="de-DE" dirty="0"/>
          </a:p>
        </p:txBody>
      </p:sp>
      <p:sp>
        <p:nvSpPr>
          <p:cNvPr id="5" name="Foliennummernplatzhalter 4"/>
          <p:cNvSpPr>
            <a:spLocks noGrp="1"/>
          </p:cNvSpPr>
          <p:nvPr>
            <p:ph type="sldNum" sz="quarter" idx="4"/>
          </p:nvPr>
        </p:nvSpPr>
        <p:spPr/>
        <p:txBody>
          <a:bodyPr/>
          <a:lstStyle/>
          <a:p>
            <a:fld id="{88B16B09-E86C-2040-B0F2-0CBF2E23AE91}" type="slidenum">
              <a:rPr lang="de-DE" smtClean="0"/>
              <a:pPr/>
              <a:t>38</a:t>
            </a:fld>
            <a:endParaRPr lang="de-DE" dirty="0"/>
          </a:p>
        </p:txBody>
      </p:sp>
      <p:pic>
        <p:nvPicPr>
          <p:cNvPr id="14" name="Picture 17" descr="https://www.spp1337.uni-freiburg.de/material/grafik/df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feld 14"/>
          <p:cNvSpPr txBox="1"/>
          <p:nvPr/>
        </p:nvSpPr>
        <p:spPr>
          <a:xfrm>
            <a:off x="10440751" y="834887"/>
            <a:ext cx="1592223" cy="646331"/>
          </a:xfrm>
          <a:prstGeom prst="rect">
            <a:avLst/>
          </a:prstGeom>
          <a:noFill/>
        </p:spPr>
        <p:txBody>
          <a:bodyPr wrap="square" rtlCol="0">
            <a:spAutoFit/>
          </a:bodyPr>
          <a:lstStyle/>
          <a:p>
            <a:pPr algn="ctr"/>
            <a:r>
              <a:rPr lang="de-DE" dirty="0" smtClean="0"/>
              <a:t>HE 5942/4-1</a:t>
            </a:r>
          </a:p>
          <a:p>
            <a:pPr algn="ctr"/>
            <a:r>
              <a:rPr lang="de-DE" dirty="0" smtClean="0"/>
              <a:t>SCHN 415/5-1</a:t>
            </a:r>
            <a:endParaRPr lang="de-DE" dirty="0"/>
          </a:p>
        </p:txBody>
      </p:sp>
      <p:sp>
        <p:nvSpPr>
          <p:cNvPr id="12" name="Textfeld 5"/>
          <p:cNvSpPr txBox="1">
            <a:spLocks noChangeArrowheads="1"/>
          </p:cNvSpPr>
          <p:nvPr/>
        </p:nvSpPr>
        <p:spPr bwMode="auto">
          <a:xfrm>
            <a:off x="7357512" y="2714968"/>
            <a:ext cx="4769759" cy="523220"/>
          </a:xfrm>
          <a:prstGeom prst="rect">
            <a:avLst/>
          </a:prstGeom>
          <a:noFill/>
          <a:ln w="254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2800" dirty="0" smtClean="0">
                <a:latin typeface="+mn-lt"/>
              </a:rPr>
              <a:t>Fear, </a:t>
            </a:r>
            <a:r>
              <a:rPr lang="de-DE" altLang="de-DE" sz="2800" dirty="0" err="1" smtClean="0">
                <a:latin typeface="+mn-lt"/>
              </a:rPr>
              <a:t>avoidance</a:t>
            </a:r>
            <a:r>
              <a:rPr lang="de-DE" altLang="de-DE" sz="2800" dirty="0" smtClean="0">
                <a:latin typeface="+mn-lt"/>
              </a:rPr>
              <a:t>, </a:t>
            </a:r>
            <a:r>
              <a:rPr lang="de-DE" altLang="de-DE" sz="2800" dirty="0" err="1" smtClean="0">
                <a:latin typeface="+mn-lt"/>
              </a:rPr>
              <a:t>safety-seeking</a:t>
            </a:r>
            <a:endParaRPr lang="de-DE" altLang="de-DE" sz="2800" dirty="0">
              <a:latin typeface="+mn-lt"/>
            </a:endParaRPr>
          </a:p>
        </p:txBody>
      </p:sp>
    </p:spTree>
    <p:extLst>
      <p:ext uri="{BB962C8B-B14F-4D97-AF65-F5344CB8AC3E}">
        <p14:creationId xmlns:p14="http://schemas.microsoft.com/office/powerpoint/2010/main" val="3861895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Fearful reactions of adolescents with chronic pain following the provocation of (non-painful) </a:t>
            </a:r>
            <a:r>
              <a:rPr lang="en-GB" dirty="0" err="1"/>
              <a:t>interoceptive</a:t>
            </a:r>
            <a:r>
              <a:rPr lang="en-GB" dirty="0"/>
              <a:t> sensations</a:t>
            </a:r>
            <a:endParaRPr lang="de-DE" dirty="0"/>
          </a:p>
        </p:txBody>
      </p:sp>
      <p:sp>
        <p:nvSpPr>
          <p:cNvPr id="9" name="Pfeil nach rechts 8"/>
          <p:cNvSpPr/>
          <p:nvPr/>
        </p:nvSpPr>
        <p:spPr bwMode="auto">
          <a:xfrm>
            <a:off x="3475332" y="2747835"/>
            <a:ext cx="947378" cy="457488"/>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pic>
        <p:nvPicPr>
          <p:cNvPr id="14" name="Grafik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3856" y="4067819"/>
            <a:ext cx="1437498" cy="1017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Pfeil nach rechts 15"/>
          <p:cNvSpPr/>
          <p:nvPr/>
        </p:nvSpPr>
        <p:spPr bwMode="auto">
          <a:xfrm>
            <a:off x="6410134" y="2709785"/>
            <a:ext cx="947378" cy="457488"/>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sp>
        <p:nvSpPr>
          <p:cNvPr id="19" name="Pfeil nach rechts 18"/>
          <p:cNvSpPr/>
          <p:nvPr/>
        </p:nvSpPr>
        <p:spPr bwMode="auto">
          <a:xfrm>
            <a:off x="3481758" y="4385995"/>
            <a:ext cx="3875754" cy="419438"/>
          </a:xfrm>
          <a:prstGeom prst="rightArrow">
            <a:avLst/>
          </a:prstGeom>
          <a:solidFill>
            <a:srgbClr val="FFC000"/>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solidFill>
                <a:srgbClr val="FFFF00"/>
              </a:solidFill>
            </a:endParaRPr>
          </a:p>
        </p:txBody>
      </p:sp>
      <p:pic>
        <p:nvPicPr>
          <p:cNvPr id="17" name="Grafik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4514" y="2467709"/>
            <a:ext cx="1437498" cy="1017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5" descr="Bau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324" y="2480755"/>
            <a:ext cx="1441120" cy="96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umsplatzhalter 2"/>
          <p:cNvSpPr>
            <a:spLocks noGrp="1"/>
          </p:cNvSpPr>
          <p:nvPr>
            <p:ph type="dt" sz="half" idx="2"/>
          </p:nvPr>
        </p:nvSpPr>
        <p:spPr/>
        <p:txBody>
          <a:bodyPr/>
          <a:lstStyle/>
          <a:p>
            <a:fld id="{157F3628-45EC-4E4B-A9E5-A648550BE6D5}" type="datetime1">
              <a:rPr lang="de-DE" smtClean="0"/>
              <a:t>17.03.2017</a:t>
            </a:fld>
            <a:endParaRPr lang="de-DE" dirty="0"/>
          </a:p>
        </p:txBody>
      </p:sp>
      <p:sp>
        <p:nvSpPr>
          <p:cNvPr id="5" name="Foliennummernplatzhalter 4"/>
          <p:cNvSpPr>
            <a:spLocks noGrp="1"/>
          </p:cNvSpPr>
          <p:nvPr>
            <p:ph type="sldNum" sz="quarter" idx="4"/>
          </p:nvPr>
        </p:nvSpPr>
        <p:spPr/>
        <p:txBody>
          <a:bodyPr/>
          <a:lstStyle/>
          <a:p>
            <a:fld id="{88B16B09-E86C-2040-B0F2-0CBF2E23AE91}" type="slidenum">
              <a:rPr lang="de-DE" smtClean="0"/>
              <a:pPr/>
              <a:t>39</a:t>
            </a:fld>
            <a:endParaRPr lang="de-DE" dirty="0"/>
          </a:p>
        </p:txBody>
      </p:sp>
      <p:pic>
        <p:nvPicPr>
          <p:cNvPr id="24" name="Picture 17" descr="https://www.spp1337.uni-freiburg.de/material/grafik/df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Textfeld 24"/>
          <p:cNvSpPr txBox="1"/>
          <p:nvPr/>
        </p:nvSpPr>
        <p:spPr>
          <a:xfrm>
            <a:off x="10440751" y="834887"/>
            <a:ext cx="1592223" cy="646331"/>
          </a:xfrm>
          <a:prstGeom prst="rect">
            <a:avLst/>
          </a:prstGeom>
          <a:noFill/>
        </p:spPr>
        <p:txBody>
          <a:bodyPr wrap="square" rtlCol="0">
            <a:spAutoFit/>
          </a:bodyPr>
          <a:lstStyle/>
          <a:p>
            <a:pPr algn="ctr"/>
            <a:r>
              <a:rPr lang="de-DE" dirty="0" smtClean="0"/>
              <a:t>HE 5942/4-1</a:t>
            </a:r>
          </a:p>
          <a:p>
            <a:pPr algn="ctr"/>
            <a:r>
              <a:rPr lang="de-DE" dirty="0" smtClean="0"/>
              <a:t>SCHN 415/5-1</a:t>
            </a:r>
            <a:endParaRPr lang="de-DE" dirty="0"/>
          </a:p>
        </p:txBody>
      </p:sp>
      <p:sp>
        <p:nvSpPr>
          <p:cNvPr id="18" name="Textfeld 5"/>
          <p:cNvSpPr txBox="1">
            <a:spLocks noChangeArrowheads="1"/>
          </p:cNvSpPr>
          <p:nvPr/>
        </p:nvSpPr>
        <p:spPr bwMode="auto">
          <a:xfrm>
            <a:off x="7357512" y="2699940"/>
            <a:ext cx="4769759" cy="523220"/>
          </a:xfrm>
          <a:prstGeom prst="rect">
            <a:avLst/>
          </a:prstGeom>
          <a:noFill/>
          <a:ln w="254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2800" dirty="0" smtClean="0">
                <a:latin typeface="+mn-lt"/>
              </a:rPr>
              <a:t>Fear, </a:t>
            </a:r>
            <a:r>
              <a:rPr lang="de-DE" altLang="de-DE" sz="2800" dirty="0" err="1" smtClean="0">
                <a:latin typeface="+mn-lt"/>
              </a:rPr>
              <a:t>avoidance</a:t>
            </a:r>
            <a:r>
              <a:rPr lang="de-DE" altLang="de-DE" sz="2800" dirty="0" smtClean="0">
                <a:latin typeface="+mn-lt"/>
              </a:rPr>
              <a:t>, </a:t>
            </a:r>
            <a:r>
              <a:rPr lang="de-DE" altLang="de-DE" sz="2800" dirty="0" err="1" smtClean="0">
                <a:latin typeface="+mn-lt"/>
              </a:rPr>
              <a:t>safety-seeking</a:t>
            </a:r>
            <a:endParaRPr lang="de-DE" altLang="de-DE" sz="2800" dirty="0">
              <a:latin typeface="+mn-lt"/>
            </a:endParaRPr>
          </a:p>
        </p:txBody>
      </p:sp>
      <p:sp>
        <p:nvSpPr>
          <p:cNvPr id="22" name="Textfeld 5"/>
          <p:cNvSpPr txBox="1">
            <a:spLocks noChangeArrowheads="1"/>
          </p:cNvSpPr>
          <p:nvPr/>
        </p:nvSpPr>
        <p:spPr bwMode="auto">
          <a:xfrm>
            <a:off x="7357512" y="4334104"/>
            <a:ext cx="4769759" cy="523220"/>
          </a:xfrm>
          <a:prstGeom prst="rect">
            <a:avLst/>
          </a:prstGeom>
          <a:noFill/>
          <a:ln w="254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2800" dirty="0" smtClean="0">
                <a:latin typeface="+mn-lt"/>
              </a:rPr>
              <a:t>Fear, </a:t>
            </a:r>
            <a:r>
              <a:rPr lang="de-DE" altLang="de-DE" sz="2800" dirty="0" err="1" smtClean="0">
                <a:latin typeface="+mn-lt"/>
              </a:rPr>
              <a:t>avoidance</a:t>
            </a:r>
            <a:r>
              <a:rPr lang="de-DE" altLang="de-DE" sz="2800" dirty="0" smtClean="0">
                <a:latin typeface="+mn-lt"/>
              </a:rPr>
              <a:t>, </a:t>
            </a:r>
            <a:r>
              <a:rPr lang="de-DE" altLang="de-DE" sz="2800" dirty="0" err="1" smtClean="0">
                <a:latin typeface="+mn-lt"/>
              </a:rPr>
              <a:t>safety-seeking</a:t>
            </a:r>
            <a:endParaRPr lang="de-DE" altLang="de-DE" sz="2800" dirty="0">
              <a:latin typeface="+mn-lt"/>
            </a:endParaRPr>
          </a:p>
        </p:txBody>
      </p:sp>
      <p:sp>
        <p:nvSpPr>
          <p:cNvPr id="6" name="Rechteck 5"/>
          <p:cNvSpPr/>
          <p:nvPr/>
        </p:nvSpPr>
        <p:spPr>
          <a:xfrm>
            <a:off x="9282908" y="3878494"/>
            <a:ext cx="1630258" cy="1569660"/>
          </a:xfrm>
          <a:prstGeom prst="rect">
            <a:avLst/>
          </a:prstGeom>
        </p:spPr>
        <p:txBody>
          <a:bodyPr wrap="square">
            <a:spAutoFit/>
          </a:bodyPr>
          <a:lstStyle/>
          <a:p>
            <a:pPr algn="ctr"/>
            <a:r>
              <a:rPr lang="de-DE" sz="9600" b="1" dirty="0">
                <a:ln w="0"/>
                <a:solidFill>
                  <a:srgbClr val="FFC000"/>
                </a:solidFill>
                <a:effectLst>
                  <a:outerShdw blurRad="38100" dist="19050" dir="2700000" algn="tl" rotWithShape="0">
                    <a:schemeClr val="dk1">
                      <a:alpha val="40000"/>
                    </a:schemeClr>
                  </a:outerShdw>
                </a:effectLst>
                <a:latin typeface="KaiTi" panose="02010609060101010101" pitchFamily="49" charset="-122"/>
                <a:ea typeface="KaiTi" panose="02010609060101010101" pitchFamily="49" charset="-122"/>
              </a:rPr>
              <a:t>?</a:t>
            </a:r>
          </a:p>
        </p:txBody>
      </p:sp>
    </p:spTree>
    <p:extLst>
      <p:ext uri="{BB962C8B-B14F-4D97-AF65-F5344CB8AC3E}">
        <p14:creationId xmlns:p14="http://schemas.microsoft.com/office/powerpoint/2010/main" val="2659685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lgn="ctr">
              <a:buNone/>
            </a:pPr>
            <a:endParaRPr lang="de-DE" dirty="0"/>
          </a:p>
        </p:txBody>
      </p:sp>
      <p:sp>
        <p:nvSpPr>
          <p:cNvPr id="3" name="Titel 2"/>
          <p:cNvSpPr>
            <a:spLocks noGrp="1"/>
          </p:cNvSpPr>
          <p:nvPr>
            <p:ph type="title"/>
          </p:nvPr>
        </p:nvSpPr>
        <p:spPr/>
        <p:txBody>
          <a:bodyPr/>
          <a:lstStyle/>
          <a:p>
            <a:pPr algn="ctr"/>
            <a:r>
              <a:rPr lang="en-GB" dirty="0" smtClean="0"/>
              <a:t>Chronic pain constitutes a serious problem in adults and in children.</a:t>
            </a:r>
            <a:endParaRPr lang="en-GB" dirty="0"/>
          </a:p>
        </p:txBody>
      </p:sp>
      <p:pic>
        <p:nvPicPr>
          <p:cNvPr id="1026" name="Picture 2" descr="http://i1.web.de/image/766/30432766,pd=1,f=lead-xl/bewegung-hilft-rueckenschmerz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96195"/>
            <a:ext cx="4464000" cy="2973086"/>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http://static3.nachrichten.at/storage/scl/import/alfa/gesundheit/713158_m3w561h315q80v1006_xio-fcmsimage-20121106103536-006000-5098d9e86e479.da47c8ef-5b52-45bc-84bb-9eaac0191749.jpg?version=13578829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718050"/>
            <a:ext cx="5256000" cy="29512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Foliennummernplatzhalter 6"/>
          <p:cNvSpPr>
            <a:spLocks noGrp="1"/>
          </p:cNvSpPr>
          <p:nvPr>
            <p:ph type="sldNum" sz="quarter" idx="4294967295"/>
          </p:nvPr>
        </p:nvSpPr>
        <p:spPr>
          <a:xfrm>
            <a:off x="5183207" y="6377053"/>
            <a:ext cx="899095" cy="334887"/>
          </a:xfrm>
          <a:prstGeom prst="rect">
            <a:avLst/>
          </a:prstGeom>
        </p:spPr>
        <p:txBody>
          <a:bodyPr/>
          <a:lstStyle/>
          <a:p>
            <a:fld id="{88B16B09-E86C-2040-B0F2-0CBF2E23AE91}" type="slidenum">
              <a:rPr lang="de-DE" smtClean="0"/>
              <a:pPr/>
              <a:t>4</a:t>
            </a:fld>
            <a:endParaRPr lang="de-DE" dirty="0"/>
          </a:p>
        </p:txBody>
      </p:sp>
      <p:sp>
        <p:nvSpPr>
          <p:cNvPr id="8" name="Datumsplatzhalter 3"/>
          <p:cNvSpPr>
            <a:spLocks noGrp="1"/>
          </p:cNvSpPr>
          <p:nvPr>
            <p:ph type="dt" sz="half" idx="2"/>
          </p:nvPr>
        </p:nvSpPr>
        <p:spPr>
          <a:xfrm>
            <a:off x="3116495" y="6398938"/>
            <a:ext cx="1815101" cy="334886"/>
          </a:xfrm>
        </p:spPr>
        <p:txBody>
          <a:bodyPr/>
          <a:lstStyle/>
          <a:p>
            <a:fld id="{2B7FE3C3-FE71-FE4A-84C9-D059B8DAB9C8}" type="datetime1">
              <a:rPr lang="de-DE" smtClean="0"/>
              <a:t>17.03.2017</a:t>
            </a:fld>
            <a:endParaRPr lang="de-DE" dirty="0"/>
          </a:p>
        </p:txBody>
      </p:sp>
    </p:spTree>
    <p:extLst>
      <p:ext uri="{BB962C8B-B14F-4D97-AF65-F5344CB8AC3E}">
        <p14:creationId xmlns:p14="http://schemas.microsoft.com/office/powerpoint/2010/main" val="3870597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292100" y="5613400"/>
            <a:ext cx="11430000" cy="1244600"/>
          </a:xfrm>
          <a:prstGeom prst="rect">
            <a:avLst/>
          </a:prstGeom>
          <a:solidFill>
            <a:schemeClr val="bg1"/>
          </a:solidFill>
        </p:spPr>
        <p:txBody>
          <a:bodyPr wrap="square" rtlCol="0">
            <a:spAutoFit/>
          </a:bodyPr>
          <a:lstStyle/>
          <a:p>
            <a:endParaRPr lang="de-DE" dirty="0"/>
          </a:p>
        </p:txBody>
      </p:sp>
      <p:sp>
        <p:nvSpPr>
          <p:cNvPr id="2" name="Titel 1"/>
          <p:cNvSpPr>
            <a:spLocks noGrp="1"/>
          </p:cNvSpPr>
          <p:nvPr>
            <p:ph type="title"/>
          </p:nvPr>
        </p:nvSpPr>
        <p:spPr/>
        <p:txBody>
          <a:bodyPr>
            <a:normAutofit/>
          </a:bodyPr>
          <a:lstStyle/>
          <a:p>
            <a:r>
              <a:rPr lang="en-GB" dirty="0"/>
              <a:t>Fearful reactions of adolescents with chronic pain following the provocation of (non-painful) </a:t>
            </a:r>
            <a:r>
              <a:rPr lang="en-GB" dirty="0" err="1"/>
              <a:t>interoceptive</a:t>
            </a:r>
            <a:r>
              <a:rPr lang="en-GB" dirty="0"/>
              <a:t> sensations</a:t>
            </a:r>
            <a:endParaRPr lang="de-DE" dirty="0"/>
          </a:p>
        </p:txBody>
      </p:sp>
      <p:sp>
        <p:nvSpPr>
          <p:cNvPr id="9" name="Pfeil nach rechts 8"/>
          <p:cNvSpPr/>
          <p:nvPr/>
        </p:nvSpPr>
        <p:spPr bwMode="auto">
          <a:xfrm>
            <a:off x="3475332" y="2747835"/>
            <a:ext cx="947378" cy="457488"/>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pic>
        <p:nvPicPr>
          <p:cNvPr id="14" name="Grafik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3856" y="4067819"/>
            <a:ext cx="1437498" cy="1017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Pfeil nach rechts 15"/>
          <p:cNvSpPr/>
          <p:nvPr/>
        </p:nvSpPr>
        <p:spPr bwMode="auto">
          <a:xfrm>
            <a:off x="6410134" y="2709785"/>
            <a:ext cx="947378" cy="457488"/>
          </a:xfrm>
          <a:prstGeom prst="rightArrow">
            <a:avLst/>
          </a:prstGeom>
          <a:solidFill>
            <a:schemeClr val="bg1">
              <a:lumMod val="65000"/>
            </a:schemeClr>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p>
        </p:txBody>
      </p:sp>
      <p:sp>
        <p:nvSpPr>
          <p:cNvPr id="19" name="Pfeil nach rechts 18"/>
          <p:cNvSpPr/>
          <p:nvPr/>
        </p:nvSpPr>
        <p:spPr bwMode="auto">
          <a:xfrm>
            <a:off x="3481758" y="4385995"/>
            <a:ext cx="3875754" cy="419438"/>
          </a:xfrm>
          <a:prstGeom prst="rightArrow">
            <a:avLst/>
          </a:prstGeom>
          <a:solidFill>
            <a:srgbClr val="FFC000"/>
          </a:solidFill>
          <a:ln>
            <a:noFill/>
          </a:ln>
          <a:effectLst/>
          <a:extLst/>
        </p:spPr>
        <p:txBody>
          <a:bodyPr lIns="0" tIns="0" rIns="0" bIns="0"/>
          <a:lstStyle/>
          <a:p>
            <a:pPr marL="187325" indent="-187325" eaLnBrk="1" hangingPunct="1">
              <a:lnSpc>
                <a:spcPct val="80000"/>
              </a:lnSpc>
              <a:spcAft>
                <a:spcPct val="25000"/>
              </a:spcAft>
              <a:buClr>
                <a:schemeClr val="bg2"/>
              </a:buClr>
              <a:buFont typeface="Wingdings" panose="05000000000000000000" pitchFamily="2" charset="2"/>
              <a:buChar char="§"/>
              <a:defRPr/>
            </a:pPr>
            <a:endParaRPr lang="de-DE">
              <a:solidFill>
                <a:srgbClr val="FFFF00"/>
              </a:solidFill>
            </a:endParaRPr>
          </a:p>
        </p:txBody>
      </p:sp>
      <p:pic>
        <p:nvPicPr>
          <p:cNvPr id="17" name="Grafik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4514" y="2467709"/>
            <a:ext cx="1437498" cy="1017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5" descr="Bau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324" y="2480755"/>
            <a:ext cx="1441120" cy="96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umsplatzhalter 2"/>
          <p:cNvSpPr>
            <a:spLocks noGrp="1"/>
          </p:cNvSpPr>
          <p:nvPr>
            <p:ph type="dt" sz="half" idx="2"/>
          </p:nvPr>
        </p:nvSpPr>
        <p:spPr/>
        <p:txBody>
          <a:bodyPr/>
          <a:lstStyle/>
          <a:p>
            <a:fld id="{157F3628-45EC-4E4B-A9E5-A648550BE6D5}" type="datetime1">
              <a:rPr lang="de-DE" smtClean="0"/>
              <a:t>17.03.2017</a:t>
            </a:fld>
            <a:endParaRPr lang="de-DE" dirty="0"/>
          </a:p>
        </p:txBody>
      </p:sp>
      <p:sp>
        <p:nvSpPr>
          <p:cNvPr id="5" name="Foliennummernplatzhalter 4"/>
          <p:cNvSpPr>
            <a:spLocks noGrp="1"/>
          </p:cNvSpPr>
          <p:nvPr>
            <p:ph type="sldNum" sz="quarter" idx="4"/>
          </p:nvPr>
        </p:nvSpPr>
        <p:spPr/>
        <p:txBody>
          <a:bodyPr/>
          <a:lstStyle/>
          <a:p>
            <a:fld id="{88B16B09-E86C-2040-B0F2-0CBF2E23AE91}" type="slidenum">
              <a:rPr lang="de-DE" smtClean="0"/>
              <a:pPr/>
              <a:t>40</a:t>
            </a:fld>
            <a:endParaRPr lang="de-DE" dirty="0"/>
          </a:p>
        </p:txBody>
      </p:sp>
      <p:pic>
        <p:nvPicPr>
          <p:cNvPr id="24" name="Picture 17" descr="https://www.spp1337.uni-freiburg.de/material/grafik/df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Textfeld 24"/>
          <p:cNvSpPr txBox="1"/>
          <p:nvPr/>
        </p:nvSpPr>
        <p:spPr>
          <a:xfrm>
            <a:off x="10440751" y="834887"/>
            <a:ext cx="1592223" cy="646331"/>
          </a:xfrm>
          <a:prstGeom prst="rect">
            <a:avLst/>
          </a:prstGeom>
          <a:noFill/>
        </p:spPr>
        <p:txBody>
          <a:bodyPr wrap="square" rtlCol="0">
            <a:spAutoFit/>
          </a:bodyPr>
          <a:lstStyle/>
          <a:p>
            <a:pPr algn="ctr"/>
            <a:r>
              <a:rPr lang="de-DE" dirty="0" smtClean="0"/>
              <a:t>HE 5942/4-1</a:t>
            </a:r>
          </a:p>
          <a:p>
            <a:pPr algn="ctr"/>
            <a:r>
              <a:rPr lang="de-DE" dirty="0" smtClean="0"/>
              <a:t>SCHN 415/5-1</a:t>
            </a:r>
            <a:endParaRPr lang="de-DE" dirty="0"/>
          </a:p>
        </p:txBody>
      </p:sp>
      <p:sp>
        <p:nvSpPr>
          <p:cNvPr id="18" name="Textfeld 5"/>
          <p:cNvSpPr txBox="1">
            <a:spLocks noChangeArrowheads="1"/>
          </p:cNvSpPr>
          <p:nvPr/>
        </p:nvSpPr>
        <p:spPr bwMode="auto">
          <a:xfrm>
            <a:off x="7357512" y="2699940"/>
            <a:ext cx="4769759" cy="523220"/>
          </a:xfrm>
          <a:prstGeom prst="rect">
            <a:avLst/>
          </a:prstGeom>
          <a:noFill/>
          <a:ln w="254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2800" dirty="0" smtClean="0">
                <a:latin typeface="+mn-lt"/>
              </a:rPr>
              <a:t>Fear, </a:t>
            </a:r>
            <a:r>
              <a:rPr lang="de-DE" altLang="de-DE" sz="2800" dirty="0" err="1" smtClean="0">
                <a:latin typeface="+mn-lt"/>
              </a:rPr>
              <a:t>avoidance</a:t>
            </a:r>
            <a:r>
              <a:rPr lang="de-DE" altLang="de-DE" sz="2800" dirty="0" smtClean="0">
                <a:latin typeface="+mn-lt"/>
              </a:rPr>
              <a:t>, </a:t>
            </a:r>
            <a:r>
              <a:rPr lang="de-DE" altLang="de-DE" sz="2800" dirty="0" err="1" smtClean="0">
                <a:latin typeface="+mn-lt"/>
              </a:rPr>
              <a:t>safety-seeking</a:t>
            </a:r>
            <a:endParaRPr lang="de-DE" altLang="de-DE" sz="2800" dirty="0">
              <a:latin typeface="+mn-lt"/>
            </a:endParaRPr>
          </a:p>
        </p:txBody>
      </p:sp>
      <p:sp>
        <p:nvSpPr>
          <p:cNvPr id="22" name="Textfeld 5"/>
          <p:cNvSpPr txBox="1">
            <a:spLocks noChangeArrowheads="1"/>
          </p:cNvSpPr>
          <p:nvPr/>
        </p:nvSpPr>
        <p:spPr bwMode="auto">
          <a:xfrm>
            <a:off x="7357512" y="4334104"/>
            <a:ext cx="4769759" cy="523220"/>
          </a:xfrm>
          <a:prstGeom prst="rect">
            <a:avLst/>
          </a:prstGeom>
          <a:noFill/>
          <a:ln w="254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2800" dirty="0" smtClean="0">
                <a:latin typeface="+mn-lt"/>
              </a:rPr>
              <a:t>Fear, </a:t>
            </a:r>
            <a:r>
              <a:rPr lang="de-DE" altLang="de-DE" sz="2800" dirty="0" err="1" smtClean="0">
                <a:latin typeface="+mn-lt"/>
              </a:rPr>
              <a:t>avoidance</a:t>
            </a:r>
            <a:r>
              <a:rPr lang="de-DE" altLang="de-DE" sz="2800" dirty="0" smtClean="0">
                <a:latin typeface="+mn-lt"/>
              </a:rPr>
              <a:t>, </a:t>
            </a:r>
            <a:r>
              <a:rPr lang="de-DE" altLang="de-DE" sz="2800" dirty="0" err="1" smtClean="0">
                <a:latin typeface="+mn-lt"/>
              </a:rPr>
              <a:t>safety-seeking</a:t>
            </a:r>
            <a:endParaRPr lang="de-DE" altLang="de-DE" sz="2800" dirty="0">
              <a:latin typeface="+mn-lt"/>
            </a:endParaRPr>
          </a:p>
        </p:txBody>
      </p:sp>
      <p:sp>
        <p:nvSpPr>
          <p:cNvPr id="6" name="Rechteck 5"/>
          <p:cNvSpPr/>
          <p:nvPr/>
        </p:nvSpPr>
        <p:spPr>
          <a:xfrm>
            <a:off x="9282908" y="3878494"/>
            <a:ext cx="1630258" cy="1569660"/>
          </a:xfrm>
          <a:prstGeom prst="rect">
            <a:avLst/>
          </a:prstGeom>
        </p:spPr>
        <p:txBody>
          <a:bodyPr wrap="square">
            <a:spAutoFit/>
          </a:bodyPr>
          <a:lstStyle/>
          <a:p>
            <a:pPr algn="ctr"/>
            <a:r>
              <a:rPr lang="de-DE" sz="9600" b="1" dirty="0">
                <a:ln w="0"/>
                <a:solidFill>
                  <a:srgbClr val="FFC000"/>
                </a:solidFill>
                <a:effectLst>
                  <a:outerShdw blurRad="38100" dist="19050" dir="2700000" algn="tl" rotWithShape="0">
                    <a:schemeClr val="dk1">
                      <a:alpha val="40000"/>
                    </a:schemeClr>
                  </a:outerShdw>
                </a:effectLst>
                <a:latin typeface="KaiTi" panose="02010609060101010101" pitchFamily="49" charset="-122"/>
                <a:ea typeface="KaiTi" panose="02010609060101010101" pitchFamily="49" charset="-122"/>
              </a:rPr>
              <a:t>?</a:t>
            </a:r>
          </a:p>
        </p:txBody>
      </p:sp>
      <p:sp>
        <p:nvSpPr>
          <p:cNvPr id="21" name="Textfeld 20"/>
          <p:cNvSpPr txBox="1"/>
          <p:nvPr/>
        </p:nvSpPr>
        <p:spPr>
          <a:xfrm>
            <a:off x="514950" y="3815702"/>
            <a:ext cx="5879864" cy="2394841"/>
          </a:xfrm>
          <a:prstGeom prst="rect">
            <a:avLst/>
          </a:prstGeom>
          <a:solidFill>
            <a:schemeClr val="bg1"/>
          </a:solidFill>
        </p:spPr>
        <p:txBody>
          <a:bodyPr wrap="square" tIns="180000" rIns="180000" bIns="180000" rtlCol="0">
            <a:spAutoFit/>
          </a:bodyPr>
          <a:lstStyle/>
          <a:p>
            <a:r>
              <a:rPr lang="en-GB" sz="2200" b="1" dirty="0" smtClean="0"/>
              <a:t>Research question:</a:t>
            </a:r>
          </a:p>
          <a:p>
            <a:r>
              <a:rPr lang="en-GB" sz="2200" dirty="0" smtClean="0"/>
              <a:t>Does the provocation of locally proximal </a:t>
            </a:r>
            <a:r>
              <a:rPr lang="en-GB" sz="2200" dirty="0" err="1" smtClean="0"/>
              <a:t>interoceptive</a:t>
            </a:r>
            <a:r>
              <a:rPr lang="en-GB" sz="2200" dirty="0" smtClean="0"/>
              <a:t> sensations induce greater self-reported fear and avoidance than locally distal </a:t>
            </a:r>
            <a:r>
              <a:rPr lang="en-GB" sz="2200" dirty="0" err="1" smtClean="0"/>
              <a:t>interoceptive</a:t>
            </a:r>
            <a:r>
              <a:rPr lang="en-GB" sz="2200" dirty="0" smtClean="0"/>
              <a:t> sensations in two groups of adolescents with chronic pain?</a:t>
            </a:r>
            <a:endParaRPr lang="en-GB" sz="2200" dirty="0"/>
          </a:p>
        </p:txBody>
      </p:sp>
    </p:spTree>
    <p:extLst>
      <p:ext uri="{BB962C8B-B14F-4D97-AF65-F5344CB8AC3E}">
        <p14:creationId xmlns:p14="http://schemas.microsoft.com/office/powerpoint/2010/main" val="13608341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lvl="0" defTabSz="449263" eaLnBrk="0" fontAlgn="base" hangingPunct="0">
              <a:lnSpc>
                <a:spcPct val="100000"/>
              </a:lnSpc>
              <a:spcAft>
                <a:spcPct val="10000"/>
              </a:spcAft>
            </a:pPr>
            <a:r>
              <a:rPr lang="de-DE" altLang="de-DE" b="1" dirty="0" err="1" smtClean="0">
                <a:solidFill>
                  <a:srgbClr val="000000"/>
                </a:solidFill>
                <a:cs typeface="Calibri"/>
              </a:rPr>
              <a:t>Two</a:t>
            </a:r>
            <a:r>
              <a:rPr lang="de-DE" altLang="de-DE" b="1" dirty="0" smtClean="0">
                <a:solidFill>
                  <a:srgbClr val="000000"/>
                </a:solidFill>
                <a:cs typeface="Calibri"/>
              </a:rPr>
              <a:t> </a:t>
            </a:r>
            <a:r>
              <a:rPr lang="de-DE" altLang="de-DE" b="1" dirty="0" err="1" smtClean="0">
                <a:solidFill>
                  <a:srgbClr val="000000"/>
                </a:solidFill>
                <a:cs typeface="Calibri"/>
              </a:rPr>
              <a:t>groups</a:t>
            </a:r>
            <a:r>
              <a:rPr lang="de-DE" altLang="de-DE" b="1" dirty="0" smtClean="0">
                <a:solidFill>
                  <a:srgbClr val="000000"/>
                </a:solidFill>
                <a:cs typeface="Calibri"/>
              </a:rPr>
              <a:t> of </a:t>
            </a:r>
            <a:r>
              <a:rPr lang="de-DE" altLang="de-DE" b="1" dirty="0" err="1" smtClean="0">
                <a:solidFill>
                  <a:srgbClr val="000000"/>
                </a:solidFill>
                <a:cs typeface="Calibri"/>
              </a:rPr>
              <a:t>adolescents</a:t>
            </a:r>
            <a:r>
              <a:rPr lang="de-DE" altLang="de-DE" b="1" dirty="0" smtClean="0">
                <a:solidFill>
                  <a:srgbClr val="000000"/>
                </a:solidFill>
                <a:cs typeface="Calibri"/>
              </a:rPr>
              <a:t> </a:t>
            </a:r>
            <a:r>
              <a:rPr lang="de-DE" altLang="de-DE" b="1" dirty="0" err="1" smtClean="0">
                <a:solidFill>
                  <a:srgbClr val="000000"/>
                </a:solidFill>
                <a:cs typeface="Calibri"/>
              </a:rPr>
              <a:t>with</a:t>
            </a:r>
            <a:r>
              <a:rPr lang="de-DE" altLang="de-DE" b="1" dirty="0" smtClean="0">
                <a:solidFill>
                  <a:srgbClr val="000000"/>
                </a:solidFill>
                <a:cs typeface="Calibri"/>
              </a:rPr>
              <a:t> </a:t>
            </a:r>
            <a:r>
              <a:rPr lang="de-DE" altLang="de-DE" b="1" dirty="0" err="1" smtClean="0">
                <a:solidFill>
                  <a:srgbClr val="000000"/>
                </a:solidFill>
                <a:cs typeface="Calibri"/>
              </a:rPr>
              <a:t>chronic</a:t>
            </a:r>
            <a:r>
              <a:rPr lang="de-DE" altLang="de-DE" b="1" dirty="0" smtClean="0">
                <a:solidFill>
                  <a:srgbClr val="000000"/>
                </a:solidFill>
                <a:cs typeface="Calibri"/>
              </a:rPr>
              <a:t> </a:t>
            </a:r>
            <a:r>
              <a:rPr lang="de-DE" altLang="de-DE" b="1" dirty="0" err="1" smtClean="0">
                <a:solidFill>
                  <a:srgbClr val="000000"/>
                </a:solidFill>
                <a:cs typeface="Calibri"/>
              </a:rPr>
              <a:t>pain</a:t>
            </a:r>
            <a:endParaRPr lang="de-DE" dirty="0"/>
          </a:p>
        </p:txBody>
      </p:sp>
      <p:sp>
        <p:nvSpPr>
          <p:cNvPr id="3" name="Inhaltsplatzhalter 2"/>
          <p:cNvSpPr>
            <a:spLocks noGrp="1"/>
          </p:cNvSpPr>
          <p:nvPr>
            <p:ph idx="1"/>
          </p:nvPr>
        </p:nvSpPr>
        <p:spPr/>
        <p:txBody>
          <a:bodyPr/>
          <a:lstStyle/>
          <a:p>
            <a:r>
              <a:rPr lang="en-GB" altLang="de-DE" b="1" i="1" dirty="0"/>
              <a:t>N</a:t>
            </a:r>
            <a:r>
              <a:rPr lang="en-GB" altLang="de-DE" b="1" i="1" dirty="0" smtClean="0"/>
              <a:t> </a:t>
            </a:r>
            <a:r>
              <a:rPr lang="en-GB" altLang="de-DE" b="1" dirty="0"/>
              <a:t>=</a:t>
            </a:r>
            <a:r>
              <a:rPr lang="en-GB" altLang="de-DE" b="1" i="1" dirty="0"/>
              <a:t> </a:t>
            </a:r>
            <a:r>
              <a:rPr lang="en-GB" altLang="de-DE" b="1" dirty="0"/>
              <a:t>20 a</a:t>
            </a:r>
            <a:r>
              <a:rPr lang="en-GB" altLang="de-DE" b="1" dirty="0" smtClean="0"/>
              <a:t>dolescents with chronic headache (Headache)</a:t>
            </a:r>
            <a:endParaRPr lang="en-GB" altLang="de-DE" b="1" dirty="0"/>
          </a:p>
          <a:p>
            <a:pPr>
              <a:buFont typeface="Wingdings" panose="05000000000000000000" pitchFamily="2" charset="2"/>
              <a:buNone/>
            </a:pPr>
            <a:r>
              <a:rPr lang="en-GB" altLang="de-DE" i="1" dirty="0"/>
              <a:t>	</a:t>
            </a:r>
            <a:r>
              <a:rPr lang="en-GB" altLang="de-DE" dirty="0"/>
              <a:t>14.2 </a:t>
            </a:r>
            <a:r>
              <a:rPr lang="en-GB" altLang="de-DE" dirty="0" smtClean="0"/>
              <a:t>years (</a:t>
            </a:r>
            <a:r>
              <a:rPr lang="en-GB" altLang="de-DE" i="1" dirty="0" smtClean="0"/>
              <a:t>SD </a:t>
            </a:r>
            <a:r>
              <a:rPr lang="en-GB" altLang="de-DE" dirty="0" smtClean="0"/>
              <a:t>= 2.0</a:t>
            </a:r>
            <a:r>
              <a:rPr lang="en-GB" altLang="de-DE" dirty="0"/>
              <a:t>)</a:t>
            </a:r>
          </a:p>
          <a:p>
            <a:pPr>
              <a:buFont typeface="Wingdings" panose="05000000000000000000" pitchFamily="2" charset="2"/>
              <a:buNone/>
            </a:pPr>
            <a:r>
              <a:rPr lang="en-GB" altLang="de-DE" dirty="0"/>
              <a:t>	7 </a:t>
            </a:r>
            <a:r>
              <a:rPr lang="en-GB" altLang="de-DE" dirty="0" smtClean="0"/>
              <a:t>boys, </a:t>
            </a:r>
            <a:r>
              <a:rPr lang="en-GB" altLang="de-DE" dirty="0"/>
              <a:t>13 </a:t>
            </a:r>
            <a:r>
              <a:rPr lang="en-GB" altLang="de-DE" dirty="0" smtClean="0"/>
              <a:t>girls</a:t>
            </a:r>
            <a:endParaRPr lang="en-GB" altLang="de-DE" dirty="0"/>
          </a:p>
          <a:p>
            <a:pPr>
              <a:buFont typeface="Wingdings" panose="05000000000000000000" pitchFamily="2" charset="2"/>
              <a:buNone/>
            </a:pPr>
            <a:endParaRPr lang="en-GB" altLang="de-DE" dirty="0"/>
          </a:p>
          <a:p>
            <a:r>
              <a:rPr lang="en-GB" altLang="de-DE" b="1" i="1" dirty="0"/>
              <a:t>N</a:t>
            </a:r>
            <a:r>
              <a:rPr lang="en-GB" altLang="de-DE" b="1" i="1" dirty="0" smtClean="0"/>
              <a:t> </a:t>
            </a:r>
            <a:r>
              <a:rPr lang="en-GB" altLang="de-DE" b="1" dirty="0"/>
              <a:t>= 20 </a:t>
            </a:r>
            <a:r>
              <a:rPr lang="en-GB" altLang="de-DE" b="1" dirty="0" smtClean="0"/>
              <a:t>adolescents with chronic functional abdominal pain (CAP)</a:t>
            </a:r>
            <a:endParaRPr lang="en-GB" altLang="de-DE" b="1" dirty="0"/>
          </a:p>
          <a:p>
            <a:pPr>
              <a:buNone/>
            </a:pPr>
            <a:r>
              <a:rPr lang="en-GB" altLang="de-DE" i="1" dirty="0"/>
              <a:t>	</a:t>
            </a:r>
            <a:r>
              <a:rPr lang="en-GB" altLang="de-DE" dirty="0"/>
              <a:t>15.0 </a:t>
            </a:r>
            <a:r>
              <a:rPr lang="en-GB" altLang="de-DE" dirty="0" smtClean="0"/>
              <a:t>years (</a:t>
            </a:r>
            <a:r>
              <a:rPr lang="en-GB" altLang="de-DE" i="1" dirty="0" smtClean="0"/>
              <a:t>SD </a:t>
            </a:r>
            <a:r>
              <a:rPr lang="en-GB" altLang="de-DE" dirty="0" smtClean="0"/>
              <a:t>= 1.8</a:t>
            </a:r>
            <a:r>
              <a:rPr lang="en-GB" altLang="de-DE" dirty="0"/>
              <a:t>)</a:t>
            </a:r>
          </a:p>
          <a:p>
            <a:pPr>
              <a:buNone/>
            </a:pPr>
            <a:r>
              <a:rPr lang="en-GB" altLang="de-DE" dirty="0"/>
              <a:t> 	4 </a:t>
            </a:r>
            <a:r>
              <a:rPr lang="en-GB" altLang="de-DE" dirty="0" smtClean="0"/>
              <a:t>boys, </a:t>
            </a:r>
            <a:r>
              <a:rPr lang="en-GB" altLang="de-DE" dirty="0"/>
              <a:t>16 </a:t>
            </a:r>
            <a:r>
              <a:rPr lang="en-GB" altLang="de-DE" dirty="0" smtClean="0"/>
              <a:t>girls</a:t>
            </a:r>
            <a:endParaRPr lang="en-GB" altLang="de-DE" dirty="0"/>
          </a:p>
          <a:p>
            <a:endParaRPr lang="de-DE" dirty="0"/>
          </a:p>
        </p:txBody>
      </p:sp>
      <p:sp>
        <p:nvSpPr>
          <p:cNvPr id="4" name="Datumsplatzhalter 3"/>
          <p:cNvSpPr>
            <a:spLocks noGrp="1"/>
          </p:cNvSpPr>
          <p:nvPr>
            <p:ph type="dt" sz="half" idx="2"/>
          </p:nvPr>
        </p:nvSpPr>
        <p:spPr/>
        <p:txBody>
          <a:bodyPr/>
          <a:lstStyle/>
          <a:p>
            <a:fld id="{443E4A64-360D-C943-87AD-C6FC8C0B9EF4}" type="datetime1">
              <a:rPr lang="de-DE" smtClean="0"/>
              <a:t>17.03.2017</a:t>
            </a:fld>
            <a:endParaRPr lang="de-DE" dirty="0"/>
          </a:p>
        </p:txBody>
      </p:sp>
      <p:sp>
        <p:nvSpPr>
          <p:cNvPr id="7" name="Foliennummernplatzhalter 6"/>
          <p:cNvSpPr>
            <a:spLocks noGrp="1"/>
          </p:cNvSpPr>
          <p:nvPr>
            <p:ph type="sldNum" sz="quarter" idx="4"/>
          </p:nvPr>
        </p:nvSpPr>
        <p:spPr/>
        <p:txBody>
          <a:bodyPr/>
          <a:lstStyle/>
          <a:p>
            <a:fld id="{88B16B09-E86C-2040-B0F2-0CBF2E23AE91}" type="slidenum">
              <a:rPr lang="de-DE" smtClean="0"/>
              <a:pPr/>
              <a:t>41</a:t>
            </a:fld>
            <a:endParaRPr lang="de-DE" dirty="0"/>
          </a:p>
        </p:txBody>
      </p:sp>
      <p:pic>
        <p:nvPicPr>
          <p:cNvPr id="10" name="Picture 17" descr="https://www.spp1337.uni-freiburg.de/material/grafik/df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feld 10"/>
          <p:cNvSpPr txBox="1"/>
          <p:nvPr/>
        </p:nvSpPr>
        <p:spPr>
          <a:xfrm>
            <a:off x="10440751" y="834887"/>
            <a:ext cx="1592223" cy="646331"/>
          </a:xfrm>
          <a:prstGeom prst="rect">
            <a:avLst/>
          </a:prstGeom>
          <a:noFill/>
        </p:spPr>
        <p:txBody>
          <a:bodyPr wrap="square" rtlCol="0">
            <a:spAutoFit/>
          </a:bodyPr>
          <a:lstStyle/>
          <a:p>
            <a:pPr algn="ctr"/>
            <a:r>
              <a:rPr lang="de-DE" dirty="0" smtClean="0"/>
              <a:t>HE 5942/4-1</a:t>
            </a:r>
          </a:p>
          <a:p>
            <a:pPr algn="ctr"/>
            <a:r>
              <a:rPr lang="de-DE" dirty="0" smtClean="0"/>
              <a:t>SCHN 415/5-1</a:t>
            </a:r>
            <a:endParaRPr lang="de-DE" dirty="0"/>
          </a:p>
        </p:txBody>
      </p:sp>
    </p:spTree>
    <p:extLst>
      <p:ext uri="{BB962C8B-B14F-4D97-AF65-F5344CB8AC3E}">
        <p14:creationId xmlns:p14="http://schemas.microsoft.com/office/powerpoint/2010/main" val="2008464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9602551" cy="1024404"/>
          </a:xfrm>
        </p:spPr>
        <p:txBody>
          <a:bodyPr/>
          <a:lstStyle/>
          <a:p>
            <a:r>
              <a:rPr lang="de-DE" dirty="0" err="1"/>
              <a:t>Muscle</a:t>
            </a:r>
            <a:r>
              <a:rPr lang="de-DE" dirty="0"/>
              <a:t> </a:t>
            </a:r>
            <a:r>
              <a:rPr lang="de-DE" dirty="0" err="1"/>
              <a:t>tension</a:t>
            </a:r>
            <a:r>
              <a:rPr lang="de-DE" dirty="0"/>
              <a:t> </a:t>
            </a:r>
            <a:r>
              <a:rPr lang="de-DE" dirty="0" err="1"/>
              <a:t>tasks</a:t>
            </a:r>
            <a:r>
              <a:rPr lang="de-DE" dirty="0"/>
              <a:t> </a:t>
            </a:r>
            <a:r>
              <a:rPr lang="de-DE" dirty="0" err="1"/>
              <a:t>to</a:t>
            </a:r>
            <a:r>
              <a:rPr lang="de-DE" dirty="0"/>
              <a:t> </a:t>
            </a:r>
            <a:r>
              <a:rPr lang="de-DE" dirty="0" err="1"/>
              <a:t>induce</a:t>
            </a:r>
            <a:r>
              <a:rPr lang="de-DE" dirty="0"/>
              <a:t> </a:t>
            </a:r>
            <a:r>
              <a:rPr lang="de-DE" dirty="0" err="1"/>
              <a:t>interoceptive</a:t>
            </a:r>
            <a:r>
              <a:rPr lang="de-DE" dirty="0"/>
              <a:t> </a:t>
            </a:r>
            <a:r>
              <a:rPr lang="de-DE" dirty="0" err="1" smtClean="0"/>
              <a:t>sensations</a:t>
            </a:r>
            <a:r>
              <a:rPr lang="de-DE" dirty="0" smtClean="0"/>
              <a:t> </a:t>
            </a:r>
            <a:r>
              <a:rPr lang="de-DE" dirty="0" err="1" smtClean="0"/>
              <a:t>locally</a:t>
            </a:r>
            <a:r>
              <a:rPr lang="de-DE" dirty="0" smtClean="0"/>
              <a:t> proximal </a:t>
            </a:r>
            <a:r>
              <a:rPr lang="de-DE" dirty="0" err="1" smtClean="0"/>
              <a:t>to</a:t>
            </a:r>
            <a:r>
              <a:rPr lang="de-DE" dirty="0" smtClean="0"/>
              <a:t> </a:t>
            </a:r>
            <a:r>
              <a:rPr lang="de-DE" dirty="0" err="1" smtClean="0"/>
              <a:t>the</a:t>
            </a:r>
            <a:r>
              <a:rPr lang="de-DE" dirty="0" smtClean="0"/>
              <a:t> </a:t>
            </a:r>
            <a:r>
              <a:rPr lang="de-DE" dirty="0" err="1" smtClean="0"/>
              <a:t>primary</a:t>
            </a:r>
            <a:r>
              <a:rPr lang="de-DE" dirty="0" smtClean="0"/>
              <a:t> </a:t>
            </a:r>
            <a:r>
              <a:rPr lang="de-DE" dirty="0" err="1" smtClean="0"/>
              <a:t>pain</a:t>
            </a:r>
            <a:r>
              <a:rPr lang="de-DE" dirty="0" smtClean="0"/>
              <a:t> </a:t>
            </a:r>
            <a:r>
              <a:rPr lang="de-DE" dirty="0" err="1" smtClean="0"/>
              <a:t>region</a:t>
            </a:r>
            <a:endParaRPr lang="de-DE" dirty="0"/>
          </a:p>
        </p:txBody>
      </p:sp>
      <p:sp>
        <p:nvSpPr>
          <p:cNvPr id="6" name="Inhaltsplatzhalter 2"/>
          <p:cNvSpPr txBox="1">
            <a:spLocks/>
          </p:cNvSpPr>
          <p:nvPr/>
        </p:nvSpPr>
        <p:spPr bwMode="auto">
          <a:xfrm>
            <a:off x="3729667" y="1924611"/>
            <a:ext cx="8157533" cy="179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187325" indent="-187325">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spcAft>
                <a:spcPct val="25000"/>
              </a:spcAft>
              <a:buClr>
                <a:schemeClr val="accent1"/>
              </a:buClr>
              <a:buFont typeface="Wingdings" panose="05000000000000000000" pitchFamily="2" charset="2"/>
              <a:buChar char="§"/>
            </a:pPr>
            <a:r>
              <a:rPr lang="en-GB" altLang="de-DE" sz="2800" dirty="0" smtClean="0">
                <a:latin typeface="+mn-lt"/>
              </a:rPr>
              <a:t>Proximal for adolescents with CAP</a:t>
            </a:r>
            <a:endParaRPr lang="de-DE" altLang="de-DE" sz="2800" dirty="0" smtClean="0">
              <a:latin typeface="+mn-lt"/>
            </a:endParaRPr>
          </a:p>
          <a:p>
            <a:pPr eaLnBrk="1" hangingPunct="1">
              <a:lnSpc>
                <a:spcPct val="80000"/>
              </a:lnSpc>
              <a:spcAft>
                <a:spcPct val="25000"/>
              </a:spcAft>
              <a:buClr>
                <a:schemeClr val="accent1"/>
              </a:buClr>
              <a:buFont typeface="Wingdings" panose="05000000000000000000" pitchFamily="2" charset="2"/>
              <a:buChar char="§"/>
            </a:pPr>
            <a:r>
              <a:rPr lang="de-DE" altLang="de-DE" sz="2800" dirty="0" smtClean="0">
                <a:latin typeface="+mn-lt"/>
              </a:rPr>
              <a:t>Distal </a:t>
            </a:r>
            <a:r>
              <a:rPr lang="de-DE" altLang="de-DE" sz="2800" dirty="0" err="1" smtClean="0">
                <a:latin typeface="+mn-lt"/>
              </a:rPr>
              <a:t>for</a:t>
            </a:r>
            <a:r>
              <a:rPr lang="de-DE" altLang="de-DE" sz="2800" dirty="0" smtClean="0">
                <a:latin typeface="+mn-lt"/>
              </a:rPr>
              <a:t> </a:t>
            </a:r>
            <a:r>
              <a:rPr lang="de-DE" altLang="de-DE" sz="2800" dirty="0" err="1" smtClean="0">
                <a:latin typeface="+mn-lt"/>
              </a:rPr>
              <a:t>adolescents</a:t>
            </a:r>
            <a:r>
              <a:rPr lang="de-DE" altLang="de-DE" sz="2800" dirty="0" smtClean="0">
                <a:latin typeface="+mn-lt"/>
              </a:rPr>
              <a:t> </a:t>
            </a:r>
            <a:r>
              <a:rPr lang="de-DE" altLang="de-DE" sz="2800" dirty="0" err="1" smtClean="0">
                <a:latin typeface="+mn-lt"/>
              </a:rPr>
              <a:t>with</a:t>
            </a:r>
            <a:r>
              <a:rPr lang="de-DE" altLang="de-DE" sz="2800" dirty="0" smtClean="0">
                <a:latin typeface="+mn-lt"/>
              </a:rPr>
              <a:t> </a:t>
            </a:r>
            <a:r>
              <a:rPr lang="de-DE" altLang="de-DE" sz="2800" dirty="0" err="1" smtClean="0">
                <a:latin typeface="+mn-lt"/>
              </a:rPr>
              <a:t>headache</a:t>
            </a:r>
            <a:endParaRPr lang="de-DE" altLang="de-DE" sz="2800" dirty="0">
              <a:latin typeface="+mn-lt"/>
            </a:endParaRPr>
          </a:p>
        </p:txBody>
      </p:sp>
      <p:sp>
        <p:nvSpPr>
          <p:cNvPr id="8" name="Inhaltsplatzhalter 2"/>
          <p:cNvSpPr txBox="1">
            <a:spLocks/>
          </p:cNvSpPr>
          <p:nvPr/>
        </p:nvSpPr>
        <p:spPr bwMode="auto">
          <a:xfrm>
            <a:off x="3734429" y="4310624"/>
            <a:ext cx="8152771" cy="179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187325" indent="-187325">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spcAft>
                <a:spcPct val="25000"/>
              </a:spcAft>
              <a:buClr>
                <a:schemeClr val="accent1"/>
              </a:buClr>
              <a:buFont typeface="Wingdings" panose="05000000000000000000" pitchFamily="2" charset="2"/>
              <a:buChar char="§"/>
            </a:pPr>
            <a:r>
              <a:rPr lang="de-DE" altLang="de-DE" sz="2800" dirty="0" smtClean="0">
                <a:latin typeface="+mn-lt"/>
              </a:rPr>
              <a:t>Proximal </a:t>
            </a:r>
            <a:r>
              <a:rPr lang="de-DE" altLang="de-DE" sz="2800" dirty="0" err="1" smtClean="0">
                <a:latin typeface="+mn-lt"/>
              </a:rPr>
              <a:t>for</a:t>
            </a:r>
            <a:r>
              <a:rPr lang="de-DE" altLang="de-DE" sz="2800" dirty="0" smtClean="0">
                <a:latin typeface="+mn-lt"/>
              </a:rPr>
              <a:t> </a:t>
            </a:r>
            <a:r>
              <a:rPr lang="de-DE" altLang="de-DE" sz="2800" dirty="0" err="1" smtClean="0">
                <a:latin typeface="+mn-lt"/>
              </a:rPr>
              <a:t>adolescents</a:t>
            </a:r>
            <a:r>
              <a:rPr lang="de-DE" altLang="de-DE" sz="2800" dirty="0" smtClean="0">
                <a:latin typeface="+mn-lt"/>
              </a:rPr>
              <a:t> </a:t>
            </a:r>
            <a:r>
              <a:rPr lang="de-DE" altLang="de-DE" sz="2800" dirty="0" err="1" smtClean="0">
                <a:latin typeface="+mn-lt"/>
              </a:rPr>
              <a:t>with</a:t>
            </a:r>
            <a:r>
              <a:rPr lang="de-DE" altLang="de-DE" sz="2800" dirty="0" smtClean="0">
                <a:latin typeface="+mn-lt"/>
              </a:rPr>
              <a:t> </a:t>
            </a:r>
            <a:r>
              <a:rPr lang="de-DE" altLang="de-DE" sz="2800" dirty="0" err="1" smtClean="0">
                <a:latin typeface="+mn-lt"/>
              </a:rPr>
              <a:t>headache</a:t>
            </a:r>
            <a:endParaRPr lang="de-DE" altLang="de-DE" sz="2800" dirty="0" smtClean="0">
              <a:latin typeface="+mn-lt"/>
            </a:endParaRPr>
          </a:p>
          <a:p>
            <a:pPr eaLnBrk="1" hangingPunct="1">
              <a:lnSpc>
                <a:spcPct val="80000"/>
              </a:lnSpc>
              <a:spcAft>
                <a:spcPct val="25000"/>
              </a:spcAft>
              <a:buClr>
                <a:schemeClr val="accent1"/>
              </a:buClr>
              <a:buFont typeface="Wingdings" panose="05000000000000000000" pitchFamily="2" charset="2"/>
              <a:buChar char="§"/>
            </a:pPr>
            <a:r>
              <a:rPr lang="de-DE" altLang="de-DE" sz="2800" dirty="0" smtClean="0">
                <a:latin typeface="+mn-lt"/>
              </a:rPr>
              <a:t>Distal </a:t>
            </a:r>
            <a:r>
              <a:rPr lang="de-DE" altLang="de-DE" sz="2800" dirty="0" err="1" smtClean="0">
                <a:latin typeface="+mn-lt"/>
              </a:rPr>
              <a:t>for</a:t>
            </a:r>
            <a:r>
              <a:rPr lang="de-DE" altLang="de-DE" sz="2800" dirty="0" smtClean="0">
                <a:latin typeface="+mn-lt"/>
              </a:rPr>
              <a:t> </a:t>
            </a:r>
            <a:r>
              <a:rPr lang="de-DE" altLang="de-DE" sz="2800" dirty="0" err="1" smtClean="0">
                <a:latin typeface="+mn-lt"/>
              </a:rPr>
              <a:t>adolescents</a:t>
            </a:r>
            <a:r>
              <a:rPr lang="de-DE" altLang="de-DE" sz="2800" dirty="0" smtClean="0">
                <a:latin typeface="+mn-lt"/>
              </a:rPr>
              <a:t> </a:t>
            </a:r>
            <a:r>
              <a:rPr lang="de-DE" altLang="de-DE" sz="2800" dirty="0" err="1" smtClean="0">
                <a:latin typeface="+mn-lt"/>
              </a:rPr>
              <a:t>with</a:t>
            </a:r>
            <a:r>
              <a:rPr lang="de-DE" altLang="de-DE" sz="2800" dirty="0" smtClean="0">
                <a:latin typeface="+mn-lt"/>
              </a:rPr>
              <a:t> CAP</a:t>
            </a:r>
            <a:endParaRPr lang="de-DE" altLang="de-DE" sz="2800" dirty="0">
              <a:latin typeface="+mn-lt"/>
            </a:endParaRPr>
          </a:p>
        </p:txBody>
      </p:sp>
      <p:sp>
        <p:nvSpPr>
          <p:cNvPr id="9" name="Inhaltsplatzhalter 2"/>
          <p:cNvSpPr>
            <a:spLocks/>
          </p:cNvSpPr>
          <p:nvPr/>
        </p:nvSpPr>
        <p:spPr bwMode="auto">
          <a:xfrm>
            <a:off x="926142" y="1499161"/>
            <a:ext cx="902253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187325" indent="-187325">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spcAft>
                <a:spcPct val="25000"/>
              </a:spcAft>
              <a:buClr>
                <a:schemeClr val="bg2"/>
              </a:buClr>
              <a:buFont typeface="Wingdings" panose="05000000000000000000" pitchFamily="2" charset="2"/>
              <a:buNone/>
            </a:pPr>
            <a:r>
              <a:rPr lang="en-GB" altLang="de-DE" sz="2800" b="1" dirty="0" smtClean="0">
                <a:latin typeface="+mn-lt"/>
              </a:rPr>
              <a:t>Tighten abdominal muscles</a:t>
            </a:r>
            <a:endParaRPr lang="en-GB" altLang="de-DE" sz="2800" b="1" dirty="0">
              <a:latin typeface="+mn-lt"/>
            </a:endParaRPr>
          </a:p>
        </p:txBody>
      </p:sp>
      <p:sp>
        <p:nvSpPr>
          <p:cNvPr id="10" name="Inhaltsplatzhalter 2"/>
          <p:cNvSpPr>
            <a:spLocks/>
          </p:cNvSpPr>
          <p:nvPr/>
        </p:nvSpPr>
        <p:spPr bwMode="auto">
          <a:xfrm>
            <a:off x="926142" y="3905811"/>
            <a:ext cx="10224458"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187325" indent="-187325">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lnSpc>
                <a:spcPct val="80000"/>
              </a:lnSpc>
              <a:spcAft>
                <a:spcPct val="25000"/>
              </a:spcAft>
              <a:buClr>
                <a:schemeClr val="bg2"/>
              </a:buClr>
              <a:buFont typeface="Wingdings" panose="05000000000000000000" pitchFamily="2" charset="2"/>
              <a:buNone/>
            </a:pPr>
            <a:r>
              <a:rPr lang="en-GB" altLang="de-DE" sz="2800" b="1" dirty="0" smtClean="0">
                <a:latin typeface="+mn-lt"/>
              </a:rPr>
              <a:t>Frown (tighten </a:t>
            </a:r>
            <a:r>
              <a:rPr lang="en-GB" altLang="de-DE" sz="2800" b="1" dirty="0" err="1" smtClean="0">
                <a:latin typeface="+mn-lt"/>
              </a:rPr>
              <a:t>muscululus</a:t>
            </a:r>
            <a:r>
              <a:rPr lang="en-GB" altLang="de-DE" sz="2800" b="1" dirty="0" smtClean="0">
                <a:latin typeface="+mn-lt"/>
              </a:rPr>
              <a:t> corrugator </a:t>
            </a:r>
            <a:r>
              <a:rPr lang="en-GB" altLang="de-DE" sz="2800" b="1" dirty="0" err="1" smtClean="0">
                <a:latin typeface="+mn-lt"/>
              </a:rPr>
              <a:t>supercilii</a:t>
            </a:r>
            <a:r>
              <a:rPr lang="en-GB" altLang="de-DE" sz="2800" b="1" dirty="0" smtClean="0">
                <a:latin typeface="+mn-lt"/>
              </a:rPr>
              <a:t>)</a:t>
            </a:r>
            <a:endParaRPr lang="en-GB" altLang="de-DE" sz="2800" b="1" dirty="0">
              <a:latin typeface="+mn-lt"/>
            </a:endParaRPr>
          </a:p>
        </p:txBody>
      </p:sp>
      <p:pic>
        <p:nvPicPr>
          <p:cNvPr id="11" name="Grafik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142" y="2040592"/>
            <a:ext cx="2052000" cy="1454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Grafik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6142" y="4521761"/>
            <a:ext cx="2160000" cy="10085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umsplatzhalter 2"/>
          <p:cNvSpPr>
            <a:spLocks noGrp="1"/>
          </p:cNvSpPr>
          <p:nvPr>
            <p:ph type="dt" sz="half" idx="2"/>
          </p:nvPr>
        </p:nvSpPr>
        <p:spPr/>
        <p:txBody>
          <a:bodyPr/>
          <a:lstStyle/>
          <a:p>
            <a:fld id="{E0354ACA-C045-004A-8A69-8DC9AF919A44}" type="datetime1">
              <a:rPr lang="de-DE" smtClean="0"/>
              <a:t>17.03.2017</a:t>
            </a:fld>
            <a:endParaRPr lang="de-DE" dirty="0"/>
          </a:p>
        </p:txBody>
      </p:sp>
      <p:sp>
        <p:nvSpPr>
          <p:cNvPr id="5" name="Foliennummernplatzhalter 4"/>
          <p:cNvSpPr>
            <a:spLocks noGrp="1"/>
          </p:cNvSpPr>
          <p:nvPr>
            <p:ph type="sldNum" sz="quarter" idx="4"/>
          </p:nvPr>
        </p:nvSpPr>
        <p:spPr/>
        <p:txBody>
          <a:bodyPr/>
          <a:lstStyle/>
          <a:p>
            <a:fld id="{88B16B09-E86C-2040-B0F2-0CBF2E23AE91}" type="slidenum">
              <a:rPr lang="de-DE" smtClean="0"/>
              <a:pPr/>
              <a:t>42</a:t>
            </a:fld>
            <a:endParaRPr lang="de-DE" dirty="0"/>
          </a:p>
        </p:txBody>
      </p:sp>
      <p:pic>
        <p:nvPicPr>
          <p:cNvPr id="16" name="Picture 17" descr="https://www.spp1337.uni-freiburg.de/material/grafik/df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feld 16"/>
          <p:cNvSpPr txBox="1"/>
          <p:nvPr/>
        </p:nvSpPr>
        <p:spPr>
          <a:xfrm>
            <a:off x="10440751" y="834887"/>
            <a:ext cx="1592223" cy="646331"/>
          </a:xfrm>
          <a:prstGeom prst="rect">
            <a:avLst/>
          </a:prstGeom>
          <a:noFill/>
        </p:spPr>
        <p:txBody>
          <a:bodyPr wrap="square" rtlCol="0">
            <a:spAutoFit/>
          </a:bodyPr>
          <a:lstStyle/>
          <a:p>
            <a:pPr algn="ctr"/>
            <a:r>
              <a:rPr lang="de-DE" dirty="0" smtClean="0"/>
              <a:t>HE 5942/4-1</a:t>
            </a:r>
          </a:p>
          <a:p>
            <a:pPr algn="ctr"/>
            <a:r>
              <a:rPr lang="de-DE" dirty="0" smtClean="0"/>
              <a:t>SCHN 415/5-1</a:t>
            </a:r>
            <a:endParaRPr lang="de-DE" dirty="0"/>
          </a:p>
        </p:txBody>
      </p:sp>
      <p:sp>
        <p:nvSpPr>
          <p:cNvPr id="14" name="Textplatzhalter 1"/>
          <p:cNvSpPr>
            <a:spLocks noGrp="1"/>
          </p:cNvSpPr>
          <p:nvPr>
            <p:ph type="body" sz="quarter" idx="10"/>
          </p:nvPr>
        </p:nvSpPr>
        <p:spPr>
          <a:xfrm>
            <a:off x="824502" y="5489986"/>
            <a:ext cx="10515600" cy="375937"/>
          </a:xfrm>
        </p:spPr>
        <p:txBody>
          <a:bodyPr>
            <a:normAutofit/>
          </a:bodyPr>
          <a:lstStyle/>
          <a:p>
            <a:r>
              <a:rPr lang="de-DE" sz="1800" dirty="0" smtClean="0">
                <a:latin typeface="+mn-lt"/>
              </a:rPr>
              <a:t>Flack, F., Pané-Farré, C. Schaan, L., Zernikow, B., Hechler, T. (2017), J </a:t>
            </a:r>
            <a:r>
              <a:rPr lang="de-DE" sz="1800" dirty="0" err="1" smtClean="0">
                <a:latin typeface="+mn-lt"/>
              </a:rPr>
              <a:t>Ped</a:t>
            </a:r>
            <a:r>
              <a:rPr lang="de-DE" sz="1800" dirty="0" smtClean="0">
                <a:latin typeface="+mn-lt"/>
              </a:rPr>
              <a:t> </a:t>
            </a:r>
            <a:r>
              <a:rPr lang="de-DE" sz="1800" dirty="0" err="1" smtClean="0">
                <a:latin typeface="+mn-lt"/>
              </a:rPr>
              <a:t>Psychol</a:t>
            </a:r>
            <a:r>
              <a:rPr lang="de-DE" sz="1800" dirty="0" smtClean="0">
                <a:latin typeface="+mn-lt"/>
              </a:rPr>
              <a:t>.</a:t>
            </a:r>
            <a:endParaRPr lang="de-DE" sz="1800" dirty="0">
              <a:latin typeface="+mn-lt"/>
            </a:endParaRPr>
          </a:p>
        </p:txBody>
      </p:sp>
    </p:spTree>
    <p:extLst>
      <p:ext uri="{BB962C8B-B14F-4D97-AF65-F5344CB8AC3E}">
        <p14:creationId xmlns:p14="http://schemas.microsoft.com/office/powerpoint/2010/main" val="158578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2"/>
          </p:nvPr>
        </p:nvSpPr>
        <p:spPr/>
        <p:txBody>
          <a:bodyPr/>
          <a:lstStyle/>
          <a:p>
            <a:fld id="{95D32E22-6DC3-9445-9562-81FB5F0227A7}" type="datetime1">
              <a:rPr lang="de-DE" smtClean="0"/>
              <a:t>17.03.2017</a:t>
            </a:fld>
            <a:endParaRPr lang="de-DE" dirty="0"/>
          </a:p>
        </p:txBody>
      </p:sp>
      <p:sp>
        <p:nvSpPr>
          <p:cNvPr id="6" name="Foliennummernplatzhalter 5"/>
          <p:cNvSpPr>
            <a:spLocks noGrp="1"/>
          </p:cNvSpPr>
          <p:nvPr>
            <p:ph type="sldNum" sz="quarter" idx="4294967295"/>
          </p:nvPr>
        </p:nvSpPr>
        <p:spPr>
          <a:xfrm>
            <a:off x="5183207" y="6377053"/>
            <a:ext cx="899095" cy="334887"/>
          </a:xfrm>
          <a:prstGeom prst="rect">
            <a:avLst/>
          </a:prstGeom>
        </p:spPr>
        <p:txBody>
          <a:bodyPr/>
          <a:lstStyle/>
          <a:p>
            <a:fld id="{88B16B09-E86C-2040-B0F2-0CBF2E23AE91}" type="slidenum">
              <a:rPr lang="de-DE" smtClean="0"/>
              <a:pPr/>
              <a:t>43</a:t>
            </a:fld>
            <a:endParaRPr lang="de-DE" dirty="0"/>
          </a:p>
        </p:txBody>
      </p:sp>
      <p:sp>
        <p:nvSpPr>
          <p:cNvPr id="3" name="Textfeld 2"/>
          <p:cNvSpPr txBox="1"/>
          <p:nvPr/>
        </p:nvSpPr>
        <p:spPr>
          <a:xfrm>
            <a:off x="339634" y="5303520"/>
            <a:ext cx="11194869" cy="1554480"/>
          </a:xfrm>
          <a:prstGeom prst="rect">
            <a:avLst/>
          </a:prstGeom>
          <a:solidFill>
            <a:schemeClr val="bg1"/>
          </a:solidFill>
        </p:spPr>
        <p:txBody>
          <a:bodyPr wrap="square" rtlCol="0">
            <a:spAutoFit/>
          </a:bodyPr>
          <a:lstStyle/>
          <a:p>
            <a:endParaRPr lang="de-DE" dirty="0"/>
          </a:p>
        </p:txBody>
      </p:sp>
      <p:sp>
        <p:nvSpPr>
          <p:cNvPr id="2" name="Gleichschenkliges Dreieck 1"/>
          <p:cNvSpPr/>
          <p:nvPr/>
        </p:nvSpPr>
        <p:spPr>
          <a:xfrm>
            <a:off x="2973388" y="1673225"/>
            <a:ext cx="6535737" cy="4803775"/>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CH" dirty="0"/>
          </a:p>
        </p:txBody>
      </p:sp>
      <p:sp>
        <p:nvSpPr>
          <p:cNvPr id="7171" name="Textfeld 2"/>
          <p:cNvSpPr txBox="1">
            <a:spLocks noChangeArrowheads="1"/>
          </p:cNvSpPr>
          <p:nvPr/>
        </p:nvSpPr>
        <p:spPr bwMode="auto">
          <a:xfrm>
            <a:off x="2119788" y="657562"/>
            <a:ext cx="8242935"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de-CH" altLang="de-DE" sz="3000" dirty="0" err="1" smtClean="0"/>
              <a:t>Please</a:t>
            </a:r>
            <a:r>
              <a:rPr lang="de-CH" altLang="de-DE" sz="3000" dirty="0" smtClean="0"/>
              <a:t>, </a:t>
            </a:r>
            <a:r>
              <a:rPr lang="de-CH" altLang="de-DE" sz="3000" dirty="0" err="1" smtClean="0"/>
              <a:t>tighten</a:t>
            </a:r>
            <a:r>
              <a:rPr lang="de-CH" altLang="de-DE" sz="3000" dirty="0" smtClean="0"/>
              <a:t> </a:t>
            </a:r>
            <a:r>
              <a:rPr lang="de-CH" altLang="de-DE" sz="3000" dirty="0" err="1" smtClean="0"/>
              <a:t>your</a:t>
            </a:r>
            <a:r>
              <a:rPr lang="de-CH" altLang="de-DE" sz="3000" dirty="0" smtClean="0"/>
              <a:t> abdominal </a:t>
            </a:r>
            <a:r>
              <a:rPr lang="de-CH" altLang="de-DE" sz="3000" dirty="0" err="1" smtClean="0"/>
              <a:t>muscles</a:t>
            </a:r>
            <a:r>
              <a:rPr lang="de-CH" altLang="de-DE" sz="3000" dirty="0" smtClean="0"/>
              <a:t> </a:t>
            </a:r>
            <a:r>
              <a:rPr lang="de-CH" altLang="de-DE" sz="3000" dirty="0" err="1" smtClean="0"/>
              <a:t>following</a:t>
            </a:r>
            <a:r>
              <a:rPr lang="de-CH" altLang="de-DE" sz="3000" dirty="0" smtClean="0"/>
              <a:t> </a:t>
            </a:r>
            <a:r>
              <a:rPr lang="de-CH" altLang="de-DE" sz="3000" dirty="0" err="1" smtClean="0"/>
              <a:t>the</a:t>
            </a:r>
            <a:r>
              <a:rPr lang="de-CH" altLang="de-DE" sz="3000" dirty="0" smtClean="0"/>
              <a:t> </a:t>
            </a:r>
            <a:r>
              <a:rPr lang="de-CH" altLang="de-DE" sz="3000" dirty="0" err="1" smtClean="0"/>
              <a:t>slide</a:t>
            </a:r>
            <a:r>
              <a:rPr lang="de-CH" altLang="de-DE" sz="3000" dirty="0" smtClean="0"/>
              <a:t>.</a:t>
            </a:r>
            <a:endParaRPr lang="de-CH" altLang="de-DE" sz="3000" dirty="0"/>
          </a:p>
        </p:txBody>
      </p:sp>
    </p:spTree>
    <p:extLst>
      <p:ext uri="{BB962C8B-B14F-4D97-AF65-F5344CB8AC3E}">
        <p14:creationId xmlns:p14="http://schemas.microsoft.com/office/powerpoint/2010/main" val="3824302915"/>
      </p:ext>
    </p:extLst>
  </p:cSld>
  <p:clrMapOvr>
    <a:masterClrMapping/>
  </p:clrMapOvr>
  <p:transition spd="med" advClick="0" advTm="3000">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pPr eaLnBrk="1" hangingPunct="1"/>
            <a:endParaRPr lang="de-CH" altLang="de-DE" smtClean="0"/>
          </a:p>
        </p:txBody>
      </p:sp>
      <p:sp>
        <p:nvSpPr>
          <p:cNvPr id="8195" name="Inhaltsplatzhalter 2"/>
          <p:cNvSpPr>
            <a:spLocks noGrp="1"/>
          </p:cNvSpPr>
          <p:nvPr>
            <p:ph idx="1"/>
          </p:nvPr>
        </p:nvSpPr>
        <p:spPr/>
        <p:txBody>
          <a:bodyPr/>
          <a:lstStyle/>
          <a:p>
            <a:pPr eaLnBrk="1" hangingPunct="1"/>
            <a:endParaRPr lang="de-CH" altLang="de-DE" dirty="0" smtClean="0"/>
          </a:p>
        </p:txBody>
      </p:sp>
      <p:sp>
        <p:nvSpPr>
          <p:cNvPr id="3" name="Datumsplatzhalter 2"/>
          <p:cNvSpPr>
            <a:spLocks noGrp="1"/>
          </p:cNvSpPr>
          <p:nvPr>
            <p:ph type="dt" sz="half" idx="2"/>
          </p:nvPr>
        </p:nvSpPr>
        <p:spPr/>
        <p:txBody>
          <a:bodyPr/>
          <a:lstStyle/>
          <a:p>
            <a:fld id="{3B3DC91B-0531-B34C-8370-7C5F1AA5F73F}" type="datetime1">
              <a:rPr lang="de-DE" smtClean="0"/>
              <a:t>17.03.2017</a:t>
            </a:fld>
            <a:endParaRPr lang="de-DE" dirty="0"/>
          </a:p>
        </p:txBody>
      </p:sp>
      <p:sp>
        <p:nvSpPr>
          <p:cNvPr id="4" name="Fußzeilenplatzhalter 3"/>
          <p:cNvSpPr>
            <a:spLocks noGrp="1"/>
          </p:cNvSpPr>
          <p:nvPr>
            <p:ph type="ftr" sz="quarter" idx="4294967295"/>
          </p:nvPr>
        </p:nvSpPr>
        <p:spPr>
          <a:xfrm>
            <a:off x="6591931" y="6307144"/>
            <a:ext cx="3311352" cy="400863"/>
          </a:xfrm>
          <a:prstGeom prst="rect">
            <a:avLst/>
          </a:prstGeom>
        </p:spPr>
        <p:txBody>
          <a:bodyPr/>
          <a:lstStyle/>
          <a:p>
            <a:r>
              <a:rPr lang="de-DE" smtClean="0"/>
              <a:t>Abt. für Klinische Psychologie und Psychotherapie des Kindes- und Jugendalters</a:t>
            </a:r>
            <a:endParaRPr lang="de-DE" dirty="0"/>
          </a:p>
        </p:txBody>
      </p:sp>
      <p:sp>
        <p:nvSpPr>
          <p:cNvPr id="5" name="Foliennummernplatzhalter 4"/>
          <p:cNvSpPr>
            <a:spLocks noGrp="1"/>
          </p:cNvSpPr>
          <p:nvPr>
            <p:ph type="sldNum" sz="quarter" idx="4294967295"/>
          </p:nvPr>
        </p:nvSpPr>
        <p:spPr>
          <a:xfrm>
            <a:off x="5183207" y="6377053"/>
            <a:ext cx="899095" cy="334887"/>
          </a:xfrm>
          <a:prstGeom prst="rect">
            <a:avLst/>
          </a:prstGeom>
        </p:spPr>
        <p:txBody>
          <a:bodyPr/>
          <a:lstStyle/>
          <a:p>
            <a:fld id="{88B16B09-E86C-2040-B0F2-0CBF2E23AE91}" type="slidenum">
              <a:rPr lang="de-DE" smtClean="0"/>
              <a:pPr/>
              <a:t>44</a:t>
            </a:fld>
            <a:endParaRPr lang="de-DE" dirty="0"/>
          </a:p>
        </p:txBody>
      </p:sp>
    </p:spTree>
    <p:extLst>
      <p:ext uri="{BB962C8B-B14F-4D97-AF65-F5344CB8AC3E}">
        <p14:creationId xmlns:p14="http://schemas.microsoft.com/office/powerpoint/2010/main" val="18406766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pPr eaLnBrk="1" hangingPunct="1"/>
            <a:endParaRPr lang="de-CH" altLang="de-DE" dirty="0" smtClean="0"/>
          </a:p>
        </p:txBody>
      </p:sp>
      <p:sp>
        <p:nvSpPr>
          <p:cNvPr id="8195" name="Inhaltsplatzhalter 2"/>
          <p:cNvSpPr>
            <a:spLocks noGrp="1"/>
          </p:cNvSpPr>
          <p:nvPr>
            <p:ph idx="1"/>
          </p:nvPr>
        </p:nvSpPr>
        <p:spPr/>
        <p:txBody>
          <a:bodyPr/>
          <a:lstStyle/>
          <a:p>
            <a:pPr eaLnBrk="1" hangingPunct="1"/>
            <a:r>
              <a:rPr lang="en-GB" altLang="de-DE" dirty="0" smtClean="0"/>
              <a:t>How much fear did you experience when tightening your abdominal muscles?</a:t>
            </a:r>
            <a:endParaRPr lang="en-GB" altLang="de-DE" dirty="0" smtClean="0"/>
          </a:p>
        </p:txBody>
      </p:sp>
      <p:pic>
        <p:nvPicPr>
          <p:cNvPr id="3" name="Grafik 2"/>
          <p:cNvPicPr>
            <a:picLocks noChangeAspect="1"/>
          </p:cNvPicPr>
          <p:nvPr/>
        </p:nvPicPr>
        <p:blipFill>
          <a:blip r:embed="rId3"/>
          <a:stretch>
            <a:fillRect/>
          </a:stretch>
        </p:blipFill>
        <p:spPr>
          <a:xfrm>
            <a:off x="354880" y="2612946"/>
            <a:ext cx="11462608" cy="1662340"/>
          </a:xfrm>
          <a:prstGeom prst="rect">
            <a:avLst/>
          </a:prstGeom>
        </p:spPr>
      </p:pic>
      <p:sp>
        <p:nvSpPr>
          <p:cNvPr id="2" name="Datumsplatzhalter 1"/>
          <p:cNvSpPr>
            <a:spLocks noGrp="1"/>
          </p:cNvSpPr>
          <p:nvPr>
            <p:ph type="dt" sz="half" idx="2"/>
          </p:nvPr>
        </p:nvSpPr>
        <p:spPr/>
        <p:txBody>
          <a:bodyPr/>
          <a:lstStyle/>
          <a:p>
            <a:fld id="{0A96C35A-B902-4E41-A5C8-0C61112632BF}" type="datetime1">
              <a:rPr lang="de-DE" smtClean="0"/>
              <a:t>17.03.2017</a:t>
            </a:fld>
            <a:endParaRPr lang="de-DE" dirty="0"/>
          </a:p>
        </p:txBody>
      </p:sp>
      <p:sp>
        <p:nvSpPr>
          <p:cNvPr id="4" name="Fußzeilenplatzhalter 3"/>
          <p:cNvSpPr>
            <a:spLocks noGrp="1"/>
          </p:cNvSpPr>
          <p:nvPr>
            <p:ph type="ftr" sz="quarter" idx="4294967295"/>
          </p:nvPr>
        </p:nvSpPr>
        <p:spPr>
          <a:xfrm>
            <a:off x="6591931" y="6307144"/>
            <a:ext cx="3311352" cy="400863"/>
          </a:xfrm>
          <a:prstGeom prst="rect">
            <a:avLst/>
          </a:prstGeom>
        </p:spPr>
        <p:txBody>
          <a:bodyPr/>
          <a:lstStyle/>
          <a:p>
            <a:r>
              <a:rPr lang="de-DE" smtClean="0"/>
              <a:t>Abt. für Klinische Psychologie und Psychotherapie des Kindes- und Jugendalters</a:t>
            </a:r>
            <a:endParaRPr lang="de-DE" dirty="0"/>
          </a:p>
        </p:txBody>
      </p:sp>
      <p:sp>
        <p:nvSpPr>
          <p:cNvPr id="5" name="Foliennummernplatzhalter 4"/>
          <p:cNvSpPr>
            <a:spLocks noGrp="1"/>
          </p:cNvSpPr>
          <p:nvPr>
            <p:ph type="sldNum" sz="quarter" idx="4294967295"/>
          </p:nvPr>
        </p:nvSpPr>
        <p:spPr>
          <a:xfrm>
            <a:off x="5183207" y="6377053"/>
            <a:ext cx="899095" cy="334887"/>
          </a:xfrm>
          <a:prstGeom prst="rect">
            <a:avLst/>
          </a:prstGeom>
        </p:spPr>
        <p:txBody>
          <a:bodyPr/>
          <a:lstStyle/>
          <a:p>
            <a:fld id="{88B16B09-E86C-2040-B0F2-0CBF2E23AE91}" type="slidenum">
              <a:rPr lang="de-DE" smtClean="0"/>
              <a:pPr/>
              <a:t>45</a:t>
            </a:fld>
            <a:endParaRPr lang="de-DE" dirty="0"/>
          </a:p>
        </p:txBody>
      </p:sp>
    </p:spTree>
    <p:extLst>
      <p:ext uri="{BB962C8B-B14F-4D97-AF65-F5344CB8AC3E}">
        <p14:creationId xmlns:p14="http://schemas.microsoft.com/office/powerpoint/2010/main" val="2699074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pPr eaLnBrk="1" hangingPunct="1"/>
            <a:endParaRPr lang="de-CH" altLang="de-DE" dirty="0" smtClean="0"/>
          </a:p>
        </p:txBody>
      </p:sp>
      <p:sp>
        <p:nvSpPr>
          <p:cNvPr id="8195" name="Inhaltsplatzhalter 2"/>
          <p:cNvSpPr>
            <a:spLocks noGrp="1"/>
          </p:cNvSpPr>
          <p:nvPr>
            <p:ph idx="1"/>
          </p:nvPr>
        </p:nvSpPr>
        <p:spPr/>
        <p:txBody>
          <a:bodyPr/>
          <a:lstStyle/>
          <a:p>
            <a:pPr eaLnBrk="1" hangingPunct="1"/>
            <a:r>
              <a:rPr lang="en-GB" altLang="de-DE" dirty="0" smtClean="0"/>
              <a:t>How great was your desire to leave the situation when you were asked to tighten your abdominal muscles?</a:t>
            </a:r>
            <a:endParaRPr lang="en-GB" altLang="de-DE" dirty="0" smtClean="0"/>
          </a:p>
        </p:txBody>
      </p:sp>
      <p:sp>
        <p:nvSpPr>
          <p:cNvPr id="2" name="Datumsplatzhalter 1"/>
          <p:cNvSpPr>
            <a:spLocks noGrp="1"/>
          </p:cNvSpPr>
          <p:nvPr>
            <p:ph type="dt" sz="half" idx="2"/>
          </p:nvPr>
        </p:nvSpPr>
        <p:spPr/>
        <p:txBody>
          <a:bodyPr/>
          <a:lstStyle/>
          <a:p>
            <a:fld id="{53240F02-EB18-5E40-93C3-F25C1DBA8735}" type="datetime1">
              <a:rPr lang="de-DE" smtClean="0"/>
              <a:t>17.03.2017</a:t>
            </a:fld>
            <a:endParaRPr lang="de-DE" dirty="0"/>
          </a:p>
        </p:txBody>
      </p:sp>
      <p:sp>
        <p:nvSpPr>
          <p:cNvPr id="4" name="Fußzeilenplatzhalter 3"/>
          <p:cNvSpPr>
            <a:spLocks noGrp="1"/>
          </p:cNvSpPr>
          <p:nvPr>
            <p:ph type="ftr" sz="quarter" idx="4294967295"/>
          </p:nvPr>
        </p:nvSpPr>
        <p:spPr>
          <a:xfrm>
            <a:off x="6591931" y="6307144"/>
            <a:ext cx="3311352" cy="400863"/>
          </a:xfrm>
          <a:prstGeom prst="rect">
            <a:avLst/>
          </a:prstGeom>
        </p:spPr>
        <p:txBody>
          <a:bodyPr/>
          <a:lstStyle/>
          <a:p>
            <a:r>
              <a:rPr lang="de-DE" smtClean="0"/>
              <a:t>Abt. für Klinische Psychologie und Psychotherapie des Kindes- und Jugendalters</a:t>
            </a:r>
            <a:endParaRPr lang="de-DE" dirty="0"/>
          </a:p>
        </p:txBody>
      </p:sp>
      <p:sp>
        <p:nvSpPr>
          <p:cNvPr id="5" name="Foliennummernplatzhalter 4"/>
          <p:cNvSpPr>
            <a:spLocks noGrp="1"/>
          </p:cNvSpPr>
          <p:nvPr>
            <p:ph type="sldNum" sz="quarter" idx="4294967295"/>
          </p:nvPr>
        </p:nvSpPr>
        <p:spPr>
          <a:xfrm>
            <a:off x="5183207" y="6377053"/>
            <a:ext cx="899095" cy="334887"/>
          </a:xfrm>
          <a:prstGeom prst="rect">
            <a:avLst/>
          </a:prstGeom>
        </p:spPr>
        <p:txBody>
          <a:bodyPr/>
          <a:lstStyle/>
          <a:p>
            <a:fld id="{88B16B09-E86C-2040-B0F2-0CBF2E23AE91}" type="slidenum">
              <a:rPr lang="de-DE" smtClean="0"/>
              <a:pPr/>
              <a:t>46</a:t>
            </a:fld>
            <a:endParaRPr lang="de-DE" dirty="0"/>
          </a:p>
        </p:txBody>
      </p:sp>
      <p:pic>
        <p:nvPicPr>
          <p:cNvPr id="8" name="Grafik 2"/>
          <p:cNvPicPr>
            <a:picLocks noChangeAspect="1"/>
          </p:cNvPicPr>
          <p:nvPr/>
        </p:nvPicPr>
        <p:blipFill>
          <a:blip r:embed="rId3"/>
          <a:stretch>
            <a:fillRect/>
          </a:stretch>
        </p:blipFill>
        <p:spPr>
          <a:xfrm>
            <a:off x="354880" y="2612946"/>
            <a:ext cx="11462608" cy="1662340"/>
          </a:xfrm>
          <a:prstGeom prst="rect">
            <a:avLst/>
          </a:prstGeom>
        </p:spPr>
      </p:pic>
    </p:spTree>
    <p:extLst>
      <p:ext uri="{BB962C8B-B14F-4D97-AF65-F5344CB8AC3E}">
        <p14:creationId xmlns:p14="http://schemas.microsoft.com/office/powerpoint/2010/main" val="42745622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r>
              <a:rPr lang="en-GB" dirty="0" smtClean="0"/>
              <a:t>How much headache/ abdominal pain did you experience </a:t>
            </a:r>
            <a:r>
              <a:rPr lang="en-GB" altLang="de-DE" dirty="0" smtClean="0"/>
              <a:t>when you were asked to tighten your abdominal muscles?</a:t>
            </a:r>
            <a:r>
              <a:rPr lang="en-GB" dirty="0" smtClean="0"/>
              <a:t> </a:t>
            </a:r>
            <a:endParaRPr lang="en-GB" dirty="0"/>
          </a:p>
        </p:txBody>
      </p:sp>
      <p:sp>
        <p:nvSpPr>
          <p:cNvPr id="4" name="Datumsplatzhalter 3"/>
          <p:cNvSpPr>
            <a:spLocks noGrp="1"/>
          </p:cNvSpPr>
          <p:nvPr>
            <p:ph type="dt" sz="half" idx="2"/>
          </p:nvPr>
        </p:nvSpPr>
        <p:spPr/>
        <p:txBody>
          <a:bodyPr/>
          <a:lstStyle/>
          <a:p>
            <a:pPr algn="ctr"/>
            <a:fld id="{9D4EA651-6FDD-49BE-8CDE-41635F1A0D3F}" type="datetime4">
              <a:rPr lang="de-DE" smtClean="0"/>
              <a:t>17. März 2017</a:t>
            </a:fld>
            <a:endParaRPr lang="de-DE" dirty="0"/>
          </a:p>
        </p:txBody>
      </p:sp>
      <p:graphicFrame>
        <p:nvGraphicFramePr>
          <p:cNvPr id="7" name="Group 47"/>
          <p:cNvGraphicFramePr>
            <a:graphicFrameLocks/>
          </p:cNvGraphicFramePr>
          <p:nvPr>
            <p:extLst>
              <p:ext uri="{D42A27DB-BD31-4B8C-83A1-F6EECF244321}">
                <p14:modId xmlns:p14="http://schemas.microsoft.com/office/powerpoint/2010/main" val="4166928569"/>
              </p:ext>
            </p:extLst>
          </p:nvPr>
        </p:nvGraphicFramePr>
        <p:xfrm>
          <a:off x="838200" y="2819401"/>
          <a:ext cx="10515600" cy="2940022"/>
        </p:xfrm>
        <a:graphic>
          <a:graphicData uri="http://schemas.openxmlformats.org/drawingml/2006/table">
            <a:tbl>
              <a:tblPr/>
              <a:tblGrid>
                <a:gridCol w="2280041">
                  <a:extLst>
                    <a:ext uri="{9D8B030D-6E8A-4147-A177-3AD203B41FA5}">
                      <a16:colId xmlns="" xmlns:a16="http://schemas.microsoft.com/office/drawing/2014/main" val="20000"/>
                    </a:ext>
                  </a:extLst>
                </a:gridCol>
                <a:gridCol w="1133791">
                  <a:extLst>
                    <a:ext uri="{9D8B030D-6E8A-4147-A177-3AD203B41FA5}">
                      <a16:colId xmlns="" xmlns:a16="http://schemas.microsoft.com/office/drawing/2014/main" val="20001"/>
                    </a:ext>
                  </a:extLst>
                </a:gridCol>
                <a:gridCol w="1420353"/>
                <a:gridCol w="1420353"/>
                <a:gridCol w="1121332"/>
                <a:gridCol w="1425229"/>
                <a:gridCol w="1714501"/>
              </a:tblGrid>
              <a:tr h="645030">
                <a:tc>
                  <a:txBody>
                    <a:bodyPr/>
                    <a:lstStyle/>
                    <a:p>
                      <a:pPr marL="0" marR="0" lvl="0" indent="0" algn="ctr" defTabSz="449263" rtl="0" eaLnBrk="0" fontAlgn="base" latinLnBrk="0" hangingPunct="0">
                        <a:lnSpc>
                          <a:spcPct val="100000"/>
                        </a:lnSpc>
                        <a:spcBef>
                          <a:spcPct val="0"/>
                        </a:spcBef>
                        <a:spcAft>
                          <a:spcPct val="10000"/>
                        </a:spcAft>
                        <a:buClr>
                          <a:srgbClr val="FF0000"/>
                        </a:buClr>
                        <a:buSzTx/>
                        <a:buFont typeface="+mj-lt"/>
                        <a:buNone/>
                        <a:tabLst/>
                      </a:pP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No pain </a:t>
                      </a: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smtClean="0">
                        <a:ln>
                          <a:noFill/>
                        </a:ln>
                        <a:solidFill>
                          <a:srgbClr val="000000"/>
                        </a:solidFill>
                        <a:effectLst/>
                        <a:latin typeface="+mn-lt"/>
                        <a:cs typeface="Calibri"/>
                      </a:endParaRP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smtClean="0">
                        <a:ln>
                          <a:noFill/>
                        </a:ln>
                        <a:solidFill>
                          <a:srgbClr val="000000"/>
                        </a:solidFill>
                        <a:effectLst/>
                        <a:latin typeface="+mn-lt"/>
                        <a:cs typeface="Calibri"/>
                      </a:endParaRP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(1)</a:t>
                      </a: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Little pain </a:t>
                      </a: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smtClean="0">
                        <a:ln>
                          <a:noFill/>
                        </a:ln>
                        <a:solidFill>
                          <a:srgbClr val="000000"/>
                        </a:solidFill>
                        <a:effectLst/>
                        <a:latin typeface="+mn-lt"/>
                        <a:cs typeface="Calibri"/>
                      </a:endParaRP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smtClean="0">
                        <a:ln>
                          <a:noFill/>
                        </a:ln>
                        <a:solidFill>
                          <a:srgbClr val="000000"/>
                        </a:solidFill>
                        <a:effectLst/>
                        <a:latin typeface="+mn-lt"/>
                        <a:cs typeface="Calibri"/>
                      </a:endParaRP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(2)</a:t>
                      </a: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Moderate pain </a:t>
                      </a: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smtClean="0">
                        <a:ln>
                          <a:noFill/>
                        </a:ln>
                        <a:solidFill>
                          <a:srgbClr val="000000"/>
                        </a:solidFill>
                        <a:effectLst/>
                        <a:latin typeface="+mn-lt"/>
                        <a:cs typeface="Calibri"/>
                      </a:endParaRP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(3)</a:t>
                      </a: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Severe pain</a:t>
                      </a: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smtClean="0">
                        <a:ln>
                          <a:noFill/>
                        </a:ln>
                        <a:solidFill>
                          <a:srgbClr val="000000"/>
                        </a:solidFill>
                        <a:effectLst/>
                        <a:latin typeface="+mn-lt"/>
                        <a:cs typeface="Calibri"/>
                      </a:endParaRP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(4)</a:t>
                      </a: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Very severe pain</a:t>
                      </a: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(5)</a:t>
                      </a: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Unbearable pain</a:t>
                      </a: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smtClean="0">
                        <a:ln>
                          <a:noFill/>
                        </a:ln>
                        <a:solidFill>
                          <a:srgbClr val="000000"/>
                        </a:solidFill>
                        <a:effectLst/>
                        <a:latin typeface="+mn-lt"/>
                        <a:cs typeface="Calibri"/>
                      </a:endParaRPr>
                    </a:p>
                    <a:p>
                      <a:pPr marL="0" marR="0" lvl="0" indent="0" algn="ctr"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r>
                        <a:rPr kumimoji="0" lang="en-GB" altLang="de-DE" sz="2400" b="0" i="0" u="none" strike="noStrike" cap="none" normalizeH="0" baseline="0" noProof="0" dirty="0" smtClean="0">
                          <a:ln>
                            <a:noFill/>
                          </a:ln>
                          <a:solidFill>
                            <a:srgbClr val="000000"/>
                          </a:solidFill>
                          <a:effectLst/>
                          <a:latin typeface="+mn-lt"/>
                          <a:cs typeface="Calibri"/>
                        </a:rPr>
                        <a:t>(6)</a:t>
                      </a: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645030">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mj-lt"/>
                        <a:buNone/>
                        <a:tabLst/>
                      </a:pPr>
                      <a:r>
                        <a:rPr kumimoji="0" lang="en-GB" altLang="de-DE" sz="2400" b="0" i="0" u="none" strike="noStrike" cap="none" normalizeH="0" baseline="0" noProof="0" dirty="0" smtClean="0">
                          <a:ln>
                            <a:noFill/>
                          </a:ln>
                          <a:solidFill>
                            <a:srgbClr val="000000"/>
                          </a:solidFill>
                          <a:effectLst/>
                          <a:latin typeface="+mn-lt"/>
                          <a:cs typeface="Calibri"/>
                        </a:rPr>
                        <a:t>Headache</a:t>
                      </a: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defTabSz="449263">
                        <a:spcAft>
                          <a:spcPct val="25000"/>
                        </a:spcAft>
                        <a:buClr>
                          <a:schemeClr val="bg2"/>
                        </a:buClr>
                        <a:buFont typeface="Wingdings" panose="05000000000000000000" pitchFamily="2" charset="2"/>
                        <a:defRPr>
                          <a:solidFill>
                            <a:schemeClr val="tx1"/>
                          </a:solidFill>
                          <a:latin typeface="Arial" panose="020B0604020202020204" pitchFamily="34" charset="0"/>
                        </a:defRPr>
                      </a:lvl1pPr>
                      <a:lvl2pPr marL="742950" indent="-285750" defTabSz="449263">
                        <a:spcAft>
                          <a:spcPct val="25000"/>
                        </a:spcAft>
                        <a:buClr>
                          <a:schemeClr val="bg2"/>
                        </a:buClr>
                        <a:defRPr sz="1600">
                          <a:solidFill>
                            <a:schemeClr val="tx1"/>
                          </a:solidFill>
                          <a:latin typeface="Arial" panose="020B0604020202020204" pitchFamily="34" charset="0"/>
                        </a:defRPr>
                      </a:lvl2pPr>
                      <a:lvl3pPr marL="1143000" indent="-228600" defTabSz="449263">
                        <a:spcAft>
                          <a:spcPct val="25000"/>
                        </a:spcAft>
                        <a:buClr>
                          <a:schemeClr val="bg2"/>
                        </a:buClr>
                        <a:defRPr sz="1400">
                          <a:solidFill>
                            <a:schemeClr val="tx1"/>
                          </a:solidFill>
                          <a:latin typeface="Arial" panose="020B0604020202020204" pitchFamily="34" charset="0"/>
                        </a:defRPr>
                      </a:lvl3pPr>
                      <a:lvl4pPr marL="1600200" indent="-228600" defTabSz="449263">
                        <a:spcAft>
                          <a:spcPct val="25000"/>
                        </a:spcAft>
                        <a:buClr>
                          <a:schemeClr val="bg2"/>
                        </a:buClr>
                        <a:defRPr sz="1400">
                          <a:solidFill>
                            <a:schemeClr val="tx1"/>
                          </a:solidFill>
                          <a:latin typeface="Arial" panose="020B0604020202020204" pitchFamily="34" charset="0"/>
                        </a:defRPr>
                      </a:lvl4pPr>
                      <a:lvl5pPr marL="2057400" indent="-228600" defTabSz="449263">
                        <a:spcAft>
                          <a:spcPct val="25000"/>
                        </a:spcAft>
                        <a:buClr>
                          <a:schemeClr val="bg2"/>
                        </a:buClr>
                        <a:defRPr sz="1400">
                          <a:solidFill>
                            <a:schemeClr val="tx1"/>
                          </a:solidFill>
                          <a:latin typeface="Arial" panose="020B0604020202020204" pitchFamily="34" charset="0"/>
                        </a:defRPr>
                      </a:lvl5pPr>
                      <a:lvl6pPr marL="2514600" indent="-228600" defTabSz="449263" eaLnBrk="0" fontAlgn="base" hangingPunct="0">
                        <a:spcBef>
                          <a:spcPct val="0"/>
                        </a:spcBef>
                        <a:spcAft>
                          <a:spcPct val="25000"/>
                        </a:spcAft>
                        <a:buClr>
                          <a:schemeClr val="bg2"/>
                        </a:buClr>
                        <a:defRPr sz="1400">
                          <a:solidFill>
                            <a:schemeClr val="tx1"/>
                          </a:solidFill>
                          <a:latin typeface="Arial" panose="020B0604020202020204" pitchFamily="34" charset="0"/>
                        </a:defRPr>
                      </a:lvl6pPr>
                      <a:lvl7pPr marL="2971800" indent="-228600" defTabSz="449263" eaLnBrk="0" fontAlgn="base" hangingPunct="0">
                        <a:spcBef>
                          <a:spcPct val="0"/>
                        </a:spcBef>
                        <a:spcAft>
                          <a:spcPct val="25000"/>
                        </a:spcAft>
                        <a:buClr>
                          <a:schemeClr val="bg2"/>
                        </a:buClr>
                        <a:defRPr sz="1400">
                          <a:solidFill>
                            <a:schemeClr val="tx1"/>
                          </a:solidFill>
                          <a:latin typeface="Arial" panose="020B0604020202020204" pitchFamily="34" charset="0"/>
                        </a:defRPr>
                      </a:lvl7pPr>
                      <a:lvl8pPr marL="3429000" indent="-228600" defTabSz="449263" eaLnBrk="0" fontAlgn="base" hangingPunct="0">
                        <a:spcBef>
                          <a:spcPct val="0"/>
                        </a:spcBef>
                        <a:spcAft>
                          <a:spcPct val="25000"/>
                        </a:spcAft>
                        <a:buClr>
                          <a:schemeClr val="bg2"/>
                        </a:buClr>
                        <a:defRPr sz="1400">
                          <a:solidFill>
                            <a:schemeClr val="tx1"/>
                          </a:solidFill>
                          <a:latin typeface="Arial" panose="020B0604020202020204" pitchFamily="34" charset="0"/>
                        </a:defRPr>
                      </a:lvl8pPr>
                      <a:lvl9pPr marL="3886200" indent="-228600" defTabSz="449263" eaLnBrk="0" fontAlgn="base" hangingPunct="0">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pP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 xmlns:a16="http://schemas.microsoft.com/office/drawing/2014/main" val="10000"/>
                  </a:ext>
                </a:extLst>
              </a:tr>
              <a:tr h="650216">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mj-lt"/>
                        <a:buNone/>
                        <a:tabLst/>
                      </a:pPr>
                      <a:r>
                        <a:rPr kumimoji="0" lang="en-GB" altLang="de-DE" sz="2400" b="0" i="0" u="none" strike="noStrike" cap="none" normalizeH="0" baseline="0" noProof="0" dirty="0" smtClean="0">
                          <a:ln>
                            <a:noFill/>
                          </a:ln>
                          <a:solidFill>
                            <a:srgbClr val="000000"/>
                          </a:solidFill>
                          <a:effectLst/>
                          <a:latin typeface="+mn-lt"/>
                          <a:cs typeface="Calibri"/>
                        </a:rPr>
                        <a:t>Abdominal pain</a:t>
                      </a:r>
                      <a:endParaRPr kumimoji="0" lang="en-GB" altLang="de-DE" sz="2400" b="0" i="0" u="none" strike="noStrike" cap="none" normalizeH="0" baseline="0" noProof="0" dirty="0">
                        <a:ln>
                          <a:noFill/>
                        </a:ln>
                        <a:solidFill>
                          <a:srgbClr val="000000"/>
                        </a:solidFill>
                        <a:effectLst/>
                        <a:latin typeface="+mn-lt"/>
                        <a:cs typeface="Calibri"/>
                      </a:endParaRPr>
                    </a:p>
                  </a:txBody>
                  <a:tcPr marL="108000" marR="36000" marT="36004" marB="36004" anchor="ctr" horzOverflow="overflow">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defRPr/>
                      </a:pPr>
                      <a:endParaRPr lang="en-GB" sz="2400" b="0" dirty="0" smtClean="0"/>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defRPr/>
                      </a:pPr>
                      <a:endParaRPr lang="en-GB" sz="2400" b="0" dirty="0" smtClean="0"/>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defRPr/>
                      </a:pPr>
                      <a:endParaRPr lang="en-GB" sz="2400" b="0" dirty="0" smtClean="0"/>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defRPr/>
                      </a:pPr>
                      <a:endParaRPr lang="en-GB" sz="2400" b="0" dirty="0" smtClean="0"/>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defRPr/>
                      </a:pPr>
                      <a:endParaRPr lang="en-GB" sz="2400" b="0" dirty="0" smtClean="0"/>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49263" rtl="0" eaLnBrk="0" fontAlgn="base" latinLnBrk="0" hangingPunct="0">
                        <a:lnSpc>
                          <a:spcPct val="100000"/>
                        </a:lnSpc>
                        <a:spcBef>
                          <a:spcPct val="0"/>
                        </a:spcBef>
                        <a:spcAft>
                          <a:spcPct val="10000"/>
                        </a:spcAft>
                        <a:buClr>
                          <a:srgbClr val="FF0000"/>
                        </a:buClr>
                        <a:buSzTx/>
                        <a:buFont typeface="Wingdings" panose="05000000000000000000" pitchFamily="2" charset="2"/>
                        <a:buNone/>
                        <a:tabLst/>
                        <a:defRPr/>
                      </a:pPr>
                      <a:endParaRPr lang="en-GB" sz="2400" b="0" dirty="0" smtClean="0"/>
                    </a:p>
                  </a:txBody>
                  <a:tcPr marL="108000" marR="36000" marT="36004" marB="36004"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1267667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7184571" y="5277394"/>
            <a:ext cx="4532812" cy="1580606"/>
          </a:xfrm>
          <a:prstGeom prst="rect">
            <a:avLst/>
          </a:prstGeom>
          <a:solidFill>
            <a:schemeClr val="bg1"/>
          </a:solidFill>
        </p:spPr>
        <p:txBody>
          <a:bodyPr wrap="square" rtlCol="0">
            <a:spAutoFit/>
          </a:bodyPr>
          <a:lstStyle/>
          <a:p>
            <a:endParaRPr lang="de-DE" dirty="0"/>
          </a:p>
        </p:txBody>
      </p:sp>
      <p:sp>
        <p:nvSpPr>
          <p:cNvPr id="2" name="Titel 1"/>
          <p:cNvSpPr>
            <a:spLocks noGrp="1"/>
          </p:cNvSpPr>
          <p:nvPr>
            <p:ph type="title"/>
          </p:nvPr>
        </p:nvSpPr>
        <p:spPr/>
        <p:txBody>
          <a:bodyPr/>
          <a:lstStyle/>
          <a:p>
            <a:r>
              <a:rPr lang="de-DE" dirty="0" err="1" smtClean="0"/>
              <a:t>Results</a:t>
            </a:r>
            <a:r>
              <a:rPr lang="de-DE" dirty="0" smtClean="0"/>
              <a:t>: </a:t>
            </a:r>
            <a:r>
              <a:rPr lang="de-DE" dirty="0" err="1" smtClean="0"/>
              <a:t>Self-reported</a:t>
            </a:r>
            <a:r>
              <a:rPr lang="de-DE" dirty="0" smtClean="0"/>
              <a:t> </a:t>
            </a:r>
            <a:r>
              <a:rPr lang="de-DE" dirty="0" err="1" smtClean="0"/>
              <a:t>fear</a:t>
            </a:r>
            <a:endParaRPr lang="de-DE" dirty="0"/>
          </a:p>
        </p:txBody>
      </p:sp>
      <p:sp>
        <p:nvSpPr>
          <p:cNvPr id="3" name="Datumsplatzhalter 2"/>
          <p:cNvSpPr>
            <a:spLocks noGrp="1"/>
          </p:cNvSpPr>
          <p:nvPr>
            <p:ph type="dt" sz="half" idx="2"/>
          </p:nvPr>
        </p:nvSpPr>
        <p:spPr>
          <a:xfrm>
            <a:off x="3116495" y="6398938"/>
            <a:ext cx="1815101" cy="334886"/>
          </a:xfrm>
          <a:prstGeom prst="rect">
            <a:avLst/>
          </a:prstGeom>
        </p:spPr>
        <p:txBody>
          <a:bodyPr/>
          <a:lstStyle/>
          <a:p>
            <a:fld id="{2C5AAC94-0853-4FA5-90E6-13CC248C0E6F}" type="datetime1">
              <a:rPr lang="de-DE" smtClean="0"/>
              <a:t>17.03.2017</a:t>
            </a:fld>
            <a:endParaRPr lang="de-DE" dirty="0"/>
          </a:p>
        </p:txBody>
      </p:sp>
      <p:sp>
        <p:nvSpPr>
          <p:cNvPr id="10" name="Textfeld 9"/>
          <p:cNvSpPr txBox="1"/>
          <p:nvPr/>
        </p:nvSpPr>
        <p:spPr>
          <a:xfrm>
            <a:off x="7908324" y="6158008"/>
            <a:ext cx="3444258" cy="646331"/>
          </a:xfrm>
          <a:prstGeom prst="rect">
            <a:avLst/>
          </a:prstGeom>
          <a:solidFill>
            <a:schemeClr val="bg1"/>
          </a:solidFill>
        </p:spPr>
        <p:txBody>
          <a:bodyPr wrap="square" rtlCol="0">
            <a:spAutoFit/>
          </a:bodyPr>
          <a:lstStyle/>
          <a:p>
            <a:endParaRPr lang="de-DE" dirty="0"/>
          </a:p>
          <a:p>
            <a:endParaRPr lang="de-DE" dirty="0"/>
          </a:p>
        </p:txBody>
      </p:sp>
      <p:pic>
        <p:nvPicPr>
          <p:cNvPr id="21" name="Picture 17" descr="https://www.spp1337.uni-freiburg.de/material/grafik/df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feld 21"/>
          <p:cNvSpPr txBox="1"/>
          <p:nvPr/>
        </p:nvSpPr>
        <p:spPr>
          <a:xfrm>
            <a:off x="10440751" y="834887"/>
            <a:ext cx="1592223" cy="646331"/>
          </a:xfrm>
          <a:prstGeom prst="rect">
            <a:avLst/>
          </a:prstGeom>
          <a:noFill/>
        </p:spPr>
        <p:txBody>
          <a:bodyPr wrap="square" rtlCol="0">
            <a:spAutoFit/>
          </a:bodyPr>
          <a:lstStyle/>
          <a:p>
            <a:pPr algn="ctr"/>
            <a:r>
              <a:rPr lang="de-DE" dirty="0"/>
              <a:t>HE 5942/4-1</a:t>
            </a:r>
          </a:p>
          <a:p>
            <a:pPr algn="ctr"/>
            <a:r>
              <a:rPr lang="de-DE" dirty="0"/>
              <a:t>SCHN 415/5-1</a:t>
            </a:r>
          </a:p>
        </p:txBody>
      </p:sp>
      <p:pic>
        <p:nvPicPr>
          <p:cNvPr id="6" name="Grafik 5"/>
          <p:cNvPicPr>
            <a:picLocks noChangeAspect="1"/>
          </p:cNvPicPr>
          <p:nvPr/>
        </p:nvPicPr>
        <p:blipFill>
          <a:blip r:embed="rId4"/>
          <a:stretch>
            <a:fillRect/>
          </a:stretch>
        </p:blipFill>
        <p:spPr>
          <a:xfrm>
            <a:off x="159026" y="1158052"/>
            <a:ext cx="7668000" cy="5613347"/>
          </a:xfrm>
          <a:prstGeom prst="rect">
            <a:avLst/>
          </a:prstGeom>
        </p:spPr>
      </p:pic>
      <p:sp>
        <p:nvSpPr>
          <p:cNvPr id="7" name="Text Box 5"/>
          <p:cNvSpPr txBox="1">
            <a:spLocks noChangeArrowheads="1"/>
          </p:cNvSpPr>
          <p:nvPr/>
        </p:nvSpPr>
        <p:spPr bwMode="auto">
          <a:xfrm>
            <a:off x="8235309" y="5761560"/>
            <a:ext cx="3689383" cy="30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lgn="r">
              <a:spcBef>
                <a:spcPct val="20000"/>
              </a:spcBef>
              <a:buFont typeface="Wingdings" charset="0"/>
              <a:buNone/>
            </a:pPr>
            <a:r>
              <a:rPr lang="de-DE" sz="1800" i="1" dirty="0">
                <a:latin typeface="+mn-lt"/>
              </a:rPr>
              <a:t>Flack, F., Pané-Farré, C., Schaan, L., Zernikow, B., Hechler T. (2017), </a:t>
            </a:r>
          </a:p>
          <a:p>
            <a:pPr algn="r">
              <a:spcBef>
                <a:spcPct val="20000"/>
              </a:spcBef>
              <a:buFont typeface="Wingdings" charset="0"/>
              <a:buNone/>
            </a:pPr>
            <a:r>
              <a:rPr lang="de-DE" sz="1800" i="1" dirty="0">
                <a:latin typeface="+mn-lt"/>
              </a:rPr>
              <a:t>J </a:t>
            </a:r>
            <a:r>
              <a:rPr lang="de-DE" sz="1800" i="1" dirty="0" err="1">
                <a:latin typeface="+mn-lt"/>
              </a:rPr>
              <a:t>Ped</a:t>
            </a:r>
            <a:r>
              <a:rPr lang="de-DE" sz="1800" i="1" dirty="0">
                <a:latin typeface="+mn-lt"/>
              </a:rPr>
              <a:t> </a:t>
            </a:r>
            <a:r>
              <a:rPr lang="de-DE" sz="1800" i="1" dirty="0" err="1">
                <a:latin typeface="+mn-lt"/>
              </a:rPr>
              <a:t>Psychol</a:t>
            </a:r>
            <a:r>
              <a:rPr lang="de-DE" sz="1800" i="1" dirty="0">
                <a:latin typeface="+mn-lt"/>
              </a:rPr>
              <a:t>.</a:t>
            </a:r>
            <a:endParaRPr lang="de-DE" sz="1800" i="1" dirty="0">
              <a:latin typeface="+mn-lt"/>
              <a:cs typeface="Calibri"/>
            </a:endParaRPr>
          </a:p>
          <a:p>
            <a:pPr>
              <a:spcBef>
                <a:spcPct val="20000"/>
              </a:spcBef>
              <a:buFont typeface="Wingdings" charset="0"/>
              <a:buNone/>
            </a:pPr>
            <a:endParaRPr lang="de-DE" sz="1800" i="1" dirty="0">
              <a:latin typeface="+mn-lt"/>
              <a:cs typeface="Calibri"/>
            </a:endParaRPr>
          </a:p>
          <a:p>
            <a:pPr>
              <a:spcBef>
                <a:spcPct val="20000"/>
              </a:spcBef>
              <a:buFont typeface="Wingdings" charset="0"/>
              <a:buNone/>
            </a:pPr>
            <a:endParaRPr lang="de-DE" sz="1800" i="1" dirty="0">
              <a:latin typeface="+mn-lt"/>
              <a:cs typeface="Calibri"/>
            </a:endParaRPr>
          </a:p>
          <a:p>
            <a:pPr>
              <a:spcBef>
                <a:spcPct val="20000"/>
              </a:spcBef>
              <a:buFont typeface="Wingdings" charset="0"/>
              <a:buNone/>
            </a:pPr>
            <a:r>
              <a:rPr lang="de-DE" sz="1800" i="1" dirty="0">
                <a:latin typeface="+mn-lt"/>
                <a:cs typeface="Calibri"/>
              </a:rPr>
              <a:t> </a:t>
            </a:r>
          </a:p>
        </p:txBody>
      </p:sp>
    </p:spTree>
    <p:extLst>
      <p:ext uri="{BB962C8B-B14F-4D97-AF65-F5344CB8AC3E}">
        <p14:creationId xmlns:p14="http://schemas.microsoft.com/office/powerpoint/2010/main" val="6054786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7184571" y="5277394"/>
            <a:ext cx="4532812" cy="1580606"/>
          </a:xfrm>
          <a:prstGeom prst="rect">
            <a:avLst/>
          </a:prstGeom>
          <a:solidFill>
            <a:schemeClr val="bg1"/>
          </a:solidFill>
        </p:spPr>
        <p:txBody>
          <a:bodyPr wrap="square" rtlCol="0">
            <a:spAutoFit/>
          </a:bodyPr>
          <a:lstStyle/>
          <a:p>
            <a:endParaRPr lang="de-DE" dirty="0"/>
          </a:p>
        </p:txBody>
      </p:sp>
      <p:sp>
        <p:nvSpPr>
          <p:cNvPr id="2" name="Titel 1"/>
          <p:cNvSpPr>
            <a:spLocks noGrp="1"/>
          </p:cNvSpPr>
          <p:nvPr>
            <p:ph type="title"/>
          </p:nvPr>
        </p:nvSpPr>
        <p:spPr/>
        <p:txBody>
          <a:bodyPr/>
          <a:lstStyle/>
          <a:p>
            <a:r>
              <a:rPr lang="de-DE" dirty="0" err="1" smtClean="0"/>
              <a:t>Results</a:t>
            </a:r>
            <a:r>
              <a:rPr lang="de-DE" dirty="0" smtClean="0"/>
              <a:t>: </a:t>
            </a:r>
            <a:r>
              <a:rPr lang="de-DE" dirty="0" err="1" smtClean="0"/>
              <a:t>Self-reported</a:t>
            </a:r>
            <a:r>
              <a:rPr lang="de-DE" dirty="0" smtClean="0"/>
              <a:t> </a:t>
            </a:r>
            <a:r>
              <a:rPr lang="de-DE" dirty="0" err="1" smtClean="0"/>
              <a:t>avoidance</a:t>
            </a:r>
            <a:endParaRPr lang="de-DE" dirty="0"/>
          </a:p>
        </p:txBody>
      </p:sp>
      <p:sp>
        <p:nvSpPr>
          <p:cNvPr id="5" name="Datumsplatzhalter 4"/>
          <p:cNvSpPr>
            <a:spLocks noGrp="1"/>
          </p:cNvSpPr>
          <p:nvPr>
            <p:ph type="dt" sz="half" idx="2"/>
          </p:nvPr>
        </p:nvSpPr>
        <p:spPr>
          <a:xfrm>
            <a:off x="3116495" y="6398938"/>
            <a:ext cx="1815101" cy="334886"/>
          </a:xfrm>
          <a:prstGeom prst="rect">
            <a:avLst/>
          </a:prstGeom>
        </p:spPr>
        <p:txBody>
          <a:bodyPr/>
          <a:lstStyle/>
          <a:p>
            <a:fld id="{CFE26A44-7573-41A6-8D0E-5642DC756D9C}" type="datetime1">
              <a:rPr lang="de-DE" smtClean="0"/>
              <a:t>17.03.2017</a:t>
            </a:fld>
            <a:endParaRPr lang="de-DE" dirty="0"/>
          </a:p>
        </p:txBody>
      </p:sp>
      <p:sp>
        <p:nvSpPr>
          <p:cNvPr id="11" name="Textfeld 10"/>
          <p:cNvSpPr txBox="1"/>
          <p:nvPr/>
        </p:nvSpPr>
        <p:spPr>
          <a:xfrm>
            <a:off x="7908324" y="6158008"/>
            <a:ext cx="3444258" cy="646331"/>
          </a:xfrm>
          <a:prstGeom prst="rect">
            <a:avLst/>
          </a:prstGeom>
          <a:solidFill>
            <a:schemeClr val="bg1"/>
          </a:solidFill>
        </p:spPr>
        <p:txBody>
          <a:bodyPr wrap="square" rtlCol="0">
            <a:spAutoFit/>
          </a:bodyPr>
          <a:lstStyle/>
          <a:p>
            <a:endParaRPr lang="de-DE" dirty="0"/>
          </a:p>
          <a:p>
            <a:endParaRPr lang="de-DE" dirty="0"/>
          </a:p>
        </p:txBody>
      </p:sp>
      <p:pic>
        <p:nvPicPr>
          <p:cNvPr id="16" name="Picture 17" descr="https://www.spp1337.uni-freiburg.de/material/grafik/df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feld 16"/>
          <p:cNvSpPr txBox="1"/>
          <p:nvPr/>
        </p:nvSpPr>
        <p:spPr>
          <a:xfrm>
            <a:off x="10440751" y="834887"/>
            <a:ext cx="1592223" cy="646331"/>
          </a:xfrm>
          <a:prstGeom prst="rect">
            <a:avLst/>
          </a:prstGeom>
          <a:noFill/>
        </p:spPr>
        <p:txBody>
          <a:bodyPr wrap="square" rtlCol="0">
            <a:spAutoFit/>
          </a:bodyPr>
          <a:lstStyle/>
          <a:p>
            <a:pPr algn="ctr"/>
            <a:r>
              <a:rPr lang="de-DE" dirty="0"/>
              <a:t>HE 5942/4-1</a:t>
            </a:r>
          </a:p>
          <a:p>
            <a:pPr algn="ctr"/>
            <a:r>
              <a:rPr lang="de-DE" dirty="0"/>
              <a:t>SCHN 415/5-1</a:t>
            </a:r>
          </a:p>
        </p:txBody>
      </p:sp>
      <p:sp>
        <p:nvSpPr>
          <p:cNvPr id="12" name="Text Box 5"/>
          <p:cNvSpPr txBox="1">
            <a:spLocks noChangeArrowheads="1"/>
          </p:cNvSpPr>
          <p:nvPr/>
        </p:nvSpPr>
        <p:spPr bwMode="auto">
          <a:xfrm>
            <a:off x="8235309" y="5761560"/>
            <a:ext cx="3689383" cy="30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lgn="r">
              <a:spcBef>
                <a:spcPct val="20000"/>
              </a:spcBef>
              <a:buFont typeface="Wingdings" charset="0"/>
              <a:buNone/>
            </a:pPr>
            <a:r>
              <a:rPr lang="de-DE" sz="1800" i="1" dirty="0">
                <a:latin typeface="+mn-lt"/>
              </a:rPr>
              <a:t>Flack, F., Pané-Farré, C., Schaan, L., Zernikow, B., Hechler T. (2017), </a:t>
            </a:r>
          </a:p>
          <a:p>
            <a:pPr algn="r">
              <a:spcBef>
                <a:spcPct val="20000"/>
              </a:spcBef>
              <a:buFont typeface="Wingdings" charset="0"/>
              <a:buNone/>
            </a:pPr>
            <a:r>
              <a:rPr lang="de-DE" sz="1800" i="1" dirty="0">
                <a:latin typeface="+mn-lt"/>
              </a:rPr>
              <a:t>J </a:t>
            </a:r>
            <a:r>
              <a:rPr lang="de-DE" sz="1800" i="1" dirty="0" err="1">
                <a:latin typeface="+mn-lt"/>
              </a:rPr>
              <a:t>Ped</a:t>
            </a:r>
            <a:r>
              <a:rPr lang="de-DE" sz="1800" i="1" dirty="0">
                <a:latin typeface="+mn-lt"/>
              </a:rPr>
              <a:t> </a:t>
            </a:r>
            <a:r>
              <a:rPr lang="de-DE" sz="1800" i="1" dirty="0" err="1">
                <a:latin typeface="+mn-lt"/>
              </a:rPr>
              <a:t>Psychol</a:t>
            </a:r>
            <a:r>
              <a:rPr lang="de-DE" sz="1800" i="1" dirty="0">
                <a:latin typeface="+mn-lt"/>
              </a:rPr>
              <a:t>.</a:t>
            </a:r>
            <a:endParaRPr lang="de-DE" sz="1800" i="1" dirty="0">
              <a:latin typeface="+mn-lt"/>
              <a:cs typeface="Calibri"/>
            </a:endParaRPr>
          </a:p>
          <a:p>
            <a:pPr>
              <a:spcBef>
                <a:spcPct val="20000"/>
              </a:spcBef>
              <a:buFont typeface="Wingdings" charset="0"/>
              <a:buNone/>
            </a:pPr>
            <a:endParaRPr lang="de-DE" sz="1800" i="1" dirty="0">
              <a:latin typeface="+mn-lt"/>
              <a:cs typeface="Calibri"/>
            </a:endParaRPr>
          </a:p>
          <a:p>
            <a:pPr>
              <a:spcBef>
                <a:spcPct val="20000"/>
              </a:spcBef>
              <a:buFont typeface="Wingdings" charset="0"/>
              <a:buNone/>
            </a:pPr>
            <a:endParaRPr lang="de-DE" sz="1800" i="1" dirty="0">
              <a:latin typeface="+mn-lt"/>
              <a:cs typeface="Calibri"/>
            </a:endParaRPr>
          </a:p>
          <a:p>
            <a:pPr>
              <a:spcBef>
                <a:spcPct val="20000"/>
              </a:spcBef>
              <a:buFont typeface="Wingdings" charset="0"/>
              <a:buNone/>
            </a:pPr>
            <a:r>
              <a:rPr lang="de-DE" sz="1800" i="1" dirty="0">
                <a:latin typeface="+mn-lt"/>
                <a:cs typeface="Calibri"/>
              </a:rPr>
              <a:t> </a:t>
            </a:r>
          </a:p>
        </p:txBody>
      </p:sp>
      <p:pic>
        <p:nvPicPr>
          <p:cNvPr id="3" name="Grafik 2"/>
          <p:cNvPicPr>
            <a:picLocks noChangeAspect="1"/>
          </p:cNvPicPr>
          <p:nvPr/>
        </p:nvPicPr>
        <p:blipFill>
          <a:blip r:embed="rId4"/>
          <a:stretch>
            <a:fillRect/>
          </a:stretch>
        </p:blipFill>
        <p:spPr>
          <a:xfrm>
            <a:off x="498348" y="1158052"/>
            <a:ext cx="7916142" cy="5616000"/>
          </a:xfrm>
          <a:prstGeom prst="rect">
            <a:avLst/>
          </a:prstGeom>
        </p:spPr>
      </p:pic>
    </p:spTree>
    <p:extLst>
      <p:ext uri="{BB962C8B-B14F-4D97-AF65-F5344CB8AC3E}">
        <p14:creationId xmlns:p14="http://schemas.microsoft.com/office/powerpoint/2010/main" val="649797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837062" y="1282263"/>
            <a:ext cx="1720608" cy="2185214"/>
          </a:xfrm>
          <a:prstGeom prst="rect">
            <a:avLst/>
          </a:prstGeom>
          <a:solidFill>
            <a:schemeClr val="bg1">
              <a:lumMod val="65000"/>
            </a:schemeClr>
          </a:solidFill>
        </p:spPr>
        <p:txBody>
          <a:bodyPr wrap="square" anchor="ctr">
            <a:spAutoFit/>
          </a:bodyPr>
          <a:lstStyle/>
          <a:p>
            <a:pPr algn="ctr">
              <a:defRPr/>
            </a:pPr>
            <a:endParaRPr lang="de-DE" dirty="0"/>
          </a:p>
          <a:p>
            <a:pPr algn="ctr">
              <a:defRPr/>
            </a:pPr>
            <a:endParaRPr lang="de-DE" dirty="0"/>
          </a:p>
          <a:p>
            <a:pPr algn="ctr">
              <a:defRPr/>
            </a:pPr>
            <a:endParaRPr lang="de-DE" dirty="0"/>
          </a:p>
          <a:p>
            <a:pPr algn="ctr">
              <a:defRPr/>
            </a:pPr>
            <a:r>
              <a:rPr lang="de-DE" sz="2800" b="1" dirty="0"/>
              <a:t>63,2 %</a:t>
            </a:r>
          </a:p>
          <a:p>
            <a:pPr algn="ctr">
              <a:defRPr/>
            </a:pPr>
            <a:endParaRPr lang="de-DE" dirty="0"/>
          </a:p>
          <a:p>
            <a:pPr algn="ctr">
              <a:defRPr/>
            </a:pPr>
            <a:endParaRPr lang="de-DE" dirty="0"/>
          </a:p>
          <a:p>
            <a:pPr algn="ctr">
              <a:defRPr/>
            </a:pPr>
            <a:endParaRPr lang="de-DE" dirty="0"/>
          </a:p>
        </p:txBody>
      </p:sp>
      <p:sp>
        <p:nvSpPr>
          <p:cNvPr id="12292" name="Textfeld 4"/>
          <p:cNvSpPr txBox="1">
            <a:spLocks noChangeArrowheads="1"/>
          </p:cNvSpPr>
          <p:nvPr/>
        </p:nvSpPr>
        <p:spPr bwMode="auto">
          <a:xfrm>
            <a:off x="837062" y="3619052"/>
            <a:ext cx="1719470" cy="107721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endParaRPr lang="de-DE" altLang="de-DE" sz="1800" dirty="0">
              <a:latin typeface="+mn-lt"/>
            </a:endParaRPr>
          </a:p>
          <a:p>
            <a:pPr algn="ctr"/>
            <a:r>
              <a:rPr lang="de-DE" altLang="de-DE" sz="2800" b="1" dirty="0">
                <a:latin typeface="+mn-lt"/>
              </a:rPr>
              <a:t>31,7 %</a:t>
            </a:r>
          </a:p>
          <a:p>
            <a:pPr algn="ctr"/>
            <a:endParaRPr lang="de-DE" altLang="de-DE" sz="1800" b="1" dirty="0">
              <a:latin typeface="+mn-lt"/>
            </a:endParaRPr>
          </a:p>
        </p:txBody>
      </p:sp>
      <p:sp>
        <p:nvSpPr>
          <p:cNvPr id="12293" name="Textfeld 5"/>
          <p:cNvSpPr txBox="1">
            <a:spLocks noChangeArrowheads="1"/>
          </p:cNvSpPr>
          <p:nvPr/>
        </p:nvSpPr>
        <p:spPr bwMode="auto">
          <a:xfrm>
            <a:off x="837062" y="4918301"/>
            <a:ext cx="1719470" cy="52322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2800" b="1" dirty="0">
                <a:latin typeface="+mn-lt"/>
              </a:rPr>
              <a:t>5,1 %</a:t>
            </a:r>
          </a:p>
        </p:txBody>
      </p:sp>
      <p:sp>
        <p:nvSpPr>
          <p:cNvPr id="7" name="Pfeil nach rechts 6"/>
          <p:cNvSpPr/>
          <p:nvPr/>
        </p:nvSpPr>
        <p:spPr bwMode="auto">
          <a:xfrm>
            <a:off x="2776736" y="2122457"/>
            <a:ext cx="863600" cy="504825"/>
          </a:xfrm>
          <a:prstGeom prst="rightArrow">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lIns="0" tIns="0" rIns="0" bIns="0"/>
          <a:lstStyle/>
          <a:p>
            <a:pPr marL="187325" indent="-187325">
              <a:lnSpc>
                <a:spcPct val="80000"/>
              </a:lnSpc>
              <a:spcAft>
                <a:spcPct val="25000"/>
              </a:spcAft>
              <a:buClr>
                <a:schemeClr val="bg2"/>
              </a:buClr>
              <a:buFont typeface="Wingdings" panose="05000000000000000000" pitchFamily="2" charset="2"/>
              <a:buChar char="§"/>
              <a:defRPr/>
            </a:pPr>
            <a:endParaRPr lang="de-DE"/>
          </a:p>
        </p:txBody>
      </p:sp>
      <p:sp>
        <p:nvSpPr>
          <p:cNvPr id="12295" name="Pfeil nach rechts 7"/>
          <p:cNvSpPr>
            <a:spLocks noChangeArrowheads="1"/>
          </p:cNvSpPr>
          <p:nvPr/>
        </p:nvSpPr>
        <p:spPr bwMode="auto">
          <a:xfrm>
            <a:off x="2776736" y="3905248"/>
            <a:ext cx="863600" cy="504825"/>
          </a:xfrm>
          <a:prstGeom prst="rightArrow">
            <a:avLst>
              <a:gd name="adj1" fmla="val 50000"/>
              <a:gd name="adj2" fmla="val 49895"/>
            </a:avLst>
          </a:prstGeom>
          <a:solidFill>
            <a:srgbClr val="FFFF00"/>
          </a:solidFill>
          <a:ln w="9525" algn="ctr">
            <a:solidFill>
              <a:schemeClr val="tx1"/>
            </a:solidFill>
            <a:round/>
            <a:headEnd/>
            <a:tailEnd/>
          </a:ln>
        </p:spPr>
        <p:txBody>
          <a:bodyPr lIns="0" tIns="0" rIns="0" bIns="0"/>
          <a:lstStyle>
            <a:lvl1pPr marL="187325" indent="-187325">
              <a:spcAft>
                <a:spcPct val="25000"/>
              </a:spcAft>
              <a:buClr>
                <a:schemeClr val="bg2"/>
              </a:buClr>
              <a:buFont typeface="Wingdings" panose="05000000000000000000" pitchFamily="2" charset="2"/>
              <a:buChar char="§"/>
              <a:defRPr sz="2000">
                <a:solidFill>
                  <a:schemeClr val="tx1"/>
                </a:solidFill>
                <a:latin typeface="Arial" panose="020B0604020202020204" pitchFamily="34" charset="0"/>
              </a:defRPr>
            </a:lvl1pPr>
            <a:lvl2pPr marL="742950" indent="-285750">
              <a:spcAft>
                <a:spcPct val="25000"/>
              </a:spcAft>
              <a:buClr>
                <a:schemeClr val="bg2"/>
              </a:buClr>
              <a:buChar char="-"/>
              <a:defRPr>
                <a:solidFill>
                  <a:schemeClr val="tx1"/>
                </a:solidFill>
                <a:latin typeface="Arial" panose="020B0604020202020204" pitchFamily="34" charset="0"/>
              </a:defRPr>
            </a:lvl2pPr>
            <a:lvl3pPr marL="1143000" indent="-228600">
              <a:spcAft>
                <a:spcPct val="25000"/>
              </a:spcAft>
              <a:buClr>
                <a:schemeClr val="bg2"/>
              </a:buClr>
              <a:buChar char="-"/>
              <a:defRPr sz="1600">
                <a:solidFill>
                  <a:schemeClr val="tx1"/>
                </a:solidFill>
                <a:latin typeface="Arial" panose="020B0604020202020204" pitchFamily="34" charset="0"/>
              </a:defRPr>
            </a:lvl3pPr>
            <a:lvl4pPr marL="1600200" indent="-228600">
              <a:spcAft>
                <a:spcPct val="25000"/>
              </a:spcAft>
              <a:buClr>
                <a:schemeClr val="bg2"/>
              </a:buClr>
              <a:buChar char="-"/>
              <a:defRPr sz="1600">
                <a:solidFill>
                  <a:schemeClr val="tx1"/>
                </a:solidFill>
                <a:latin typeface="Arial" panose="020B0604020202020204" pitchFamily="34" charset="0"/>
              </a:defRPr>
            </a:lvl4pPr>
            <a:lvl5pPr marL="2057400" indent="-228600">
              <a:spcAft>
                <a:spcPct val="25000"/>
              </a:spcAft>
              <a:buClr>
                <a:schemeClr val="bg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9pPr>
          </a:lstStyle>
          <a:p>
            <a:pPr eaLnBrk="1" hangingPunct="1">
              <a:lnSpc>
                <a:spcPct val="80000"/>
              </a:lnSpc>
            </a:pPr>
            <a:endParaRPr lang="de-DE" altLang="de-DE"/>
          </a:p>
        </p:txBody>
      </p:sp>
      <p:sp>
        <p:nvSpPr>
          <p:cNvPr id="12296" name="Pfeil nach rechts 8"/>
          <p:cNvSpPr>
            <a:spLocks noChangeArrowheads="1"/>
          </p:cNvSpPr>
          <p:nvPr/>
        </p:nvSpPr>
        <p:spPr bwMode="auto">
          <a:xfrm>
            <a:off x="2776736" y="4912015"/>
            <a:ext cx="863600" cy="504825"/>
          </a:xfrm>
          <a:prstGeom prst="rightArrow">
            <a:avLst>
              <a:gd name="adj1" fmla="val 50000"/>
              <a:gd name="adj2" fmla="val 49895"/>
            </a:avLst>
          </a:prstGeom>
          <a:solidFill>
            <a:srgbClr val="FF0000"/>
          </a:solidFill>
          <a:ln w="9525" algn="ctr">
            <a:solidFill>
              <a:schemeClr val="tx1"/>
            </a:solidFill>
            <a:round/>
            <a:headEnd/>
            <a:tailEnd/>
          </a:ln>
        </p:spPr>
        <p:txBody>
          <a:bodyPr lIns="0" tIns="0" rIns="0" bIns="0"/>
          <a:lstStyle>
            <a:lvl1pPr marL="187325" indent="-187325">
              <a:spcAft>
                <a:spcPct val="25000"/>
              </a:spcAft>
              <a:buClr>
                <a:schemeClr val="bg2"/>
              </a:buClr>
              <a:buFont typeface="Wingdings" panose="05000000000000000000" pitchFamily="2" charset="2"/>
              <a:buChar char="§"/>
              <a:defRPr sz="2000">
                <a:solidFill>
                  <a:schemeClr val="tx1"/>
                </a:solidFill>
                <a:latin typeface="Arial" panose="020B0604020202020204" pitchFamily="34" charset="0"/>
              </a:defRPr>
            </a:lvl1pPr>
            <a:lvl2pPr marL="742950" indent="-285750">
              <a:spcAft>
                <a:spcPct val="25000"/>
              </a:spcAft>
              <a:buClr>
                <a:schemeClr val="bg2"/>
              </a:buClr>
              <a:buChar char="-"/>
              <a:defRPr>
                <a:solidFill>
                  <a:schemeClr val="tx1"/>
                </a:solidFill>
                <a:latin typeface="Arial" panose="020B0604020202020204" pitchFamily="34" charset="0"/>
              </a:defRPr>
            </a:lvl2pPr>
            <a:lvl3pPr marL="1143000" indent="-228600">
              <a:spcAft>
                <a:spcPct val="25000"/>
              </a:spcAft>
              <a:buClr>
                <a:schemeClr val="bg2"/>
              </a:buClr>
              <a:buChar char="-"/>
              <a:defRPr sz="1600">
                <a:solidFill>
                  <a:schemeClr val="tx1"/>
                </a:solidFill>
                <a:latin typeface="Arial" panose="020B0604020202020204" pitchFamily="34" charset="0"/>
              </a:defRPr>
            </a:lvl3pPr>
            <a:lvl4pPr marL="1600200" indent="-228600">
              <a:spcAft>
                <a:spcPct val="25000"/>
              </a:spcAft>
              <a:buClr>
                <a:schemeClr val="bg2"/>
              </a:buClr>
              <a:buChar char="-"/>
              <a:defRPr sz="1600">
                <a:solidFill>
                  <a:schemeClr val="tx1"/>
                </a:solidFill>
                <a:latin typeface="Arial" panose="020B0604020202020204" pitchFamily="34" charset="0"/>
              </a:defRPr>
            </a:lvl4pPr>
            <a:lvl5pPr marL="2057400" indent="-228600">
              <a:spcAft>
                <a:spcPct val="25000"/>
              </a:spcAft>
              <a:buClr>
                <a:schemeClr val="bg2"/>
              </a:buClr>
              <a:buChar char="-"/>
              <a:defRPr sz="1600">
                <a:solidFill>
                  <a:schemeClr val="tx1"/>
                </a:solidFill>
                <a:latin typeface="Arial" panose="020B0604020202020204" pitchFamily="34" charset="0"/>
              </a:defRPr>
            </a:lvl5pPr>
            <a:lvl6pPr marL="25146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6pPr>
            <a:lvl7pPr marL="29718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7pPr>
            <a:lvl8pPr marL="34290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8pPr>
            <a:lvl9pPr marL="3886200" indent="-228600" eaLnBrk="0" fontAlgn="base" hangingPunct="0">
              <a:spcBef>
                <a:spcPct val="0"/>
              </a:spcBef>
              <a:spcAft>
                <a:spcPct val="25000"/>
              </a:spcAft>
              <a:buClr>
                <a:schemeClr val="bg2"/>
              </a:buClr>
              <a:buChar char="-"/>
              <a:defRPr sz="1600">
                <a:solidFill>
                  <a:schemeClr val="tx1"/>
                </a:solidFill>
                <a:latin typeface="Arial" panose="020B0604020202020204" pitchFamily="34" charset="0"/>
              </a:defRPr>
            </a:lvl9pPr>
          </a:lstStyle>
          <a:p>
            <a:pPr eaLnBrk="1" hangingPunct="1">
              <a:lnSpc>
                <a:spcPct val="80000"/>
              </a:lnSpc>
            </a:pPr>
            <a:endParaRPr lang="de-DE" altLang="de-DE"/>
          </a:p>
        </p:txBody>
      </p:sp>
      <p:sp>
        <p:nvSpPr>
          <p:cNvPr id="12297" name="Textfeld 9"/>
          <p:cNvSpPr txBox="1">
            <a:spLocks noChangeArrowheads="1"/>
          </p:cNvSpPr>
          <p:nvPr/>
        </p:nvSpPr>
        <p:spPr bwMode="auto">
          <a:xfrm>
            <a:off x="3859402" y="1897816"/>
            <a:ext cx="75018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GB" altLang="de-DE" sz="2800" dirty="0" smtClean="0">
                <a:latin typeface="+mn-lt"/>
              </a:rPr>
              <a:t>At least one pain experience within the previous three months</a:t>
            </a:r>
            <a:endParaRPr lang="en-GB" altLang="de-DE" sz="2800" dirty="0">
              <a:latin typeface="+mn-lt"/>
            </a:endParaRPr>
          </a:p>
        </p:txBody>
      </p:sp>
      <p:sp>
        <p:nvSpPr>
          <p:cNvPr id="12298" name="Textfeld 10"/>
          <p:cNvSpPr txBox="1">
            <a:spLocks noChangeArrowheads="1"/>
          </p:cNvSpPr>
          <p:nvPr/>
        </p:nvSpPr>
        <p:spPr bwMode="auto">
          <a:xfrm>
            <a:off x="3860540" y="3680606"/>
            <a:ext cx="750124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GB" altLang="de-DE" sz="2800" dirty="0" smtClean="0">
                <a:latin typeface="+mn-lt"/>
              </a:rPr>
              <a:t>Chronic or recurrent pain within the previous three months</a:t>
            </a:r>
            <a:endParaRPr lang="en-GB" altLang="de-DE" sz="2800" dirty="0">
              <a:latin typeface="+mn-lt"/>
            </a:endParaRPr>
          </a:p>
        </p:txBody>
      </p:sp>
      <p:sp>
        <p:nvSpPr>
          <p:cNvPr id="12299" name="Textfeld 11"/>
          <p:cNvSpPr txBox="1">
            <a:spLocks noChangeArrowheads="1"/>
          </p:cNvSpPr>
          <p:nvPr/>
        </p:nvSpPr>
        <p:spPr bwMode="auto">
          <a:xfrm>
            <a:off x="3884508" y="4913811"/>
            <a:ext cx="74922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GB" altLang="de-DE" sz="2800" dirty="0" smtClean="0">
                <a:latin typeface="+mn-lt"/>
              </a:rPr>
              <a:t>Chronic pain with severe impairment</a:t>
            </a:r>
            <a:endParaRPr lang="en-GB" altLang="de-DE" sz="2800" dirty="0">
              <a:latin typeface="+mn-lt"/>
            </a:endParaRPr>
          </a:p>
        </p:txBody>
      </p:sp>
      <p:sp>
        <p:nvSpPr>
          <p:cNvPr id="20" name="Titel 1"/>
          <p:cNvSpPr>
            <a:spLocks noGrp="1"/>
          </p:cNvSpPr>
          <p:nvPr>
            <p:ph type="title"/>
          </p:nvPr>
        </p:nvSpPr>
        <p:spPr>
          <a:xfrm>
            <a:off x="838199" y="257859"/>
            <a:ext cx="11088757" cy="1024404"/>
          </a:xfrm>
        </p:spPr>
        <p:txBody>
          <a:bodyPr>
            <a:normAutofit/>
          </a:bodyPr>
          <a:lstStyle/>
          <a:p>
            <a:r>
              <a:rPr lang="en-GB" altLang="de-DE" dirty="0" smtClean="0"/>
              <a:t>Chronic pain: A frequent problem in children</a:t>
            </a:r>
            <a:endParaRPr lang="en-GB" altLang="de-DE" dirty="0"/>
          </a:p>
        </p:txBody>
      </p:sp>
      <p:sp>
        <p:nvSpPr>
          <p:cNvPr id="23" name="Text Box 5"/>
          <p:cNvSpPr txBox="1">
            <a:spLocks noChangeArrowheads="1"/>
          </p:cNvSpPr>
          <p:nvPr/>
        </p:nvSpPr>
        <p:spPr bwMode="auto">
          <a:xfrm>
            <a:off x="838200" y="5611924"/>
            <a:ext cx="10538600" cy="47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lgn="r">
              <a:spcBef>
                <a:spcPct val="20000"/>
              </a:spcBef>
            </a:pPr>
            <a:r>
              <a:rPr lang="de-DE" altLang="de-DE" sz="1800" i="1" dirty="0">
                <a:latin typeface="+mn-lt"/>
              </a:rPr>
              <a:t>Huguet, A., Miro, J. (2008). </a:t>
            </a:r>
            <a:r>
              <a:rPr lang="fi-FI" altLang="de-DE" sz="1800" i="1" dirty="0">
                <a:latin typeface="+mn-lt"/>
              </a:rPr>
              <a:t>J Pain, 9(3):226-36.</a:t>
            </a:r>
            <a:endParaRPr lang="fr-FR" sz="1800" i="1" dirty="0">
              <a:latin typeface="+mn-lt"/>
              <a:cs typeface="Calibri"/>
            </a:endParaRPr>
          </a:p>
          <a:p>
            <a:pPr>
              <a:spcBef>
                <a:spcPct val="20000"/>
              </a:spcBef>
              <a:buFont typeface="Wingdings" charset="0"/>
              <a:buNone/>
            </a:pPr>
            <a:r>
              <a:rPr lang="fr-FR" sz="1800" i="1" dirty="0">
                <a:latin typeface="+mn-lt"/>
                <a:cs typeface="Calibri"/>
              </a:rPr>
              <a:t> </a:t>
            </a:r>
            <a:endParaRPr lang="de-DE" sz="1800" i="1" dirty="0">
              <a:latin typeface="+mn-lt"/>
              <a:cs typeface="Calibri"/>
            </a:endParaRPr>
          </a:p>
          <a:p>
            <a:pPr>
              <a:spcBef>
                <a:spcPct val="20000"/>
              </a:spcBef>
              <a:buFont typeface="Wingdings" charset="0"/>
              <a:buNone/>
            </a:pPr>
            <a:endParaRPr lang="de-DE" i="1" dirty="0">
              <a:latin typeface="+mn-lt"/>
              <a:cs typeface="Calibri"/>
            </a:endParaRPr>
          </a:p>
          <a:p>
            <a:pPr>
              <a:spcBef>
                <a:spcPct val="20000"/>
              </a:spcBef>
              <a:buFont typeface="Wingdings" charset="0"/>
              <a:buNone/>
            </a:pPr>
            <a:r>
              <a:rPr lang="de-DE" i="1" dirty="0">
                <a:latin typeface="+mn-lt"/>
                <a:cs typeface="Calibri"/>
              </a:rPr>
              <a:t> </a:t>
            </a:r>
          </a:p>
        </p:txBody>
      </p:sp>
      <p:sp>
        <p:nvSpPr>
          <p:cNvPr id="15"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a:t>9</a:t>
            </a:r>
          </a:p>
        </p:txBody>
      </p:sp>
      <p:sp>
        <p:nvSpPr>
          <p:cNvPr id="16" name="Datumsplatzhalter 3"/>
          <p:cNvSpPr txBox="1">
            <a:spLocks/>
          </p:cNvSpPr>
          <p:nvPr/>
        </p:nvSpPr>
        <p:spPr>
          <a:xfrm>
            <a:off x="3116495" y="6398938"/>
            <a:ext cx="1815101" cy="33488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7FE3C3-FE71-FE4A-84C9-D059B8DAB9C8}" type="datetime1">
              <a:rPr lang="de-DE" sz="1200" smtClean="0"/>
              <a:pPr/>
              <a:t>17.03.2017</a:t>
            </a:fld>
            <a:endParaRPr lang="de-DE" dirty="0"/>
          </a:p>
        </p:txBody>
      </p:sp>
    </p:spTree>
    <p:extLst>
      <p:ext uri="{BB962C8B-B14F-4D97-AF65-F5344CB8AC3E}">
        <p14:creationId xmlns:p14="http://schemas.microsoft.com/office/powerpoint/2010/main" val="792118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feld 13"/>
          <p:cNvSpPr txBox="1"/>
          <p:nvPr/>
        </p:nvSpPr>
        <p:spPr>
          <a:xfrm>
            <a:off x="381000" y="5372100"/>
            <a:ext cx="11430000" cy="1485900"/>
          </a:xfrm>
          <a:prstGeom prst="rect">
            <a:avLst/>
          </a:prstGeom>
          <a:solidFill>
            <a:schemeClr val="bg1"/>
          </a:solidFill>
        </p:spPr>
        <p:txBody>
          <a:bodyPr wrap="square" rtlCol="0">
            <a:spAutoFit/>
          </a:bodyPr>
          <a:lstStyle/>
          <a:p>
            <a:endParaRPr lang="de-DE" dirty="0"/>
          </a:p>
        </p:txBody>
      </p:sp>
      <p:sp>
        <p:nvSpPr>
          <p:cNvPr id="4" name="Titel 3"/>
          <p:cNvSpPr>
            <a:spLocks noGrp="1"/>
          </p:cNvSpPr>
          <p:nvPr>
            <p:ph type="title"/>
          </p:nvPr>
        </p:nvSpPr>
        <p:spPr>
          <a:xfrm>
            <a:off x="838200" y="365126"/>
            <a:ext cx="9602551" cy="1024404"/>
          </a:xfrm>
        </p:spPr>
        <p:txBody>
          <a:bodyPr/>
          <a:lstStyle/>
          <a:p>
            <a:r>
              <a:rPr lang="de-DE" dirty="0" err="1" smtClean="0"/>
              <a:t>Results</a:t>
            </a:r>
            <a:r>
              <a:rPr lang="de-DE" dirty="0" smtClean="0"/>
              <a:t>: </a:t>
            </a:r>
            <a:r>
              <a:rPr lang="de-DE" dirty="0" err="1" smtClean="0"/>
              <a:t>Self-reported</a:t>
            </a:r>
            <a:r>
              <a:rPr lang="de-DE" dirty="0" smtClean="0"/>
              <a:t> </a:t>
            </a:r>
            <a:r>
              <a:rPr lang="de-DE" dirty="0" err="1" smtClean="0"/>
              <a:t>pain</a:t>
            </a:r>
            <a:endParaRPr lang="de-DE" dirty="0"/>
          </a:p>
        </p:txBody>
      </p:sp>
      <p:pic>
        <p:nvPicPr>
          <p:cNvPr id="7" name="Grafik 6"/>
          <p:cNvPicPr>
            <a:picLocks noChangeAspect="1"/>
          </p:cNvPicPr>
          <p:nvPr/>
        </p:nvPicPr>
        <p:blipFill>
          <a:blip r:embed="rId3"/>
          <a:stretch>
            <a:fillRect/>
          </a:stretch>
        </p:blipFill>
        <p:spPr>
          <a:xfrm>
            <a:off x="838200" y="1568836"/>
            <a:ext cx="7128000" cy="5198585"/>
          </a:xfrm>
          <a:prstGeom prst="rect">
            <a:avLst/>
          </a:prstGeom>
        </p:spPr>
      </p:pic>
      <p:pic>
        <p:nvPicPr>
          <p:cNvPr id="12" name="Picture 17" descr="https://www.spp1337.uni-freiburg.de/material/grafik/df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0751" y="150887"/>
            <a:ext cx="1592223" cy="68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feld 12"/>
          <p:cNvSpPr txBox="1"/>
          <p:nvPr/>
        </p:nvSpPr>
        <p:spPr>
          <a:xfrm>
            <a:off x="10440751" y="834887"/>
            <a:ext cx="1592223" cy="646331"/>
          </a:xfrm>
          <a:prstGeom prst="rect">
            <a:avLst/>
          </a:prstGeom>
          <a:noFill/>
        </p:spPr>
        <p:txBody>
          <a:bodyPr wrap="square" rtlCol="0">
            <a:spAutoFit/>
          </a:bodyPr>
          <a:lstStyle/>
          <a:p>
            <a:pPr algn="ctr"/>
            <a:r>
              <a:rPr lang="de-DE" dirty="0"/>
              <a:t>HE 5942/4-1</a:t>
            </a:r>
          </a:p>
          <a:p>
            <a:pPr algn="ctr"/>
            <a:r>
              <a:rPr lang="de-DE" dirty="0"/>
              <a:t>SCHN 415/5-1</a:t>
            </a:r>
          </a:p>
        </p:txBody>
      </p:sp>
      <p:sp>
        <p:nvSpPr>
          <p:cNvPr id="15" name="Text Box 5"/>
          <p:cNvSpPr txBox="1">
            <a:spLocks noChangeArrowheads="1"/>
          </p:cNvSpPr>
          <p:nvPr/>
        </p:nvSpPr>
        <p:spPr bwMode="auto">
          <a:xfrm>
            <a:off x="7966200" y="5778500"/>
            <a:ext cx="3958493" cy="28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lgn="r">
              <a:spcBef>
                <a:spcPct val="20000"/>
              </a:spcBef>
              <a:buFont typeface="Wingdings" charset="0"/>
              <a:buNone/>
            </a:pPr>
            <a:r>
              <a:rPr lang="de-DE" sz="1800" i="1" dirty="0">
                <a:latin typeface="+mn-lt"/>
              </a:rPr>
              <a:t>Flack, F., Pané-Farré, C., Schaan, L., Zernikow, B., Hechler T. (2017</a:t>
            </a:r>
            <a:r>
              <a:rPr lang="de-DE" sz="1800" i="1" dirty="0" smtClean="0">
                <a:latin typeface="+mn-lt"/>
              </a:rPr>
              <a:t>), J </a:t>
            </a:r>
            <a:r>
              <a:rPr lang="de-DE" sz="1800" i="1" dirty="0" err="1">
                <a:latin typeface="+mn-lt"/>
              </a:rPr>
              <a:t>Ped</a:t>
            </a:r>
            <a:r>
              <a:rPr lang="de-DE" sz="1800" i="1" dirty="0">
                <a:latin typeface="+mn-lt"/>
              </a:rPr>
              <a:t> </a:t>
            </a:r>
            <a:r>
              <a:rPr lang="de-DE" sz="1800" i="1" dirty="0" err="1">
                <a:latin typeface="+mn-lt"/>
              </a:rPr>
              <a:t>Psychol</a:t>
            </a:r>
            <a:r>
              <a:rPr lang="de-DE" sz="1800" i="1" dirty="0">
                <a:latin typeface="+mn-lt"/>
              </a:rPr>
              <a:t>.</a:t>
            </a:r>
            <a:endParaRPr lang="de-DE" sz="1800" i="1" dirty="0">
              <a:latin typeface="+mn-lt"/>
              <a:cs typeface="Calibri"/>
            </a:endParaRPr>
          </a:p>
          <a:p>
            <a:pPr>
              <a:spcBef>
                <a:spcPct val="20000"/>
              </a:spcBef>
              <a:buFont typeface="Wingdings" charset="0"/>
              <a:buNone/>
            </a:pPr>
            <a:endParaRPr lang="de-DE" sz="1800" i="1" dirty="0">
              <a:latin typeface="+mn-lt"/>
              <a:cs typeface="Calibri"/>
            </a:endParaRPr>
          </a:p>
          <a:p>
            <a:pPr>
              <a:spcBef>
                <a:spcPct val="20000"/>
              </a:spcBef>
              <a:buFont typeface="Wingdings" charset="0"/>
              <a:buNone/>
            </a:pPr>
            <a:endParaRPr lang="de-DE" sz="1800" i="1" dirty="0">
              <a:latin typeface="+mn-lt"/>
              <a:cs typeface="Calibri"/>
            </a:endParaRPr>
          </a:p>
          <a:p>
            <a:pPr>
              <a:spcBef>
                <a:spcPct val="20000"/>
              </a:spcBef>
              <a:buFont typeface="Wingdings" charset="0"/>
              <a:buNone/>
            </a:pPr>
            <a:r>
              <a:rPr lang="de-DE" sz="1800" i="1" dirty="0">
                <a:latin typeface="+mn-lt"/>
                <a:cs typeface="Calibri"/>
              </a:rPr>
              <a:t> </a:t>
            </a:r>
          </a:p>
        </p:txBody>
      </p:sp>
    </p:spTree>
    <p:extLst>
      <p:ext uri="{BB962C8B-B14F-4D97-AF65-F5344CB8AC3E}">
        <p14:creationId xmlns:p14="http://schemas.microsoft.com/office/powerpoint/2010/main" val="686612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24753" y="1568824"/>
            <a:ext cx="10515600" cy="4257209"/>
          </a:xfrm>
        </p:spPr>
        <p:txBody>
          <a:bodyPr>
            <a:normAutofit lnSpcReduction="10000"/>
          </a:bodyPr>
          <a:lstStyle/>
          <a:p>
            <a:r>
              <a:rPr lang="en-GB" dirty="0" smtClean="0"/>
              <a:t>Fear of pain can be acquired via </a:t>
            </a:r>
            <a:r>
              <a:rPr lang="en-GB" dirty="0" err="1" smtClean="0"/>
              <a:t>interoceptive</a:t>
            </a:r>
            <a:r>
              <a:rPr lang="en-GB" dirty="0" smtClean="0"/>
              <a:t> fear conditioning.</a:t>
            </a:r>
          </a:p>
          <a:p>
            <a:endParaRPr lang="en-GB" dirty="0" smtClean="0"/>
          </a:p>
          <a:p>
            <a:r>
              <a:rPr lang="en-GB" dirty="0" smtClean="0"/>
              <a:t>Adolescents with CAP report increased fear and avoidance following the provocation of locally proximal </a:t>
            </a:r>
            <a:r>
              <a:rPr lang="en-GB" dirty="0" err="1" smtClean="0"/>
              <a:t>interoceptive</a:t>
            </a:r>
            <a:r>
              <a:rPr lang="en-GB" dirty="0" smtClean="0"/>
              <a:t> sensations.</a:t>
            </a:r>
          </a:p>
          <a:p>
            <a:endParaRPr lang="en-GB" dirty="0" smtClean="0"/>
          </a:p>
          <a:p>
            <a:r>
              <a:rPr lang="en-GB" dirty="0" smtClean="0"/>
              <a:t>Warranted</a:t>
            </a:r>
            <a:r>
              <a:rPr lang="en-GB" dirty="0"/>
              <a:t>: Psychological interventions to decrease fear of pain…</a:t>
            </a:r>
          </a:p>
          <a:p>
            <a:endParaRPr lang="en-GB" dirty="0" smtClean="0"/>
          </a:p>
          <a:p>
            <a:r>
              <a:rPr lang="en-GB" dirty="0" smtClean="0"/>
              <a:t>Both groups reported headache in the frown task, and abdominal pain in the abdominal muscle task.</a:t>
            </a:r>
          </a:p>
          <a:p>
            <a:endParaRPr lang="en-GB" dirty="0" smtClean="0"/>
          </a:p>
          <a:p>
            <a:endParaRPr lang="en-GB" dirty="0"/>
          </a:p>
        </p:txBody>
      </p:sp>
      <p:sp>
        <p:nvSpPr>
          <p:cNvPr id="4" name="Datumsplatzhalter 3"/>
          <p:cNvSpPr>
            <a:spLocks noGrp="1"/>
          </p:cNvSpPr>
          <p:nvPr>
            <p:ph type="dt" sz="half" idx="2"/>
          </p:nvPr>
        </p:nvSpPr>
        <p:spPr>
          <a:xfrm>
            <a:off x="3116495" y="6398938"/>
            <a:ext cx="1815101" cy="334886"/>
          </a:xfrm>
        </p:spPr>
        <p:txBody>
          <a:bodyPr/>
          <a:lstStyle/>
          <a:p>
            <a:fld id="{BC500C49-9548-477D-B354-043C44691469}" type="datetime1">
              <a:rPr lang="de-DE" smtClean="0"/>
              <a:t>17.03.2017</a:t>
            </a:fld>
            <a:endParaRPr lang="de-DE" dirty="0"/>
          </a:p>
        </p:txBody>
      </p:sp>
      <p:sp>
        <p:nvSpPr>
          <p:cNvPr id="7" name="Titel 6"/>
          <p:cNvSpPr>
            <a:spLocks noGrp="1"/>
          </p:cNvSpPr>
          <p:nvPr>
            <p:ph type="title"/>
          </p:nvPr>
        </p:nvSpPr>
        <p:spPr/>
        <p:txBody>
          <a:bodyPr>
            <a:normAutofit/>
          </a:bodyPr>
          <a:lstStyle/>
          <a:p>
            <a:r>
              <a:rPr lang="de-DE" dirty="0" smtClean="0"/>
              <a:t>Summary </a:t>
            </a:r>
            <a:r>
              <a:rPr lang="de-DE" dirty="0" err="1" smtClean="0"/>
              <a:t>for</a:t>
            </a:r>
            <a:r>
              <a:rPr lang="de-DE" dirty="0" smtClean="0"/>
              <a:t> Topic 4: </a:t>
            </a:r>
            <a:r>
              <a:rPr lang="en-GB" dirty="0"/>
              <a:t>The Fear Avoidance Model and fearful reactions to </a:t>
            </a:r>
            <a:r>
              <a:rPr lang="en-GB" dirty="0" err="1"/>
              <a:t>interoceptive</a:t>
            </a:r>
            <a:r>
              <a:rPr lang="en-GB" dirty="0"/>
              <a:t> sensations in adolescents with chronic </a:t>
            </a:r>
            <a:r>
              <a:rPr lang="en-GB" dirty="0" smtClean="0"/>
              <a:t>pain</a:t>
            </a:r>
            <a:endParaRPr lang="de-DE" dirty="0"/>
          </a:p>
        </p:txBody>
      </p:sp>
    </p:spTree>
    <p:extLst>
      <p:ext uri="{BB962C8B-B14F-4D97-AF65-F5344CB8AC3E}">
        <p14:creationId xmlns:p14="http://schemas.microsoft.com/office/powerpoint/2010/main" val="234240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p:txBody>
          <a:bodyPr/>
          <a:lstStyle/>
          <a:p>
            <a:pPr marL="0" indent="0" algn="ctr">
              <a:buNone/>
            </a:pPr>
            <a:r>
              <a:rPr lang="de-DE" sz="4000" b="1" dirty="0" smtClean="0"/>
              <a:t>Topic 5:</a:t>
            </a:r>
          </a:p>
          <a:p>
            <a:pPr marL="0" indent="0" algn="ctr">
              <a:buNone/>
            </a:pPr>
            <a:endParaRPr lang="de-DE" sz="4000" b="1" dirty="0" smtClean="0"/>
          </a:p>
          <a:p>
            <a:pPr marL="0" lvl="0" indent="0" algn="ctr" defTabSz="449263" eaLnBrk="0" fontAlgn="base" hangingPunct="0">
              <a:lnSpc>
                <a:spcPct val="100000"/>
              </a:lnSpc>
              <a:spcBef>
                <a:spcPct val="0"/>
              </a:spcBef>
              <a:spcAft>
                <a:spcPct val="10000"/>
              </a:spcAft>
              <a:buClr>
                <a:srgbClr val="FF0000"/>
              </a:buClr>
              <a:buNone/>
              <a:defRPr/>
            </a:pPr>
            <a:r>
              <a:rPr lang="en-GB" sz="4000" b="1" dirty="0" smtClean="0"/>
              <a:t>Why do “harmless” sensations hurt in individuals with chronic pain?</a:t>
            </a:r>
            <a:endParaRPr lang="en-GB" altLang="de-DE" sz="4000" b="1" dirty="0">
              <a:solidFill>
                <a:srgbClr val="000000"/>
              </a:solidFill>
              <a:cs typeface="Calibri"/>
            </a:endParaRPr>
          </a:p>
          <a:p>
            <a:pPr marL="0" indent="0">
              <a:buNone/>
            </a:pPr>
            <a:endParaRPr lang="de-DE" dirty="0"/>
          </a:p>
        </p:txBody>
      </p:sp>
      <p:sp>
        <p:nvSpPr>
          <p:cNvPr id="4" name="Titel 3"/>
          <p:cNvSpPr>
            <a:spLocks noGrp="1"/>
          </p:cNvSpPr>
          <p:nvPr>
            <p:ph type="title"/>
          </p:nvPr>
        </p:nvSpPr>
        <p:spPr/>
        <p:txBody>
          <a:bodyPr/>
          <a:lstStyle/>
          <a:p>
            <a:endParaRPr lang="de-DE"/>
          </a:p>
        </p:txBody>
      </p:sp>
    </p:spTree>
    <p:extLst>
      <p:ext uri="{BB962C8B-B14F-4D97-AF65-F5344CB8AC3E}">
        <p14:creationId xmlns:p14="http://schemas.microsoft.com/office/powerpoint/2010/main" val="6136316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r>
              <a:rPr lang="de-DE" dirty="0" err="1" smtClean="0"/>
              <a:t>Madden</a:t>
            </a:r>
            <a:r>
              <a:rPr lang="de-DE" dirty="0" smtClean="0"/>
              <a:t>, V.J. et al. (2015), Pain Med.</a:t>
            </a:r>
            <a:endParaRPr lang="de-DE" dirty="0"/>
          </a:p>
        </p:txBody>
      </p:sp>
      <p:sp>
        <p:nvSpPr>
          <p:cNvPr id="3" name="Inhaltsplatzhalter 2"/>
          <p:cNvSpPr>
            <a:spLocks noGrp="1"/>
          </p:cNvSpPr>
          <p:nvPr>
            <p:ph idx="1"/>
          </p:nvPr>
        </p:nvSpPr>
        <p:spPr/>
        <p:txBody>
          <a:bodyPr/>
          <a:lstStyle/>
          <a:p>
            <a:endParaRPr lang="de-DE" dirty="0"/>
          </a:p>
        </p:txBody>
      </p:sp>
      <p:sp>
        <p:nvSpPr>
          <p:cNvPr id="4" name="Titel 3"/>
          <p:cNvSpPr>
            <a:spLocks noGrp="1"/>
          </p:cNvSpPr>
          <p:nvPr>
            <p:ph type="title"/>
          </p:nvPr>
        </p:nvSpPr>
        <p:spPr/>
        <p:txBody>
          <a:bodyPr>
            <a:normAutofit fontScale="90000"/>
          </a:bodyPr>
          <a:lstStyle/>
          <a:p>
            <a:r>
              <a:rPr lang="en-GB" dirty="0" smtClean="0"/>
              <a:t>Why do “harmless” sensations hurt in individuals with chronic pain?</a:t>
            </a:r>
            <a:br>
              <a:rPr lang="en-GB" dirty="0" smtClean="0"/>
            </a:br>
            <a:r>
              <a:rPr lang="en-GB" dirty="0" smtClean="0"/>
              <a:t>Classical conditioning: Pain becomes a classically conditioned response </a:t>
            </a:r>
            <a:endParaRPr lang="en-GB" dirty="0"/>
          </a:p>
        </p:txBody>
      </p:sp>
      <p:pic>
        <p:nvPicPr>
          <p:cNvPr id="5" name="Grafik 4"/>
          <p:cNvPicPr>
            <a:picLocks noChangeAspect="1"/>
          </p:cNvPicPr>
          <p:nvPr/>
        </p:nvPicPr>
        <p:blipFill>
          <a:blip r:embed="rId3"/>
          <a:stretch>
            <a:fillRect/>
          </a:stretch>
        </p:blipFill>
        <p:spPr>
          <a:xfrm>
            <a:off x="1933679" y="1624902"/>
            <a:ext cx="8324642" cy="3892321"/>
          </a:xfrm>
          <a:prstGeom prst="rect">
            <a:avLst/>
          </a:prstGeom>
        </p:spPr>
      </p:pic>
    </p:spTree>
    <p:extLst>
      <p:ext uri="{BB962C8B-B14F-4D97-AF65-F5344CB8AC3E}">
        <p14:creationId xmlns:p14="http://schemas.microsoft.com/office/powerpoint/2010/main" val="2725378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824753" y="5216979"/>
            <a:ext cx="10529047" cy="959077"/>
          </a:xfrm>
        </p:spPr>
        <p:txBody>
          <a:bodyPr>
            <a:normAutofit/>
          </a:bodyPr>
          <a:lstStyle/>
          <a:p>
            <a:r>
              <a:rPr lang="de-DE" dirty="0" err="1" smtClean="0"/>
              <a:t>Seth,A.K</a:t>
            </a:r>
            <a:r>
              <a:rPr lang="de-DE" dirty="0" smtClean="0"/>
              <a:t>. &amp; </a:t>
            </a:r>
            <a:r>
              <a:rPr lang="de-DE" dirty="0" err="1" smtClean="0"/>
              <a:t>Friston</a:t>
            </a:r>
            <a:r>
              <a:rPr lang="de-DE" dirty="0" smtClean="0"/>
              <a:t>, K.J. (2016), </a:t>
            </a:r>
            <a:r>
              <a:rPr lang="fr-FR" dirty="0"/>
              <a:t>Phil. Trans. R. Soc. </a:t>
            </a:r>
            <a:r>
              <a:rPr lang="fr-FR" dirty="0" smtClean="0"/>
              <a:t>B.</a:t>
            </a:r>
          </a:p>
          <a:p>
            <a:r>
              <a:rPr lang="fr-FR" dirty="0" err="1" smtClean="0"/>
              <a:t>Barrett</a:t>
            </a:r>
            <a:r>
              <a:rPr lang="fr-FR" dirty="0" smtClean="0"/>
              <a:t>, L.F. &amp; Simmons, W.K. (2015),</a:t>
            </a:r>
            <a:r>
              <a:rPr lang="de-DE" i="0" dirty="0" smtClean="0"/>
              <a:t> </a:t>
            </a:r>
            <a:r>
              <a:rPr lang="de-DE" dirty="0"/>
              <a:t>Nature Reviews </a:t>
            </a:r>
            <a:r>
              <a:rPr lang="de-DE" dirty="0" err="1" smtClean="0"/>
              <a:t>Neuroscience</a:t>
            </a:r>
            <a:r>
              <a:rPr lang="de-DE" dirty="0" smtClean="0"/>
              <a:t>. </a:t>
            </a:r>
            <a:endParaRPr lang="de-DE" dirty="0"/>
          </a:p>
        </p:txBody>
      </p:sp>
      <p:sp>
        <p:nvSpPr>
          <p:cNvPr id="3" name="Inhaltsplatzhalter 2"/>
          <p:cNvSpPr>
            <a:spLocks noGrp="1"/>
          </p:cNvSpPr>
          <p:nvPr>
            <p:ph idx="1"/>
          </p:nvPr>
        </p:nvSpPr>
        <p:spPr>
          <a:xfrm>
            <a:off x="824753" y="1568825"/>
            <a:ext cx="10515600" cy="3468859"/>
          </a:xfrm>
        </p:spPr>
        <p:txBody>
          <a:bodyPr/>
          <a:lstStyle/>
          <a:p>
            <a:r>
              <a:rPr lang="en-GB" dirty="0" smtClean="0"/>
              <a:t>Inference-based theory: </a:t>
            </a:r>
            <a:r>
              <a:rPr lang="en-GB" dirty="0" err="1" smtClean="0"/>
              <a:t>Interoceptive</a:t>
            </a:r>
            <a:r>
              <a:rPr lang="en-GB" dirty="0" smtClean="0"/>
              <a:t> predictive coding</a:t>
            </a:r>
          </a:p>
          <a:p>
            <a:endParaRPr lang="en-GB" dirty="0" smtClean="0"/>
          </a:p>
          <a:p>
            <a:r>
              <a:rPr lang="en-GB" dirty="0" smtClean="0"/>
              <a:t>Not sensations cause perception, but </a:t>
            </a:r>
          </a:p>
          <a:p>
            <a:pPr marL="0" indent="0">
              <a:buNone/>
            </a:pPr>
            <a:r>
              <a:rPr lang="en-GB" dirty="0"/>
              <a:t>	</a:t>
            </a:r>
            <a:r>
              <a:rPr lang="en-GB" dirty="0" smtClean="0"/>
              <a:t>“</a:t>
            </a:r>
            <a:r>
              <a:rPr lang="en-GB" i="1" dirty="0" smtClean="0"/>
              <a:t>brain is a statistical organ that actively generates 	explanations 	for stimuli it encounters</a:t>
            </a:r>
            <a:r>
              <a:rPr lang="en-GB" dirty="0" smtClean="0"/>
              <a:t>”.</a:t>
            </a:r>
          </a:p>
          <a:p>
            <a:endParaRPr lang="en-GB" dirty="0" smtClean="0"/>
          </a:p>
          <a:p>
            <a:endParaRPr lang="en-GB" dirty="0"/>
          </a:p>
        </p:txBody>
      </p:sp>
      <p:sp>
        <p:nvSpPr>
          <p:cNvPr id="4" name="Titel 3"/>
          <p:cNvSpPr>
            <a:spLocks noGrp="1"/>
          </p:cNvSpPr>
          <p:nvPr>
            <p:ph type="title"/>
          </p:nvPr>
        </p:nvSpPr>
        <p:spPr/>
        <p:txBody>
          <a:bodyPr/>
          <a:lstStyle/>
          <a:p>
            <a:r>
              <a:rPr lang="de-DE" dirty="0" err="1" smtClean="0"/>
              <a:t>Why</a:t>
            </a:r>
            <a:r>
              <a:rPr lang="de-DE" dirty="0" smtClean="0"/>
              <a:t> do „</a:t>
            </a:r>
            <a:r>
              <a:rPr lang="de-DE" dirty="0" err="1" smtClean="0"/>
              <a:t>harmless</a:t>
            </a:r>
            <a:r>
              <a:rPr lang="de-DE" dirty="0" smtClean="0"/>
              <a:t>“ </a:t>
            </a:r>
            <a:r>
              <a:rPr lang="de-DE" dirty="0" err="1" smtClean="0"/>
              <a:t>sensations</a:t>
            </a:r>
            <a:r>
              <a:rPr lang="de-DE" dirty="0" smtClean="0"/>
              <a:t> hurt in </a:t>
            </a:r>
            <a:r>
              <a:rPr lang="de-DE" dirty="0" err="1" smtClean="0"/>
              <a:t>individuals</a:t>
            </a:r>
            <a:r>
              <a:rPr lang="de-DE" dirty="0" smtClean="0"/>
              <a:t> </a:t>
            </a:r>
            <a:r>
              <a:rPr lang="de-DE" dirty="0" err="1" smtClean="0"/>
              <a:t>with</a:t>
            </a:r>
            <a:r>
              <a:rPr lang="de-DE" dirty="0" smtClean="0"/>
              <a:t> </a:t>
            </a:r>
            <a:r>
              <a:rPr lang="de-DE" dirty="0" err="1" smtClean="0"/>
              <a:t>chronic</a:t>
            </a:r>
            <a:r>
              <a:rPr lang="de-DE" dirty="0" smtClean="0"/>
              <a:t> </a:t>
            </a:r>
            <a:r>
              <a:rPr lang="de-DE" dirty="0" err="1" smtClean="0"/>
              <a:t>pain</a:t>
            </a:r>
            <a:r>
              <a:rPr lang="de-DE" dirty="0" smtClean="0"/>
              <a:t>?</a:t>
            </a:r>
            <a:endParaRPr lang="de-DE" dirty="0"/>
          </a:p>
        </p:txBody>
      </p:sp>
    </p:spTree>
    <p:extLst>
      <p:ext uri="{BB962C8B-B14F-4D97-AF65-F5344CB8AC3E}">
        <p14:creationId xmlns:p14="http://schemas.microsoft.com/office/powerpoint/2010/main" val="33608994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563680" y="365126"/>
            <a:ext cx="4790119" cy="1024404"/>
          </a:xfrm>
        </p:spPr>
        <p:txBody>
          <a:bodyPr/>
          <a:lstStyle/>
          <a:p>
            <a:r>
              <a:rPr lang="de-DE" dirty="0" err="1" smtClean="0"/>
              <a:t>Inference</a:t>
            </a:r>
            <a:r>
              <a:rPr lang="de-DE" dirty="0" smtClean="0"/>
              <a:t> and </a:t>
            </a:r>
            <a:r>
              <a:rPr lang="de-DE" dirty="0" err="1" smtClean="0"/>
              <a:t>perception</a:t>
            </a:r>
            <a:r>
              <a:rPr lang="de-DE" dirty="0" smtClean="0"/>
              <a:t> </a:t>
            </a:r>
            <a:r>
              <a:rPr lang="de-DE" dirty="0" err="1" smtClean="0"/>
              <a:t>across</a:t>
            </a:r>
            <a:r>
              <a:rPr lang="de-DE" dirty="0" smtClean="0"/>
              <a:t> different </a:t>
            </a:r>
            <a:r>
              <a:rPr lang="de-DE" dirty="0" err="1" smtClean="0"/>
              <a:t>modalities</a:t>
            </a:r>
            <a:r>
              <a:rPr lang="de-DE" dirty="0" smtClean="0"/>
              <a:t> </a:t>
            </a:r>
            <a:endParaRPr lang="de-DE" dirty="0"/>
          </a:p>
        </p:txBody>
      </p:sp>
      <p:pic>
        <p:nvPicPr>
          <p:cNvPr id="5" name="Grafik 4"/>
          <p:cNvPicPr>
            <a:picLocks noChangeAspect="1"/>
          </p:cNvPicPr>
          <p:nvPr/>
        </p:nvPicPr>
        <p:blipFill>
          <a:blip r:embed="rId2"/>
          <a:stretch>
            <a:fillRect/>
          </a:stretch>
        </p:blipFill>
        <p:spPr>
          <a:xfrm>
            <a:off x="929319" y="239056"/>
            <a:ext cx="5634361" cy="5609521"/>
          </a:xfrm>
          <a:prstGeom prst="rect">
            <a:avLst/>
          </a:prstGeom>
        </p:spPr>
      </p:pic>
      <p:sp>
        <p:nvSpPr>
          <p:cNvPr id="6" name="Textplatzhalter 1"/>
          <p:cNvSpPr txBox="1">
            <a:spLocks/>
          </p:cNvSpPr>
          <p:nvPr/>
        </p:nvSpPr>
        <p:spPr>
          <a:xfrm>
            <a:off x="6286501" y="5443672"/>
            <a:ext cx="5067300" cy="404905"/>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Clr>
                <a:schemeClr val="accent1">
                  <a:lumMod val="75000"/>
                </a:schemeClr>
              </a:buClr>
              <a:buFont typeface="Wingdings" charset="2"/>
              <a:buNone/>
              <a:defRPr sz="1800" i="1" kern="1200">
                <a:solidFill>
                  <a:schemeClr val="tx1"/>
                </a:solidFill>
                <a:latin typeface="+mn-lt"/>
                <a:ea typeface="+mn-ea"/>
                <a:cs typeface="Arial"/>
              </a:defRPr>
            </a:lvl1pPr>
            <a:lvl2pPr marL="685800" indent="-228600" algn="l" defTabSz="914400" rtl="0" eaLnBrk="1" latinLnBrk="0" hangingPunct="1">
              <a:lnSpc>
                <a:spcPct val="90000"/>
              </a:lnSpc>
              <a:spcBef>
                <a:spcPts val="500"/>
              </a:spcBef>
              <a:buClr>
                <a:schemeClr val="accent1">
                  <a:lumMod val="75000"/>
                </a:schemeClr>
              </a:buClr>
              <a:buFont typeface="Symbol" charset="2"/>
              <a:buChar char="-"/>
              <a:defRPr sz="2000" kern="1200">
                <a:solidFill>
                  <a:schemeClr val="tx1"/>
                </a:solidFill>
                <a:latin typeface="Arial"/>
                <a:ea typeface="+mn-ea"/>
                <a:cs typeface="Arial"/>
              </a:defRPr>
            </a:lvl2pPr>
            <a:lvl3pPr marL="1143000" indent="-228600" algn="l" defTabSz="914400" rtl="0" eaLnBrk="1" latinLnBrk="0" hangingPunct="1">
              <a:lnSpc>
                <a:spcPct val="90000"/>
              </a:lnSpc>
              <a:spcBef>
                <a:spcPts val="500"/>
              </a:spcBef>
              <a:buClr>
                <a:schemeClr val="accent1">
                  <a:lumMod val="75000"/>
                </a:schemeClr>
              </a:buClr>
              <a:buFont typeface="Symbol" charset="2"/>
              <a:buChar char="-"/>
              <a:defRPr sz="1800" kern="1200">
                <a:solidFill>
                  <a:schemeClr val="tx1"/>
                </a:solidFill>
                <a:latin typeface="Arial"/>
                <a:ea typeface="+mn-ea"/>
                <a:cs typeface="Arial"/>
              </a:defRPr>
            </a:lvl3pPr>
            <a:lvl4pPr marL="1600200" indent="-228600" algn="l" defTabSz="914400" rtl="0" eaLnBrk="1" latinLnBrk="0" hangingPunct="1">
              <a:lnSpc>
                <a:spcPct val="90000"/>
              </a:lnSpc>
              <a:spcBef>
                <a:spcPts val="500"/>
              </a:spcBef>
              <a:buClr>
                <a:schemeClr val="accent1">
                  <a:lumMod val="75000"/>
                </a:schemeClr>
              </a:buClr>
              <a:buFont typeface="Symbol" charset="2"/>
              <a:buChar char="-"/>
              <a:defRPr sz="1800" kern="1200">
                <a:solidFill>
                  <a:schemeClr val="tx1"/>
                </a:solidFill>
                <a:latin typeface="Arial"/>
                <a:ea typeface="+mn-ea"/>
                <a:cs typeface="Arial"/>
              </a:defRPr>
            </a:lvl4pPr>
            <a:lvl5pPr marL="2057400" indent="-228600" algn="l" defTabSz="914400" rtl="0" eaLnBrk="1" latinLnBrk="0" hangingPunct="1">
              <a:lnSpc>
                <a:spcPct val="90000"/>
              </a:lnSpc>
              <a:spcBef>
                <a:spcPts val="500"/>
              </a:spcBef>
              <a:buClr>
                <a:schemeClr val="accent1">
                  <a:lumMod val="75000"/>
                </a:schemeClr>
              </a:buClr>
              <a:buFont typeface="Symbol" charset="2"/>
              <a:buChar char="-"/>
              <a:defRPr sz="1800" kern="120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smtClean="0"/>
              <a:t>Seth, A.K. &amp; </a:t>
            </a:r>
            <a:r>
              <a:rPr lang="de-DE" dirty="0" err="1" smtClean="0"/>
              <a:t>Friston</a:t>
            </a:r>
            <a:r>
              <a:rPr lang="de-DE" dirty="0" smtClean="0"/>
              <a:t>, K.J. (2016), </a:t>
            </a:r>
            <a:r>
              <a:rPr lang="fr-FR" dirty="0" smtClean="0"/>
              <a:t>Phil. Trans. R. Soc. B.</a:t>
            </a:r>
          </a:p>
        </p:txBody>
      </p:sp>
    </p:spTree>
    <p:extLst>
      <p:ext uri="{BB962C8B-B14F-4D97-AF65-F5344CB8AC3E}">
        <p14:creationId xmlns:p14="http://schemas.microsoft.com/office/powerpoint/2010/main" val="41698769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824753" y="5318633"/>
            <a:ext cx="10529047" cy="616391"/>
          </a:xfrm>
        </p:spPr>
        <p:txBody>
          <a:bodyPr>
            <a:normAutofit fontScale="92500" lnSpcReduction="20000"/>
          </a:bodyPr>
          <a:lstStyle/>
          <a:p>
            <a:r>
              <a:rPr lang="de-DE" dirty="0" smtClean="0"/>
              <a:t>Edwards, M.J. et al. (2012), Brain.</a:t>
            </a:r>
          </a:p>
          <a:p>
            <a:r>
              <a:rPr lang="de-DE" dirty="0" err="1" smtClean="0"/>
              <a:t>Seth,A.K</a:t>
            </a:r>
            <a:r>
              <a:rPr lang="de-DE" dirty="0"/>
              <a:t>. &amp; </a:t>
            </a:r>
            <a:r>
              <a:rPr lang="de-DE" dirty="0" err="1"/>
              <a:t>Friston</a:t>
            </a:r>
            <a:r>
              <a:rPr lang="de-DE" dirty="0"/>
              <a:t>, K.J. (2016), </a:t>
            </a:r>
            <a:r>
              <a:rPr lang="fr-FR" dirty="0"/>
              <a:t>Phil. Trans. R. Soc. B.</a:t>
            </a:r>
          </a:p>
          <a:p>
            <a:endParaRPr lang="de-DE" dirty="0"/>
          </a:p>
        </p:txBody>
      </p:sp>
      <p:sp>
        <p:nvSpPr>
          <p:cNvPr id="3" name="Inhaltsplatzhalter 2"/>
          <p:cNvSpPr>
            <a:spLocks noGrp="1"/>
          </p:cNvSpPr>
          <p:nvPr>
            <p:ph idx="1"/>
          </p:nvPr>
        </p:nvSpPr>
        <p:spPr>
          <a:xfrm>
            <a:off x="824753" y="1568825"/>
            <a:ext cx="4943286" cy="3948398"/>
          </a:xfrm>
        </p:spPr>
        <p:txBody>
          <a:bodyPr/>
          <a:lstStyle/>
          <a:p>
            <a:r>
              <a:rPr lang="en-GB" dirty="0" err="1" smtClean="0"/>
              <a:t>Neuronally</a:t>
            </a:r>
            <a:r>
              <a:rPr lang="en-GB" dirty="0" smtClean="0"/>
              <a:t> encoded probability distributions over the hidden causes of sensory signals (Bayesian beliefs)</a:t>
            </a:r>
          </a:p>
          <a:p>
            <a:endParaRPr lang="en-GB" dirty="0" smtClean="0"/>
          </a:p>
          <a:p>
            <a:r>
              <a:rPr lang="en-GB" dirty="0" smtClean="0"/>
              <a:t>Prior</a:t>
            </a:r>
          </a:p>
          <a:p>
            <a:r>
              <a:rPr lang="en-GB" dirty="0" smtClean="0"/>
              <a:t>Posterior</a:t>
            </a:r>
          </a:p>
          <a:p>
            <a:r>
              <a:rPr lang="en-GB" dirty="0" smtClean="0"/>
              <a:t>Prediction error</a:t>
            </a:r>
            <a:endParaRPr lang="en-GB" dirty="0"/>
          </a:p>
        </p:txBody>
      </p:sp>
      <p:sp>
        <p:nvSpPr>
          <p:cNvPr id="4" name="Titel 3"/>
          <p:cNvSpPr>
            <a:spLocks noGrp="1"/>
          </p:cNvSpPr>
          <p:nvPr>
            <p:ph type="title"/>
          </p:nvPr>
        </p:nvSpPr>
        <p:spPr/>
        <p:txBody>
          <a:bodyPr/>
          <a:lstStyle/>
          <a:p>
            <a:r>
              <a:rPr lang="de-DE" dirty="0" err="1" smtClean="0"/>
              <a:t>Beliefs</a:t>
            </a:r>
            <a:r>
              <a:rPr lang="de-DE" dirty="0" smtClean="0"/>
              <a:t>, </a:t>
            </a:r>
            <a:r>
              <a:rPr lang="de-DE" dirty="0" err="1" smtClean="0"/>
              <a:t>expectations</a:t>
            </a:r>
            <a:r>
              <a:rPr lang="de-DE" dirty="0" smtClean="0"/>
              <a:t>, </a:t>
            </a:r>
            <a:r>
              <a:rPr lang="de-DE" dirty="0" err="1" smtClean="0"/>
              <a:t>predicitions</a:t>
            </a:r>
            <a:r>
              <a:rPr lang="de-DE" dirty="0" smtClean="0"/>
              <a:t> of </a:t>
            </a:r>
            <a:r>
              <a:rPr lang="de-DE" dirty="0" err="1" smtClean="0"/>
              <a:t>the</a:t>
            </a:r>
            <a:r>
              <a:rPr lang="de-DE" dirty="0" smtClean="0"/>
              <a:t> </a:t>
            </a:r>
            <a:r>
              <a:rPr lang="de-DE" dirty="0" err="1" smtClean="0"/>
              <a:t>brain</a:t>
            </a:r>
            <a:endParaRPr lang="de-DE" dirty="0"/>
          </a:p>
        </p:txBody>
      </p:sp>
      <p:pic>
        <p:nvPicPr>
          <p:cNvPr id="5" name="Grafik 4"/>
          <p:cNvPicPr>
            <a:picLocks noChangeAspect="1"/>
          </p:cNvPicPr>
          <p:nvPr/>
        </p:nvPicPr>
        <p:blipFill>
          <a:blip r:embed="rId3"/>
          <a:stretch>
            <a:fillRect/>
          </a:stretch>
        </p:blipFill>
        <p:spPr>
          <a:xfrm>
            <a:off x="5768039" y="1522508"/>
            <a:ext cx="5685121" cy="3663361"/>
          </a:xfrm>
          <a:prstGeom prst="rect">
            <a:avLst/>
          </a:prstGeom>
        </p:spPr>
      </p:pic>
    </p:spTree>
    <p:extLst>
      <p:ext uri="{BB962C8B-B14F-4D97-AF65-F5344CB8AC3E}">
        <p14:creationId xmlns:p14="http://schemas.microsoft.com/office/powerpoint/2010/main" val="14630574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342900" y="5517223"/>
            <a:ext cx="11264900" cy="1301801"/>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a:xfrm>
            <a:off x="824753" y="6291021"/>
            <a:ext cx="4622800" cy="331354"/>
          </a:xfrm>
        </p:spPr>
        <p:txBody>
          <a:bodyPr>
            <a:normAutofit lnSpcReduction="10000"/>
          </a:bodyPr>
          <a:lstStyle/>
          <a:p>
            <a:r>
              <a:rPr lang="de-DE" dirty="0" err="1" smtClean="0"/>
              <a:t>Farb</a:t>
            </a:r>
            <a:r>
              <a:rPr lang="de-DE" dirty="0" smtClean="0"/>
              <a:t>, N. et al. (2015), Frontiers in Psychology</a:t>
            </a:r>
            <a:endParaRPr lang="de-DE" dirty="0"/>
          </a:p>
        </p:txBody>
      </p:sp>
      <p:sp>
        <p:nvSpPr>
          <p:cNvPr id="3" name="Inhaltsplatzhalter 2"/>
          <p:cNvSpPr>
            <a:spLocks noGrp="1"/>
          </p:cNvSpPr>
          <p:nvPr>
            <p:ph idx="1"/>
          </p:nvPr>
        </p:nvSpPr>
        <p:spPr>
          <a:xfrm>
            <a:off x="824753" y="1568824"/>
            <a:ext cx="5766547" cy="4387475"/>
          </a:xfrm>
        </p:spPr>
        <p:txBody>
          <a:bodyPr>
            <a:normAutofit/>
          </a:bodyPr>
          <a:lstStyle/>
          <a:p>
            <a:r>
              <a:rPr lang="en-GB" b="1" dirty="0" smtClean="0"/>
              <a:t>A</a:t>
            </a:r>
            <a:r>
              <a:rPr lang="en-GB" dirty="0" smtClean="0"/>
              <a:t>: </a:t>
            </a:r>
            <a:r>
              <a:rPr lang="en-GB" b="1" i="1" dirty="0" smtClean="0"/>
              <a:t>Prediction error</a:t>
            </a:r>
          </a:p>
          <a:p>
            <a:endParaRPr lang="en-GB" dirty="0" smtClean="0"/>
          </a:p>
          <a:p>
            <a:endParaRPr lang="en-GB" dirty="0" smtClean="0"/>
          </a:p>
          <a:p>
            <a:r>
              <a:rPr lang="en-GB" b="1" dirty="0" smtClean="0"/>
              <a:t>B</a:t>
            </a:r>
            <a:r>
              <a:rPr lang="en-GB" dirty="0" smtClean="0"/>
              <a:t>: </a:t>
            </a:r>
            <a:r>
              <a:rPr lang="en-GB" b="1" i="1" dirty="0" smtClean="0"/>
              <a:t>Active inference </a:t>
            </a:r>
            <a:endParaRPr lang="en-GB" b="1" i="1" dirty="0" smtClean="0"/>
          </a:p>
          <a:p>
            <a:endParaRPr lang="en-GB" b="1" i="1" dirty="0"/>
          </a:p>
          <a:p>
            <a:endParaRPr lang="en-GB" b="1" i="1" dirty="0"/>
          </a:p>
          <a:p>
            <a:r>
              <a:rPr lang="en-GB" b="1" dirty="0" smtClean="0"/>
              <a:t>C</a:t>
            </a:r>
            <a:r>
              <a:rPr lang="en-GB" dirty="0" smtClean="0"/>
              <a:t>: </a:t>
            </a:r>
            <a:r>
              <a:rPr lang="en-GB" b="1" i="1" dirty="0" smtClean="0"/>
              <a:t>Perceptual </a:t>
            </a:r>
            <a:r>
              <a:rPr lang="en-GB" b="1" i="1" dirty="0" smtClean="0"/>
              <a:t>inference</a:t>
            </a:r>
            <a:endParaRPr lang="en-GB" dirty="0"/>
          </a:p>
        </p:txBody>
      </p:sp>
      <p:sp>
        <p:nvSpPr>
          <p:cNvPr id="4" name="Titel 3"/>
          <p:cNvSpPr>
            <a:spLocks noGrp="1"/>
          </p:cNvSpPr>
          <p:nvPr>
            <p:ph type="title"/>
          </p:nvPr>
        </p:nvSpPr>
        <p:spPr/>
        <p:txBody>
          <a:bodyPr/>
          <a:lstStyle/>
          <a:p>
            <a:r>
              <a:rPr lang="de-DE" dirty="0" err="1" smtClean="0"/>
              <a:t>Perceptual</a:t>
            </a:r>
            <a:r>
              <a:rPr lang="de-DE" dirty="0" smtClean="0"/>
              <a:t> and </a:t>
            </a:r>
            <a:r>
              <a:rPr lang="de-DE" dirty="0" err="1" smtClean="0"/>
              <a:t>active</a:t>
            </a:r>
            <a:r>
              <a:rPr lang="de-DE" dirty="0" smtClean="0"/>
              <a:t> </a:t>
            </a:r>
            <a:r>
              <a:rPr lang="de-DE" dirty="0" err="1" smtClean="0"/>
              <a:t>inference</a:t>
            </a:r>
            <a:endParaRPr lang="de-DE" dirty="0"/>
          </a:p>
        </p:txBody>
      </p:sp>
      <p:pic>
        <p:nvPicPr>
          <p:cNvPr id="5" name="Grafik 4"/>
          <p:cNvPicPr>
            <a:picLocks noChangeAspect="1"/>
          </p:cNvPicPr>
          <p:nvPr/>
        </p:nvPicPr>
        <p:blipFill>
          <a:blip r:embed="rId3"/>
          <a:stretch>
            <a:fillRect/>
          </a:stretch>
        </p:blipFill>
        <p:spPr>
          <a:xfrm>
            <a:off x="6914586" y="177377"/>
            <a:ext cx="4439214" cy="6552000"/>
          </a:xfrm>
          <a:prstGeom prst="rect">
            <a:avLst/>
          </a:prstGeom>
        </p:spPr>
      </p:pic>
    </p:spTree>
    <p:extLst>
      <p:ext uri="{BB962C8B-B14F-4D97-AF65-F5344CB8AC3E}">
        <p14:creationId xmlns:p14="http://schemas.microsoft.com/office/powerpoint/2010/main" val="53932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p:cNvSpPr txBox="1"/>
          <p:nvPr/>
        </p:nvSpPr>
        <p:spPr>
          <a:xfrm>
            <a:off x="5956300" y="5634731"/>
            <a:ext cx="4927600" cy="1178666"/>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p:txBody>
          <a:bodyPr/>
          <a:lstStyle/>
          <a:p>
            <a:endParaRPr lang="de-DE" dirty="0"/>
          </a:p>
        </p:txBody>
      </p:sp>
      <p:sp>
        <p:nvSpPr>
          <p:cNvPr id="4" name="Titel 3"/>
          <p:cNvSpPr>
            <a:spLocks noGrp="1"/>
          </p:cNvSpPr>
          <p:nvPr>
            <p:ph type="title"/>
          </p:nvPr>
        </p:nvSpPr>
        <p:spPr/>
        <p:txBody>
          <a:bodyPr/>
          <a:lstStyle/>
          <a:p>
            <a:r>
              <a:rPr lang="de-DE" dirty="0" err="1" smtClean="0"/>
              <a:t>Interoceptive</a:t>
            </a:r>
            <a:r>
              <a:rPr lang="de-DE" dirty="0" smtClean="0"/>
              <a:t> </a:t>
            </a:r>
            <a:r>
              <a:rPr lang="de-DE" dirty="0" err="1" smtClean="0"/>
              <a:t>predictive</a:t>
            </a:r>
            <a:r>
              <a:rPr lang="de-DE" dirty="0" smtClean="0"/>
              <a:t> </a:t>
            </a:r>
            <a:r>
              <a:rPr lang="de-DE" dirty="0" err="1" smtClean="0"/>
              <a:t>coding</a:t>
            </a:r>
            <a:r>
              <a:rPr lang="de-DE" dirty="0" smtClean="0"/>
              <a:t> and (</a:t>
            </a:r>
            <a:r>
              <a:rPr lang="de-DE" dirty="0" err="1" smtClean="0"/>
              <a:t>chronic</a:t>
            </a:r>
            <a:r>
              <a:rPr lang="de-DE" dirty="0" smtClean="0"/>
              <a:t>) </a:t>
            </a:r>
            <a:r>
              <a:rPr lang="de-DE" dirty="0" err="1" smtClean="0"/>
              <a:t>pain</a:t>
            </a:r>
            <a:endParaRPr lang="de-DE" dirty="0"/>
          </a:p>
        </p:txBody>
      </p:sp>
      <p:pic>
        <p:nvPicPr>
          <p:cNvPr id="7" name="Grafik 6"/>
          <p:cNvPicPr>
            <a:picLocks noChangeAspect="1"/>
          </p:cNvPicPr>
          <p:nvPr/>
        </p:nvPicPr>
        <p:blipFill>
          <a:blip r:embed="rId2"/>
          <a:stretch>
            <a:fillRect/>
          </a:stretch>
        </p:blipFill>
        <p:spPr>
          <a:xfrm>
            <a:off x="204641" y="1370236"/>
            <a:ext cx="5976000" cy="2250545"/>
          </a:xfrm>
          <a:prstGeom prst="rect">
            <a:avLst/>
          </a:prstGeom>
        </p:spPr>
      </p:pic>
      <p:pic>
        <p:nvPicPr>
          <p:cNvPr id="8" name="Grafik 7"/>
          <p:cNvPicPr>
            <a:picLocks noChangeAspect="1"/>
          </p:cNvPicPr>
          <p:nvPr/>
        </p:nvPicPr>
        <p:blipFill>
          <a:blip r:embed="rId3"/>
          <a:stretch>
            <a:fillRect/>
          </a:stretch>
        </p:blipFill>
        <p:spPr>
          <a:xfrm>
            <a:off x="8924750" y="4185671"/>
            <a:ext cx="2664000" cy="2661844"/>
          </a:xfrm>
          <a:prstGeom prst="rect">
            <a:avLst/>
          </a:prstGeom>
        </p:spPr>
      </p:pic>
      <p:pic>
        <p:nvPicPr>
          <p:cNvPr id="9" name="Grafik 8"/>
          <p:cNvPicPr>
            <a:picLocks noChangeAspect="1"/>
          </p:cNvPicPr>
          <p:nvPr/>
        </p:nvPicPr>
        <p:blipFill>
          <a:blip r:embed="rId4"/>
          <a:stretch>
            <a:fillRect/>
          </a:stretch>
        </p:blipFill>
        <p:spPr>
          <a:xfrm>
            <a:off x="238906" y="5480469"/>
            <a:ext cx="6192000" cy="1764806"/>
          </a:xfrm>
          <a:prstGeom prst="rect">
            <a:avLst/>
          </a:prstGeom>
        </p:spPr>
      </p:pic>
      <p:pic>
        <p:nvPicPr>
          <p:cNvPr id="5" name="Grafik 4"/>
          <p:cNvPicPr>
            <a:picLocks noChangeAspect="1"/>
          </p:cNvPicPr>
          <p:nvPr/>
        </p:nvPicPr>
        <p:blipFill>
          <a:blip r:embed="rId5"/>
          <a:stretch>
            <a:fillRect/>
          </a:stretch>
        </p:blipFill>
        <p:spPr>
          <a:xfrm>
            <a:off x="4906749" y="2125700"/>
            <a:ext cx="7524000" cy="1632395"/>
          </a:xfrm>
          <a:prstGeom prst="rect">
            <a:avLst/>
          </a:prstGeom>
        </p:spPr>
      </p:pic>
      <p:pic>
        <p:nvPicPr>
          <p:cNvPr id="6" name="Grafik 5"/>
          <p:cNvPicPr>
            <a:picLocks noChangeAspect="1"/>
          </p:cNvPicPr>
          <p:nvPr/>
        </p:nvPicPr>
        <p:blipFill>
          <a:blip r:embed="rId6"/>
          <a:stretch>
            <a:fillRect/>
          </a:stretch>
        </p:blipFill>
        <p:spPr>
          <a:xfrm>
            <a:off x="252353" y="3233950"/>
            <a:ext cx="8424000" cy="2246519"/>
          </a:xfrm>
          <a:prstGeom prst="rect">
            <a:avLst/>
          </a:prstGeom>
        </p:spPr>
      </p:pic>
    </p:spTree>
    <p:extLst>
      <p:ext uri="{BB962C8B-B14F-4D97-AF65-F5344CB8AC3E}">
        <p14:creationId xmlns:p14="http://schemas.microsoft.com/office/powerpoint/2010/main" val="4471048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r>
              <a:rPr lang="de-DE" dirty="0"/>
              <a:t>Hechler, T., Thorwart, A., Endres, D. (2016), Frontiers in Psychology.</a:t>
            </a:r>
          </a:p>
          <a:p>
            <a:endParaRPr lang="de-DE" dirty="0"/>
          </a:p>
        </p:txBody>
      </p:sp>
      <p:sp>
        <p:nvSpPr>
          <p:cNvPr id="4" name="Titel 3"/>
          <p:cNvSpPr>
            <a:spLocks noGrp="1"/>
          </p:cNvSpPr>
          <p:nvPr>
            <p:ph type="title"/>
          </p:nvPr>
        </p:nvSpPr>
        <p:spPr/>
        <p:txBody>
          <a:bodyPr/>
          <a:lstStyle/>
          <a:p>
            <a:r>
              <a:rPr lang="de-DE" dirty="0" err="1" smtClean="0"/>
              <a:t>Why</a:t>
            </a:r>
            <a:r>
              <a:rPr lang="de-DE" dirty="0" smtClean="0"/>
              <a:t> do „</a:t>
            </a:r>
            <a:r>
              <a:rPr lang="de-DE" dirty="0" err="1" smtClean="0"/>
              <a:t>harmless</a:t>
            </a:r>
            <a:r>
              <a:rPr lang="de-DE" dirty="0" smtClean="0"/>
              <a:t>“ </a:t>
            </a:r>
            <a:r>
              <a:rPr lang="de-DE" dirty="0" err="1" smtClean="0"/>
              <a:t>sensations</a:t>
            </a:r>
            <a:r>
              <a:rPr lang="de-DE" dirty="0" smtClean="0"/>
              <a:t> hurt in </a:t>
            </a:r>
            <a:r>
              <a:rPr lang="de-DE" dirty="0" err="1" smtClean="0"/>
              <a:t>individuals</a:t>
            </a:r>
            <a:r>
              <a:rPr lang="de-DE" dirty="0" smtClean="0"/>
              <a:t> </a:t>
            </a:r>
            <a:r>
              <a:rPr lang="de-DE" dirty="0" err="1" smtClean="0"/>
              <a:t>with</a:t>
            </a:r>
            <a:r>
              <a:rPr lang="de-DE" dirty="0" smtClean="0"/>
              <a:t> </a:t>
            </a:r>
            <a:r>
              <a:rPr lang="de-DE" dirty="0" err="1" smtClean="0"/>
              <a:t>chronic</a:t>
            </a:r>
            <a:r>
              <a:rPr lang="de-DE" dirty="0" smtClean="0"/>
              <a:t> </a:t>
            </a:r>
            <a:r>
              <a:rPr lang="de-DE" dirty="0" err="1" smtClean="0"/>
              <a:t>pain</a:t>
            </a:r>
            <a:r>
              <a:rPr lang="de-DE" dirty="0" smtClean="0"/>
              <a:t>?</a:t>
            </a:r>
            <a:endParaRPr lang="de-DE" dirty="0"/>
          </a:p>
        </p:txBody>
      </p:sp>
      <p:pic>
        <p:nvPicPr>
          <p:cNvPr id="5" name="Grafik 4"/>
          <p:cNvPicPr>
            <a:picLocks noChangeAspect="1"/>
          </p:cNvPicPr>
          <p:nvPr/>
        </p:nvPicPr>
        <p:blipFill>
          <a:blip r:embed="rId2"/>
          <a:stretch>
            <a:fillRect/>
          </a:stretch>
        </p:blipFill>
        <p:spPr>
          <a:xfrm>
            <a:off x="854122" y="3707166"/>
            <a:ext cx="10470307" cy="756000"/>
          </a:xfrm>
          <a:prstGeom prst="rect">
            <a:avLst/>
          </a:prstGeom>
        </p:spPr>
      </p:pic>
    </p:spTree>
    <p:extLst>
      <p:ext uri="{BB962C8B-B14F-4D97-AF65-F5344CB8AC3E}">
        <p14:creationId xmlns:p14="http://schemas.microsoft.com/office/powerpoint/2010/main" val="3919275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GB" dirty="0" smtClean="0"/>
              <a:t>Comorbidity of mental disorders and chronic pain in adolescents</a:t>
            </a:r>
            <a:endParaRPr lang="en-GB" dirty="0"/>
          </a:p>
        </p:txBody>
      </p:sp>
      <p:pic>
        <p:nvPicPr>
          <p:cNvPr id="4" name="Grafik 3"/>
          <p:cNvPicPr>
            <a:picLocks noChangeAspect="1"/>
          </p:cNvPicPr>
          <p:nvPr/>
        </p:nvPicPr>
        <p:blipFill>
          <a:blip r:embed="rId3"/>
          <a:stretch>
            <a:fillRect/>
          </a:stretch>
        </p:blipFill>
        <p:spPr>
          <a:xfrm>
            <a:off x="838200" y="1428251"/>
            <a:ext cx="10836000" cy="4453419"/>
          </a:xfrm>
          <a:prstGeom prst="rect">
            <a:avLst/>
          </a:prstGeom>
        </p:spPr>
      </p:pic>
      <p:sp>
        <p:nvSpPr>
          <p:cNvPr id="5"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t>12</a:t>
            </a:r>
            <a:endParaRPr lang="de-DE" dirty="0"/>
          </a:p>
        </p:txBody>
      </p:sp>
      <p:sp>
        <p:nvSpPr>
          <p:cNvPr id="6" name="Datumsplatzhalter 3"/>
          <p:cNvSpPr txBox="1">
            <a:spLocks/>
          </p:cNvSpPr>
          <p:nvPr/>
        </p:nvSpPr>
        <p:spPr>
          <a:xfrm>
            <a:off x="3116495" y="6398938"/>
            <a:ext cx="1815101" cy="33488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7FE3C3-FE71-FE4A-84C9-D059B8DAB9C8}" type="datetime1">
              <a:rPr lang="de-DE" sz="1200" smtClean="0"/>
              <a:pPr/>
              <a:t>17.03.2017</a:t>
            </a:fld>
            <a:endParaRPr lang="de-DE" sz="1200" dirty="0"/>
          </a:p>
        </p:txBody>
      </p:sp>
    </p:spTree>
    <p:extLst>
      <p:ext uri="{BB962C8B-B14F-4D97-AF65-F5344CB8AC3E}">
        <p14:creationId xmlns:p14="http://schemas.microsoft.com/office/powerpoint/2010/main" val="13062154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r>
              <a:rPr lang="de-DE" dirty="0"/>
              <a:t>Hechler, T., Thorwart, A., Endres, D. (2016), Frontiers in Psychology.</a:t>
            </a:r>
          </a:p>
          <a:p>
            <a:endParaRPr lang="de-DE" dirty="0"/>
          </a:p>
        </p:txBody>
      </p:sp>
      <p:sp>
        <p:nvSpPr>
          <p:cNvPr id="4" name="Titel 3"/>
          <p:cNvSpPr>
            <a:spLocks noGrp="1"/>
          </p:cNvSpPr>
          <p:nvPr>
            <p:ph type="title"/>
          </p:nvPr>
        </p:nvSpPr>
        <p:spPr/>
        <p:txBody>
          <a:bodyPr/>
          <a:lstStyle/>
          <a:p>
            <a:r>
              <a:rPr lang="de-DE" dirty="0" err="1" smtClean="0"/>
              <a:t>Why</a:t>
            </a:r>
            <a:r>
              <a:rPr lang="de-DE" dirty="0" smtClean="0"/>
              <a:t> do „</a:t>
            </a:r>
            <a:r>
              <a:rPr lang="de-DE" dirty="0" err="1" smtClean="0"/>
              <a:t>harmless</a:t>
            </a:r>
            <a:r>
              <a:rPr lang="de-DE" dirty="0" smtClean="0"/>
              <a:t>“ </a:t>
            </a:r>
            <a:r>
              <a:rPr lang="de-DE" dirty="0" err="1" smtClean="0"/>
              <a:t>sensations</a:t>
            </a:r>
            <a:r>
              <a:rPr lang="de-DE" dirty="0" smtClean="0"/>
              <a:t> hurt in </a:t>
            </a:r>
            <a:r>
              <a:rPr lang="de-DE" dirty="0" err="1" smtClean="0"/>
              <a:t>individuals</a:t>
            </a:r>
            <a:r>
              <a:rPr lang="de-DE" dirty="0" smtClean="0"/>
              <a:t> </a:t>
            </a:r>
            <a:r>
              <a:rPr lang="de-DE" dirty="0" err="1" smtClean="0"/>
              <a:t>with</a:t>
            </a:r>
            <a:r>
              <a:rPr lang="de-DE" dirty="0" smtClean="0"/>
              <a:t> </a:t>
            </a:r>
            <a:r>
              <a:rPr lang="de-DE" dirty="0" err="1" smtClean="0"/>
              <a:t>chronic</a:t>
            </a:r>
            <a:r>
              <a:rPr lang="de-DE" dirty="0" smtClean="0"/>
              <a:t> </a:t>
            </a:r>
            <a:r>
              <a:rPr lang="de-DE" dirty="0" err="1" smtClean="0"/>
              <a:t>pain</a:t>
            </a:r>
            <a:r>
              <a:rPr lang="de-DE" dirty="0" smtClean="0"/>
              <a:t>?</a:t>
            </a:r>
            <a:endParaRPr lang="de-DE" dirty="0"/>
          </a:p>
        </p:txBody>
      </p:sp>
      <p:pic>
        <p:nvPicPr>
          <p:cNvPr id="5" name="Grafik 4"/>
          <p:cNvPicPr>
            <a:picLocks noChangeAspect="1"/>
          </p:cNvPicPr>
          <p:nvPr/>
        </p:nvPicPr>
        <p:blipFill>
          <a:blip r:embed="rId3"/>
          <a:stretch>
            <a:fillRect/>
          </a:stretch>
        </p:blipFill>
        <p:spPr>
          <a:xfrm>
            <a:off x="854122" y="3707166"/>
            <a:ext cx="10470307" cy="756000"/>
          </a:xfrm>
          <a:prstGeom prst="rect">
            <a:avLst/>
          </a:prstGeom>
        </p:spPr>
      </p:pic>
      <p:sp>
        <p:nvSpPr>
          <p:cNvPr id="3" name="Textfeld 2"/>
          <p:cNvSpPr txBox="1"/>
          <p:nvPr/>
        </p:nvSpPr>
        <p:spPr>
          <a:xfrm>
            <a:off x="995789" y="2129887"/>
            <a:ext cx="2867873" cy="1043532"/>
          </a:xfrm>
          <a:prstGeom prst="rect">
            <a:avLst/>
          </a:prstGeom>
          <a:noFill/>
        </p:spPr>
        <p:txBody>
          <a:bodyPr wrap="square" tIns="90000" bIns="90000" rtlCol="0">
            <a:spAutoFit/>
          </a:bodyPr>
          <a:lstStyle/>
          <a:p>
            <a:pPr algn="ctr"/>
            <a:r>
              <a:rPr lang="en-GB" sz="2800" dirty="0" smtClean="0"/>
              <a:t>Perception of pain </a:t>
            </a:r>
            <a:r>
              <a:rPr lang="en-GB" sz="2800" dirty="0" smtClean="0"/>
              <a:t>given sensations</a:t>
            </a:r>
            <a:endParaRPr lang="en-GB" sz="2800" dirty="0"/>
          </a:p>
        </p:txBody>
      </p:sp>
      <p:sp>
        <p:nvSpPr>
          <p:cNvPr id="6" name="Textfeld 5"/>
          <p:cNvSpPr txBox="1"/>
          <p:nvPr/>
        </p:nvSpPr>
        <p:spPr>
          <a:xfrm>
            <a:off x="8927028" y="2129889"/>
            <a:ext cx="2867873" cy="1043532"/>
          </a:xfrm>
          <a:prstGeom prst="rect">
            <a:avLst/>
          </a:prstGeom>
          <a:noFill/>
        </p:spPr>
        <p:txBody>
          <a:bodyPr wrap="square" tIns="90000" bIns="90000" rtlCol="0">
            <a:spAutoFit/>
          </a:bodyPr>
          <a:lstStyle/>
          <a:p>
            <a:pPr algn="ctr"/>
            <a:r>
              <a:rPr lang="en-GB" sz="2800" dirty="0" smtClean="0"/>
              <a:t>Prior probability of sensation</a:t>
            </a:r>
            <a:endParaRPr lang="en-GB" sz="2800" dirty="0"/>
          </a:p>
        </p:txBody>
      </p:sp>
      <p:sp>
        <p:nvSpPr>
          <p:cNvPr id="7" name="Textfeld 6"/>
          <p:cNvSpPr txBox="1"/>
          <p:nvPr/>
        </p:nvSpPr>
        <p:spPr>
          <a:xfrm>
            <a:off x="7044566" y="2129887"/>
            <a:ext cx="2112313" cy="1474419"/>
          </a:xfrm>
          <a:prstGeom prst="rect">
            <a:avLst/>
          </a:prstGeom>
          <a:noFill/>
        </p:spPr>
        <p:txBody>
          <a:bodyPr wrap="square" tIns="90000" bIns="90000" rtlCol="0">
            <a:spAutoFit/>
          </a:bodyPr>
          <a:lstStyle/>
          <a:p>
            <a:pPr algn="ctr"/>
            <a:r>
              <a:rPr lang="en-GB" sz="2800" dirty="0" smtClean="0"/>
              <a:t>Heightened pain </a:t>
            </a:r>
            <a:r>
              <a:rPr lang="en-GB" sz="2800" dirty="0" smtClean="0"/>
              <a:t>prediction</a:t>
            </a:r>
            <a:endParaRPr lang="en-GB" sz="2800" dirty="0"/>
          </a:p>
        </p:txBody>
      </p:sp>
      <p:sp>
        <p:nvSpPr>
          <p:cNvPr id="8" name="Textfeld 7"/>
          <p:cNvSpPr txBox="1"/>
          <p:nvPr/>
        </p:nvSpPr>
        <p:spPr>
          <a:xfrm>
            <a:off x="4176693" y="2133694"/>
            <a:ext cx="2867873" cy="1474419"/>
          </a:xfrm>
          <a:prstGeom prst="rect">
            <a:avLst/>
          </a:prstGeom>
          <a:noFill/>
        </p:spPr>
        <p:txBody>
          <a:bodyPr wrap="square" tIns="90000" bIns="90000" rtlCol="0">
            <a:spAutoFit/>
          </a:bodyPr>
          <a:lstStyle/>
          <a:p>
            <a:pPr algn="ctr"/>
            <a:r>
              <a:rPr lang="en-GB" sz="2800" dirty="0" smtClean="0"/>
              <a:t>Likelihood of sensation given pain</a:t>
            </a:r>
            <a:endParaRPr lang="en-GB" sz="2800" dirty="0"/>
          </a:p>
        </p:txBody>
      </p:sp>
    </p:spTree>
    <p:extLst>
      <p:ext uri="{BB962C8B-B14F-4D97-AF65-F5344CB8AC3E}">
        <p14:creationId xmlns:p14="http://schemas.microsoft.com/office/powerpoint/2010/main" val="8348661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317500" y="5493012"/>
            <a:ext cx="11391900" cy="1314678"/>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a:xfrm>
            <a:off x="824753" y="5493012"/>
            <a:ext cx="10529047" cy="1314678"/>
          </a:xfrm>
        </p:spPr>
        <p:txBody>
          <a:bodyPr>
            <a:normAutofit fontScale="92500" lnSpcReduction="10000"/>
          </a:bodyPr>
          <a:lstStyle/>
          <a:p>
            <a:r>
              <a:rPr lang="de-DE" dirty="0" err="1" smtClean="0"/>
              <a:t>Heathcote</a:t>
            </a:r>
            <a:r>
              <a:rPr lang="de-DE" dirty="0" smtClean="0"/>
              <a:t>, L.C., et al. (2016), J Pain. </a:t>
            </a:r>
          </a:p>
          <a:p>
            <a:r>
              <a:rPr lang="de-DE" dirty="0" smtClean="0"/>
              <a:t>Hechler</a:t>
            </a:r>
            <a:r>
              <a:rPr lang="de-DE" dirty="0"/>
              <a:t>, T., Thorwart, A., Endres, D. (2016), Frontiers in Psychology</a:t>
            </a:r>
            <a:r>
              <a:rPr lang="de-DE" dirty="0" smtClean="0"/>
              <a:t>.</a:t>
            </a:r>
          </a:p>
          <a:p>
            <a:r>
              <a:rPr lang="de-DE" dirty="0" err="1"/>
              <a:t>Madden</a:t>
            </a:r>
            <a:r>
              <a:rPr lang="de-DE" dirty="0"/>
              <a:t>, V.J. et al. (2015), Pain Med</a:t>
            </a:r>
            <a:r>
              <a:rPr lang="de-DE" dirty="0" smtClean="0"/>
              <a:t>.</a:t>
            </a:r>
          </a:p>
          <a:p>
            <a:r>
              <a:rPr lang="de-DE" dirty="0" err="1" smtClean="0"/>
              <a:t>Vlaeyen</a:t>
            </a:r>
            <a:r>
              <a:rPr lang="de-DE" dirty="0" smtClean="0"/>
              <a:t>, J.W. (2016), Pain.</a:t>
            </a:r>
            <a:endParaRPr lang="de-DE" dirty="0"/>
          </a:p>
          <a:p>
            <a:endParaRPr lang="de-DE" dirty="0"/>
          </a:p>
        </p:txBody>
      </p:sp>
      <p:sp>
        <p:nvSpPr>
          <p:cNvPr id="4" name="Titel 3"/>
          <p:cNvSpPr>
            <a:spLocks noGrp="1"/>
          </p:cNvSpPr>
          <p:nvPr>
            <p:ph type="title"/>
          </p:nvPr>
        </p:nvSpPr>
        <p:spPr/>
        <p:txBody>
          <a:bodyPr/>
          <a:lstStyle/>
          <a:p>
            <a:r>
              <a:rPr lang="de-DE" dirty="0" err="1"/>
              <a:t>Why</a:t>
            </a:r>
            <a:r>
              <a:rPr lang="de-DE" dirty="0"/>
              <a:t> do „</a:t>
            </a:r>
            <a:r>
              <a:rPr lang="de-DE" dirty="0" err="1"/>
              <a:t>harmless</a:t>
            </a:r>
            <a:r>
              <a:rPr lang="de-DE" dirty="0"/>
              <a:t>“ </a:t>
            </a:r>
            <a:r>
              <a:rPr lang="de-DE" dirty="0" err="1"/>
              <a:t>sensations</a:t>
            </a:r>
            <a:r>
              <a:rPr lang="de-DE" dirty="0"/>
              <a:t> hurt in </a:t>
            </a:r>
            <a:r>
              <a:rPr lang="de-DE" dirty="0" err="1"/>
              <a:t>individuals</a:t>
            </a:r>
            <a:r>
              <a:rPr lang="de-DE" dirty="0"/>
              <a:t> </a:t>
            </a:r>
            <a:r>
              <a:rPr lang="de-DE" dirty="0" err="1"/>
              <a:t>with</a:t>
            </a:r>
            <a:r>
              <a:rPr lang="de-DE" dirty="0"/>
              <a:t> </a:t>
            </a:r>
            <a:r>
              <a:rPr lang="de-DE" dirty="0" err="1"/>
              <a:t>chronic</a:t>
            </a:r>
            <a:r>
              <a:rPr lang="de-DE" dirty="0"/>
              <a:t> </a:t>
            </a:r>
            <a:r>
              <a:rPr lang="de-DE" dirty="0" err="1"/>
              <a:t>pain</a:t>
            </a:r>
            <a:r>
              <a:rPr lang="de-DE" dirty="0"/>
              <a:t>?</a:t>
            </a:r>
          </a:p>
        </p:txBody>
      </p:sp>
      <p:graphicFrame>
        <p:nvGraphicFramePr>
          <p:cNvPr id="5" name="Group 299"/>
          <p:cNvGraphicFramePr>
            <a:graphicFrameLocks noGrp="1"/>
          </p:cNvGraphicFramePr>
          <p:nvPr>
            <p:extLst>
              <p:ext uri="{D42A27DB-BD31-4B8C-83A1-F6EECF244321}">
                <p14:modId xmlns:p14="http://schemas.microsoft.com/office/powerpoint/2010/main" val="1977930670"/>
              </p:ext>
            </p:extLst>
          </p:nvPr>
        </p:nvGraphicFramePr>
        <p:xfrm>
          <a:off x="838200" y="1389531"/>
          <a:ext cx="10515600" cy="4026476"/>
        </p:xfrm>
        <a:graphic>
          <a:graphicData uri="http://schemas.openxmlformats.org/drawingml/2006/table">
            <a:tbl>
              <a:tblPr bandRow="1">
                <a:tableStyleId>{5C22544A-7EE6-4342-B048-85BDC9FD1C3A}</a:tableStyleId>
              </a:tblPr>
              <a:tblGrid>
                <a:gridCol w="4559300">
                  <a:extLst>
                    <a:ext uri="{9D8B030D-6E8A-4147-A177-3AD203B41FA5}">
                      <a16:colId xmlns="" xmlns:a16="http://schemas.microsoft.com/office/drawing/2014/main" val="20000"/>
                    </a:ext>
                  </a:extLst>
                </a:gridCol>
                <a:gridCol w="5956300">
                  <a:extLst>
                    <a:ext uri="{9D8B030D-6E8A-4147-A177-3AD203B41FA5}">
                      <a16:colId xmlns="" xmlns:a16="http://schemas.microsoft.com/office/drawing/2014/main" val="20001"/>
                    </a:ext>
                  </a:extLst>
                </a:gridCol>
              </a:tblGrid>
              <a:tr h="776194">
                <a:tc>
                  <a:txBody>
                    <a:bodyPr/>
                    <a:lstStyle>
                      <a:lvl1pPr>
                        <a:defRPr>
                          <a:solidFill>
                            <a:schemeClr val="tx1"/>
                          </a:solidFill>
                          <a:latin typeface="Arial" panose="020B0604020202020204" pitchFamily="34" charset="0"/>
                        </a:defRPr>
                      </a:lvl1pPr>
                      <a:lvl2pPr marL="377825">
                        <a:defRPr sz="1600">
                          <a:solidFill>
                            <a:schemeClr val="tx1"/>
                          </a:solidFill>
                          <a:latin typeface="Arial" panose="020B0604020202020204" pitchFamily="34" charset="0"/>
                        </a:defRPr>
                      </a:lvl2pPr>
                      <a:lvl3pPr marL="760413">
                        <a:defRPr sz="1400">
                          <a:solidFill>
                            <a:schemeClr val="tx1"/>
                          </a:solidFill>
                          <a:latin typeface="Arial" panose="020B0604020202020204" pitchFamily="34" charset="0"/>
                        </a:defRPr>
                      </a:lvl3pPr>
                      <a:lvl4pPr marL="1143000">
                        <a:defRPr sz="1400">
                          <a:solidFill>
                            <a:schemeClr val="tx1"/>
                          </a:solidFill>
                          <a:latin typeface="Arial" panose="020B0604020202020204" pitchFamily="34" charset="0"/>
                        </a:defRPr>
                      </a:lvl4pPr>
                      <a:lvl5pPr marL="1525588">
                        <a:defRPr sz="1400">
                          <a:solidFill>
                            <a:schemeClr val="tx1"/>
                          </a:solidFill>
                          <a:latin typeface="Arial" panose="020B0604020202020204" pitchFamily="34" charset="0"/>
                        </a:defRPr>
                      </a:lvl5pPr>
                      <a:lvl6pPr marL="1982788" fontAlgn="base">
                        <a:spcBef>
                          <a:spcPct val="0"/>
                        </a:spcBef>
                        <a:spcAft>
                          <a:spcPct val="25000"/>
                        </a:spcAft>
                        <a:buClr>
                          <a:schemeClr val="bg2"/>
                        </a:buClr>
                        <a:defRPr sz="1400">
                          <a:solidFill>
                            <a:schemeClr val="tx1"/>
                          </a:solidFill>
                          <a:latin typeface="Arial" panose="020B0604020202020204" pitchFamily="34" charset="0"/>
                        </a:defRPr>
                      </a:lvl6pPr>
                      <a:lvl7pPr marL="2439988" fontAlgn="base">
                        <a:spcBef>
                          <a:spcPct val="0"/>
                        </a:spcBef>
                        <a:spcAft>
                          <a:spcPct val="25000"/>
                        </a:spcAft>
                        <a:buClr>
                          <a:schemeClr val="bg2"/>
                        </a:buClr>
                        <a:defRPr sz="1400">
                          <a:solidFill>
                            <a:schemeClr val="tx1"/>
                          </a:solidFill>
                          <a:latin typeface="Arial" panose="020B0604020202020204" pitchFamily="34" charset="0"/>
                        </a:defRPr>
                      </a:lvl7pPr>
                      <a:lvl8pPr marL="2897188" fontAlgn="base">
                        <a:spcBef>
                          <a:spcPct val="0"/>
                        </a:spcBef>
                        <a:spcAft>
                          <a:spcPct val="25000"/>
                        </a:spcAft>
                        <a:buClr>
                          <a:schemeClr val="bg2"/>
                        </a:buClr>
                        <a:defRPr sz="1400">
                          <a:solidFill>
                            <a:schemeClr val="tx1"/>
                          </a:solidFill>
                          <a:latin typeface="Arial" panose="020B0604020202020204" pitchFamily="34" charset="0"/>
                        </a:defRPr>
                      </a:lvl8pPr>
                      <a:lvl9pPr marL="3354388" fontAlgn="base">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lang="en-GB" sz="2400" dirty="0" smtClean="0">
                          <a:latin typeface="+mn-lt"/>
                        </a:rPr>
                        <a:t>Perception of pain given sensation</a:t>
                      </a:r>
                      <a:endParaRPr kumimoji="0" lang="en-GB" sz="24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lvl1pPr>
                        <a:defRPr>
                          <a:solidFill>
                            <a:schemeClr val="tx1"/>
                          </a:solidFill>
                          <a:latin typeface="Arial" panose="020B0604020202020204" pitchFamily="34" charset="0"/>
                        </a:defRPr>
                      </a:lvl1pPr>
                      <a:lvl2pPr marL="377825">
                        <a:defRPr sz="1600">
                          <a:solidFill>
                            <a:schemeClr val="tx1"/>
                          </a:solidFill>
                          <a:latin typeface="Arial" panose="020B0604020202020204" pitchFamily="34" charset="0"/>
                        </a:defRPr>
                      </a:lvl2pPr>
                      <a:lvl3pPr marL="760413">
                        <a:defRPr sz="1400">
                          <a:solidFill>
                            <a:schemeClr val="tx1"/>
                          </a:solidFill>
                          <a:latin typeface="Arial" panose="020B0604020202020204" pitchFamily="34" charset="0"/>
                        </a:defRPr>
                      </a:lvl3pPr>
                      <a:lvl4pPr marL="1143000">
                        <a:defRPr sz="1400">
                          <a:solidFill>
                            <a:schemeClr val="tx1"/>
                          </a:solidFill>
                          <a:latin typeface="Arial" panose="020B0604020202020204" pitchFamily="34" charset="0"/>
                        </a:defRPr>
                      </a:lvl4pPr>
                      <a:lvl5pPr marL="1525588">
                        <a:defRPr sz="1400">
                          <a:solidFill>
                            <a:schemeClr val="tx1"/>
                          </a:solidFill>
                          <a:latin typeface="Arial" panose="020B0604020202020204" pitchFamily="34" charset="0"/>
                        </a:defRPr>
                      </a:lvl5pPr>
                      <a:lvl6pPr marL="1982788" fontAlgn="base">
                        <a:spcBef>
                          <a:spcPct val="0"/>
                        </a:spcBef>
                        <a:spcAft>
                          <a:spcPct val="25000"/>
                        </a:spcAft>
                        <a:buClr>
                          <a:schemeClr val="bg2"/>
                        </a:buClr>
                        <a:defRPr sz="1400">
                          <a:solidFill>
                            <a:schemeClr val="tx1"/>
                          </a:solidFill>
                          <a:latin typeface="Arial" panose="020B0604020202020204" pitchFamily="34" charset="0"/>
                        </a:defRPr>
                      </a:lvl6pPr>
                      <a:lvl7pPr marL="2439988" fontAlgn="base">
                        <a:spcBef>
                          <a:spcPct val="0"/>
                        </a:spcBef>
                        <a:spcAft>
                          <a:spcPct val="25000"/>
                        </a:spcAft>
                        <a:buClr>
                          <a:schemeClr val="bg2"/>
                        </a:buClr>
                        <a:defRPr sz="1400">
                          <a:solidFill>
                            <a:schemeClr val="tx1"/>
                          </a:solidFill>
                          <a:latin typeface="Arial" panose="020B0604020202020204" pitchFamily="34" charset="0"/>
                        </a:defRPr>
                      </a:lvl7pPr>
                      <a:lvl8pPr marL="2897188" fontAlgn="base">
                        <a:spcBef>
                          <a:spcPct val="0"/>
                        </a:spcBef>
                        <a:spcAft>
                          <a:spcPct val="25000"/>
                        </a:spcAft>
                        <a:buClr>
                          <a:schemeClr val="bg2"/>
                        </a:buClr>
                        <a:defRPr sz="1400">
                          <a:solidFill>
                            <a:schemeClr val="tx1"/>
                          </a:solidFill>
                          <a:latin typeface="Arial" panose="020B0604020202020204" pitchFamily="34" charset="0"/>
                        </a:defRPr>
                      </a:lvl8pPr>
                      <a:lvl9pPr marL="3354388" fontAlgn="base">
                        <a:spcBef>
                          <a:spcPct val="0"/>
                        </a:spcBef>
                        <a:spcAft>
                          <a:spcPct val="25000"/>
                        </a:spcAft>
                        <a:buClr>
                          <a:schemeClr val="bg2"/>
                        </a:buCl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lang="en-GB" sz="2400" dirty="0" smtClean="0">
                          <a:latin typeface="+mn-lt"/>
                        </a:rPr>
                        <a:t>Inference that pain is happening given a sensation</a:t>
                      </a:r>
                      <a:endParaRPr kumimoji="0" lang="de-DE" sz="24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0"/>
                  </a:ext>
                </a:extLst>
              </a:tr>
              <a:tr h="431220">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endParaRPr kumimoji="0" lang="en-GB" sz="24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endParaRPr kumimoji="0" lang="de-DE" sz="2400" b="0" i="0" u="none" strike="noStrike" cap="none" normalizeH="0" baseline="0" dirty="0">
                        <a:ln>
                          <a:noFill/>
                        </a:ln>
                        <a:solidFill>
                          <a:schemeClr val="tx1"/>
                        </a:solidFill>
                        <a:effectLst/>
                        <a:latin typeface="+mn-lt"/>
                      </a:endParaRPr>
                    </a:p>
                  </a:txBody>
                  <a:tcPr marL="95257" marR="95257" marT="45722" marB="45722" anchor="ctr" horzOverflow="overflow"/>
                </a:tc>
              </a:tr>
              <a:tr h="776194">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lang="en-GB" sz="2400" dirty="0" smtClean="0">
                          <a:latin typeface="+mn-lt"/>
                        </a:rPr>
                        <a:t>Likelihood of sensation given pain</a:t>
                      </a:r>
                      <a:endParaRPr kumimoji="0" lang="en-GB" sz="24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lang="en-GB" sz="2400" dirty="0" smtClean="0">
                          <a:latin typeface="+mn-lt"/>
                        </a:rPr>
                        <a:t>Co-occurrence of pain and non-nociceptive input</a:t>
                      </a:r>
                      <a:endParaRPr kumimoji="0" lang="de-DE" sz="24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1"/>
                  </a:ext>
                </a:extLst>
              </a:tr>
              <a:tr h="1466140">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lang="en-GB" sz="2400" dirty="0" smtClean="0">
                          <a:latin typeface="+mn-lt"/>
                        </a:rPr>
                        <a:t>Heightened pain prediction</a:t>
                      </a:r>
                      <a:endParaRPr kumimoji="0" lang="en-GB" sz="24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defRPr/>
                      </a:pPr>
                      <a:r>
                        <a:rPr lang="en-US" sz="2400" dirty="0" smtClean="0">
                          <a:latin typeface="+mn-lt"/>
                        </a:rPr>
                        <a:t>Heightened and inaccurate pain prediction in situations where sensations emerge that have been previously associated to pain</a:t>
                      </a:r>
                      <a:endParaRPr kumimoji="0" lang="de-DE" sz="24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2"/>
                  </a:ext>
                </a:extLst>
              </a:tr>
              <a:tr h="431220">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r>
                        <a:rPr lang="en-GB" sz="2400" dirty="0" smtClean="0">
                          <a:latin typeface="+mn-lt"/>
                        </a:rPr>
                        <a:t>Prior probability of sensation</a:t>
                      </a:r>
                      <a:endParaRPr kumimoji="0" lang="en-GB" sz="2400" b="0" i="0" u="none" strike="noStrike" cap="none" normalizeH="0" baseline="0" noProof="0" dirty="0">
                        <a:ln>
                          <a:noFill/>
                        </a:ln>
                        <a:solidFill>
                          <a:schemeClr val="tx1"/>
                        </a:solidFill>
                        <a:effectLst/>
                        <a:latin typeface="+mn-lt"/>
                      </a:endParaRPr>
                    </a:p>
                  </a:txBody>
                  <a:tcPr marL="91447" marR="91447" marT="45722" marB="45722" anchor="ctr" horzOverflow="overflow"/>
                </a:tc>
                <a:tc>
                  <a:txBody>
                    <a:bodyPr/>
                    <a:lstStyle/>
                    <a:p>
                      <a:pPr marL="0" marR="0" lvl="0" indent="0" algn="l" defTabSz="914400" rtl="0" eaLnBrk="1" fontAlgn="base" latinLnBrk="0" hangingPunct="1">
                        <a:lnSpc>
                          <a:spcPct val="100000"/>
                        </a:lnSpc>
                        <a:spcBef>
                          <a:spcPct val="0"/>
                        </a:spcBef>
                        <a:spcAft>
                          <a:spcPct val="25000"/>
                        </a:spcAft>
                        <a:buClr>
                          <a:schemeClr val="bg2"/>
                        </a:buClr>
                        <a:buSzTx/>
                        <a:buFont typeface="Wingdings" panose="05000000000000000000" pitchFamily="2" charset="2"/>
                        <a:buNone/>
                        <a:tabLst/>
                      </a:pPr>
                      <a:endParaRPr kumimoji="0" lang="de-DE" sz="2400" b="0" i="0" u="none" strike="noStrike" cap="none" normalizeH="0" baseline="0" dirty="0">
                        <a:ln>
                          <a:noFill/>
                        </a:ln>
                        <a:solidFill>
                          <a:schemeClr val="tx1"/>
                        </a:solidFill>
                        <a:effectLst/>
                        <a:latin typeface="+mn-lt"/>
                      </a:endParaRPr>
                    </a:p>
                  </a:txBody>
                  <a:tcPr marL="95257" marR="95257" marT="45722" marB="45722" anchor="ctr" horzOverflow="overflow"/>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09849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feld 17"/>
          <p:cNvSpPr txBox="1"/>
          <p:nvPr/>
        </p:nvSpPr>
        <p:spPr>
          <a:xfrm>
            <a:off x="241300" y="5682900"/>
            <a:ext cx="11766193" cy="1175100"/>
          </a:xfrm>
          <a:prstGeom prst="rect">
            <a:avLst/>
          </a:prstGeom>
          <a:solidFill>
            <a:schemeClr val="bg1"/>
          </a:solidFill>
        </p:spPr>
        <p:txBody>
          <a:bodyPr wrap="square" rtlCol="0">
            <a:spAutoFit/>
          </a:bodyPr>
          <a:lstStyle/>
          <a:p>
            <a:endParaRPr lang="de-DE" dirty="0"/>
          </a:p>
        </p:txBody>
      </p:sp>
      <p:pic>
        <p:nvPicPr>
          <p:cNvPr id="5" name="Inhaltsplatzhalt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8223"/>
          <a:stretch/>
        </p:blipFill>
        <p:spPr>
          <a:xfrm>
            <a:off x="2088636" y="2547266"/>
            <a:ext cx="1648055" cy="2406877"/>
          </a:xfrm>
        </p:spPr>
      </p:pic>
      <p:sp>
        <p:nvSpPr>
          <p:cNvPr id="6" name="Textfeld 5"/>
          <p:cNvSpPr txBox="1"/>
          <p:nvPr/>
        </p:nvSpPr>
        <p:spPr>
          <a:xfrm>
            <a:off x="4814360" y="4156832"/>
            <a:ext cx="1774764" cy="797311"/>
          </a:xfrm>
          <a:prstGeom prst="rect">
            <a:avLst/>
          </a:prstGeom>
          <a:noFill/>
        </p:spPr>
        <p:txBody>
          <a:bodyPr wrap="square" tIns="90000" bIns="90000" rtlCol="0">
            <a:spAutoFit/>
          </a:bodyPr>
          <a:lstStyle/>
          <a:p>
            <a:pPr algn="ctr"/>
            <a:r>
              <a:rPr lang="en-GB" sz="2000" dirty="0" smtClean="0"/>
              <a:t>Sensory input (mild stitches)</a:t>
            </a:r>
            <a:endParaRPr lang="en-GB" sz="2000" dirty="0"/>
          </a:p>
        </p:txBody>
      </p:sp>
      <p:cxnSp>
        <p:nvCxnSpPr>
          <p:cNvPr id="11" name="Gerade Verbindung mit Pfeil 10"/>
          <p:cNvCxnSpPr/>
          <p:nvPr/>
        </p:nvCxnSpPr>
        <p:spPr>
          <a:xfrm>
            <a:off x="5774135" y="3075530"/>
            <a:ext cx="12700" cy="116229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a:off x="6410788" y="3656675"/>
            <a:ext cx="80063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8167935" y="1369472"/>
            <a:ext cx="2547243" cy="489534"/>
          </a:xfrm>
          <a:prstGeom prst="rect">
            <a:avLst/>
          </a:prstGeom>
          <a:noFill/>
        </p:spPr>
        <p:txBody>
          <a:bodyPr wrap="square" tIns="90000" bIns="90000" rtlCol="0">
            <a:spAutoFit/>
          </a:bodyPr>
          <a:lstStyle/>
          <a:p>
            <a:pPr algn="ctr"/>
            <a:r>
              <a:rPr lang="en-GB" sz="2000" dirty="0" smtClean="0"/>
              <a:t>Active inference</a:t>
            </a:r>
            <a:endParaRPr lang="en-GB" sz="2000" dirty="0"/>
          </a:p>
        </p:txBody>
      </p:sp>
      <p:sp>
        <p:nvSpPr>
          <p:cNvPr id="15" name="Textfeld 14"/>
          <p:cNvSpPr txBox="1"/>
          <p:nvPr/>
        </p:nvSpPr>
        <p:spPr>
          <a:xfrm>
            <a:off x="8167935" y="2556371"/>
            <a:ext cx="2565936" cy="797311"/>
          </a:xfrm>
          <a:prstGeom prst="rect">
            <a:avLst/>
          </a:prstGeom>
          <a:noFill/>
        </p:spPr>
        <p:txBody>
          <a:bodyPr wrap="square" tIns="90000" bIns="90000" rtlCol="0">
            <a:spAutoFit/>
          </a:bodyPr>
          <a:lstStyle/>
          <a:p>
            <a:pPr algn="ctr"/>
            <a:r>
              <a:rPr lang="en-GB" sz="2000" dirty="0" smtClean="0"/>
              <a:t>Action</a:t>
            </a:r>
          </a:p>
          <a:p>
            <a:pPr algn="ctr"/>
            <a:r>
              <a:rPr lang="en-GB" sz="2000" dirty="0"/>
              <a:t>(</a:t>
            </a:r>
            <a:r>
              <a:rPr lang="en-GB" sz="2000" dirty="0" smtClean="0"/>
              <a:t>Rubbing stomach)</a:t>
            </a:r>
            <a:endParaRPr lang="en-GB" sz="2000" dirty="0"/>
          </a:p>
        </p:txBody>
      </p:sp>
      <p:sp>
        <p:nvSpPr>
          <p:cNvPr id="16" name="Textfeld 15"/>
          <p:cNvSpPr txBox="1"/>
          <p:nvPr/>
        </p:nvSpPr>
        <p:spPr>
          <a:xfrm>
            <a:off x="8223990" y="3839165"/>
            <a:ext cx="2435132" cy="797311"/>
          </a:xfrm>
          <a:prstGeom prst="rect">
            <a:avLst/>
          </a:prstGeom>
          <a:noFill/>
        </p:spPr>
        <p:txBody>
          <a:bodyPr wrap="square" tIns="90000" bIns="90000" rtlCol="0">
            <a:spAutoFit/>
          </a:bodyPr>
          <a:lstStyle/>
          <a:p>
            <a:pPr algn="ctr"/>
            <a:r>
              <a:rPr lang="en-GB" sz="2000" dirty="0" smtClean="0"/>
              <a:t>New sensory input matching with prior</a:t>
            </a:r>
            <a:endParaRPr lang="en-GB" sz="2000" dirty="0"/>
          </a:p>
        </p:txBody>
      </p:sp>
      <p:sp>
        <p:nvSpPr>
          <p:cNvPr id="17" name="Textfeld 16"/>
          <p:cNvSpPr txBox="1"/>
          <p:nvPr/>
        </p:nvSpPr>
        <p:spPr>
          <a:xfrm>
            <a:off x="8007619" y="5501824"/>
            <a:ext cx="2867873" cy="1043532"/>
          </a:xfrm>
          <a:prstGeom prst="rect">
            <a:avLst/>
          </a:prstGeom>
          <a:noFill/>
        </p:spPr>
        <p:txBody>
          <a:bodyPr wrap="square" tIns="90000" bIns="90000" rtlCol="0">
            <a:spAutoFit/>
          </a:bodyPr>
          <a:lstStyle/>
          <a:p>
            <a:pPr algn="ctr"/>
            <a:r>
              <a:rPr lang="en-GB" sz="2800" dirty="0" smtClean="0"/>
              <a:t>Perception of pain </a:t>
            </a:r>
            <a:r>
              <a:rPr lang="en-GB" sz="2800" dirty="0" smtClean="0"/>
              <a:t>given sensations</a:t>
            </a:r>
            <a:endParaRPr lang="en-GB" sz="2800" dirty="0"/>
          </a:p>
        </p:txBody>
      </p:sp>
      <p:sp>
        <p:nvSpPr>
          <p:cNvPr id="19" name="Wolkenförmige Legende 18"/>
          <p:cNvSpPr/>
          <p:nvPr/>
        </p:nvSpPr>
        <p:spPr>
          <a:xfrm>
            <a:off x="437784" y="210633"/>
            <a:ext cx="2350973" cy="206682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Heightened pain prediction</a:t>
            </a:r>
          </a:p>
          <a:p>
            <a:pPr algn="ctr"/>
            <a:endParaRPr lang="de-DE" dirty="0"/>
          </a:p>
        </p:txBody>
      </p:sp>
      <p:sp>
        <p:nvSpPr>
          <p:cNvPr id="20" name="Wolkenförmige Legende 19"/>
          <p:cNvSpPr/>
          <p:nvPr/>
        </p:nvSpPr>
        <p:spPr>
          <a:xfrm>
            <a:off x="3022844" y="0"/>
            <a:ext cx="2350973" cy="206682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Prior knowledge about co-occurrence of pain and sensation</a:t>
            </a:r>
            <a:endParaRPr lang="en-GB" sz="2000" dirty="0"/>
          </a:p>
        </p:txBody>
      </p:sp>
      <p:sp>
        <p:nvSpPr>
          <p:cNvPr id="21" name="Wolkenförmige Legende 20"/>
          <p:cNvSpPr/>
          <p:nvPr/>
        </p:nvSpPr>
        <p:spPr>
          <a:xfrm>
            <a:off x="4700249" y="982730"/>
            <a:ext cx="2350973" cy="206682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Prior </a:t>
            </a:r>
            <a:r>
              <a:rPr lang="en-GB" sz="2000" dirty="0" smtClean="0"/>
              <a:t>probability of sensation  (stomach grumbling)</a:t>
            </a:r>
            <a:endParaRPr lang="en-GB" sz="2000" dirty="0"/>
          </a:p>
        </p:txBody>
      </p:sp>
      <p:sp>
        <p:nvSpPr>
          <p:cNvPr id="22" name="Textfeld 21"/>
          <p:cNvSpPr txBox="1"/>
          <p:nvPr/>
        </p:nvSpPr>
        <p:spPr>
          <a:xfrm>
            <a:off x="7797800" y="1244043"/>
            <a:ext cx="3263900" cy="3594657"/>
          </a:xfrm>
          <a:prstGeom prst="rect">
            <a:avLst/>
          </a:prstGeom>
          <a:noFill/>
          <a:ln w="63500">
            <a:solidFill>
              <a:schemeClr val="accent1"/>
            </a:solidFill>
          </a:ln>
        </p:spPr>
        <p:txBody>
          <a:bodyPr wrap="square" rtlCol="0">
            <a:spAutoFit/>
          </a:bodyPr>
          <a:lstStyle/>
          <a:p>
            <a:endParaRPr lang="de-DE" dirty="0"/>
          </a:p>
        </p:txBody>
      </p:sp>
      <p:cxnSp>
        <p:nvCxnSpPr>
          <p:cNvPr id="24" name="Gerade Verbindung mit Pfeil 23"/>
          <p:cNvCxnSpPr>
            <a:endCxn id="17" idx="0"/>
          </p:cNvCxnSpPr>
          <p:nvPr/>
        </p:nvCxnSpPr>
        <p:spPr>
          <a:xfrm>
            <a:off x="9429750" y="5108512"/>
            <a:ext cx="11806" cy="39331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039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p:cNvSpPr txBox="1"/>
          <p:nvPr/>
        </p:nvSpPr>
        <p:spPr>
          <a:xfrm>
            <a:off x="383959" y="5372100"/>
            <a:ext cx="11388941" cy="14859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a:xfrm>
            <a:off x="838200" y="5372100"/>
            <a:ext cx="10515599" cy="1291902"/>
          </a:xfrm>
        </p:spPr>
        <p:txBody>
          <a:bodyPr>
            <a:normAutofit fontScale="92500" lnSpcReduction="20000"/>
          </a:bodyPr>
          <a:lstStyle/>
          <a:p>
            <a:r>
              <a:rPr lang="de-DE" dirty="0" smtClean="0"/>
              <a:t>Di </a:t>
            </a:r>
            <a:r>
              <a:rPr lang="de-DE" dirty="0" err="1" smtClean="0"/>
              <a:t>Lernia</a:t>
            </a:r>
            <a:r>
              <a:rPr lang="de-DE" dirty="0" smtClean="0"/>
              <a:t>, D. et al. (2016), </a:t>
            </a:r>
            <a:r>
              <a:rPr lang="de-DE" dirty="0" err="1" smtClean="0"/>
              <a:t>Neurosci</a:t>
            </a:r>
            <a:r>
              <a:rPr lang="de-DE" dirty="0" smtClean="0"/>
              <a:t> </a:t>
            </a:r>
            <a:r>
              <a:rPr lang="de-DE" dirty="0" err="1" smtClean="0"/>
              <a:t>Biobehav</a:t>
            </a:r>
            <a:r>
              <a:rPr lang="de-DE" dirty="0" smtClean="0"/>
              <a:t> </a:t>
            </a:r>
            <a:r>
              <a:rPr lang="de-DE" dirty="0" err="1" smtClean="0"/>
              <a:t>Rev</a:t>
            </a:r>
            <a:r>
              <a:rPr lang="de-DE" dirty="0" smtClean="0"/>
              <a:t>.</a:t>
            </a:r>
          </a:p>
          <a:p>
            <a:r>
              <a:rPr lang="de-DE" dirty="0" smtClean="0"/>
              <a:t> Hechler</a:t>
            </a:r>
            <a:r>
              <a:rPr lang="de-DE" dirty="0"/>
              <a:t>, T., Thorwart, A., Endres, D. (2016), Frontiers in Psychology</a:t>
            </a:r>
            <a:r>
              <a:rPr lang="de-DE" dirty="0" smtClean="0"/>
              <a:t>.</a:t>
            </a:r>
          </a:p>
          <a:p>
            <a:r>
              <a:rPr lang="de-DE" dirty="0" err="1"/>
              <a:t>Farb</a:t>
            </a:r>
            <a:r>
              <a:rPr lang="de-DE" dirty="0"/>
              <a:t>, N. et al. (2015), Frontiers in </a:t>
            </a:r>
            <a:r>
              <a:rPr lang="de-DE" dirty="0" smtClean="0"/>
              <a:t>Psychology.</a:t>
            </a:r>
          </a:p>
          <a:p>
            <a:r>
              <a:rPr lang="de-DE" dirty="0"/>
              <a:t>Seth, A.K. &amp; </a:t>
            </a:r>
            <a:r>
              <a:rPr lang="de-DE" dirty="0" err="1"/>
              <a:t>Friston</a:t>
            </a:r>
            <a:r>
              <a:rPr lang="de-DE" dirty="0"/>
              <a:t>, K.J. (2016), </a:t>
            </a:r>
            <a:r>
              <a:rPr lang="fr-FR" dirty="0"/>
              <a:t>Phil. Trans. R. Soc. B.</a:t>
            </a:r>
          </a:p>
          <a:p>
            <a:endParaRPr lang="de-DE" dirty="0"/>
          </a:p>
          <a:p>
            <a:endParaRPr lang="de-DE" dirty="0"/>
          </a:p>
        </p:txBody>
      </p:sp>
      <p:sp>
        <p:nvSpPr>
          <p:cNvPr id="3" name="Inhaltsplatzhalter 2"/>
          <p:cNvSpPr>
            <a:spLocks noGrp="1"/>
          </p:cNvSpPr>
          <p:nvPr>
            <p:ph idx="1"/>
          </p:nvPr>
        </p:nvSpPr>
        <p:spPr>
          <a:xfrm>
            <a:off x="824753" y="1568825"/>
            <a:ext cx="5561047" cy="3948398"/>
          </a:xfrm>
        </p:spPr>
        <p:txBody>
          <a:bodyPr>
            <a:normAutofit/>
          </a:bodyPr>
          <a:lstStyle/>
          <a:p>
            <a:r>
              <a:rPr lang="en-GB" b="1" dirty="0" smtClean="0"/>
              <a:t>Active inference </a:t>
            </a:r>
            <a:r>
              <a:rPr lang="en-GB" dirty="0" smtClean="0"/>
              <a:t>in individuals with chronic pain</a:t>
            </a:r>
          </a:p>
          <a:p>
            <a:endParaRPr lang="en-GB" dirty="0" smtClean="0"/>
          </a:p>
          <a:p>
            <a:r>
              <a:rPr lang="en-GB" dirty="0" smtClean="0"/>
              <a:t>Goal of a pain-free state and few undertreated pain episodes rather than accuracy of sensory input</a:t>
            </a:r>
          </a:p>
          <a:p>
            <a:endParaRPr lang="en-GB" dirty="0"/>
          </a:p>
        </p:txBody>
      </p:sp>
      <p:sp>
        <p:nvSpPr>
          <p:cNvPr id="4" name="Titel 3"/>
          <p:cNvSpPr>
            <a:spLocks noGrp="1"/>
          </p:cNvSpPr>
          <p:nvPr>
            <p:ph type="title"/>
          </p:nvPr>
        </p:nvSpPr>
        <p:spPr/>
        <p:txBody>
          <a:bodyPr/>
          <a:lstStyle/>
          <a:p>
            <a:r>
              <a:rPr lang="de-DE" dirty="0" err="1"/>
              <a:t>Why</a:t>
            </a:r>
            <a:r>
              <a:rPr lang="de-DE" dirty="0"/>
              <a:t> do „</a:t>
            </a:r>
            <a:r>
              <a:rPr lang="de-DE" dirty="0" err="1"/>
              <a:t>harmless</a:t>
            </a:r>
            <a:r>
              <a:rPr lang="de-DE" dirty="0"/>
              <a:t>“ </a:t>
            </a:r>
            <a:r>
              <a:rPr lang="de-DE" dirty="0" err="1"/>
              <a:t>sensations</a:t>
            </a:r>
            <a:r>
              <a:rPr lang="de-DE" dirty="0"/>
              <a:t> hurt in </a:t>
            </a:r>
            <a:r>
              <a:rPr lang="de-DE" dirty="0" err="1"/>
              <a:t>individuals</a:t>
            </a:r>
            <a:r>
              <a:rPr lang="de-DE" dirty="0"/>
              <a:t> </a:t>
            </a:r>
            <a:r>
              <a:rPr lang="de-DE" dirty="0" err="1"/>
              <a:t>with</a:t>
            </a:r>
            <a:r>
              <a:rPr lang="de-DE" dirty="0"/>
              <a:t> </a:t>
            </a:r>
            <a:r>
              <a:rPr lang="de-DE" dirty="0" err="1"/>
              <a:t>chronic</a:t>
            </a:r>
            <a:r>
              <a:rPr lang="de-DE" dirty="0"/>
              <a:t> </a:t>
            </a:r>
            <a:r>
              <a:rPr lang="de-DE" dirty="0" err="1"/>
              <a:t>pain</a:t>
            </a:r>
            <a:r>
              <a:rPr lang="de-DE" dirty="0"/>
              <a:t>?</a:t>
            </a:r>
          </a:p>
        </p:txBody>
      </p:sp>
      <p:pic>
        <p:nvPicPr>
          <p:cNvPr id="7" name="Grafik 6"/>
          <p:cNvPicPr>
            <a:picLocks noChangeAspect="1"/>
          </p:cNvPicPr>
          <p:nvPr/>
        </p:nvPicPr>
        <p:blipFill>
          <a:blip r:embed="rId3"/>
          <a:stretch>
            <a:fillRect/>
          </a:stretch>
        </p:blipFill>
        <p:spPr>
          <a:xfrm>
            <a:off x="6385800" y="1568825"/>
            <a:ext cx="4968000" cy="2193441"/>
          </a:xfrm>
          <a:prstGeom prst="rect">
            <a:avLst/>
          </a:prstGeom>
        </p:spPr>
      </p:pic>
    </p:spTree>
    <p:extLst>
      <p:ext uri="{BB962C8B-B14F-4D97-AF65-F5344CB8AC3E}">
        <p14:creationId xmlns:p14="http://schemas.microsoft.com/office/powerpoint/2010/main" val="3825350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r>
              <a:rPr lang="de-DE" dirty="0"/>
              <a:t>Hechler, T., Thorwart, A., Endres, D. (2016), Frontiers in Psychology.</a:t>
            </a:r>
          </a:p>
          <a:p>
            <a:endParaRPr lang="de-DE" dirty="0"/>
          </a:p>
        </p:txBody>
      </p:sp>
      <p:sp>
        <p:nvSpPr>
          <p:cNvPr id="3" name="Inhaltsplatzhalter 2"/>
          <p:cNvSpPr>
            <a:spLocks noGrp="1"/>
          </p:cNvSpPr>
          <p:nvPr>
            <p:ph idx="1"/>
          </p:nvPr>
        </p:nvSpPr>
        <p:spPr>
          <a:xfrm>
            <a:off x="824753" y="1568825"/>
            <a:ext cx="6807947" cy="3948398"/>
          </a:xfrm>
        </p:spPr>
        <p:txBody>
          <a:bodyPr>
            <a:normAutofit/>
          </a:bodyPr>
          <a:lstStyle/>
          <a:p>
            <a:r>
              <a:rPr lang="en-GB" b="1" i="1" dirty="0"/>
              <a:t>Active inference </a:t>
            </a:r>
            <a:r>
              <a:rPr lang="en-GB" dirty="0" smtClean="0"/>
              <a:t>and actions </a:t>
            </a:r>
            <a:r>
              <a:rPr lang="en-GB" dirty="0" smtClean="0"/>
              <a:t>(e.g. rubbing stomach) </a:t>
            </a:r>
            <a:r>
              <a:rPr lang="en-GB" dirty="0" smtClean="0"/>
              <a:t>to induce </a:t>
            </a:r>
            <a:r>
              <a:rPr lang="en-GB" dirty="0" smtClean="0"/>
              <a:t>new </a:t>
            </a:r>
            <a:r>
              <a:rPr lang="en-GB" dirty="0" err="1" smtClean="0"/>
              <a:t>interoceptive</a:t>
            </a:r>
            <a:r>
              <a:rPr lang="en-GB" dirty="0" smtClean="0"/>
              <a:t> input to match with the prior.</a:t>
            </a:r>
          </a:p>
          <a:p>
            <a:endParaRPr lang="en-GB" dirty="0" smtClean="0"/>
          </a:p>
          <a:p>
            <a:r>
              <a:rPr lang="en-GB" b="1" dirty="0" smtClean="0"/>
              <a:t>Perceptual inference </a:t>
            </a:r>
            <a:r>
              <a:rPr lang="en-GB" dirty="0" smtClean="0"/>
              <a:t>of pain</a:t>
            </a:r>
          </a:p>
          <a:p>
            <a:endParaRPr lang="en-GB" dirty="0" smtClean="0"/>
          </a:p>
          <a:p>
            <a:r>
              <a:rPr lang="en-GB" dirty="0" smtClean="0"/>
              <a:t>Regulatory activities</a:t>
            </a:r>
            <a:endParaRPr lang="en-GB" dirty="0"/>
          </a:p>
        </p:txBody>
      </p:sp>
      <p:sp>
        <p:nvSpPr>
          <p:cNvPr id="4" name="Titel 3"/>
          <p:cNvSpPr>
            <a:spLocks noGrp="1"/>
          </p:cNvSpPr>
          <p:nvPr>
            <p:ph type="title"/>
          </p:nvPr>
        </p:nvSpPr>
        <p:spPr/>
        <p:txBody>
          <a:bodyPr/>
          <a:lstStyle/>
          <a:p>
            <a:r>
              <a:rPr lang="de-DE" dirty="0" smtClean="0"/>
              <a:t>Pain </a:t>
            </a:r>
            <a:r>
              <a:rPr lang="de-DE" dirty="0" err="1" smtClean="0"/>
              <a:t>perception</a:t>
            </a:r>
            <a:r>
              <a:rPr lang="de-DE" dirty="0" smtClean="0"/>
              <a:t> </a:t>
            </a:r>
            <a:r>
              <a:rPr lang="de-DE" dirty="0" err="1" smtClean="0"/>
              <a:t>following</a:t>
            </a:r>
            <a:r>
              <a:rPr lang="de-DE" dirty="0" smtClean="0"/>
              <a:t> </a:t>
            </a:r>
            <a:r>
              <a:rPr lang="de-DE" dirty="0" err="1" smtClean="0"/>
              <a:t>active</a:t>
            </a:r>
            <a:r>
              <a:rPr lang="de-DE" dirty="0" smtClean="0"/>
              <a:t> </a:t>
            </a:r>
            <a:r>
              <a:rPr lang="de-DE" dirty="0" err="1" smtClean="0"/>
              <a:t>inference</a:t>
            </a:r>
            <a:endParaRPr lang="de-DE" dirty="0"/>
          </a:p>
        </p:txBody>
      </p:sp>
      <p:pic>
        <p:nvPicPr>
          <p:cNvPr id="6" name="Grafik 5"/>
          <p:cNvPicPr>
            <a:picLocks noChangeAspect="1"/>
          </p:cNvPicPr>
          <p:nvPr/>
        </p:nvPicPr>
        <p:blipFill>
          <a:blip r:embed="rId2"/>
          <a:stretch>
            <a:fillRect/>
          </a:stretch>
        </p:blipFill>
        <p:spPr>
          <a:xfrm>
            <a:off x="8131199" y="1106390"/>
            <a:ext cx="3420000" cy="4231538"/>
          </a:xfrm>
          <a:prstGeom prst="rect">
            <a:avLst/>
          </a:prstGeom>
        </p:spPr>
      </p:pic>
    </p:spTree>
    <p:extLst>
      <p:ext uri="{BB962C8B-B14F-4D97-AF65-F5344CB8AC3E}">
        <p14:creationId xmlns:p14="http://schemas.microsoft.com/office/powerpoint/2010/main" val="17522075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r>
              <a:rPr lang="de-DE" dirty="0"/>
              <a:t>Hechler, T., Thorwart, A., Endres, D. (2016), Frontiers in Psychology.</a:t>
            </a:r>
          </a:p>
          <a:p>
            <a:endParaRPr lang="de-DE" dirty="0"/>
          </a:p>
        </p:txBody>
      </p:sp>
      <p:sp>
        <p:nvSpPr>
          <p:cNvPr id="3" name="Inhaltsplatzhalter 2"/>
          <p:cNvSpPr>
            <a:spLocks noGrp="1"/>
          </p:cNvSpPr>
          <p:nvPr>
            <p:ph idx="1"/>
          </p:nvPr>
        </p:nvSpPr>
        <p:spPr/>
        <p:txBody>
          <a:bodyPr/>
          <a:lstStyle/>
          <a:p>
            <a:r>
              <a:rPr lang="en-GB" dirty="0" smtClean="0"/>
              <a:t>Heightened pain perception when confronted with harmless sensory input because of predictive coding process?</a:t>
            </a:r>
          </a:p>
          <a:p>
            <a:r>
              <a:rPr lang="en-GB" dirty="0" smtClean="0"/>
              <a:t>Individuals‘ beliefs about the causal relationship between certain „harmless“ bodily sensation and pain?</a:t>
            </a:r>
          </a:p>
          <a:p>
            <a:r>
              <a:rPr lang="en-GB" dirty="0" smtClean="0"/>
              <a:t>Individuals‘ beliefs about alternative causes for the sensation?</a:t>
            </a:r>
          </a:p>
          <a:p>
            <a:r>
              <a:rPr lang="en-GB" dirty="0" smtClean="0"/>
              <a:t>Model implementation on an algorithmic level</a:t>
            </a:r>
          </a:p>
          <a:p>
            <a:r>
              <a:rPr lang="en-GB" dirty="0" smtClean="0"/>
              <a:t>…</a:t>
            </a:r>
            <a:endParaRPr lang="en-GB" dirty="0"/>
          </a:p>
        </p:txBody>
      </p:sp>
      <p:sp>
        <p:nvSpPr>
          <p:cNvPr id="4" name="Titel 3"/>
          <p:cNvSpPr>
            <a:spLocks noGrp="1"/>
          </p:cNvSpPr>
          <p:nvPr>
            <p:ph type="title"/>
          </p:nvPr>
        </p:nvSpPr>
        <p:spPr/>
        <p:txBody>
          <a:bodyPr/>
          <a:lstStyle/>
          <a:p>
            <a:r>
              <a:rPr lang="en-GB" dirty="0" smtClean="0"/>
              <a:t>Research agenda</a:t>
            </a:r>
            <a:endParaRPr lang="en-GB" dirty="0"/>
          </a:p>
        </p:txBody>
      </p:sp>
    </p:spTree>
    <p:extLst>
      <p:ext uri="{BB962C8B-B14F-4D97-AF65-F5344CB8AC3E}">
        <p14:creationId xmlns:p14="http://schemas.microsoft.com/office/powerpoint/2010/main" val="11836856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279400" y="5283200"/>
            <a:ext cx="11582400" cy="1574800"/>
          </a:xfrm>
          <a:prstGeom prst="rect">
            <a:avLst/>
          </a:prstGeom>
          <a:solidFill>
            <a:schemeClr val="bg1"/>
          </a:solidFill>
        </p:spPr>
        <p:txBody>
          <a:bodyPr wrap="square" rtlCol="0">
            <a:spAutoFit/>
          </a:bodyPr>
          <a:lstStyle/>
          <a:p>
            <a:endParaRPr lang="de-DE" dirty="0"/>
          </a:p>
        </p:txBody>
      </p:sp>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a:xfrm>
            <a:off x="824753" y="1568824"/>
            <a:ext cx="10515600" cy="4946275"/>
          </a:xfrm>
        </p:spPr>
        <p:txBody>
          <a:bodyPr>
            <a:normAutofit/>
          </a:bodyPr>
          <a:lstStyle/>
          <a:p>
            <a:r>
              <a:rPr lang="en-GB" dirty="0" smtClean="0"/>
              <a:t>Chronic pain is a serious problem in children and adolescents associated with high comorbidity with mental disorders.</a:t>
            </a:r>
          </a:p>
          <a:p>
            <a:r>
              <a:rPr lang="en-GB" dirty="0" smtClean="0"/>
              <a:t>Intensive interdisciplinary pain treatment seems to be effective in reducing disability and pain, but not (yet) for adolescents with comorbid emotional distress.</a:t>
            </a:r>
          </a:p>
          <a:p>
            <a:r>
              <a:rPr lang="en-GB" dirty="0" smtClean="0"/>
              <a:t>Basic research into development of fear of pain is warranted for treatment conception. Results show that adolescents with CAP react fearful to “harmless” muscle tensioning tasks. They also report abdominal pain.</a:t>
            </a:r>
          </a:p>
        </p:txBody>
      </p:sp>
      <p:sp>
        <p:nvSpPr>
          <p:cNvPr id="4" name="Titel 3"/>
          <p:cNvSpPr>
            <a:spLocks noGrp="1"/>
          </p:cNvSpPr>
          <p:nvPr>
            <p:ph type="title"/>
          </p:nvPr>
        </p:nvSpPr>
        <p:spPr/>
        <p:txBody>
          <a:bodyPr/>
          <a:lstStyle/>
          <a:p>
            <a:r>
              <a:rPr lang="en-GB" dirty="0" smtClean="0"/>
              <a:t>Let‘s summarise … (1) </a:t>
            </a:r>
            <a:endParaRPr lang="en-GB"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757" y="282816"/>
            <a:ext cx="885949" cy="1886213"/>
          </a:xfrm>
          <a:prstGeom prst="rect">
            <a:avLst/>
          </a:prstGeom>
        </p:spPr>
      </p:pic>
    </p:spTree>
    <p:extLst>
      <p:ext uri="{BB962C8B-B14F-4D97-AF65-F5344CB8AC3E}">
        <p14:creationId xmlns:p14="http://schemas.microsoft.com/office/powerpoint/2010/main" val="17601398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a:xfrm>
            <a:off x="824753" y="1568825"/>
            <a:ext cx="10414747" cy="3948398"/>
          </a:xfrm>
        </p:spPr>
        <p:txBody>
          <a:bodyPr>
            <a:normAutofit lnSpcReduction="10000"/>
          </a:bodyPr>
          <a:lstStyle/>
          <a:p>
            <a:r>
              <a:rPr lang="en-GB" dirty="0"/>
              <a:t>To answer the question why “harmless” </a:t>
            </a:r>
            <a:r>
              <a:rPr lang="en-GB" dirty="0" smtClean="0"/>
              <a:t>sensations hurt, </a:t>
            </a:r>
            <a:r>
              <a:rPr lang="en-GB" dirty="0"/>
              <a:t>we present a </a:t>
            </a:r>
            <a:r>
              <a:rPr lang="en-GB" dirty="0" smtClean="0"/>
              <a:t>Perspective </a:t>
            </a:r>
            <a:r>
              <a:rPr lang="en-GB" dirty="0"/>
              <a:t>on </a:t>
            </a:r>
            <a:r>
              <a:rPr lang="en-GB" dirty="0" err="1"/>
              <a:t>interoceptive</a:t>
            </a:r>
            <a:r>
              <a:rPr lang="en-GB" dirty="0"/>
              <a:t> predictive coding with the assumptions </a:t>
            </a:r>
            <a:r>
              <a:rPr lang="en-GB" dirty="0" smtClean="0"/>
              <a:t>that adolescents with chronic pain…</a:t>
            </a:r>
            <a:endParaRPr lang="en-GB" dirty="0"/>
          </a:p>
          <a:p>
            <a:pPr lvl="1"/>
            <a:r>
              <a:rPr lang="en-GB" dirty="0" smtClean="0"/>
              <a:t>display </a:t>
            </a:r>
            <a:r>
              <a:rPr lang="en-GB" dirty="0"/>
              <a:t>heightened pain </a:t>
            </a:r>
            <a:r>
              <a:rPr lang="en-GB" dirty="0" err="1" smtClean="0"/>
              <a:t>predicition</a:t>
            </a:r>
            <a:r>
              <a:rPr lang="en-GB" dirty="0"/>
              <a:t> when confronted with harmless sensory input,</a:t>
            </a:r>
            <a:endParaRPr lang="en-GB" dirty="0"/>
          </a:p>
          <a:p>
            <a:pPr lvl="1"/>
            <a:r>
              <a:rPr lang="en-GB" dirty="0" smtClean="0"/>
              <a:t>have </a:t>
            </a:r>
            <a:r>
              <a:rPr lang="en-GB" dirty="0"/>
              <a:t>learned an association between non-painful and painful sensations via classical </a:t>
            </a:r>
            <a:r>
              <a:rPr lang="en-GB" dirty="0" smtClean="0"/>
              <a:t>conditioning,</a:t>
            </a:r>
            <a:endParaRPr lang="en-GB" dirty="0"/>
          </a:p>
          <a:p>
            <a:pPr lvl="1"/>
            <a:r>
              <a:rPr lang="en-GB" dirty="0" smtClean="0"/>
              <a:t>engage </a:t>
            </a:r>
            <a:r>
              <a:rPr lang="en-GB" dirty="0"/>
              <a:t>in active rather than perceptual inference because they value a </a:t>
            </a:r>
            <a:r>
              <a:rPr lang="en-GB" dirty="0" smtClean="0"/>
              <a:t>pain-free </a:t>
            </a:r>
            <a:r>
              <a:rPr lang="en-GB" dirty="0"/>
              <a:t>state more than accurate representation of the sensory input.</a:t>
            </a:r>
          </a:p>
          <a:p>
            <a:endParaRPr lang="de-DE" dirty="0"/>
          </a:p>
        </p:txBody>
      </p:sp>
      <p:sp>
        <p:nvSpPr>
          <p:cNvPr id="4" name="Titel 3"/>
          <p:cNvSpPr>
            <a:spLocks noGrp="1"/>
          </p:cNvSpPr>
          <p:nvPr>
            <p:ph type="title"/>
          </p:nvPr>
        </p:nvSpPr>
        <p:spPr/>
        <p:txBody>
          <a:bodyPr/>
          <a:lstStyle/>
          <a:p>
            <a:r>
              <a:rPr lang="en-GB" dirty="0"/>
              <a:t>Let‘s summarise … </a:t>
            </a:r>
            <a:r>
              <a:rPr lang="en-GB" dirty="0" smtClean="0"/>
              <a:t>(2) </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757" y="282816"/>
            <a:ext cx="885949" cy="1886213"/>
          </a:xfrm>
          <a:prstGeom prst="rect">
            <a:avLst/>
          </a:prstGeom>
        </p:spPr>
      </p:pic>
    </p:spTree>
    <p:extLst>
      <p:ext uri="{BB962C8B-B14F-4D97-AF65-F5344CB8AC3E}">
        <p14:creationId xmlns:p14="http://schemas.microsoft.com/office/powerpoint/2010/main" val="32751507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2"/>
          <p:cNvSpPr>
            <a:spLocks noGrp="1"/>
          </p:cNvSpPr>
          <p:nvPr>
            <p:ph idx="1"/>
          </p:nvPr>
        </p:nvSpPr>
        <p:spPr>
          <a:xfrm>
            <a:off x="838200" y="1568826"/>
            <a:ext cx="10515600" cy="1121366"/>
          </a:xfrm>
        </p:spPr>
        <p:txBody>
          <a:bodyPr>
            <a:normAutofit/>
          </a:bodyPr>
          <a:lstStyle/>
          <a:p>
            <a:pPr marL="0" indent="0" algn="ctr">
              <a:buNone/>
            </a:pPr>
            <a:r>
              <a:rPr lang="de-DE" sz="4400" b="1" dirty="0" err="1" smtClean="0"/>
              <a:t>Thank</a:t>
            </a:r>
            <a:r>
              <a:rPr lang="de-DE" sz="4400" b="1" dirty="0" smtClean="0"/>
              <a:t> </a:t>
            </a:r>
            <a:r>
              <a:rPr lang="de-DE" sz="4400" b="1" dirty="0" err="1" smtClean="0"/>
              <a:t>you</a:t>
            </a:r>
            <a:r>
              <a:rPr lang="de-DE" sz="4400" b="1" dirty="0" smtClean="0"/>
              <a:t> </a:t>
            </a:r>
            <a:r>
              <a:rPr lang="de-DE" sz="4400" b="1" dirty="0" err="1" smtClean="0"/>
              <a:t>for</a:t>
            </a:r>
            <a:r>
              <a:rPr lang="de-DE" sz="4400" b="1" dirty="0" smtClean="0"/>
              <a:t> </a:t>
            </a:r>
            <a:r>
              <a:rPr lang="de-DE" sz="4400" b="1" dirty="0" err="1" smtClean="0"/>
              <a:t>your</a:t>
            </a:r>
            <a:r>
              <a:rPr lang="de-DE" sz="4400" b="1" dirty="0" smtClean="0"/>
              <a:t> </a:t>
            </a:r>
            <a:r>
              <a:rPr lang="de-DE" sz="4400" b="1" dirty="0" err="1" smtClean="0"/>
              <a:t>attention</a:t>
            </a:r>
            <a:r>
              <a:rPr lang="de-DE" sz="4400" b="1" dirty="0" smtClean="0"/>
              <a:t>.</a:t>
            </a:r>
            <a:endParaRPr lang="de-DE" sz="4400" b="1" dirty="0"/>
          </a:p>
        </p:txBody>
      </p:sp>
      <p:sp>
        <p:nvSpPr>
          <p:cNvPr id="3" name="Datumsplatzhalter 2"/>
          <p:cNvSpPr>
            <a:spLocks noGrp="1"/>
          </p:cNvSpPr>
          <p:nvPr>
            <p:ph type="dt" sz="half" idx="2"/>
          </p:nvPr>
        </p:nvSpPr>
        <p:spPr/>
        <p:txBody>
          <a:bodyPr/>
          <a:lstStyle/>
          <a:p>
            <a:fld id="{724F2037-DFF9-6048-B600-CA2E25CBF3CE}" type="datetime1">
              <a:rPr lang="de-DE" smtClean="0"/>
              <a:t>17.03.2017</a:t>
            </a:fld>
            <a:endParaRPr lang="de-DE" dirty="0"/>
          </a:p>
        </p:txBody>
      </p:sp>
      <p:sp>
        <p:nvSpPr>
          <p:cNvPr id="6" name="Foliennummernplatzhalter 5"/>
          <p:cNvSpPr>
            <a:spLocks noGrp="1"/>
          </p:cNvSpPr>
          <p:nvPr>
            <p:ph type="sldNum" sz="quarter" idx="4294967295"/>
          </p:nvPr>
        </p:nvSpPr>
        <p:spPr>
          <a:xfrm>
            <a:off x="5183207" y="6377053"/>
            <a:ext cx="899095" cy="334887"/>
          </a:xfrm>
          <a:prstGeom prst="rect">
            <a:avLst/>
          </a:prstGeom>
        </p:spPr>
        <p:txBody>
          <a:bodyPr/>
          <a:lstStyle/>
          <a:p>
            <a:fld id="{88B16B09-E86C-2040-B0F2-0CBF2E23AE91}" type="slidenum">
              <a:rPr lang="de-DE" smtClean="0"/>
              <a:pPr/>
              <a:t>68</a:t>
            </a:fld>
            <a:endParaRPr lang="de-DE" dirty="0"/>
          </a:p>
        </p:txBody>
      </p:sp>
      <p:pic>
        <p:nvPicPr>
          <p:cNvPr id="7" name="Picture 2" descr="https://t1.ftcdn.net/jpg/00/40/18/54/500_F_40185481_4iXZyUYodZDlfhz9G6UGXJDW73Vtu7k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2337163"/>
            <a:ext cx="4762500" cy="2981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838200" y="5467497"/>
            <a:ext cx="9647583" cy="369332"/>
          </a:xfrm>
          <a:prstGeom prst="rect">
            <a:avLst/>
          </a:prstGeom>
          <a:noFill/>
        </p:spPr>
        <p:txBody>
          <a:bodyPr wrap="square" rtlCol="0">
            <a:spAutoFit/>
          </a:bodyPr>
          <a:lstStyle/>
          <a:p>
            <a:pPr algn="ctr"/>
            <a:r>
              <a:rPr lang="de-DE" dirty="0" err="1" smtClean="0"/>
              <a:t>Contact</a:t>
            </a:r>
            <a:r>
              <a:rPr lang="de-DE" dirty="0" smtClean="0"/>
              <a:t> </a:t>
            </a:r>
            <a:r>
              <a:rPr lang="de-DE" dirty="0" err="1" smtClean="0"/>
              <a:t>details</a:t>
            </a:r>
            <a:r>
              <a:rPr lang="de-DE" dirty="0" smtClean="0"/>
              <a:t>: Prof. Dr. T. Hechler; Email: </a:t>
            </a:r>
            <a:r>
              <a:rPr lang="de-DE" dirty="0" smtClean="0">
                <a:hlinkClick r:id="rId4"/>
              </a:rPr>
              <a:t>hechler@uni-trier.de</a:t>
            </a:r>
            <a:r>
              <a:rPr lang="de-DE" dirty="0" smtClean="0"/>
              <a:t> </a:t>
            </a:r>
            <a:endParaRPr lang="de-DE" dirty="0"/>
          </a:p>
        </p:txBody>
      </p:sp>
    </p:spTree>
    <p:extLst>
      <p:ext uri="{BB962C8B-B14F-4D97-AF65-F5344CB8AC3E}">
        <p14:creationId xmlns:p14="http://schemas.microsoft.com/office/powerpoint/2010/main" val="36415016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Acknowledgements</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2"/>
          </p:nvPr>
        </p:nvSpPr>
        <p:spPr/>
        <p:txBody>
          <a:bodyPr/>
          <a:lstStyle/>
          <a:p>
            <a:pPr algn="ctr"/>
            <a:fld id="{9D4EA651-6FDD-49BE-8CDE-41635F1A0D3F}" type="datetime4">
              <a:rPr lang="de-DE" smtClean="0"/>
              <a:t>17. März 2017</a:t>
            </a:fld>
            <a:endParaRPr lang="de-DE" dirty="0"/>
          </a:p>
        </p:txBody>
      </p:sp>
    </p:spTree>
    <p:extLst>
      <p:ext uri="{BB962C8B-B14F-4D97-AF65-F5344CB8AC3E}">
        <p14:creationId xmlns:p14="http://schemas.microsoft.com/office/powerpoint/2010/main" val="576860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GB" dirty="0" smtClean="0"/>
              <a:t>National Comorbidity Survey Replication Adolescent Supplement </a:t>
            </a:r>
          </a:p>
          <a:p>
            <a:r>
              <a:rPr lang="en-GB" i="1" dirty="0" smtClean="0"/>
              <a:t>N = </a:t>
            </a:r>
            <a:r>
              <a:rPr lang="en-GB" dirty="0" smtClean="0"/>
              <a:t> 6.483 Adolescents (13-18 years)</a:t>
            </a:r>
          </a:p>
          <a:p>
            <a:r>
              <a:rPr lang="en-GB" dirty="0" smtClean="0"/>
              <a:t>Chronic pain (self-report)</a:t>
            </a:r>
          </a:p>
          <a:p>
            <a:r>
              <a:rPr lang="en-GB" dirty="0" smtClean="0"/>
              <a:t>Mental disorder (CIDI interview, parents)</a:t>
            </a:r>
          </a:p>
          <a:p>
            <a:endParaRPr lang="en-GB" dirty="0" smtClean="0"/>
          </a:p>
          <a:p>
            <a:r>
              <a:rPr lang="en-GB" dirty="0" smtClean="0"/>
              <a:t>Comorbidity:</a:t>
            </a:r>
          </a:p>
          <a:p>
            <a:pPr lvl="1"/>
            <a:r>
              <a:rPr lang="en-GB" dirty="0" smtClean="0"/>
              <a:t>Chronic pain and mental disorder: 				</a:t>
            </a:r>
            <a:r>
              <a:rPr lang="en-GB" b="1" dirty="0" smtClean="0"/>
              <a:t>26%</a:t>
            </a:r>
          </a:p>
          <a:p>
            <a:pPr lvl="1"/>
            <a:r>
              <a:rPr lang="en-GB" dirty="0" smtClean="0"/>
              <a:t>Headache und anxiety disorder: 					</a:t>
            </a:r>
            <a:r>
              <a:rPr lang="en-GB" b="1" dirty="0" smtClean="0"/>
              <a:t>17%</a:t>
            </a:r>
          </a:p>
          <a:p>
            <a:pPr lvl="1"/>
            <a:endParaRPr lang="en-GB" dirty="0"/>
          </a:p>
        </p:txBody>
      </p:sp>
      <p:sp>
        <p:nvSpPr>
          <p:cNvPr id="3" name="Titel 2"/>
          <p:cNvSpPr>
            <a:spLocks noGrp="1"/>
          </p:cNvSpPr>
          <p:nvPr>
            <p:ph type="title"/>
          </p:nvPr>
        </p:nvSpPr>
        <p:spPr/>
        <p:txBody>
          <a:bodyPr/>
          <a:lstStyle/>
          <a:p>
            <a:r>
              <a:rPr lang="en-GB" dirty="0"/>
              <a:t>Comorbidity of mental disorders and chronic pain in adolescents</a:t>
            </a:r>
            <a:endParaRPr lang="de-DE" dirty="0"/>
          </a:p>
        </p:txBody>
      </p:sp>
      <p:sp>
        <p:nvSpPr>
          <p:cNvPr id="7" name="Text Box 5"/>
          <p:cNvSpPr txBox="1">
            <a:spLocks noChangeArrowheads="1"/>
          </p:cNvSpPr>
          <p:nvPr/>
        </p:nvSpPr>
        <p:spPr bwMode="auto">
          <a:xfrm>
            <a:off x="838200" y="5611924"/>
            <a:ext cx="10538600" cy="47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sz="1600">
                <a:solidFill>
                  <a:schemeClr val="tx1"/>
                </a:solidFill>
                <a:latin typeface="Arial" charset="0"/>
                <a:ea typeface="ＭＳ Ｐゴシック" charset="0"/>
              </a:defRPr>
            </a:lvl3pPr>
            <a:lvl4pPr>
              <a:defRPr sz="1600">
                <a:solidFill>
                  <a:schemeClr val="tx1"/>
                </a:solidFill>
                <a:latin typeface="Arial" charset="0"/>
                <a:ea typeface="ＭＳ Ｐゴシック" charset="0"/>
              </a:defRPr>
            </a:lvl4pPr>
            <a:lvl5pPr>
              <a:defRPr sz="1600">
                <a:solidFill>
                  <a:schemeClr val="tx1"/>
                </a:solidFill>
                <a:latin typeface="Arial" charset="0"/>
                <a:ea typeface="ＭＳ Ｐゴシック" charset="0"/>
              </a:defRPr>
            </a:lvl5pPr>
            <a:lvl6pPr marL="21748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6pPr>
            <a:lvl7pPr marL="26320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7pPr>
            <a:lvl8pPr marL="30892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8pPr>
            <a:lvl9pPr marL="3546475" indent="-192088" eaLnBrk="0" fontAlgn="base" hangingPunct="0">
              <a:spcBef>
                <a:spcPct val="0"/>
              </a:spcBef>
              <a:spcAft>
                <a:spcPct val="25000"/>
              </a:spcAft>
              <a:buClr>
                <a:schemeClr val="bg2"/>
              </a:buClr>
              <a:buChar char="-"/>
              <a:defRPr sz="1600">
                <a:solidFill>
                  <a:schemeClr val="tx1"/>
                </a:solidFill>
                <a:latin typeface="Arial" charset="0"/>
                <a:ea typeface="ＭＳ Ｐゴシック" charset="0"/>
              </a:defRPr>
            </a:lvl9pPr>
          </a:lstStyle>
          <a:p>
            <a:pPr algn="r">
              <a:spcBef>
                <a:spcPct val="20000"/>
              </a:spcBef>
              <a:buFont typeface="Wingdings" charset="0"/>
              <a:buNone/>
            </a:pPr>
            <a:r>
              <a:rPr lang="de-DE" sz="1800" i="1" dirty="0" err="1">
                <a:latin typeface="+mn-lt"/>
                <a:cs typeface="Calibri"/>
              </a:rPr>
              <a:t>Tegethoff</a:t>
            </a:r>
            <a:r>
              <a:rPr lang="de-DE" sz="1800" i="1" dirty="0">
                <a:latin typeface="+mn-lt"/>
                <a:cs typeface="Calibri"/>
              </a:rPr>
              <a:t>, M. et al. (2015</a:t>
            </a:r>
            <a:r>
              <a:rPr lang="de-DE" sz="1800" i="1" dirty="0" smtClean="0">
                <a:latin typeface="+mn-lt"/>
                <a:cs typeface="Calibri"/>
              </a:rPr>
              <a:t>), </a:t>
            </a:r>
            <a:r>
              <a:rPr lang="de-DE" sz="1800" i="1" dirty="0">
                <a:latin typeface="+mn-lt"/>
                <a:cs typeface="Calibri"/>
              </a:rPr>
              <a:t>Pain.</a:t>
            </a:r>
            <a:endParaRPr lang="de-DE" sz="1800" i="1" dirty="0">
              <a:latin typeface="+mn-lt"/>
            </a:endParaRPr>
          </a:p>
          <a:p>
            <a:pPr>
              <a:spcBef>
                <a:spcPct val="20000"/>
              </a:spcBef>
              <a:buFont typeface="Wingdings" charset="0"/>
              <a:buNone/>
            </a:pPr>
            <a:endParaRPr lang="fr-FR" i="1" dirty="0">
              <a:latin typeface="+mn-lt"/>
              <a:cs typeface="Calibri"/>
            </a:endParaRPr>
          </a:p>
          <a:p>
            <a:pPr>
              <a:spcBef>
                <a:spcPct val="20000"/>
              </a:spcBef>
              <a:buFont typeface="Wingdings" charset="0"/>
              <a:buNone/>
            </a:pPr>
            <a:r>
              <a:rPr lang="fr-FR" i="1" dirty="0">
                <a:latin typeface="+mn-lt"/>
                <a:cs typeface="Calibri"/>
              </a:rPr>
              <a:t> </a:t>
            </a:r>
            <a:endParaRPr lang="de-DE" i="1" dirty="0">
              <a:latin typeface="+mn-lt"/>
              <a:cs typeface="Calibri"/>
            </a:endParaRPr>
          </a:p>
          <a:p>
            <a:pPr>
              <a:spcBef>
                <a:spcPct val="20000"/>
              </a:spcBef>
              <a:buFont typeface="Wingdings" charset="0"/>
              <a:buNone/>
            </a:pPr>
            <a:endParaRPr lang="de-DE" i="1" dirty="0">
              <a:latin typeface="+mn-lt"/>
              <a:cs typeface="Calibri"/>
            </a:endParaRPr>
          </a:p>
          <a:p>
            <a:pPr>
              <a:spcBef>
                <a:spcPct val="20000"/>
              </a:spcBef>
              <a:buFont typeface="Wingdings" charset="0"/>
              <a:buNone/>
            </a:pPr>
            <a:r>
              <a:rPr lang="de-DE" i="1" dirty="0">
                <a:latin typeface="+mn-lt"/>
                <a:cs typeface="Calibri"/>
              </a:rPr>
              <a:t> </a:t>
            </a:r>
          </a:p>
        </p:txBody>
      </p:sp>
      <p:sp>
        <p:nvSpPr>
          <p:cNvPr id="5" name="Foliennummernplatzhalter 5"/>
          <p:cNvSpPr txBox="1">
            <a:spLocks/>
          </p:cNvSpPr>
          <p:nvPr/>
        </p:nvSpPr>
        <p:spPr>
          <a:xfrm>
            <a:off x="5183207" y="6377053"/>
            <a:ext cx="899095" cy="334887"/>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B16B09-E86C-2040-B0F2-0CBF2E23AE91}" type="slidenum">
              <a:rPr lang="de-DE" sz="1200" smtClean="0"/>
              <a:pPr/>
              <a:t>7</a:t>
            </a:fld>
            <a:endParaRPr lang="de-DE" sz="1200" dirty="0"/>
          </a:p>
        </p:txBody>
      </p:sp>
      <p:sp>
        <p:nvSpPr>
          <p:cNvPr id="6" name="Datumsplatzhalter 3"/>
          <p:cNvSpPr txBox="1">
            <a:spLocks/>
          </p:cNvSpPr>
          <p:nvPr/>
        </p:nvSpPr>
        <p:spPr>
          <a:xfrm>
            <a:off x="3116495" y="6398938"/>
            <a:ext cx="1815101" cy="334886"/>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7FE3C3-FE71-FE4A-84C9-D059B8DAB9C8}" type="datetime1">
              <a:rPr lang="de-DE" sz="1200" smtClean="0"/>
              <a:pPr/>
              <a:t>17.03.2017</a:t>
            </a:fld>
            <a:endParaRPr lang="de-DE" dirty="0"/>
          </a:p>
        </p:txBody>
      </p:sp>
    </p:spTree>
    <p:extLst>
      <p:ext uri="{BB962C8B-B14F-4D97-AF65-F5344CB8AC3E}">
        <p14:creationId xmlns:p14="http://schemas.microsoft.com/office/powerpoint/2010/main" val="250047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References</a:t>
            </a:r>
            <a:endParaRPr lang="de-DE" dirty="0"/>
          </a:p>
        </p:txBody>
      </p:sp>
      <p:sp>
        <p:nvSpPr>
          <p:cNvPr id="3" name="Inhaltsplatzhalter 2"/>
          <p:cNvSpPr>
            <a:spLocks noGrp="1"/>
          </p:cNvSpPr>
          <p:nvPr>
            <p:ph idx="1"/>
          </p:nvPr>
        </p:nvSpPr>
        <p:spPr/>
        <p:txBody>
          <a:bodyPr/>
          <a:lstStyle/>
          <a:p>
            <a:endParaRPr lang="de-DE"/>
          </a:p>
        </p:txBody>
      </p:sp>
      <p:sp>
        <p:nvSpPr>
          <p:cNvPr id="4" name="Datumsplatzhalter 3"/>
          <p:cNvSpPr>
            <a:spLocks noGrp="1"/>
          </p:cNvSpPr>
          <p:nvPr>
            <p:ph type="dt" sz="half" idx="2"/>
          </p:nvPr>
        </p:nvSpPr>
        <p:spPr/>
        <p:txBody>
          <a:bodyPr/>
          <a:lstStyle/>
          <a:p>
            <a:pPr algn="ctr"/>
            <a:fld id="{9D4EA651-6FDD-49BE-8CDE-41635F1A0D3F}" type="datetime4">
              <a:rPr lang="de-DE" smtClean="0"/>
              <a:t>17. März 2017</a:t>
            </a:fld>
            <a:endParaRPr lang="de-DE" dirty="0"/>
          </a:p>
        </p:txBody>
      </p:sp>
    </p:spTree>
    <p:extLst>
      <p:ext uri="{BB962C8B-B14F-4D97-AF65-F5344CB8AC3E}">
        <p14:creationId xmlns:p14="http://schemas.microsoft.com/office/powerpoint/2010/main" val="2589977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endParaRPr lang="de-DE"/>
          </a:p>
        </p:txBody>
      </p:sp>
      <p:sp>
        <p:nvSpPr>
          <p:cNvPr id="3" name="Inhaltsplatzhalter 2"/>
          <p:cNvSpPr>
            <a:spLocks noGrp="1"/>
          </p:cNvSpPr>
          <p:nvPr>
            <p:ph idx="1"/>
          </p:nvPr>
        </p:nvSpPr>
        <p:spPr/>
        <p:txBody>
          <a:bodyPr/>
          <a:lstStyle/>
          <a:p>
            <a:r>
              <a:rPr lang="en-GB" dirty="0" smtClean="0"/>
              <a:t>Chronic pain as a frequent problem</a:t>
            </a:r>
          </a:p>
          <a:p>
            <a:endParaRPr lang="en-GB" dirty="0" smtClean="0"/>
          </a:p>
          <a:p>
            <a:r>
              <a:rPr lang="en-GB" dirty="0" smtClean="0"/>
              <a:t>Comorbidity of chronic pain and mental disorders</a:t>
            </a:r>
            <a:endParaRPr lang="en-GB" dirty="0"/>
          </a:p>
        </p:txBody>
      </p:sp>
      <p:sp>
        <p:nvSpPr>
          <p:cNvPr id="4" name="Titel 3"/>
          <p:cNvSpPr>
            <a:spLocks noGrp="1"/>
          </p:cNvSpPr>
          <p:nvPr>
            <p:ph type="title"/>
          </p:nvPr>
        </p:nvSpPr>
        <p:spPr/>
        <p:txBody>
          <a:bodyPr/>
          <a:lstStyle/>
          <a:p>
            <a:r>
              <a:rPr lang="de-DE" dirty="0" smtClean="0"/>
              <a:t>Summary Topic 1: </a:t>
            </a:r>
            <a:r>
              <a:rPr lang="en-GB" altLang="de-DE" dirty="0">
                <a:solidFill>
                  <a:srgbClr val="000000"/>
                </a:solidFill>
                <a:cs typeface="Calibri"/>
              </a:rPr>
              <a:t>Chronic pain: A serious problem in </a:t>
            </a:r>
            <a:r>
              <a:rPr lang="en-GB" altLang="de-DE" dirty="0" smtClean="0">
                <a:solidFill>
                  <a:srgbClr val="000000"/>
                </a:solidFill>
                <a:cs typeface="Calibri"/>
              </a:rPr>
              <a:t>children</a:t>
            </a:r>
            <a:r>
              <a:rPr lang="de-DE" dirty="0" smtClean="0"/>
              <a:t> </a:t>
            </a:r>
            <a:endParaRPr lang="de-DE" dirty="0"/>
          </a:p>
        </p:txBody>
      </p:sp>
    </p:spTree>
    <p:extLst>
      <p:ext uri="{BB962C8B-B14F-4D97-AF65-F5344CB8AC3E}">
        <p14:creationId xmlns:p14="http://schemas.microsoft.com/office/powerpoint/2010/main" val="1600390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normAutofit lnSpcReduction="10000"/>
          </a:bodyPr>
          <a:lstStyle/>
          <a:p>
            <a:endParaRPr lang="de-DE"/>
          </a:p>
        </p:txBody>
      </p:sp>
      <p:sp>
        <p:nvSpPr>
          <p:cNvPr id="3" name="Inhaltsplatzhalter 2"/>
          <p:cNvSpPr>
            <a:spLocks noGrp="1"/>
          </p:cNvSpPr>
          <p:nvPr>
            <p:ph idx="1"/>
          </p:nvPr>
        </p:nvSpPr>
        <p:spPr/>
        <p:txBody>
          <a:bodyPr/>
          <a:lstStyle/>
          <a:p>
            <a:pPr marL="0" indent="0" algn="ctr">
              <a:buNone/>
            </a:pPr>
            <a:r>
              <a:rPr lang="en-GB" sz="4000" b="1" dirty="0" smtClean="0"/>
              <a:t>Topic 2:</a:t>
            </a:r>
          </a:p>
          <a:p>
            <a:pPr marL="0" indent="0" algn="ctr">
              <a:buNone/>
            </a:pPr>
            <a:endParaRPr lang="en-GB" sz="4000" b="1" dirty="0" smtClean="0"/>
          </a:p>
          <a:p>
            <a:pPr marL="0" indent="0" algn="ctr">
              <a:buNone/>
            </a:pPr>
            <a:r>
              <a:rPr lang="en-GB" altLang="de-DE" sz="4000" b="1" dirty="0" smtClean="0">
                <a:solidFill>
                  <a:srgbClr val="000000"/>
                </a:solidFill>
                <a:cs typeface="Calibri"/>
              </a:rPr>
              <a:t>Effectiveness of intensive interdisciplinary pain treatment in children and adolescents</a:t>
            </a:r>
            <a:endParaRPr lang="en-GB" sz="4000" b="1" dirty="0" smtClean="0"/>
          </a:p>
          <a:p>
            <a:pPr marL="0" indent="0">
              <a:buNone/>
            </a:pPr>
            <a:endParaRPr lang="en-GB" dirty="0"/>
          </a:p>
        </p:txBody>
      </p:sp>
      <p:sp>
        <p:nvSpPr>
          <p:cNvPr id="4" name="Titel 3"/>
          <p:cNvSpPr>
            <a:spLocks noGrp="1"/>
          </p:cNvSpPr>
          <p:nvPr>
            <p:ph type="title"/>
          </p:nvPr>
        </p:nvSpPr>
        <p:spPr/>
        <p:txBody>
          <a:bodyPr/>
          <a:lstStyle/>
          <a:p>
            <a:endParaRPr lang="de-DE"/>
          </a:p>
        </p:txBody>
      </p:sp>
    </p:spTree>
    <p:extLst>
      <p:ext uri="{BB962C8B-B14F-4D97-AF65-F5344CB8AC3E}">
        <p14:creationId xmlns:p14="http://schemas.microsoft.com/office/powerpoint/2010/main" val="1368548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sign UNi Trier 2">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lnSpcReduction="10000"/>
      </a:bodyPr>
      <a:lstStyle>
        <a:defPPr algn="ctr">
          <a:defRPr sz="1200" baseline="0" dirty="0" smtClean="0"/>
        </a:defPPr>
      </a:lstStyle>
    </a:txDef>
  </a:objectDefaults>
  <a:extraClrSchemeLst/>
  <a:extLst>
    <a:ext uri="{05A4C25C-085E-4340-85A3-A5531E510DB2}">
      <thm15:themeFamily xmlns:thm15="http://schemas.microsoft.com/office/thememl/2012/main" name="Design UNi Trier 2" id="{0A442FF4-A986-4F6B-AFDB-B8079EC19E20}" vid="{3ED691E5-8DBF-453E-BA96-962C3C8662AD}"/>
    </a:ext>
  </a:extLst>
</a:theme>
</file>

<file path=ppt/theme/theme2.xml><?xml version="1.0" encoding="utf-8"?>
<a:theme xmlns:a="http://schemas.openxmlformats.org/drawingml/2006/main" name="2_Design UNi Trier 2">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lnSpcReduction="10000"/>
      </a:bodyPr>
      <a:lstStyle>
        <a:defPPr algn="ctr">
          <a:defRPr sz="1200" baseline="0" dirty="0" smtClean="0"/>
        </a:defPPr>
      </a:lstStyle>
    </a:txDef>
  </a:objectDefaults>
  <a:extraClrSchemeLst/>
  <a:extLst>
    <a:ext uri="{05A4C25C-085E-4340-85A3-A5531E510DB2}">
      <thm15:themeFamily xmlns:thm15="http://schemas.microsoft.com/office/thememl/2012/main" name="Design UNi Trier 2" id="{0A442FF4-A986-4F6B-AFDB-B8079EC19E20}" vid="{3ED691E5-8DBF-453E-BA96-962C3C8662AD}"/>
    </a:ext>
  </a:extLst>
</a:theme>
</file>

<file path=ppt/theme/theme3.xml><?xml version="1.0" encoding="utf-8"?>
<a:theme xmlns:a="http://schemas.openxmlformats.org/drawingml/2006/main" name="19_Benutzerdefiniertes Design">
  <a:themeElements>
    <a:clrScheme name="18_Benutzerdefiniertes Design 13">
      <a:dk1>
        <a:srgbClr val="000000"/>
      </a:dk1>
      <a:lt1>
        <a:srgbClr val="FFFFFF"/>
      </a:lt1>
      <a:dk2>
        <a:srgbClr val="000000"/>
      </a:dk2>
      <a:lt2>
        <a:srgbClr val="808080"/>
      </a:lt2>
      <a:accent1>
        <a:srgbClr val="0455F6"/>
      </a:accent1>
      <a:accent2>
        <a:srgbClr val="333399"/>
      </a:accent2>
      <a:accent3>
        <a:srgbClr val="FFFFFF"/>
      </a:accent3>
      <a:accent4>
        <a:srgbClr val="000000"/>
      </a:accent4>
      <a:accent5>
        <a:srgbClr val="AAB4FA"/>
      </a:accent5>
      <a:accent6>
        <a:srgbClr val="2D2D8A"/>
      </a:accent6>
      <a:hlink>
        <a:srgbClr val="000000"/>
      </a:hlink>
      <a:folHlink>
        <a:srgbClr val="000000"/>
      </a:folHlink>
    </a:clrScheme>
    <a:fontScheme name="18_Benutzerdefiniertes Design">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2000" b="0" i="0" u="sng"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2000" b="0" i="0" u="sng" strike="noStrike" cap="none" normalizeH="0" baseline="0" smtClean="0">
            <a:ln>
              <a:noFill/>
            </a:ln>
            <a:solidFill>
              <a:schemeClr val="tx1"/>
            </a:solidFill>
            <a:effectLst/>
            <a:latin typeface="Tahoma" pitchFamily="34" charset="0"/>
          </a:defRPr>
        </a:defPPr>
      </a:lstStyle>
    </a:lnDef>
  </a:objectDefaults>
  <a:extraClrSchemeLst>
    <a:extraClrScheme>
      <a:clrScheme name="18_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_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_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_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_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_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_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_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_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_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_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_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_Benutzerdefiniertes Design 13">
        <a:dk1>
          <a:srgbClr val="000000"/>
        </a:dk1>
        <a:lt1>
          <a:srgbClr val="FFFFFF"/>
        </a:lt1>
        <a:dk2>
          <a:srgbClr val="000000"/>
        </a:dk2>
        <a:lt2>
          <a:srgbClr val="808080"/>
        </a:lt2>
        <a:accent1>
          <a:srgbClr val="0455F6"/>
        </a:accent1>
        <a:accent2>
          <a:srgbClr val="333399"/>
        </a:accent2>
        <a:accent3>
          <a:srgbClr val="FFFFFF"/>
        </a:accent3>
        <a:accent4>
          <a:srgbClr val="000000"/>
        </a:accent4>
        <a:accent5>
          <a:srgbClr val="AAB4FA"/>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4734</Words>
  <Application>Microsoft Office PowerPoint</Application>
  <PresentationFormat>Breitbild</PresentationFormat>
  <Paragraphs>758</Paragraphs>
  <Slides>70</Slides>
  <Notes>53</Notes>
  <HiddenSlides>0</HiddenSlides>
  <MMClips>0</MMClips>
  <ScaleCrop>false</ScaleCrop>
  <HeadingPairs>
    <vt:vector size="6" baseType="variant">
      <vt:variant>
        <vt:lpstr>Verwendete Schriftarten</vt:lpstr>
      </vt:variant>
      <vt:variant>
        <vt:i4>11</vt:i4>
      </vt:variant>
      <vt:variant>
        <vt:lpstr>Design</vt:lpstr>
      </vt:variant>
      <vt:variant>
        <vt:i4>4</vt:i4>
      </vt:variant>
      <vt:variant>
        <vt:lpstr>Folientitel</vt:lpstr>
      </vt:variant>
      <vt:variant>
        <vt:i4>70</vt:i4>
      </vt:variant>
    </vt:vector>
  </HeadingPairs>
  <TitlesOfParts>
    <vt:vector size="85" baseType="lpstr">
      <vt:lpstr>KaiTi</vt:lpstr>
      <vt:lpstr>ＭＳ Ｐゴシック</vt:lpstr>
      <vt:lpstr>ＭＳ Ｐゴシック</vt:lpstr>
      <vt:lpstr>Arial</vt:lpstr>
      <vt:lpstr>Calibri</vt:lpstr>
      <vt:lpstr>Calibri Light</vt:lpstr>
      <vt:lpstr>Lucida Sans Unicode</vt:lpstr>
      <vt:lpstr>Symbol</vt:lpstr>
      <vt:lpstr>Times New Roman</vt:lpstr>
      <vt:lpstr>Verdana</vt:lpstr>
      <vt:lpstr>Wingdings</vt:lpstr>
      <vt:lpstr>1_Design UNi Trier 2</vt:lpstr>
      <vt:lpstr>2_Design UNi Trier 2</vt:lpstr>
      <vt:lpstr>19_Benutzerdefiniertes Design</vt:lpstr>
      <vt:lpstr>1_Office Theme</vt:lpstr>
      <vt:lpstr>  The threat from inside:  Fear and interoception in children and adolescents with chronic pain</vt:lpstr>
      <vt:lpstr>Topics</vt:lpstr>
      <vt:lpstr>PowerPoint-Präsentation</vt:lpstr>
      <vt:lpstr>Chronic pain constitutes a serious problem in adults and in children.</vt:lpstr>
      <vt:lpstr>Chronic pain: A frequent problem in children</vt:lpstr>
      <vt:lpstr>Comorbidity of mental disorders and chronic pain in adolescents</vt:lpstr>
      <vt:lpstr>Comorbidity of mental disorders and chronic pain in adolescents</vt:lpstr>
      <vt:lpstr>Summary Topic 1: Chronic pain: A serious problem in children </vt:lpstr>
      <vt:lpstr>PowerPoint-Präsentation</vt:lpstr>
      <vt:lpstr>Treatment modules of the intensive interdisciplinary pain treatment</vt:lpstr>
      <vt:lpstr>Systematic review on intensive interdisciplinary pain treatment </vt:lpstr>
      <vt:lpstr>PRISMA Flowchart</vt:lpstr>
      <vt:lpstr>PRISMA Flowchart</vt:lpstr>
      <vt:lpstr>Characteristics of the N =  1.020 children and adolescents</vt:lpstr>
      <vt:lpstr>Treatment effects on pain intensity</vt:lpstr>
      <vt:lpstr>Treatment effects on pain intensity</vt:lpstr>
      <vt:lpstr>Treatment effects on pain-related disability</vt:lpstr>
      <vt:lpstr>Treatment effects on pain-related disability</vt:lpstr>
      <vt:lpstr>Treatment effects on depressive symptoms</vt:lpstr>
      <vt:lpstr>Treatment effects on depressive symptoms</vt:lpstr>
      <vt:lpstr>Summary - Effectiveness of intensive interdisciplinary pain treatment in children and adolescent </vt:lpstr>
      <vt:lpstr>PowerPoint-Präsentation</vt:lpstr>
      <vt:lpstr>Adverse effect of anxiety on treatment response to cognitive behavioural therapy</vt:lpstr>
      <vt:lpstr>Adverse effect of anxiety on treatment response to cognitive behavioural therapy</vt:lpstr>
      <vt:lpstr>Adverse effect of emotional distress on long-term treatment outcome of intensive interdisciplinary pain treatment</vt:lpstr>
      <vt:lpstr>Long-term treatment outcome of intensive interdisciplinary pain treatment (N =  167 adolescents with chronic pain)</vt:lpstr>
      <vt:lpstr>Long-term treatment outcome of intensive interdisciplinary pain treatment</vt:lpstr>
      <vt:lpstr>Adverse effect of emotional distress on long-term treatment outcome of intensive interdisciplinary pain treatment</vt:lpstr>
      <vt:lpstr>Adverse effect of emotional distress on long-term treatment outcome of intensive interdisciplinary pain treatment</vt:lpstr>
      <vt:lpstr>Summary to Topic 3: Adverse effect of emotional distress on treatment outcome</vt:lpstr>
      <vt:lpstr>PowerPoint-Präsentation</vt:lpstr>
      <vt:lpstr>The Fear-Avoidance Model</vt:lpstr>
      <vt:lpstr>Acquisition of pain-related fear</vt:lpstr>
      <vt:lpstr>Acquisition of pain-related fear: External stimuli</vt:lpstr>
      <vt:lpstr>Acquisition of pain-related fear: Internal stimuli</vt:lpstr>
      <vt:lpstr>The Intero-Project</vt:lpstr>
      <vt:lpstr>Fearful reactions of adolescents with chronic pain following the provocation of (non-painful) interoceptive sensations</vt:lpstr>
      <vt:lpstr>Fearful reactions of adolescents with chronic pain following the provocation of (non-painful) interoceptive sensations</vt:lpstr>
      <vt:lpstr>Fearful reactions of adolescents with chronic pain following the provocation of (non-painful) interoceptive sensations</vt:lpstr>
      <vt:lpstr>Fearful reactions of adolescents with chronic pain following the provocation of (non-painful) interoceptive sensations</vt:lpstr>
      <vt:lpstr>Two groups of adolescents with chronic pain</vt:lpstr>
      <vt:lpstr>Muscle tension tasks to induce interoceptive sensations locally proximal to the primary pain region</vt:lpstr>
      <vt:lpstr>PowerPoint-Präsentation</vt:lpstr>
      <vt:lpstr>PowerPoint-Präsentation</vt:lpstr>
      <vt:lpstr>PowerPoint-Präsentation</vt:lpstr>
      <vt:lpstr>PowerPoint-Präsentation</vt:lpstr>
      <vt:lpstr>PowerPoint-Präsentation</vt:lpstr>
      <vt:lpstr>Results: Self-reported fear</vt:lpstr>
      <vt:lpstr>Results: Self-reported avoidance</vt:lpstr>
      <vt:lpstr>Results: Self-reported pain</vt:lpstr>
      <vt:lpstr>Summary for Topic 4: The Fear Avoidance Model and fearful reactions to interoceptive sensations in adolescents with chronic pain</vt:lpstr>
      <vt:lpstr>PowerPoint-Präsentation</vt:lpstr>
      <vt:lpstr>Why do “harmless” sensations hurt in individuals with chronic pain? Classical conditioning: Pain becomes a classically conditioned response </vt:lpstr>
      <vt:lpstr>Why do „harmless“ sensations hurt in individuals with chronic pain?</vt:lpstr>
      <vt:lpstr>Inference and perception across different modalities </vt:lpstr>
      <vt:lpstr>Beliefs, expectations, predicitions of the brain</vt:lpstr>
      <vt:lpstr>Perceptual and active inference</vt:lpstr>
      <vt:lpstr>Interoceptive predictive coding and (chronic) pain</vt:lpstr>
      <vt:lpstr>Why do „harmless“ sensations hurt in individuals with chronic pain?</vt:lpstr>
      <vt:lpstr>Why do „harmless“ sensations hurt in individuals with chronic pain?</vt:lpstr>
      <vt:lpstr>Why do „harmless“ sensations hurt in individuals with chronic pain?</vt:lpstr>
      <vt:lpstr>PowerPoint-Präsentation</vt:lpstr>
      <vt:lpstr>Why do „harmless“ sensations hurt in individuals with chronic pain?</vt:lpstr>
      <vt:lpstr>Pain perception following active inference</vt:lpstr>
      <vt:lpstr>Research agenda</vt:lpstr>
      <vt:lpstr>Let‘s summarise … (1) </vt:lpstr>
      <vt:lpstr>Let‘s summarise … (2) </vt:lpstr>
      <vt:lpstr>PowerPoint-Präsentation</vt:lpstr>
      <vt:lpstr>Acknowledgements</vt:lpstr>
      <vt:lpstr>References</vt:lpstr>
    </vt:vector>
  </TitlesOfParts>
  <Company>Universität Trier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Bader, Kristina</dc:creator>
  <cp:lastModifiedBy>Hechler</cp:lastModifiedBy>
  <cp:revision>114</cp:revision>
  <dcterms:created xsi:type="dcterms:W3CDTF">2017-02-02T11:28:27Z</dcterms:created>
  <dcterms:modified xsi:type="dcterms:W3CDTF">2017-03-17T09:55:08Z</dcterms:modified>
</cp:coreProperties>
</file>