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60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Prior: </a:t>
            </a:r>
            <a:r>
              <a:rPr lang="el-GR" sz="2000" dirty="0"/>
              <a:t>ν</a:t>
            </a:r>
            <a:r>
              <a:rPr lang="de-DE" sz="2000" dirty="0"/>
              <a:t>=40, P(</a:t>
            </a:r>
            <a:r>
              <a:rPr lang="de-DE" sz="2000" dirty="0" err="1"/>
              <a:t>noPain</a:t>
            </a:r>
            <a:r>
              <a:rPr lang="de-DE" sz="2000" dirty="0"/>
              <a:t>)=0.2</a:t>
            </a:r>
            <a:br>
              <a:rPr lang="de-DE" sz="2000" dirty="0"/>
            </a:br>
            <a:r>
              <a:rPr lang="de-DE" sz="2000" dirty="0" err="1"/>
              <a:t>Hiddenprior</a:t>
            </a:r>
            <a:r>
              <a:rPr lang="de-DE" sz="2000" dirty="0"/>
              <a:t>: </a:t>
            </a:r>
            <a:r>
              <a:rPr lang="el-GR" sz="2000" dirty="0"/>
              <a:t>ν</a:t>
            </a:r>
            <a:r>
              <a:rPr lang="de-DE" sz="2000" dirty="0"/>
              <a:t>=1, P(</a:t>
            </a:r>
            <a:r>
              <a:rPr lang="de-DE" sz="2000" dirty="0" err="1"/>
              <a:t>Pain|Pain</a:t>
            </a:r>
            <a:r>
              <a:rPr lang="de-DE" sz="2000" dirty="0"/>
              <a:t>)=0.8, P(</a:t>
            </a:r>
            <a:r>
              <a:rPr lang="de-DE" sz="2000" dirty="0" err="1"/>
              <a:t>NoPain|Pain</a:t>
            </a:r>
            <a:r>
              <a:rPr lang="de-DE" sz="2000" dirty="0"/>
              <a:t>)=0.2</a:t>
            </a:r>
            <a:br>
              <a:rPr lang="de-DE" sz="2000" dirty="0"/>
            </a:br>
            <a:r>
              <a:rPr lang="de-DE" sz="2000" dirty="0" err="1"/>
              <a:t>Sensprior</a:t>
            </a:r>
            <a:r>
              <a:rPr lang="de-DE" sz="2000" dirty="0"/>
              <a:t>: </a:t>
            </a:r>
            <a:r>
              <a:rPr lang="el-GR" sz="2000" dirty="0"/>
              <a:t>ν</a:t>
            </a:r>
            <a:r>
              <a:rPr lang="de-DE" sz="2000" dirty="0"/>
              <a:t>=10, P(</a:t>
            </a:r>
            <a:r>
              <a:rPr lang="de-DE" sz="2000" dirty="0" err="1"/>
              <a:t>Noci|Pain</a:t>
            </a:r>
            <a:r>
              <a:rPr lang="de-DE" sz="2000" dirty="0"/>
              <a:t>)=0.5, P(</a:t>
            </a:r>
            <a:r>
              <a:rPr lang="de-DE" sz="2000" dirty="0" err="1"/>
              <a:t>Tickle|NoPain</a:t>
            </a:r>
            <a:r>
              <a:rPr lang="de-DE" sz="2000" dirty="0"/>
              <a:t>)=0.2</a:t>
            </a:r>
            <a:br>
              <a:rPr lang="de-DE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139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OEM\Desktop\Masterarbeit\Plots\PrecisionPlots\precisehealthyLernplots_20Noci1Tick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136904" cy="542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25920" y="3709"/>
            <a:ext cx="9118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Prior: </a:t>
            </a:r>
            <a:r>
              <a:rPr lang="el-GR" dirty="0"/>
              <a:t>ν</a:t>
            </a:r>
            <a:r>
              <a:rPr lang="de-DE" dirty="0" smtClean="0"/>
              <a:t>=</a:t>
            </a:r>
            <a:r>
              <a:rPr lang="de-DE" b="1" dirty="0" smtClean="0"/>
              <a:t>100</a:t>
            </a:r>
            <a:r>
              <a:rPr lang="de-DE" dirty="0"/>
              <a:t>, P(</a:t>
            </a:r>
            <a:r>
              <a:rPr lang="de-DE" dirty="0" err="1"/>
              <a:t>noPain</a:t>
            </a:r>
            <a:r>
              <a:rPr lang="de-DE" dirty="0"/>
              <a:t>)=0.8</a:t>
            </a:r>
            <a:br>
              <a:rPr lang="de-DE" dirty="0"/>
            </a:br>
            <a:r>
              <a:rPr lang="de-DE" dirty="0" err="1"/>
              <a:t>Hiddenprior</a:t>
            </a:r>
            <a:r>
              <a:rPr lang="de-DE" dirty="0"/>
              <a:t>: </a:t>
            </a:r>
            <a:r>
              <a:rPr lang="el-GR" dirty="0"/>
              <a:t>ν</a:t>
            </a:r>
            <a:r>
              <a:rPr lang="de-DE" dirty="0"/>
              <a:t>=1, P(</a:t>
            </a:r>
            <a:r>
              <a:rPr lang="de-DE" dirty="0" err="1"/>
              <a:t>Pain|Pain</a:t>
            </a:r>
            <a:r>
              <a:rPr lang="de-DE" dirty="0"/>
              <a:t>)=0.4, P(</a:t>
            </a:r>
            <a:r>
              <a:rPr lang="de-DE" dirty="0" err="1"/>
              <a:t>NoPain|Pain</a:t>
            </a:r>
            <a:r>
              <a:rPr lang="de-DE" dirty="0"/>
              <a:t>)=0.1</a:t>
            </a:r>
            <a:br>
              <a:rPr lang="de-DE" dirty="0"/>
            </a:br>
            <a:r>
              <a:rPr lang="de-DE" dirty="0" err="1"/>
              <a:t>Sensprior</a:t>
            </a:r>
            <a:r>
              <a:rPr lang="de-DE" dirty="0"/>
              <a:t>: </a:t>
            </a:r>
            <a:r>
              <a:rPr lang="el-GR" dirty="0"/>
              <a:t>ν</a:t>
            </a:r>
            <a:r>
              <a:rPr lang="de-DE" dirty="0"/>
              <a:t>=10, P(</a:t>
            </a:r>
            <a:r>
              <a:rPr lang="de-DE" dirty="0" err="1"/>
              <a:t>Noci|Pain</a:t>
            </a:r>
            <a:r>
              <a:rPr lang="de-DE" dirty="0"/>
              <a:t>)=0.9, P(</a:t>
            </a:r>
            <a:r>
              <a:rPr lang="de-DE" dirty="0" err="1"/>
              <a:t>Tickle|NoPain</a:t>
            </a:r>
            <a:r>
              <a:rPr lang="de-DE" dirty="0"/>
              <a:t>)=0.9</a:t>
            </a:r>
            <a:br>
              <a:rPr lang="de-DE" dirty="0"/>
            </a:br>
            <a:r>
              <a:rPr lang="de-DE" b="1" dirty="0" err="1" smtClean="0"/>
              <a:t>Observations</a:t>
            </a:r>
            <a:r>
              <a:rPr lang="de-DE" b="1" dirty="0" smtClean="0"/>
              <a:t>:  20x </a:t>
            </a:r>
            <a:r>
              <a:rPr lang="de-DE" b="1" dirty="0" err="1" smtClean="0"/>
              <a:t>Noci</a:t>
            </a:r>
            <a:r>
              <a:rPr lang="de-DE" b="1" dirty="0" smtClean="0"/>
              <a:t> 1x </a:t>
            </a:r>
            <a:r>
              <a:rPr lang="de-DE" b="1" dirty="0" err="1" smtClean="0"/>
              <a:t>tickle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984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920" y="3709"/>
            <a:ext cx="9118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Prior: </a:t>
            </a:r>
            <a:r>
              <a:rPr lang="el-GR" dirty="0"/>
              <a:t>ν</a:t>
            </a:r>
            <a:r>
              <a:rPr lang="de-DE" dirty="0" smtClean="0"/>
              <a:t>=</a:t>
            </a:r>
            <a:r>
              <a:rPr lang="de-DE" b="1" dirty="0" smtClean="0"/>
              <a:t>100</a:t>
            </a:r>
            <a:r>
              <a:rPr lang="de-DE" dirty="0"/>
              <a:t>, P(</a:t>
            </a:r>
            <a:r>
              <a:rPr lang="de-DE" dirty="0" err="1"/>
              <a:t>noPain</a:t>
            </a:r>
            <a:r>
              <a:rPr lang="de-DE" dirty="0"/>
              <a:t>)=0.8</a:t>
            </a:r>
            <a:br>
              <a:rPr lang="de-DE" dirty="0"/>
            </a:br>
            <a:r>
              <a:rPr lang="de-DE" dirty="0" err="1"/>
              <a:t>Hiddenprior</a:t>
            </a:r>
            <a:r>
              <a:rPr lang="de-DE" dirty="0"/>
              <a:t>: </a:t>
            </a:r>
            <a:r>
              <a:rPr lang="el-GR" dirty="0"/>
              <a:t>ν</a:t>
            </a:r>
            <a:r>
              <a:rPr lang="de-DE" dirty="0"/>
              <a:t>=1, P(</a:t>
            </a:r>
            <a:r>
              <a:rPr lang="de-DE" dirty="0" err="1"/>
              <a:t>Pain|Pain</a:t>
            </a:r>
            <a:r>
              <a:rPr lang="de-DE" dirty="0"/>
              <a:t>)=0.4, P(</a:t>
            </a:r>
            <a:r>
              <a:rPr lang="de-DE" dirty="0" err="1"/>
              <a:t>NoPain|Pain</a:t>
            </a:r>
            <a:r>
              <a:rPr lang="de-DE" dirty="0"/>
              <a:t>)=0.1</a:t>
            </a:r>
            <a:br>
              <a:rPr lang="de-DE" dirty="0"/>
            </a:br>
            <a:r>
              <a:rPr lang="de-DE" dirty="0" err="1"/>
              <a:t>Sensprior</a:t>
            </a:r>
            <a:r>
              <a:rPr lang="de-DE" dirty="0"/>
              <a:t>: </a:t>
            </a:r>
            <a:r>
              <a:rPr lang="el-GR" dirty="0"/>
              <a:t>ν</a:t>
            </a:r>
            <a:r>
              <a:rPr lang="de-DE" dirty="0"/>
              <a:t>=10, P(</a:t>
            </a:r>
            <a:r>
              <a:rPr lang="de-DE" dirty="0" err="1"/>
              <a:t>Noci|Pain</a:t>
            </a:r>
            <a:r>
              <a:rPr lang="de-DE" dirty="0"/>
              <a:t>)=0.9, P(</a:t>
            </a:r>
            <a:r>
              <a:rPr lang="de-DE" dirty="0" err="1"/>
              <a:t>Tickle|NoPain</a:t>
            </a:r>
            <a:r>
              <a:rPr lang="de-DE" dirty="0"/>
              <a:t>)=0.9</a:t>
            </a:r>
            <a:br>
              <a:rPr lang="de-DE" dirty="0"/>
            </a:br>
            <a:r>
              <a:rPr lang="de-DE" b="1" dirty="0" err="1" smtClean="0"/>
              <a:t>Observations</a:t>
            </a:r>
            <a:r>
              <a:rPr lang="de-DE" b="1" dirty="0" smtClean="0"/>
              <a:t>:  1x </a:t>
            </a:r>
            <a:r>
              <a:rPr lang="de-DE" b="1" dirty="0" err="1" smtClean="0"/>
              <a:t>Noci</a:t>
            </a:r>
            <a:r>
              <a:rPr lang="de-DE" b="1" dirty="0" smtClean="0"/>
              <a:t> 20x </a:t>
            </a:r>
            <a:r>
              <a:rPr lang="de-DE" b="1" dirty="0" err="1" smtClean="0"/>
              <a:t>tickle</a:t>
            </a:r>
            <a:endParaRPr lang="en-US" b="1" dirty="0"/>
          </a:p>
        </p:txBody>
      </p:sp>
      <p:pic>
        <p:nvPicPr>
          <p:cNvPr id="8194" name="Picture 2" descr="C:\Users\OEM\Desktop\Masterarbeit\Plots\PrecisionPlots\precisehealthyLernplots_1Noci20Tick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4" y="1531128"/>
            <a:ext cx="7990272" cy="53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84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Precise sensing - healthy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Prior: </a:t>
            </a:r>
            <a:r>
              <a:rPr lang="el-GR" sz="2000" dirty="0"/>
              <a:t>ν</a:t>
            </a:r>
            <a:r>
              <a:rPr lang="de-DE" sz="2000" dirty="0" smtClean="0"/>
              <a:t>=40, </a:t>
            </a:r>
            <a:r>
              <a:rPr lang="de-DE" sz="2000" dirty="0"/>
              <a:t>P(</a:t>
            </a:r>
            <a:r>
              <a:rPr lang="de-DE" sz="2000" dirty="0" err="1"/>
              <a:t>noPain</a:t>
            </a:r>
            <a:r>
              <a:rPr lang="de-DE" sz="2000" dirty="0"/>
              <a:t>)=</a:t>
            </a:r>
            <a:r>
              <a:rPr lang="de-DE" sz="2000" dirty="0" smtClean="0"/>
              <a:t>0.8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/>
              <a:t>Hiddenprior</a:t>
            </a:r>
            <a:r>
              <a:rPr lang="de-DE" sz="2000" dirty="0"/>
              <a:t>: </a:t>
            </a:r>
            <a:r>
              <a:rPr lang="el-GR" sz="2000" dirty="0"/>
              <a:t>ν</a:t>
            </a:r>
            <a:r>
              <a:rPr lang="de-DE" sz="2000" dirty="0"/>
              <a:t>=1, P(</a:t>
            </a:r>
            <a:r>
              <a:rPr lang="de-DE" sz="2000" dirty="0" err="1"/>
              <a:t>Pain|Pain</a:t>
            </a:r>
            <a:r>
              <a:rPr lang="de-DE" sz="2000" dirty="0"/>
              <a:t>)=</a:t>
            </a:r>
            <a:r>
              <a:rPr lang="de-DE" sz="2000" dirty="0" smtClean="0"/>
              <a:t>0.4, </a:t>
            </a:r>
            <a:r>
              <a:rPr lang="de-DE" sz="2000" dirty="0"/>
              <a:t>P(</a:t>
            </a:r>
            <a:r>
              <a:rPr lang="de-DE" sz="2000" dirty="0" err="1"/>
              <a:t>NoPain|Pain</a:t>
            </a:r>
            <a:r>
              <a:rPr lang="de-DE" sz="2000" dirty="0"/>
              <a:t>)=</a:t>
            </a:r>
            <a:r>
              <a:rPr lang="de-DE" sz="2000" dirty="0" smtClean="0"/>
              <a:t>0.1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/>
              <a:t>Sensprior</a:t>
            </a:r>
            <a:r>
              <a:rPr lang="de-DE" sz="2000" dirty="0"/>
              <a:t>: </a:t>
            </a:r>
            <a:r>
              <a:rPr lang="el-GR" sz="2000" dirty="0"/>
              <a:t>ν</a:t>
            </a:r>
            <a:r>
              <a:rPr lang="de-DE" sz="2000" dirty="0" smtClean="0"/>
              <a:t>=100, </a:t>
            </a:r>
            <a:r>
              <a:rPr lang="de-DE" sz="2000" dirty="0"/>
              <a:t>P(</a:t>
            </a:r>
            <a:r>
              <a:rPr lang="de-DE" sz="2000" dirty="0" err="1"/>
              <a:t>Noci|Pain</a:t>
            </a:r>
            <a:r>
              <a:rPr lang="de-DE" sz="2000" dirty="0"/>
              <a:t>)=</a:t>
            </a:r>
            <a:r>
              <a:rPr lang="de-DE" sz="2000" dirty="0" smtClean="0"/>
              <a:t>0.9, </a:t>
            </a:r>
            <a:r>
              <a:rPr lang="de-DE" sz="2000" dirty="0"/>
              <a:t>P(</a:t>
            </a:r>
            <a:r>
              <a:rPr lang="de-DE" sz="2000" dirty="0" err="1"/>
              <a:t>Tickle|NoPain</a:t>
            </a:r>
            <a:r>
              <a:rPr lang="de-DE" sz="2000" dirty="0"/>
              <a:t>)=</a:t>
            </a:r>
            <a:r>
              <a:rPr lang="de-DE" sz="2000" dirty="0" smtClean="0"/>
              <a:t>0.9</a:t>
            </a:r>
            <a:r>
              <a:rPr lang="de-DE" sz="2000" dirty="0"/>
              <a:t/>
            </a:r>
            <a:br>
              <a:rPr lang="de-DE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84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920" y="3709"/>
            <a:ext cx="9118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Prior: </a:t>
            </a:r>
            <a:r>
              <a:rPr lang="el-GR" dirty="0"/>
              <a:t>ν</a:t>
            </a:r>
            <a:r>
              <a:rPr lang="de-DE" dirty="0" smtClean="0"/>
              <a:t>=40</a:t>
            </a:r>
            <a:r>
              <a:rPr lang="de-DE" dirty="0"/>
              <a:t>, P(</a:t>
            </a:r>
            <a:r>
              <a:rPr lang="de-DE" dirty="0" err="1"/>
              <a:t>noPain</a:t>
            </a:r>
            <a:r>
              <a:rPr lang="de-DE" dirty="0"/>
              <a:t>)=0.8</a:t>
            </a:r>
            <a:br>
              <a:rPr lang="de-DE" dirty="0"/>
            </a:br>
            <a:r>
              <a:rPr lang="de-DE" dirty="0" err="1"/>
              <a:t>Hiddenprior</a:t>
            </a:r>
            <a:r>
              <a:rPr lang="de-DE" dirty="0"/>
              <a:t>: </a:t>
            </a:r>
            <a:r>
              <a:rPr lang="el-GR" dirty="0"/>
              <a:t>ν</a:t>
            </a:r>
            <a:r>
              <a:rPr lang="de-DE" dirty="0"/>
              <a:t>=1, P(</a:t>
            </a:r>
            <a:r>
              <a:rPr lang="de-DE" dirty="0" err="1"/>
              <a:t>Pain|Pain</a:t>
            </a:r>
            <a:r>
              <a:rPr lang="de-DE" dirty="0"/>
              <a:t>)=0.4, P(</a:t>
            </a:r>
            <a:r>
              <a:rPr lang="de-DE" dirty="0" err="1"/>
              <a:t>NoPain|Pain</a:t>
            </a:r>
            <a:r>
              <a:rPr lang="de-DE" dirty="0"/>
              <a:t>)=0.1</a:t>
            </a:r>
            <a:br>
              <a:rPr lang="de-DE" dirty="0"/>
            </a:br>
            <a:r>
              <a:rPr lang="de-DE" dirty="0" err="1"/>
              <a:t>Sensprior</a:t>
            </a:r>
            <a:r>
              <a:rPr lang="de-DE" dirty="0"/>
              <a:t>: </a:t>
            </a:r>
            <a:r>
              <a:rPr lang="el-GR" dirty="0"/>
              <a:t>ν</a:t>
            </a:r>
            <a:r>
              <a:rPr lang="de-DE" dirty="0" smtClean="0"/>
              <a:t>=</a:t>
            </a:r>
            <a:r>
              <a:rPr lang="de-DE" b="1" dirty="0" smtClean="0"/>
              <a:t>100</a:t>
            </a:r>
            <a:r>
              <a:rPr lang="de-DE" dirty="0"/>
              <a:t>, P(</a:t>
            </a:r>
            <a:r>
              <a:rPr lang="de-DE" dirty="0" err="1"/>
              <a:t>Noci|Pain</a:t>
            </a:r>
            <a:r>
              <a:rPr lang="de-DE" dirty="0"/>
              <a:t>)=0.9, P(</a:t>
            </a:r>
            <a:r>
              <a:rPr lang="de-DE" dirty="0" err="1"/>
              <a:t>Tickle|NoPain</a:t>
            </a:r>
            <a:r>
              <a:rPr lang="de-DE" dirty="0"/>
              <a:t>)=0.9</a:t>
            </a:r>
            <a:br>
              <a:rPr lang="de-DE" dirty="0"/>
            </a:br>
            <a:r>
              <a:rPr lang="de-DE" b="1" dirty="0" err="1" smtClean="0"/>
              <a:t>Observations</a:t>
            </a:r>
            <a:r>
              <a:rPr lang="de-DE" b="1" dirty="0" smtClean="0"/>
              <a:t>:  1x </a:t>
            </a:r>
            <a:r>
              <a:rPr lang="de-DE" b="1" dirty="0" err="1" smtClean="0"/>
              <a:t>Noci</a:t>
            </a:r>
            <a:r>
              <a:rPr lang="de-DE" b="1" dirty="0" smtClean="0"/>
              <a:t> 20x </a:t>
            </a:r>
            <a:r>
              <a:rPr lang="de-DE" b="1" dirty="0" err="1" smtClean="0"/>
              <a:t>tickle</a:t>
            </a:r>
            <a:endParaRPr lang="en-US" b="1" dirty="0"/>
          </a:p>
        </p:txBody>
      </p:sp>
      <p:pic>
        <p:nvPicPr>
          <p:cNvPr id="9218" name="Picture 2" descr="C:\Users\OEM\Desktop\Masterarbeit\Plots\PrecisionPlots\precisehealthysensing_1Noci20Tick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3"/>
            <a:ext cx="7848872" cy="523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84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Imprecise Prior, sick precise sensing</a:t>
            </a:r>
            <a:br>
              <a:rPr lang="en-US" dirty="0" smtClean="0"/>
            </a:br>
            <a:r>
              <a:rPr lang="en-US" sz="2000" dirty="0"/>
              <a:t>Prior: </a:t>
            </a:r>
            <a:r>
              <a:rPr lang="el-GR" sz="2000" dirty="0"/>
              <a:t>ν</a:t>
            </a:r>
            <a:r>
              <a:rPr lang="de-DE" sz="2000" dirty="0" smtClean="0"/>
              <a:t>=1, </a:t>
            </a:r>
            <a:r>
              <a:rPr lang="de-DE" sz="2000" dirty="0"/>
              <a:t>P(</a:t>
            </a:r>
            <a:r>
              <a:rPr lang="de-DE" sz="2000" dirty="0" err="1"/>
              <a:t>noPain</a:t>
            </a:r>
            <a:r>
              <a:rPr lang="de-DE" sz="2000" dirty="0"/>
              <a:t>)=</a:t>
            </a:r>
            <a:r>
              <a:rPr lang="de-DE" sz="2000" dirty="0" smtClean="0"/>
              <a:t>0.5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/>
              <a:t>Hiddenprior</a:t>
            </a:r>
            <a:r>
              <a:rPr lang="de-DE" sz="2000" dirty="0"/>
              <a:t>: </a:t>
            </a:r>
            <a:r>
              <a:rPr lang="el-GR" sz="2000" dirty="0"/>
              <a:t>ν</a:t>
            </a:r>
            <a:r>
              <a:rPr lang="de-DE" sz="2000" dirty="0"/>
              <a:t>=1, P(</a:t>
            </a:r>
            <a:r>
              <a:rPr lang="de-DE" sz="2000" dirty="0" err="1"/>
              <a:t>Pain|Pain</a:t>
            </a:r>
            <a:r>
              <a:rPr lang="de-DE" sz="2000" dirty="0"/>
              <a:t>)=</a:t>
            </a:r>
            <a:r>
              <a:rPr lang="de-DE" sz="2000" dirty="0" smtClean="0"/>
              <a:t>0.4, </a:t>
            </a:r>
            <a:r>
              <a:rPr lang="de-DE" sz="2000" dirty="0"/>
              <a:t>P(</a:t>
            </a:r>
            <a:r>
              <a:rPr lang="de-DE" sz="2000" dirty="0" err="1"/>
              <a:t>NoPain|Pain</a:t>
            </a:r>
            <a:r>
              <a:rPr lang="de-DE" sz="2000" dirty="0"/>
              <a:t>)=</a:t>
            </a:r>
            <a:r>
              <a:rPr lang="de-DE" sz="2000" dirty="0" smtClean="0"/>
              <a:t>0.1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/>
              <a:t>Sensprior</a:t>
            </a:r>
            <a:r>
              <a:rPr lang="de-DE" sz="2000" dirty="0"/>
              <a:t>: </a:t>
            </a:r>
            <a:r>
              <a:rPr lang="el-GR" sz="2000" dirty="0"/>
              <a:t>ν</a:t>
            </a:r>
            <a:r>
              <a:rPr lang="de-DE" sz="2000" dirty="0" smtClean="0"/>
              <a:t>=100, </a:t>
            </a:r>
            <a:r>
              <a:rPr lang="de-DE" sz="2000" dirty="0"/>
              <a:t>P(</a:t>
            </a:r>
            <a:r>
              <a:rPr lang="de-DE" sz="2000" dirty="0" err="1"/>
              <a:t>Noci|Pain</a:t>
            </a:r>
            <a:r>
              <a:rPr lang="de-DE" sz="2000" dirty="0"/>
              <a:t>)=</a:t>
            </a:r>
            <a:r>
              <a:rPr lang="de-DE" sz="2000" dirty="0" smtClean="0"/>
              <a:t>0.5, </a:t>
            </a:r>
            <a:r>
              <a:rPr lang="de-DE" sz="2000" dirty="0"/>
              <a:t>P(</a:t>
            </a:r>
            <a:r>
              <a:rPr lang="de-DE" sz="2000" dirty="0" err="1"/>
              <a:t>Tickle|NoPain</a:t>
            </a:r>
            <a:r>
              <a:rPr lang="de-DE" sz="2000" dirty="0"/>
              <a:t>)=</a:t>
            </a:r>
            <a:r>
              <a:rPr lang="de-DE" sz="2000" dirty="0" smtClean="0"/>
              <a:t>0.2</a:t>
            </a:r>
            <a:r>
              <a:rPr lang="de-DE" sz="2000" dirty="0"/>
              <a:t/>
            </a:r>
            <a:br>
              <a:rPr lang="de-DE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84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OEM\Desktop\Masterarbeit\Plots\PrecisionPlots\imprecisesicksensing_1Noci20Tick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60848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0" y="3709"/>
            <a:ext cx="903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Prior: </a:t>
            </a:r>
            <a:r>
              <a:rPr lang="el-GR" dirty="0"/>
              <a:t>ν</a:t>
            </a:r>
            <a:r>
              <a:rPr lang="de-DE" dirty="0"/>
              <a:t>=1, P(</a:t>
            </a:r>
            <a:r>
              <a:rPr lang="de-DE" dirty="0" err="1"/>
              <a:t>noPain</a:t>
            </a:r>
            <a:r>
              <a:rPr lang="de-DE" dirty="0"/>
              <a:t>)=0.5</a:t>
            </a:r>
            <a:br>
              <a:rPr lang="de-DE" dirty="0"/>
            </a:br>
            <a:r>
              <a:rPr lang="de-DE" dirty="0" err="1"/>
              <a:t>Hiddenprior</a:t>
            </a:r>
            <a:r>
              <a:rPr lang="de-DE" dirty="0"/>
              <a:t>: </a:t>
            </a:r>
            <a:r>
              <a:rPr lang="el-GR" dirty="0"/>
              <a:t>ν</a:t>
            </a:r>
            <a:r>
              <a:rPr lang="de-DE" dirty="0"/>
              <a:t>=1, P(</a:t>
            </a:r>
            <a:r>
              <a:rPr lang="de-DE" dirty="0" err="1"/>
              <a:t>Pain|Pain</a:t>
            </a:r>
            <a:r>
              <a:rPr lang="de-DE" dirty="0"/>
              <a:t>)=0.4, P(</a:t>
            </a:r>
            <a:r>
              <a:rPr lang="de-DE" dirty="0" err="1"/>
              <a:t>NoPain|Pain</a:t>
            </a:r>
            <a:r>
              <a:rPr lang="de-DE" dirty="0"/>
              <a:t>)=0.1</a:t>
            </a:r>
            <a:br>
              <a:rPr lang="de-DE" dirty="0"/>
            </a:br>
            <a:r>
              <a:rPr lang="de-DE" dirty="0" err="1"/>
              <a:t>Sensprior</a:t>
            </a:r>
            <a:r>
              <a:rPr lang="de-DE" dirty="0"/>
              <a:t>: </a:t>
            </a:r>
            <a:r>
              <a:rPr lang="el-GR" dirty="0"/>
              <a:t>ν</a:t>
            </a:r>
            <a:r>
              <a:rPr lang="de-DE" dirty="0"/>
              <a:t>=100, P(</a:t>
            </a:r>
            <a:r>
              <a:rPr lang="de-DE" dirty="0" err="1"/>
              <a:t>Noci|Pain</a:t>
            </a:r>
            <a:r>
              <a:rPr lang="de-DE" dirty="0"/>
              <a:t>)=0.5, P(</a:t>
            </a:r>
            <a:r>
              <a:rPr lang="de-DE" dirty="0" err="1"/>
              <a:t>Tickle|NoPain</a:t>
            </a:r>
            <a:r>
              <a:rPr lang="de-DE" dirty="0"/>
              <a:t>)=</a:t>
            </a:r>
            <a:r>
              <a:rPr lang="de-DE" dirty="0" smtClean="0"/>
              <a:t>0.2</a:t>
            </a:r>
          </a:p>
          <a:p>
            <a:r>
              <a:rPr lang="de-DE" b="1" dirty="0" err="1" smtClean="0"/>
              <a:t>Observations</a:t>
            </a:r>
            <a:r>
              <a:rPr lang="de-DE" b="1" dirty="0" smtClean="0"/>
              <a:t>: 1xnoci 20xtickle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984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All imprecise</a:t>
            </a:r>
            <a:br>
              <a:rPr lang="en-US" dirty="0" smtClean="0"/>
            </a:br>
            <a:r>
              <a:rPr lang="en-US" sz="2000" dirty="0"/>
              <a:t>Prior: </a:t>
            </a:r>
            <a:r>
              <a:rPr lang="el-GR" sz="2000" dirty="0"/>
              <a:t>ν</a:t>
            </a:r>
            <a:r>
              <a:rPr lang="de-DE" sz="2000" dirty="0" smtClean="0"/>
              <a:t>=1, </a:t>
            </a:r>
            <a:r>
              <a:rPr lang="de-DE" sz="2000" dirty="0"/>
              <a:t>P(</a:t>
            </a:r>
            <a:r>
              <a:rPr lang="de-DE" sz="2000" dirty="0" err="1"/>
              <a:t>noPain</a:t>
            </a:r>
            <a:r>
              <a:rPr lang="de-DE" sz="2000" dirty="0"/>
              <a:t>)=</a:t>
            </a:r>
            <a:r>
              <a:rPr lang="de-DE" sz="2000" dirty="0" smtClean="0"/>
              <a:t>0.5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/>
              <a:t>Hiddenprior</a:t>
            </a:r>
            <a:r>
              <a:rPr lang="de-DE" sz="2000" dirty="0"/>
              <a:t>: </a:t>
            </a:r>
            <a:r>
              <a:rPr lang="el-GR" sz="2000" dirty="0"/>
              <a:t>ν</a:t>
            </a:r>
            <a:r>
              <a:rPr lang="de-DE" sz="2000" dirty="0"/>
              <a:t>=1, P(</a:t>
            </a:r>
            <a:r>
              <a:rPr lang="de-DE" sz="2000" dirty="0" err="1"/>
              <a:t>Pain|Pain</a:t>
            </a:r>
            <a:r>
              <a:rPr lang="de-DE" sz="2000" dirty="0"/>
              <a:t>)=</a:t>
            </a:r>
            <a:r>
              <a:rPr lang="de-DE" sz="2000" dirty="0" smtClean="0"/>
              <a:t>0.4, </a:t>
            </a:r>
            <a:r>
              <a:rPr lang="de-DE" sz="2000" dirty="0"/>
              <a:t>P(</a:t>
            </a:r>
            <a:r>
              <a:rPr lang="de-DE" sz="2000" dirty="0" err="1"/>
              <a:t>NoPain|Pain</a:t>
            </a:r>
            <a:r>
              <a:rPr lang="de-DE" sz="2000" dirty="0"/>
              <a:t>)=</a:t>
            </a:r>
            <a:r>
              <a:rPr lang="de-DE" sz="2000" dirty="0" smtClean="0"/>
              <a:t>0.1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/>
              <a:t>Sensprior</a:t>
            </a:r>
            <a:r>
              <a:rPr lang="de-DE" sz="2000" dirty="0"/>
              <a:t>: </a:t>
            </a:r>
            <a:r>
              <a:rPr lang="el-GR" sz="2000" dirty="0"/>
              <a:t>ν</a:t>
            </a:r>
            <a:r>
              <a:rPr lang="de-DE" sz="2000" dirty="0" smtClean="0"/>
              <a:t>=5, </a:t>
            </a:r>
            <a:r>
              <a:rPr lang="de-DE" sz="2000" dirty="0"/>
              <a:t>P(</a:t>
            </a:r>
            <a:r>
              <a:rPr lang="de-DE" sz="2000" dirty="0" err="1"/>
              <a:t>Noci|Pain</a:t>
            </a:r>
            <a:r>
              <a:rPr lang="de-DE" sz="2000" dirty="0"/>
              <a:t>)=</a:t>
            </a:r>
            <a:r>
              <a:rPr lang="de-DE" sz="2000" dirty="0" smtClean="0"/>
              <a:t>0.5, </a:t>
            </a:r>
            <a:r>
              <a:rPr lang="de-DE" sz="2000" dirty="0"/>
              <a:t>P(</a:t>
            </a:r>
            <a:r>
              <a:rPr lang="de-DE" sz="2000" dirty="0" err="1"/>
              <a:t>Tickle|NoPain</a:t>
            </a:r>
            <a:r>
              <a:rPr lang="de-DE" sz="2000" dirty="0"/>
              <a:t>)=</a:t>
            </a:r>
            <a:r>
              <a:rPr lang="de-DE" sz="2000" dirty="0" smtClean="0"/>
              <a:t>0.5</a:t>
            </a:r>
            <a:r>
              <a:rPr lang="de-DE" sz="2000" dirty="0"/>
              <a:t/>
            </a:r>
            <a:br>
              <a:rPr lang="de-DE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84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OEM\Desktop\Masterarbeit\allimprecise_1Noci20Tick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1"/>
            <a:ext cx="8255456" cy="550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0" y="0"/>
            <a:ext cx="9036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Prior: </a:t>
            </a:r>
            <a:r>
              <a:rPr lang="el-GR" dirty="0"/>
              <a:t>ν</a:t>
            </a:r>
            <a:r>
              <a:rPr lang="de-DE" dirty="0"/>
              <a:t>=1, P(</a:t>
            </a:r>
            <a:r>
              <a:rPr lang="de-DE" dirty="0" err="1"/>
              <a:t>noPain</a:t>
            </a:r>
            <a:r>
              <a:rPr lang="de-DE" dirty="0"/>
              <a:t>)=0.5</a:t>
            </a:r>
            <a:br>
              <a:rPr lang="de-DE" dirty="0"/>
            </a:br>
            <a:r>
              <a:rPr lang="de-DE" dirty="0" err="1"/>
              <a:t>Hiddenprior</a:t>
            </a:r>
            <a:r>
              <a:rPr lang="de-DE" dirty="0"/>
              <a:t>: </a:t>
            </a:r>
            <a:r>
              <a:rPr lang="el-GR" dirty="0"/>
              <a:t>ν</a:t>
            </a:r>
            <a:r>
              <a:rPr lang="de-DE" dirty="0"/>
              <a:t>=1, P(</a:t>
            </a:r>
            <a:r>
              <a:rPr lang="de-DE" dirty="0" err="1"/>
              <a:t>Pain|Pain</a:t>
            </a:r>
            <a:r>
              <a:rPr lang="de-DE" dirty="0"/>
              <a:t>)=0.4, P(</a:t>
            </a:r>
            <a:r>
              <a:rPr lang="de-DE" dirty="0" err="1"/>
              <a:t>NoPain|Pain</a:t>
            </a:r>
            <a:r>
              <a:rPr lang="de-DE" dirty="0"/>
              <a:t>)=0.1</a:t>
            </a:r>
            <a:br>
              <a:rPr lang="de-DE" dirty="0"/>
            </a:br>
            <a:r>
              <a:rPr lang="de-DE" dirty="0" err="1"/>
              <a:t>Sensprior</a:t>
            </a:r>
            <a:r>
              <a:rPr lang="de-DE" dirty="0"/>
              <a:t>: </a:t>
            </a:r>
            <a:r>
              <a:rPr lang="el-GR" dirty="0"/>
              <a:t>ν</a:t>
            </a:r>
            <a:r>
              <a:rPr lang="de-DE" dirty="0"/>
              <a:t>=5, P(</a:t>
            </a:r>
            <a:r>
              <a:rPr lang="de-DE" dirty="0" err="1"/>
              <a:t>Noci|Pain</a:t>
            </a:r>
            <a:r>
              <a:rPr lang="de-DE" dirty="0"/>
              <a:t>)=0.5, P(</a:t>
            </a:r>
            <a:r>
              <a:rPr lang="de-DE" dirty="0" err="1"/>
              <a:t>Tickle|NoPain</a:t>
            </a:r>
            <a:r>
              <a:rPr lang="de-DE" dirty="0"/>
              <a:t>)=</a:t>
            </a:r>
            <a:r>
              <a:rPr lang="de-DE" dirty="0" smtClean="0"/>
              <a:t>0.5</a:t>
            </a:r>
          </a:p>
          <a:p>
            <a:r>
              <a:rPr lang="de-DE" b="1" dirty="0" err="1" smtClean="0"/>
              <a:t>Observations</a:t>
            </a:r>
            <a:r>
              <a:rPr lang="de-DE" b="1" dirty="0" smtClean="0"/>
              <a:t>: 1x </a:t>
            </a:r>
            <a:r>
              <a:rPr lang="de-DE" b="1" dirty="0" err="1" smtClean="0"/>
              <a:t>Noci</a:t>
            </a:r>
            <a:r>
              <a:rPr lang="de-DE" b="1" dirty="0" smtClean="0"/>
              <a:t>, 20x </a:t>
            </a:r>
            <a:r>
              <a:rPr lang="de-DE" b="1" dirty="0" err="1" smtClean="0"/>
              <a:t>tickle</a:t>
            </a:r>
            <a:r>
              <a:rPr lang="de-DE" dirty="0"/>
              <a:t/>
            </a:r>
            <a:br>
              <a:rPr lang="de-D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4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67544" y="332656"/>
            <a:ext cx="5435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Prior: </a:t>
            </a:r>
            <a:r>
              <a:rPr lang="el-GR" dirty="0" smtClean="0"/>
              <a:t>ν</a:t>
            </a:r>
            <a:r>
              <a:rPr lang="de-DE" dirty="0" smtClean="0"/>
              <a:t>=40, P(</a:t>
            </a:r>
            <a:r>
              <a:rPr lang="de-DE" dirty="0" err="1" smtClean="0"/>
              <a:t>noPain</a:t>
            </a:r>
            <a:r>
              <a:rPr lang="de-DE" dirty="0" smtClean="0"/>
              <a:t>)=0.2</a:t>
            </a:r>
          </a:p>
          <a:p>
            <a:r>
              <a:rPr lang="de-DE" dirty="0" err="1" smtClean="0"/>
              <a:t>Hiddenprior</a:t>
            </a:r>
            <a:r>
              <a:rPr lang="de-DE" dirty="0" smtClean="0"/>
              <a:t>: </a:t>
            </a:r>
            <a:r>
              <a:rPr lang="el-GR" dirty="0" smtClean="0"/>
              <a:t>ν</a:t>
            </a:r>
            <a:r>
              <a:rPr lang="de-DE" dirty="0" smtClean="0"/>
              <a:t>=1, P(</a:t>
            </a:r>
            <a:r>
              <a:rPr lang="de-DE" dirty="0" err="1" smtClean="0"/>
              <a:t>Pain|Pain</a:t>
            </a:r>
            <a:r>
              <a:rPr lang="de-DE" dirty="0" smtClean="0"/>
              <a:t>)=0.8, P(</a:t>
            </a:r>
            <a:r>
              <a:rPr lang="de-DE" dirty="0" err="1" smtClean="0"/>
              <a:t>NoPain|Pain</a:t>
            </a:r>
            <a:r>
              <a:rPr lang="de-DE" dirty="0" smtClean="0"/>
              <a:t>)=0.2</a:t>
            </a:r>
          </a:p>
          <a:p>
            <a:r>
              <a:rPr lang="de-DE" dirty="0" err="1" smtClean="0"/>
              <a:t>Sensprior</a:t>
            </a:r>
            <a:r>
              <a:rPr lang="de-DE" dirty="0" smtClean="0"/>
              <a:t>: </a:t>
            </a:r>
            <a:r>
              <a:rPr lang="el-GR" dirty="0" smtClean="0"/>
              <a:t>ν</a:t>
            </a:r>
            <a:r>
              <a:rPr lang="de-DE" dirty="0" smtClean="0"/>
              <a:t>=10, P(</a:t>
            </a:r>
            <a:r>
              <a:rPr lang="de-DE" dirty="0" err="1" smtClean="0"/>
              <a:t>Noci|Pain</a:t>
            </a:r>
            <a:r>
              <a:rPr lang="de-DE" dirty="0" smtClean="0"/>
              <a:t>)=0.5, P(</a:t>
            </a:r>
            <a:r>
              <a:rPr lang="de-DE" dirty="0" err="1" smtClean="0"/>
              <a:t>Tickle|NoPain</a:t>
            </a:r>
            <a:r>
              <a:rPr lang="de-DE" dirty="0" smtClean="0"/>
              <a:t>)=0.2</a:t>
            </a:r>
          </a:p>
          <a:p>
            <a:r>
              <a:rPr lang="de-DE" b="1" dirty="0" err="1" smtClean="0"/>
              <a:t>Observations</a:t>
            </a:r>
            <a:r>
              <a:rPr lang="de-DE" b="1" dirty="0" smtClean="0"/>
              <a:t>: 2x </a:t>
            </a:r>
            <a:r>
              <a:rPr lang="de-DE" b="1" dirty="0" err="1" smtClean="0"/>
              <a:t>Noci</a:t>
            </a:r>
            <a:r>
              <a:rPr lang="de-DE" b="1" dirty="0" smtClean="0"/>
              <a:t>, 2x </a:t>
            </a:r>
            <a:r>
              <a:rPr lang="de-DE" b="1" dirty="0" err="1" smtClean="0"/>
              <a:t>tickle</a:t>
            </a:r>
            <a:endParaRPr lang="en-US" b="1" dirty="0"/>
          </a:p>
        </p:txBody>
      </p:sp>
      <p:pic>
        <p:nvPicPr>
          <p:cNvPr id="1026" name="Picture 2" descr="C:\Users\OEM\Desktop\Masterarbeit\Lernplots_2Noci2Tick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07" y="1629120"/>
            <a:ext cx="777686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39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7544" y="332656"/>
            <a:ext cx="5435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Prior: </a:t>
            </a:r>
            <a:r>
              <a:rPr lang="el-GR" dirty="0" smtClean="0"/>
              <a:t>ν</a:t>
            </a:r>
            <a:r>
              <a:rPr lang="de-DE" dirty="0" smtClean="0"/>
              <a:t>=40, P(</a:t>
            </a:r>
            <a:r>
              <a:rPr lang="de-DE" dirty="0" err="1" smtClean="0"/>
              <a:t>noPain</a:t>
            </a:r>
            <a:r>
              <a:rPr lang="de-DE" dirty="0" smtClean="0"/>
              <a:t>)=0.2</a:t>
            </a:r>
          </a:p>
          <a:p>
            <a:r>
              <a:rPr lang="de-DE" dirty="0" err="1" smtClean="0"/>
              <a:t>Hiddenprior</a:t>
            </a:r>
            <a:r>
              <a:rPr lang="de-DE" dirty="0" smtClean="0"/>
              <a:t>: </a:t>
            </a:r>
            <a:r>
              <a:rPr lang="el-GR" dirty="0" smtClean="0"/>
              <a:t>ν</a:t>
            </a:r>
            <a:r>
              <a:rPr lang="de-DE" dirty="0" smtClean="0"/>
              <a:t>=1, P(</a:t>
            </a:r>
            <a:r>
              <a:rPr lang="de-DE" dirty="0" err="1" smtClean="0"/>
              <a:t>Pain|Pain</a:t>
            </a:r>
            <a:r>
              <a:rPr lang="de-DE" dirty="0" smtClean="0"/>
              <a:t>)=0.8, P(</a:t>
            </a:r>
            <a:r>
              <a:rPr lang="de-DE" dirty="0" err="1" smtClean="0"/>
              <a:t>NoPain|Pain</a:t>
            </a:r>
            <a:r>
              <a:rPr lang="de-DE" dirty="0" smtClean="0"/>
              <a:t>)=0.2</a:t>
            </a:r>
          </a:p>
          <a:p>
            <a:r>
              <a:rPr lang="de-DE" dirty="0" err="1" smtClean="0"/>
              <a:t>Sensprior</a:t>
            </a:r>
            <a:r>
              <a:rPr lang="de-DE" dirty="0" smtClean="0"/>
              <a:t>: </a:t>
            </a:r>
            <a:r>
              <a:rPr lang="el-GR" dirty="0" smtClean="0"/>
              <a:t>ν</a:t>
            </a:r>
            <a:r>
              <a:rPr lang="de-DE" dirty="0" smtClean="0"/>
              <a:t>=10, P(</a:t>
            </a:r>
            <a:r>
              <a:rPr lang="de-DE" dirty="0" err="1" smtClean="0"/>
              <a:t>Noci|Pain</a:t>
            </a:r>
            <a:r>
              <a:rPr lang="de-DE" dirty="0" smtClean="0"/>
              <a:t>)=0.5, P(</a:t>
            </a:r>
            <a:r>
              <a:rPr lang="de-DE" dirty="0" err="1" smtClean="0"/>
              <a:t>Tickle|NoPain</a:t>
            </a:r>
            <a:r>
              <a:rPr lang="de-DE" dirty="0" smtClean="0"/>
              <a:t>)=0.2</a:t>
            </a:r>
          </a:p>
          <a:p>
            <a:r>
              <a:rPr lang="de-DE" b="1" dirty="0" err="1" smtClean="0"/>
              <a:t>Observations</a:t>
            </a:r>
            <a:r>
              <a:rPr lang="de-DE" b="1" dirty="0" smtClean="0"/>
              <a:t>: 4x </a:t>
            </a:r>
            <a:r>
              <a:rPr lang="de-DE" b="1" dirty="0" err="1" smtClean="0"/>
              <a:t>Noci</a:t>
            </a:r>
            <a:r>
              <a:rPr lang="de-DE" b="1" dirty="0" smtClean="0"/>
              <a:t>, 4x </a:t>
            </a:r>
            <a:r>
              <a:rPr lang="de-DE" b="1" dirty="0" err="1" smtClean="0"/>
              <a:t>tickle</a:t>
            </a:r>
            <a:endParaRPr lang="en-US" b="1" dirty="0"/>
          </a:p>
        </p:txBody>
      </p:sp>
      <p:pic>
        <p:nvPicPr>
          <p:cNvPr id="2050" name="Picture 2" descr="C:\Users\OEM\Desktop\Masterarbeit\Lernplots_4Noci4Tick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00200"/>
            <a:ext cx="7841505" cy="522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84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7544" y="332656"/>
            <a:ext cx="5435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Prior: </a:t>
            </a:r>
            <a:r>
              <a:rPr lang="el-GR" dirty="0" smtClean="0"/>
              <a:t>ν</a:t>
            </a:r>
            <a:r>
              <a:rPr lang="de-DE" dirty="0" smtClean="0"/>
              <a:t>=40, P(</a:t>
            </a:r>
            <a:r>
              <a:rPr lang="de-DE" dirty="0" err="1" smtClean="0"/>
              <a:t>noPain</a:t>
            </a:r>
            <a:r>
              <a:rPr lang="de-DE" dirty="0" smtClean="0"/>
              <a:t>)=0.2</a:t>
            </a:r>
          </a:p>
          <a:p>
            <a:r>
              <a:rPr lang="de-DE" dirty="0" err="1" smtClean="0"/>
              <a:t>Hiddenprior</a:t>
            </a:r>
            <a:r>
              <a:rPr lang="de-DE" dirty="0" smtClean="0"/>
              <a:t>: </a:t>
            </a:r>
            <a:r>
              <a:rPr lang="el-GR" dirty="0" smtClean="0"/>
              <a:t>ν</a:t>
            </a:r>
            <a:r>
              <a:rPr lang="de-DE" dirty="0" smtClean="0"/>
              <a:t>=1, P(</a:t>
            </a:r>
            <a:r>
              <a:rPr lang="de-DE" dirty="0" err="1" smtClean="0"/>
              <a:t>Pain|Pain</a:t>
            </a:r>
            <a:r>
              <a:rPr lang="de-DE" dirty="0" smtClean="0"/>
              <a:t>)=0.8, P(</a:t>
            </a:r>
            <a:r>
              <a:rPr lang="de-DE" dirty="0" err="1" smtClean="0"/>
              <a:t>NoPain|Pain</a:t>
            </a:r>
            <a:r>
              <a:rPr lang="de-DE" dirty="0" smtClean="0"/>
              <a:t>)=0.2</a:t>
            </a:r>
          </a:p>
          <a:p>
            <a:r>
              <a:rPr lang="de-DE" dirty="0" err="1" smtClean="0"/>
              <a:t>Sensprior</a:t>
            </a:r>
            <a:r>
              <a:rPr lang="de-DE" dirty="0" smtClean="0"/>
              <a:t>: </a:t>
            </a:r>
            <a:r>
              <a:rPr lang="el-GR" dirty="0" smtClean="0"/>
              <a:t>ν</a:t>
            </a:r>
            <a:r>
              <a:rPr lang="de-DE" dirty="0" smtClean="0"/>
              <a:t>=10, P(</a:t>
            </a:r>
            <a:r>
              <a:rPr lang="de-DE" dirty="0" err="1" smtClean="0"/>
              <a:t>Noci|Pain</a:t>
            </a:r>
            <a:r>
              <a:rPr lang="de-DE" dirty="0" smtClean="0"/>
              <a:t>)=0.5, P(</a:t>
            </a:r>
            <a:r>
              <a:rPr lang="de-DE" dirty="0" err="1" smtClean="0"/>
              <a:t>Tickle|NoPain</a:t>
            </a:r>
            <a:r>
              <a:rPr lang="de-DE" dirty="0" smtClean="0"/>
              <a:t>)=0.2</a:t>
            </a:r>
          </a:p>
          <a:p>
            <a:r>
              <a:rPr lang="de-DE" b="1" dirty="0" err="1" smtClean="0"/>
              <a:t>Observations</a:t>
            </a:r>
            <a:r>
              <a:rPr lang="de-DE" b="1" dirty="0" smtClean="0"/>
              <a:t>: 5x </a:t>
            </a:r>
            <a:r>
              <a:rPr lang="de-DE" b="1" dirty="0" err="1" smtClean="0"/>
              <a:t>Noci</a:t>
            </a:r>
            <a:r>
              <a:rPr lang="de-DE" b="1" dirty="0" smtClean="0"/>
              <a:t>, 15x </a:t>
            </a:r>
            <a:r>
              <a:rPr lang="de-DE" b="1" dirty="0" err="1" smtClean="0"/>
              <a:t>tickle</a:t>
            </a:r>
            <a:endParaRPr lang="en-US" b="1" dirty="0"/>
          </a:p>
        </p:txBody>
      </p:sp>
      <p:pic>
        <p:nvPicPr>
          <p:cNvPr id="3074" name="Picture 2" descr="C:\Users\OEM\Desktop\Masterarbeit\Lernplots_5Noci15Tick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32985"/>
            <a:ext cx="7920880" cy="528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84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7544" y="332656"/>
            <a:ext cx="5435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Prior: </a:t>
            </a:r>
            <a:r>
              <a:rPr lang="el-GR" dirty="0" smtClean="0"/>
              <a:t>ν</a:t>
            </a:r>
            <a:r>
              <a:rPr lang="de-DE" dirty="0" smtClean="0"/>
              <a:t>=40, P(</a:t>
            </a:r>
            <a:r>
              <a:rPr lang="de-DE" dirty="0" err="1" smtClean="0"/>
              <a:t>noPain</a:t>
            </a:r>
            <a:r>
              <a:rPr lang="de-DE" dirty="0" smtClean="0"/>
              <a:t>)=0.2</a:t>
            </a:r>
          </a:p>
          <a:p>
            <a:r>
              <a:rPr lang="de-DE" dirty="0" err="1" smtClean="0"/>
              <a:t>Hiddenprior</a:t>
            </a:r>
            <a:r>
              <a:rPr lang="de-DE" dirty="0" smtClean="0"/>
              <a:t>: </a:t>
            </a:r>
            <a:r>
              <a:rPr lang="el-GR" dirty="0" smtClean="0"/>
              <a:t>ν</a:t>
            </a:r>
            <a:r>
              <a:rPr lang="de-DE" dirty="0" smtClean="0"/>
              <a:t>=1, P(</a:t>
            </a:r>
            <a:r>
              <a:rPr lang="de-DE" dirty="0" err="1" smtClean="0"/>
              <a:t>Pain|Pain</a:t>
            </a:r>
            <a:r>
              <a:rPr lang="de-DE" dirty="0" smtClean="0"/>
              <a:t>)=0.8, P(</a:t>
            </a:r>
            <a:r>
              <a:rPr lang="de-DE" dirty="0" err="1" smtClean="0"/>
              <a:t>NoPain|Pain</a:t>
            </a:r>
            <a:r>
              <a:rPr lang="de-DE" dirty="0" smtClean="0"/>
              <a:t>)=0.2</a:t>
            </a:r>
          </a:p>
          <a:p>
            <a:r>
              <a:rPr lang="de-DE" dirty="0" err="1" smtClean="0"/>
              <a:t>Sensprior</a:t>
            </a:r>
            <a:r>
              <a:rPr lang="de-DE" dirty="0" smtClean="0"/>
              <a:t>: </a:t>
            </a:r>
            <a:r>
              <a:rPr lang="el-GR" dirty="0" smtClean="0"/>
              <a:t>ν</a:t>
            </a:r>
            <a:r>
              <a:rPr lang="de-DE" dirty="0" smtClean="0"/>
              <a:t>=10, P(</a:t>
            </a:r>
            <a:r>
              <a:rPr lang="de-DE" dirty="0" err="1" smtClean="0"/>
              <a:t>Noci|Pain</a:t>
            </a:r>
            <a:r>
              <a:rPr lang="de-DE" dirty="0" smtClean="0"/>
              <a:t>)=0.5, P(</a:t>
            </a:r>
            <a:r>
              <a:rPr lang="de-DE" dirty="0" err="1" smtClean="0"/>
              <a:t>Tickle|NoPain</a:t>
            </a:r>
            <a:r>
              <a:rPr lang="de-DE" dirty="0" smtClean="0"/>
              <a:t>)=0.2</a:t>
            </a:r>
          </a:p>
          <a:p>
            <a:r>
              <a:rPr lang="de-DE" b="1" dirty="0" err="1" smtClean="0"/>
              <a:t>Observations</a:t>
            </a:r>
            <a:r>
              <a:rPr lang="de-DE" b="1" dirty="0" smtClean="0"/>
              <a:t>: 20x </a:t>
            </a:r>
            <a:r>
              <a:rPr lang="de-DE" b="1" dirty="0" err="1" smtClean="0"/>
              <a:t>Noci</a:t>
            </a:r>
            <a:r>
              <a:rPr lang="de-DE" b="1" dirty="0" smtClean="0"/>
              <a:t>, 1x </a:t>
            </a:r>
            <a:r>
              <a:rPr lang="de-DE" b="1" dirty="0" err="1" smtClean="0"/>
              <a:t>tickle</a:t>
            </a:r>
            <a:endParaRPr lang="en-US" b="1" dirty="0"/>
          </a:p>
        </p:txBody>
      </p:sp>
      <p:pic>
        <p:nvPicPr>
          <p:cNvPr id="4098" name="Picture 2" descr="C:\Users\OEM\Desktop\Masterarbeit\Lernplots_20Noci1Tick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0168"/>
            <a:ext cx="7456800" cy="49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84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Healthy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Prior: </a:t>
            </a:r>
            <a:r>
              <a:rPr lang="el-GR" sz="2000" dirty="0"/>
              <a:t>ν</a:t>
            </a:r>
            <a:r>
              <a:rPr lang="de-DE" sz="2000" dirty="0"/>
              <a:t>=40, P(</a:t>
            </a:r>
            <a:r>
              <a:rPr lang="de-DE" sz="2000" dirty="0" err="1"/>
              <a:t>noPain</a:t>
            </a:r>
            <a:r>
              <a:rPr lang="de-DE" sz="2000" dirty="0"/>
              <a:t>)=</a:t>
            </a:r>
            <a:r>
              <a:rPr lang="de-DE" sz="2000" dirty="0" smtClean="0"/>
              <a:t>0.8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/>
              <a:t>Hiddenprior</a:t>
            </a:r>
            <a:r>
              <a:rPr lang="de-DE" sz="2000" dirty="0"/>
              <a:t>: </a:t>
            </a:r>
            <a:r>
              <a:rPr lang="el-GR" sz="2000" dirty="0"/>
              <a:t>ν</a:t>
            </a:r>
            <a:r>
              <a:rPr lang="de-DE" sz="2000" dirty="0"/>
              <a:t>=1, P(</a:t>
            </a:r>
            <a:r>
              <a:rPr lang="de-DE" sz="2000" dirty="0" err="1"/>
              <a:t>Pain|Pain</a:t>
            </a:r>
            <a:r>
              <a:rPr lang="de-DE" sz="2000" dirty="0"/>
              <a:t>)=</a:t>
            </a:r>
            <a:r>
              <a:rPr lang="de-DE" sz="2000" dirty="0" smtClean="0"/>
              <a:t>0.4, </a:t>
            </a:r>
            <a:r>
              <a:rPr lang="de-DE" sz="2000" dirty="0"/>
              <a:t>P(</a:t>
            </a:r>
            <a:r>
              <a:rPr lang="de-DE" sz="2000" dirty="0" err="1"/>
              <a:t>NoPain|Pain</a:t>
            </a:r>
            <a:r>
              <a:rPr lang="de-DE" sz="2000" dirty="0"/>
              <a:t>)=</a:t>
            </a:r>
            <a:r>
              <a:rPr lang="de-DE" sz="2000" dirty="0" smtClean="0"/>
              <a:t>0.1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/>
              <a:t>Sensprior</a:t>
            </a:r>
            <a:r>
              <a:rPr lang="de-DE" sz="2000" dirty="0"/>
              <a:t>: </a:t>
            </a:r>
            <a:r>
              <a:rPr lang="el-GR" sz="2000" dirty="0"/>
              <a:t>ν</a:t>
            </a:r>
            <a:r>
              <a:rPr lang="de-DE" sz="2000" dirty="0"/>
              <a:t>=10, P(</a:t>
            </a:r>
            <a:r>
              <a:rPr lang="de-DE" sz="2000" dirty="0" err="1"/>
              <a:t>Noci|Pain</a:t>
            </a:r>
            <a:r>
              <a:rPr lang="de-DE" sz="2000" dirty="0"/>
              <a:t>)=</a:t>
            </a:r>
            <a:r>
              <a:rPr lang="de-DE" sz="2000" dirty="0" smtClean="0"/>
              <a:t>0.9, </a:t>
            </a:r>
            <a:r>
              <a:rPr lang="de-DE" sz="2000" dirty="0"/>
              <a:t>P(</a:t>
            </a:r>
            <a:r>
              <a:rPr lang="de-DE" sz="2000" dirty="0" err="1"/>
              <a:t>Tickle|NoPain</a:t>
            </a:r>
            <a:r>
              <a:rPr lang="de-DE" sz="2000" dirty="0"/>
              <a:t>)=</a:t>
            </a:r>
            <a:r>
              <a:rPr lang="de-DE" sz="2000" dirty="0" smtClean="0"/>
              <a:t>0.9</a:t>
            </a:r>
            <a:r>
              <a:rPr lang="de-DE" sz="2000" dirty="0"/>
              <a:t/>
            </a:r>
            <a:br>
              <a:rPr lang="de-DE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424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920" y="3709"/>
            <a:ext cx="9118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Prior: </a:t>
            </a:r>
            <a:r>
              <a:rPr lang="el-GR" dirty="0"/>
              <a:t>ν</a:t>
            </a:r>
            <a:r>
              <a:rPr lang="de-DE" dirty="0"/>
              <a:t>=40, P(</a:t>
            </a:r>
            <a:r>
              <a:rPr lang="de-DE" dirty="0" err="1"/>
              <a:t>noPain</a:t>
            </a:r>
            <a:r>
              <a:rPr lang="de-DE" dirty="0"/>
              <a:t>)=0.8</a:t>
            </a:r>
            <a:br>
              <a:rPr lang="de-DE" dirty="0"/>
            </a:br>
            <a:r>
              <a:rPr lang="de-DE" dirty="0" err="1"/>
              <a:t>Hiddenprior</a:t>
            </a:r>
            <a:r>
              <a:rPr lang="de-DE" dirty="0"/>
              <a:t>: </a:t>
            </a:r>
            <a:r>
              <a:rPr lang="el-GR" dirty="0"/>
              <a:t>ν</a:t>
            </a:r>
            <a:r>
              <a:rPr lang="de-DE" dirty="0"/>
              <a:t>=1, P(</a:t>
            </a:r>
            <a:r>
              <a:rPr lang="de-DE" dirty="0" err="1"/>
              <a:t>Pain|Pain</a:t>
            </a:r>
            <a:r>
              <a:rPr lang="de-DE" dirty="0"/>
              <a:t>)=0.4, P(</a:t>
            </a:r>
            <a:r>
              <a:rPr lang="de-DE" dirty="0" err="1"/>
              <a:t>NoPain|Pain</a:t>
            </a:r>
            <a:r>
              <a:rPr lang="de-DE" dirty="0"/>
              <a:t>)=0.1</a:t>
            </a:r>
            <a:br>
              <a:rPr lang="de-DE" dirty="0"/>
            </a:br>
            <a:r>
              <a:rPr lang="de-DE" dirty="0" err="1"/>
              <a:t>Sensprior</a:t>
            </a:r>
            <a:r>
              <a:rPr lang="de-DE" dirty="0"/>
              <a:t>: </a:t>
            </a:r>
            <a:r>
              <a:rPr lang="el-GR" dirty="0"/>
              <a:t>ν</a:t>
            </a:r>
            <a:r>
              <a:rPr lang="de-DE" dirty="0"/>
              <a:t>=10, P(</a:t>
            </a:r>
            <a:r>
              <a:rPr lang="de-DE" dirty="0" err="1"/>
              <a:t>Noci|Pain</a:t>
            </a:r>
            <a:r>
              <a:rPr lang="de-DE" dirty="0"/>
              <a:t>)=0.9, P(</a:t>
            </a:r>
            <a:r>
              <a:rPr lang="de-DE" dirty="0" err="1"/>
              <a:t>Tickle|NoPain</a:t>
            </a:r>
            <a:r>
              <a:rPr lang="de-DE" dirty="0"/>
              <a:t>)=0.9</a:t>
            </a:r>
            <a:br>
              <a:rPr lang="de-DE" dirty="0"/>
            </a:br>
            <a:r>
              <a:rPr lang="de-DE" b="1" dirty="0" err="1" smtClean="0"/>
              <a:t>Observations</a:t>
            </a:r>
            <a:r>
              <a:rPr lang="de-DE" b="1" dirty="0" smtClean="0"/>
              <a:t>:  5x </a:t>
            </a:r>
            <a:r>
              <a:rPr lang="de-DE" b="1" dirty="0" err="1" smtClean="0"/>
              <a:t>Noci</a:t>
            </a:r>
            <a:r>
              <a:rPr lang="de-DE" b="1" dirty="0" smtClean="0"/>
              <a:t> 5 x </a:t>
            </a:r>
            <a:r>
              <a:rPr lang="de-DE" b="1" dirty="0" err="1" smtClean="0"/>
              <a:t>tickle</a:t>
            </a:r>
            <a:endParaRPr lang="en-US" b="1" dirty="0"/>
          </a:p>
        </p:txBody>
      </p:sp>
      <p:pic>
        <p:nvPicPr>
          <p:cNvPr id="5122" name="Picture 2" descr="C:\Users\OEM\Desktop\Masterarbeit\Plots\PrecisionPlots\healthyLernplots_5Noci5Tick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20" y="1305311"/>
            <a:ext cx="8146480" cy="54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84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920" y="3709"/>
            <a:ext cx="9118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Prior: </a:t>
            </a:r>
            <a:r>
              <a:rPr lang="el-GR" dirty="0"/>
              <a:t>ν</a:t>
            </a:r>
            <a:r>
              <a:rPr lang="de-DE" dirty="0"/>
              <a:t>=40, P(</a:t>
            </a:r>
            <a:r>
              <a:rPr lang="de-DE" dirty="0" err="1"/>
              <a:t>noPain</a:t>
            </a:r>
            <a:r>
              <a:rPr lang="de-DE" dirty="0"/>
              <a:t>)=0.8</a:t>
            </a:r>
            <a:br>
              <a:rPr lang="de-DE" dirty="0"/>
            </a:br>
            <a:r>
              <a:rPr lang="de-DE" dirty="0" err="1"/>
              <a:t>Hiddenprior</a:t>
            </a:r>
            <a:r>
              <a:rPr lang="de-DE" dirty="0"/>
              <a:t>: </a:t>
            </a:r>
            <a:r>
              <a:rPr lang="el-GR" dirty="0"/>
              <a:t>ν</a:t>
            </a:r>
            <a:r>
              <a:rPr lang="de-DE" dirty="0"/>
              <a:t>=1, P(</a:t>
            </a:r>
            <a:r>
              <a:rPr lang="de-DE" dirty="0" err="1"/>
              <a:t>Pain|Pain</a:t>
            </a:r>
            <a:r>
              <a:rPr lang="de-DE" dirty="0"/>
              <a:t>)=0.4, P(</a:t>
            </a:r>
            <a:r>
              <a:rPr lang="de-DE" dirty="0" err="1"/>
              <a:t>NoPain|Pain</a:t>
            </a:r>
            <a:r>
              <a:rPr lang="de-DE" dirty="0"/>
              <a:t>)=0.1</a:t>
            </a:r>
            <a:br>
              <a:rPr lang="de-DE" dirty="0"/>
            </a:br>
            <a:r>
              <a:rPr lang="de-DE" dirty="0" err="1"/>
              <a:t>Sensprior</a:t>
            </a:r>
            <a:r>
              <a:rPr lang="de-DE" dirty="0"/>
              <a:t>: </a:t>
            </a:r>
            <a:r>
              <a:rPr lang="el-GR" dirty="0"/>
              <a:t>ν</a:t>
            </a:r>
            <a:r>
              <a:rPr lang="de-DE" dirty="0"/>
              <a:t>=10, P(</a:t>
            </a:r>
            <a:r>
              <a:rPr lang="de-DE" dirty="0" err="1"/>
              <a:t>Noci|Pain</a:t>
            </a:r>
            <a:r>
              <a:rPr lang="de-DE" dirty="0"/>
              <a:t>)=0.9, P(</a:t>
            </a:r>
            <a:r>
              <a:rPr lang="de-DE" dirty="0" err="1"/>
              <a:t>Tickle|NoPain</a:t>
            </a:r>
            <a:r>
              <a:rPr lang="de-DE" dirty="0"/>
              <a:t>)=0.9</a:t>
            </a:r>
            <a:br>
              <a:rPr lang="de-DE" dirty="0"/>
            </a:br>
            <a:r>
              <a:rPr lang="de-DE" b="1" dirty="0" err="1" smtClean="0"/>
              <a:t>Observations</a:t>
            </a:r>
            <a:r>
              <a:rPr lang="de-DE" b="1" dirty="0" smtClean="0"/>
              <a:t>:  20x </a:t>
            </a:r>
            <a:r>
              <a:rPr lang="de-DE" b="1" dirty="0" err="1" smtClean="0"/>
              <a:t>Noci</a:t>
            </a:r>
            <a:r>
              <a:rPr lang="de-DE" b="1" dirty="0" smtClean="0"/>
              <a:t> 1x </a:t>
            </a:r>
            <a:r>
              <a:rPr lang="de-DE" b="1" dirty="0" err="1" smtClean="0"/>
              <a:t>tickle</a:t>
            </a:r>
            <a:endParaRPr lang="en-US" b="1" dirty="0"/>
          </a:p>
        </p:txBody>
      </p:sp>
      <p:pic>
        <p:nvPicPr>
          <p:cNvPr id="6146" name="Picture 2" descr="C:\Users\OEM\Desktop\Masterarbeit\Plots\PrecisionPlots\healthyLernplots_20Noci2Tick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96" y="1289381"/>
            <a:ext cx="8352928" cy="556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84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Precisely healthy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Prior: </a:t>
            </a:r>
            <a:r>
              <a:rPr lang="el-GR" sz="2000" dirty="0"/>
              <a:t>ν</a:t>
            </a:r>
            <a:r>
              <a:rPr lang="de-DE" sz="2000" dirty="0" smtClean="0"/>
              <a:t>=100</a:t>
            </a:r>
            <a:r>
              <a:rPr lang="de-DE" sz="2000" dirty="0"/>
              <a:t>, P(</a:t>
            </a:r>
            <a:r>
              <a:rPr lang="de-DE" sz="2000" dirty="0" err="1"/>
              <a:t>noPain</a:t>
            </a:r>
            <a:r>
              <a:rPr lang="de-DE" sz="2000" dirty="0"/>
              <a:t>)=</a:t>
            </a:r>
            <a:r>
              <a:rPr lang="de-DE" sz="2000" dirty="0" smtClean="0"/>
              <a:t>0.8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/>
              <a:t>Hiddenprior</a:t>
            </a:r>
            <a:r>
              <a:rPr lang="de-DE" sz="2000" dirty="0"/>
              <a:t>: </a:t>
            </a:r>
            <a:r>
              <a:rPr lang="el-GR" sz="2000" dirty="0"/>
              <a:t>ν</a:t>
            </a:r>
            <a:r>
              <a:rPr lang="de-DE" sz="2000" dirty="0"/>
              <a:t>=1, P(</a:t>
            </a:r>
            <a:r>
              <a:rPr lang="de-DE" sz="2000" dirty="0" err="1"/>
              <a:t>Pain|Pain</a:t>
            </a:r>
            <a:r>
              <a:rPr lang="de-DE" sz="2000" dirty="0"/>
              <a:t>)=</a:t>
            </a:r>
            <a:r>
              <a:rPr lang="de-DE" sz="2000" dirty="0" smtClean="0"/>
              <a:t>0.4, </a:t>
            </a:r>
            <a:r>
              <a:rPr lang="de-DE" sz="2000" dirty="0"/>
              <a:t>P(</a:t>
            </a:r>
            <a:r>
              <a:rPr lang="de-DE" sz="2000" dirty="0" err="1"/>
              <a:t>NoPain|Pain</a:t>
            </a:r>
            <a:r>
              <a:rPr lang="de-DE" sz="2000" dirty="0"/>
              <a:t>)=</a:t>
            </a:r>
            <a:r>
              <a:rPr lang="de-DE" sz="2000" dirty="0" smtClean="0"/>
              <a:t>0.1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/>
              <a:t>Sensprior</a:t>
            </a:r>
            <a:r>
              <a:rPr lang="de-DE" sz="2000" dirty="0"/>
              <a:t>: </a:t>
            </a:r>
            <a:r>
              <a:rPr lang="el-GR" sz="2000" dirty="0"/>
              <a:t>ν</a:t>
            </a:r>
            <a:r>
              <a:rPr lang="de-DE" sz="2000" dirty="0"/>
              <a:t>=10, P(</a:t>
            </a:r>
            <a:r>
              <a:rPr lang="de-DE" sz="2000" dirty="0" err="1"/>
              <a:t>Noci|Pain</a:t>
            </a:r>
            <a:r>
              <a:rPr lang="de-DE" sz="2000" dirty="0"/>
              <a:t>)=</a:t>
            </a:r>
            <a:r>
              <a:rPr lang="de-DE" sz="2000" dirty="0" smtClean="0"/>
              <a:t>0.9, </a:t>
            </a:r>
            <a:r>
              <a:rPr lang="de-DE" sz="2000" dirty="0"/>
              <a:t>P(</a:t>
            </a:r>
            <a:r>
              <a:rPr lang="de-DE" sz="2000" dirty="0" err="1"/>
              <a:t>Tickle|NoPain</a:t>
            </a:r>
            <a:r>
              <a:rPr lang="de-DE" sz="2000" dirty="0"/>
              <a:t>)=</a:t>
            </a:r>
            <a:r>
              <a:rPr lang="de-DE" sz="2000" dirty="0" smtClean="0"/>
              <a:t>0.9</a:t>
            </a:r>
            <a:r>
              <a:rPr lang="de-DE" sz="2000" dirty="0"/>
              <a:t/>
            </a:r>
            <a:br>
              <a:rPr lang="de-DE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84262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Bildschirmpräsentation (4:3)</PresentationFormat>
  <Paragraphs>31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Larissa-Design</vt:lpstr>
      <vt:lpstr>Sick Prior: ν=40, P(noPain)=0.2 Hiddenprior: ν=1, P(Pain|Pain)=0.8, P(NoPain|Pain)=0.2 Sensprior: ν=10, P(Noci|Pain)=0.5, P(Tickle|NoPain)=0.2 </vt:lpstr>
      <vt:lpstr>PowerPoint-Präsentation</vt:lpstr>
      <vt:lpstr>PowerPoint-Präsentation</vt:lpstr>
      <vt:lpstr>PowerPoint-Präsentation</vt:lpstr>
      <vt:lpstr>PowerPoint-Präsentation</vt:lpstr>
      <vt:lpstr>Healthy Prior: ν=40, P(noPain)=0.8 Hiddenprior: ν=1, P(Pain|Pain)=0.4, P(NoPain|Pain)=0.1 Sensprior: ν=10, P(Noci|Pain)=0.9, P(Tickle|NoPain)=0.9 </vt:lpstr>
      <vt:lpstr>PowerPoint-Präsentation</vt:lpstr>
      <vt:lpstr>PowerPoint-Präsentation</vt:lpstr>
      <vt:lpstr>Precisely healthy Prior: ν=100, P(noPain)=0.8 Hiddenprior: ν=1, P(Pain|Pain)=0.4, P(NoPain|Pain)=0.1 Sensprior: ν=10, P(Noci|Pain)=0.9, P(Tickle|NoPain)=0.9 </vt:lpstr>
      <vt:lpstr>PowerPoint-Präsentation</vt:lpstr>
      <vt:lpstr>PowerPoint-Präsentation</vt:lpstr>
      <vt:lpstr>Precise sensing - healthy Prior: ν=40, P(noPain)=0.8 Hiddenprior: ν=1, P(Pain|Pain)=0.4, P(NoPain|Pain)=0.1 Sensprior: ν=100, P(Noci|Pain)=0.9, P(Tickle|NoPain)=0.9 </vt:lpstr>
      <vt:lpstr>PowerPoint-Präsentation</vt:lpstr>
      <vt:lpstr>Imprecise Prior, sick precise sensing Prior: ν=1, P(noPain)=0.5 Hiddenprior: ν=1, P(Pain|Pain)=0.4, P(NoPain|Pain)=0.1 Sensprior: ν=100, P(Noci|Pain)=0.5, P(Tickle|NoPain)=0.2 </vt:lpstr>
      <vt:lpstr>PowerPoint-Präsentation</vt:lpstr>
      <vt:lpstr>All imprecise Prior: ν=1, P(noPain)=0.5 Hiddenprior: ν=1, P(Pain|Pain)=0.4, P(NoPain|Pain)=0.1 Sensprior: ν=5, P(Noci|Pain)=0.5, P(Tickle|NoPain)=0.5 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Sick Prior: ν=40, P(noPain)=0.2 Hiddenprior: ν=1, P(Pain|Pain)=0.8, P(NoPain|Pain)=0.2 Sensprior: ν=10, P(Noci|Pain)=0.5, P(Tickle|NoPain)=0.2 </dc:title>
  <dc:creator>Anna</dc:creator>
  <cp:lastModifiedBy>Anna</cp:lastModifiedBy>
  <cp:revision>3</cp:revision>
  <dcterms:created xsi:type="dcterms:W3CDTF">2018-09-03T08:37:24Z</dcterms:created>
  <dcterms:modified xsi:type="dcterms:W3CDTF">2018-09-03T09:08:51Z</dcterms:modified>
</cp:coreProperties>
</file>