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CDB"/>
    <a:srgbClr val="E3B1B7"/>
    <a:srgbClr val="CFAEE6"/>
    <a:srgbClr val="FCE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D02CF-3F14-4451-9B8F-53B1D59EDEE9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902-9E4F-4126-B06F-8F5C13B32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5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E8902-9E4F-4126-B06F-8F5C13B32DE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31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50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4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47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8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2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5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0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DC1B9-9C93-3F2F-F82B-71D22B0C7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84D9-E8CC-052D-9870-DCBDEFD5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ru-RU"/>
              <a:t>Итоговый проект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BB0401-6161-2329-C33A-72490EE8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ru-RU" dirty="0"/>
              <a:t>Дисциплина «Технологии разработки программных приложений»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9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3</a:t>
            </a:r>
            <a:r>
              <a:rPr lang="ru-RU" sz="7200" dirty="0"/>
              <a:t> часть</a:t>
            </a:r>
            <a:endParaRPr lang="en-US" sz="7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73741-41CF-B60C-ED17-6F4B336D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2789695"/>
            <a:ext cx="9605050" cy="363516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 dirty="0"/>
              <a:t>Создайте </a:t>
            </a:r>
            <a:r>
              <a:rPr lang="ru-RU" sz="2000" dirty="0" err="1"/>
              <a:t>Dockerfile</a:t>
            </a:r>
            <a:r>
              <a:rPr lang="ru-RU" sz="2000" dirty="0"/>
              <a:t>, в который запакуйте ваше приложение. 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 dirty="0"/>
              <a:t>*Разверните контейнер либо само приложение на любую облачную платформу (например, </a:t>
            </a:r>
            <a:r>
              <a:rPr lang="ru-RU" sz="2000" dirty="0" err="1"/>
              <a:t>Heroku</a:t>
            </a:r>
            <a:r>
              <a:rPr lang="ru-RU" sz="2000" dirty="0"/>
              <a:t>, Amazon или Azure).</a:t>
            </a:r>
            <a:endParaRPr lang="en-US" sz="2200" b="1" dirty="0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3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4800" dirty="0"/>
              <a:t>4 часть – защита презентации</a:t>
            </a:r>
            <a:endParaRPr lang="en-US" sz="4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73741-41CF-B60C-ED17-6F4B336D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2789695"/>
            <a:ext cx="9605050" cy="363516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Обязательные пункты презентации: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 dirty="0"/>
              <a:t>Название проекта и состав команды с указанием назначенных ролей (1 слайд).</a:t>
            </a:r>
          </a:p>
          <a:p>
            <a:pPr>
              <a:lnSpc>
                <a:spcPct val="100000"/>
              </a:lnSpc>
            </a:pPr>
            <a:r>
              <a:rPr lang="ru-RU" b="1" dirty="0"/>
              <a:t>+Добавить описание проекта, назначение и задачи приложения.</a:t>
            </a:r>
            <a:r>
              <a:rPr lang="ru-RU" sz="2000" b="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2000" b="1" dirty="0"/>
              <a:t>+Добавить </a:t>
            </a:r>
            <a:r>
              <a:rPr lang="en-US" sz="2000" b="1" dirty="0"/>
              <a:t>User Story</a:t>
            </a:r>
            <a:r>
              <a:rPr lang="en-GB" sz="2000" b="1" dirty="0"/>
              <a:t> (</a:t>
            </a:r>
            <a:r>
              <a:rPr lang="ru-RU" sz="2000" b="1" dirty="0"/>
              <a:t>основные).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2. Цели создания приложения (откуда возникла идея реализации именно такого приложения, как оно может помочь пользователям?).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3. Архитектура приложения (схема) с указанием стека используемых технологий. Обоснуйте выбранный стек технологий.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4. Основной функционал приложения (список) 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5. Перечислите аналоги системы. Что является «фишкой» вашего приложения? </a:t>
            </a:r>
            <a:r>
              <a:rPr lang="ru-RU" sz="2000" b="1" dirty="0"/>
              <a:t>(можно добавить табличку с плюсами и минусами по критериям)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6. Продемонстрируйте работу приложения. </a:t>
            </a:r>
            <a:endParaRPr lang="en-US" sz="2200" b="1" dirty="0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7200" dirty="0"/>
              <a:t>1 часть</a:t>
            </a:r>
            <a:endParaRPr lang="en-US" sz="7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73741-41CF-B60C-ED17-6F4B336D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2789695"/>
            <a:ext cx="9605050" cy="363516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200" dirty="0"/>
              <a:t>Выберите тему проекта.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200" b="1" dirty="0"/>
              <a:t>Краткое описание проекта. 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3. Определите назначение и задачи будущего приложения.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4. Определите состав команды проекта.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5. Сформулируйте функциональные требования к проекту (и </a:t>
            </a:r>
            <a:r>
              <a:rPr lang="en-US" sz="2200" b="1" dirty="0"/>
              <a:t>User-story)</a:t>
            </a:r>
            <a:r>
              <a:rPr lang="ru-RU" sz="2200" b="1" dirty="0"/>
              <a:t>.</a:t>
            </a:r>
            <a:endParaRPr lang="en-US" sz="2200" b="1" dirty="0"/>
          </a:p>
          <a:p>
            <a:pPr>
              <a:lnSpc>
                <a:spcPct val="100000"/>
              </a:lnSpc>
            </a:pPr>
            <a:r>
              <a:rPr lang="ru-RU" sz="2200" dirty="0"/>
              <a:t>6. Придумайте интерфейс разрабатываемого продукта.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7. Создайте репозиторий для проекта и обеспечьте к нему удаленный доступ для всех членов команды.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8. Разработка проекта.</a:t>
            </a:r>
            <a:endParaRPr lang="en-US" sz="2200" b="1" dirty="0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4800" b="1" dirty="0"/>
              <a:t>2. Краткое описание проекта </a:t>
            </a:r>
            <a:br>
              <a:rPr lang="ru-RU" sz="4800" b="1" dirty="0"/>
            </a:br>
            <a:br>
              <a:rPr lang="ru-RU" sz="4800" b="1" dirty="0"/>
            </a:br>
            <a:endParaRPr lang="en-US" sz="4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73741-41CF-B60C-ED17-6F4B336D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2322095"/>
            <a:ext cx="9605050" cy="41027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400" b="1" dirty="0"/>
              <a:t>Пример проекта: Автоматизированная информационная система управления проектами (АИС УП).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АИС УП должна автоматизировать процессы управления проектной деятельностью компании</a:t>
            </a:r>
            <a:r>
              <a:rPr lang="en-US" sz="2400" dirty="0"/>
              <a:t>/</a:t>
            </a:r>
            <a:r>
              <a:rPr lang="ru-RU" sz="2400" dirty="0"/>
              <a:t>организации, в том числе предоставить единое информационное пространство для участников команды проекта, обеспечить управление с использованием необходимых функциональных модулей для предоставления полной информации по реализуемым проектам, сбора отчетности по проектам, поддержки стратегического планирования, управления временными и финансовыми показателями проектов, хранения проектной документации, удобства коммуникаций между участниками АИС УП.</a:t>
            </a:r>
            <a:endParaRPr lang="en-US" sz="2400" b="1" dirty="0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b="1" dirty="0"/>
              <a:t>3. Определите назначение и задачи будущего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73741-41CF-B60C-ED17-6F4B336D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2789695"/>
            <a:ext cx="9605050" cy="36351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Назначение</a:t>
            </a:r>
            <a:r>
              <a:rPr lang="ru-RU" sz="2000" dirty="0"/>
              <a:t>: Система предназначена для автоматизации процессов управления проектами в компании.</a:t>
            </a:r>
          </a:p>
          <a:p>
            <a:pPr>
              <a:lnSpc>
                <a:spcPct val="100000"/>
              </a:lnSpc>
            </a:pPr>
            <a:r>
              <a:rPr lang="ru-RU" b="1" dirty="0"/>
              <a:t>Задачи, выполняемые Системой: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предоставлять сотрудникам полный перечень инструментов для доступа к сведениям проектов;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предоставлять инструменты для сбора отчетности, управления временными и финансовыми показателями;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предоставлять внутренние чаты для коммуникации с участниками проекта;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предоставлять доступ к формам документов, шаблонам отчетов.</a:t>
            </a:r>
            <a:endParaRPr lang="ru-RU" sz="2000" dirty="0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021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dirty="0"/>
              <a:t>5. Сформулируйте функциональные требования к проекту (и </a:t>
            </a:r>
            <a:r>
              <a:rPr lang="en-US" sz="4000" b="1" dirty="0"/>
              <a:t>User-story)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E58C7E9-FF6E-3D7F-7107-F322AACE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92748"/>
              </p:ext>
            </p:extLst>
          </p:nvPr>
        </p:nvGraphicFramePr>
        <p:xfrm>
          <a:off x="1827452" y="2788920"/>
          <a:ext cx="8127999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221">
                  <a:extLst>
                    <a:ext uri="{9D8B030D-6E8A-4147-A177-3AD203B41FA5}">
                      <a16:colId xmlns:a16="http://schemas.microsoft.com/office/drawing/2014/main" val="2323074155"/>
                    </a:ext>
                  </a:extLst>
                </a:gridCol>
                <a:gridCol w="2382252">
                  <a:extLst>
                    <a:ext uri="{9D8B030D-6E8A-4147-A177-3AD203B41FA5}">
                      <a16:colId xmlns:a16="http://schemas.microsoft.com/office/drawing/2014/main" val="3151728900"/>
                    </a:ext>
                  </a:extLst>
                </a:gridCol>
                <a:gridCol w="3506526">
                  <a:extLst>
                    <a:ext uri="{9D8B030D-6E8A-4147-A177-3AD203B41FA5}">
                      <a16:colId xmlns:a16="http://schemas.microsoft.com/office/drawing/2014/main" val="419779633"/>
                    </a:ext>
                  </a:extLst>
                </a:gridCol>
              </a:tblGrid>
              <a:tr h="351753">
                <a:tc gridSpan="2"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Заголовок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Информация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96268"/>
                  </a:ext>
                </a:extLst>
              </a:tr>
              <a:tr h="615568"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Как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Руководитель проекта</a:t>
                      </a:r>
                    </a:p>
                    <a:p>
                      <a:endParaRPr lang="ru-RU" i="1" dirty="0">
                        <a:latin typeface="Sitka Banner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88225"/>
                  </a:ext>
                </a:extLst>
              </a:tr>
              <a:tr h="615568"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Примечание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Я хочу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Пригласить участников проекта</a:t>
                      </a:r>
                    </a:p>
                    <a:p>
                      <a:endParaRPr lang="ru-RU" i="1" dirty="0">
                        <a:latin typeface="Sitka Banner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80923"/>
                  </a:ext>
                </a:extLst>
              </a:tr>
              <a:tr h="879383"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Чтобы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Работать над проектом в одной рабочей области</a:t>
                      </a:r>
                    </a:p>
                    <a:p>
                      <a:endParaRPr lang="ru-RU" i="1" dirty="0">
                        <a:latin typeface="Sitka Banner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0320"/>
                  </a:ext>
                </a:extLst>
              </a:tr>
              <a:tr h="879383"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Функциональное требование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Объединение пользователей в группы </a:t>
                      </a:r>
                    </a:p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Присоединение пользователей к </a:t>
                      </a:r>
                      <a:r>
                        <a:rPr lang="ru-RU" i="1" dirty="0" err="1">
                          <a:latin typeface="Sitka Banner" panose="02000505000000020004" pitchFamily="2" charset="0"/>
                        </a:rPr>
                        <a:t>Kanban</a:t>
                      </a:r>
                      <a:r>
                        <a:rPr lang="ru-RU" i="1" dirty="0">
                          <a:latin typeface="Sitka Banner" panose="02000505000000020004" pitchFamily="2" charset="0"/>
                        </a:rPr>
                        <a:t>-доске</a:t>
                      </a:r>
                    </a:p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Создание общего чата с участниками проекта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i="1" dirty="0">
                        <a:latin typeface="Sitka Banner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51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25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021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dirty="0"/>
              <a:t>5. Сформулируйте функциональные требования к проекту (и </a:t>
            </a:r>
            <a:r>
              <a:rPr lang="en-US" sz="4000" b="1" dirty="0"/>
              <a:t>User-story)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E58C7E9-FF6E-3D7F-7107-F322AACE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6657"/>
              </p:ext>
            </p:extLst>
          </p:nvPr>
        </p:nvGraphicFramePr>
        <p:xfrm>
          <a:off x="1827452" y="2788920"/>
          <a:ext cx="8127999" cy="3439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221">
                  <a:extLst>
                    <a:ext uri="{9D8B030D-6E8A-4147-A177-3AD203B41FA5}">
                      <a16:colId xmlns:a16="http://schemas.microsoft.com/office/drawing/2014/main" val="2323074155"/>
                    </a:ext>
                  </a:extLst>
                </a:gridCol>
                <a:gridCol w="2382252">
                  <a:extLst>
                    <a:ext uri="{9D8B030D-6E8A-4147-A177-3AD203B41FA5}">
                      <a16:colId xmlns:a16="http://schemas.microsoft.com/office/drawing/2014/main" val="3151728900"/>
                    </a:ext>
                  </a:extLst>
                </a:gridCol>
                <a:gridCol w="3506526">
                  <a:extLst>
                    <a:ext uri="{9D8B030D-6E8A-4147-A177-3AD203B41FA5}">
                      <a16:colId xmlns:a16="http://schemas.microsoft.com/office/drawing/2014/main" val="419779633"/>
                    </a:ext>
                  </a:extLst>
                </a:gridCol>
              </a:tblGrid>
              <a:tr h="351753">
                <a:tc gridSpan="2"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Заголовок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Информация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96268"/>
                  </a:ext>
                </a:extLst>
              </a:tr>
              <a:tr h="615568"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Как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Аналитик</a:t>
                      </a:r>
                    </a:p>
                    <a:p>
                      <a:endParaRPr lang="ru-RU" i="1" dirty="0">
                        <a:latin typeface="Sitka Banner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88225"/>
                  </a:ext>
                </a:extLst>
              </a:tr>
              <a:tr h="615568"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Примечание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Я хочу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Создавать график работ по проекту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80923"/>
                  </a:ext>
                </a:extLst>
              </a:tr>
              <a:tr h="879383"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Чтобы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Отслеживать даты начала и окончания проекта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0320"/>
                  </a:ext>
                </a:extLst>
              </a:tr>
              <a:tr h="879383">
                <a:tc>
                  <a:txBody>
                    <a:bodyPr/>
                    <a:lstStyle/>
                    <a:p>
                      <a:r>
                        <a:rPr lang="ru-RU" b="1" i="1" dirty="0">
                          <a:latin typeface="Sitka Banner" panose="02000505000000020004" pitchFamily="2" charset="0"/>
                        </a:rPr>
                        <a:t>Функциональное требование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Создание диаграммы </a:t>
                      </a:r>
                      <a:r>
                        <a:rPr lang="ru-RU" i="1" dirty="0" err="1">
                          <a:latin typeface="Sitka Banner" panose="02000505000000020004" pitchFamily="2" charset="0"/>
                        </a:rPr>
                        <a:t>Ганта</a:t>
                      </a:r>
                      <a:r>
                        <a:rPr lang="ru-RU" i="1" dirty="0">
                          <a:latin typeface="Sitka Banner" panose="02000505000000020004" pitchFamily="2" charset="0"/>
                        </a:rPr>
                        <a:t> для отслеживания сроков проекта</a:t>
                      </a:r>
                    </a:p>
                    <a:p>
                      <a:r>
                        <a:rPr lang="ru-RU" i="1" dirty="0">
                          <a:latin typeface="Sitka Banner" panose="02000505000000020004" pitchFamily="2" charset="0"/>
                        </a:rPr>
                        <a:t>Выгрузка календарного плана в формате .</a:t>
                      </a:r>
                      <a:r>
                        <a:rPr lang="ru-RU" i="1" dirty="0" err="1">
                          <a:latin typeface="Sitka Banner" panose="02000505000000020004" pitchFamily="2" charset="0"/>
                        </a:rPr>
                        <a:t>pdf</a:t>
                      </a:r>
                      <a:endParaRPr lang="ru-RU" i="1" dirty="0">
                        <a:latin typeface="Sitka Banner" panose="02000505000000020004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i="1" dirty="0">
                        <a:latin typeface="Sitka Banner" panose="02000505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51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1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021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7200" dirty="0"/>
              <a:t>2 часть</a:t>
            </a:r>
            <a:endParaRPr lang="en-US" sz="7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73741-41CF-B60C-ED17-6F4B336D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2789695"/>
            <a:ext cx="9605050" cy="363516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200" dirty="0"/>
              <a:t>Напишите файл README.md с общим описанием проекта, опишите зависимости проекта и команду для его запуска.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200" b="1" dirty="0"/>
              <a:t>Опишите выбранный стек технологий для разработки проекта.</a:t>
            </a:r>
            <a:endParaRPr lang="en-US" sz="2200" b="1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200" b="1" dirty="0"/>
              <a:t>Разработайте архитектуру приложения.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200" dirty="0"/>
              <a:t>Настройте систему сборки для вашего проекта.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200" dirty="0"/>
              <a:t>Продолжайте писать код.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200" dirty="0"/>
              <a:t>Настройте систему сборки для сборки документации проекта.</a:t>
            </a:r>
          </a:p>
          <a:p>
            <a:pPr>
              <a:lnSpc>
                <a:spcPct val="100000"/>
              </a:lnSpc>
            </a:pPr>
            <a:endParaRPr lang="en-US" sz="2200" b="1" dirty="0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2. Опишите выбранный стек технологий для разработки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73741-41CF-B60C-ED17-6F4B336D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2789695"/>
            <a:ext cx="9605050" cy="3923926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600" dirty="0"/>
              <a:t>Операционная система сервера </a:t>
            </a:r>
            <a:r>
              <a:rPr lang="ru-RU" sz="2600" b="1" dirty="0"/>
              <a:t>(</a:t>
            </a:r>
            <a:r>
              <a:rPr lang="en-US" sz="2600" b="1" dirty="0"/>
              <a:t>Linux)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600" dirty="0"/>
              <a:t>СУБД </a:t>
            </a:r>
            <a:r>
              <a:rPr lang="ru-RU" sz="2600" b="1" dirty="0"/>
              <a:t>(</a:t>
            </a:r>
            <a:r>
              <a:rPr lang="en-US" sz="2600" b="1" dirty="0"/>
              <a:t>MS SQL, MySQL, MongoDB)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600" dirty="0"/>
              <a:t>Язык программирования бэкенда и </a:t>
            </a:r>
            <a:r>
              <a:rPr lang="ru-RU" sz="2600" dirty="0" err="1"/>
              <a:t>фронтенда</a:t>
            </a:r>
            <a:r>
              <a:rPr lang="ru-RU" sz="2600" dirty="0"/>
              <a:t> </a:t>
            </a:r>
            <a:r>
              <a:rPr lang="ru-RU" sz="2600" b="1" dirty="0"/>
              <a:t>(</a:t>
            </a:r>
            <a:r>
              <a:rPr lang="en-US" sz="2600" b="1" dirty="0"/>
              <a:t>JavaScript, PHP, C++)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600" dirty="0"/>
              <a:t>Фреймворки </a:t>
            </a:r>
            <a:r>
              <a:rPr lang="ru-RU" sz="2600" b="1" dirty="0"/>
              <a:t>(</a:t>
            </a:r>
            <a:r>
              <a:rPr lang="en-US" sz="2600" b="1" dirty="0"/>
              <a:t>Django, Angular, Vue.js)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600" dirty="0"/>
              <a:t>Верстка </a:t>
            </a:r>
            <a:r>
              <a:rPr lang="ru-RU" sz="2600" b="1" dirty="0"/>
              <a:t>(язык разметки веб-страниц </a:t>
            </a:r>
            <a:r>
              <a:rPr lang="en-US" sz="2600" b="1" dirty="0"/>
              <a:t>HTML, </a:t>
            </a:r>
            <a:r>
              <a:rPr lang="ru-RU" sz="2600" b="1" dirty="0"/>
              <a:t>язык описания внешнего вида документа CSS</a:t>
            </a:r>
            <a:r>
              <a:rPr lang="en-US" sz="2600" b="1" dirty="0"/>
              <a:t>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sz="2600" b="1" dirty="0"/>
              <a:t>GitHub, Docker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600" dirty="0"/>
              <a:t>Интегрированная среда разработки </a:t>
            </a:r>
            <a:r>
              <a:rPr lang="ru-RU" sz="2600" b="1" dirty="0"/>
              <a:t>(</a:t>
            </a:r>
            <a:r>
              <a:rPr lang="en-US" sz="2600" b="1" dirty="0"/>
              <a:t>IntelliJ IDEA, Microsoft Visual Studio, Eclipse)</a:t>
            </a:r>
            <a:endParaRPr lang="en-GB" sz="2600" b="1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600" dirty="0"/>
              <a:t>Система непрерывной интеграции </a:t>
            </a:r>
            <a:r>
              <a:rPr lang="ru-RU" sz="2600" b="1" dirty="0"/>
              <a:t>(</a:t>
            </a:r>
            <a:r>
              <a:rPr lang="en-US" sz="2600" b="1" dirty="0"/>
              <a:t>Jenkins, Travis CI</a:t>
            </a:r>
            <a:r>
              <a:rPr lang="ru-RU" sz="2600" b="1" dirty="0"/>
              <a:t>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600" dirty="0"/>
              <a:t>Система управления корпоративным контентом </a:t>
            </a:r>
            <a:r>
              <a:rPr lang="en-US" sz="2600" dirty="0"/>
              <a:t>ECM</a:t>
            </a:r>
            <a:r>
              <a:rPr lang="ru-RU" sz="2600" dirty="0"/>
              <a:t> </a:t>
            </a:r>
            <a:r>
              <a:rPr lang="ru-RU" sz="2600" b="1" dirty="0"/>
              <a:t>(</a:t>
            </a:r>
            <a:r>
              <a:rPr lang="en-US" sz="2600" b="1" dirty="0" err="1"/>
              <a:t>Wordpress</a:t>
            </a:r>
            <a:r>
              <a:rPr lang="en-US" sz="2600" b="1" dirty="0"/>
              <a:t>, </a:t>
            </a:r>
            <a:r>
              <a:rPr lang="en-US" sz="2600" b="1" dirty="0" err="1"/>
              <a:t>Directum</a:t>
            </a:r>
            <a:r>
              <a:rPr lang="en-US" sz="2600" b="1" dirty="0"/>
              <a:t> RX)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200" b="1" dirty="0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0EE64B8-603E-1402-F568-D126F4AD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2021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8598-1EC0-3DCA-0107-4AA6BD1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2747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4800" b="1" dirty="0"/>
              <a:t>3. Разработайте архитектуру приложения</a:t>
            </a:r>
            <a:br>
              <a:rPr lang="ru-RU" sz="4800" b="1" dirty="0"/>
            </a:br>
            <a:endParaRPr lang="en-US" sz="4800" dirty="0"/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699D53-56E5-7364-CA88-7120F7F2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387" y="2500451"/>
            <a:ext cx="7484190" cy="42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964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B302A"/>
      </a:dk2>
      <a:lt2>
        <a:srgbClr val="F3F1F0"/>
      </a:lt2>
      <a:accent1>
        <a:srgbClr val="43AEBF"/>
      </a:accent1>
      <a:accent2>
        <a:srgbClr val="33B490"/>
      </a:accent2>
      <a:accent3>
        <a:srgbClr val="3FB563"/>
      </a:accent3>
      <a:accent4>
        <a:srgbClr val="44B834"/>
      </a:accent4>
      <a:accent5>
        <a:srgbClr val="79AF3D"/>
      </a:accent5>
      <a:accent6>
        <a:srgbClr val="A1A830"/>
      </a:accent6>
      <a:hlink>
        <a:srgbClr val="BF5241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Градиентная заливка</Template>
  <TotalTime>174</TotalTime>
  <Words>624</Words>
  <Application>Microsoft Office PowerPoint</Application>
  <PresentationFormat>Широкоэкранный</PresentationFormat>
  <Paragraphs>84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Sitka Banner</vt:lpstr>
      <vt:lpstr>HeadlinesVTI</vt:lpstr>
      <vt:lpstr>Итоговый проект</vt:lpstr>
      <vt:lpstr>1 часть</vt:lpstr>
      <vt:lpstr>2. Краткое описание проекта   </vt:lpstr>
      <vt:lpstr>3. Определите назначение и задачи будущего приложения</vt:lpstr>
      <vt:lpstr>5. Сформулируйте функциональные требования к проекту (и User-story)</vt:lpstr>
      <vt:lpstr>5. Сформулируйте функциональные требования к проекту (и User-story)</vt:lpstr>
      <vt:lpstr>2 часть</vt:lpstr>
      <vt:lpstr>2. Опишите выбранный стек технологий для разработки проекта</vt:lpstr>
      <vt:lpstr>3. Разработайте архитектуру приложения </vt:lpstr>
      <vt:lpstr>3 часть</vt:lpstr>
      <vt:lpstr>4 часть – защита презентации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Den</dc:creator>
  <cp:lastModifiedBy>Ден Den</cp:lastModifiedBy>
  <cp:revision>7</cp:revision>
  <dcterms:created xsi:type="dcterms:W3CDTF">2023-03-12T13:06:56Z</dcterms:created>
  <dcterms:modified xsi:type="dcterms:W3CDTF">2024-02-18T17:09:17Z</dcterms:modified>
</cp:coreProperties>
</file>