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6"/>
  </p:notesMasterIdLst>
  <p:sldIdLst>
    <p:sldId id="419" r:id="rId6"/>
    <p:sldId id="369" r:id="rId7"/>
    <p:sldId id="420" r:id="rId8"/>
    <p:sldId id="425" r:id="rId9"/>
    <p:sldId id="427" r:id="rId10"/>
    <p:sldId id="430" r:id="rId11"/>
    <p:sldId id="428" r:id="rId12"/>
    <p:sldId id="429" r:id="rId13"/>
    <p:sldId id="384" r:id="rId14"/>
    <p:sldId id="42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87"/>
    <a:srgbClr val="C5F1EC"/>
    <a:srgbClr val="DEECF8"/>
    <a:srgbClr val="BDD7EE"/>
    <a:srgbClr val="36A39C"/>
    <a:srgbClr val="4C85C5"/>
    <a:srgbClr val="F55604"/>
    <a:srgbClr val="38B0F1"/>
    <a:srgbClr val="9826AF"/>
    <a:srgbClr val="522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4" y="200"/>
      </p:cViewPr>
      <p:guideLst>
        <p:guide orient="horz" pos="360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D933C-44E6-4009-ABAA-2B8326CFDDCD}" type="datetimeFigureOut">
              <a:rPr lang="en-US" smtClean="0"/>
              <a:t>6/16/16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FB90B-C77B-4A48-A2F3-0996AF9E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4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FB90B-C77B-4A48-A2F3-0996AF9EB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reasons:</a:t>
            </a:r>
          </a:p>
          <a:p>
            <a:r>
              <a:rPr lang="en-US" dirty="0" smtClean="0"/>
              <a:t>- Difficulty to learn created a barrier to entry</a:t>
            </a:r>
          </a:p>
          <a:p>
            <a:r>
              <a:rPr lang="en-US" dirty="0" smtClean="0"/>
              <a:t>- Archaic memory management led</a:t>
            </a:r>
            <a:r>
              <a:rPr lang="en-US" baseline="0" dirty="0" smtClean="0"/>
              <a:t> to very buggy code</a:t>
            </a:r>
          </a:p>
          <a:p>
            <a:r>
              <a:rPr lang="en-US" baseline="0" dirty="0" smtClean="0"/>
              <a:t>- As applications became more complex computationally, graphically, Objective-C was not keeping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FB90B-C77B-4A48-A2F3-0996AF9EB4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1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8" y="181501"/>
            <a:ext cx="835660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8" y="1693344"/>
            <a:ext cx="835660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25081" y="6554805"/>
            <a:ext cx="3283035" cy="28738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45675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800" b="0" i="0" kern="1200">
                <a:solidFill>
                  <a:schemeClr val="bg1">
                    <a:lumMod val="65000"/>
                  </a:schemeClr>
                </a:solidFill>
                <a:latin typeface="Open Sans"/>
                <a:cs typeface="Open Sans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© </a:t>
            </a:r>
            <a:r>
              <a:rPr lang="en-US" dirty="0" err="1">
                <a:solidFill>
                  <a:prstClr val="white">
                    <a:lumMod val="65000"/>
                  </a:prstClr>
                </a:solidFill>
              </a:rPr>
              <a:t>Pariveda</a:t>
            </a:r>
            <a:r>
              <a:rPr lang="en-US" dirty="0">
                <a:solidFill>
                  <a:prstClr val="white">
                    <a:lumMod val="65000"/>
                  </a:prstClr>
                </a:solidFill>
              </a:rPr>
              <a:t> Solutions. Confidential &amp; Proprietary.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504808" y="6604587"/>
            <a:ext cx="0" cy="18944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8" y="6565963"/>
            <a:ext cx="457200" cy="266644"/>
          </a:xfrm>
          <a:prstGeom prst="rect">
            <a:avLst/>
          </a:prstGeom>
        </p:spPr>
        <p:txBody>
          <a:bodyPr vert="horz" lIns="91348" tIns="45674" rIns="91348" bIns="45674" rtlCol="0" anchor="ctr"/>
          <a:lstStyle>
            <a:lvl1pPr algn="r">
              <a:defRPr sz="800" b="0" i="0">
                <a:solidFill>
                  <a:srgbClr val="A19E96"/>
                </a:solidFill>
                <a:latin typeface="Open Sans"/>
                <a:cs typeface="Open Sans"/>
              </a:defRPr>
            </a:lvl1pPr>
          </a:lstStyle>
          <a:p>
            <a:fld id="{0DFF66B6-8279-2D4E-9792-37D59DD97F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52" y="6464771"/>
            <a:ext cx="1439513" cy="3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Layout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1501"/>
            <a:ext cx="879652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8719"/>
            <a:ext cx="8794546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318" y="6198004"/>
            <a:ext cx="1646492" cy="8009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75" y="6510721"/>
            <a:ext cx="1140051" cy="225572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88" y="0"/>
            <a:ext cx="6541535" cy="180975"/>
          </a:xfrm>
        </p:spPr>
        <p:txBody>
          <a:bodyPr/>
          <a:lstStyle>
            <a:lvl1pPr marL="0" indent="0">
              <a:buNone/>
              <a:defRPr sz="800"/>
            </a:lvl1pPr>
            <a:lvl2pPr marL="182880" indent="0">
              <a:buNone/>
              <a:defRPr sz="800"/>
            </a:lvl2pPr>
            <a:lvl3pPr marL="342900" indent="0">
              <a:buNone/>
              <a:defRPr sz="800"/>
            </a:lvl3pPr>
            <a:lvl4pPr marL="470297" indent="0">
              <a:buNone/>
              <a:defRPr sz="800"/>
            </a:lvl4pPr>
            <a:lvl5pPr marL="641747" indent="0">
              <a:buNone/>
              <a:defRPr sz="800"/>
            </a:lvl5pPr>
          </a:lstStyle>
          <a:p>
            <a:pPr lvl="0"/>
            <a:r>
              <a:rPr lang="en-US" dirty="0"/>
              <a:t>Breadcrumb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390511" y="6668580"/>
            <a:ext cx="0" cy="18944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418205" y="6657967"/>
            <a:ext cx="2790990" cy="20005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defRPr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 Pariveda Solutions, Confidential and Proprietary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5560" y="6663920"/>
            <a:ext cx="2952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rtl="0" eaLnBrk="1" latinLnBrk="0" hangingPunct="1">
              <a:defRPr/>
            </a:pPr>
            <a:fld id="{FA501A15-C436-45B0-8AFF-D95A547535CF}" type="slidenum">
              <a:rPr lang="en-US" sz="700" b="0" kern="1200" smtClean="0">
                <a:solidFill>
                  <a:prstClr val="white">
                    <a:lumMod val="65000"/>
                  </a:prstClr>
                </a:solidFill>
                <a:latin typeface="+mj-lt"/>
                <a:ea typeface="+mn-ea"/>
                <a:cs typeface="+mn-cs"/>
              </a:rPr>
              <a:pPr marL="0" algn="l" defTabSz="914400" rtl="0" eaLnBrk="1" latinLnBrk="0" hangingPunct="1">
                <a:defRPr/>
              </a:pPr>
              <a:t>‹#›</a:t>
            </a:fld>
            <a:endParaRPr lang="en-US" sz="600" b="0" kern="1200" dirty="0">
              <a:solidFill>
                <a:prstClr val="white">
                  <a:lumMod val="65000"/>
                </a:prst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3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9055" y="258798"/>
            <a:ext cx="78867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8288" y="0"/>
            <a:ext cx="8350250" cy="258763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Breadcrumb</a:t>
            </a:r>
          </a:p>
        </p:txBody>
      </p:sp>
    </p:spTree>
    <p:extLst>
      <p:ext uri="{BB962C8B-B14F-4D97-AF65-F5344CB8AC3E}">
        <p14:creationId xmlns:p14="http://schemas.microsoft.com/office/powerpoint/2010/main" val="23391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9055" y="8644"/>
            <a:ext cx="78867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7828"/>
          </a:xfrm>
          <a:prstGeom prst="rect">
            <a:avLst/>
          </a:prstGeom>
          <a:solidFill>
            <a:srgbClr val="005187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 userDrawn="1"/>
        </p:nvSpPr>
        <p:spPr>
          <a:xfrm flipH="1">
            <a:off x="-1753295" y="0"/>
            <a:ext cx="9113177" cy="6858000"/>
          </a:xfrm>
          <a:prstGeom prst="parallelogram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55817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55817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1611" y="1981062"/>
            <a:ext cx="5790482" cy="15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9055" y="0"/>
            <a:ext cx="78867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51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0518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055" y="0"/>
            <a:ext cx="78867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055" y="0"/>
            <a:ext cx="7886700" cy="852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2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"/>
            <a:ext cx="9144000" cy="685765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7828"/>
          </a:xfrm>
          <a:prstGeom prst="rect">
            <a:avLst/>
          </a:prstGeom>
          <a:solidFill>
            <a:srgbClr val="005187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167" y="6522876"/>
            <a:ext cx="1288620" cy="3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628650" y="6587500"/>
            <a:ext cx="3283035" cy="2873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© Pariveda Solutions. Confidential &amp; Proprietary.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440" y="6587500"/>
            <a:ext cx="419313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2C90C71-7135-4777-A146-7AE8FC855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7" r:id="rId9"/>
    <p:sldLayoutId id="2147483669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187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4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20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1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187"/>
        </a:buClr>
        <a:buSzPct val="90000"/>
        <a:buFont typeface="Wingdings" panose="05000000000000000000" pitchFamily="2" charset="2"/>
        <a:buChar char="§"/>
        <a:defRPr sz="1800" kern="1200">
          <a:solidFill>
            <a:srgbClr val="3B3838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research/developer-survey-2016#technology-most-loved-dreaded-and-wanted" TargetMode="External"/><Relationship Id="rId4" Type="http://schemas.openxmlformats.org/officeDocument/2006/relationships/hyperlink" Target="http://perfect.org/" TargetMode="External"/><Relationship Id="rId5" Type="http://schemas.openxmlformats.org/officeDocument/2006/relationships/hyperlink" Target="http://thenextweb.com/dd/2016/04/07/google-facebook-uber-swift/" TargetMode="External"/><Relationship Id="rId6" Type="http://schemas.openxmlformats.org/officeDocument/2006/relationships/hyperlink" Target="http://www.tiobe.com/tiobe_index/" TargetMode="External"/><Relationship Id="rId7" Type="http://schemas.openxmlformats.org/officeDocument/2006/relationships/hyperlink" Target="https://medium.com/ios-os-x-development/is-apple-using-swift-4a6c80f74599#.a3g33pc88" TargetMode="External"/><Relationship Id="rId8" Type="http://schemas.openxmlformats.org/officeDocument/2006/relationships/hyperlink" Target="http://9to5mac.com/2016/01/18/swift-is-quickly-rising-in-popularity-as-a-developer-language-but-how-much-is-apple-using-swift/" TargetMode="External"/><Relationship Id="rId9" Type="http://schemas.openxmlformats.org/officeDocument/2006/relationships/hyperlink" Target="https://github.com/blog/2047-language-trends-on-github" TargetMode="External"/><Relationship Id="rId10" Type="http://schemas.openxmlformats.org/officeDocument/2006/relationships/hyperlink" Target="https://medium.com/@ryanolsonk/are-the-top-apps-using-swift-42e880e7727f#.1n2foeisx" TargetMode="External"/><Relationship Id="rId11" Type="http://schemas.openxmlformats.org/officeDocument/2006/relationships/hyperlink" Target="https://yalantis.com/blog/is-swift-faster-than-objective-c/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tackoverflow.com/research/developer-survey-2015#tech-super20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9.jp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3888" y="1709739"/>
            <a:ext cx="5746432" cy="2852737"/>
          </a:xfrm>
        </p:spPr>
        <p:txBody>
          <a:bodyPr>
            <a:normAutofit/>
          </a:bodyPr>
          <a:lstStyle/>
          <a:p>
            <a:r>
              <a:rPr lang="en-US" dirty="0"/>
              <a:t>Intro to </a:t>
            </a:r>
            <a:r>
              <a:rPr lang="en-US" dirty="0" smtClean="0"/>
              <a:t>Mobile Development with Swift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by Erik Andersen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5213731"/>
            <a:ext cx="1251027" cy="12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61399"/>
            <a:ext cx="7886700" cy="53155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2015 “Most Loved” Survey Results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stackoverflow.com/research/developer-survey-2015#tech-super2016</a:t>
            </a:r>
            <a:endParaRPr lang="en-US" dirty="0" smtClean="0"/>
          </a:p>
          <a:p>
            <a:r>
              <a:rPr lang="en-US" dirty="0" smtClean="0"/>
              <a:t>2016 “Most Loved” Survey Results 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stackoverflow.com/research/developer-survey-2016#technology-most-loved-dreaded-and-wanted</a:t>
            </a:r>
            <a:endParaRPr lang="en-US" dirty="0" smtClean="0"/>
          </a:p>
          <a:p>
            <a:r>
              <a:rPr lang="en-US" dirty="0" smtClean="0"/>
              <a:t>Server-side Swift</a:t>
            </a:r>
          </a:p>
          <a:p>
            <a:pPr lvl="1"/>
            <a:r>
              <a:rPr lang="en-US" dirty="0">
                <a:hlinkClick r:id="rId4"/>
              </a:rPr>
              <a:t>http://perfect.org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	</a:t>
            </a:r>
          </a:p>
          <a:p>
            <a:r>
              <a:rPr lang="en-US" dirty="0" smtClean="0"/>
              <a:t>Swift for Android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thenextweb.com/dd/2016/04/07/google-facebook-uber-swift/</a:t>
            </a:r>
            <a:endParaRPr lang="en-US" dirty="0" smtClean="0"/>
          </a:p>
          <a:p>
            <a:r>
              <a:rPr lang="en-US" dirty="0" smtClean="0"/>
              <a:t>Swift is 14</a:t>
            </a:r>
            <a:r>
              <a:rPr lang="en-US" baseline="30000" dirty="0" smtClean="0"/>
              <a:t>th</a:t>
            </a:r>
            <a:r>
              <a:rPr lang="en-US" dirty="0" smtClean="0"/>
              <a:t> most popular programming language</a:t>
            </a:r>
          </a:p>
          <a:p>
            <a:pPr lvl="1"/>
            <a:r>
              <a:rPr lang="en-US" dirty="0">
                <a:hlinkClick r:id="rId6"/>
              </a:rPr>
              <a:t>http://www.tiobe.com/tiobe_index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(Java is #1)</a:t>
            </a:r>
          </a:p>
          <a:p>
            <a:pPr lvl="1"/>
            <a:r>
              <a:rPr lang="en-US" dirty="0" smtClean="0"/>
              <a:t>** </a:t>
            </a:r>
            <a:r>
              <a:rPr lang="en-US" dirty="0"/>
              <a:t>The ratings are based on the number of skilled engineers world-wide, courses and third party </a:t>
            </a:r>
            <a:r>
              <a:rPr lang="en-US" dirty="0" smtClean="0"/>
              <a:t>vendors **</a:t>
            </a:r>
          </a:p>
          <a:p>
            <a:r>
              <a:rPr lang="en-US" dirty="0" smtClean="0"/>
              <a:t>Calculator app as the only Swift app</a:t>
            </a:r>
          </a:p>
          <a:p>
            <a:pPr lvl="1"/>
            <a:r>
              <a:rPr lang="en-US" dirty="0">
                <a:hlinkClick r:id="rId7"/>
              </a:rPr>
              <a:t>https://medium.com/ios-os-x-development/is-apple-using-swift-4a6c80f74599#.</a:t>
            </a:r>
            <a:r>
              <a:rPr lang="en-US" dirty="0" smtClean="0">
                <a:hlinkClick r:id="rId7"/>
              </a:rPr>
              <a:t>a3g33pc88</a:t>
            </a:r>
            <a:endParaRPr lang="en-US" dirty="0" smtClean="0"/>
          </a:p>
          <a:p>
            <a:r>
              <a:rPr lang="en-US" dirty="0" smtClean="0"/>
              <a:t>Stable ABI</a:t>
            </a:r>
          </a:p>
          <a:p>
            <a:pPr lvl="1"/>
            <a:r>
              <a:rPr lang="en-US" dirty="0">
                <a:hlinkClick r:id="rId8"/>
              </a:rPr>
              <a:t>http://9to5mac.com/2016/01/18/swift-is-quickly-rising-in-popularity-as-a-developer-language-but-how-much-is-apple-using-swift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A big factor for the lack of update is that the Swift Application Binary Interface (ABI) is not locked down. Until this happens, a goal for Swift 3, it is practically impossible for Apple to make stable Swift frameworks without breaking application compatibility with every release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Swift still not top ten programming languages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github.com/blog/2047-language-trends-on-github</a:t>
            </a:r>
            <a:endParaRPr lang="en-US" dirty="0" smtClean="0"/>
          </a:p>
          <a:p>
            <a:r>
              <a:rPr lang="en-US" dirty="0" smtClean="0"/>
              <a:t>11% of the top apps use “some” </a:t>
            </a:r>
            <a:r>
              <a:rPr lang="en-US" dirty="0" smtClean="0"/>
              <a:t>Swift</a:t>
            </a:r>
          </a:p>
          <a:p>
            <a:pPr lvl="1"/>
            <a:r>
              <a:rPr lang="en-US" dirty="0">
                <a:hlinkClick r:id="rId10"/>
              </a:rPr>
              <a:t>https://medium.com/@ryanolsonk/are-the-top-apps-using-swift-42e880e7727f#.</a:t>
            </a:r>
            <a:r>
              <a:rPr lang="en-US" dirty="0" smtClean="0">
                <a:hlinkClick r:id="rId10"/>
              </a:rPr>
              <a:t>1n2foeisx</a:t>
            </a:r>
            <a:endParaRPr lang="en-US" dirty="0" smtClean="0"/>
          </a:p>
          <a:p>
            <a:r>
              <a:rPr lang="en-US" dirty="0" smtClean="0"/>
              <a:t>Swift, on average, is actually not that much faster than Objective-C</a:t>
            </a:r>
          </a:p>
          <a:p>
            <a:pPr lvl="1"/>
            <a:r>
              <a:rPr lang="en-US" dirty="0">
                <a:hlinkClick r:id="rId11"/>
              </a:rPr>
              <a:t>https://yalantis.com/blog/is-swift-faster-than-objective-c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55608" y="258763"/>
            <a:ext cx="7231092" cy="8524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544128" y="1825625"/>
            <a:ext cx="6342572" cy="172021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is Swift?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make an app!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can I learn more?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055" y="8644"/>
            <a:ext cx="7886700" cy="852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old is Swift and how is it being accepted by the community?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147569" y="1220996"/>
            <a:ext cx="8440136" cy="4693079"/>
            <a:chOff x="378187" y="1373396"/>
            <a:chExt cx="8440136" cy="4693079"/>
          </a:xfrm>
        </p:grpSpPr>
        <p:sp>
          <p:nvSpPr>
            <p:cNvPr id="4" name="OTLSHAPE_TB_00000000000000000000000000000000_ScaleContainer"/>
            <p:cNvSpPr/>
            <p:nvPr>
              <p:custDataLst>
                <p:tags r:id="rId1"/>
              </p:custDataLst>
            </p:nvPr>
          </p:nvSpPr>
          <p:spPr>
            <a:xfrm>
              <a:off x="481997" y="3265378"/>
              <a:ext cx="8069765" cy="381000"/>
            </a:xfrm>
            <a:prstGeom prst="roundRect">
              <a:avLst>
                <a:gd name="adj" fmla="val 100000"/>
              </a:avLst>
            </a:prstGeom>
            <a:gradFill flip="none" rotWithShape="1">
              <a:gsLst>
                <a:gs pos="0">
                  <a:srgbClr val="44546A"/>
                </a:gs>
                <a:gs pos="0">
                  <a:schemeClr val="dk2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TLSHAPE_TB_00000000000000000000000000000000_ScaleContainer"/>
            <p:cNvSpPr/>
            <p:nvPr>
              <p:custDataLst>
                <p:tags r:id="rId2"/>
              </p:custDataLst>
            </p:nvPr>
          </p:nvSpPr>
          <p:spPr>
            <a:xfrm>
              <a:off x="5774511" y="3267681"/>
              <a:ext cx="2777251" cy="370630"/>
            </a:xfrm>
            <a:prstGeom prst="roundRect">
              <a:avLst>
                <a:gd name="adj" fmla="val 100000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TLSHAPE_TB_00000000000000000000000000000000_LeftEndCaps"/>
            <p:cNvSpPr txBox="1"/>
            <p:nvPr>
              <p:custDataLst>
                <p:tags r:id="rId3"/>
              </p:custDataLst>
            </p:nvPr>
          </p:nvSpPr>
          <p:spPr>
            <a:xfrm>
              <a:off x="7490684" y="3311722"/>
              <a:ext cx="440442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2016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51348" y="3267344"/>
              <a:ext cx="844369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90053" y="3267344"/>
              <a:ext cx="854889" cy="36576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41285" y="3269798"/>
              <a:ext cx="842362" cy="36576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79989" y="3269798"/>
              <a:ext cx="1774248" cy="3657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45617" y="3270519"/>
              <a:ext cx="1773936" cy="36576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TLSHAPE_TB_00000000000000000000000000000000_LeftEndCaps"/>
            <p:cNvSpPr txBox="1"/>
            <p:nvPr>
              <p:custDataLst>
                <p:tags r:id="rId4"/>
              </p:custDataLst>
            </p:nvPr>
          </p:nvSpPr>
          <p:spPr>
            <a:xfrm>
              <a:off x="2308671" y="3311724"/>
              <a:ext cx="437236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2012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2" name="OTLSHAPE_TB_00000000000000000000000000000000_LeftEndCaps"/>
            <p:cNvSpPr txBox="1"/>
            <p:nvPr>
              <p:custDataLst>
                <p:tags r:id="rId5"/>
              </p:custDataLst>
            </p:nvPr>
          </p:nvSpPr>
          <p:spPr>
            <a:xfrm>
              <a:off x="3169873" y="3311723"/>
              <a:ext cx="417294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2013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3" name="OTLSHAPE_TB_00000000000000000000000000000000_LeftEndCaps"/>
            <p:cNvSpPr txBox="1"/>
            <p:nvPr>
              <p:custDataLst>
                <p:tags r:id="rId6"/>
              </p:custDataLst>
            </p:nvPr>
          </p:nvSpPr>
          <p:spPr>
            <a:xfrm>
              <a:off x="3998607" y="3311723"/>
              <a:ext cx="437236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2014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4" name="OTLSHAPE_TB_00000000000000000000000000000000_LeftEndCaps"/>
            <p:cNvSpPr txBox="1"/>
            <p:nvPr>
              <p:custDataLst>
                <p:tags r:id="rId7"/>
              </p:custDataLst>
            </p:nvPr>
          </p:nvSpPr>
          <p:spPr>
            <a:xfrm>
              <a:off x="5768243" y="3311723"/>
              <a:ext cx="429221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2015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6" name="OTLSHAPE_TB_00000000000000000000000000000000_LeftEndCaps"/>
            <p:cNvSpPr txBox="1"/>
            <p:nvPr>
              <p:custDataLst>
                <p:tags r:id="rId8"/>
              </p:custDataLst>
            </p:nvPr>
          </p:nvSpPr>
          <p:spPr>
            <a:xfrm>
              <a:off x="1477179" y="3311722"/>
              <a:ext cx="422809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2011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67" name="OTLSHAPE_TB_00000000000000000000000000000000_LeftEndCaps"/>
            <p:cNvSpPr txBox="1"/>
            <p:nvPr>
              <p:custDataLst>
                <p:tags r:id="rId9"/>
              </p:custDataLst>
            </p:nvPr>
          </p:nvSpPr>
          <p:spPr>
            <a:xfrm>
              <a:off x="703964" y="3312404"/>
              <a:ext cx="437236" cy="276999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/>
              <a:r>
                <a:rPr lang="en-US" spc="-36" dirty="0" smtClean="0">
                  <a:solidFill>
                    <a:schemeClr val="bg1"/>
                  </a:solidFill>
                  <a:latin typeface="Corbel" panose="020B0503020204020204" pitchFamily="34" charset="0"/>
                </a:rPr>
                <a:t>2010</a:t>
              </a:r>
              <a:endParaRPr lang="en-US" spc="-36" dirty="0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79990" y="3903648"/>
              <a:ext cx="1668831" cy="17004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WWDC 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- Apple introduces Swift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June 2014</a:t>
              </a:r>
              <a:endParaRPr lang="en-US" sz="1200" dirty="0" smtClean="0">
                <a:solidFill>
                  <a:schemeClr val="accent3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WWDC app first app written in Swift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“The Swift Programming Language” document released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1997" y="2230962"/>
              <a:ext cx="1916317" cy="807913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It begins</a:t>
              </a:r>
              <a:r>
                <a:rPr lang="is-IS" sz="1400" b="1" dirty="0" smtClean="0">
                  <a:solidFill>
                    <a:schemeClr val="tx2"/>
                  </a:solidFill>
                </a:rPr>
                <a:t>…</a:t>
              </a:r>
              <a:endParaRPr lang="en-US" sz="1400" b="1" dirty="0" smtClean="0">
                <a:solidFill>
                  <a:schemeClr val="tx2"/>
                </a:solidFill>
              </a:endParaRP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June 2010</a:t>
              </a:r>
              <a:endParaRPr lang="en-US" sz="1200" dirty="0" smtClean="0">
                <a:solidFill>
                  <a:schemeClr val="accent3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Chris </a:t>
              </a:r>
              <a:r>
                <a:rPr lang="en-US" sz="1100" dirty="0" err="1" smtClean="0">
                  <a:solidFill>
                    <a:schemeClr val="tx2"/>
                  </a:solidFill>
                </a:rPr>
                <a:t>Latner</a:t>
              </a:r>
              <a:r>
                <a:rPr lang="en-US" sz="1100" dirty="0" smtClean="0">
                  <a:solidFill>
                    <a:schemeClr val="tx2"/>
                  </a:solidFill>
                </a:rPr>
                <a:t> begins as the sole developer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79989" y="1766950"/>
              <a:ext cx="1668832" cy="469359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1.0 Release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September 2014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972833" y="2397016"/>
              <a:ext cx="2617940" cy="630942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2</a:t>
              </a:r>
              <a:r>
                <a:rPr lang="en-US" sz="1400" b="1" dirty="0" smtClean="0">
                  <a:solidFill>
                    <a:schemeClr val="tx2"/>
                  </a:solidFill>
                </a:rPr>
                <a:t>.0 Release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September 2015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“Most Loved” language on </a:t>
              </a:r>
              <a:r>
                <a:rPr lang="en-US" sz="1050" dirty="0" err="1" smtClean="0">
                  <a:solidFill>
                    <a:schemeClr val="tx2"/>
                  </a:solidFill>
                </a:rPr>
                <a:t>StackOverflow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4869022" y="2230962"/>
              <a:ext cx="0" cy="103061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616867" y="4950785"/>
              <a:ext cx="3201456" cy="1115690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WWDC 2016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June 2016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“Most Popular” open source language project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14</a:t>
              </a:r>
              <a:r>
                <a:rPr lang="en-US" sz="1050" baseline="30000" dirty="0" smtClean="0">
                  <a:solidFill>
                    <a:schemeClr val="tx2"/>
                  </a:solidFill>
                </a:rPr>
                <a:t>th</a:t>
              </a:r>
              <a:r>
                <a:rPr lang="en-US" sz="1050" dirty="0" smtClean="0">
                  <a:solidFill>
                    <a:schemeClr val="tx2"/>
                  </a:solidFill>
                </a:rPr>
                <a:t> most popular language overall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11% of the top 100 apps use “some” Swift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Calculator is the only ”mostly Swift” app from Apple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7820909" y="3646378"/>
              <a:ext cx="1" cy="131247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616867" y="3891122"/>
              <a:ext cx="1673280" cy="954107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Swift In the Cloud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November 2015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err="1" smtClean="0">
                  <a:solidFill>
                    <a:schemeClr val="tx2"/>
                  </a:solidFill>
                </a:rPr>
                <a:t>PerfectSoft</a:t>
              </a:r>
              <a:r>
                <a:rPr lang="en-US" sz="1050" dirty="0" smtClean="0">
                  <a:solidFill>
                    <a:schemeClr val="tx2"/>
                  </a:solidFill>
                </a:rPr>
                <a:t> releases server-side support for Swift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134074" y="3652347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6237193" y="1468836"/>
              <a:ext cx="2314569" cy="792525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Swift in Android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April 2016</a:t>
              </a:r>
              <a:endParaRPr lang="en-US" sz="1050" dirty="0" smtClean="0">
                <a:solidFill>
                  <a:schemeClr val="tx2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050" dirty="0" smtClean="0">
                  <a:solidFill>
                    <a:schemeClr val="tx2"/>
                  </a:solidFill>
                </a:rPr>
                <a:t>Google considers Swift to replace Java on Android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31986" y="3903648"/>
              <a:ext cx="1550693" cy="807913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The team grows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~ 2011</a:t>
              </a:r>
              <a:endParaRPr lang="en-US" sz="1200" dirty="0" smtClean="0">
                <a:solidFill>
                  <a:schemeClr val="accent3"/>
                </a:solidFill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lang="en-US" sz="1100" dirty="0" smtClean="0">
                  <a:solidFill>
                    <a:schemeClr val="tx2"/>
                  </a:solidFill>
                </a:rPr>
                <a:t>A few other people began contributing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603397" y="2350944"/>
              <a:ext cx="2068811" cy="684803"/>
            </a:xfrm>
            <a:prstGeom prst="rect">
              <a:avLst/>
            </a:prstGeom>
            <a:noFill/>
            <a:ln w="22225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2"/>
                  </a:solidFill>
                </a:rPr>
                <a:t>Swift becomes a major focus at Apple</a:t>
              </a:r>
            </a:p>
            <a:p>
              <a:r>
                <a:rPr lang="en-US" sz="1050" dirty="0" smtClean="0">
                  <a:solidFill>
                    <a:schemeClr val="accent3"/>
                  </a:solidFill>
                </a:rPr>
                <a:t>~ 2013</a:t>
              </a:r>
              <a:endParaRPr lang="en-US" sz="1050" dirty="0">
                <a:solidFill>
                  <a:schemeClr val="accent3"/>
                </a:solidFill>
              </a:endParaRP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7683122" y="2261361"/>
              <a:ext cx="0" cy="100021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4672320" y="3652347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1668198" y="3652430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3363276" y="3041905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>
              <a:off x="931986" y="3043132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618678" y="3030630"/>
              <a:ext cx="1" cy="23072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TLSHAPE_T_7c518fb37f2142bb8e0445920d0403b5_Shape"/>
            <p:cNvSpPr/>
            <p:nvPr>
              <p:custDataLst>
                <p:tags r:id="rId10"/>
              </p:custDataLst>
            </p:nvPr>
          </p:nvSpPr>
          <p:spPr>
            <a:xfrm>
              <a:off x="378187" y="2123310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1</a:t>
              </a:r>
              <a:endParaRPr lang="en-US" sz="1200" dirty="0"/>
            </a:p>
          </p:txBody>
        </p:sp>
        <p:sp>
          <p:nvSpPr>
            <p:cNvPr id="199" name="OTLSHAPE_T_7c518fb37f2142bb8e0445920d0403b5_Shape"/>
            <p:cNvSpPr/>
            <p:nvPr>
              <p:custDataLst>
                <p:tags r:id="rId11"/>
              </p:custDataLst>
            </p:nvPr>
          </p:nvSpPr>
          <p:spPr>
            <a:xfrm>
              <a:off x="826570" y="3824456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2</a:t>
              </a:r>
              <a:endParaRPr lang="en-US" sz="1200" dirty="0"/>
            </a:p>
          </p:txBody>
        </p:sp>
        <p:sp>
          <p:nvSpPr>
            <p:cNvPr id="200" name="OTLSHAPE_T_7c518fb37f2142bb8e0445920d0403b5_Shape"/>
            <p:cNvSpPr/>
            <p:nvPr>
              <p:custDataLst>
                <p:tags r:id="rId12"/>
              </p:custDataLst>
            </p:nvPr>
          </p:nvSpPr>
          <p:spPr>
            <a:xfrm>
              <a:off x="2532073" y="2236070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201" name="OTLSHAPE_T_7c518fb37f2142bb8e0445920d0403b5_Shape"/>
            <p:cNvSpPr/>
            <p:nvPr>
              <p:custDataLst>
                <p:tags r:id="rId13"/>
              </p:custDataLst>
            </p:nvPr>
          </p:nvSpPr>
          <p:spPr>
            <a:xfrm>
              <a:off x="3672039" y="1661898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203" name="OTLSHAPE_T_7c518fb37f2142bb8e0445920d0403b5_Shape"/>
            <p:cNvSpPr/>
            <p:nvPr>
              <p:custDataLst>
                <p:tags r:id="rId14"/>
              </p:custDataLst>
            </p:nvPr>
          </p:nvSpPr>
          <p:spPr>
            <a:xfrm>
              <a:off x="4904268" y="2310929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6</a:t>
              </a:r>
              <a:endParaRPr lang="en-US" sz="1200" dirty="0"/>
            </a:p>
          </p:txBody>
        </p:sp>
        <p:sp>
          <p:nvSpPr>
            <p:cNvPr id="204" name="OTLSHAPE_T_7c518fb37f2142bb8e0445920d0403b5_Shape"/>
            <p:cNvSpPr/>
            <p:nvPr>
              <p:custDataLst>
                <p:tags r:id="rId15"/>
              </p:custDataLst>
            </p:nvPr>
          </p:nvSpPr>
          <p:spPr>
            <a:xfrm>
              <a:off x="5504047" y="3822769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7</a:t>
              </a:r>
              <a:endParaRPr lang="en-US" sz="1200" dirty="0"/>
            </a:p>
          </p:txBody>
        </p:sp>
        <p:sp>
          <p:nvSpPr>
            <p:cNvPr id="205" name="OTLSHAPE_T_7c518fb37f2142bb8e0445920d0403b5_Shape"/>
            <p:cNvSpPr/>
            <p:nvPr>
              <p:custDataLst>
                <p:tags r:id="rId16"/>
              </p:custDataLst>
            </p:nvPr>
          </p:nvSpPr>
          <p:spPr>
            <a:xfrm>
              <a:off x="5504047" y="4909765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  <p:sp>
          <p:nvSpPr>
            <p:cNvPr id="206" name="OTLSHAPE_T_7c518fb37f2142bb8e0445920d0403b5_Shape"/>
            <p:cNvSpPr/>
            <p:nvPr>
              <p:custDataLst>
                <p:tags r:id="rId17"/>
              </p:custDataLst>
            </p:nvPr>
          </p:nvSpPr>
          <p:spPr>
            <a:xfrm>
              <a:off x="6129243" y="1373396"/>
              <a:ext cx="215900" cy="203200"/>
            </a:xfrm>
            <a:prstGeom prst="roundRect">
              <a:avLst>
                <a:gd name="adj" fmla="val 100000"/>
              </a:avLst>
            </a:prstGeom>
            <a:solidFill>
              <a:srgbClr val="087FC3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8</a:t>
              </a:r>
              <a:endParaRPr lang="en-US" sz="1200" dirty="0"/>
            </a:p>
          </p:txBody>
        </p:sp>
        <p:sp>
          <p:nvSpPr>
            <p:cNvPr id="207" name="OTLSHAPE_M_6a283b367375415b92b0e5fc4e16a0cc_Shape"/>
            <p:cNvSpPr/>
            <p:nvPr>
              <p:custDataLst>
                <p:tags r:id="rId18"/>
              </p:custDataLst>
            </p:nvPr>
          </p:nvSpPr>
          <p:spPr>
            <a:xfrm>
              <a:off x="3659339" y="3822769"/>
              <a:ext cx="228600" cy="254000"/>
            </a:xfrm>
            <a:prstGeom prst="star8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07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Apple create Swift?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62407" y="1536743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62407" y="2068961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62407" y="1811064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49" y="1334032"/>
            <a:ext cx="2354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/>
              <a:t>Proprietary data types</a:t>
            </a:r>
          </a:p>
          <a:p>
            <a:pPr algn="r"/>
            <a:r>
              <a:rPr lang="en-US" sz="1700" dirty="0"/>
              <a:t>Memory </a:t>
            </a:r>
            <a:r>
              <a:rPr lang="en-US" sz="1700" dirty="0" smtClean="0"/>
              <a:t>Management</a:t>
            </a:r>
            <a:endParaRPr lang="en-US" sz="1700" dirty="0" smtClean="0"/>
          </a:p>
          <a:p>
            <a:pPr algn="r"/>
            <a:r>
              <a:rPr lang="en-US" sz="1700" dirty="0" smtClean="0"/>
              <a:t>Bulky Syntax</a:t>
            </a:r>
            <a:endParaRPr lang="en-US" sz="1700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62407" y="3183699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62407" y="3705757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62407" y="3447860"/>
            <a:ext cx="388307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249" y="2991148"/>
            <a:ext cx="23548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 smtClean="0"/>
              <a:t>Standard data types</a:t>
            </a:r>
          </a:p>
          <a:p>
            <a:pPr algn="r"/>
            <a:r>
              <a:rPr lang="en-US" sz="1700" dirty="0" smtClean="0"/>
              <a:t>Named parameters</a:t>
            </a:r>
          </a:p>
          <a:p>
            <a:pPr algn="r"/>
            <a:r>
              <a:rPr lang="en-US" sz="1700" dirty="0" smtClean="0"/>
              <a:t>Unified constructors</a:t>
            </a:r>
          </a:p>
          <a:p>
            <a:pPr algn="r"/>
            <a:r>
              <a:rPr lang="en-US" sz="1700" dirty="0" smtClean="0"/>
              <a:t>Simplified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0714" y="4448827"/>
            <a:ext cx="34794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err="1"/>
              <a:t>Xamarin</a:t>
            </a:r>
            <a:r>
              <a:rPr lang="en-US" sz="2000" b="1" u="sng" dirty="0"/>
              <a:t> (C#)</a:t>
            </a:r>
          </a:p>
          <a:p>
            <a:r>
              <a:rPr lang="en-US" sz="1700" dirty="0" err="1"/>
              <a:t>var</a:t>
            </a:r>
            <a:r>
              <a:rPr lang="en-US" sz="1700" dirty="0"/>
              <a:t> text = "Hello World”;</a:t>
            </a:r>
          </a:p>
          <a:p>
            <a:r>
              <a:rPr lang="en-US" sz="1700" dirty="0" err="1"/>
              <a:t>var</a:t>
            </a:r>
            <a:r>
              <a:rPr lang="en-US" sz="1700" dirty="0"/>
              <a:t> frame = new </a:t>
            </a:r>
            <a:r>
              <a:rPr lang="en-US" sz="1700" dirty="0" err="1"/>
              <a:t>CGRect</a:t>
            </a:r>
            <a:r>
              <a:rPr lang="en-US" sz="1700" dirty="0"/>
              <a:t>(0, 0, 50, 50);</a:t>
            </a:r>
          </a:p>
          <a:p>
            <a:r>
              <a:rPr lang="en-US" sz="1700" dirty="0" err="1"/>
              <a:t>var</a:t>
            </a:r>
            <a:r>
              <a:rPr lang="en-US" sz="1700" dirty="0"/>
              <a:t> label = new </a:t>
            </a:r>
            <a:r>
              <a:rPr lang="en-US" sz="1700" dirty="0" err="1"/>
              <a:t>UILabel</a:t>
            </a:r>
            <a:r>
              <a:rPr lang="en-US" sz="1700" dirty="0"/>
              <a:t>(frame);</a:t>
            </a:r>
          </a:p>
          <a:p>
            <a:r>
              <a:rPr lang="de-DE" sz="1700" dirty="0" err="1"/>
              <a:t>label.Text</a:t>
            </a:r>
            <a:r>
              <a:rPr lang="de-DE" sz="1700" dirty="0"/>
              <a:t> = </a:t>
            </a:r>
            <a:r>
              <a:rPr lang="de-DE" sz="1700" dirty="0" err="1"/>
              <a:t>text</a:t>
            </a:r>
            <a:r>
              <a:rPr lang="de-DE" sz="1700" dirty="0"/>
              <a:t>;</a:t>
            </a:r>
            <a:endParaRPr lang="en-US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3344454" y="2709998"/>
            <a:ext cx="46425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Swift</a:t>
            </a:r>
          </a:p>
          <a:p>
            <a:r>
              <a:rPr lang="en-US" sz="1700" dirty="0"/>
              <a:t>let text = "Hello World”</a:t>
            </a:r>
          </a:p>
          <a:p>
            <a:r>
              <a:rPr lang="en-US" sz="1700" dirty="0"/>
              <a:t>let frame = </a:t>
            </a:r>
            <a:r>
              <a:rPr lang="en-US" sz="1700" dirty="0" err="1"/>
              <a:t>CGRect</a:t>
            </a:r>
            <a:r>
              <a:rPr lang="en-US" sz="1700" dirty="0"/>
              <a:t>(x: 0, y: 0, width: 50, height: 50)</a:t>
            </a:r>
          </a:p>
          <a:p>
            <a:r>
              <a:rPr lang="en-US" sz="1700" dirty="0"/>
              <a:t>let label = </a:t>
            </a:r>
            <a:r>
              <a:rPr lang="en-US" sz="1700" dirty="0" err="1"/>
              <a:t>UILabel</a:t>
            </a:r>
            <a:r>
              <a:rPr lang="en-US" sz="1700" dirty="0"/>
              <a:t>(frame: frame)</a:t>
            </a:r>
          </a:p>
          <a:p>
            <a:r>
              <a:rPr lang="ro-RO" sz="1700" dirty="0" err="1"/>
              <a:t>label.text</a:t>
            </a:r>
            <a:r>
              <a:rPr lang="ro-RO" sz="1700" dirty="0"/>
              <a:t> = text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56974" y="1062423"/>
            <a:ext cx="50009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Objective-C</a:t>
            </a:r>
          </a:p>
          <a:p>
            <a:r>
              <a:rPr lang="en-US" sz="1700" dirty="0" err="1"/>
              <a:t>NSString</a:t>
            </a:r>
            <a:r>
              <a:rPr lang="en-US" sz="1700" dirty="0"/>
              <a:t> *text = @"Hello World”</a:t>
            </a:r>
          </a:p>
          <a:p>
            <a:r>
              <a:rPr lang="en-US" sz="1700" dirty="0" err="1"/>
              <a:t>CGRect</a:t>
            </a:r>
            <a:r>
              <a:rPr lang="en-US" sz="1700" dirty="0"/>
              <a:t> frame = </a:t>
            </a:r>
            <a:r>
              <a:rPr lang="en-US" sz="1700" dirty="0" err="1"/>
              <a:t>CGRectMake</a:t>
            </a:r>
            <a:r>
              <a:rPr lang="en-US" sz="1700" dirty="0"/>
              <a:t>(0, 0, 50, 50);</a:t>
            </a:r>
          </a:p>
          <a:p>
            <a:r>
              <a:rPr lang="en-US" sz="1700" dirty="0" err="1" smtClean="0"/>
              <a:t>UILabel</a:t>
            </a:r>
            <a:r>
              <a:rPr lang="en-US" sz="1700" dirty="0" smtClean="0"/>
              <a:t> *label </a:t>
            </a:r>
            <a:r>
              <a:rPr lang="en-US" sz="1700" dirty="0"/>
              <a:t>= </a:t>
            </a:r>
            <a:r>
              <a:rPr lang="en-US" sz="1700" dirty="0" smtClean="0"/>
              <a:t>[[</a:t>
            </a:r>
            <a:r>
              <a:rPr lang="en-US" sz="1700" dirty="0" err="1" smtClean="0"/>
              <a:t>UILabel</a:t>
            </a:r>
            <a:r>
              <a:rPr lang="en-US" sz="1700" smtClean="0"/>
              <a:t> alloc</a:t>
            </a:r>
            <a:r>
              <a:rPr lang="en-US" sz="1700" dirty="0"/>
              <a:t>] </a:t>
            </a:r>
            <a:r>
              <a:rPr lang="en-US" sz="1700" dirty="0" err="1"/>
              <a:t>initWithFrame:frame</a:t>
            </a:r>
            <a:r>
              <a:rPr lang="en-US" sz="1700" dirty="0"/>
              <a:t>];</a:t>
            </a:r>
          </a:p>
          <a:p>
            <a:r>
              <a:rPr lang="en-US" sz="1700" dirty="0" err="1"/>
              <a:t>label.text</a:t>
            </a:r>
            <a:r>
              <a:rPr lang="en-US" sz="1700" dirty="0"/>
              <a:t> = text;</a:t>
            </a:r>
          </a:p>
        </p:txBody>
      </p:sp>
    </p:spTree>
    <p:extLst>
      <p:ext uri="{BB962C8B-B14F-4D97-AF65-F5344CB8AC3E}">
        <p14:creationId xmlns:p14="http://schemas.microsoft.com/office/powerpoint/2010/main" val="129269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4" grpId="0"/>
      <p:bldP spid="13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55608" y="258763"/>
            <a:ext cx="7231092" cy="8524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544128" y="1825625"/>
            <a:ext cx="6342572" cy="1720215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What is Swift?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Let’s make an app!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can I learn more?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Dallas internship is following the MVC pattern for architecting the app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885" y="1111553"/>
            <a:ext cx="2487040" cy="52841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611120" y="5480833"/>
            <a:ext cx="91656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15846" y="5480833"/>
            <a:ext cx="1087114" cy="1572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510602" y="3438673"/>
            <a:ext cx="91656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356" y="3115507"/>
            <a:ext cx="197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Auto layout to </a:t>
            </a:r>
          </a:p>
          <a:p>
            <a:r>
              <a:rPr lang="en-US" dirty="0"/>
              <a:t>d</a:t>
            </a:r>
            <a:r>
              <a:rPr lang="en-US" dirty="0" smtClean="0"/>
              <a:t>esign our app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1842" y="5027031"/>
            <a:ext cx="2171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Magical Record </a:t>
            </a:r>
          </a:p>
          <a:p>
            <a:r>
              <a:rPr lang="en-US" dirty="0" smtClean="0"/>
              <a:t>to interact with Core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14208" y="5173394"/>
            <a:ext cx="246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asynchronous </a:t>
            </a:r>
          </a:p>
          <a:p>
            <a:r>
              <a:rPr lang="en-US" dirty="0" smtClean="0"/>
              <a:t>requests with </a:t>
            </a:r>
            <a:r>
              <a:rPr lang="en-US" dirty="0" err="1" smtClean="0"/>
              <a:t>AlamoFire</a:t>
            </a:r>
            <a:endParaRPr lang="en-US" dirty="0"/>
          </a:p>
        </p:txBody>
      </p:sp>
      <p:sp>
        <p:nvSpPr>
          <p:cNvPr id="20" name="OTLSHAPE_T_7c518fb37f2142bb8e0445920d0403b5_Shape"/>
          <p:cNvSpPr/>
          <p:nvPr>
            <p:custDataLst>
              <p:tags r:id="rId1"/>
            </p:custDataLst>
          </p:nvPr>
        </p:nvSpPr>
        <p:spPr>
          <a:xfrm>
            <a:off x="358668" y="3074867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10601" y="4092250"/>
            <a:ext cx="916565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TLSHAPE_T_7c518fb37f2142bb8e0445920d0403b5_Shape"/>
          <p:cNvSpPr/>
          <p:nvPr>
            <p:custDataLst>
              <p:tags r:id="rId2"/>
            </p:custDataLst>
          </p:nvPr>
        </p:nvSpPr>
        <p:spPr>
          <a:xfrm>
            <a:off x="353154" y="3728444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1842" y="3753630"/>
            <a:ext cx="2028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controller for responding to events</a:t>
            </a:r>
            <a:endParaRPr lang="en-US" dirty="0"/>
          </a:p>
        </p:txBody>
      </p:sp>
      <p:sp>
        <p:nvSpPr>
          <p:cNvPr id="26" name="OTLSHAPE_T_7c518fb37f2142bb8e0445920d0403b5_Shape"/>
          <p:cNvSpPr/>
          <p:nvPr>
            <p:custDataLst>
              <p:tags r:id="rId3"/>
            </p:custDataLst>
          </p:nvPr>
        </p:nvSpPr>
        <p:spPr>
          <a:xfrm>
            <a:off x="5813690" y="5071794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sz="1200" dirty="0"/>
          </a:p>
        </p:txBody>
      </p:sp>
      <p:sp>
        <p:nvSpPr>
          <p:cNvPr id="27" name="OTLSHAPE_T_7c518fb37f2142bb8e0445920d0403b5_Shape"/>
          <p:cNvSpPr/>
          <p:nvPr>
            <p:custDataLst>
              <p:tags r:id="rId4"/>
            </p:custDataLst>
          </p:nvPr>
        </p:nvSpPr>
        <p:spPr>
          <a:xfrm>
            <a:off x="353154" y="4989335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047331" y="4696509"/>
            <a:ext cx="855629" cy="735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14208" y="4380701"/>
            <a:ext cx="24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a service for pulling it all together</a:t>
            </a:r>
            <a:endParaRPr lang="en-US" dirty="0"/>
          </a:p>
        </p:txBody>
      </p:sp>
      <p:sp>
        <p:nvSpPr>
          <p:cNvPr id="32" name="OTLSHAPE_T_7c518fb37f2142bb8e0445920d0403b5_Shape"/>
          <p:cNvSpPr/>
          <p:nvPr>
            <p:custDataLst>
              <p:tags r:id="rId5"/>
            </p:custDataLst>
          </p:nvPr>
        </p:nvSpPr>
        <p:spPr>
          <a:xfrm>
            <a:off x="5813690" y="4279101"/>
            <a:ext cx="215900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943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4" grpId="0" animBg="1"/>
      <p:bldP spid="25" grpId="0"/>
      <p:bldP spid="26" grpId="0" animBg="1"/>
      <p:bldP spid="27" grpId="0" animBg="1"/>
      <p:bldP spid="31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655608" y="258763"/>
            <a:ext cx="7231092" cy="8524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	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1544128" y="1825625"/>
            <a:ext cx="6342572" cy="1720215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What is Swift?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Let’s make an app!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Where can I learn more?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29842" y="857251"/>
            <a:ext cx="3868340" cy="823912"/>
          </a:xfrm>
        </p:spPr>
        <p:txBody>
          <a:bodyPr/>
          <a:lstStyle/>
          <a:p>
            <a:r>
              <a:rPr lang="en-US" dirty="0" smtClean="0"/>
              <a:t>Podcasts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842" y="1676667"/>
            <a:ext cx="3868340" cy="4512996"/>
          </a:xfrm>
        </p:spPr>
        <p:txBody>
          <a:bodyPr/>
          <a:lstStyle/>
          <a:p>
            <a:r>
              <a:rPr lang="en-US" dirty="0" smtClean="0"/>
              <a:t>“More Than </a:t>
            </a:r>
            <a:r>
              <a:rPr lang="en-US" dirty="0"/>
              <a:t>J</a:t>
            </a:r>
            <a:r>
              <a:rPr lang="en-US" dirty="0" smtClean="0"/>
              <a:t>ust </a:t>
            </a:r>
            <a:r>
              <a:rPr lang="en-US" dirty="0"/>
              <a:t>C</a:t>
            </a:r>
            <a:r>
              <a:rPr lang="en-US" dirty="0" smtClean="0"/>
              <a:t>ode”</a:t>
            </a:r>
          </a:p>
          <a:p>
            <a:pPr lvl="1"/>
            <a:r>
              <a:rPr lang="en-US" dirty="0" smtClean="0"/>
              <a:t>Real-world developer focused</a:t>
            </a:r>
          </a:p>
          <a:p>
            <a:r>
              <a:rPr lang="en-US" dirty="0" smtClean="0"/>
              <a:t>“Under the Radar”</a:t>
            </a:r>
          </a:p>
          <a:p>
            <a:pPr lvl="1"/>
            <a:r>
              <a:rPr lang="en-US" dirty="0" smtClean="0"/>
              <a:t>Short and focused topics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iOhYes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Technically focused</a:t>
            </a:r>
          </a:p>
          <a:p>
            <a:r>
              <a:rPr lang="en-US" dirty="0" smtClean="0"/>
              <a:t>“Release Notes”</a:t>
            </a:r>
          </a:p>
          <a:p>
            <a:pPr lvl="1"/>
            <a:r>
              <a:rPr lang="en-US" dirty="0" smtClean="0"/>
              <a:t>Business-side of Mobile Development</a:t>
            </a:r>
          </a:p>
          <a:p>
            <a:r>
              <a:rPr lang="en-US" dirty="0" smtClean="0"/>
              <a:t>“Core Intuition”</a:t>
            </a:r>
          </a:p>
          <a:p>
            <a:pPr lvl="1"/>
            <a:r>
              <a:rPr lang="en-US" dirty="0" smtClean="0"/>
              <a:t>Indie software development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29150" y="852755"/>
            <a:ext cx="3887391" cy="823912"/>
          </a:xfrm>
        </p:spPr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29150" y="1676667"/>
            <a:ext cx="3887391" cy="4512996"/>
          </a:xfrm>
        </p:spPr>
        <p:txBody>
          <a:bodyPr/>
          <a:lstStyle/>
          <a:p>
            <a:r>
              <a:rPr lang="en-US" dirty="0"/>
              <a:t>iTunes U - Stanford:  Developing iOS </a:t>
            </a:r>
            <a:r>
              <a:rPr lang="en-US" dirty="0" smtClean="0"/>
              <a:t>9 </a:t>
            </a:r>
            <a:r>
              <a:rPr lang="en-US" dirty="0"/>
              <a:t>Apps with Swift (Paul </a:t>
            </a:r>
            <a:r>
              <a:rPr lang="en-US" dirty="0" err="1"/>
              <a:t>Hagarty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Ray </a:t>
            </a:r>
            <a:r>
              <a:rPr lang="en-US" dirty="0" err="1" smtClean="0"/>
              <a:t>Wenderlich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really interesting! Where </a:t>
            </a:r>
            <a:r>
              <a:rPr lang="en-US" dirty="0" smtClean="0"/>
              <a:t>can I learn 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Content Placeholder 5" descr="http://digisandbox.pbworks.com/f/1279213771/icon%20person%20questionmark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3260" y="2652554"/>
            <a:ext cx="269748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A_DeckTemplate" id="{6E7A6466-9FD0-2143-9B5E-27203268D6A9}" vid="{1C3D3177-5EF1-6646-A51F-F76145F6F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b883e60c-362b-4d18-8f4e-7970c0e588db" ContentTypeId="0x010100606DBCEBA4E60147BFBB5CA6C979B68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ariveda Sales Document" ma:contentTypeID="0x010100606DBCEBA4E60147BFBB5CA6C979B681005F10EBED66DED645818E9896CD370036" ma:contentTypeVersion="30" ma:contentTypeDescription="" ma:contentTypeScope="" ma:versionID="8781a3e36e6e592c5868d4acc489814b">
  <xsd:schema xmlns:xsd="http://www.w3.org/2001/XMLSchema" xmlns:xs="http://www.w3.org/2001/XMLSchema" xmlns:p="http://schemas.microsoft.com/office/2006/metadata/properties" xmlns:ns2="061f3401-5a1b-478a-903c-d6669749c19e" xmlns:ns4="244907dc-e0a0-4ea4-b7bc-72c40c1e97ee" targetNamespace="http://schemas.microsoft.com/office/2006/metadata/properties" ma:root="true" ma:fieldsID="69318879e245a9d80051ac2c5f15c7d0" ns2:_="" ns4:_="">
    <xsd:import namespace="061f3401-5a1b-478a-903c-d6669749c19e"/>
    <xsd:import namespace="244907dc-e0a0-4ea4-b7bc-72c40c1e97ee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b13a74fc9bba4672ada10dfe2d903340" minOccurs="0"/>
                <xsd:element ref="ns2:o18f49acfd64494c836e70c90699b52c" minOccurs="0"/>
                <xsd:element ref="ns2:n77baed02b42445f93ff6c3cb0099699" minOccurs="0"/>
                <xsd:element ref="ns2:TaxKeywordTaxHTField" minOccurs="0"/>
                <xsd:element ref="ns2:mc5d9b9e9c8a40dd983464431db3f627" minOccurs="0"/>
                <xsd:element ref="ns4:SharedWithUsers" minOccurs="0"/>
                <xsd:element ref="ns4:SharingHintHash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f3401-5a1b-478a-903c-d6669749c19e" elementFormDefault="qualified">
    <xsd:import namespace="http://schemas.microsoft.com/office/2006/documentManagement/types"/>
    <xsd:import namespace="http://schemas.microsoft.com/office/infopath/2007/PartnerControls"/>
    <xsd:element name="TaxCatchAll" ma:index="2" nillable="true" ma:displayName="Taxonomy Catch All Column" ma:hidden="true" ma:list="{1b40a1a3-e939-441d-abce-1c6bbe72e92d}" ma:internalName="TaxCatchAll" ma:readOnly="false" ma:showField="CatchAllData" ma:web="244907dc-e0a0-4ea4-b7bc-72c40c1e97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" nillable="true" ma:displayName="Taxonomy Catch All Column1" ma:hidden="true" ma:list="{1b40a1a3-e939-441d-abce-1c6bbe72e92d}" ma:internalName="TaxCatchAllLabel" ma:readOnly="false" ma:showField="CatchAllDataLabel" ma:web="244907dc-e0a0-4ea4-b7bc-72c40c1e97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b13a74fc9bba4672ada10dfe2d903340" ma:index="4" nillable="true" ma:taxonomy="true" ma:internalName="b13a74fc9bba4672ada10dfe2d903340" ma:taxonomyFieldName="Service_x0020_Lines" ma:displayName="Service Lines" ma:readOnly="false" ma:default="" ma:fieldId="{b13a74fc-9bba-4672-ada1-0dfe2d903340}" ma:taxonomyMulti="true" ma:sspId="b883e60c-362b-4d18-8f4e-7970c0e588db" ma:termSetId="7a288a3a-fe66-40af-a234-1fb4effdf6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18f49acfd64494c836e70c90699b52c" ma:index="6" nillable="true" ma:taxonomy="true" ma:internalName="o18f49acfd64494c836e70c90699b52c" ma:taxonomyFieldName="Privacy" ma:displayName="Privacy" ma:readOnly="false" ma:default="" ma:fieldId="{818f49ac-fd64-494c-836e-70c90699b52c}" ma:sspId="b883e60c-362b-4d18-8f4e-7970c0e588db" ma:termSetId="3e103fa0-d38c-4f6a-805c-43af710cc92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77baed02b42445f93ff6c3cb0099699" ma:index="9" nillable="true" ma:taxonomy="true" ma:internalName="n77baed02b42445f93ff6c3cb0099699" ma:taxonomyFieldName="Platform" ma:displayName="Platform" ma:readOnly="false" ma:default="" ma:fieldId="{777baed0-2b42-445f-93ff-6c3cb0099699}" ma:taxonomyMulti="true" ma:sspId="b883e60c-362b-4d18-8f4e-7970c0e588db" ma:termSetId="2fc7e4ab-1bf8-49ae-895b-631c31d8e67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1" nillable="true" ma:taxonomy="true" ma:internalName="TaxKeywordTaxHTField" ma:taxonomyFieldName="TaxKeyword" ma:displayName="Enterprise Keywords" ma:readOnly="false" ma:fieldId="{23f27201-bee3-471e-b2e7-b64fd8b7ca38}" ma:taxonomyMulti="true" ma:sspId="b883e60c-362b-4d18-8f4e-7970c0e588db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mc5d9b9e9c8a40dd983464431db3f627" ma:index="13" nillable="true" ma:taxonomy="true" ma:internalName="mc5d9b9e9c8a40dd983464431db3f627" ma:taxonomyFieldName="Year" ma:displayName="Year" ma:readOnly="false" ma:default="" ma:fieldId="{6c5d9b9e-9c8a-40dd-9834-64431db3f627}" ma:sspId="b883e60c-362b-4d18-8f4e-7970c0e588db" ma:termSetId="789e741e-7ca9-4b85-9168-cce0b717db2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907dc-e0a0-4ea4-b7bc-72c40c1e97ee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22" nillable="true" ma:displayName="Sharing Hint Hash" ma:internalName="SharingHintHash" ma:readOnly="true">
      <xsd:simpleType>
        <xsd:restriction base="dms:Text"/>
      </xsd:simpleType>
    </xsd:element>
    <xsd:element name="SharedWithDetails" ma:index="2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" ma:displayName="Title"/>
        <xsd:element ref="dc:subject" minOccurs="0" maxOccurs="1" ma:index="8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1f3401-5a1b-478a-903c-d6669749c19e"/>
    <o18f49acfd64494c836e70c90699b52c xmlns="061f3401-5a1b-478a-903c-d6669749c19e">
      <Terms xmlns="http://schemas.microsoft.com/office/infopath/2007/PartnerControls"/>
    </o18f49acfd64494c836e70c90699b52c>
    <TaxCatchAllLabel xmlns="061f3401-5a1b-478a-903c-d6669749c19e"/>
    <n77baed02b42445f93ff6c3cb0099699 xmlns="061f3401-5a1b-478a-903c-d6669749c19e">
      <Terms xmlns="http://schemas.microsoft.com/office/infopath/2007/PartnerControls"/>
    </n77baed02b42445f93ff6c3cb0099699>
    <b13a74fc9bba4672ada10dfe2d903340 xmlns="061f3401-5a1b-478a-903c-d6669749c19e">
      <Terms xmlns="http://schemas.microsoft.com/office/infopath/2007/PartnerControls"/>
    </b13a74fc9bba4672ada10dfe2d903340>
    <TaxKeywordTaxHTField xmlns="061f3401-5a1b-478a-903c-d6669749c19e">
      <Terms xmlns="http://schemas.microsoft.com/office/infopath/2007/PartnerControls"/>
    </TaxKeywordTaxHTField>
    <mc5d9b9e9c8a40dd983464431db3f627 xmlns="061f3401-5a1b-478a-903c-d6669749c19e">
      <Terms xmlns="http://schemas.microsoft.com/office/infopath/2007/PartnerControls"/>
    </mc5d9b9e9c8a40dd983464431db3f627>
  </documentManagement>
</p:properties>
</file>

<file path=customXml/itemProps1.xml><?xml version="1.0" encoding="utf-8"?>
<ds:datastoreItem xmlns:ds="http://schemas.openxmlformats.org/officeDocument/2006/customXml" ds:itemID="{A8483B29-DF6B-4662-A567-8C145FB967E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63921C2-C5F7-4FF5-B7CA-124EF3C11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1f3401-5a1b-478a-903c-d6669749c19e"/>
    <ds:schemaRef ds:uri="244907dc-e0a0-4ea4-b7bc-72c40c1e97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ED0BFE-5C4A-4B93-9227-910A925A0C7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EBEE7A0-3ABE-4F18-B8C2-24802A73457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244907dc-e0a0-4ea4-b7bc-72c40c1e97ee"/>
    <ds:schemaRef ds:uri="061f3401-5a1b-478a-903c-d6669749c19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Pariveda Template DMA</Template>
  <TotalTime>3484</TotalTime>
  <Words>522</Words>
  <Application>Microsoft Macintosh PowerPoint</Application>
  <PresentationFormat>On-screen Show (4:3)</PresentationFormat>
  <Paragraphs>147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Corbel</vt:lpstr>
      <vt:lpstr>Open Sans</vt:lpstr>
      <vt:lpstr>Segoe UI</vt:lpstr>
      <vt:lpstr>Segoe UI Light</vt:lpstr>
      <vt:lpstr>Wingdings</vt:lpstr>
      <vt:lpstr>Arial</vt:lpstr>
      <vt:lpstr>Office Theme</vt:lpstr>
      <vt:lpstr>Intro to Mobile Development with Swift</vt:lpstr>
      <vt:lpstr>Agenda </vt:lpstr>
      <vt:lpstr>How old is Swift and how is it being accepted by the community?</vt:lpstr>
      <vt:lpstr>Why did Apple create Swift?</vt:lpstr>
      <vt:lpstr>Agenda </vt:lpstr>
      <vt:lpstr>The Dallas internship is following the MVC pattern for architecting the app</vt:lpstr>
      <vt:lpstr>Agenda </vt:lpstr>
      <vt:lpstr>This is really interesting! Where can I learn more?</vt:lpstr>
      <vt:lpstr>Questions</vt:lpstr>
      <vt:lpstr>Appendix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Mobile Development with Swift</dc:title>
  <dc:subject/>
  <dc:creator>Andersen, Erik</dc:creator>
  <cp:keywords/>
  <cp:lastModifiedBy>Andersen, Erik</cp:lastModifiedBy>
  <cp:revision>40</cp:revision>
  <dcterms:created xsi:type="dcterms:W3CDTF">2016-06-14T02:45:37Z</dcterms:created>
  <dcterms:modified xsi:type="dcterms:W3CDTF">2016-06-16T13:22:34Z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0x010100606DBCEBA4E60147BFBB5CA6C979B681005F10EBED66DED645818E9896CD370036</vt:lpwstr>
  </property>
  <property fmtid="{D5CDD505-2E9C-101B-9397-08002B2CF9AE}" pid="3" name="Privacy">
    <vt:lpwstr/>
  </property>
  <property fmtid="{D5CDD505-2E9C-101B-9397-08002B2CF9AE}" pid="4" name="TaxKeyword">
    <vt:lpwstr/>
  </property>
  <property fmtid="{D5CDD505-2E9C-101B-9397-08002B2CF9AE}" pid="5" name="Platform">
    <vt:lpwstr/>
  </property>
  <property fmtid="{D5CDD505-2E9C-101B-9397-08002B2CF9AE}" pid="6" name="Year">
    <vt:lpwstr/>
  </property>
  <property fmtid="{D5CDD505-2E9C-101B-9397-08002B2CF9AE}" pid="7" name="Service Lines">
    <vt:lpwstr/>
  </property>
</Properties>
</file>