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0" r:id="rId2"/>
    <p:sldId id="330" r:id="rId3"/>
    <p:sldId id="332" r:id="rId4"/>
    <p:sldId id="333" r:id="rId5"/>
    <p:sldId id="334" r:id="rId6"/>
    <p:sldId id="320" r:id="rId7"/>
    <p:sldId id="318" r:id="rId8"/>
    <p:sldId id="319" r:id="rId9"/>
    <p:sldId id="309" r:id="rId10"/>
    <p:sldId id="323" r:id="rId11"/>
    <p:sldId id="322" r:id="rId12"/>
    <p:sldId id="338" r:id="rId13"/>
    <p:sldId id="339" r:id="rId14"/>
    <p:sldId id="340" r:id="rId15"/>
  </p:sldIdLst>
  <p:sldSz cx="24384000" cy="13716000"/>
  <p:notesSz cx="6858000" cy="9144000"/>
  <p:defaultTextStyle>
    <a:lvl1pPr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1pPr>
    <a:lvl2pPr indent="228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2pPr>
    <a:lvl3pPr indent="457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3pPr>
    <a:lvl4pPr indent="685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4pPr>
    <a:lvl5pPr indent="9144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5pPr>
    <a:lvl6pPr indent="11430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6pPr>
    <a:lvl7pPr indent="1371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7pPr>
    <a:lvl8pPr indent="1600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8pPr>
    <a:lvl9pPr indent="1828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1E37"/>
    <a:srgbClr val="F8F8F8"/>
    <a:srgbClr val="B75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65808" autoAdjust="0"/>
  </p:normalViewPr>
  <p:slideViewPr>
    <p:cSldViewPr snapToObjects="1">
      <p:cViewPr varScale="1">
        <p:scale>
          <a:sx n="48" d="100"/>
          <a:sy n="48" d="100"/>
        </p:scale>
        <p:origin x="-128" y="-4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634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*Markup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*Code behind / Controller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Activiy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*Markup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*C#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*Model, shared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C# used to handle events, set</a:t>
            </a:r>
            <a:r>
              <a:rPr lang="en-US" baseline="0" dirty="0" smtClean="0"/>
              <a:t> UI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*Reduce</a:t>
            </a:r>
            <a:r>
              <a:rPr lang="en-US" baseline="0" dirty="0" smtClean="0"/>
              <a:t> the code behind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*Add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instead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Keep code behind for view-only code, animations, states, orientation,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*M</a:t>
            </a:r>
            <a:r>
              <a:rPr lang="en-US" sz="2400" dirty="0" smtClean="0">
                <a:solidFill>
                  <a:srgbClr val="F8F8F8"/>
                </a:solidFill>
              </a:rPr>
              <a:t>aintaining and extending code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8F8F8"/>
                </a:solidFill>
              </a:rPr>
              <a:t>*Collaboration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8F8F8"/>
                </a:solidFill>
              </a:rPr>
              <a:t>*Unit testing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8F8F8"/>
                </a:solidFill>
              </a:rPr>
              <a:t>*Design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2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*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cannot know all this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*If we have one view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*And the VM interacts with it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*What happens when you add another view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*And another one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*We cannot do this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*Instead we abstract the service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*And inject it in the </a:t>
            </a:r>
            <a:r>
              <a:rPr lang="en-US" baseline="0" dirty="0" err="1" smtClean="0"/>
              <a:t>ViewModel</a:t>
            </a:r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*We create </a:t>
            </a:r>
            <a:r>
              <a:rPr lang="en-US" baseline="0" dirty="0" err="1" smtClean="0"/>
              <a:t>DialogServices</a:t>
            </a:r>
            <a:r>
              <a:rPr lang="en-US" baseline="0" dirty="0" smtClean="0"/>
              <a:t>. These can either be implemented once and for all, or ad hoc for a given application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*These concrete implementations interact with the view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*We can do the same thing for more services, for example </a:t>
            </a:r>
            <a:r>
              <a:rPr lang="en-US" baseline="0" dirty="0" err="1" smtClean="0"/>
              <a:t>NavigationService</a:t>
            </a:r>
            <a:r>
              <a:rPr lang="en-US" baseline="0" dirty="0" smtClean="0"/>
              <a:t>, same principle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*And implementations who interact with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*Show Unit test bubble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*Show test arrow to </a:t>
            </a:r>
            <a:r>
              <a:rPr lang="en-US" dirty="0" err="1" smtClean="0"/>
              <a:t>DialogService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*“We don’t do that”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*Show </a:t>
            </a:r>
            <a:r>
              <a:rPr lang="en-US" dirty="0" err="1" smtClean="0"/>
              <a:t>TestDialogService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*And this is what we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0" indent="-342900">
              <a:buFontTx/>
              <a:buChar char="-"/>
              <a:defRPr sz="1800"/>
            </a:pPr>
            <a:r>
              <a:rPr lang="en-US" sz="2400" baseline="0" dirty="0" smtClean="0"/>
              <a:t>*Libraries, Templates, Snippets</a:t>
            </a:r>
          </a:p>
          <a:p>
            <a:pPr marL="342900" lvl="0" indent="-342900">
              <a:buFontTx/>
              <a:buChar char="-"/>
              <a:defRPr sz="1800"/>
            </a:pPr>
            <a:r>
              <a:rPr lang="en-US" sz="2400" baseline="0" dirty="0" smtClean="0"/>
              <a:t>*Downloads</a:t>
            </a:r>
          </a:p>
          <a:p>
            <a:pPr marL="342900" lvl="0" indent="-342900">
              <a:buFontTx/>
              <a:buChar char="-"/>
              <a:defRPr sz="1800"/>
            </a:pPr>
            <a:r>
              <a:rPr lang="en-US" sz="2400" baseline="0" dirty="0" smtClean="0"/>
              <a:t>*Links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4868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ud BKGD copy">
    <p:bg>
      <p:bgPr>
        <a:blipFill dpi="0" rotWithShape="1">
          <a:blip r:embed="rId2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-for-Photo-BKG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0650" y="12293600"/>
            <a:ext cx="5524500" cy="50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Light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901700" y="1143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876300" y="4089400"/>
            <a:ext cx="10791925" cy="9296400"/>
          </a:xfrm>
          <a:prstGeom prst="rect">
            <a:avLst/>
          </a:prstGeom>
        </p:spPr>
        <p:txBody>
          <a:bodyPr/>
          <a:lstStyle>
            <a:lvl1pPr marL="381000" indent="-368300">
              <a:buSzPct val="33000"/>
              <a:buChar char="■"/>
              <a:defRPr sz="4500"/>
            </a:lvl1pPr>
            <a:lvl2pPr marL="1050192" indent="-415192">
              <a:spcBef>
                <a:spcPts val="2700"/>
              </a:spcBef>
              <a:buSzPct val="100000"/>
              <a:buChar char="-"/>
              <a:defRPr sz="4500"/>
            </a:lvl2pPr>
            <a:lvl3pPr marL="1685192" indent="-415192">
              <a:spcBef>
                <a:spcPts val="2800"/>
              </a:spcBef>
              <a:buSzPct val="75000"/>
              <a:buChar char="•"/>
              <a:defRPr sz="4500"/>
            </a:lvl3pPr>
            <a:lvl4pPr marL="2271346" indent="-366346">
              <a:spcBef>
                <a:spcPts val="2000"/>
              </a:spcBef>
              <a:buSzPct val="75000"/>
              <a:buChar char="•"/>
              <a:defRPr sz="4500"/>
            </a:lvl4pPr>
            <a:lvl5pPr marL="2833076" indent="-293076">
              <a:spcBef>
                <a:spcPts val="1200"/>
              </a:spcBef>
              <a:buSzPct val="75000"/>
              <a:buChar char="•"/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8" name="XE14-hrz-logo-white-cmy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9392" y="12293600"/>
            <a:ext cx="5507016" cy="50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Purple ">
    <p:bg>
      <p:bgPr>
        <a:solidFill>
          <a:srgbClr val="B75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01700" y="1143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76300" y="4089400"/>
            <a:ext cx="10791925" cy="9296400"/>
          </a:xfrm>
          <a:prstGeom prst="rect">
            <a:avLst/>
          </a:prstGeom>
        </p:spPr>
        <p:txBody>
          <a:bodyPr/>
          <a:lstStyle>
            <a:lvl1pPr marL="381000" indent="-368300">
              <a:buSzPct val="33000"/>
              <a:buChar char="■"/>
              <a:defRPr sz="4500"/>
            </a:lvl1pPr>
            <a:lvl2pPr marL="1050192" indent="-415192">
              <a:spcBef>
                <a:spcPts val="2700"/>
              </a:spcBef>
              <a:buSzPct val="100000"/>
              <a:buChar char="-"/>
              <a:defRPr sz="4500"/>
            </a:lvl2pPr>
            <a:lvl3pPr marL="1685192" indent="-415192">
              <a:spcBef>
                <a:spcPts val="2800"/>
              </a:spcBef>
              <a:buSzPct val="75000"/>
              <a:buChar char="•"/>
              <a:defRPr sz="4500"/>
            </a:lvl3pPr>
            <a:lvl4pPr marL="2271346" indent="-366346">
              <a:spcBef>
                <a:spcPts val="2000"/>
              </a:spcBef>
              <a:buSzPct val="75000"/>
              <a:buChar char="•"/>
              <a:defRPr sz="4500"/>
            </a:lvl4pPr>
            <a:lvl5pPr marL="2833076" indent="-293076">
              <a:spcBef>
                <a:spcPts val="1200"/>
              </a:spcBef>
              <a:buSzPct val="75000"/>
              <a:buChar char="•"/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2" name="XE14-hrz-logo-white-cmy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9392" y="12293600"/>
            <a:ext cx="5507016" cy="50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o. Purple">
    <p:bg>
      <p:bgPr>
        <a:solidFill>
          <a:srgbClr val="B75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2700"/>
              </a:spcBef>
            </a:lvl2pPr>
            <a:lvl3pPr>
              <a:spcBef>
                <a:spcPts val="2800"/>
              </a:spcBef>
            </a:lvl3pPr>
            <a:lvl4pPr>
              <a:spcBef>
                <a:spcPts val="2000"/>
              </a:spcBef>
            </a:lvl4pPr>
            <a:lvl5pPr>
              <a:spcBef>
                <a:spcPts val="12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E14-hrz-logo-white-cmyk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09392" y="12293600"/>
            <a:ext cx="5507016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50900" y="3568700"/>
            <a:ext cx="22504500" cy="530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9900" y="8158956"/>
            <a:ext cx="15497572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2pPr>
              <a:spcBef>
                <a:spcPts val="2700"/>
              </a:spcBef>
            </a:lvl2pPr>
            <a:lvl3pPr>
              <a:spcBef>
                <a:spcPts val="2800"/>
              </a:spcBef>
            </a:lvl3pPr>
            <a:lvl4pPr>
              <a:spcBef>
                <a:spcPts val="2000"/>
              </a:spcBef>
            </a:lvl4pPr>
            <a:lvl5pPr>
              <a:spcBef>
                <a:spcPts val="12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13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0" r:id="rId4"/>
  </p:sldLayoutIdLst>
  <p:transition xmlns:p14="http://schemas.microsoft.com/office/powerpoint/2010/main" spd="med"/>
  <p:txStyles>
    <p:titleStyle>
      <a:lvl1pPr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1pPr>
      <a:lvl2pPr indent="2286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2pPr>
      <a:lvl3pPr indent="4572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3pPr>
      <a:lvl4pPr indent="6858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4pPr>
      <a:lvl5pPr indent="9144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5pPr>
      <a:lvl6pPr indent="11430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6pPr>
      <a:lvl7pPr indent="13716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7pPr>
      <a:lvl8pPr indent="16002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8pPr>
      <a:lvl9pPr indent="1828800" defTabSz="825500">
        <a:lnSpc>
          <a:spcPct val="90000"/>
        </a:lnSpc>
        <a:defRPr sz="30000">
          <a:solidFill>
            <a:srgbClr val="FFFFFF"/>
          </a:solidFill>
          <a:latin typeface="+mj-lt"/>
          <a:ea typeface="+mj-ea"/>
          <a:cs typeface="+mj-cs"/>
          <a:sym typeface="Segoe UI Semilight"/>
        </a:defRPr>
      </a:lvl9pPr>
    </p:titleStyle>
    <p:bodyStyle>
      <a:lvl1pPr indent="12700" defTabSz="825500">
        <a:lnSpc>
          <a:spcPct val="90000"/>
        </a:lnSpc>
        <a:spcBef>
          <a:spcPts val="3500"/>
        </a:spcBef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1pPr>
      <a:lvl2pPr indent="635000" defTabSz="825500">
        <a:lnSpc>
          <a:spcPct val="90000"/>
        </a:lnSpc>
        <a:spcBef>
          <a:spcPts val="3500"/>
        </a:spcBef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2pPr>
      <a:lvl3pPr indent="1270000" defTabSz="825500">
        <a:lnSpc>
          <a:spcPct val="90000"/>
        </a:lnSpc>
        <a:spcBef>
          <a:spcPts val="3500"/>
        </a:spcBef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3pPr>
      <a:lvl4pPr indent="1905000" defTabSz="825500">
        <a:lnSpc>
          <a:spcPct val="90000"/>
        </a:lnSpc>
        <a:spcBef>
          <a:spcPts val="3500"/>
        </a:spcBef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4pPr>
      <a:lvl5pPr indent="2540000" defTabSz="825500">
        <a:lnSpc>
          <a:spcPct val="90000"/>
        </a:lnSpc>
        <a:spcBef>
          <a:spcPts val="3500"/>
        </a:spcBef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5pPr>
      <a:lvl6pPr marL="4554903" indent="-1379903" defTabSz="825500">
        <a:lnSpc>
          <a:spcPct val="90000"/>
        </a:lnSpc>
        <a:spcBef>
          <a:spcPts val="3500"/>
        </a:spcBef>
        <a:buSzPct val="75000"/>
        <a:buChar char="•"/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6pPr>
      <a:lvl7pPr marL="5189903" indent="-1379903" defTabSz="825500">
        <a:lnSpc>
          <a:spcPct val="90000"/>
        </a:lnSpc>
        <a:spcBef>
          <a:spcPts val="3500"/>
        </a:spcBef>
        <a:buSzPct val="75000"/>
        <a:buChar char="•"/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7pPr>
      <a:lvl8pPr marL="5824903" indent="-1379903" defTabSz="825500">
        <a:lnSpc>
          <a:spcPct val="90000"/>
        </a:lnSpc>
        <a:spcBef>
          <a:spcPts val="3500"/>
        </a:spcBef>
        <a:buSzPct val="75000"/>
        <a:buChar char="•"/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8pPr>
      <a:lvl9pPr marL="6459903" indent="-1379903" defTabSz="825500">
        <a:lnSpc>
          <a:spcPct val="90000"/>
        </a:lnSpc>
        <a:spcBef>
          <a:spcPts val="3500"/>
        </a:spcBef>
        <a:buSzPct val="75000"/>
        <a:buChar char="•"/>
        <a:defRPr sz="11300">
          <a:solidFill>
            <a:srgbClr val="FFFFFF"/>
          </a:solidFill>
          <a:latin typeface="+mn-lt"/>
          <a:ea typeface="+mn-ea"/>
          <a:cs typeface="+mn-cs"/>
          <a:sym typeface="Segoe UI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 idx="4294967295"/>
          </p:nvPr>
        </p:nvSpPr>
        <p:spPr>
          <a:xfrm>
            <a:off x="5742433" y="5256559"/>
            <a:ext cx="12899134" cy="29841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80000"/>
              </a:lnSpc>
              <a:defRPr sz="13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3800" dirty="0" smtClean="0">
                <a:solidFill>
                  <a:srgbClr val="FFFFFF"/>
                </a:solidFill>
              </a:rPr>
              <a:t>Why MVVM?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 flipV="1">
            <a:off x="4154883" y="5170834"/>
            <a:ext cx="1695848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 flipV="1">
            <a:off x="19013883" y="5170834"/>
            <a:ext cx="1695849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76"/>
          <p:cNvSpPr>
            <a:spLocks noGrp="1"/>
          </p:cNvSpPr>
          <p:nvPr>
            <p:ph type="title"/>
          </p:nvPr>
        </p:nvSpPr>
        <p:spPr>
          <a:xfrm>
            <a:off x="958752" y="467544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MVVM Light Libraries (V5)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3" name="Shape 578"/>
          <p:cNvSpPr>
            <a:spLocks noGrp="1"/>
          </p:cNvSpPr>
          <p:nvPr>
            <p:ph type="body" idx="1"/>
          </p:nvPr>
        </p:nvSpPr>
        <p:spPr>
          <a:xfrm>
            <a:off x="995561" y="3473624"/>
            <a:ext cx="10791925" cy="84187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err="1" smtClean="0">
                <a:solidFill>
                  <a:srgbClr val="F8F8F8"/>
                </a:solidFill>
              </a:rPr>
              <a:t>ICommand</a:t>
            </a:r>
            <a:r>
              <a:rPr lang="en-US" sz="4400" dirty="0" smtClean="0">
                <a:solidFill>
                  <a:srgbClr val="F8F8F8"/>
                </a:solidFill>
              </a:rPr>
              <a:t> implementation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RelayCommand</a:t>
            </a:r>
            <a:endParaRPr lang="en-US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Event bus</a:t>
            </a:r>
            <a:r>
              <a:rPr lang="en-US" sz="4400" dirty="0" smtClean="0">
                <a:solidFill>
                  <a:srgbClr val="FFFFFF"/>
                </a:solidFill>
              </a:rPr>
              <a:t/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Messenger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Inversion of Control IOC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SimpleIoc</a:t>
            </a:r>
            <a:endParaRPr lang="en-US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err="1" smtClean="0">
                <a:solidFill>
                  <a:srgbClr val="F8F8F8"/>
                </a:solidFill>
              </a:rPr>
              <a:t>INotifyPropertyChanged</a:t>
            </a:r>
            <a:r>
              <a:rPr lang="en-US" sz="4400" dirty="0" smtClean="0">
                <a:solidFill>
                  <a:srgbClr val="F8F8F8"/>
                </a:solidFill>
              </a:rPr>
              <a:t> implementation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ObservableObject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ViewModelBase</a:t>
            </a:r>
            <a:endParaRPr lang="en-US" sz="4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8214" indent="-408214">
              <a:lnSpc>
                <a:spcPct val="100000"/>
              </a:lnSpc>
              <a:buSzPct val="12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8F8F8"/>
                </a:solidFill>
              </a:rPr>
              <a:t>Command binding behavior</a:t>
            </a:r>
            <a:br>
              <a:rPr lang="en-US" sz="4400" dirty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XAML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only</a:t>
            </a:r>
          </a:p>
          <a:p>
            <a:pPr marL="0" lvl="0" indent="0">
              <a:lnSpc>
                <a:spcPct val="100000"/>
              </a:lnSpc>
              <a:buSzPct val="125000"/>
              <a:buNone/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49" y="-404360"/>
            <a:ext cx="5609319" cy="5609319"/>
          </a:xfrm>
          <a:prstGeom prst="rect">
            <a:avLst/>
          </a:prstGeom>
        </p:spPr>
      </p:pic>
      <p:sp>
        <p:nvSpPr>
          <p:cNvPr id="15" name="Shape 572"/>
          <p:cNvSpPr/>
          <p:nvPr/>
        </p:nvSpPr>
        <p:spPr>
          <a:xfrm>
            <a:off x="13624345" y="4553744"/>
            <a:ext cx="10462195" cy="655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685800" lvl="0" indent="-685800">
              <a:spcBef>
                <a:spcPts val="3500"/>
              </a:spcBef>
              <a:buSzPct val="125000"/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Binding framework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Xamarin Android and iOS only</a:t>
            </a:r>
          </a:p>
          <a:p>
            <a:pPr marL="685800" indent="-685800">
              <a:spcBef>
                <a:spcPts val="3500"/>
              </a:spcBef>
              <a:buSzPct val="125000"/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4400" b="0" dirty="0">
                <a:solidFill>
                  <a:srgbClr val="F8F8F8"/>
                </a:solidFill>
              </a:rPr>
              <a:t>Commanding </a:t>
            </a:r>
            <a:r>
              <a:rPr lang="en-US" sz="4400" b="0" dirty="0" smtClean="0">
                <a:solidFill>
                  <a:srgbClr val="F8F8F8"/>
                </a:solidFill>
              </a:rPr>
              <a:t>framework</a:t>
            </a:r>
            <a:r>
              <a:rPr lang="en-US" sz="4400" b="0" dirty="0">
                <a:solidFill>
                  <a:srgbClr val="F8F8F8"/>
                </a:solidFill>
              </a:rPr>
              <a:t/>
            </a:r>
            <a:br>
              <a:rPr lang="en-US" sz="4400" b="0" dirty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Xamarin Android and iOS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only</a:t>
            </a:r>
          </a:p>
          <a:p>
            <a:pPr marL="685800" indent="-685800">
              <a:spcBef>
                <a:spcPts val="3500"/>
              </a:spcBef>
              <a:buSzPct val="125000"/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4400" b="0" dirty="0" err="1">
                <a:solidFill>
                  <a:srgbClr val="F8F8F8"/>
                </a:solidFill>
              </a:rPr>
              <a:t>ObservableAdapter</a:t>
            </a:r>
            <a:r>
              <a:rPr lang="en-US" sz="4400" b="0" dirty="0">
                <a:solidFill>
                  <a:srgbClr val="F8F8F8"/>
                </a:solidFill>
              </a:rPr>
              <a:t> (for lists)</a:t>
            </a:r>
            <a:br>
              <a:rPr lang="en-US" sz="4400" b="0" dirty="0">
                <a:solidFill>
                  <a:srgbClr val="F8F8F8"/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Xamarin Android only</a:t>
            </a:r>
          </a:p>
          <a:p>
            <a:pPr marL="685800" indent="-685800">
              <a:spcBef>
                <a:spcPts val="3500"/>
              </a:spcBef>
              <a:buSzPct val="125000"/>
              <a:buFont typeface="Arial" panose="020B0604020202020204" pitchFamily="34" charset="0"/>
              <a:buChar char="•"/>
              <a:defRPr sz="1800" b="0">
                <a:solidFill>
                  <a:srgbClr val="000000"/>
                </a:solidFill>
              </a:defRPr>
            </a:pPr>
            <a:r>
              <a:rPr lang="en-US" sz="4400" b="0" dirty="0" err="1">
                <a:solidFill>
                  <a:srgbClr val="F8F8F8"/>
                </a:solidFill>
              </a:rPr>
              <a:t>ObservableController</a:t>
            </a:r>
            <a:r>
              <a:rPr lang="en-US" sz="4400" b="0" dirty="0">
                <a:solidFill>
                  <a:srgbClr val="F8F8F8"/>
                </a:solidFill>
              </a:rPr>
              <a:t> (for lists)</a:t>
            </a:r>
            <a:br>
              <a:rPr lang="en-US" sz="4400" b="0" dirty="0">
                <a:solidFill>
                  <a:srgbClr val="F8F8F8"/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Xamarin iOS only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64208" y="4476750"/>
            <a:ext cx="8280920" cy="7581900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12115106" y="11256962"/>
            <a:ext cx="5005210" cy="2100249"/>
          </a:xfrm>
          <a:prstGeom prst="irregularSeal1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>
                <a:solidFill>
                  <a:srgbClr val="FFFF00"/>
                </a:solidFill>
              </a:rPr>
              <a:t>NEW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995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 idx="4294967295"/>
          </p:nvPr>
        </p:nvSpPr>
        <p:spPr>
          <a:xfrm>
            <a:off x="5742433" y="5256559"/>
            <a:ext cx="12899134" cy="29841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80000"/>
              </a:lnSpc>
              <a:defRPr sz="13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3800" dirty="0" smtClean="0">
                <a:solidFill>
                  <a:srgbClr val="FFFFFF"/>
                </a:solidFill>
              </a:rPr>
              <a:t>Why Binding?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 flipV="1">
            <a:off x="4154883" y="5170834"/>
            <a:ext cx="1695848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 flipV="1">
            <a:off x="19013883" y="5170834"/>
            <a:ext cx="1695849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Binding principles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8" name="Shape 578"/>
          <p:cNvSpPr>
            <a:spLocks noGrp="1"/>
          </p:cNvSpPr>
          <p:nvPr>
            <p:ph type="body" idx="1"/>
          </p:nvPr>
        </p:nvSpPr>
        <p:spPr>
          <a:xfrm>
            <a:off x="998687" y="3041576"/>
            <a:ext cx="15804951" cy="10009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Based on </a:t>
            </a:r>
            <a:r>
              <a:rPr lang="en-US" sz="4400" dirty="0" err="1" smtClean="0">
                <a:solidFill>
                  <a:srgbClr val="F8F8F8"/>
                </a:solidFill>
              </a:rPr>
              <a:t>INotifyPropertyChanged</a:t>
            </a:r>
            <a:r>
              <a:rPr lang="en-US" sz="4400" dirty="0" smtClean="0">
                <a:solidFill>
                  <a:srgbClr val="F8F8F8"/>
                </a:solidFill>
              </a:rPr>
              <a:t> interface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Loose coupling between source property and target property</a:t>
            </a:r>
          </a:p>
          <a:p>
            <a:pPr marL="1077406" lvl="1" indent="-408214">
              <a:lnSpc>
                <a:spcPct val="100000"/>
              </a:lnSpc>
              <a:buSzPct val="12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“Reattach itself” </a:t>
            </a:r>
            <a:r>
              <a:rPr lang="en-US" sz="4400" dirty="0">
                <a:solidFill>
                  <a:srgbClr val="F8F8F8"/>
                </a:solidFill>
              </a:rPr>
              <a:t>when source/target change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Declarative programming</a:t>
            </a:r>
          </a:p>
          <a:p>
            <a:pPr marL="1077406" lvl="1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Declare the bindings when the page is created</a:t>
            </a:r>
          </a:p>
          <a:p>
            <a:pPr marL="1077406" lvl="1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Evaluation on demand</a:t>
            </a:r>
          </a:p>
          <a:p>
            <a:pPr marL="408214" lvl="0" indent="-408214">
              <a:lnSpc>
                <a:spcPct val="100000"/>
              </a:lnSpc>
              <a:buSzPct val="12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8F8F8"/>
                </a:solidFill>
              </a:rPr>
              <a:t>No need to worry about</a:t>
            </a:r>
            <a:br>
              <a:rPr lang="en-US" sz="4400" dirty="0">
                <a:solidFill>
                  <a:srgbClr val="F8F8F8"/>
                </a:solidFill>
              </a:rPr>
            </a:br>
            <a:r>
              <a:rPr lang="en-US" sz="4400" dirty="0">
                <a:solidFill>
                  <a:srgbClr val="F8F8F8"/>
                </a:solidFill>
              </a:rPr>
              <a:t>refreshing the UI</a:t>
            </a:r>
          </a:p>
          <a:p>
            <a:pPr marL="1077406" lvl="1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8F8F8"/>
                </a:solidFill>
              </a:rPr>
              <a:t>Makes it easy to change the UI</a:t>
            </a:r>
          </a:p>
          <a:p>
            <a:pPr marL="669192" lvl="1" indent="0">
              <a:lnSpc>
                <a:spcPct val="100000"/>
              </a:lnSpc>
              <a:buSzPct val="125000"/>
              <a:buNone/>
              <a:defRPr sz="1800">
                <a:solidFill>
                  <a:srgbClr val="000000"/>
                </a:solidFill>
              </a:defRPr>
            </a:pPr>
            <a:endParaRPr lang="en-US" sz="4400" dirty="0" smtClean="0">
              <a:solidFill>
                <a:srgbClr val="F8F8F8"/>
              </a:solidFill>
            </a:endParaRPr>
          </a:p>
          <a:p>
            <a:pPr marL="408214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endParaRPr lang="en-US" sz="4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Commanding principles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8" name="Shape 578"/>
          <p:cNvSpPr>
            <a:spLocks noGrp="1"/>
          </p:cNvSpPr>
          <p:nvPr>
            <p:ph type="body" idx="1"/>
          </p:nvPr>
        </p:nvSpPr>
        <p:spPr>
          <a:xfrm>
            <a:off x="998687" y="3041576"/>
            <a:ext cx="15804951" cy="10009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Based on </a:t>
            </a:r>
            <a:r>
              <a:rPr lang="en-US" sz="4400" dirty="0" err="1" smtClean="0">
                <a:solidFill>
                  <a:srgbClr val="F8F8F8"/>
                </a:solidFill>
              </a:rPr>
              <a:t>ICommand</a:t>
            </a:r>
            <a:r>
              <a:rPr lang="en-US" sz="4400" dirty="0" smtClean="0">
                <a:solidFill>
                  <a:srgbClr val="F8F8F8"/>
                </a:solidFill>
              </a:rPr>
              <a:t> interface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Command will disable control if needed</a:t>
            </a:r>
          </a:p>
          <a:p>
            <a:pPr marL="408214" indent="-408214">
              <a:lnSpc>
                <a:spcPct val="100000"/>
              </a:lnSpc>
              <a:buSzPct val="12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8F8F8"/>
                </a:solidFill>
              </a:rPr>
              <a:t>Loose coupling between control and command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endParaRPr lang="en-US" sz="4400" dirty="0" smtClean="0">
              <a:solidFill>
                <a:srgbClr val="F8F8F8"/>
              </a:solidFill>
            </a:endParaRPr>
          </a:p>
          <a:p>
            <a:pPr marL="408214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endParaRPr lang="en-US" sz="4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1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Disadvantages of bindings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8" name="Shape 578"/>
          <p:cNvSpPr>
            <a:spLocks noGrp="1"/>
          </p:cNvSpPr>
          <p:nvPr>
            <p:ph type="body" idx="1"/>
          </p:nvPr>
        </p:nvSpPr>
        <p:spPr>
          <a:xfrm>
            <a:off x="998687" y="3041576"/>
            <a:ext cx="15804951" cy="10009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Slower to create and resolve</a:t>
            </a:r>
          </a:p>
          <a:p>
            <a:pPr marL="1077406" lvl="1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Some reflection on the expression</a:t>
            </a:r>
          </a:p>
          <a:p>
            <a:pPr marL="408214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Can be more difficult to understand</a:t>
            </a:r>
          </a:p>
          <a:p>
            <a:pPr marL="1077406" lvl="1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Like every loosely coupled system</a:t>
            </a:r>
          </a:p>
          <a:p>
            <a:pPr marL="408214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endParaRPr lang="en-US" sz="4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9852" y="2537520"/>
            <a:ext cx="14545616" cy="88569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8004" y="3041577"/>
            <a:ext cx="11665296" cy="216023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Some kind of Markup</a:t>
            </a:r>
            <a:b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</a:b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(XAML, AXML, XIB, </a:t>
            </a: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etc</a:t>
            </a: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)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8004" y="6725672"/>
            <a:ext cx="11665296" cy="21485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b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</a:b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(Code-behind,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 Activity, Controller, </a:t>
            </a:r>
            <a:r>
              <a:rPr kumimoji="0" lang="en-US" sz="45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etc</a:t>
            </a: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)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4127104" y="5489848"/>
            <a:ext cx="1080120" cy="936104"/>
          </a:xfrm>
          <a:prstGeom prst="lightningBol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007" y="5553513"/>
            <a:ext cx="395781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Handle Events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0" name="Shape 594"/>
          <p:cNvSpPr>
            <a:spLocks noGrp="1"/>
          </p:cNvSpPr>
          <p:nvPr>
            <p:ph type="title"/>
          </p:nvPr>
        </p:nvSpPr>
        <p:spPr>
          <a:xfrm>
            <a:off x="901700" y="114300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Reducing view code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1" name="Shape 578"/>
          <p:cNvSpPr>
            <a:spLocks noGrp="1"/>
          </p:cNvSpPr>
          <p:nvPr>
            <p:ph type="body" idx="1"/>
          </p:nvPr>
        </p:nvSpPr>
        <p:spPr>
          <a:xfrm>
            <a:off x="17160553" y="6725672"/>
            <a:ext cx="5760640" cy="21533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Mostly untestable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Mostly </a:t>
            </a:r>
            <a:r>
              <a:rPr lang="en-US" sz="4400" dirty="0" err="1" smtClean="0">
                <a:solidFill>
                  <a:srgbClr val="F8F8F8"/>
                </a:solidFill>
              </a:rPr>
              <a:t>unsharable</a:t>
            </a:r>
            <a:endParaRPr lang="en-US" sz="4400" dirty="0">
              <a:solidFill>
                <a:srgbClr val="F8F8F8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10463808" y="5394579"/>
            <a:ext cx="864096" cy="1112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 rtl="0" latinLnBrk="1" hangingPunct="0">
              <a:lnSpc>
                <a:spcPct val="90000"/>
              </a:lnSpc>
              <a:spcBef>
                <a:spcPts val="3500"/>
              </a:spcBef>
            </a:pPr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45635" y="5553513"/>
            <a:ext cx="36163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Prepare view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890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52209" y="518295"/>
            <a:ext cx="2317942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Android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75081" y="518295"/>
            <a:ext cx="102752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iOS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8606" y="518295"/>
            <a:ext cx="4494820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Windows Phone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84488" y="1529408"/>
            <a:ext cx="6408712" cy="69847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2640" y="1813737"/>
            <a:ext cx="3816424" cy="113669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Markup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2640" y="3210335"/>
            <a:ext cx="3816424" cy="436774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9652" y="1529408"/>
            <a:ext cx="6408712" cy="69847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7804" y="1813737"/>
            <a:ext cx="3816424" cy="113669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Markup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7804" y="3210335"/>
            <a:ext cx="3816424" cy="43677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34816" y="1529408"/>
            <a:ext cx="6408712" cy="69847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02968" y="1813737"/>
            <a:ext cx="3816424" cy="11366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Markup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02968" y="3210335"/>
            <a:ext cx="3816424" cy="436774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34816" y="8658200"/>
            <a:ext cx="21458384" cy="34563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MODEL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3880" y="8946233"/>
            <a:ext cx="18895184" cy="20882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b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</a:b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(Data, Services…)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1441" y="12111583"/>
            <a:ext cx="4885953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“Classic Xamarin”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325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20" grpId="0" animBg="1"/>
      <p:bldP spid="21" grpId="0" animBg="1"/>
      <p:bldP spid="23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52209" y="518295"/>
            <a:ext cx="2317942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Android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75081" y="518295"/>
            <a:ext cx="102752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iOS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8606" y="518295"/>
            <a:ext cx="4494820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Windows Phone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84488" y="1529408"/>
            <a:ext cx="6408712" cy="35171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2640" y="1813737"/>
            <a:ext cx="3816424" cy="113669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Markup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2640" y="3210335"/>
            <a:ext cx="3816424" cy="63458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9652" y="1529408"/>
            <a:ext cx="6408712" cy="351715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7804" y="1813737"/>
            <a:ext cx="3816424" cy="113669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Markup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7804" y="3210335"/>
            <a:ext cx="3816424" cy="63458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34816" y="1529408"/>
            <a:ext cx="6408712" cy="3517158"/>
            <a:chOff x="16584488" y="1173071"/>
            <a:chExt cx="6408712" cy="3517158"/>
          </a:xfrm>
        </p:grpSpPr>
        <p:sp>
          <p:nvSpPr>
            <p:cNvPr id="32" name="Rectangle 31"/>
            <p:cNvSpPr/>
            <p:nvPr/>
          </p:nvSpPr>
          <p:spPr>
            <a:xfrm>
              <a:off x="16584488" y="1173071"/>
              <a:ext cx="6408712" cy="351715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b">
              <a:noAutofit/>
            </a:bodyPr>
            <a:lstStyle/>
            <a:p>
              <a:pPr marL="0" marR="0" indent="0" algn="ctr" defTabSz="825500" rtl="0" fontAlgn="auto" latinLnBrk="1" hangingPunct="0">
                <a:lnSpc>
                  <a:spcPct val="90000"/>
                </a:lnSpc>
                <a:spcBef>
                  <a:spcPts val="3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0" normalizeH="0" baseline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FillTx/>
                  <a:latin typeface="+mn-lt"/>
                  <a:ea typeface="+mn-ea"/>
                  <a:cs typeface="+mn-cs"/>
                  <a:sym typeface="Segoe UI"/>
                </a:rPr>
                <a:t>VIEW</a:t>
              </a:r>
              <a:endPara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952640" y="1457400"/>
              <a:ext cx="3816424" cy="113669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825500" rtl="0" fontAlgn="auto" latinLnBrk="1" hangingPunct="0">
                <a:lnSpc>
                  <a:spcPct val="9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Segoe UI"/>
                </a:rPr>
                <a:t>Markup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52640" y="2853998"/>
              <a:ext cx="3816424" cy="63458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825500" rtl="0" fontAlgn="auto" latinLnBrk="1" hangingPunct="0">
                <a:lnSpc>
                  <a:spcPct val="9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Segoe UI"/>
                </a:rPr>
                <a:t>C#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34816" y="8658200"/>
            <a:ext cx="21458384" cy="34563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MODEL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3880" y="8946233"/>
            <a:ext cx="18895184" cy="20882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ctr" rtl="0" latinLnBrk="1" hangingPunct="0">
              <a:lnSpc>
                <a:spcPct val="90000"/>
              </a:lnSpc>
              <a:spcBef>
                <a:spcPts val="3500"/>
              </a:spcBef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</a:t>
            </a:r>
            <a:r>
              <a:rPr lang="en-US" sz="4000" b="0" dirty="0">
                <a:solidFill>
                  <a:srgbClr val="FFFFFF"/>
                </a:solidFill>
              </a:rPr>
              <a:t>#</a:t>
            </a:r>
            <a:br>
              <a:rPr lang="en-US" sz="4000" b="0" dirty="0">
                <a:solidFill>
                  <a:srgbClr val="FFFFFF"/>
                </a:solidFill>
              </a:rPr>
            </a:br>
            <a:r>
              <a:rPr lang="en-US" sz="4000" b="0" dirty="0">
                <a:solidFill>
                  <a:srgbClr val="FFFFFF"/>
                </a:solidFill>
              </a:rPr>
              <a:t>(Data, Services…)</a:t>
            </a:r>
          </a:p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34816" y="5633864"/>
            <a:ext cx="21458384" cy="293346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b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VIEWMODEL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02968" y="5777880"/>
            <a:ext cx="18866096" cy="1709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C#</a:t>
            </a:r>
            <a:b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</a:b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(Properties, Commands, …)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1441" y="12111583"/>
            <a:ext cx="5584862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Xamarin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MVVM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0551" y="4977274"/>
            <a:ext cx="2797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Databinding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65387" y="4977274"/>
            <a:ext cx="2797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Databinding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90222" y="4977274"/>
            <a:ext cx="2797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Databinding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373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76"/>
          <p:cNvSpPr>
            <a:spLocks noGrp="1"/>
          </p:cNvSpPr>
          <p:nvPr>
            <p:ph type="title"/>
          </p:nvPr>
        </p:nvSpPr>
        <p:spPr>
          <a:xfrm>
            <a:off x="958752" y="467544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Why MVVM?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3" name="Shape 578"/>
          <p:cNvSpPr>
            <a:spLocks noGrp="1"/>
          </p:cNvSpPr>
          <p:nvPr>
            <p:ph type="body" idx="1"/>
          </p:nvPr>
        </p:nvSpPr>
        <p:spPr>
          <a:xfrm>
            <a:off x="998687" y="3041576"/>
            <a:ext cx="15804951" cy="88569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Better for maintaining and extending code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- Decoupled </a:t>
            </a:r>
            <a:r>
              <a:rPr lang="en-US" sz="4400" dirty="0" smtClean="0">
                <a:solidFill>
                  <a:schemeClr val="accent6"/>
                </a:solidFill>
              </a:rPr>
              <a:t>layers, smaller objects with less responsibilities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Better for collaboration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- Various </a:t>
            </a:r>
            <a:r>
              <a:rPr lang="en-US" sz="4400" dirty="0" smtClean="0">
                <a:solidFill>
                  <a:schemeClr val="accent6"/>
                </a:solidFill>
              </a:rPr>
              <a:t>teams, clear interfaces, decoupled communication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Better for unit testing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- Testable surface is larger</a:t>
            </a:r>
          </a:p>
          <a:p>
            <a:pPr marL="408214" lvl="0" indent="-408214">
              <a:lnSpc>
                <a:spcPct val="100000"/>
              </a:lnSpc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8F8F8"/>
                </a:solidFill>
              </a:rPr>
              <a:t>Better for design</a:t>
            </a:r>
            <a:br>
              <a:rPr lang="en-US" sz="4400" dirty="0" smtClean="0">
                <a:solidFill>
                  <a:srgbClr val="F8F8F8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- Decoupled </a:t>
            </a:r>
            <a:r>
              <a:rPr lang="en-US" sz="4400" dirty="0" smtClean="0">
                <a:solidFill>
                  <a:schemeClr val="accent6"/>
                </a:solidFill>
              </a:rPr>
              <a:t>architecture allows design time data</a:t>
            </a:r>
            <a:br>
              <a:rPr lang="en-US" sz="4400" dirty="0" smtClean="0">
                <a:solidFill>
                  <a:schemeClr val="accent6"/>
                </a:solidFill>
              </a:rPr>
            </a:br>
            <a:r>
              <a:rPr lang="en-US" sz="4400" dirty="0" smtClean="0">
                <a:solidFill>
                  <a:schemeClr val="accent6"/>
                </a:solidFill>
              </a:rPr>
              <a:t>- (Windows) Blend is built with MVVM</a:t>
            </a:r>
            <a:r>
              <a:rPr lang="en-US" sz="4400" dirty="0" smtClean="0">
                <a:solidFill>
                  <a:srgbClr val="F8F8F8"/>
                </a:solidFill>
              </a:rPr>
              <a:t> </a:t>
            </a:r>
            <a:endParaRPr lang="en-US" sz="4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 idx="4294967295"/>
          </p:nvPr>
        </p:nvSpPr>
        <p:spPr>
          <a:xfrm>
            <a:off x="5742433" y="5256559"/>
            <a:ext cx="12899134" cy="29841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80000"/>
              </a:lnSpc>
              <a:defRPr sz="13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3800" dirty="0" smtClean="0">
                <a:solidFill>
                  <a:srgbClr val="FFFFFF"/>
                </a:solidFill>
              </a:rPr>
              <a:t>View Services</a:t>
            </a:r>
            <a:endParaRPr sz="13800" dirty="0">
              <a:solidFill>
                <a:srgbClr val="FFFFFF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 flipV="1">
            <a:off x="4154883" y="5170834"/>
            <a:ext cx="1695848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 flipV="1">
            <a:off x="19013883" y="5170834"/>
            <a:ext cx="1695849" cy="2984105"/>
          </a:xfrm>
          <a:prstGeom prst="line">
            <a:avLst/>
          </a:prstGeom>
          <a:ln w="76200">
            <a:solidFill>
              <a:srgbClr val="4AA3D9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6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8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Using view services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8873" y="2855795"/>
            <a:ext cx="4824536" cy="24927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ViewModel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75480" y="4653113"/>
            <a:ext cx="4824536" cy="24927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459624" y="4653113"/>
            <a:ext cx="4824536" cy="24927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10107" y="9732617"/>
            <a:ext cx="5472608" cy="24927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NavigationService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739676" y="2465512"/>
            <a:ext cx="1296144" cy="129614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5291" y="2969325"/>
            <a:ext cx="39898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IDialogService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127880" y="4805513"/>
            <a:ext cx="4824536" cy="24927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612024" y="4805513"/>
            <a:ext cx="4824536" cy="24927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280280" y="4957913"/>
            <a:ext cx="4824536" cy="249279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64424" y="4957913"/>
            <a:ext cx="4824536" cy="249279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62507" y="9885017"/>
            <a:ext cx="5472608" cy="24927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NavigationService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14907" y="10037417"/>
            <a:ext cx="5472608" cy="249279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NavigationService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cxnSp>
        <p:nvCxnSpPr>
          <p:cNvPr id="17" name="Straight Connector 16"/>
          <p:cNvCxnSpPr>
            <a:stCxn id="14" idx="4"/>
            <a:endCxn id="42" idx="0"/>
          </p:cNvCxnSpPr>
          <p:nvPr/>
        </p:nvCxnSpPr>
        <p:spPr>
          <a:xfrm>
            <a:off x="13387748" y="3761656"/>
            <a:ext cx="0" cy="891457"/>
          </a:xfrm>
          <a:prstGeom prst="line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4415136" y="7602228"/>
            <a:ext cx="1296144" cy="129614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21423" y="8137716"/>
            <a:ext cx="52177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INavigationService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cxnSp>
        <p:nvCxnSpPr>
          <p:cNvPr id="55" name="Straight Connector 54"/>
          <p:cNvCxnSpPr>
            <a:stCxn id="53" idx="4"/>
            <a:endCxn id="44" idx="0"/>
          </p:cNvCxnSpPr>
          <p:nvPr/>
        </p:nvCxnSpPr>
        <p:spPr>
          <a:xfrm flipH="1">
            <a:off x="5046411" y="8898372"/>
            <a:ext cx="16797" cy="834245"/>
          </a:xfrm>
          <a:prstGeom prst="line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Down Arrow 51"/>
          <p:cNvSpPr/>
          <p:nvPr/>
        </p:nvSpPr>
        <p:spPr>
          <a:xfrm rot="10800000">
            <a:off x="4603691" y="5442208"/>
            <a:ext cx="902231" cy="200762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9" name="Down Arrow 58"/>
          <p:cNvSpPr/>
          <p:nvPr/>
        </p:nvSpPr>
        <p:spPr>
          <a:xfrm rot="5400000">
            <a:off x="9392498" y="349403"/>
            <a:ext cx="902231" cy="5528364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183" y="3445602"/>
            <a:ext cx="12952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inject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4301" y="6376514"/>
            <a:ext cx="12952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inject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7" name="Bent-Up Arrow 56"/>
          <p:cNvSpPr/>
          <p:nvPr/>
        </p:nvSpPr>
        <p:spPr>
          <a:xfrm>
            <a:off x="8413990" y="7602228"/>
            <a:ext cx="13906866" cy="3991339"/>
          </a:xfrm>
          <a:prstGeom prst="bentUpArrow">
            <a:avLst>
              <a:gd name="adj1" fmla="val 10006"/>
              <a:gd name="adj2" fmla="val 13582"/>
              <a:gd name="adj3" fmla="val 1381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latinLnBrk="1" hangingPunct="0">
              <a:lnSpc>
                <a:spcPct val="90000"/>
              </a:lnSpc>
              <a:spcBef>
                <a:spcPts val="3500"/>
              </a:spcBef>
            </a:pPr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16831106" y="5743279"/>
            <a:ext cx="902231" cy="1967262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6" name="Down Arrow 65"/>
          <p:cNvSpPr/>
          <p:nvPr/>
        </p:nvSpPr>
        <p:spPr>
          <a:xfrm rot="16819555">
            <a:off x="12261109" y="-539218"/>
            <a:ext cx="902231" cy="11349349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965002" y="10474824"/>
            <a:ext cx="14443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action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47716" y="7064184"/>
            <a:ext cx="14443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action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0" name="Down Arrow 69"/>
          <p:cNvSpPr/>
          <p:nvPr/>
        </p:nvSpPr>
        <p:spPr>
          <a:xfrm rot="16819555">
            <a:off x="12261108" y="18747"/>
            <a:ext cx="902231" cy="1134934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1" name="Down Arrow 70"/>
          <p:cNvSpPr/>
          <p:nvPr/>
        </p:nvSpPr>
        <p:spPr>
          <a:xfrm rot="16819555">
            <a:off x="12261108" y="-1154168"/>
            <a:ext cx="902231" cy="11349349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8" name="Cross 57"/>
          <p:cNvSpPr/>
          <p:nvPr/>
        </p:nvSpPr>
        <p:spPr>
          <a:xfrm rot="2700000">
            <a:off x="11181064" y="3861487"/>
            <a:ext cx="2181137" cy="2181137"/>
          </a:xfrm>
          <a:prstGeom prst="plus">
            <a:avLst>
              <a:gd name="adj" fmla="val 44935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16831107" y="5216403"/>
            <a:ext cx="902231" cy="1967262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4" name="Down Arrow 73"/>
          <p:cNvSpPr/>
          <p:nvPr/>
        </p:nvSpPr>
        <p:spPr>
          <a:xfrm rot="16200000">
            <a:off x="16831108" y="4683255"/>
            <a:ext cx="902231" cy="1967262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798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14" grpId="0" animBg="1"/>
      <p:bldP spid="15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2" grpId="0" animBg="1"/>
      <p:bldP spid="59" grpId="0" animBg="1"/>
      <p:bldP spid="56" grpId="0"/>
      <p:bldP spid="61" grpId="0"/>
      <p:bldP spid="57" grpId="0" animBg="1"/>
      <p:bldP spid="63" grpId="0" animBg="1"/>
      <p:bldP spid="66" grpId="0" animBg="1"/>
      <p:bldP spid="66" grpId="1" animBg="1"/>
      <p:bldP spid="68" grpId="0"/>
      <p:bldP spid="69" grpId="0"/>
      <p:bldP spid="70" grpId="0" animBg="1"/>
      <p:bldP spid="70" grpId="1" animBg="1"/>
      <p:bldP spid="71" grpId="1" animBg="1"/>
      <p:bldP spid="58" grpId="0" animBg="1"/>
      <p:bldP spid="58" grpId="1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Testing with view services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8873" y="2860155"/>
            <a:ext cx="4824536" cy="24927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ViewModel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75480" y="4657473"/>
            <a:ext cx="4824536" cy="24927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459624" y="4657473"/>
            <a:ext cx="4824536" cy="24927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739676" y="2469872"/>
            <a:ext cx="1296144" cy="129614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5291" y="2973685"/>
            <a:ext cx="39898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IDialogService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127880" y="4809873"/>
            <a:ext cx="4824536" cy="24927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612024" y="4809873"/>
            <a:ext cx="4824536" cy="24927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280280" y="4962273"/>
            <a:ext cx="4824536" cy="249279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64424" y="4962273"/>
            <a:ext cx="4824536" cy="249279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View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cxnSp>
        <p:nvCxnSpPr>
          <p:cNvPr id="17" name="Straight Connector 16"/>
          <p:cNvCxnSpPr>
            <a:stCxn id="14" idx="4"/>
            <a:endCxn id="42" idx="0"/>
          </p:cNvCxnSpPr>
          <p:nvPr/>
        </p:nvCxnSpPr>
        <p:spPr>
          <a:xfrm>
            <a:off x="13387748" y="3766016"/>
            <a:ext cx="0" cy="891457"/>
          </a:xfrm>
          <a:prstGeom prst="line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Down Arrow 58"/>
          <p:cNvSpPr/>
          <p:nvPr/>
        </p:nvSpPr>
        <p:spPr>
          <a:xfrm rot="5400000">
            <a:off x="9392498" y="353763"/>
            <a:ext cx="902231" cy="5528364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183" y="3449962"/>
            <a:ext cx="12952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inject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16831106" y="5747639"/>
            <a:ext cx="902231" cy="1967262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47716" y="7068544"/>
            <a:ext cx="14443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action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16831107" y="5220763"/>
            <a:ext cx="902231" cy="1967262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74" name="Down Arrow 73"/>
          <p:cNvSpPr/>
          <p:nvPr/>
        </p:nvSpPr>
        <p:spPr>
          <a:xfrm rot="16200000">
            <a:off x="16831108" y="4687615"/>
            <a:ext cx="902231" cy="1967262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36895" y="9166616"/>
            <a:ext cx="4752528" cy="222788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Unit test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6" name="Down Arrow 35"/>
          <p:cNvSpPr/>
          <p:nvPr/>
        </p:nvSpPr>
        <p:spPr>
          <a:xfrm rot="10800000">
            <a:off x="4262043" y="5495557"/>
            <a:ext cx="902231" cy="352845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37" name="Down Arrow 36"/>
          <p:cNvSpPr/>
          <p:nvPr/>
        </p:nvSpPr>
        <p:spPr>
          <a:xfrm rot="14204418">
            <a:off x="8568268" y="6451900"/>
            <a:ext cx="902231" cy="4401864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1831" y="9320365"/>
            <a:ext cx="4824536" cy="19203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1" hangingPunct="0"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TestDialogService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7748463" y="9336136"/>
            <a:ext cx="902231" cy="188884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  <p:cxnSp>
        <p:nvCxnSpPr>
          <p:cNvPr id="7" name="Elbow Connector 6"/>
          <p:cNvCxnSpPr>
            <a:endCxn id="14" idx="4"/>
          </p:cNvCxnSpPr>
          <p:nvPr/>
        </p:nvCxnSpPr>
        <p:spPr>
          <a:xfrm rot="5400000" flipH="1" flipV="1">
            <a:off x="8752560" y="4685177"/>
            <a:ext cx="5554349" cy="3716028"/>
          </a:xfrm>
          <a:prstGeom prst="bentConnector3">
            <a:avLst>
              <a:gd name="adj1" fmla="val 90524"/>
            </a:avLst>
          </a:prstGeom>
          <a:noFill/>
          <a:ln w="762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Cross 50"/>
          <p:cNvSpPr/>
          <p:nvPr/>
        </p:nvSpPr>
        <p:spPr>
          <a:xfrm rot="2700000">
            <a:off x="8111327" y="7476417"/>
            <a:ext cx="2181137" cy="2181137"/>
          </a:xfrm>
          <a:prstGeom prst="plus">
            <a:avLst>
              <a:gd name="adj" fmla="val 44935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061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1" grpId="0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09" y="1025352"/>
            <a:ext cx="8784976" cy="8784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69889" y="7362056"/>
            <a:ext cx="6722994" cy="3888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sym typeface="Segoe UI"/>
              </a:rPr>
              <a:t>About</a:t>
            </a:r>
            <a:b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sym typeface="Segoe UI"/>
              </a:rPr>
            </a:br>
            <a:r>
              <a:rPr lang="en-US" sz="13800" dirty="0" smtClean="0">
                <a:solidFill>
                  <a:schemeClr val="tx1"/>
                </a:solidFill>
              </a:rPr>
              <a:t>560’000</a:t>
            </a:r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downloads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69889" y="641073"/>
            <a:ext cx="5010987" cy="54732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sym typeface="Segoe UI"/>
              </a:rPr>
              <a:t>Libraries</a:t>
            </a:r>
            <a:br>
              <a:rPr kumimoji="0" lang="en-US" sz="60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sym typeface="Segoe UI"/>
              </a:rPr>
            </a:br>
            <a:endParaRPr kumimoji="0" lang="en-US" sz="1800" b="1" i="0" u="none" strike="noStrike" cap="none" spc="0" normalizeH="0" baseline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FillTx/>
              <a:sym typeface="Segoe UI"/>
            </a:endParaRPr>
          </a:p>
          <a:p>
            <a:pPr marR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Templates</a:t>
            </a:r>
            <a:b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(project and item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Snippets</a:t>
            </a:r>
            <a:b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Guidance</a:t>
            </a:r>
            <a:endParaRPr lang="en-US" sz="6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0840" y="8818876"/>
            <a:ext cx="9943428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rtl="0" latinLnBrk="1" hangingPunct="0">
              <a:lnSpc>
                <a:spcPct val="150000"/>
              </a:lnSpc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http://www.mvvmlight.net/</a:t>
            </a:r>
            <a:br>
              <a:rPr lang="en-US" sz="5400" dirty="0">
                <a:solidFill>
                  <a:schemeClr val="tx1"/>
                </a:solidFill>
                <a:latin typeface="+mj-lt"/>
              </a:rPr>
            </a:br>
            <a:r>
              <a:rPr lang="en-US" sz="5400" dirty="0">
                <a:solidFill>
                  <a:schemeClr val="tx1"/>
                </a:solidFill>
                <a:latin typeface="+mj-lt"/>
              </a:rPr>
              <a:t>https://mvvmlight.codeplex.com/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9409" y="543610"/>
            <a:ext cx="634628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Introducing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64208" y="6930008"/>
            <a:ext cx="9753922" cy="4600144"/>
          </a:xfrm>
          <a:prstGeom prst="rect">
            <a:avLst/>
          </a:prstGeom>
          <a:solidFill>
            <a:srgbClr val="0C1E37"/>
          </a:solidFill>
          <a:ln w="12700" cap="flat">
            <a:solidFill>
              <a:srgbClr val="FFFFFF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rPr>
              <a:t>V5</a:t>
            </a:r>
            <a:endParaRPr kumimoji="0" lang="en-US" sz="3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1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3B99D4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Segoe UI Semilight"/>
        <a:ea typeface="Segoe UI Semilight"/>
        <a:cs typeface="Segoe UI Semilight"/>
      </a:majorFont>
      <a:minorFont>
        <a:latin typeface="Segoe UI"/>
        <a:ea typeface="Segoe UI"/>
        <a:cs typeface="Segoe UI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350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1" i="0" u="none" strike="noStrike" cap="none" spc="0" normalizeH="0" baseline="0">
            <a:ln>
              <a:noFill/>
            </a:ln>
            <a:solidFill>
              <a:srgbClr val="3B99D4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Segoe UI Semilight"/>
        <a:ea typeface="Segoe UI Semilight"/>
        <a:cs typeface="Segoe UI Semilight"/>
      </a:majorFont>
      <a:minorFont>
        <a:latin typeface="Segoe UI"/>
        <a:ea typeface="Segoe UI"/>
        <a:cs typeface="Segoe UI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350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1" i="0" u="none" strike="noStrike" cap="none" spc="0" normalizeH="0" baseline="0">
            <a:ln>
              <a:noFill/>
            </a:ln>
            <a:solidFill>
              <a:srgbClr val="3B99D4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433</Words>
  <Application>Microsoft Macintosh PowerPoint</Application>
  <PresentationFormat>Custom</PresentationFormat>
  <Paragraphs>153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Why MVVM?</vt:lpstr>
      <vt:lpstr>Reducing view code</vt:lpstr>
      <vt:lpstr>PowerPoint Presentation</vt:lpstr>
      <vt:lpstr>PowerPoint Presentation</vt:lpstr>
      <vt:lpstr>Why MVVM?</vt:lpstr>
      <vt:lpstr>View Services</vt:lpstr>
      <vt:lpstr>Using view services</vt:lpstr>
      <vt:lpstr>Testing with view services</vt:lpstr>
      <vt:lpstr>PowerPoint Presentation</vt:lpstr>
      <vt:lpstr>MVVM Light Libraries (V5)</vt:lpstr>
      <vt:lpstr>Why Binding?</vt:lpstr>
      <vt:lpstr>Binding principles</vt:lpstr>
      <vt:lpstr>Commanding principles</vt:lpstr>
      <vt:lpstr>Disadvantages of bindings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Guidelines</dc:title>
  <dc:creator>varief</dc:creator>
  <cp:lastModifiedBy>Luis Lafer-Sousa</cp:lastModifiedBy>
  <cp:revision>344</cp:revision>
  <dcterms:modified xsi:type="dcterms:W3CDTF">2015-01-13T12:04:37Z</dcterms:modified>
</cp:coreProperties>
</file>