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4" r:id="rId4"/>
    <p:sldId id="266" r:id="rId5"/>
    <p:sldId id="272" r:id="rId6"/>
    <p:sldId id="267" r:id="rId7"/>
    <p:sldId id="269" r:id="rId8"/>
    <p:sldId id="270" r:id="rId9"/>
    <p:sldId id="275" r:id="rId10"/>
    <p:sldId id="276" r:id="rId11"/>
    <p:sldId id="271" r:id="rId12"/>
    <p:sldId id="259" r:id="rId13"/>
    <p:sldId id="260" r:id="rId14"/>
    <p:sldId id="273" r:id="rId15"/>
    <p:sldId id="274" r:id="rId16"/>
    <p:sldId id="261" r:id="rId17"/>
    <p:sldId id="25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272CB-327D-4323-A692-C5A749E2208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558A9-F485-4221-8E2B-649F21603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558A9-F485-4221-8E2B-649F216035A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Pre Bond vision math model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2022.05.19</a:t>
            </a:r>
          </a:p>
          <a:p>
            <a:r>
              <a:rPr lang="en-US" altLang="zh-CN" smtClean="0"/>
              <a:t>TDG-NB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42844" y="142852"/>
            <a:ext cx="842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IC</a:t>
            </a:r>
            <a:r>
              <a:rPr lang="zh-CN" altLang="en-US" dirty="0" smtClean="0"/>
              <a:t>中点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左</a:t>
            </a:r>
            <a:r>
              <a:rPr lang="en-US" altLang="zh-CN" dirty="0" smtClean="0"/>
              <a:t>MarkC</a:t>
            </a:r>
            <a:r>
              <a:rPr lang="zh-CN" altLang="en-US" dirty="0" smtClean="0"/>
              <a:t>点重合时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CB · CP = |CB| * |CP| * cos</a:t>
            </a:r>
            <a:r>
              <a:rPr lang="en-US" altLang="zh-CN" dirty="0" smtClean="0">
                <a:solidFill>
                  <a:srgbClr val="00B050"/>
                </a:solidFill>
              </a:rPr>
              <a:t>θ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cos</a:t>
            </a:r>
            <a:r>
              <a:rPr lang="en-US" altLang="zh-CN" dirty="0" smtClean="0">
                <a:solidFill>
                  <a:srgbClr val="00B050"/>
                </a:solidFill>
              </a:rPr>
              <a:t>θ</a:t>
            </a:r>
            <a:r>
              <a:rPr lang="en-US" altLang="zh-CN" dirty="0" smtClean="0"/>
              <a:t> =                              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θ</a:t>
            </a:r>
            <a:r>
              <a:rPr lang="en-US" altLang="zh-CN" dirty="0" smtClean="0"/>
              <a:t> = arccos(                                                         ) </a:t>
            </a: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SPEC_Y</a:t>
            </a:r>
            <a:r>
              <a:rPr lang="en-US" altLang="zh-CN" dirty="0" smtClean="0"/>
              <a:t> = 0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SPEC_X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/>
              <a:t>= |CP|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SPEC_T = </a:t>
            </a:r>
            <a:r>
              <a:rPr lang="en-US" altLang="zh-CN" dirty="0" smtClean="0">
                <a:solidFill>
                  <a:srgbClr val="00B050"/>
                </a:solidFill>
              </a:rPr>
              <a:t>θ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 rot="10800000" flipV="1">
            <a:off x="857224" y="3786190"/>
            <a:ext cx="2143140" cy="1571636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10800000">
            <a:off x="1928794" y="4559866"/>
            <a:ext cx="6072230" cy="1214446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874940" y="448188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929190" y="5131370"/>
            <a:ext cx="142876" cy="1428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357686" y="52742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P(Xp, Yp)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4282" y="535782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A(Xa, Ya)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 rot="10800000">
            <a:off x="2003548" y="4575291"/>
            <a:ext cx="2926743" cy="582442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472" y="441699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 = C(Xc, Yc)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00364" y="357187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B(Xb, Yb)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01024" y="555999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D(Xd, Yd)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71670" y="43334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θ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67034" y="71435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42910" y="71435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7224" y="1094583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(Xb – Xc)*(Xp – Xc) + (Yb – Yc)*(Yp – Yc)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57356" y="141994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|CB|*|CP|</a:t>
            </a:r>
            <a:endParaRPr lang="zh-CN" altLang="en-US" sz="1400" dirty="0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28662" y="1415566"/>
            <a:ext cx="2852030" cy="4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57818" y="1402360"/>
            <a:ext cx="285752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1100036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(Xb – Xc)*(Xp – Xc) + (Yb – Yc)*(Yp – Yc)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286512" y="1425397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|CB|*|CP|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 rot="10800000">
            <a:off x="857224" y="4786321"/>
            <a:ext cx="6500858" cy="1588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2322497" y="4321974"/>
            <a:ext cx="3499668" cy="794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4612" y="3214685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IcTarget</a:t>
            </a:r>
            <a:endParaRPr lang="en-US" altLang="zh-CN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071934" y="478632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2844" y="142852"/>
            <a:ext cx="8786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Panel</a:t>
            </a:r>
            <a:r>
              <a:rPr lang="zh-CN" altLang="en-US" dirty="0" smtClean="0"/>
              <a:t>左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到右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方向旋转到与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IcTarget</a:t>
            </a:r>
            <a:r>
              <a:rPr lang="zh-CN" altLang="en-US" dirty="0" smtClean="0"/>
              <a:t>正</a:t>
            </a:r>
            <a:r>
              <a:rPr lang="zh-CN" altLang="en-US" dirty="0" smtClean="0"/>
              <a:t>方向的夹角为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B0F0"/>
                </a:solidFill>
              </a:rPr>
              <a:t>新位置</a:t>
            </a:r>
            <a:r>
              <a:rPr lang="zh-CN" altLang="en-US" dirty="0" smtClean="0"/>
              <a:t>。旋转轴心为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，旋转角度</a:t>
            </a:r>
            <a:r>
              <a:rPr lang="en-US" altLang="zh-CN" dirty="0" smtClean="0"/>
              <a:t>pθ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pθ =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IcTarget</a:t>
            </a:r>
            <a:r>
              <a:rPr lang="zh-CN" altLang="en-US" dirty="0" smtClean="0"/>
              <a:t>角</a:t>
            </a:r>
            <a:r>
              <a:rPr lang="zh-CN" altLang="en-US" dirty="0" smtClean="0"/>
              <a:t>度 </a:t>
            </a:r>
            <a:r>
              <a:rPr lang="en-US" altLang="zh-CN" dirty="0" smtClean="0"/>
              <a:t>–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Panel</a:t>
            </a:r>
            <a:r>
              <a:rPr lang="zh-CN" altLang="en-US" dirty="0" smtClean="0"/>
              <a:t>角度</a:t>
            </a:r>
            <a:endParaRPr lang="en-US" altLang="zh-CN" dirty="0" smtClean="0"/>
          </a:p>
          <a:p>
            <a:r>
              <a:rPr lang="en-US" altLang="zh-CN" dirty="0" smtClean="0"/>
              <a:t>PcNew[</a:t>
            </a:r>
            <a:r>
              <a:rPr lang="en-US" dirty="0" smtClean="0"/>
              <a:t>(</a:t>
            </a:r>
            <a:r>
              <a:rPr lang="en-US" altLang="zh-CN" dirty="0" smtClean="0"/>
              <a:t>Px</a:t>
            </a:r>
            <a:r>
              <a:rPr lang="en-US" dirty="0" smtClean="0"/>
              <a:t> - Ax)*cos(p</a:t>
            </a:r>
            <a:r>
              <a:rPr lang="en-US" altLang="zh-CN" dirty="0" smtClean="0"/>
              <a:t>θ</a:t>
            </a:r>
            <a:r>
              <a:rPr lang="en-US" dirty="0" smtClean="0"/>
              <a:t>) - (</a:t>
            </a:r>
            <a:r>
              <a:rPr lang="en-US" altLang="zh-CN" dirty="0" smtClean="0"/>
              <a:t>P</a:t>
            </a:r>
            <a:r>
              <a:rPr lang="en-US" dirty="0" smtClean="0"/>
              <a:t>y - Ay)*sin(p</a:t>
            </a:r>
            <a:r>
              <a:rPr lang="en-US" altLang="zh-CN" dirty="0" smtClean="0"/>
              <a:t>θ</a:t>
            </a:r>
            <a:r>
              <a:rPr lang="en-US" dirty="0" smtClean="0"/>
              <a:t>) + Ax, (</a:t>
            </a:r>
            <a:r>
              <a:rPr lang="en-US" altLang="zh-CN" dirty="0" smtClean="0"/>
              <a:t>P</a:t>
            </a:r>
            <a:r>
              <a:rPr lang="en-US" dirty="0" smtClean="0"/>
              <a:t>x - Ax)*sin(p</a:t>
            </a:r>
            <a:r>
              <a:rPr lang="en-US" altLang="zh-CN" dirty="0" smtClean="0"/>
              <a:t>θ</a:t>
            </a:r>
            <a:r>
              <a:rPr lang="en-US" dirty="0" smtClean="0"/>
              <a:t>) + (</a:t>
            </a:r>
            <a:r>
              <a:rPr lang="en-US" altLang="zh-CN" dirty="0" smtClean="0"/>
              <a:t>P</a:t>
            </a:r>
            <a:r>
              <a:rPr lang="en-US" dirty="0" smtClean="0"/>
              <a:t>y - Ay)*cos(p</a:t>
            </a:r>
            <a:r>
              <a:rPr lang="en-US" altLang="zh-CN" dirty="0" smtClean="0"/>
              <a:t>θ</a:t>
            </a:r>
            <a:r>
              <a:rPr lang="en-US" dirty="0" smtClean="0"/>
              <a:t>) + Ay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相机坐标系下移动量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像素单位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x = </a:t>
            </a:r>
            <a:r>
              <a:rPr lang="en-US" altLang="zh-CN" dirty="0" smtClean="0"/>
              <a:t>IcTarget.x </a:t>
            </a:r>
            <a:r>
              <a:rPr lang="en-US" altLang="zh-CN" dirty="0" smtClean="0"/>
              <a:t>– PcNew.x</a:t>
            </a:r>
          </a:p>
          <a:p>
            <a:r>
              <a:rPr lang="en-US" altLang="zh-CN" dirty="0" smtClean="0"/>
              <a:t>y = </a:t>
            </a:r>
            <a:r>
              <a:rPr lang="en-US" altLang="zh-CN" dirty="0" smtClean="0"/>
              <a:t>IcTarget.y </a:t>
            </a:r>
            <a:r>
              <a:rPr lang="en-US" altLang="zh-CN" dirty="0" smtClean="0"/>
              <a:t>– PcNew.y</a:t>
            </a:r>
          </a:p>
        </p:txBody>
      </p:sp>
      <p:cxnSp>
        <p:nvCxnSpPr>
          <p:cNvPr id="49" name="直接连接符 48"/>
          <p:cNvCxnSpPr/>
          <p:nvPr/>
        </p:nvCxnSpPr>
        <p:spPr>
          <a:xfrm rot="10800000" flipV="1">
            <a:off x="1357290" y="3143247"/>
            <a:ext cx="4357718" cy="1000132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10800000" flipV="1">
            <a:off x="1291342" y="4290653"/>
            <a:ext cx="5214974" cy="114300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559785" y="355429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3857620" y="4786321"/>
            <a:ext cx="142876" cy="1428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928926" y="4786321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PcNew</a:t>
            </a:r>
          </a:p>
        </p:txBody>
      </p:sp>
      <p:cxnSp>
        <p:nvCxnSpPr>
          <p:cNvPr id="21" name="直接连接符 20"/>
          <p:cNvCxnSpPr/>
          <p:nvPr/>
        </p:nvCxnSpPr>
        <p:spPr>
          <a:xfrm rot="10800000">
            <a:off x="2857488" y="5286387"/>
            <a:ext cx="6072230" cy="1214446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857884" y="5857891"/>
            <a:ext cx="142876" cy="1428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86446" y="600076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</a:t>
            </a:r>
          </a:p>
        </p:txBody>
      </p:sp>
      <p:sp>
        <p:nvSpPr>
          <p:cNvPr id="25" name="椭圆 24"/>
          <p:cNvSpPr/>
          <p:nvPr/>
        </p:nvSpPr>
        <p:spPr>
          <a:xfrm>
            <a:off x="4357686" y="5786453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29124" y="571501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857224" y="3429000"/>
            <a:ext cx="80010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H="1">
            <a:off x="1393009" y="3321843"/>
            <a:ext cx="592935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785918" y="385762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643438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214414" y="3214686"/>
            <a:ext cx="142876" cy="14287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01090" y="5786454"/>
            <a:ext cx="142876" cy="14287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15" idx="1"/>
          </p:cNvCxnSpPr>
          <p:nvPr/>
        </p:nvCxnSpPr>
        <p:spPr>
          <a:xfrm>
            <a:off x="1357290" y="3286124"/>
            <a:ext cx="7164724" cy="25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7"/>
            <a:endCxn id="13" idx="3"/>
          </p:cNvCxnSpPr>
          <p:nvPr/>
        </p:nvCxnSpPr>
        <p:spPr>
          <a:xfrm rot="5400000" flipH="1" flipV="1">
            <a:off x="2550812" y="1765002"/>
            <a:ext cx="1470608" cy="275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214678" y="307181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572000" y="435769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500034" y="71414"/>
            <a:ext cx="842968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Camera x</a:t>
            </a:r>
            <a:endParaRPr lang="zh-CN" altLang="en-US" dirty="0"/>
          </a:p>
        </p:txBody>
      </p:sp>
      <p:sp>
        <p:nvSpPr>
          <p:cNvPr id="37" name="下箭头 36"/>
          <p:cNvSpPr/>
          <p:nvPr/>
        </p:nvSpPr>
        <p:spPr>
          <a:xfrm>
            <a:off x="71438" y="500042"/>
            <a:ext cx="571472" cy="6143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Camera 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24" y="350043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motor x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86182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4" idx="1"/>
            <a:endCxn id="23" idx="5"/>
          </p:cNvCxnSpPr>
          <p:nvPr/>
        </p:nvCxnSpPr>
        <p:spPr>
          <a:xfrm rot="16200000" flipV="1">
            <a:off x="3372349" y="3158043"/>
            <a:ext cx="1184856" cy="125629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4" idx="1"/>
          </p:cNvCxnSpPr>
          <p:nvPr/>
        </p:nvCxnSpPr>
        <p:spPr>
          <a:xfrm rot="16200000" flipV="1">
            <a:off x="3964777" y="3750471"/>
            <a:ext cx="163800" cy="109249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3" idx="4"/>
          </p:cNvCxnSpPr>
          <p:nvPr/>
        </p:nvCxnSpPr>
        <p:spPr>
          <a:xfrm rot="16200000" flipV="1">
            <a:off x="2893207" y="3607595"/>
            <a:ext cx="1000132" cy="21431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8714" y="651035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motor y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8926" y="35718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7620" y="32861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4942" y="92867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= |X| * uX + |Y| * uY 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2910" y="71435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1.1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071538" y="2500306"/>
            <a:ext cx="7215238" cy="2643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H="1">
            <a:off x="1285852" y="1928802"/>
            <a:ext cx="5857916" cy="30003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000760" y="421481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643834" y="450057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motor x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461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motor y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86314" y="500042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M</a:t>
            </a:r>
            <a:r>
              <a:rPr lang="en-US" altLang="zh-CN" dirty="0" smtClean="0"/>
              <a:t> = λ * uX + ξ * uY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uX</a:t>
            </a:r>
            <a:r>
              <a:rPr lang="en-US" altLang="zh-CN" dirty="0" smtClean="0"/>
              <a:t> =  [ cos(α), sin(α) ]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uY</a:t>
            </a:r>
            <a:r>
              <a:rPr lang="en-US" altLang="zh-CN" dirty="0" smtClean="0"/>
              <a:t> =  [ cos(pi / 2 + β), sin(pi / 2 + β) ]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28860" y="1928802"/>
            <a:ext cx="3786214" cy="3500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357290" y="3643314"/>
            <a:ext cx="6572296" cy="1428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H="1">
            <a:off x="1571604" y="3571876"/>
            <a:ext cx="5572164" cy="142876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72066" y="364331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-α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endCxn id="24" idx="2"/>
          </p:cNvCxnSpPr>
          <p:nvPr/>
        </p:nvCxnSpPr>
        <p:spPr>
          <a:xfrm>
            <a:off x="4357686" y="3714752"/>
            <a:ext cx="1643074" cy="57150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500430" y="200024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5" idx="4"/>
          </p:cNvCxnSpPr>
          <p:nvPr/>
        </p:nvCxnSpPr>
        <p:spPr>
          <a:xfrm rot="16200000" flipV="1">
            <a:off x="3178959" y="2536025"/>
            <a:ext cx="1571636" cy="7858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71934" y="285749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β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rot="5400000" flipH="1" flipV="1">
            <a:off x="4214810" y="2071678"/>
            <a:ext cx="1714512" cy="142876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rot="16200000" flipH="1">
            <a:off x="5143504" y="2643182"/>
            <a:ext cx="2857520" cy="1428760"/>
          </a:xfrm>
          <a:prstGeom prst="straightConnector1">
            <a:avLst/>
          </a:prstGeom>
          <a:ln w="15875">
            <a:solidFill>
              <a:schemeClr val="accent3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2928926" y="857232"/>
            <a:ext cx="2928958" cy="107157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0" y="5291752"/>
            <a:ext cx="478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M</a:t>
            </a:r>
            <a:r>
              <a:rPr lang="en-US" altLang="zh-CN" dirty="0" smtClean="0"/>
              <a:t> = [ x1 – x2, y1 – y2 ]</a:t>
            </a:r>
          </a:p>
          <a:p>
            <a:r>
              <a:rPr lang="en-US" altLang="zh-CN" dirty="0" smtClean="0"/>
              <a:t>x1 – x2 = λ * cos(α) + ξ * cos(pi / 2 + β)</a:t>
            </a:r>
          </a:p>
          <a:p>
            <a:r>
              <a:rPr lang="en-US" altLang="zh-CN" dirty="0" smtClean="0"/>
              <a:t>y1 – y2 = λ * sin(α) + ξ * sin(pi / 2 + β)  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000760" y="17144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(x1, y1)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00430" y="37861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(x2, y2)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500166" y="40005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单位圆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42910" y="71435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1.2</a:t>
            </a:r>
            <a:endParaRPr lang="zh-CN" altLang="en-US" dirty="0"/>
          </a:p>
        </p:txBody>
      </p:sp>
      <p:sp>
        <p:nvSpPr>
          <p:cNvPr id="34" name="左大括号 33"/>
          <p:cNvSpPr/>
          <p:nvPr/>
        </p:nvSpPr>
        <p:spPr>
          <a:xfrm rot="19983955">
            <a:off x="3329109" y="744294"/>
            <a:ext cx="266579" cy="31955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143240" y="22859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ξ</a:t>
            </a:r>
            <a:endParaRPr lang="zh-CN" altLang="en-US" dirty="0"/>
          </a:p>
        </p:txBody>
      </p:sp>
      <p:sp>
        <p:nvSpPr>
          <p:cNvPr id="36" name="左大括号 35"/>
          <p:cNvSpPr/>
          <p:nvPr/>
        </p:nvSpPr>
        <p:spPr>
          <a:xfrm rot="17341464">
            <a:off x="5655322" y="2805053"/>
            <a:ext cx="285752" cy="310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572132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λ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86446" y="5214950"/>
            <a:ext cx="328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α:</a:t>
            </a:r>
            <a:r>
              <a:rPr lang="zh-CN" altLang="en-US" dirty="0" smtClean="0"/>
              <a:t>相机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轴逆时针转到电机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轴的角度。</a:t>
            </a:r>
            <a:endParaRPr lang="en-US" altLang="zh-CN" dirty="0" smtClean="0"/>
          </a:p>
          <a:p>
            <a:r>
              <a:rPr lang="en-US" altLang="zh-CN" dirty="0" smtClean="0"/>
              <a:t>β:</a:t>
            </a:r>
            <a:r>
              <a:rPr lang="zh-CN" altLang="en-US" dirty="0" smtClean="0"/>
              <a:t>相机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r>
              <a:rPr lang="en-US" altLang="zh-CN" dirty="0" smtClean="0"/>
              <a:t>(</a:t>
            </a:r>
            <a:r>
              <a:rPr lang="zh-CN" altLang="en-US" smtClean="0"/>
              <a:t>正向朝上</a:t>
            </a:r>
            <a:r>
              <a:rPr lang="en-US" altLang="zh-CN" smtClean="0"/>
              <a:t>)</a:t>
            </a:r>
            <a:r>
              <a:rPr lang="zh-CN" altLang="en-US" dirty="0" smtClean="0"/>
              <a:t>逆</a:t>
            </a:r>
            <a:r>
              <a:rPr lang="zh-CN" altLang="en-US" dirty="0" smtClean="0"/>
              <a:t>时针转到电机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轴的角度。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572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根据算法</a:t>
            </a:r>
            <a:r>
              <a:rPr lang="en-US" altLang="zh-CN" dirty="0" smtClean="0"/>
              <a:t>1.1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1.2</a:t>
            </a:r>
            <a:r>
              <a:rPr lang="zh-CN" altLang="en-US" dirty="0" smtClean="0"/>
              <a:t>计算得出相机坐标系下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像素单位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点</a:t>
            </a:r>
            <a:r>
              <a:rPr lang="en-US" altLang="zh-CN" dirty="0" smtClean="0"/>
              <a:t>(x2, y2)</a:t>
            </a:r>
            <a:r>
              <a:rPr lang="zh-CN" altLang="en-US" dirty="0" smtClean="0"/>
              <a:t>移动到点</a:t>
            </a:r>
            <a:r>
              <a:rPr lang="en-US" altLang="zh-CN" dirty="0" smtClean="0"/>
              <a:t>(x1, y1)</a:t>
            </a:r>
            <a:r>
              <a:rPr lang="zh-CN" altLang="en-US" dirty="0" smtClean="0"/>
              <a:t>，换算到电机坐标系下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像素单位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移动量</a:t>
            </a:r>
            <a:r>
              <a:rPr lang="en-US" altLang="zh-CN" dirty="0" smtClean="0"/>
              <a:t>(λ, ξ)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x1 – x2 = λ * cos(α) + ξ * cos(pi / 2 + β)</a:t>
            </a:r>
          </a:p>
          <a:p>
            <a:r>
              <a:rPr lang="en-US" altLang="zh-CN" dirty="0" smtClean="0"/>
              <a:t>y1 – y2 = λ * sin(α) + ξ * sin(pi / 2 + β)</a:t>
            </a:r>
          </a:p>
          <a:p>
            <a:r>
              <a:rPr lang="en-US" altLang="zh-CN" dirty="0" smtClean="0"/>
              <a:t>λ = (x1 – x2 - ξ * cos(pi / 2 + β)) / cos(α)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y1 – y2 = (x1 – x2 - ξ * cos(pi / 2 + β))*sin(α) / cos(α) + ξ * sin(pi / 2 + β)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ξ =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λ =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根据标定的</a:t>
            </a:r>
            <a:r>
              <a:rPr lang="en-US" altLang="zh-CN" dirty="0" smtClean="0"/>
              <a:t>mm/pixel</a:t>
            </a:r>
            <a:r>
              <a:rPr lang="zh-CN" altLang="en-US" dirty="0" smtClean="0"/>
              <a:t>换算系数，将</a:t>
            </a:r>
            <a:r>
              <a:rPr lang="en-US" altLang="zh-CN" dirty="0" smtClean="0"/>
              <a:t>ξ * m/p(y)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λ * m/p(x)</a:t>
            </a:r>
            <a:r>
              <a:rPr lang="zh-CN" altLang="en-US" dirty="0" smtClean="0"/>
              <a:t>计算结果作为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轴的移动量</a:t>
            </a:r>
            <a:r>
              <a:rPr lang="en-US" altLang="zh-CN" dirty="0" smtClean="0"/>
              <a:t>(mm</a:t>
            </a:r>
            <a:r>
              <a:rPr lang="zh-CN" altLang="en-US" dirty="0" smtClean="0"/>
              <a:t>单位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，和之前算出的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的转动角度</a:t>
            </a:r>
            <a:r>
              <a:rPr lang="en-US" altLang="zh-CN" dirty="0" smtClean="0"/>
              <a:t>pθ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轴转动量，传给上位机。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85786" y="3214686"/>
            <a:ext cx="3357586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5786" y="284535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cos(α)*(y1 – y2) - sin(α)*(x1 – x2)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8794" y="321468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cos(α – β)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85786" y="4298398"/>
            <a:ext cx="3357586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786" y="392906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cos(β)*(x1 – x2) + sin(β)*(y1 – y2)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429839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cos(α - β)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06" y="71414"/>
            <a:ext cx="892975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已知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Stage</a:t>
            </a:r>
            <a:r>
              <a:rPr lang="zh-CN" altLang="en-US" sz="1400" dirty="0" smtClean="0"/>
              <a:t>旋转轴心在左相机中的坐标</a:t>
            </a:r>
            <a:r>
              <a:rPr lang="en-US" altLang="zh-CN" sz="1400" dirty="0" smtClean="0"/>
              <a:t>A(L)(alx, aly)</a:t>
            </a:r>
            <a:r>
              <a:rPr lang="zh-CN" altLang="en-US" sz="1400" dirty="0" smtClean="0"/>
              <a:t>，在右相机中的坐标</a:t>
            </a:r>
            <a:r>
              <a:rPr lang="en-US" altLang="zh-CN" sz="1400" dirty="0" smtClean="0"/>
              <a:t>A(R)(arx, ary)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en-US" altLang="zh-CN" sz="1400" dirty="0" smtClean="0"/>
              <a:t>X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mm/pixel</a:t>
            </a:r>
            <a:r>
              <a:rPr lang="zh-CN" altLang="en-US" sz="1400" dirty="0" smtClean="0"/>
              <a:t>转换系数</a:t>
            </a:r>
            <a:r>
              <a:rPr lang="en-US" altLang="zh-CN" sz="1400" dirty="0" smtClean="0"/>
              <a:t>m/p(x), m/p(y)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zh-CN" altLang="en-US" sz="1400" dirty="0" smtClean="0"/>
              <a:t>左相机</a:t>
            </a:r>
            <a:r>
              <a:rPr lang="en-US" altLang="zh-CN" sz="1400" dirty="0" smtClean="0"/>
              <a:t>Lx</a:t>
            </a:r>
            <a:r>
              <a:rPr lang="zh-CN" altLang="en-US" sz="1400" dirty="0" smtClean="0"/>
              <a:t>与右相机</a:t>
            </a:r>
            <a:r>
              <a:rPr lang="en-US" altLang="zh-CN" sz="1400" dirty="0" smtClean="0"/>
              <a:t>Rx</a:t>
            </a:r>
            <a:r>
              <a:rPr lang="zh-CN" altLang="en-US" sz="1400" dirty="0" smtClean="0"/>
              <a:t>坐标系的夹角为</a:t>
            </a:r>
            <a:r>
              <a:rPr lang="en-US" altLang="zh-CN" sz="1400" dirty="0" smtClean="0"/>
              <a:t>-θ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en-US" altLang="zh-CN" sz="1400" dirty="0" smtClean="0"/>
              <a:t>IC Mark</a:t>
            </a:r>
            <a:r>
              <a:rPr lang="zh-CN" altLang="en-US" sz="1400" dirty="0" smtClean="0"/>
              <a:t>捕获坐标</a:t>
            </a:r>
            <a:r>
              <a:rPr lang="en-US" altLang="zh-CN" sz="1400" dirty="0" smtClean="0"/>
              <a:t>iL(x1, y1), iR(x2, y2)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Panel Mark</a:t>
            </a:r>
            <a:r>
              <a:rPr lang="zh-CN" altLang="en-US" sz="1400" dirty="0" smtClean="0"/>
              <a:t>捕获坐标</a:t>
            </a:r>
            <a:r>
              <a:rPr lang="en-US" altLang="zh-CN" sz="1400" dirty="0" smtClean="0"/>
              <a:t>pL(x3, y3), pR(x4, y4)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zh-CN" altLang="en-US" sz="1400" dirty="0" smtClean="0"/>
              <a:t>补偿值数据</a:t>
            </a:r>
            <a:r>
              <a:rPr lang="en-US" altLang="zh-CN" sz="1400" dirty="0" smtClean="0"/>
              <a:t>(offsetX, offsetY, offsetT)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zh-CN" altLang="en-US" sz="1400" dirty="0" smtClean="0"/>
              <a:t>左相机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轴正向逆时针到电机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轴正向夹角</a:t>
            </a:r>
            <a:r>
              <a:rPr lang="en-US" altLang="zh-CN" sz="1400" dirty="0" smtClean="0"/>
              <a:t>α</a:t>
            </a:r>
            <a:r>
              <a:rPr lang="zh-CN" altLang="en-US" sz="1400" dirty="0" smtClean="0"/>
              <a:t>，左相机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轴负向逆时针到电机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轴正向夹角</a:t>
            </a:r>
            <a:r>
              <a:rPr lang="en-US" altLang="zh-CN" sz="1400" dirty="0" smtClean="0"/>
              <a:t>β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Y</a:t>
            </a:r>
            <a:r>
              <a:rPr lang="zh-CN" altLang="en-US" sz="1400" dirty="0" smtClean="0"/>
              <a:t>轴取反获得</a:t>
            </a:r>
            <a:r>
              <a:rPr lang="en-US" altLang="zh-CN" sz="1400" dirty="0" smtClean="0"/>
              <a:t>iL(x1, -y1), iR(x2, -y2), pL(x3, -y3), pR(x4, -y4)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计算右</a:t>
            </a:r>
            <a:r>
              <a:rPr lang="en-US" altLang="zh-CN" sz="1400" dirty="0" smtClean="0"/>
              <a:t>Mark</a:t>
            </a:r>
            <a:r>
              <a:rPr lang="zh-CN" altLang="en-US" sz="1400" dirty="0" smtClean="0"/>
              <a:t>在左相机中的坐标获得</a:t>
            </a:r>
            <a:r>
              <a:rPr lang="en-US" altLang="zh-CN" sz="1400" dirty="0" smtClean="0"/>
              <a:t>iR(L)(x5, y5), pR(L)(x6, y6)</a:t>
            </a:r>
          </a:p>
          <a:p>
            <a:r>
              <a:rPr lang="en-US" altLang="zh-CN" sz="1400" dirty="0" smtClean="0"/>
              <a:t>iR(L) = [alx – (arx - x2)*cos(θ) + (ary – (-y2))*sin(θ), aly – (ary – (-y2))*cos(θ) – (arx – x2)*sin(θ)];</a:t>
            </a:r>
          </a:p>
          <a:p>
            <a:r>
              <a:rPr lang="en-US" altLang="zh-CN" sz="1400" dirty="0" smtClean="0"/>
              <a:t>pR(L) = [alx – (arx – x3)*cos(θ) + (ary – (-y3))*sin(θ), aly – (ary – (-y3))*cos(θ) – (arx – x3)*sin(θ)];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iLiR(L)</a:t>
            </a:r>
            <a:r>
              <a:rPr lang="zh-CN" altLang="en-US" sz="1400" dirty="0" smtClean="0"/>
              <a:t>根据</a:t>
            </a:r>
            <a:r>
              <a:rPr lang="en-US" altLang="zh-CN" sz="1400" dirty="0" smtClean="0"/>
              <a:t>offsetX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offsetY</a:t>
            </a:r>
            <a:r>
              <a:rPr lang="zh-CN" altLang="en-US" sz="1400" dirty="0" smtClean="0"/>
              <a:t>进行平移前</a:t>
            </a:r>
            <a:r>
              <a:rPr lang="en-US" altLang="zh-CN" sz="1400" dirty="0" smtClean="0"/>
              <a:t>Mark</a:t>
            </a:r>
            <a:r>
              <a:rPr lang="zh-CN" altLang="en-US" sz="1400" dirty="0" smtClean="0"/>
              <a:t>连线中点</a:t>
            </a:r>
            <a:r>
              <a:rPr lang="en-US" altLang="zh-CN" sz="1400" dirty="0" smtClean="0"/>
              <a:t>Ic(lx, ly)</a:t>
            </a:r>
            <a:r>
              <a:rPr lang="zh-CN" altLang="en-US" sz="1400" dirty="0" smtClean="0"/>
              <a:t>，平移后</a:t>
            </a:r>
            <a:r>
              <a:rPr lang="en-US" altLang="zh-CN" sz="1400" dirty="0" smtClean="0"/>
              <a:t>Mark</a:t>
            </a:r>
            <a:r>
              <a:rPr lang="zh-CN" altLang="en-US" sz="1400" dirty="0" smtClean="0"/>
              <a:t>连线中点为</a:t>
            </a:r>
            <a:r>
              <a:rPr lang="en-US" altLang="zh-CN" sz="1400" dirty="0" smtClean="0"/>
              <a:t>IcNew</a:t>
            </a:r>
          </a:p>
          <a:p>
            <a:r>
              <a:rPr lang="en-US" altLang="zh-CN" sz="1400" dirty="0" smtClean="0"/>
              <a:t>iLiR(L)</a:t>
            </a:r>
            <a:r>
              <a:rPr lang="zh-CN" altLang="en-US" sz="1400" dirty="0" smtClean="0"/>
              <a:t>与相机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正向夹角</a:t>
            </a:r>
            <a:r>
              <a:rPr lang="en-US" altLang="zh-CN" sz="1400" dirty="0" smtClean="0"/>
              <a:t>θic = arctag( (y5 – y1)/(x5 – x1) )</a:t>
            </a:r>
          </a:p>
          <a:p>
            <a:r>
              <a:rPr lang="en-US" altLang="zh-CN" sz="1400" dirty="0" smtClean="0"/>
              <a:t>IcNew[Ix + offsetX*cos(θic) - offsetY*sin(θic), ly + offsetX*sin(θic) + offsetY*cos(θic)]</a:t>
            </a:r>
          </a:p>
          <a:p>
            <a:r>
              <a:rPr lang="en-US" altLang="zh-CN" sz="1400" dirty="0" smtClean="0"/>
              <a:t>iLiR(L)</a:t>
            </a:r>
            <a:r>
              <a:rPr lang="zh-CN" altLang="en-US" sz="1400" dirty="0" smtClean="0"/>
              <a:t>根据</a:t>
            </a:r>
            <a:r>
              <a:rPr lang="en-US" altLang="zh-CN" sz="1400" dirty="0" smtClean="0"/>
              <a:t>offsetT</a:t>
            </a:r>
            <a:r>
              <a:rPr lang="zh-CN" altLang="en-US" sz="1400" dirty="0" smtClean="0"/>
              <a:t>进行旋转后，左右</a:t>
            </a:r>
            <a:r>
              <a:rPr lang="en-US" altLang="zh-CN" sz="1400" dirty="0" smtClean="0"/>
              <a:t>Mark</a:t>
            </a:r>
            <a:r>
              <a:rPr lang="zh-CN" altLang="en-US" sz="1400" dirty="0" smtClean="0"/>
              <a:t>连线中点为</a:t>
            </a:r>
            <a:r>
              <a:rPr lang="en-US" altLang="zh-CN" sz="1400" dirty="0" smtClean="0"/>
              <a:t>IcFinal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Mark</a:t>
            </a:r>
            <a:r>
              <a:rPr lang="zh-CN" altLang="en-US" sz="1400" dirty="0" smtClean="0"/>
              <a:t>连线角度为</a:t>
            </a:r>
            <a:r>
              <a:rPr lang="en-US" altLang="zh-CN" sz="1400" dirty="0" smtClean="0"/>
              <a:t>θic + offsetT</a:t>
            </a:r>
          </a:p>
          <a:p>
            <a:r>
              <a:rPr lang="en-US" altLang="zh-CN" sz="1400" dirty="0" smtClean="0"/>
              <a:t>IcFinal[</a:t>
            </a:r>
            <a:r>
              <a:rPr lang="en-US" sz="1400" dirty="0" smtClean="0"/>
              <a:t>(</a:t>
            </a:r>
            <a:r>
              <a:rPr lang="en-US" altLang="zh-CN" sz="1400" dirty="0" smtClean="0"/>
              <a:t>IcNew.</a:t>
            </a:r>
            <a:r>
              <a:rPr lang="en-US" sz="1400" dirty="0" smtClean="0"/>
              <a:t>x - alx)*cos(</a:t>
            </a:r>
            <a:r>
              <a:rPr lang="en-US" altLang="zh-CN" sz="1400" dirty="0" smtClean="0"/>
              <a:t>offsetT</a:t>
            </a:r>
            <a:r>
              <a:rPr lang="en-US" sz="1400" dirty="0" smtClean="0"/>
              <a:t>) - (</a:t>
            </a:r>
            <a:r>
              <a:rPr lang="en-US" altLang="zh-CN" sz="1400" dirty="0" smtClean="0"/>
              <a:t>IcNew.</a:t>
            </a:r>
            <a:r>
              <a:rPr lang="en-US" sz="1400" dirty="0" smtClean="0"/>
              <a:t>y - aly)*sin(</a:t>
            </a:r>
            <a:r>
              <a:rPr lang="en-US" altLang="zh-CN" sz="1400" dirty="0" smtClean="0"/>
              <a:t>offsetT</a:t>
            </a:r>
            <a:r>
              <a:rPr lang="en-US" sz="1400" dirty="0" smtClean="0"/>
              <a:t>) + alx,</a:t>
            </a:r>
          </a:p>
          <a:p>
            <a:r>
              <a:rPr lang="en-US" altLang="zh-CN" sz="1400" dirty="0" smtClean="0"/>
              <a:t>	</a:t>
            </a:r>
            <a:r>
              <a:rPr lang="en-US" sz="1400" dirty="0" smtClean="0"/>
              <a:t> (</a:t>
            </a:r>
            <a:r>
              <a:rPr lang="en-US" altLang="zh-CN" sz="1400" dirty="0" smtClean="0"/>
              <a:t>IcNew.</a:t>
            </a:r>
            <a:r>
              <a:rPr lang="en-US" sz="1400" dirty="0" smtClean="0"/>
              <a:t>x - alx)*sin(</a:t>
            </a:r>
            <a:r>
              <a:rPr lang="en-US" altLang="zh-CN" sz="1400" dirty="0" smtClean="0"/>
              <a:t>offsetT</a:t>
            </a:r>
            <a:r>
              <a:rPr lang="en-US" sz="1400" dirty="0" smtClean="0"/>
              <a:t>) + (</a:t>
            </a:r>
            <a:r>
              <a:rPr lang="en-US" altLang="zh-CN" sz="1400" dirty="0" smtClean="0"/>
              <a:t>IcNew.</a:t>
            </a:r>
            <a:r>
              <a:rPr lang="en-US" sz="1400" dirty="0" smtClean="0"/>
              <a:t>y - aly)*cos(</a:t>
            </a:r>
            <a:r>
              <a:rPr lang="en-US" altLang="zh-CN" sz="1400" dirty="0" smtClean="0"/>
              <a:t>offsetT</a:t>
            </a:r>
            <a:r>
              <a:rPr lang="en-US" sz="1400" dirty="0" smtClean="0"/>
              <a:t>) + aly</a:t>
            </a:r>
            <a:r>
              <a:rPr lang="en-US" altLang="zh-CN" sz="1400" dirty="0" smtClean="0"/>
              <a:t>]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计算</a:t>
            </a:r>
            <a:r>
              <a:rPr lang="en-US" altLang="zh-CN" sz="1400" dirty="0" smtClean="0"/>
              <a:t>Panel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Mark</a:t>
            </a:r>
            <a:r>
              <a:rPr lang="zh-CN" altLang="en-US" sz="1400" dirty="0" smtClean="0"/>
              <a:t>连线中点</a:t>
            </a:r>
            <a:r>
              <a:rPr lang="en-US" altLang="zh-CN" sz="1400" dirty="0" smtClean="0"/>
              <a:t>Pc(px, py)</a:t>
            </a:r>
            <a:r>
              <a:rPr lang="zh-CN" altLang="en-US" sz="1400" dirty="0" smtClean="0"/>
              <a:t>，计算</a:t>
            </a:r>
            <a:r>
              <a:rPr lang="en-US" altLang="zh-CN" sz="1400" dirty="0" smtClean="0"/>
              <a:t>SPEC X/Y/T</a:t>
            </a:r>
            <a:r>
              <a:rPr lang="zh-CN" altLang="en-US" sz="1400" dirty="0" smtClean="0"/>
              <a:t>判断是否需要</a:t>
            </a:r>
            <a:r>
              <a:rPr lang="en-US" altLang="zh-CN" sz="1400" dirty="0" smtClean="0"/>
              <a:t>retry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Panel</a:t>
            </a:r>
            <a:r>
              <a:rPr lang="zh-CN" altLang="en-US" sz="1400" dirty="0" smtClean="0"/>
              <a:t>起始位置</a:t>
            </a:r>
            <a:r>
              <a:rPr lang="en-US" altLang="zh-CN" sz="1400" dirty="0" smtClean="0"/>
              <a:t>Mark</a:t>
            </a:r>
            <a:r>
              <a:rPr lang="zh-CN" altLang="en-US" sz="1400" dirty="0" smtClean="0"/>
              <a:t>中点为</a:t>
            </a:r>
            <a:r>
              <a:rPr lang="en-US" altLang="zh-CN" sz="1400" dirty="0" smtClean="0"/>
              <a:t>(Px, Py)</a:t>
            </a:r>
            <a:r>
              <a:rPr lang="zh-CN" altLang="en-US" sz="1400" dirty="0" smtClean="0"/>
              <a:t>将</a:t>
            </a:r>
            <a:r>
              <a:rPr lang="en-US" altLang="zh-CN" sz="1400" dirty="0" smtClean="0"/>
              <a:t>Panel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Mark</a:t>
            </a:r>
            <a:r>
              <a:rPr lang="zh-CN" altLang="en-US" sz="1400" dirty="0" smtClean="0"/>
              <a:t>连线转到与</a:t>
            </a:r>
            <a:r>
              <a:rPr lang="en-US" altLang="zh-CN" sz="1400" dirty="0" smtClean="0"/>
              <a:t>IcFinal</a:t>
            </a:r>
            <a:r>
              <a:rPr lang="zh-CN" altLang="en-US" sz="1400" dirty="0" smtClean="0"/>
              <a:t>平行，旋转角度为</a:t>
            </a:r>
            <a:r>
              <a:rPr lang="en-US" altLang="zh-CN" sz="1400" dirty="0" smtClean="0"/>
              <a:t>pθ</a:t>
            </a:r>
            <a:r>
              <a:rPr lang="zh-CN" altLang="en-US" sz="1400" dirty="0" smtClean="0"/>
              <a:t>，此时</a:t>
            </a:r>
            <a:r>
              <a:rPr lang="en-US" altLang="zh-CN" sz="1400" dirty="0" smtClean="0"/>
              <a:t>Mark</a:t>
            </a:r>
            <a:r>
              <a:rPr lang="zh-CN" altLang="en-US" sz="1400" dirty="0" smtClean="0"/>
              <a:t>中点为</a:t>
            </a:r>
            <a:r>
              <a:rPr lang="en-US" altLang="zh-CN" sz="1400" dirty="0" smtClean="0"/>
              <a:t>PcNew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PcNew[</a:t>
            </a:r>
            <a:r>
              <a:rPr lang="en-US" sz="1400" dirty="0" smtClean="0"/>
              <a:t>(</a:t>
            </a:r>
            <a:r>
              <a:rPr lang="en-US" altLang="zh-CN" sz="1400" dirty="0" smtClean="0"/>
              <a:t>Px</a:t>
            </a:r>
            <a:r>
              <a:rPr lang="en-US" sz="1400" dirty="0" smtClean="0"/>
              <a:t> - alx)*cos(p</a:t>
            </a:r>
            <a:r>
              <a:rPr lang="en-US" altLang="zh-CN" sz="1400" dirty="0" smtClean="0"/>
              <a:t>θ</a:t>
            </a:r>
            <a:r>
              <a:rPr lang="en-US" sz="1400" dirty="0" smtClean="0"/>
              <a:t>) - (</a:t>
            </a:r>
            <a:r>
              <a:rPr lang="en-US" altLang="zh-CN" sz="1400" dirty="0" smtClean="0"/>
              <a:t>P</a:t>
            </a:r>
            <a:r>
              <a:rPr lang="en-US" sz="1400" dirty="0" smtClean="0"/>
              <a:t>y - aly)*sin(p</a:t>
            </a:r>
            <a:r>
              <a:rPr lang="en-US" altLang="zh-CN" sz="1400" dirty="0" smtClean="0"/>
              <a:t>θ</a:t>
            </a:r>
            <a:r>
              <a:rPr lang="en-US" sz="1400" dirty="0" smtClean="0"/>
              <a:t>) + alx, (</a:t>
            </a:r>
            <a:r>
              <a:rPr lang="en-US" altLang="zh-CN" sz="1400" dirty="0" smtClean="0"/>
              <a:t>P</a:t>
            </a:r>
            <a:r>
              <a:rPr lang="en-US" sz="1400" dirty="0" smtClean="0"/>
              <a:t>x - alx)*sin(p</a:t>
            </a:r>
            <a:r>
              <a:rPr lang="en-US" altLang="zh-CN" sz="1400" dirty="0" smtClean="0"/>
              <a:t>θ</a:t>
            </a:r>
            <a:r>
              <a:rPr lang="en-US" sz="1400" dirty="0" smtClean="0"/>
              <a:t>) + (</a:t>
            </a:r>
            <a:r>
              <a:rPr lang="en-US" altLang="zh-CN" sz="1400" dirty="0" smtClean="0"/>
              <a:t>P</a:t>
            </a:r>
            <a:r>
              <a:rPr lang="en-US" sz="1400" dirty="0" smtClean="0"/>
              <a:t>y - aly)*cos(p</a:t>
            </a:r>
            <a:r>
              <a:rPr lang="en-US" altLang="zh-CN" sz="1400" dirty="0" smtClean="0"/>
              <a:t>θ</a:t>
            </a:r>
            <a:r>
              <a:rPr lang="en-US" sz="1400" dirty="0" smtClean="0"/>
              <a:t>) + aly</a:t>
            </a:r>
            <a:r>
              <a:rPr lang="en-US" altLang="zh-CN" sz="1400" dirty="0" smtClean="0"/>
              <a:t>]</a:t>
            </a:r>
          </a:p>
          <a:p>
            <a:r>
              <a:rPr lang="zh-CN" altLang="en-US" sz="1400" dirty="0" smtClean="0"/>
              <a:t>将</a:t>
            </a:r>
            <a:r>
              <a:rPr lang="en-US" altLang="zh-CN" sz="1400" dirty="0" smtClean="0"/>
              <a:t>PcNew</a:t>
            </a:r>
            <a:r>
              <a:rPr lang="zh-CN" altLang="en-US" sz="1400" dirty="0" smtClean="0"/>
              <a:t>移动到</a:t>
            </a:r>
            <a:r>
              <a:rPr lang="en-US" altLang="zh-CN" sz="1400" dirty="0" smtClean="0"/>
              <a:t>IcFinal</a:t>
            </a:r>
            <a:r>
              <a:rPr lang="zh-CN" altLang="en-US" sz="1400" dirty="0" smtClean="0"/>
              <a:t>位置的移动量拆分到电机的</a:t>
            </a:r>
            <a:r>
              <a:rPr lang="en-US" altLang="zh-CN" sz="1400" dirty="0" smtClean="0"/>
              <a:t>XY</a:t>
            </a:r>
            <a:r>
              <a:rPr lang="zh-CN" altLang="en-US" sz="1400" dirty="0" smtClean="0"/>
              <a:t>轴上。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X</a:t>
            </a:r>
            <a:r>
              <a:rPr lang="zh-CN" altLang="en-US" sz="1400" dirty="0" smtClean="0"/>
              <a:t>电机移动量 </a:t>
            </a:r>
            <a:r>
              <a:rPr lang="en-US" altLang="zh-CN" sz="1400" dirty="0" smtClean="0"/>
              <a:t>mx = m/p(x) *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Y</a:t>
            </a:r>
            <a:r>
              <a:rPr lang="zh-CN" altLang="en-US" sz="1400" dirty="0" smtClean="0"/>
              <a:t>电机移动量 </a:t>
            </a:r>
            <a:r>
              <a:rPr lang="en-US" altLang="zh-CN" sz="1400" dirty="0" smtClean="0"/>
              <a:t>my = m/p(y) * 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T</a:t>
            </a:r>
            <a:r>
              <a:rPr lang="zh-CN" altLang="en-US" sz="1400" dirty="0" smtClean="0"/>
              <a:t>电机移动量 </a:t>
            </a:r>
            <a:r>
              <a:rPr lang="en-US" altLang="zh-CN" sz="1400" dirty="0" smtClean="0"/>
              <a:t>= pθ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9450" y="353512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24440" y="6215082"/>
            <a:ext cx="2204684" cy="10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24440" y="5929330"/>
            <a:ext cx="227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cos(α)*(y1 – y2) - sin(α)*(x1 – x2) 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38820" y="6216145"/>
            <a:ext cx="8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cos(α – β)</a:t>
            </a:r>
            <a:endParaRPr lang="zh-CN" altLang="en-US" sz="12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214546" y="5572140"/>
            <a:ext cx="214314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9378" y="5286388"/>
            <a:ext cx="224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cos(β)*(x1 – x2) + sin(β)*(y1 – y2)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28926" y="5572140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cos(α - β)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785786" y="2428868"/>
            <a:ext cx="7072362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H="1">
            <a:off x="1714480" y="1285860"/>
            <a:ext cx="5357850" cy="4786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857488" y="2500306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86446" y="457200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858148" y="47148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motor x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58016" y="614364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motor y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285852" y="3713164"/>
            <a:ext cx="628654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>
            <a:off x="1678761" y="3607595"/>
            <a:ext cx="550072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4" idx="0"/>
          </p:cNvCxnSpPr>
          <p:nvPr/>
        </p:nvCxnSpPr>
        <p:spPr>
          <a:xfrm rot="5400000" flipH="1" flipV="1">
            <a:off x="5429256" y="414338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4" idx="1"/>
          </p:cNvCxnSpPr>
          <p:nvPr/>
        </p:nvCxnSpPr>
        <p:spPr>
          <a:xfrm>
            <a:off x="4143372" y="4000504"/>
            <a:ext cx="1663998" cy="59242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2066" y="364331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α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72000" y="21429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 – x2 =</a:t>
            </a:r>
            <a:r>
              <a:rPr lang="en-US" altLang="zh-CN" dirty="0" smtClean="0">
                <a:solidFill>
                  <a:srgbClr val="FFC000"/>
                </a:solidFill>
              </a:rPr>
              <a:t>  X</a:t>
            </a:r>
            <a:r>
              <a:rPr lang="en-US" altLang="zh-CN" dirty="0" smtClean="0"/>
              <a:t> * cos(α) – 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/>
              <a:t> * sin(β)</a:t>
            </a:r>
          </a:p>
          <a:p>
            <a:r>
              <a:rPr lang="en-US" altLang="zh-CN" dirty="0" smtClean="0"/>
              <a:t>y1 – y2 =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 smtClean="0"/>
              <a:t> * sin(α) – 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/>
              <a:t> * cos(β)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857884" y="478632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(x1, y1)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14480" y="200024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(x2, y2)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endCxn id="23" idx="5"/>
          </p:cNvCxnSpPr>
          <p:nvPr/>
        </p:nvCxnSpPr>
        <p:spPr>
          <a:xfrm rot="16200000" flipV="1">
            <a:off x="2872283" y="2729415"/>
            <a:ext cx="1378246" cy="116393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5400000" flipH="1" flipV="1">
            <a:off x="2393935" y="3178173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071934" y="300037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β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2910" y="71435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23" idx="5"/>
            <a:endCxn id="24" idx="1"/>
          </p:cNvCxnSpPr>
          <p:nvPr/>
        </p:nvCxnSpPr>
        <p:spPr>
          <a:xfrm rot="16200000" flipH="1">
            <a:off x="3408068" y="2193630"/>
            <a:ext cx="1970674" cy="282793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计算机坐标，左上角为原点，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右递增，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下递增，任意点</a:t>
            </a:r>
            <a:r>
              <a:rPr lang="en-US" altLang="zh-CN" dirty="0" smtClean="0"/>
              <a:t>(x1, y1)</a:t>
            </a:r>
            <a:r>
              <a:rPr lang="zh-CN" altLang="en-US" dirty="0" smtClean="0"/>
              <a:t>绕圆心</a:t>
            </a:r>
            <a:r>
              <a:rPr lang="en-US" altLang="zh-CN" dirty="0" smtClean="0"/>
              <a:t>(x0, y0)</a:t>
            </a:r>
            <a:r>
              <a:rPr lang="zh-CN" altLang="en-US" dirty="0" smtClean="0"/>
              <a:t>逆时针角度</a:t>
            </a:r>
            <a:r>
              <a:rPr lang="en-US" altLang="zh-CN" dirty="0" smtClean="0"/>
              <a:t>(t)</a:t>
            </a:r>
            <a:r>
              <a:rPr lang="zh-CN" altLang="en-US" dirty="0" smtClean="0"/>
              <a:t>旋转得到目标点</a:t>
            </a:r>
            <a:r>
              <a:rPr lang="en-US" altLang="zh-CN" dirty="0" smtClean="0"/>
              <a:t>(x2, y2)</a:t>
            </a:r>
            <a:r>
              <a:rPr lang="zh-CN" altLang="en-US" dirty="0" smtClean="0"/>
              <a:t>的公式：</a:t>
            </a:r>
            <a:endParaRPr lang="en-US" altLang="zh-CN" dirty="0" smtClean="0"/>
          </a:p>
          <a:p>
            <a:r>
              <a:rPr lang="en-US" altLang="zh-CN" dirty="0" smtClean="0"/>
              <a:t>x2 = x0 + (x1 – x0) * cos(t) – (y0 – y1) * sin(t)</a:t>
            </a:r>
          </a:p>
          <a:p>
            <a:r>
              <a:rPr lang="en-US" altLang="zh-CN" dirty="0" smtClean="0"/>
              <a:t>y2 = y0 + (x0 – x1) * sin(t) + (y1 – y0) * cos(t)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对象位置</a:t>
            </a:r>
            <a:r>
              <a:rPr lang="en-US" altLang="zh-CN" dirty="0" smtClean="0"/>
              <a:t>(ox, oy)</a:t>
            </a:r>
            <a:r>
              <a:rPr lang="zh-CN" altLang="en-US" dirty="0" smtClean="0"/>
              <a:t>，目标位置</a:t>
            </a:r>
            <a:r>
              <a:rPr lang="en-US" altLang="zh-CN" dirty="0" smtClean="0"/>
              <a:t>(tx, ty)</a:t>
            </a:r>
          </a:p>
          <a:p>
            <a:r>
              <a:rPr lang="zh-CN" altLang="en-US" dirty="0" smtClean="0"/>
              <a:t>相对位移量</a:t>
            </a:r>
            <a:r>
              <a:rPr lang="en-US" altLang="zh-CN" dirty="0" smtClean="0"/>
              <a:t>(tx – ox, ty – oy)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电机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轴单位向量</a:t>
            </a:r>
            <a:r>
              <a:rPr lang="en-US" altLang="zh-CN" smtClean="0"/>
              <a:t>(ux)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(mx – </a:t>
            </a:r>
            <a:r>
              <a:rPr lang="zh-CN" altLang="en-US" dirty="0" smtClean="0"/>
              <a:t>标定起点</a:t>
            </a:r>
            <a:r>
              <a:rPr lang="en-US" altLang="zh-CN" dirty="0" smtClean="0"/>
              <a:t>x, my – </a:t>
            </a:r>
            <a:r>
              <a:rPr lang="zh-CN" altLang="en-US" dirty="0" smtClean="0"/>
              <a:t>标定起点</a:t>
            </a:r>
            <a:r>
              <a:rPr lang="en-US" altLang="zh-CN" dirty="0" smtClean="0"/>
              <a:t>y) / </a:t>
            </a:r>
            <a:r>
              <a:rPr lang="zh-CN" altLang="en-US" dirty="0" smtClean="0"/>
              <a:t>标定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移动量</a:t>
            </a:r>
            <a:r>
              <a:rPr lang="en-US" altLang="zh-CN" dirty="0" smtClean="0"/>
              <a:t>(pixel)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785926"/>
            <a:ext cx="3857652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699562">
            <a:off x="4863509" y="1934881"/>
            <a:ext cx="3857652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142976" y="1857364"/>
            <a:ext cx="278608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Camera x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714348" y="2071678"/>
            <a:ext cx="357158" cy="2143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Camera Y</a:t>
            </a:r>
          </a:p>
        </p:txBody>
      </p:sp>
      <p:sp>
        <p:nvSpPr>
          <p:cNvPr id="17" name="右箭头 16"/>
          <p:cNvSpPr/>
          <p:nvPr/>
        </p:nvSpPr>
        <p:spPr>
          <a:xfrm rot="722778">
            <a:off x="5714151" y="2073510"/>
            <a:ext cx="278608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Camera x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 rot="722778">
            <a:off x="5006019" y="1871038"/>
            <a:ext cx="357158" cy="2143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Camera Y</a:t>
            </a:r>
          </a:p>
        </p:txBody>
      </p:sp>
      <p:sp>
        <p:nvSpPr>
          <p:cNvPr id="20" name="矩形 19"/>
          <p:cNvSpPr/>
          <p:nvPr/>
        </p:nvSpPr>
        <p:spPr>
          <a:xfrm>
            <a:off x="1714480" y="2786058"/>
            <a:ext cx="5715040" cy="4071942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28794" y="3000372"/>
            <a:ext cx="142876" cy="14287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72330" y="3000372"/>
            <a:ext cx="142876" cy="14287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500562" y="657227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14282" y="3071810"/>
            <a:ext cx="8715436" cy="85725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4282" y="214290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坐标轴换算前提：电机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轴在两个相机视野中共线。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571868" y="528638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rot="5400000">
            <a:off x="1428728" y="1571612"/>
            <a:ext cx="5572164" cy="3429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29322" y="28572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 = kx + b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00430" y="550070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rx, ry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 rot="10800000">
            <a:off x="2143108" y="1273718"/>
            <a:ext cx="5929354" cy="3369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>
            <a:off x="571472" y="2416726"/>
            <a:ext cx="6643734" cy="1588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-177833" y="3535363"/>
            <a:ext cx="5786478" cy="1588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072066" y="4572008"/>
            <a:ext cx="142876" cy="1428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5" idx="2"/>
          </p:cNvCxnSpPr>
          <p:nvPr/>
        </p:nvCxnSpPr>
        <p:spPr>
          <a:xfrm rot="10800000">
            <a:off x="2714612" y="4572008"/>
            <a:ext cx="2357454" cy="714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9" idx="2"/>
          </p:cNvCxnSpPr>
          <p:nvPr/>
        </p:nvCxnSpPr>
        <p:spPr>
          <a:xfrm rot="10800000">
            <a:off x="2714612" y="5357826"/>
            <a:ext cx="857256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35" idx="1"/>
          </p:cNvCxnSpPr>
          <p:nvPr/>
        </p:nvCxnSpPr>
        <p:spPr>
          <a:xfrm rot="16200000" flipV="1">
            <a:off x="4071934" y="3571876"/>
            <a:ext cx="806742" cy="12353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9" idx="1"/>
          </p:cNvCxnSpPr>
          <p:nvPr/>
        </p:nvCxnSpPr>
        <p:spPr>
          <a:xfrm rot="16200000" flipV="1">
            <a:off x="3214678" y="4929198"/>
            <a:ext cx="306676" cy="4495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1785918" y="528638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rot="5400000">
            <a:off x="-357222" y="1571612"/>
            <a:ext cx="5572164" cy="3429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7488" y="28572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 = kx + S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 rot="10800000">
            <a:off x="357158" y="1273720"/>
            <a:ext cx="3429024" cy="19409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>
            <a:off x="214282" y="2428868"/>
            <a:ext cx="3857652" cy="1588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-1963783" y="3535363"/>
            <a:ext cx="5786478" cy="1588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86116" y="4572008"/>
            <a:ext cx="142876" cy="1428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5" idx="2"/>
          </p:cNvCxnSpPr>
          <p:nvPr/>
        </p:nvCxnSpPr>
        <p:spPr>
          <a:xfrm rot="10800000">
            <a:off x="928662" y="4572008"/>
            <a:ext cx="2357454" cy="714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9" idx="2"/>
          </p:cNvCxnSpPr>
          <p:nvPr/>
        </p:nvCxnSpPr>
        <p:spPr>
          <a:xfrm rot="10800000">
            <a:off x="928662" y="5357826"/>
            <a:ext cx="857256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35" idx="1"/>
          </p:cNvCxnSpPr>
          <p:nvPr/>
        </p:nvCxnSpPr>
        <p:spPr>
          <a:xfrm rot="16200000" flipV="1">
            <a:off x="2285984" y="3571876"/>
            <a:ext cx="806742" cy="12353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9" idx="1"/>
          </p:cNvCxnSpPr>
          <p:nvPr/>
        </p:nvCxnSpPr>
        <p:spPr>
          <a:xfrm rot="16200000" flipV="1">
            <a:off x="1428728" y="4929198"/>
            <a:ext cx="306676" cy="4495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910" y="43576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28728" y="427411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7554" y="4500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910" y="51435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1538" y="52863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57356" y="52149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550070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686" y="428604"/>
            <a:ext cx="4500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 = DF – GF / cos(T)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AB = AS * DE / DS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BC = AC – AB</a:t>
            </a:r>
          </a:p>
          <a:p>
            <a:endParaRPr lang="en-US" altLang="zh-CN" dirty="0" smtClean="0"/>
          </a:p>
          <a:p>
            <a:r>
              <a:rPr lang="en-US" altLang="zh-CN" smtClean="0"/>
              <a:t>HC = BC * cos(T)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1538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85918" y="35718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42844" y="357166"/>
            <a:ext cx="8786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视觉坐标系中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方向与电机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相反，捕获</a:t>
            </a:r>
            <a:r>
              <a:rPr lang="en-US" altLang="zh-CN" sz="2800" dirty="0" smtClean="0"/>
              <a:t>IC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Panel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Mark</a:t>
            </a:r>
            <a:r>
              <a:rPr lang="zh-CN" altLang="en-US" sz="2800" dirty="0" smtClean="0"/>
              <a:t>坐标后，将坐标的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值取反，变为</a:t>
            </a:r>
            <a:r>
              <a:rPr lang="en-US" altLang="zh-CN" sz="2800" dirty="0" smtClean="0"/>
              <a:t>-Y</a:t>
            </a:r>
            <a:r>
              <a:rPr lang="zh-CN" altLang="en-US" sz="2800" dirty="0" smtClean="0"/>
              <a:t>再进入以下的计算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计算条件：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/>
              <a:t>电机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轴与电机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轴不共线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/>
              <a:t>电机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轴与电机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轴是直线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dirty="0" smtClean="0"/>
              <a:t>IC</a:t>
            </a:r>
            <a:r>
              <a:rPr lang="zh-CN" altLang="en-US" sz="2800" dirty="0" smtClean="0"/>
              <a:t>的左右</a:t>
            </a:r>
            <a:r>
              <a:rPr lang="en-US" altLang="zh-CN" sz="2800" dirty="0" smtClean="0"/>
              <a:t>Mark</a:t>
            </a:r>
            <a:r>
              <a:rPr lang="zh-CN" altLang="en-US" sz="2800" dirty="0" smtClean="0"/>
              <a:t>在左相机中的位置不重合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dirty="0" smtClean="0"/>
              <a:t>Panel</a:t>
            </a:r>
            <a:r>
              <a:rPr lang="zh-CN" altLang="en-US" sz="2800" dirty="0" smtClean="0"/>
              <a:t>的左右</a:t>
            </a:r>
            <a:r>
              <a:rPr lang="en-US" altLang="zh-CN" sz="2800" dirty="0" smtClean="0"/>
              <a:t>Mark</a:t>
            </a:r>
            <a:r>
              <a:rPr lang="zh-CN" altLang="en-US" sz="2800" dirty="0" smtClean="0"/>
              <a:t>在左相机中的位置不重合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1785918" y="528638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rot="5400000">
            <a:off x="-142908" y="2428868"/>
            <a:ext cx="4500594" cy="2786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0800000">
            <a:off x="357159" y="1273720"/>
            <a:ext cx="2992711" cy="169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>
            <a:off x="214282" y="2428868"/>
            <a:ext cx="3286148" cy="1588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-1963783" y="3535363"/>
            <a:ext cx="5786478" cy="1588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86116" y="4572008"/>
            <a:ext cx="142876" cy="1428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43240" y="46434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57356" y="52149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71868" y="142852"/>
            <a:ext cx="52864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α:</a:t>
            </a:r>
            <a:r>
              <a:rPr lang="zh-CN" altLang="en-US" sz="1600" dirty="0" smtClean="0"/>
              <a:t>向量</a:t>
            </a:r>
            <a:r>
              <a:rPr lang="en-US" altLang="zh-CN" sz="1600" dirty="0" smtClean="0"/>
              <a:t>RA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R</a:t>
            </a:r>
            <a:r>
              <a:rPr lang="zh-CN" altLang="en-US" sz="1600" dirty="0" smtClean="0"/>
              <a:t>坐标系的角度</a:t>
            </a:r>
            <a:endParaRPr lang="en-US" altLang="zh-CN" sz="1600" dirty="0" smtClean="0"/>
          </a:p>
          <a:p>
            <a:r>
              <a:rPr lang="en-US" altLang="zh-CN" sz="1600" dirty="0" smtClean="0"/>
              <a:t>θ:Rx</a:t>
            </a:r>
            <a:r>
              <a:rPr lang="zh-CN" altLang="en-US" sz="1600" dirty="0" smtClean="0"/>
              <a:t>轴正向到</a:t>
            </a:r>
            <a:r>
              <a:rPr lang="en-US" altLang="zh-CN" sz="1600" dirty="0" smtClean="0"/>
              <a:t>Lx</a:t>
            </a:r>
            <a:r>
              <a:rPr lang="zh-CN" altLang="en-US" sz="1600" dirty="0" smtClean="0"/>
              <a:t>轴正向的夹角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逆时针</a:t>
            </a:r>
            <a:r>
              <a:rPr lang="en-US" altLang="zh-CN" sz="1600" dirty="0" smtClean="0"/>
              <a:t>–)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A(L) = [x1, y1];		</a:t>
            </a:r>
          </a:p>
          <a:p>
            <a:r>
              <a:rPr lang="en-US" altLang="zh-CN" sz="1600" dirty="0" smtClean="0"/>
              <a:t>A(R) = [x2, y2];		</a:t>
            </a:r>
          </a:p>
          <a:p>
            <a:r>
              <a:rPr lang="en-US" altLang="zh-CN" sz="1600" dirty="0" smtClean="0"/>
              <a:t>B(R) = [x3, y3];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RB(R) = [x3, y3];	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RA(L) = [|RA|*cos(α+θ), |RA|*sin(α+θ)];</a:t>
            </a:r>
          </a:p>
          <a:p>
            <a:r>
              <a:rPr lang="en-US" altLang="zh-CN" sz="1600" dirty="0" smtClean="0"/>
              <a:t>          = [|RA|*cos(α)*cos(θ) - |RA|*sin(α)*sin(θ),</a:t>
            </a:r>
          </a:p>
          <a:p>
            <a:r>
              <a:rPr lang="en-US" altLang="zh-CN" sz="1600" dirty="0" smtClean="0"/>
              <a:t>	|RA|*sin(α)*cos(θ) + |RA|*cos(α)*sin(θ)];</a:t>
            </a:r>
          </a:p>
          <a:p>
            <a:r>
              <a:rPr lang="en-US" altLang="zh-CN" sz="1600" dirty="0" smtClean="0"/>
              <a:t>          = [x2*cos(θ) – y2*sin(θ), y2*cos(θ) + x2*sin(θ)];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LR(L) = LA(L) – RA(L);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LR(L) = [x1 – x2*cos(θ) + y2*sin(θ), y1 – y2*cos(θ) – x2*sin(θ)];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RB(L) = [x3*cos(θ) – y3*sin(θ), y3*cos(θ) + x3*sin(θ)];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LB(L) = LR(L) + RB(L);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LB(L) = [x1 – (x2 - x3)*cos(θ) + (y2 - y3)*sin(θ),</a:t>
            </a:r>
          </a:p>
          <a:p>
            <a:r>
              <a:rPr lang="en-US" altLang="zh-CN" sz="1600" dirty="0" smtClean="0"/>
              <a:t>	y1 – (y2 – y3)*cos(θ) – (x2 – x3)*sin(θ)];</a:t>
            </a:r>
          </a:p>
          <a:p>
            <a:endParaRPr lang="en-US" altLang="zh-CN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00034" y="242886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57488" y="242886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940777" y="2444262"/>
            <a:ext cx="1863969" cy="22860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6200000" flipH="1">
            <a:off x="2118946" y="3358662"/>
            <a:ext cx="1907930" cy="53633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31985" y="2435469"/>
            <a:ext cx="2373923" cy="21629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714744" y="188166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714744" y="238173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3714744" y="359617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rot="16200000" flipH="1">
            <a:off x="-43962" y="3402622"/>
            <a:ext cx="2848709" cy="896815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>
            <a:off x="1024302" y="3494943"/>
            <a:ext cx="2620112" cy="958362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929190" y="359617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86248" y="359617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14744" y="407194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14744" y="457042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714744" y="502493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857752" y="502493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86248" y="502493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14744" y="552659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2844" y="14285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向量法坐标轴换算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928662" y="5143512"/>
            <a:ext cx="284676" cy="1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28662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θ+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 rot="10800000">
            <a:off x="1000101" y="5429264"/>
            <a:ext cx="6500858" cy="1588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2429655" y="5000636"/>
            <a:ext cx="3571106" cy="794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1803" y="47148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Ic[Ix, Iy]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14811" y="54292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2844" y="142852"/>
            <a:ext cx="8429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Ic(Ix, Iy)</a:t>
            </a:r>
            <a:r>
              <a:rPr lang="zh-CN" altLang="en-US" dirty="0" smtClean="0"/>
              <a:t>，根据补偿值数据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offsetX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B050"/>
                </a:solidFill>
              </a:rPr>
              <a:t>offsetY, </a:t>
            </a:r>
            <a:r>
              <a:rPr lang="en-US" altLang="zh-CN" dirty="0" smtClean="0"/>
              <a:t>offsetT)</a:t>
            </a:r>
            <a:r>
              <a:rPr lang="zh-CN" altLang="en-US" dirty="0" smtClean="0"/>
              <a:t>，在蓝线为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轴</a:t>
            </a:r>
            <a:r>
              <a:rPr lang="zh-CN" altLang="en-US" dirty="0" smtClean="0"/>
              <a:t>的坐标系上应用补偿值。平移到</a:t>
            </a:r>
            <a:r>
              <a:rPr lang="zh-CN" altLang="en-US" dirty="0" smtClean="0">
                <a:solidFill>
                  <a:srgbClr val="FFC000"/>
                </a:solidFill>
              </a:rPr>
              <a:t>新位置</a:t>
            </a:r>
            <a:r>
              <a:rPr lang="zh-CN" altLang="en-US" dirty="0" smtClean="0"/>
              <a:t>。补偿值方向</a:t>
            </a:r>
            <a:r>
              <a:rPr lang="en-US" altLang="zh-CN" dirty="0" smtClean="0"/>
              <a:t>(</a:t>
            </a:r>
            <a:r>
              <a:rPr lang="zh-CN" altLang="en-US" dirty="0" smtClean="0"/>
              <a:t>右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，上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，逆时针</a:t>
            </a:r>
            <a:r>
              <a:rPr lang="en-US" altLang="zh-CN" dirty="0" smtClean="0"/>
              <a:t>+)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IcNew[Ix + offsetX*cos(θ) - offsetY*sin(θ), ly + offsetX*sin(θ) + offsetY*cos(θ)]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再绕转动轴心</a:t>
            </a:r>
            <a:r>
              <a:rPr lang="en-US" altLang="zh-CN" dirty="0" smtClean="0"/>
              <a:t>A</a:t>
            </a:r>
            <a:r>
              <a:rPr lang="zh-CN" altLang="en-US" dirty="0" smtClean="0"/>
              <a:t>旋转</a:t>
            </a:r>
            <a:r>
              <a:rPr lang="en-US" altLang="zh-CN" dirty="0" smtClean="0"/>
              <a:t>offsetT</a:t>
            </a:r>
            <a:r>
              <a:rPr lang="zh-CN" altLang="en-US" dirty="0" smtClean="0"/>
              <a:t>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逆时针</a:t>
            </a:r>
            <a:r>
              <a:rPr lang="en-US" altLang="zh-CN" dirty="0" smtClean="0"/>
              <a:t>+)</a:t>
            </a:r>
            <a:r>
              <a:rPr lang="zh-CN" altLang="en-US" dirty="0" smtClean="0"/>
              <a:t>，到达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最终目标位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IcFinal[</a:t>
            </a:r>
            <a:r>
              <a:rPr lang="en-US" dirty="0" smtClean="0"/>
              <a:t>(</a:t>
            </a:r>
            <a:r>
              <a:rPr lang="en-US" altLang="zh-CN" dirty="0" smtClean="0"/>
              <a:t>IcNew</a:t>
            </a:r>
            <a:r>
              <a:rPr lang="en-US" dirty="0" smtClean="0"/>
              <a:t>x - Ax)*cos(</a:t>
            </a:r>
            <a:r>
              <a:rPr lang="en-US" altLang="zh-CN" dirty="0" smtClean="0"/>
              <a:t>offsetT</a:t>
            </a:r>
            <a:r>
              <a:rPr lang="en-US" dirty="0" smtClean="0"/>
              <a:t>) - (</a:t>
            </a:r>
            <a:r>
              <a:rPr lang="en-US" altLang="zh-CN" dirty="0" smtClean="0"/>
              <a:t>IcNew</a:t>
            </a:r>
            <a:r>
              <a:rPr lang="en-US" dirty="0" smtClean="0"/>
              <a:t>y - Ay)*sin(</a:t>
            </a:r>
            <a:r>
              <a:rPr lang="en-US" altLang="zh-CN" dirty="0" smtClean="0"/>
              <a:t>offsetT</a:t>
            </a:r>
            <a:r>
              <a:rPr lang="en-US" dirty="0" smtClean="0"/>
              <a:t>) + Ax,</a:t>
            </a:r>
          </a:p>
          <a:p>
            <a:r>
              <a:rPr lang="en-US" altLang="zh-CN" dirty="0" smtClean="0"/>
              <a:t>	</a:t>
            </a:r>
            <a:r>
              <a:rPr lang="en-US" dirty="0" smtClean="0"/>
              <a:t> (</a:t>
            </a:r>
            <a:r>
              <a:rPr lang="en-US" altLang="zh-CN" dirty="0" smtClean="0"/>
              <a:t>IcNew</a:t>
            </a:r>
            <a:r>
              <a:rPr lang="en-US" dirty="0" smtClean="0"/>
              <a:t>x - Ax)*sin(</a:t>
            </a:r>
            <a:r>
              <a:rPr lang="en-US" altLang="zh-CN" dirty="0" smtClean="0"/>
              <a:t>offsetT</a:t>
            </a:r>
            <a:r>
              <a:rPr lang="en-US" dirty="0" smtClean="0"/>
              <a:t>) + (</a:t>
            </a:r>
            <a:r>
              <a:rPr lang="en-US" altLang="zh-CN" dirty="0" smtClean="0"/>
              <a:t>IcNew</a:t>
            </a:r>
            <a:r>
              <a:rPr lang="en-US" dirty="0" smtClean="0"/>
              <a:t>y - Ay)*cos(</a:t>
            </a:r>
            <a:r>
              <a:rPr lang="en-US" altLang="zh-CN" dirty="0" smtClean="0"/>
              <a:t>offsetT</a:t>
            </a:r>
            <a:r>
              <a:rPr lang="en-US" dirty="0" smtClean="0"/>
              <a:t>) + Ay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IcFinal</a:t>
            </a:r>
            <a:r>
              <a:rPr lang="zh-CN" altLang="en-US" dirty="0" smtClean="0"/>
              <a:t>直线左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到右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方向与相机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轴正向夹角为</a:t>
            </a:r>
            <a:r>
              <a:rPr lang="en-US" altLang="zh-CN" dirty="0" smtClean="0"/>
              <a:t>θ+offsetT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cxnSp>
        <p:nvCxnSpPr>
          <p:cNvPr id="49" name="直接连接符 48"/>
          <p:cNvCxnSpPr/>
          <p:nvPr/>
        </p:nvCxnSpPr>
        <p:spPr>
          <a:xfrm rot="10800000" flipV="1">
            <a:off x="1428729" y="3429000"/>
            <a:ext cx="3500462" cy="2500330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143241" y="457200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0800000" flipV="1">
            <a:off x="1928795" y="2214554"/>
            <a:ext cx="3500462" cy="250033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00365" y="307181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IcNew</a:t>
            </a:r>
          </a:p>
        </p:txBody>
      </p:sp>
      <p:cxnSp>
        <p:nvCxnSpPr>
          <p:cNvPr id="25" name="直接连接符 24"/>
          <p:cNvCxnSpPr/>
          <p:nvPr/>
        </p:nvCxnSpPr>
        <p:spPr>
          <a:xfrm rot="10800000" flipV="1">
            <a:off x="3214684" y="4009292"/>
            <a:ext cx="896818" cy="63415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V="1">
            <a:off x="3716400" y="3570228"/>
            <a:ext cx="491268" cy="351691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643307" y="335756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357423" y="51321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θ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4500563" y="6429396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572001" y="635795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</a:p>
        </p:txBody>
      </p:sp>
      <p:cxnSp>
        <p:nvCxnSpPr>
          <p:cNvPr id="53" name="直接连接符 52"/>
          <p:cNvCxnSpPr/>
          <p:nvPr/>
        </p:nvCxnSpPr>
        <p:spPr>
          <a:xfrm rot="10800000">
            <a:off x="5143505" y="3714752"/>
            <a:ext cx="3571900" cy="178595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845542" y="4527675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58017" y="414338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IcFinal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 rot="10800000">
            <a:off x="857224" y="4643445"/>
            <a:ext cx="6500858" cy="1588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1965307" y="4536288"/>
            <a:ext cx="4214048" cy="794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43240" y="378619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IcTarget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71934" y="464344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2844" y="142852"/>
            <a:ext cx="8429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</a:t>
            </a:r>
            <a:r>
              <a:rPr lang="zh-CN" altLang="en-US" dirty="0" smtClean="0"/>
              <a:t>补偿值修正后的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IcFinal(Ix, Iy)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Panel Mark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Pc(Px, Py)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然后计算</a:t>
            </a:r>
            <a:r>
              <a:rPr lang="en-US" altLang="zh-CN" dirty="0" smtClean="0">
                <a:solidFill>
                  <a:srgbClr val="92D050"/>
                </a:solidFill>
              </a:rPr>
              <a:t>Y map</a:t>
            </a:r>
            <a:r>
              <a:rPr lang="en-US" altLang="zh-CN" dirty="0" smtClean="0"/>
              <a:t> = </a:t>
            </a:r>
            <a:r>
              <a:rPr lang="en-US" altLang="ko-KR" dirty="0" smtClean="0"/>
              <a:t>(</a:t>
            </a:r>
            <a:r>
              <a:rPr lang="en-US" altLang="zh-CN" dirty="0" smtClean="0"/>
              <a:t>IC</a:t>
            </a:r>
            <a:r>
              <a:rPr lang="en-US" altLang="ko-KR" dirty="0" smtClean="0"/>
              <a:t> Pitch – </a:t>
            </a:r>
            <a:r>
              <a:rPr lang="en-US" altLang="zh-CN" dirty="0" smtClean="0"/>
              <a:t>Panel</a:t>
            </a:r>
            <a:r>
              <a:rPr lang="en-US" altLang="ko-KR" dirty="0" smtClean="0"/>
              <a:t> Pitch) × tan(</a:t>
            </a:r>
            <a:r>
              <a:rPr kumimoji="1" lang="en-US" altLang="ko-KR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PATTERN</a:t>
            </a:r>
            <a:r>
              <a:rPr lang="zh-CN" altLang="en-US" dirty="0" smtClean="0"/>
              <a:t>角度</a:t>
            </a:r>
            <a:r>
              <a:rPr lang="en-US" altLang="ko-KR" dirty="0" smtClean="0"/>
              <a:t>)/ 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IcFinal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IC</a:t>
            </a:r>
            <a:r>
              <a:rPr lang="zh-CN" altLang="en-US" dirty="0" smtClean="0"/>
              <a:t>坐标系的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轴上平移</a:t>
            </a:r>
            <a:r>
              <a:rPr lang="en-US" altLang="zh-CN" dirty="0" smtClean="0"/>
              <a:t>(-</a:t>
            </a:r>
            <a:r>
              <a:rPr lang="en-US" altLang="zh-CN" dirty="0" smtClean="0">
                <a:solidFill>
                  <a:srgbClr val="92D050"/>
                </a:solidFill>
              </a:rPr>
              <a:t>Y map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之后到达新位置</a:t>
            </a:r>
            <a:r>
              <a:rPr lang="en-US" altLang="zh-CN" dirty="0" smtClean="0"/>
              <a:t>IcTarget</a:t>
            </a:r>
          </a:p>
          <a:p>
            <a:r>
              <a:rPr lang="zh-CN" altLang="en-US" dirty="0" smtClean="0"/>
              <a:t>判断当前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IcTarget(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  <a:r>
              <a:rPr lang="en-US" altLang="zh-CN" dirty="0" smtClean="0"/>
              <a:t>, T)</a:t>
            </a:r>
            <a:r>
              <a:rPr lang="zh-CN" altLang="en-US" dirty="0" smtClean="0"/>
              <a:t>是否同时符合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标准，不能同时符合则开始对位。</a:t>
            </a:r>
            <a:endParaRPr lang="en-US" altLang="zh-CN" dirty="0" smtClean="0"/>
          </a:p>
          <a:p>
            <a:r>
              <a:rPr lang="en-US" altLang="zh-CN" dirty="0" smtClean="0"/>
              <a:t>X:Panel</a:t>
            </a:r>
            <a:r>
              <a:rPr lang="zh-CN" altLang="en-US" dirty="0" smtClean="0"/>
              <a:t>左</a:t>
            </a:r>
            <a:r>
              <a:rPr lang="en-US" altLang="zh-CN" dirty="0" smtClean="0"/>
              <a:t>Mark -&gt; </a:t>
            </a:r>
            <a:r>
              <a:rPr lang="zh-CN" altLang="en-US" dirty="0" smtClean="0"/>
              <a:t>右</a:t>
            </a:r>
            <a:r>
              <a:rPr lang="en-US" altLang="zh-CN" dirty="0" smtClean="0"/>
              <a:t>Mark +</a:t>
            </a:r>
          </a:p>
          <a:p>
            <a:r>
              <a:rPr lang="en-US" altLang="zh-CN" dirty="0" smtClean="0"/>
              <a:t>Y:IcFinal</a:t>
            </a:r>
            <a:r>
              <a:rPr lang="zh-CN" altLang="en-US" dirty="0" smtClean="0"/>
              <a:t>在棕线上方 </a:t>
            </a:r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T:</a:t>
            </a:r>
            <a:r>
              <a:rPr lang="zh-CN" altLang="en-US" dirty="0" smtClean="0"/>
              <a:t>逆时针 </a:t>
            </a:r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 rot="10800000" flipV="1">
            <a:off x="1285852" y="2643181"/>
            <a:ext cx="3500462" cy="250033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10800000">
            <a:off x="1214414" y="5500701"/>
            <a:ext cx="6072230" cy="1214446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4214810" y="6072205"/>
            <a:ext cx="142876" cy="1428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143372" y="621508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</a:t>
            </a:r>
          </a:p>
        </p:txBody>
      </p:sp>
      <p:cxnSp>
        <p:nvCxnSpPr>
          <p:cNvPr id="64" name="直接连接符 63"/>
          <p:cNvCxnSpPr>
            <a:endCxn id="19" idx="4"/>
          </p:cNvCxnSpPr>
          <p:nvPr/>
        </p:nvCxnSpPr>
        <p:spPr>
          <a:xfrm rot="5400000" flipH="1" flipV="1">
            <a:off x="1964513" y="4679164"/>
            <a:ext cx="1857388" cy="35719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14414" y="513136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 rot="10800000">
            <a:off x="2725616" y="5804031"/>
            <a:ext cx="1494693" cy="307731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0800000" flipV="1">
            <a:off x="714348" y="1857364"/>
            <a:ext cx="3500462" cy="250033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200000" flipV="1">
            <a:off x="2408541" y="3208640"/>
            <a:ext cx="771528" cy="548421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428860" y="300037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000364" y="3786189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85918" y="264318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IcFinal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43174" y="307181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 (Xi, Yi)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2844" y="142852"/>
            <a:ext cx="842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CI · CP = |CI| * |CP| * cos</a:t>
            </a:r>
            <a:r>
              <a:rPr lang="en-US" altLang="zh-CN" dirty="0" smtClean="0">
                <a:solidFill>
                  <a:srgbClr val="00B050"/>
                </a:solidFill>
              </a:rPr>
              <a:t>θ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cos</a:t>
            </a:r>
            <a:r>
              <a:rPr lang="en-US" altLang="zh-CN" dirty="0" smtClean="0">
                <a:solidFill>
                  <a:srgbClr val="00B050"/>
                </a:solidFill>
              </a:rPr>
              <a:t>θ</a:t>
            </a:r>
            <a:r>
              <a:rPr lang="en-US" altLang="zh-CN" dirty="0" smtClean="0"/>
              <a:t> =                              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θ</a:t>
            </a:r>
            <a:r>
              <a:rPr lang="en-US" altLang="zh-CN" dirty="0" smtClean="0"/>
              <a:t> = arccos(                                                         ) </a:t>
            </a: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SPEC_Y</a:t>
            </a:r>
            <a:r>
              <a:rPr lang="en-US" altLang="zh-CN" dirty="0" smtClean="0"/>
              <a:t> = |CI| * sin</a:t>
            </a:r>
            <a:r>
              <a:rPr lang="en-US" altLang="zh-CN" dirty="0" smtClean="0">
                <a:solidFill>
                  <a:srgbClr val="00B050"/>
                </a:solidFill>
              </a:rPr>
              <a:t>θ</a:t>
            </a: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SPEC_X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/>
              <a:t>= |CP| - |CI| * cos</a:t>
            </a:r>
            <a:r>
              <a:rPr lang="en-US" altLang="zh-CN" dirty="0" smtClean="0">
                <a:solidFill>
                  <a:srgbClr val="00B050"/>
                </a:solidFill>
              </a:rPr>
              <a:t>θ</a:t>
            </a: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AB · CD = |AB| * |CD| * cos(</a:t>
            </a:r>
            <a:r>
              <a:rPr lang="en-US" altLang="zh-CN" dirty="0" smtClean="0">
                <a:solidFill>
                  <a:srgbClr val="FF0000"/>
                </a:solidFill>
              </a:rPr>
              <a:t>θip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SPEC_T = </a:t>
            </a:r>
            <a:r>
              <a:rPr lang="en-US" altLang="zh-CN" dirty="0" smtClean="0">
                <a:solidFill>
                  <a:srgbClr val="FF0000"/>
                </a:solidFill>
              </a:rPr>
              <a:t>θip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 rot="10800000" flipV="1">
            <a:off x="1571604" y="2285992"/>
            <a:ext cx="3500462" cy="250033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10800000">
            <a:off x="1500166" y="5143512"/>
            <a:ext cx="6072230" cy="1214446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286116" y="342900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500562" y="5715016"/>
            <a:ext cx="142876" cy="1428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929058" y="585789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P(Xp, Yp)</a:t>
            </a:r>
          </a:p>
        </p:txBody>
      </p:sp>
      <p:cxnSp>
        <p:nvCxnSpPr>
          <p:cNvPr id="64" name="直接连接符 63"/>
          <p:cNvCxnSpPr>
            <a:endCxn id="19" idx="4"/>
          </p:cNvCxnSpPr>
          <p:nvPr/>
        </p:nvCxnSpPr>
        <p:spPr>
          <a:xfrm rot="5400000" flipH="1" flipV="1">
            <a:off x="2250265" y="4321975"/>
            <a:ext cx="1857388" cy="35719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57224" y="434555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A(Xa, Ya)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 rot="10800000">
            <a:off x="3000364" y="5429265"/>
            <a:ext cx="1501298" cy="312113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472" y="500063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C(Xc, Yc)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2066" y="207167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B(Xb, Yb)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72396" y="614364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D(Xd, Yd)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3042" y="49170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θ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31866" y="16922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89056" y="16922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7224" y="549455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(Xi – Xc)*(Xp – Xc) + (Yi – Yc)*(Yp – Yc)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57356" y="87481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|CI|*|CP|</a:t>
            </a:r>
            <a:endParaRPr lang="zh-CN" altLang="en-US" sz="1400" dirty="0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28662" y="870438"/>
            <a:ext cx="2852030" cy="4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57818" y="857232"/>
            <a:ext cx="285752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0800000" flipV="1">
            <a:off x="1500166" y="3552092"/>
            <a:ext cx="1832120" cy="1591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554908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(Xi – Xc)*(Xp – Xc) + (Yi – Yc)*(Yp – Yc)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286512" y="880269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|CI|*|CP|</a:t>
            </a:r>
            <a:endParaRPr lang="zh-CN" altLang="en-US" sz="14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268136" y="211405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78078" y="211405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1885</Words>
  <PresentationFormat>全屏显示(4:3)</PresentationFormat>
  <Paragraphs>239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Pre Bond vision math model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bin ni</dc:creator>
  <cp:lastModifiedBy>bin ni</cp:lastModifiedBy>
  <cp:revision>447</cp:revision>
  <dcterms:created xsi:type="dcterms:W3CDTF">2022-05-12T05:56:55Z</dcterms:created>
  <dcterms:modified xsi:type="dcterms:W3CDTF">2022-05-20T03:10:46Z</dcterms:modified>
</cp:coreProperties>
</file>