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ECF26-4098-41BF-AE51-4A635F499938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B5A78314-7D82-4CC3-AF55-D22B548649B8}">
      <dgm:prSet phldrT="[Texto]"/>
      <dgm:spPr/>
      <dgm:t>
        <a:bodyPr/>
        <a:lstStyle/>
        <a:p>
          <a:pPr algn="ctr"/>
          <a:r>
            <a:rPr lang="pt-BR" dirty="0"/>
            <a:t>Problema</a:t>
          </a:r>
        </a:p>
      </dgm:t>
    </dgm:pt>
    <dgm:pt modelId="{A73C2A13-AAA8-4654-8BA9-AAEED0E557F6}" type="parTrans" cxnId="{C4A9B171-90C7-4227-85D9-870C46F9DC5D}">
      <dgm:prSet/>
      <dgm:spPr/>
      <dgm:t>
        <a:bodyPr/>
        <a:lstStyle/>
        <a:p>
          <a:pPr algn="ctr"/>
          <a:endParaRPr lang="pt-BR"/>
        </a:p>
      </dgm:t>
    </dgm:pt>
    <dgm:pt modelId="{C4CE7A02-F1DB-46DF-9C36-AEA65E031059}" type="sibTrans" cxnId="{C4A9B171-90C7-4227-85D9-870C46F9DC5D}">
      <dgm:prSet/>
      <dgm:spPr/>
      <dgm:t>
        <a:bodyPr/>
        <a:lstStyle/>
        <a:p>
          <a:pPr algn="ctr"/>
          <a:endParaRPr lang="pt-BR"/>
        </a:p>
      </dgm:t>
    </dgm:pt>
    <dgm:pt modelId="{F05EE421-58D3-4E40-A66E-81D846FC6906}">
      <dgm:prSet phldrT="[Texto]"/>
      <dgm:spPr/>
      <dgm:t>
        <a:bodyPr/>
        <a:lstStyle/>
        <a:p>
          <a:pPr algn="ctr"/>
          <a:r>
            <a:rPr lang="pt-BR" dirty="0"/>
            <a:t>Modelo Abstracto</a:t>
          </a:r>
        </a:p>
      </dgm:t>
    </dgm:pt>
    <dgm:pt modelId="{889031F2-BD98-41A3-8411-612AAE8AE7A8}" type="parTrans" cxnId="{CC266941-047D-4566-9A83-3549AFCFFBF0}">
      <dgm:prSet/>
      <dgm:spPr/>
      <dgm:t>
        <a:bodyPr/>
        <a:lstStyle/>
        <a:p>
          <a:pPr algn="ctr"/>
          <a:endParaRPr lang="pt-BR"/>
        </a:p>
      </dgm:t>
    </dgm:pt>
    <dgm:pt modelId="{DBC529D0-EAC1-443B-B314-560785742236}" type="sibTrans" cxnId="{CC266941-047D-4566-9A83-3549AFCFFBF0}">
      <dgm:prSet/>
      <dgm:spPr/>
      <dgm:t>
        <a:bodyPr/>
        <a:lstStyle/>
        <a:p>
          <a:pPr algn="ctr"/>
          <a:endParaRPr lang="pt-BR"/>
        </a:p>
      </dgm:t>
    </dgm:pt>
    <dgm:pt modelId="{1F6A1547-3931-4E7D-8FA4-7DCCF18EFA65}">
      <dgm:prSet phldrT="[Texto]"/>
      <dgm:spPr/>
      <dgm:t>
        <a:bodyPr/>
        <a:lstStyle/>
        <a:p>
          <a:pPr algn="ctr"/>
          <a:r>
            <a:rPr lang="pt-BR" dirty="0"/>
            <a:t>Modelo Transformado</a:t>
          </a:r>
        </a:p>
      </dgm:t>
    </dgm:pt>
    <dgm:pt modelId="{85FC3EFE-C950-42F7-9BB9-1E40B600903E}" type="parTrans" cxnId="{914D81EA-E7EE-428B-851D-F71EF027151D}">
      <dgm:prSet/>
      <dgm:spPr/>
      <dgm:t>
        <a:bodyPr/>
        <a:lstStyle/>
        <a:p>
          <a:pPr algn="ctr"/>
          <a:endParaRPr lang="pt-BR"/>
        </a:p>
      </dgm:t>
    </dgm:pt>
    <dgm:pt modelId="{25A8B6DA-9DDD-427B-A6A7-48B9B84CEB1F}" type="sibTrans" cxnId="{914D81EA-E7EE-428B-851D-F71EF027151D}">
      <dgm:prSet/>
      <dgm:spPr/>
      <dgm:t>
        <a:bodyPr/>
        <a:lstStyle/>
        <a:p>
          <a:pPr algn="ctr"/>
          <a:endParaRPr lang="pt-BR"/>
        </a:p>
      </dgm:t>
    </dgm:pt>
    <dgm:pt modelId="{D886180B-9CF4-4B5B-A5F9-3A430AD0E079}">
      <dgm:prSet phldrT="[Texto]"/>
      <dgm:spPr/>
      <dgm:t>
        <a:bodyPr/>
        <a:lstStyle/>
        <a:p>
          <a:pPr algn="ctr"/>
          <a:r>
            <a:rPr lang="pt-BR" dirty="0"/>
            <a:t>Solução para o problema</a:t>
          </a:r>
        </a:p>
      </dgm:t>
    </dgm:pt>
    <dgm:pt modelId="{A0A90C34-FDDC-4B6C-AA79-5EA35684891F}" type="parTrans" cxnId="{A3E49C6A-5A16-4708-A652-C3C918AF0BCD}">
      <dgm:prSet/>
      <dgm:spPr/>
      <dgm:t>
        <a:bodyPr/>
        <a:lstStyle/>
        <a:p>
          <a:pPr algn="ctr"/>
          <a:endParaRPr lang="pt-BR"/>
        </a:p>
      </dgm:t>
    </dgm:pt>
    <dgm:pt modelId="{8785F1E3-CA12-411A-A5F4-50181D082E32}" type="sibTrans" cxnId="{A3E49C6A-5A16-4708-A652-C3C918AF0BCD}">
      <dgm:prSet/>
      <dgm:spPr/>
      <dgm:t>
        <a:bodyPr/>
        <a:lstStyle/>
        <a:p>
          <a:pPr algn="ctr"/>
          <a:endParaRPr lang="pt-BR"/>
        </a:p>
      </dgm:t>
    </dgm:pt>
    <dgm:pt modelId="{AA975374-FB10-47BA-89F9-93AD63D815BB}" type="pres">
      <dgm:prSet presAssocID="{9B8ECF26-4098-41BF-AE51-4A635F499938}" presName="outerComposite" presStyleCnt="0">
        <dgm:presLayoutVars>
          <dgm:chMax val="5"/>
          <dgm:dir/>
          <dgm:resizeHandles val="exact"/>
        </dgm:presLayoutVars>
      </dgm:prSet>
      <dgm:spPr/>
    </dgm:pt>
    <dgm:pt modelId="{FAB045B3-E735-4CEA-B561-2B5106025357}" type="pres">
      <dgm:prSet presAssocID="{9B8ECF26-4098-41BF-AE51-4A635F499938}" presName="dummyMaxCanvas" presStyleCnt="0">
        <dgm:presLayoutVars/>
      </dgm:prSet>
      <dgm:spPr/>
    </dgm:pt>
    <dgm:pt modelId="{3737B6FB-ED6C-4738-A03A-108895074CD0}" type="pres">
      <dgm:prSet presAssocID="{9B8ECF26-4098-41BF-AE51-4A635F499938}" presName="FourNodes_1" presStyleLbl="node1" presStyleIdx="0" presStyleCnt="4">
        <dgm:presLayoutVars>
          <dgm:bulletEnabled val="1"/>
        </dgm:presLayoutVars>
      </dgm:prSet>
      <dgm:spPr/>
    </dgm:pt>
    <dgm:pt modelId="{CF2EC988-5DBB-4A62-AF34-F4B2F471584D}" type="pres">
      <dgm:prSet presAssocID="{9B8ECF26-4098-41BF-AE51-4A635F499938}" presName="FourNodes_2" presStyleLbl="node1" presStyleIdx="1" presStyleCnt="4">
        <dgm:presLayoutVars>
          <dgm:bulletEnabled val="1"/>
        </dgm:presLayoutVars>
      </dgm:prSet>
      <dgm:spPr/>
    </dgm:pt>
    <dgm:pt modelId="{90C041AC-BA28-40E2-8F05-E303E30E3AFC}" type="pres">
      <dgm:prSet presAssocID="{9B8ECF26-4098-41BF-AE51-4A635F499938}" presName="FourNodes_3" presStyleLbl="node1" presStyleIdx="2" presStyleCnt="4">
        <dgm:presLayoutVars>
          <dgm:bulletEnabled val="1"/>
        </dgm:presLayoutVars>
      </dgm:prSet>
      <dgm:spPr/>
    </dgm:pt>
    <dgm:pt modelId="{323211B8-00D8-4C4E-AFED-6679A5D624DD}" type="pres">
      <dgm:prSet presAssocID="{9B8ECF26-4098-41BF-AE51-4A635F499938}" presName="FourNodes_4" presStyleLbl="node1" presStyleIdx="3" presStyleCnt="4">
        <dgm:presLayoutVars>
          <dgm:bulletEnabled val="1"/>
        </dgm:presLayoutVars>
      </dgm:prSet>
      <dgm:spPr/>
    </dgm:pt>
    <dgm:pt modelId="{DDFA9EA1-E8E6-45F3-9AC3-1C9296368D07}" type="pres">
      <dgm:prSet presAssocID="{9B8ECF26-4098-41BF-AE51-4A635F499938}" presName="FourConn_1-2" presStyleLbl="fgAccFollowNode1" presStyleIdx="0" presStyleCnt="3">
        <dgm:presLayoutVars>
          <dgm:bulletEnabled val="1"/>
        </dgm:presLayoutVars>
      </dgm:prSet>
      <dgm:spPr/>
    </dgm:pt>
    <dgm:pt modelId="{74E6B253-5F57-4539-8E64-F2E4EC4B753A}" type="pres">
      <dgm:prSet presAssocID="{9B8ECF26-4098-41BF-AE51-4A635F499938}" presName="FourConn_2-3" presStyleLbl="fgAccFollowNode1" presStyleIdx="1" presStyleCnt="3">
        <dgm:presLayoutVars>
          <dgm:bulletEnabled val="1"/>
        </dgm:presLayoutVars>
      </dgm:prSet>
      <dgm:spPr/>
    </dgm:pt>
    <dgm:pt modelId="{E5162CA4-92A0-4BEA-A39D-BA667C67FF79}" type="pres">
      <dgm:prSet presAssocID="{9B8ECF26-4098-41BF-AE51-4A635F499938}" presName="FourConn_3-4" presStyleLbl="fgAccFollowNode1" presStyleIdx="2" presStyleCnt="3">
        <dgm:presLayoutVars>
          <dgm:bulletEnabled val="1"/>
        </dgm:presLayoutVars>
      </dgm:prSet>
      <dgm:spPr/>
    </dgm:pt>
    <dgm:pt modelId="{20E9B411-23F6-409C-9504-DC0BAC878197}" type="pres">
      <dgm:prSet presAssocID="{9B8ECF26-4098-41BF-AE51-4A635F499938}" presName="FourNodes_1_text" presStyleLbl="node1" presStyleIdx="3" presStyleCnt="4">
        <dgm:presLayoutVars>
          <dgm:bulletEnabled val="1"/>
        </dgm:presLayoutVars>
      </dgm:prSet>
      <dgm:spPr/>
    </dgm:pt>
    <dgm:pt modelId="{ADAB6CC4-8662-4085-A7DD-306BABFF6CB6}" type="pres">
      <dgm:prSet presAssocID="{9B8ECF26-4098-41BF-AE51-4A635F499938}" presName="FourNodes_2_text" presStyleLbl="node1" presStyleIdx="3" presStyleCnt="4">
        <dgm:presLayoutVars>
          <dgm:bulletEnabled val="1"/>
        </dgm:presLayoutVars>
      </dgm:prSet>
      <dgm:spPr/>
    </dgm:pt>
    <dgm:pt modelId="{D593DE2C-5E42-4230-B130-0248A84854D5}" type="pres">
      <dgm:prSet presAssocID="{9B8ECF26-4098-41BF-AE51-4A635F499938}" presName="FourNodes_3_text" presStyleLbl="node1" presStyleIdx="3" presStyleCnt="4">
        <dgm:presLayoutVars>
          <dgm:bulletEnabled val="1"/>
        </dgm:presLayoutVars>
      </dgm:prSet>
      <dgm:spPr/>
    </dgm:pt>
    <dgm:pt modelId="{00FF56F9-12D6-44A6-89DB-0445EB90381C}" type="pres">
      <dgm:prSet presAssocID="{9B8ECF26-4098-41BF-AE51-4A635F49993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B53B40D-04C6-4B46-BBC4-1F9BC85D6ED1}" type="presOf" srcId="{F05EE421-58D3-4E40-A66E-81D846FC6906}" destId="{ADAB6CC4-8662-4085-A7DD-306BABFF6CB6}" srcOrd="1" destOrd="0" presId="urn:microsoft.com/office/officeart/2005/8/layout/vProcess5"/>
    <dgm:cxn modelId="{A801C313-D8F5-495E-AE68-CB64E9A480F9}" type="presOf" srcId="{DBC529D0-EAC1-443B-B314-560785742236}" destId="{74E6B253-5F57-4539-8E64-F2E4EC4B753A}" srcOrd="0" destOrd="0" presId="urn:microsoft.com/office/officeart/2005/8/layout/vProcess5"/>
    <dgm:cxn modelId="{E4259920-DF24-4D13-B689-FCC3A431994C}" type="presOf" srcId="{25A8B6DA-9DDD-427B-A6A7-48B9B84CEB1F}" destId="{E5162CA4-92A0-4BEA-A39D-BA667C67FF79}" srcOrd="0" destOrd="0" presId="urn:microsoft.com/office/officeart/2005/8/layout/vProcess5"/>
    <dgm:cxn modelId="{3D4BD33E-98E0-40AD-A009-7D92445F47BD}" type="presOf" srcId="{D886180B-9CF4-4B5B-A5F9-3A430AD0E079}" destId="{323211B8-00D8-4C4E-AFED-6679A5D624DD}" srcOrd="0" destOrd="0" presId="urn:microsoft.com/office/officeart/2005/8/layout/vProcess5"/>
    <dgm:cxn modelId="{CC266941-047D-4566-9A83-3549AFCFFBF0}" srcId="{9B8ECF26-4098-41BF-AE51-4A635F499938}" destId="{F05EE421-58D3-4E40-A66E-81D846FC6906}" srcOrd="1" destOrd="0" parTransId="{889031F2-BD98-41A3-8411-612AAE8AE7A8}" sibTransId="{DBC529D0-EAC1-443B-B314-560785742236}"/>
    <dgm:cxn modelId="{A3E49C6A-5A16-4708-A652-C3C918AF0BCD}" srcId="{9B8ECF26-4098-41BF-AE51-4A635F499938}" destId="{D886180B-9CF4-4B5B-A5F9-3A430AD0E079}" srcOrd="3" destOrd="0" parTransId="{A0A90C34-FDDC-4B6C-AA79-5EA35684891F}" sibTransId="{8785F1E3-CA12-411A-A5F4-50181D082E32}"/>
    <dgm:cxn modelId="{C4A9B171-90C7-4227-85D9-870C46F9DC5D}" srcId="{9B8ECF26-4098-41BF-AE51-4A635F499938}" destId="{B5A78314-7D82-4CC3-AF55-D22B548649B8}" srcOrd="0" destOrd="0" parTransId="{A73C2A13-AAA8-4654-8BA9-AAEED0E557F6}" sibTransId="{C4CE7A02-F1DB-46DF-9C36-AEA65E031059}"/>
    <dgm:cxn modelId="{14562F9A-DA0A-493E-9106-55B251BADFAC}" type="presOf" srcId="{1F6A1547-3931-4E7D-8FA4-7DCCF18EFA65}" destId="{90C041AC-BA28-40E2-8F05-E303E30E3AFC}" srcOrd="0" destOrd="0" presId="urn:microsoft.com/office/officeart/2005/8/layout/vProcess5"/>
    <dgm:cxn modelId="{FE98659F-7ED6-4FA8-A624-E17BD4E1D402}" type="presOf" srcId="{D886180B-9CF4-4B5B-A5F9-3A430AD0E079}" destId="{00FF56F9-12D6-44A6-89DB-0445EB90381C}" srcOrd="1" destOrd="0" presId="urn:microsoft.com/office/officeart/2005/8/layout/vProcess5"/>
    <dgm:cxn modelId="{7B7D36B7-2104-4B64-AEC5-178DEE9BBADC}" type="presOf" srcId="{C4CE7A02-F1DB-46DF-9C36-AEA65E031059}" destId="{DDFA9EA1-E8E6-45F3-9AC3-1C9296368D07}" srcOrd="0" destOrd="0" presId="urn:microsoft.com/office/officeart/2005/8/layout/vProcess5"/>
    <dgm:cxn modelId="{F56629CA-1BB4-490A-93E4-4F12032CA109}" type="presOf" srcId="{9B8ECF26-4098-41BF-AE51-4A635F499938}" destId="{AA975374-FB10-47BA-89F9-93AD63D815BB}" srcOrd="0" destOrd="0" presId="urn:microsoft.com/office/officeart/2005/8/layout/vProcess5"/>
    <dgm:cxn modelId="{FFBA9CE4-28F5-43D4-B656-6688CF61457D}" type="presOf" srcId="{B5A78314-7D82-4CC3-AF55-D22B548649B8}" destId="{20E9B411-23F6-409C-9504-DC0BAC878197}" srcOrd="1" destOrd="0" presId="urn:microsoft.com/office/officeart/2005/8/layout/vProcess5"/>
    <dgm:cxn modelId="{D30209E7-99CE-4BE2-A2D9-084098ADA4F9}" type="presOf" srcId="{1F6A1547-3931-4E7D-8FA4-7DCCF18EFA65}" destId="{D593DE2C-5E42-4230-B130-0248A84854D5}" srcOrd="1" destOrd="0" presId="urn:microsoft.com/office/officeart/2005/8/layout/vProcess5"/>
    <dgm:cxn modelId="{D63D73E9-7C71-495A-B984-7F881D31129C}" type="presOf" srcId="{B5A78314-7D82-4CC3-AF55-D22B548649B8}" destId="{3737B6FB-ED6C-4738-A03A-108895074CD0}" srcOrd="0" destOrd="0" presId="urn:microsoft.com/office/officeart/2005/8/layout/vProcess5"/>
    <dgm:cxn modelId="{914D81EA-E7EE-428B-851D-F71EF027151D}" srcId="{9B8ECF26-4098-41BF-AE51-4A635F499938}" destId="{1F6A1547-3931-4E7D-8FA4-7DCCF18EFA65}" srcOrd="2" destOrd="0" parTransId="{85FC3EFE-C950-42F7-9BB9-1E40B600903E}" sibTransId="{25A8B6DA-9DDD-427B-A6A7-48B9B84CEB1F}"/>
    <dgm:cxn modelId="{16E687F4-645C-43D9-B1B3-C6C273A4B988}" type="presOf" srcId="{F05EE421-58D3-4E40-A66E-81D846FC6906}" destId="{CF2EC988-5DBB-4A62-AF34-F4B2F471584D}" srcOrd="0" destOrd="0" presId="urn:microsoft.com/office/officeart/2005/8/layout/vProcess5"/>
    <dgm:cxn modelId="{A6569C88-C6F7-4BD4-9AE9-FA0DF4733856}" type="presParOf" srcId="{AA975374-FB10-47BA-89F9-93AD63D815BB}" destId="{FAB045B3-E735-4CEA-B561-2B5106025357}" srcOrd="0" destOrd="0" presId="urn:microsoft.com/office/officeart/2005/8/layout/vProcess5"/>
    <dgm:cxn modelId="{C9941B60-AD4A-4EFF-80F1-6A8CFCC5C74C}" type="presParOf" srcId="{AA975374-FB10-47BA-89F9-93AD63D815BB}" destId="{3737B6FB-ED6C-4738-A03A-108895074CD0}" srcOrd="1" destOrd="0" presId="urn:microsoft.com/office/officeart/2005/8/layout/vProcess5"/>
    <dgm:cxn modelId="{9E813F71-F559-4A41-8CDB-CAD89ADD82F3}" type="presParOf" srcId="{AA975374-FB10-47BA-89F9-93AD63D815BB}" destId="{CF2EC988-5DBB-4A62-AF34-F4B2F471584D}" srcOrd="2" destOrd="0" presId="urn:microsoft.com/office/officeart/2005/8/layout/vProcess5"/>
    <dgm:cxn modelId="{48E18198-38BD-413C-A787-7E0BC92C3E2A}" type="presParOf" srcId="{AA975374-FB10-47BA-89F9-93AD63D815BB}" destId="{90C041AC-BA28-40E2-8F05-E303E30E3AFC}" srcOrd="3" destOrd="0" presId="urn:microsoft.com/office/officeart/2005/8/layout/vProcess5"/>
    <dgm:cxn modelId="{C0498C61-F107-4C95-A7D8-0114C9D61E9F}" type="presParOf" srcId="{AA975374-FB10-47BA-89F9-93AD63D815BB}" destId="{323211B8-00D8-4C4E-AFED-6679A5D624DD}" srcOrd="4" destOrd="0" presId="urn:microsoft.com/office/officeart/2005/8/layout/vProcess5"/>
    <dgm:cxn modelId="{C24C7457-A3CB-4630-9231-65F13C9F2A44}" type="presParOf" srcId="{AA975374-FB10-47BA-89F9-93AD63D815BB}" destId="{DDFA9EA1-E8E6-45F3-9AC3-1C9296368D07}" srcOrd="5" destOrd="0" presId="urn:microsoft.com/office/officeart/2005/8/layout/vProcess5"/>
    <dgm:cxn modelId="{85F0317B-1FB1-4E06-B7B7-0D892958DD52}" type="presParOf" srcId="{AA975374-FB10-47BA-89F9-93AD63D815BB}" destId="{74E6B253-5F57-4539-8E64-F2E4EC4B753A}" srcOrd="6" destOrd="0" presId="urn:microsoft.com/office/officeart/2005/8/layout/vProcess5"/>
    <dgm:cxn modelId="{64E7960B-879E-4776-97A2-366310E9E8E8}" type="presParOf" srcId="{AA975374-FB10-47BA-89F9-93AD63D815BB}" destId="{E5162CA4-92A0-4BEA-A39D-BA667C67FF79}" srcOrd="7" destOrd="0" presId="urn:microsoft.com/office/officeart/2005/8/layout/vProcess5"/>
    <dgm:cxn modelId="{4C6C5E6B-CB05-4D29-9C84-165067C511FA}" type="presParOf" srcId="{AA975374-FB10-47BA-89F9-93AD63D815BB}" destId="{20E9B411-23F6-409C-9504-DC0BAC878197}" srcOrd="8" destOrd="0" presId="urn:microsoft.com/office/officeart/2005/8/layout/vProcess5"/>
    <dgm:cxn modelId="{A219D9DF-0603-4B29-B655-635B2297B4AC}" type="presParOf" srcId="{AA975374-FB10-47BA-89F9-93AD63D815BB}" destId="{ADAB6CC4-8662-4085-A7DD-306BABFF6CB6}" srcOrd="9" destOrd="0" presId="urn:microsoft.com/office/officeart/2005/8/layout/vProcess5"/>
    <dgm:cxn modelId="{7D97297E-1F43-4392-8900-ED27FACE2BDF}" type="presParOf" srcId="{AA975374-FB10-47BA-89F9-93AD63D815BB}" destId="{D593DE2C-5E42-4230-B130-0248A84854D5}" srcOrd="10" destOrd="0" presId="urn:microsoft.com/office/officeart/2005/8/layout/vProcess5"/>
    <dgm:cxn modelId="{27A170AE-FCD2-4D4A-BA26-536E9013998A}" type="presParOf" srcId="{AA975374-FB10-47BA-89F9-93AD63D815BB}" destId="{00FF56F9-12D6-44A6-89DB-0445EB90381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7B6FB-ED6C-4738-A03A-108895074CD0}">
      <dsp:nvSpPr>
        <dsp:cNvPr id="0" name=""/>
        <dsp:cNvSpPr/>
      </dsp:nvSpPr>
      <dsp:spPr>
        <a:xfrm>
          <a:off x="0" y="0"/>
          <a:ext cx="3379706" cy="7225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Problema</a:t>
          </a:r>
        </a:p>
      </dsp:txBody>
      <dsp:txXfrm>
        <a:off x="21162" y="21162"/>
        <a:ext cx="2538982" cy="680209"/>
      </dsp:txXfrm>
    </dsp:sp>
    <dsp:sp modelId="{CF2EC988-5DBB-4A62-AF34-F4B2F471584D}">
      <dsp:nvSpPr>
        <dsp:cNvPr id="0" name=""/>
        <dsp:cNvSpPr/>
      </dsp:nvSpPr>
      <dsp:spPr>
        <a:xfrm>
          <a:off x="283050" y="853903"/>
          <a:ext cx="3379706" cy="722533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Modelo Abstracto</a:t>
          </a:r>
        </a:p>
      </dsp:txBody>
      <dsp:txXfrm>
        <a:off x="304212" y="875065"/>
        <a:ext cx="2584685" cy="680209"/>
      </dsp:txXfrm>
    </dsp:sp>
    <dsp:sp modelId="{90C041AC-BA28-40E2-8F05-E303E30E3AFC}">
      <dsp:nvSpPr>
        <dsp:cNvPr id="0" name=""/>
        <dsp:cNvSpPr/>
      </dsp:nvSpPr>
      <dsp:spPr>
        <a:xfrm>
          <a:off x="561876" y="1707806"/>
          <a:ext cx="3379706" cy="722533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Modelo Transformado</a:t>
          </a:r>
        </a:p>
      </dsp:txBody>
      <dsp:txXfrm>
        <a:off x="583038" y="1728968"/>
        <a:ext cx="2588909" cy="680209"/>
      </dsp:txXfrm>
    </dsp:sp>
    <dsp:sp modelId="{323211B8-00D8-4C4E-AFED-6679A5D624DD}">
      <dsp:nvSpPr>
        <dsp:cNvPr id="0" name=""/>
        <dsp:cNvSpPr/>
      </dsp:nvSpPr>
      <dsp:spPr>
        <a:xfrm>
          <a:off x="844926" y="2561710"/>
          <a:ext cx="3379706" cy="722533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Solução para o problema</a:t>
          </a:r>
        </a:p>
      </dsp:txBody>
      <dsp:txXfrm>
        <a:off x="866088" y="2582872"/>
        <a:ext cx="2584685" cy="680209"/>
      </dsp:txXfrm>
    </dsp:sp>
    <dsp:sp modelId="{DDFA9EA1-E8E6-45F3-9AC3-1C9296368D07}">
      <dsp:nvSpPr>
        <dsp:cNvPr id="0" name=""/>
        <dsp:cNvSpPr/>
      </dsp:nvSpPr>
      <dsp:spPr>
        <a:xfrm>
          <a:off x="2910059" y="553395"/>
          <a:ext cx="469646" cy="46964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3015729" y="553395"/>
        <a:ext cx="258306" cy="353409"/>
      </dsp:txXfrm>
    </dsp:sp>
    <dsp:sp modelId="{74E6B253-5F57-4539-8E64-F2E4EC4B753A}">
      <dsp:nvSpPr>
        <dsp:cNvPr id="0" name=""/>
        <dsp:cNvSpPr/>
      </dsp:nvSpPr>
      <dsp:spPr>
        <a:xfrm>
          <a:off x="3193109" y="1407298"/>
          <a:ext cx="469646" cy="46964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3298779" y="1407298"/>
        <a:ext cx="258306" cy="353409"/>
      </dsp:txXfrm>
    </dsp:sp>
    <dsp:sp modelId="{E5162CA4-92A0-4BEA-A39D-BA667C67FF79}">
      <dsp:nvSpPr>
        <dsp:cNvPr id="0" name=""/>
        <dsp:cNvSpPr/>
      </dsp:nvSpPr>
      <dsp:spPr>
        <a:xfrm>
          <a:off x="3471935" y="2261201"/>
          <a:ext cx="469646" cy="46964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3577605" y="2261201"/>
        <a:ext cx="258306" cy="353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0">
              <a:srgbClr val="002060"/>
            </a:gs>
            <a:gs pos="100000">
              <a:srgbClr val="002060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57" y="1428750"/>
            <a:ext cx="12193057" cy="5429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471" y="153492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471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80" y="0"/>
            <a:ext cx="4773582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1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933361" cy="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933361" cy="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5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933361" cy="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gradFill>
          <a:gsLst>
            <a:gs pos="45000">
              <a:schemeClr val="bg1"/>
            </a:gs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80" y="0"/>
            <a:ext cx="4773582" cy="15363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57" y="1428750"/>
            <a:ext cx="12193057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4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 userDrawn="1"/>
        </p:nvSpPr>
        <p:spPr>
          <a:xfrm>
            <a:off x="0" y="3491574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933361" cy="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7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310625"/>
            <a:ext cx="12193057" cy="623674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" y="0"/>
            <a:ext cx="1085850" cy="8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0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933361" cy="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5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933361" cy="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;p5"/>
          <p:cNvSpPr/>
          <p:nvPr userDrawn="1"/>
        </p:nvSpPr>
        <p:spPr>
          <a:xfrm>
            <a:off x="0" y="66675"/>
            <a:ext cx="12192000" cy="6791325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933361" cy="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0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;p5"/>
          <p:cNvSpPr/>
          <p:nvPr userDrawn="1"/>
        </p:nvSpPr>
        <p:spPr>
          <a:xfrm>
            <a:off x="0" y="66675"/>
            <a:ext cx="12192000" cy="6410863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933361" cy="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933361" cy="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DEEBF7"/>
            </a:gs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pt-PT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428750"/>
            <a:ext cx="10515600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pt-PT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00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690B-4E80-4E57-BC5B-0DE1CAABF0F2}" type="datetimeFigureOut">
              <a:rPr lang="pt-PT" smtClean="0"/>
              <a:t>12/03/2024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14525" y="6356350"/>
            <a:ext cx="936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53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4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ESTRUTURA DISCRETA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72744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Modelagem Matemática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569" y="1535175"/>
            <a:ext cx="6126623" cy="4748213"/>
          </a:xfrm>
        </p:spPr>
        <p:txBody>
          <a:bodyPr/>
          <a:lstStyle/>
          <a:p>
            <a:r>
              <a:rPr lang="pt-PT" dirty="0"/>
              <a:t>Metodologia: </a:t>
            </a:r>
          </a:p>
          <a:p>
            <a:pPr lvl="1"/>
            <a:r>
              <a:rPr lang="pt-PT" dirty="0"/>
              <a:t>conjunto de conceitos que traz coesão a princípios e técnicas  mostrando quando, como e porque usá-los em situações diferentes.</a:t>
            </a:r>
          </a:p>
          <a:p>
            <a:r>
              <a:rPr lang="pt-PT" dirty="0"/>
              <a:t>A metodologia que usa matemática na resolução de problemas é conhecida  como modelagem matemática.</a:t>
            </a:r>
          </a:p>
          <a:p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7886030" y="1535175"/>
            <a:ext cx="2743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O processo de modelagem:</a:t>
            </a:r>
          </a:p>
        </p:txBody>
      </p:sp>
      <p:graphicFrame>
        <p:nvGraphicFramePr>
          <p:cNvPr id="32" name="Diagrama 31"/>
          <p:cNvGraphicFramePr/>
          <p:nvPr>
            <p:extLst>
              <p:ext uri="{D42A27DB-BD31-4B8C-83A1-F6EECF244321}">
                <p14:modId xmlns:p14="http://schemas.microsoft.com/office/powerpoint/2010/main" val="2873743067"/>
              </p:ext>
            </p:extLst>
          </p:nvPr>
        </p:nvGraphicFramePr>
        <p:xfrm>
          <a:off x="7568563" y="2267159"/>
          <a:ext cx="4224633" cy="3284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23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modelagem:  Rede rodoviária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28751"/>
            <a:ext cx="10515600" cy="1998114"/>
          </a:xfrm>
        </p:spPr>
        <p:txBody>
          <a:bodyPr/>
          <a:lstStyle/>
          <a:p>
            <a:r>
              <a:rPr lang="pt-PT" dirty="0"/>
              <a:t>Suponha a rede rodoviária entre as seis cidades A, B, C, D, E, e F.</a:t>
            </a:r>
          </a:p>
          <a:p>
            <a:r>
              <a:rPr lang="pt-PT" dirty="0"/>
              <a:t>Problema: Achar um subconjunto da rede rodoviária representada pela tabela  abaixo que ligue todas as cidades e tenha um comprimento total mínimo.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54756"/>
              </p:ext>
            </p:extLst>
          </p:nvPr>
        </p:nvGraphicFramePr>
        <p:xfrm>
          <a:off x="3597780" y="3443958"/>
          <a:ext cx="346959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265">
                  <a:extLst>
                    <a:ext uri="{9D8B030D-6E8A-4147-A177-3AD203B41FA5}">
                      <a16:colId xmlns:a16="http://schemas.microsoft.com/office/drawing/2014/main" val="725049571"/>
                    </a:ext>
                  </a:extLst>
                </a:gridCol>
                <a:gridCol w="578265">
                  <a:extLst>
                    <a:ext uri="{9D8B030D-6E8A-4147-A177-3AD203B41FA5}">
                      <a16:colId xmlns:a16="http://schemas.microsoft.com/office/drawing/2014/main" val="2078729765"/>
                    </a:ext>
                  </a:extLst>
                </a:gridCol>
                <a:gridCol w="578265">
                  <a:extLst>
                    <a:ext uri="{9D8B030D-6E8A-4147-A177-3AD203B41FA5}">
                      <a16:colId xmlns:a16="http://schemas.microsoft.com/office/drawing/2014/main" val="3522438958"/>
                    </a:ext>
                  </a:extLst>
                </a:gridCol>
                <a:gridCol w="578265">
                  <a:extLst>
                    <a:ext uri="{9D8B030D-6E8A-4147-A177-3AD203B41FA5}">
                      <a16:colId xmlns:a16="http://schemas.microsoft.com/office/drawing/2014/main" val="3404342968"/>
                    </a:ext>
                  </a:extLst>
                </a:gridCol>
                <a:gridCol w="578265">
                  <a:extLst>
                    <a:ext uri="{9D8B030D-6E8A-4147-A177-3AD203B41FA5}">
                      <a16:colId xmlns:a16="http://schemas.microsoft.com/office/drawing/2014/main" val="4100418470"/>
                    </a:ext>
                  </a:extLst>
                </a:gridCol>
                <a:gridCol w="578265">
                  <a:extLst>
                    <a:ext uri="{9D8B030D-6E8A-4147-A177-3AD203B41FA5}">
                      <a16:colId xmlns:a16="http://schemas.microsoft.com/office/drawing/2014/main" val="1124737345"/>
                    </a:ext>
                  </a:extLst>
                </a:gridCol>
              </a:tblGrid>
              <a:tr h="319042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919214"/>
                  </a:ext>
                </a:extLst>
              </a:tr>
              <a:tr h="3190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kern="1200" dirty="0"/>
                        <a:t>A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– 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–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–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130610"/>
                  </a:ext>
                </a:extLst>
              </a:tr>
              <a:tr h="3190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kern="1200" dirty="0"/>
                        <a:t>B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–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859433"/>
                  </a:ext>
                </a:extLst>
              </a:tr>
              <a:tr h="3190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kern="1200" dirty="0"/>
                        <a:t>C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–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20616"/>
                  </a:ext>
                </a:extLst>
              </a:tr>
              <a:tr h="3190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kern="1200" dirty="0"/>
                        <a:t>D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–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86528"/>
                  </a:ext>
                </a:extLst>
              </a:tr>
              <a:tr h="3190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kern="1200" dirty="0"/>
                        <a:t>E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39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69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modelagem:  Rede rodoviária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3951" y="1524063"/>
            <a:ext cx="10620349" cy="1245522"/>
          </a:xfrm>
        </p:spPr>
        <p:txBody>
          <a:bodyPr>
            <a:normAutofit/>
          </a:bodyPr>
          <a:lstStyle/>
          <a:p>
            <a:r>
              <a:rPr lang="pt-PT" sz="2400" dirty="0"/>
              <a:t>Tabela já é um modelo da situação do mundo real.</a:t>
            </a:r>
          </a:p>
          <a:p>
            <a:r>
              <a:rPr lang="pt-PT" sz="2400" dirty="0"/>
              <a:t>A tabela pode ser transformada numa representação gráfica chamada GRAFO, que será o modelo matemático.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3667081" y="2820054"/>
            <a:ext cx="2776400" cy="2316194"/>
            <a:chOff x="3476581" y="3159942"/>
            <a:chExt cx="2776400" cy="2316194"/>
          </a:xfrm>
        </p:grpSpPr>
        <p:cxnSp>
          <p:nvCxnSpPr>
            <p:cNvPr id="5" name="Conector reto 4"/>
            <p:cNvCxnSpPr/>
            <p:nvPr/>
          </p:nvCxnSpPr>
          <p:spPr>
            <a:xfrm flipV="1">
              <a:off x="3751604" y="3956703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5267058" y="4575560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4580546" y="3837062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4438116" y="3955591"/>
              <a:ext cx="133483" cy="858138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4438116" y="4695200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5409488" y="3837063"/>
              <a:ext cx="686512" cy="738497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 flipV="1">
              <a:off x="4571599" y="3955591"/>
              <a:ext cx="695459" cy="739609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 flipV="1">
              <a:off x="3742657" y="4076345"/>
              <a:ext cx="686512" cy="737384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o 21"/>
            <p:cNvSpPr/>
            <p:nvPr/>
          </p:nvSpPr>
          <p:spPr>
            <a:xfrm>
              <a:off x="3476581" y="3336789"/>
              <a:ext cx="2019344" cy="1479109"/>
            </a:xfrm>
            <a:prstGeom prst="arc">
              <a:avLst>
                <a:gd name="adj1" fmla="val 5567526"/>
                <a:gd name="adj2" fmla="val 2094563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582108" y="374043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421688" y="361436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393060" y="35165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169210" y="46663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E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270311" y="47803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962517" y="457035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032878" y="31599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048787" y="3799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6782" y="37012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303840" y="41682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859890" y="42534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828839" y="42465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495925" y="39450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30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675372" y="45799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506261" y="44816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504857" y="5106804"/>
              <a:ext cx="90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Grafo G</a:t>
              </a:r>
            </a:p>
          </p:txBody>
        </p:sp>
      </p:grp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923951" y="5336165"/>
            <a:ext cx="11039060" cy="13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4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/>
              <a:t>Grafo (definição informal): conjunto de “pontos” chamados de vértices ou nós,  e um conjunto de linhas (normalmente não-vazio) conectando um vértice ao  outro.</a:t>
            </a:r>
          </a:p>
          <a:p>
            <a:pPr lvl="1"/>
            <a:r>
              <a:rPr lang="pt-PT" dirty="0"/>
              <a:t>Neste caso, cidades são representadas por vértices e estradas por linhas (arestas).</a:t>
            </a:r>
          </a:p>
        </p:txBody>
      </p:sp>
    </p:spTree>
    <p:extLst>
      <p:ext uri="{BB962C8B-B14F-4D97-AF65-F5344CB8AC3E}">
        <p14:creationId xmlns:p14="http://schemas.microsoft.com/office/powerpoint/2010/main" val="418830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modelagem:  Rede rodoviária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9174" y="1428750"/>
            <a:ext cx="10334625" cy="4748213"/>
          </a:xfrm>
        </p:spPr>
        <p:txBody>
          <a:bodyPr/>
          <a:lstStyle/>
          <a:p>
            <a:r>
              <a:rPr lang="pt-PT" dirty="0"/>
              <a:t>Qual é o próximo passo?</a:t>
            </a:r>
          </a:p>
          <a:p>
            <a:pPr lvl="1"/>
            <a:r>
              <a:rPr lang="pt-PT" dirty="0"/>
              <a:t>Achar uma solução em termos desse modelo.</a:t>
            </a:r>
          </a:p>
          <a:p>
            <a:pPr lvl="1"/>
            <a:r>
              <a:rPr lang="pt-PT" dirty="0"/>
              <a:t>Nesse caso, achar um grafo Gj com o mesmo número de vértices e um  conjunto mínimo de arestas que conecte todas as cidades e satisfaça a  condição do problema.</a:t>
            </a:r>
          </a:p>
          <a:p>
            <a:r>
              <a:rPr lang="pt-PT" dirty="0"/>
              <a:t>Observação: o modelo matemático é escolhido, em geral, visando a solução.</a:t>
            </a:r>
          </a:p>
          <a:p>
            <a:r>
              <a:rPr lang="pt-PT" dirty="0"/>
              <a:t>A solução será apresentada na forma de um algoritmo.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652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modelagem:  Rede rodoviária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2840131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Selecione arbitrariamente qualquer vértice e o coloque no conjunto de vértices já conectados.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Escolha dentre os vértices não conectados aquele mais próximo de um vértice já conectado. Se existir mais de um vértice com essa característica escolha aleatoriamente qualquer um deles.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Repita o passo 2 até que todos os vértices já estejam conectados.</a:t>
            </a:r>
          </a:p>
          <a:p>
            <a:r>
              <a:rPr lang="pt-PT" dirty="0"/>
              <a:t>Este é um exemplo de um “algoritmo guloso” (greedy algorithm).</a:t>
            </a:r>
          </a:p>
          <a:p>
            <a:endParaRPr lang="pt-PT" dirty="0"/>
          </a:p>
        </p:txBody>
      </p:sp>
      <p:grpSp>
        <p:nvGrpSpPr>
          <p:cNvPr id="4" name="Agrupar 3"/>
          <p:cNvGrpSpPr/>
          <p:nvPr/>
        </p:nvGrpSpPr>
        <p:grpSpPr>
          <a:xfrm>
            <a:off x="3743281" y="4410729"/>
            <a:ext cx="2776400" cy="2316194"/>
            <a:chOff x="3476581" y="3159942"/>
            <a:chExt cx="2776400" cy="2316194"/>
          </a:xfrm>
        </p:grpSpPr>
        <p:cxnSp>
          <p:nvCxnSpPr>
            <p:cNvPr id="5" name="Conector reto 4"/>
            <p:cNvCxnSpPr/>
            <p:nvPr/>
          </p:nvCxnSpPr>
          <p:spPr>
            <a:xfrm flipV="1">
              <a:off x="3751604" y="3956703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5267058" y="4575560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4580546" y="3837062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4438116" y="3955591"/>
              <a:ext cx="133483" cy="858138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4438116" y="4695200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5409488" y="3837063"/>
              <a:ext cx="686512" cy="738497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 flipV="1">
              <a:off x="4571599" y="3955591"/>
              <a:ext cx="695459" cy="739609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 flipV="1">
              <a:off x="3742657" y="4076345"/>
              <a:ext cx="686512" cy="737384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o 12"/>
            <p:cNvSpPr/>
            <p:nvPr/>
          </p:nvSpPr>
          <p:spPr>
            <a:xfrm>
              <a:off x="3476581" y="3336789"/>
              <a:ext cx="2019344" cy="1479109"/>
            </a:xfrm>
            <a:prstGeom prst="arc">
              <a:avLst>
                <a:gd name="adj1" fmla="val 5567526"/>
                <a:gd name="adj2" fmla="val 2094563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582108" y="374043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421688" y="361436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393060" y="35165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169210" y="46663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E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70311" y="47803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962517" y="457035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032878" y="31599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048787" y="3799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76782" y="37012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303840" y="41682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859890" y="42534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4828839" y="42465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495925" y="39450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30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675372" y="45799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6261" y="44816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504857" y="5106804"/>
              <a:ext cx="90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Grafo 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9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modelagem:  Rede rodoviária - Soluções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4904043" y="1536243"/>
            <a:ext cx="2776400" cy="2316194"/>
            <a:chOff x="3476581" y="3159942"/>
            <a:chExt cx="2776400" cy="2316194"/>
          </a:xfrm>
        </p:grpSpPr>
        <p:cxnSp>
          <p:nvCxnSpPr>
            <p:cNvPr id="5" name="Conector reto 4"/>
            <p:cNvCxnSpPr/>
            <p:nvPr/>
          </p:nvCxnSpPr>
          <p:spPr>
            <a:xfrm flipV="1">
              <a:off x="3751604" y="3956703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5267058" y="4575560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4580546" y="3837062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4438116" y="3955591"/>
              <a:ext cx="133483" cy="858138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4438116" y="4695200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5409488" y="3837063"/>
              <a:ext cx="686512" cy="738497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 flipV="1">
              <a:off x="4571599" y="3955591"/>
              <a:ext cx="695459" cy="739609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 flipV="1">
              <a:off x="3742657" y="4076345"/>
              <a:ext cx="686512" cy="737384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o 12"/>
            <p:cNvSpPr/>
            <p:nvPr/>
          </p:nvSpPr>
          <p:spPr>
            <a:xfrm>
              <a:off x="3476581" y="3336789"/>
              <a:ext cx="2019344" cy="1479109"/>
            </a:xfrm>
            <a:prstGeom prst="arc">
              <a:avLst>
                <a:gd name="adj1" fmla="val 5567526"/>
                <a:gd name="adj2" fmla="val 2094563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582108" y="374043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421688" y="361436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393060" y="35165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169210" y="46663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E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70311" y="47803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962517" y="457035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032878" y="31599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048787" y="3799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76782" y="37012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303840" y="41682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859890" y="42534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4828839" y="42465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495925" y="39450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30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675372" y="45799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6261" y="44816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504857" y="5106804"/>
              <a:ext cx="90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Grafo G</a:t>
              </a:r>
            </a:p>
          </p:txBody>
        </p:sp>
      </p:grpSp>
      <p:grpSp>
        <p:nvGrpSpPr>
          <p:cNvPr id="134" name="Agrupar 133"/>
          <p:cNvGrpSpPr/>
          <p:nvPr/>
        </p:nvGrpSpPr>
        <p:grpSpPr>
          <a:xfrm>
            <a:off x="330811" y="4222848"/>
            <a:ext cx="2670873" cy="1959561"/>
            <a:chOff x="330811" y="4222848"/>
            <a:chExt cx="2670873" cy="1959561"/>
          </a:xfrm>
        </p:grpSpPr>
        <p:cxnSp>
          <p:nvCxnSpPr>
            <p:cNvPr id="31" name="Conector reto 30"/>
            <p:cNvCxnSpPr/>
            <p:nvPr/>
          </p:nvCxnSpPr>
          <p:spPr>
            <a:xfrm flipV="1">
              <a:off x="500307" y="4662976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flipV="1">
              <a:off x="2015761" y="5281833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1329249" y="4543335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H="1" flipV="1">
              <a:off x="1320302" y="4661864"/>
              <a:ext cx="695459" cy="739609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 flipV="1">
              <a:off x="491360" y="4782618"/>
              <a:ext cx="686512" cy="737384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330811" y="444670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170391" y="432063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141763" y="422284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917913" y="537263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E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019014" y="54865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711220" y="527662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7490" y="45053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1625485" y="44075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08593" y="49597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1577542" y="49528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254964" y="51879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1253560" y="5813077"/>
              <a:ext cx="1018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Grafo G1</a:t>
              </a: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3491134" y="4184230"/>
            <a:ext cx="2670873" cy="1959561"/>
            <a:chOff x="3491134" y="4184230"/>
            <a:chExt cx="2670873" cy="1959561"/>
          </a:xfrm>
        </p:grpSpPr>
        <p:cxnSp>
          <p:nvCxnSpPr>
            <p:cNvPr id="57" name="Conector reto 56"/>
            <p:cNvCxnSpPr/>
            <p:nvPr/>
          </p:nvCxnSpPr>
          <p:spPr>
            <a:xfrm flipV="1">
              <a:off x="3660630" y="4624358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 flipV="1">
              <a:off x="5176084" y="5243215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4489572" y="4504717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4347142" y="4623246"/>
              <a:ext cx="133483" cy="858138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flipH="1" flipV="1">
              <a:off x="4480625" y="4623246"/>
              <a:ext cx="695459" cy="739609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3491134" y="440809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4330714" y="428201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5302086" y="418423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5078236" y="53340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E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4179337" y="544796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5871543" y="52380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3957813" y="44666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785808" y="4368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4212866" y="48359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4737865" y="49142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5415287" y="514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413883" y="5774459"/>
              <a:ext cx="1018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Grafo G2</a:t>
              </a:r>
            </a:p>
          </p:txBody>
        </p:sp>
      </p:grpSp>
      <p:grpSp>
        <p:nvGrpSpPr>
          <p:cNvPr id="136" name="Agrupar 135"/>
          <p:cNvGrpSpPr/>
          <p:nvPr/>
        </p:nvGrpSpPr>
        <p:grpSpPr>
          <a:xfrm>
            <a:off x="6422117" y="4184230"/>
            <a:ext cx="2670873" cy="1959561"/>
            <a:chOff x="6422117" y="4184230"/>
            <a:chExt cx="2670873" cy="1959561"/>
          </a:xfrm>
        </p:grpSpPr>
        <p:cxnSp>
          <p:nvCxnSpPr>
            <p:cNvPr id="83" name="Conector reto 82"/>
            <p:cNvCxnSpPr/>
            <p:nvPr/>
          </p:nvCxnSpPr>
          <p:spPr>
            <a:xfrm flipV="1">
              <a:off x="6591613" y="4624358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V="1">
              <a:off x="8107067" y="5243215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flipV="1">
              <a:off x="7420555" y="4504717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flipV="1">
              <a:off x="7278125" y="5362855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H="1" flipV="1">
              <a:off x="6582666" y="4744000"/>
              <a:ext cx="686512" cy="737384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6422117" y="440809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7261697" y="428201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8233069" y="418423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8009219" y="53340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E</a:t>
              </a: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7110320" y="544796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8802526" y="52380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6888796" y="44666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7716791" y="4368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6699899" y="49211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7515381" y="5247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8346270" y="51493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7344866" y="5774459"/>
              <a:ext cx="1018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Grafo G3</a:t>
              </a:r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285218" y="4158278"/>
            <a:ext cx="2670873" cy="1959561"/>
            <a:chOff x="9285218" y="4158278"/>
            <a:chExt cx="2670873" cy="1959561"/>
          </a:xfrm>
        </p:grpSpPr>
        <p:cxnSp>
          <p:nvCxnSpPr>
            <p:cNvPr id="109" name="Conector reto 108"/>
            <p:cNvCxnSpPr/>
            <p:nvPr/>
          </p:nvCxnSpPr>
          <p:spPr>
            <a:xfrm flipV="1">
              <a:off x="9454714" y="4598406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>
            <a:xfrm flipV="1">
              <a:off x="10970168" y="5217263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 flipV="1">
              <a:off x="10283656" y="4478765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flipV="1">
              <a:off x="10141226" y="4597294"/>
              <a:ext cx="133483" cy="858138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/>
            <p:nvPr/>
          </p:nvCxnSpPr>
          <p:spPr>
            <a:xfrm flipV="1">
              <a:off x="10141226" y="5336903"/>
              <a:ext cx="828942" cy="119641"/>
            </a:xfrm>
            <a:prstGeom prst="line">
              <a:avLst/>
            </a:prstGeom>
            <a:ln w="38100"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CaixaDeTexto 117"/>
            <p:cNvSpPr txBox="1"/>
            <p:nvPr/>
          </p:nvSpPr>
          <p:spPr>
            <a:xfrm>
              <a:off x="9285218" y="438213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10124798" y="42560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11096170" y="41582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10872320" y="530806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E</a:t>
              </a:r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9973421" y="54220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11665627" y="521205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9751897" y="44407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10579892" y="4342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10006950" y="48099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10378482" y="52216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20</a:t>
              </a: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11209371" y="512339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10207967" y="5748507"/>
              <a:ext cx="1018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Grafo G4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59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modelagem: Rede rodoviária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que foi feito?</a:t>
            </a:r>
          </a:p>
          <a:p>
            <a:pPr marL="714375" indent="-514350">
              <a:buSzPct val="100000"/>
              <a:buFont typeface="+mj-lt"/>
              <a:buAutoNum type="arabicPeriod"/>
            </a:pPr>
            <a:r>
              <a:rPr lang="pt-PT" dirty="0"/>
              <a:t>Obtenção do modelo matemático para o problema.</a:t>
            </a:r>
          </a:p>
          <a:p>
            <a:pPr marL="714375" indent="-514350">
              <a:buSzPct val="100000"/>
              <a:buFont typeface="+mj-lt"/>
              <a:buAutoNum type="arabicPeriod"/>
            </a:pPr>
            <a:r>
              <a:rPr lang="pt-PT" dirty="0"/>
              <a:t>Formulação de um algoritmo em termos do modelo.</a:t>
            </a:r>
          </a:p>
          <a:p>
            <a:r>
              <a:rPr lang="pt-PT" dirty="0"/>
              <a:t>Ou seja, essa é a técnica de resolução de problemas em Ciência </a:t>
            </a:r>
            <a:r>
              <a:rPr lang="pt-PT"/>
              <a:t>da Computação</a:t>
            </a:r>
            <a:r>
              <a:rPr lang="pt-PT" dirty="0"/>
              <a:t>.</a:t>
            </a:r>
          </a:p>
          <a:p>
            <a:r>
              <a:rPr lang="pt-PT"/>
              <a:t>Nem </a:t>
            </a:r>
            <a:r>
              <a:rPr lang="pt-PT" dirty="0"/>
              <a:t>todos os problemas considerados terão como solução um algoritmo,  mas muitos terão.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295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modelagem:  Sudoku e Godoku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28750"/>
            <a:ext cx="7656320" cy="4748213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O objectivo do </a:t>
            </a:r>
            <a:r>
              <a:rPr lang="pt-PT" b="1" dirty="0"/>
              <a:t>Sudoku</a:t>
            </a:r>
            <a:r>
              <a:rPr lang="pt-PT" dirty="0"/>
              <a:t>  (</a:t>
            </a:r>
            <a:r>
              <a:rPr lang="pt-PT" b="1" dirty="0"/>
              <a:t>Godoku</a:t>
            </a:r>
            <a:r>
              <a:rPr lang="pt-PT" dirty="0"/>
              <a:t>) é preencher  todos os espaços em  branco do quadrado  maior, que está dividido em nove grids,  com os números de 1  a 9 (letras). Os algarismos não podem se  repetir na mesma coluna, linha ou grid.</a:t>
            </a:r>
          </a:p>
          <a:p>
            <a:r>
              <a:rPr lang="pt-PT" dirty="0"/>
              <a:t>Sudoku:    A palavra Sudoku significa “número sozinho” em japonês, o que mostra  exactamente o objectivo do jogo. O Sudoku existe desde a década de 1970, mas começou a ganhar popularidade no  final de 2004 quando começou a ser publicado diariamente na sessão de puzzles do jornal The Times. Entre abril e maio de 2005 o puzzle começou a ganhar um espaço na publicação de  outros jornais britânicos e, poucos meses depois, ganhou popularidade mundial. Fonte: wikipedia.org</a:t>
            </a:r>
          </a:p>
          <a:p>
            <a:r>
              <a:rPr lang="pt-PT" dirty="0"/>
              <a:t>Godoku: O jogo Godoku é similar ao Sudoku mas formado apenas por letras.</a:t>
            </a:r>
          </a:p>
          <a:p>
            <a:endParaRPr lang="pt-PT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4358" y="1428750"/>
            <a:ext cx="2520505" cy="228867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707194" y="3717421"/>
            <a:ext cx="879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Sudoku</a:t>
            </a:r>
          </a:p>
        </p:txBody>
      </p:sp>
      <p:pic>
        <p:nvPicPr>
          <p:cNvPr id="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4358" y="4086753"/>
            <a:ext cx="2520505" cy="228867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9825061" y="6375424"/>
            <a:ext cx="91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Godoku</a:t>
            </a:r>
          </a:p>
        </p:txBody>
      </p:sp>
    </p:spTree>
    <p:extLst>
      <p:ext uri="{BB962C8B-B14F-4D97-AF65-F5344CB8AC3E}">
        <p14:creationId xmlns:p14="http://schemas.microsoft.com/office/powerpoint/2010/main" val="42612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Exemplo de modelagem:  SuperSudoku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28750"/>
            <a:ext cx="4656746" cy="4748213"/>
          </a:xfrm>
        </p:spPr>
        <p:txBody>
          <a:bodyPr/>
          <a:lstStyle/>
          <a:p>
            <a:r>
              <a:rPr lang="pt-PT" dirty="0"/>
              <a:t>O jogo SuperSudoku é similar  ao Sudoku e Godoku formado  por números e letras. Cada grid  tem 16 entradas, sendo nove  dos números (0 a 9) e seis le-  tras (A a F).</a:t>
            </a:r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5502" y="1119763"/>
            <a:ext cx="6147177" cy="565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3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Questões sobre a modelagem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O objectivo é projectar um algoritmo para resolver o problema.</a:t>
            </a:r>
          </a:p>
          <a:p>
            <a:r>
              <a:rPr lang="pt-PT" dirty="0"/>
              <a:t>Esse projecto envolve dois aspectos: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O algoritmo propriamente dito, 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A estrutura de dados a ser usada nesse algoritmo.</a:t>
            </a:r>
          </a:p>
          <a:p>
            <a:r>
              <a:rPr lang="pt-PT" dirty="0"/>
              <a:t>Em geral, a escolha do algoritmo influencia a estrutura de dados e vice-versa.</a:t>
            </a:r>
          </a:p>
          <a:p>
            <a:pPr lvl="1"/>
            <a:r>
              <a:rPr lang="pt-PT" dirty="0"/>
              <a:t>É necessário considerar diferentes factores para escolher esse par (algoritmo e estrutura de dados).</a:t>
            </a:r>
          </a:p>
          <a:p>
            <a:pPr lvl="1"/>
            <a:r>
              <a:rPr lang="pt-PT" dirty="0"/>
              <a:t>Pontos a serem estudados ao longo do curso, começando pela sequência  de disciplinas Algoritmos e Estruturas de Dados.</a:t>
            </a:r>
          </a:p>
          <a:p>
            <a:r>
              <a:rPr lang="pt-PT" dirty="0"/>
              <a:t>Nesta disciplina, estudaremos vários tópicos relacionados tanto a algoritmos  quanto estruturas de dados.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329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85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Questões sobre a modelagem – O caso do jogo Sudoku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750"/>
                <a:ext cx="4998578" cy="47482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PT" dirty="0"/>
                  <a:t>Um possível algoritmo para resolver o jogo Sudoku é o Algoritmo de “Força  Bruta”:</a:t>
                </a:r>
              </a:p>
              <a:p>
                <a:pPr lvl="1"/>
                <a:r>
                  <a:rPr lang="pt-PT" dirty="0"/>
                  <a:t>Tente todas as possibilidades até encontrar uma solução!</a:t>
                </a:r>
              </a:p>
              <a:p>
                <a:r>
                  <a:rPr lang="pt-PT" dirty="0"/>
                  <a:t>Nessa estratégia,	quantas possibilidades existem para esta configuração?</a:t>
                </a:r>
              </a:p>
              <a:p>
                <a:r>
                  <a:rPr lang="pt-PT" dirty="0"/>
                  <a:t>Existem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pt-P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23 875 983 329 839 202 653 175 808</m:t>
                      </m:r>
                    </m:oMath>
                  </m:oMathPara>
                </a14:m>
                <a:endParaRPr lang="pt-P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PT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≈23,8×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pt-PT" dirty="0"/>
                  <a:t> possibilidades!</a:t>
                </a:r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750"/>
                <a:ext cx="4998578" cy="4748213"/>
              </a:xfrm>
              <a:blipFill>
                <a:blip r:embed="rId2"/>
                <a:stretch>
                  <a:fillRect l="-3419" t="-5905" r="-232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4246" y="1595798"/>
            <a:ext cx="5312636" cy="31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1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papel de algoritmos em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Definição:	um algoritmo é um conjunto finito de instruções precisas para  executar uma computação.</a:t>
            </a:r>
          </a:p>
          <a:p>
            <a:pPr lvl="1"/>
            <a:r>
              <a:rPr lang="pt-PT" dirty="0"/>
              <a:t>Um algoritmo pode ser visto como uma ferramenta para resolver um problema computacional bem especificado.</a:t>
            </a:r>
          </a:p>
          <a:p>
            <a:pPr lvl="1"/>
            <a:r>
              <a:rPr lang="pt-PT" dirty="0"/>
              <a:t>O vocábulo algoritmo origina do nome al-Khowarizmi.</a:t>
            </a:r>
          </a:p>
          <a:p>
            <a:endParaRPr lang="pt-PT" dirty="0"/>
          </a:p>
          <a:p>
            <a:r>
              <a:rPr lang="pt-PT" dirty="0"/>
              <a:t>Um algoritmo pode receber como entrada um conjunto de valores e pode  produzir como saída um outro conjunto de valores.</a:t>
            </a:r>
          </a:p>
          <a:p>
            <a:pPr lvl="1"/>
            <a:r>
              <a:rPr lang="pt-PT" dirty="0"/>
              <a:t>Um algoritmo descreve uma sequência de passos computacionais que  transforma a entrada em uma saída, ou seja, uma relação entrada/saída.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981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e modelo computacional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142966"/>
          </a:xfrm>
        </p:spPr>
        <p:txBody>
          <a:bodyPr>
            <a:noAutofit/>
          </a:bodyPr>
          <a:lstStyle/>
          <a:p>
            <a:r>
              <a:rPr lang="pt-PT" sz="2400" dirty="0"/>
              <a:t>Modelo:</a:t>
            </a:r>
          </a:p>
          <a:p>
            <a:pPr lvl="1"/>
            <a:r>
              <a:rPr lang="pt-PT" dirty="0"/>
              <a:t>Esquema que possibilita a representação de uma entidade</a:t>
            </a:r>
          </a:p>
          <a:p>
            <a:pPr lvl="1"/>
            <a:r>
              <a:rPr lang="pt-PT" dirty="0"/>
              <a:t>No modelo, só se deve incluir o que for relevante para a modelagem do  objecto em questão.</a:t>
            </a:r>
          </a:p>
          <a:p>
            <a:r>
              <a:rPr lang="pt-PT" sz="2400" dirty="0"/>
              <a:t>Computacional:</a:t>
            </a:r>
          </a:p>
          <a:p>
            <a:pPr lvl="1"/>
            <a:r>
              <a:rPr lang="pt-PT" dirty="0"/>
              <a:t>Relativo ao processamento </a:t>
            </a:r>
          </a:p>
          <a:p>
            <a:r>
              <a:rPr lang="pt-PT" sz="2400" dirty="0"/>
              <a:t>Definição (nosso contexto):</a:t>
            </a:r>
          </a:p>
          <a:p>
            <a:pPr lvl="1"/>
            <a:r>
              <a:rPr lang="pt-PT" dirty="0"/>
              <a:t>Esquema que descreve como é o modelo abstracto do processamento de  algoritmos.</a:t>
            </a:r>
          </a:p>
          <a:p>
            <a:r>
              <a:rPr lang="pt-PT" sz="2400" dirty="0"/>
              <a:t>Importância:</a:t>
            </a:r>
          </a:p>
          <a:p>
            <a:pPr lvl="1"/>
            <a:r>
              <a:rPr lang="pt-PT" dirty="0"/>
              <a:t>Um algoritmo não existe, ou seja, não é possível escrevê-lo, se antes não  for definido o modelo computacional associado (onde será executado).</a:t>
            </a:r>
          </a:p>
          <a:p>
            <a:pPr lvl="1"/>
            <a:r>
              <a:rPr lang="pt-PT" dirty="0"/>
              <a:t>Conceito básico no projecto de qualquer algoritmo.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096589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e modelo computacional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28750"/>
            <a:ext cx="6750465" cy="4748213"/>
          </a:xfrm>
        </p:spPr>
        <p:txBody>
          <a:bodyPr/>
          <a:lstStyle/>
          <a:p>
            <a:r>
              <a:rPr lang="pt-PT" dirty="0"/>
              <a:t>Que modelos existem?</a:t>
            </a:r>
          </a:p>
          <a:p>
            <a:pPr lvl="1"/>
            <a:r>
              <a:rPr lang="pt-PT" dirty="0"/>
              <a:t>Literalmente dezenas deles.</a:t>
            </a:r>
          </a:p>
          <a:p>
            <a:pPr lvl="1"/>
            <a:r>
              <a:rPr lang="pt-PT" dirty="0"/>
              <a:t>Se não estiver satisfeito, invente o seu!</a:t>
            </a:r>
          </a:p>
          <a:p>
            <a:endParaRPr lang="pt-PT" dirty="0"/>
          </a:p>
          <a:p>
            <a:r>
              <a:rPr lang="pt-PT" dirty="0"/>
              <a:t>O mais popular (usado) de todos:</a:t>
            </a:r>
          </a:p>
          <a:p>
            <a:pPr lvl="1"/>
            <a:r>
              <a:rPr lang="pt-PT" dirty="0"/>
              <a:t>RAM – Random Access Machine.</a:t>
            </a:r>
          </a:p>
          <a:p>
            <a:pPr lvl="2"/>
            <a:r>
              <a:rPr lang="pt-PT" dirty="0"/>
              <a:t>Modela o computador tradicional e outros elementos computacionais.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27" y="1607299"/>
            <a:ext cx="2195557" cy="21955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94" y="1607299"/>
            <a:ext cx="1958225" cy="1958225"/>
          </a:xfrm>
          <a:prstGeom prst="rect">
            <a:avLst/>
          </a:prstGeom>
        </p:spPr>
      </p:pic>
      <p:pic>
        <p:nvPicPr>
          <p:cNvPr id="6" name="Imagem 5" descr="Dicas para comprar um &lt;strong&gt;Tablet&lt;/strong&gt;. ~ Tecnologia e Informaçã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88" y="3437336"/>
            <a:ext cx="1490094" cy="1117571"/>
          </a:xfrm>
          <a:prstGeom prst="rect">
            <a:avLst/>
          </a:prstGeom>
        </p:spPr>
      </p:pic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973537"/>
            <a:ext cx="8390429" cy="17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1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e modelo computacional: Modelo RAM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Elementos do modelo:</a:t>
            </a:r>
          </a:p>
          <a:p>
            <a:pPr lvl="1"/>
            <a:r>
              <a:rPr lang="pt-PT" dirty="0"/>
              <a:t>um único processador;</a:t>
            </a:r>
          </a:p>
          <a:p>
            <a:pPr lvl="1"/>
            <a:r>
              <a:rPr lang="pt-PT" dirty="0"/>
              <a:t>memória.</a:t>
            </a:r>
          </a:p>
          <a:p>
            <a:endParaRPr lang="pt-PT" dirty="0"/>
          </a:p>
          <a:p>
            <a:r>
              <a:rPr lang="pt-PT" dirty="0"/>
              <a:t>Observações:</a:t>
            </a:r>
          </a:p>
          <a:p>
            <a:pPr lvl="1"/>
            <a:r>
              <a:rPr lang="pt-PT" dirty="0"/>
              <a:t>Podemos ignorar os dispositivos de entrada e saída (teclado, monitor, etc)  assumindo que a codificação do algoritmo e os dados já estão armazenados na memória.</a:t>
            </a:r>
          </a:p>
          <a:p>
            <a:pPr lvl="1"/>
            <a:r>
              <a:rPr lang="pt-PT" dirty="0"/>
              <a:t>Em geral, não é relevante para a modelagem do problema saber como o  algoritmo e os dados foram armazenados na memória.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0538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e modelo computacional:  Modelo RAM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Computação nesse modelo:</a:t>
            </a:r>
          </a:p>
          <a:p>
            <a:pPr lvl="1"/>
            <a:r>
              <a:rPr lang="pt-PT" dirty="0"/>
              <a:t>Processador busca instrução/dado da memória.</a:t>
            </a:r>
          </a:p>
          <a:p>
            <a:pPr lvl="1"/>
            <a:r>
              <a:rPr lang="pt-PT" dirty="0"/>
              <a:t>Uma única instrução é executada de cada vez.</a:t>
            </a:r>
          </a:p>
          <a:p>
            <a:pPr lvl="1"/>
            <a:r>
              <a:rPr lang="pt-PT" dirty="0"/>
              <a:t>Cada instrução é executada sequencialmente.</a:t>
            </a:r>
          </a:p>
          <a:p>
            <a:endParaRPr lang="pt-PT" dirty="0"/>
          </a:p>
          <a:p>
            <a:r>
              <a:rPr lang="pt-PT" dirty="0"/>
              <a:t>Cada operação executada pelo processador, incluindo cálculos aritméticos,  lógicos e acesso à memória, implica em um </a:t>
            </a:r>
            <a:r>
              <a:rPr lang="pt-PT" b="1" dirty="0"/>
              <a:t>custo de tempo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Função de complexidade de tempo.</a:t>
            </a:r>
          </a:p>
          <a:p>
            <a:endParaRPr lang="pt-PT" dirty="0"/>
          </a:p>
          <a:p>
            <a:r>
              <a:rPr lang="pt-PT" dirty="0"/>
              <a:t>Cada operação e dado armazenado na memória, implica em um </a:t>
            </a:r>
            <a:r>
              <a:rPr lang="pt-PT" b="1" dirty="0"/>
              <a:t>custo de  espaço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Função de complexidade de espaço.</a:t>
            </a:r>
          </a:p>
        </p:txBody>
      </p:sp>
    </p:spTree>
    <p:extLst>
      <p:ext uri="{BB962C8B-B14F-4D97-AF65-F5344CB8AC3E}">
        <p14:creationId xmlns:p14="http://schemas.microsoft.com/office/powerpoint/2010/main" val="369359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comentários sobre algoritmos distribuídos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8582" y="1428750"/>
            <a:ext cx="10707882" cy="4748213"/>
          </a:xfrm>
        </p:spPr>
        <p:txBody>
          <a:bodyPr/>
          <a:lstStyle/>
          <a:p>
            <a:r>
              <a:rPr lang="pt-PT" dirty="0"/>
              <a:t>São a base do mundo distribuído, ou seja, de sistemas distribuídos.</a:t>
            </a:r>
          </a:p>
          <a:p>
            <a:r>
              <a:rPr lang="pt-PT" dirty="0"/>
              <a:t>Sistemas distribuídos podem ser:</a:t>
            </a:r>
          </a:p>
          <a:p>
            <a:pPr lvl="1"/>
            <a:r>
              <a:rPr lang="pt-PT" dirty="0"/>
              <a:t>Tempo real ou não</a:t>
            </a:r>
          </a:p>
          <a:p>
            <a:pPr lvl="1"/>
            <a:r>
              <a:rPr lang="pt-PT" dirty="0"/>
              <a:t>Reativos ou não.</a:t>
            </a:r>
          </a:p>
          <a:p>
            <a:endParaRPr lang="pt-PT" dirty="0"/>
          </a:p>
          <a:p>
            <a:r>
              <a:rPr lang="pt-PT" dirty="0"/>
              <a:t>Sistemas distribuídos podem ser especificados tomando-se como base:</a:t>
            </a:r>
          </a:p>
          <a:p>
            <a:pPr lvl="1"/>
            <a:r>
              <a:rPr lang="pt-PT" dirty="0"/>
              <a:t>tempo</a:t>
            </a:r>
          </a:p>
          <a:p>
            <a:pPr lvl="1"/>
            <a:r>
              <a:rPr lang="pt-PT" dirty="0"/>
              <a:t>eventos.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6432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1491" y="1428750"/>
            <a:ext cx="10562601" cy="4748213"/>
          </a:xfrm>
        </p:spPr>
        <p:txBody>
          <a:bodyPr/>
          <a:lstStyle/>
          <a:p>
            <a:r>
              <a:rPr lang="pt-PT" dirty="0"/>
              <a:t>Até agora falamos sobre Estrutura Discreta como um conjunto de princípios, técnicas e metodologias para resolução de problemas.</a:t>
            </a:r>
          </a:p>
          <a:p>
            <a:endParaRPr lang="pt-PT" dirty="0"/>
          </a:p>
          <a:p>
            <a:r>
              <a:rPr lang="pt-PT" dirty="0"/>
              <a:t>Essa é exactamente a abordagem que desenvolveremos neste disciplina.</a:t>
            </a:r>
          </a:p>
          <a:p>
            <a:r>
              <a:rPr lang="pt-PT" dirty="0"/>
              <a:t>Estrutura Discreta inclui um número muito grande de assuntos e só discutiremos alguns deles.</a:t>
            </a:r>
          </a:p>
          <a:p>
            <a:endParaRPr lang="pt-PT" dirty="0"/>
          </a:p>
          <a:p>
            <a:r>
              <a:rPr lang="pt-PT" dirty="0"/>
              <a:t>Os tópicos que estudaremos não são novos. A maior parte deles são mais antigos que Ciência da Computação.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775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Por que estudar Estrutura Discreta?</a:t>
            </a:r>
          </a:p>
          <a:p>
            <a:pPr lvl="1"/>
            <a:r>
              <a:rPr lang="pt-PT" dirty="0"/>
              <a:t>Provê um conjunto de técnicas para modelar problemas em Ciência da  Computação.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24235"/>
              </p:ext>
            </p:extLst>
          </p:nvPr>
        </p:nvGraphicFramePr>
        <p:xfrm>
          <a:off x="1025494" y="2642469"/>
          <a:ext cx="107591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128">
                  <a:extLst>
                    <a:ext uri="{9D8B030D-6E8A-4147-A177-3AD203B41FA5}">
                      <a16:colId xmlns:a16="http://schemas.microsoft.com/office/drawing/2014/main" val="2336887035"/>
                    </a:ext>
                  </a:extLst>
                </a:gridCol>
                <a:gridCol w="7563028">
                  <a:extLst>
                    <a:ext uri="{9D8B030D-6E8A-4147-A177-3AD203B41FA5}">
                      <a16:colId xmlns:a16="http://schemas.microsoft.com/office/drawing/2014/main" val="177743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Tópico de Matemática Discreta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Aplicação em Ciência da Computação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>
                        <a:lnSpc>
                          <a:spcPts val="1705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Lógica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 Conjuntos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705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Sistemas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Especialistas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(IA)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456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Relações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funções</a:t>
                      </a:r>
                    </a:p>
                  </a:txBody>
                  <a:tcPr marL="0" marR="0" marT="4669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Ba</a:t>
                      </a:r>
                      <a:r>
                        <a:rPr lang="pt-PT" sz="2000" dirty="0">
                          <a:latin typeface="Microsoft Sans Serif"/>
                          <a:cs typeface="Microsoft Sans Serif"/>
                        </a:rPr>
                        <a:t>se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dados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relacionais,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Algoritmos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distribuídos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690" marB="0"/>
                </a:tc>
                <a:extLst>
                  <a:ext uri="{0D108BD9-81ED-4DB2-BD59-A6C34878D82A}">
                    <a16:rowId xmlns:a16="http://schemas.microsoft.com/office/drawing/2014/main" val="311876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Análise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combinatória</a:t>
                      </a:r>
                    </a:p>
                  </a:txBody>
                  <a:tcPr marL="0" marR="0" marT="4669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Análise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algoritmos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(pior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caso)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690" marB="0"/>
                </a:tc>
                <a:extLst>
                  <a:ext uri="{0D108BD9-81ED-4DB2-BD59-A6C34878D82A}">
                    <a16:rowId xmlns:a16="http://schemas.microsoft.com/office/drawing/2014/main" val="136846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Grafos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não-dirigidos</a:t>
                      </a:r>
                    </a:p>
                  </a:txBody>
                  <a:tcPr marL="0" marR="0" marT="4669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Linguagens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“parsing”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690" marB="0"/>
                </a:tc>
                <a:extLst>
                  <a:ext uri="{0D108BD9-81ED-4DB2-BD59-A6C34878D82A}">
                    <a16:rowId xmlns:a16="http://schemas.microsoft.com/office/drawing/2014/main" val="232233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Grafos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dirigidos</a:t>
                      </a:r>
                    </a:p>
                  </a:txBody>
                  <a:tcPr marL="0" marR="0" marT="4669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Algoritmos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roteamento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em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redes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690" marB="0"/>
                </a:tc>
                <a:extLst>
                  <a:ext uri="{0D108BD9-81ED-4DB2-BD59-A6C34878D82A}">
                    <a16:rowId xmlns:a16="http://schemas.microsoft.com/office/drawing/2014/main" val="144481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Álgebra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booleana</a:t>
                      </a:r>
                    </a:p>
                  </a:txBody>
                  <a:tcPr marL="0" marR="0" marT="64517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" dirty="0" err="1">
                          <a:latin typeface="Microsoft Sans Serif"/>
                          <a:cs typeface="Microsoft Sans Serif"/>
                        </a:rPr>
                        <a:t>Proje</a:t>
                      </a:r>
                      <a:r>
                        <a:rPr lang="pt-PT" sz="20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2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circuitos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digitais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517" marB="0"/>
                </a:tc>
                <a:extLst>
                  <a:ext uri="{0D108BD9-81ED-4DB2-BD59-A6C34878D82A}">
                    <a16:rowId xmlns:a16="http://schemas.microsoft.com/office/drawing/2014/main" val="3820213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Teoria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 de grupo</a:t>
                      </a:r>
                    </a:p>
                  </a:txBody>
                  <a:tcPr marL="0" marR="0" marT="4669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Teoria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da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informação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690" marB="0"/>
                </a:tc>
                <a:extLst>
                  <a:ext uri="{0D108BD9-81ED-4DB2-BD59-A6C34878D82A}">
                    <a16:rowId xmlns:a16="http://schemas.microsoft.com/office/drawing/2014/main" val="259415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Autômato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 de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estados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finito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690" marB="0"/>
                </a:tc>
                <a:tc>
                  <a:txBody>
                    <a:bodyPr/>
                    <a:lstStyle/>
                    <a:p>
                      <a:pPr marL="130175" marR="122555">
                        <a:lnSpc>
                          <a:spcPts val="1889"/>
                        </a:lnSpc>
                        <a:spcBef>
                          <a:spcPts val="41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Modelo</a:t>
                      </a:r>
                      <a:r>
                        <a:rPr sz="2000" spc="2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computacional</a:t>
                      </a:r>
                      <a:r>
                        <a:rPr sz="2000" spc="2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para</a:t>
                      </a:r>
                      <a:r>
                        <a:rPr sz="2000" spc="2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resolução</a:t>
                      </a:r>
                      <a:r>
                        <a:rPr sz="2000" spc="2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2000" spc="2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problemas </a:t>
                      </a:r>
                      <a:r>
                        <a:rPr sz="2000" spc="-4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em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geral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0460" marB="0"/>
                </a:tc>
                <a:extLst>
                  <a:ext uri="{0D108BD9-81ED-4DB2-BD59-A6C34878D82A}">
                    <a16:rowId xmlns:a16="http://schemas.microsoft.com/office/drawing/2014/main" val="22286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Probabilidade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69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Análise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algoritmos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(caso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médio)</a:t>
                      </a:r>
                      <a:endParaRPr sz="2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690" marB="0"/>
                </a:tc>
                <a:extLst>
                  <a:ext uri="{0D108BD9-81ED-4DB2-BD59-A6C34878D82A}">
                    <a16:rowId xmlns:a16="http://schemas.microsoft.com/office/drawing/2014/main" val="315324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31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 dos termos discreto e contínuo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DISCRETO:	feito de partes distintas.</a:t>
            </a:r>
          </a:p>
          <a:p>
            <a:r>
              <a:rPr lang="pt-PT" dirty="0"/>
              <a:t>CONTÍNUO:	sem interrupção e sem mudança brusca.</a:t>
            </a:r>
          </a:p>
          <a:p>
            <a:pPr lvl="1"/>
            <a:r>
              <a:rPr lang="pt-PT" dirty="0"/>
              <a:t>Exemplos familiares de “matemática contínua”: cálculo e equações diferen-  ciais.</a:t>
            </a:r>
          </a:p>
          <a:p>
            <a:r>
              <a:rPr lang="pt-PT" dirty="0"/>
              <a:t>Muitos dos tópicos estudados e técnicas usadas em Ciência da Computação  tanto de matemática discreta quanto de matemática contínua são os mesmos.</a:t>
            </a:r>
          </a:p>
          <a:p>
            <a:endParaRPr lang="pt-PT" dirty="0"/>
          </a:p>
          <a:p>
            <a:r>
              <a:rPr lang="pt-PT" dirty="0"/>
              <a:t>Exemplos:</a:t>
            </a:r>
          </a:p>
          <a:p>
            <a:pPr lvl="1"/>
            <a:r>
              <a:rPr lang="pt-PT" dirty="0"/>
              <a:t>Em matemática (contínua e discreta) estamos interessados em conjuntos  de objectos e suas estruturas.</a:t>
            </a:r>
          </a:p>
          <a:p>
            <a:pPr lvl="1"/>
            <a:r>
              <a:rPr lang="pt-PT" dirty="0"/>
              <a:t>Relações e funções.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114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Matemática discreta e contínua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Matemática contínua:	trata de conjuntos similares ao conjunto de números  reais.</a:t>
            </a:r>
          </a:p>
          <a:p>
            <a:pPr lvl="1"/>
            <a:r>
              <a:rPr lang="pt-PT" dirty="0"/>
              <a:t>Conjuntos têm representações contínuas (do ponto de vista geométrico).</a:t>
            </a:r>
          </a:p>
          <a:p>
            <a:pPr lvl="1"/>
            <a:r>
              <a:rPr lang="pt-PT" dirty="0"/>
              <a:t>Conjuntos não podem ser enumerados.</a:t>
            </a:r>
          </a:p>
          <a:p>
            <a:pPr lvl="2"/>
            <a:r>
              <a:rPr lang="pt-PT" dirty="0"/>
              <a:t>Exemplo: intervalo de uma </a:t>
            </a:r>
            <a:r>
              <a:rPr lang="pt-PT" dirty="0" err="1"/>
              <a:t>recta</a:t>
            </a:r>
            <a:r>
              <a:rPr lang="pt-PT" dirty="0"/>
              <a:t>, região do plano.</a:t>
            </a:r>
          </a:p>
          <a:p>
            <a:endParaRPr lang="pt-PT" dirty="0"/>
          </a:p>
          <a:p>
            <a:r>
              <a:rPr lang="pt-PT" dirty="0"/>
              <a:t>Matemática discreta: trata de objectos separados e desconectados (geometricamente) de cada um.</a:t>
            </a:r>
          </a:p>
          <a:p>
            <a:pPr lvl="1"/>
            <a:r>
              <a:rPr lang="pt-PT" dirty="0"/>
              <a:t>Conjuntos são, em geral, finitos e podem ser enumerados.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396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Os termos discreto e contínuo em Ciência da 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28751"/>
            <a:ext cx="10515600" cy="3666985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Os computadores podem ser classificados em digitais e analógicos, do ponto  de vista do dado processado.</a:t>
            </a:r>
          </a:p>
          <a:p>
            <a:r>
              <a:rPr lang="pt-PT" dirty="0"/>
              <a:t>Dados obtidos através de algum processo de “contagem” (counting) são discretos.</a:t>
            </a:r>
          </a:p>
          <a:p>
            <a:pPr lvl="1"/>
            <a:r>
              <a:rPr lang="pt-PT" dirty="0"/>
              <a:t>Computadores que processam este tipo de dado são chamados de digitais.</a:t>
            </a:r>
          </a:p>
          <a:p>
            <a:r>
              <a:rPr lang="pt-PT" dirty="0"/>
              <a:t>Dados obtidos através de algum processo de “medida” (measuring) são contínuos.</a:t>
            </a:r>
          </a:p>
          <a:p>
            <a:pPr lvl="1"/>
            <a:r>
              <a:rPr lang="pt-PT" dirty="0"/>
              <a:t>Computadores que processam este tipo de dado são chamados de analógicos.</a:t>
            </a:r>
          </a:p>
          <a:p>
            <a:r>
              <a:rPr lang="pt-PT" dirty="0"/>
              <a:t>Exemplo de relógio:	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66" y="5095736"/>
            <a:ext cx="1438781" cy="14692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35" y="4726771"/>
            <a:ext cx="1444877" cy="17618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053387" y="6524099"/>
            <a:ext cx="83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spc="13" dirty="0">
                <a:solidFill>
                  <a:srgbClr val="FF0000"/>
                </a:solidFill>
                <a:latin typeface="Arial"/>
                <a:cs typeface="Arial"/>
              </a:rPr>
              <a:t>Digital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7357634" y="6488668"/>
            <a:ext cx="1236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130">
              <a:spcBef>
                <a:spcPts val="602"/>
              </a:spcBef>
              <a:buClr>
                <a:srgbClr val="FF0000"/>
              </a:buClr>
              <a:tabLst>
                <a:tab pos="365041" algn="l"/>
                <a:tab pos="3686061" algn="l"/>
                <a:tab pos="6017226" algn="l"/>
              </a:tabLst>
            </a:pPr>
            <a:r>
              <a:rPr lang="pt-PT" i="1" spc="20" dirty="0">
                <a:solidFill>
                  <a:srgbClr val="FF0000"/>
                </a:solidFill>
                <a:latin typeface="Arial"/>
                <a:cs typeface="Arial"/>
              </a:rPr>
              <a:t>Analógico</a:t>
            </a:r>
            <a:endParaRPr lang="pt-P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53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Motivação para estudar Estrutura Discreta do  ponto de vista prático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influência e desenvolvimento de computadores digitais têm aumentado bastante nos últimos anos.</a:t>
            </a:r>
          </a:p>
          <a:p>
            <a:r>
              <a:rPr lang="pt-PT" dirty="0"/>
              <a:t>Na verdade, deveríamos falar de elementos computacionais ao invés de “computador digital”.</a:t>
            </a:r>
          </a:p>
          <a:p>
            <a:r>
              <a:rPr lang="pt-PT" dirty="0"/>
              <a:t>Um elemento computacional é basicamente um sistema discreto finito.</a:t>
            </a:r>
          </a:p>
          <a:p>
            <a:r>
              <a:rPr lang="pt-PT" dirty="0"/>
              <a:t>Muitas de suas propriedades podem ser estudadas e ilustradas através de  princípios da Estrutura discreta, onde estudamos princípios e técnicas para  projectar sistemas de computação (hardware e software).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291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Estrutura Discreta vs. Ciência da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428751"/>
            <a:ext cx="10690077" cy="1297358"/>
          </a:xfrm>
        </p:spPr>
        <p:txBody>
          <a:bodyPr/>
          <a:lstStyle/>
          <a:p>
            <a:r>
              <a:rPr lang="pt-PT" dirty="0"/>
              <a:t>A seguir, são apresentados os tópicos que estudaremos nesta disciplina bem como exemplos  de sua utilização em Ciência da Computação:</a:t>
            </a:r>
          </a:p>
          <a:p>
            <a:endParaRPr lang="pt-PT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61029"/>
              </p:ext>
            </p:extLst>
          </p:nvPr>
        </p:nvGraphicFramePr>
        <p:xfrm>
          <a:off x="999858" y="2427005"/>
          <a:ext cx="1000712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515">
                  <a:extLst>
                    <a:ext uri="{9D8B030D-6E8A-4147-A177-3AD203B41FA5}">
                      <a16:colId xmlns:a16="http://schemas.microsoft.com/office/drawing/2014/main" val="3600479113"/>
                    </a:ext>
                  </a:extLst>
                </a:gridCol>
                <a:gridCol w="4051610">
                  <a:extLst>
                    <a:ext uri="{9D8B030D-6E8A-4147-A177-3AD203B41FA5}">
                      <a16:colId xmlns:a16="http://schemas.microsoft.com/office/drawing/2014/main" val="16834033"/>
                    </a:ext>
                  </a:extLst>
                </a:gridCol>
              </a:tblGrid>
              <a:tr h="1140001">
                <a:tc rowSpan="3"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Fundamentos da Lógica; Lógica Proposicional; Lógica de Proposições Quantificadas;  e Cálculo de Predicados.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Base de dados;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Circuitos integrados;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Inteligência artificial;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Sistemas computacionais (hardware e  software);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Sistemas distribuídos</a:t>
                      </a:r>
                      <a:endParaRPr lang="pt-P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Métodos de Prova</a:t>
                      </a:r>
                    </a:p>
                    <a:p>
                      <a:pPr marL="5381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Circuitos integrados;</a:t>
                      </a:r>
                    </a:p>
                    <a:p>
                      <a:pPr marL="5381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Projecto de algoritmos.</a:t>
                      </a:r>
                    </a:p>
                    <a:p>
                      <a:endParaRPr lang="pt-PT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9896"/>
                  </a:ext>
                </a:extLst>
              </a:tr>
              <a:tr h="61384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Sequências e Indução Matemática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  <a:tabLst>
                          <a:tab pos="538163" algn="l"/>
                        </a:tabLst>
                      </a:pPr>
                      <a:r>
                        <a:rPr lang="pt-PT" dirty="0"/>
                        <a:t>Projecto de algoritmos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63084"/>
                  </a:ext>
                </a:extLst>
              </a:tr>
              <a:tr h="1403079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Teoria dos Conjuntos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Base de dados;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Circuitos integrados;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Inteligência artificial;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Sistemas distribuídos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0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39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Discreta vs. Ciência da Computação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63782"/>
              </p:ext>
            </p:extLst>
          </p:nvPr>
        </p:nvGraphicFramePr>
        <p:xfrm>
          <a:off x="999858" y="1794616"/>
          <a:ext cx="10007125" cy="443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515">
                  <a:extLst>
                    <a:ext uri="{9D8B030D-6E8A-4147-A177-3AD203B41FA5}">
                      <a16:colId xmlns:a16="http://schemas.microsoft.com/office/drawing/2014/main" val="3600479113"/>
                    </a:ext>
                  </a:extLst>
                </a:gridCol>
                <a:gridCol w="4051610">
                  <a:extLst>
                    <a:ext uri="{9D8B030D-6E8A-4147-A177-3AD203B41FA5}">
                      <a16:colId xmlns:a16="http://schemas.microsoft.com/office/drawing/2014/main" val="16834033"/>
                    </a:ext>
                  </a:extLst>
                </a:gridCol>
              </a:tblGrid>
              <a:tr h="1140001">
                <a:tc rowSpan="4"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Grafos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Base de dados;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Circuitos integrados;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Compiladores e linguagens de programação;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Engenharia de software;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Inteligência artificial;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Optimização;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Projecto de algoritmos;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Redes de computadores;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Robótica;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Sistemas</a:t>
                      </a:r>
                      <a:r>
                        <a:rPr lang="pt-PT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computacionais</a:t>
                      </a:r>
                      <a:r>
                        <a:rPr lang="pt-PT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(hardware</a:t>
                      </a:r>
                      <a:r>
                        <a:rPr lang="pt-PT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e  software);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Sistemas distribuídos;</a:t>
                      </a:r>
                    </a:p>
                    <a:p>
                      <a:pPr marL="44450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Sistemas operativos.</a:t>
                      </a:r>
                    </a:p>
                    <a:p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Funções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Optimização;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Projecto de algoritmos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9896"/>
                  </a:ext>
                </a:extLst>
              </a:tr>
              <a:tr h="61384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Recursão: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  <a:tabLst>
                          <a:tab pos="538163" algn="l"/>
                        </a:tabLst>
                      </a:pPr>
                      <a:r>
                        <a:rPr lang="pt-PT" dirty="0"/>
                        <a:t>Projecto de algoritmos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63084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Análise Combinatória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Circuitos integrados;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Otimização;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Projeto de algoritmos;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Sistemas distribuídos.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09680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PT" b="1" dirty="0"/>
                        <a:t>Relações</a:t>
                      </a:r>
                    </a:p>
                    <a:p>
                      <a:pPr marL="538163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Sistemas distribuídos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31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539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95BA388E-7E55-4E75-978D-986F235F8A55}" vid="{D5F1B43F-6691-4ABC-ACE9-E8C4843BAC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modeloSC</Template>
  <TotalTime>196</TotalTime>
  <Words>2029</Words>
  <Application>Microsoft Office PowerPoint</Application>
  <PresentationFormat>Ecrã Panorâmico</PresentationFormat>
  <Paragraphs>342</Paragraphs>
  <Slides>27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Microsoft Sans Serif</vt:lpstr>
      <vt:lpstr>Wingdings</vt:lpstr>
      <vt:lpstr>Tema do Office</vt:lpstr>
      <vt:lpstr>ESTRUTURA DISCRETA</vt:lpstr>
      <vt:lpstr>Apresentação do PowerPoint</vt:lpstr>
      <vt:lpstr>Introdução</vt:lpstr>
      <vt:lpstr>Definição dos termos discreto e contínuo</vt:lpstr>
      <vt:lpstr>Matemática discreta e contínua</vt:lpstr>
      <vt:lpstr>Os termos discreto e contínuo em Ciência da  Computação</vt:lpstr>
      <vt:lpstr>Motivação para estudar Estrutura Discreta do  ponto de vista prático</vt:lpstr>
      <vt:lpstr>Estrutura Discreta vs. Ciência da Computação</vt:lpstr>
      <vt:lpstr>Estrutura Discreta vs. Ciência da Computação</vt:lpstr>
      <vt:lpstr>Modelagem Matemática</vt:lpstr>
      <vt:lpstr>Exemplo de modelagem:  Rede rodoviária </vt:lpstr>
      <vt:lpstr>Exemplo de modelagem:  Rede rodoviária </vt:lpstr>
      <vt:lpstr>Exemplo de modelagem:  Rede rodoviária </vt:lpstr>
      <vt:lpstr>Exemplo de modelagem:  Rede rodoviária </vt:lpstr>
      <vt:lpstr>Exemplo de modelagem:  Rede rodoviária - Soluções</vt:lpstr>
      <vt:lpstr>Exemplo de modelagem: Rede rodoviária</vt:lpstr>
      <vt:lpstr>Exemplo de modelagem:  Sudoku e Godoku</vt:lpstr>
      <vt:lpstr>Exemplo de modelagem:  SuperSudoku </vt:lpstr>
      <vt:lpstr>Questões sobre a modelagem </vt:lpstr>
      <vt:lpstr>Questões sobre a modelagem – O caso do jogo Sudoku</vt:lpstr>
      <vt:lpstr>O papel de algoritmos em computação</vt:lpstr>
      <vt:lpstr>Algoritmo e modelo computacional </vt:lpstr>
      <vt:lpstr>Algoritmo e modelo computacional </vt:lpstr>
      <vt:lpstr>Algoritmo e modelo computacional: Modelo RAM </vt:lpstr>
      <vt:lpstr>Algoritmo e modelo computacional:  Modelo RAM </vt:lpstr>
      <vt:lpstr>Alguns comentários sobre algoritmos distribuídos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DISCRETA</dc:title>
  <dc:creator>Dr. FabianoCC</dc:creator>
  <cp:lastModifiedBy>Dikiefu Fabiano</cp:lastModifiedBy>
  <cp:revision>29</cp:revision>
  <dcterms:created xsi:type="dcterms:W3CDTF">2023-02-27T15:19:31Z</dcterms:created>
  <dcterms:modified xsi:type="dcterms:W3CDTF">2024-03-12T16:38:31Z</dcterms:modified>
</cp:coreProperties>
</file>