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0">
              <a:srgbClr val="002060"/>
            </a:gs>
            <a:gs pos="100000">
              <a:srgbClr val="002060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7" y="1428750"/>
            <a:ext cx="12193057" cy="5429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471" y="153492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471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/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80" y="0"/>
            <a:ext cx="4773582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1266696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1194740" cy="9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5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1162156" cy="9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gradFill>
          <a:gsLst>
            <a:gs pos="45000">
              <a:schemeClr val="bg1"/>
            </a:gs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80" y="0"/>
            <a:ext cx="4773582" cy="15363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57" y="1428750"/>
            <a:ext cx="12193057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 userDrawn="1"/>
        </p:nvSpPr>
        <p:spPr>
          <a:xfrm>
            <a:off x="0" y="3491574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665" y="154251"/>
            <a:ext cx="10447867" cy="8921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198" y="1428750"/>
            <a:ext cx="10134601" cy="47482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67306" y="6356350"/>
            <a:ext cx="1000125" cy="365125"/>
          </a:xfrm>
        </p:spPr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186390" y="6356350"/>
            <a:ext cx="9363075" cy="365125"/>
          </a:xfrm>
        </p:spPr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27" y="0"/>
            <a:ext cx="1227324" cy="9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310625"/>
            <a:ext cx="12193057" cy="62367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" y="0"/>
            <a:ext cx="127077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0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2" y="365125"/>
            <a:ext cx="10346267" cy="8921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1631" cy="9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61" y="0"/>
            <a:ext cx="1204294" cy="9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;p5"/>
          <p:cNvSpPr/>
          <p:nvPr userDrawn="1"/>
        </p:nvSpPr>
        <p:spPr>
          <a:xfrm>
            <a:off x="0" y="66675"/>
            <a:ext cx="12192000" cy="6791325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466" y="365125"/>
            <a:ext cx="10329333" cy="8921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69" y="0"/>
            <a:ext cx="1199701" cy="9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0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;p5"/>
          <p:cNvSpPr/>
          <p:nvPr userDrawn="1"/>
        </p:nvSpPr>
        <p:spPr>
          <a:xfrm>
            <a:off x="0" y="66675"/>
            <a:ext cx="12192000" cy="6410863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28" y="0"/>
            <a:ext cx="1259907" cy="9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 userDrawn="1"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1266696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DEEBF7"/>
            </a:gs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PT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PT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0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690B-4E80-4E57-BC5B-0DE1CAABF0F2}" type="datetimeFigureOut">
              <a:rPr lang="pt-PT" smtClean="0"/>
              <a:t>11/05/2023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14525" y="6356350"/>
            <a:ext cx="936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53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4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Lógica de</a:t>
            </a:r>
            <a:br>
              <a:rPr lang="pt-PT" dirty="0"/>
            </a:br>
            <a:r>
              <a:rPr lang="pt-PT" dirty="0"/>
              <a:t>Proposições Quantificadas</a:t>
            </a:r>
            <a:br>
              <a:rPr lang="pt-PT" dirty="0"/>
            </a:br>
            <a:r>
              <a:rPr lang="pt-PT" dirty="0"/>
              <a:t>Cálculo de Predicados</a:t>
            </a:r>
          </a:p>
        </p:txBody>
      </p:sp>
    </p:spTree>
    <p:extLst>
      <p:ext uri="{BB962C8B-B14F-4D97-AF65-F5344CB8AC3E}">
        <p14:creationId xmlns:p14="http://schemas.microsoft.com/office/powerpoint/2010/main" val="37274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716" y="282438"/>
            <a:ext cx="10447867" cy="892175"/>
          </a:xfrm>
        </p:spPr>
        <p:txBody>
          <a:bodyPr/>
          <a:lstStyle/>
          <a:p>
            <a:r>
              <a:rPr lang="pt-PT" dirty="0"/>
              <a:t>Proposição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19500" y="1428750"/>
                <a:ext cx="10234300" cy="4748213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Definição</a:t>
                </a:r>
                <a:r>
                  <a:rPr lang="pt-PT" dirty="0"/>
                  <a:t>: </a:t>
                </a:r>
                <a:endParaRPr lang="pt-PT" dirty="0" smtClean="0"/>
              </a:p>
              <a:p>
                <a:pPr marL="265113" indent="0">
                  <a:buNone/>
                </a:pPr>
                <a:r>
                  <a:rPr lang="pt-PT" dirty="0" smtClean="0"/>
                  <a:t>Seja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um predicado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 o domínio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. Uma </a:t>
                </a:r>
                <a:r>
                  <a:rPr lang="pt-PT" b="1" i="1" dirty="0" smtClean="0">
                    <a:solidFill>
                      <a:srgbClr val="C00000"/>
                    </a:solidFill>
                  </a:rPr>
                  <a:t>proposição universal</a:t>
                </a:r>
                <a:r>
                  <a:rPr lang="pt-PT" dirty="0" smtClean="0"/>
                  <a:t> </a:t>
                </a:r>
                <a:r>
                  <a:rPr lang="pt-PT" dirty="0"/>
                  <a:t>é uma proposição da forma “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.”</a:t>
                </a:r>
              </a:p>
              <a:p>
                <a:pPr lvl="1"/>
                <a:r>
                  <a:rPr lang="pt-PT" dirty="0" smtClean="0"/>
                  <a:t>A </a:t>
                </a:r>
                <a:r>
                  <a:rPr lang="pt-PT" dirty="0"/>
                  <a:t>proposição universal é verdadeira sse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verdadeiro para todo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 smtClean="0"/>
                  <a:t> 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.</a:t>
                </a:r>
              </a:p>
              <a:p>
                <a:pPr lvl="1"/>
                <a:r>
                  <a:rPr lang="pt-PT" dirty="0" smtClean="0"/>
                  <a:t>A </a:t>
                </a:r>
                <a:r>
                  <a:rPr lang="pt-PT" dirty="0"/>
                  <a:t>proposição universal é falsa sse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falso para pelo menos um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</a:t>
                </a:r>
                <a:r>
                  <a:rPr lang="pt-PT" dirty="0" smtClean="0"/>
                  <a:t>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.</a:t>
                </a:r>
              </a:p>
              <a:p>
                <a:pPr lvl="2"/>
                <a:r>
                  <a:rPr lang="pt-PT" sz="2400" dirty="0" smtClean="0"/>
                  <a:t>O </a:t>
                </a:r>
                <a:r>
                  <a:rPr lang="pt-PT" sz="2400" dirty="0"/>
                  <a:t>valor de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/>
                  <a:t> para o qual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é falso é chamado de </a:t>
                </a:r>
                <a:r>
                  <a:rPr lang="pt-PT" sz="2400" b="1" dirty="0" smtClean="0"/>
                  <a:t>contra-exemplo</a:t>
                </a:r>
                <a:r>
                  <a:rPr lang="pt-PT" sz="2400" dirty="0" smtClean="0"/>
                  <a:t> para </a:t>
                </a:r>
                <a:r>
                  <a:rPr lang="pt-PT" sz="2400" dirty="0"/>
                  <a:t>a proposição universal.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500" y="1428750"/>
                <a:ext cx="10234300" cy="4748213"/>
              </a:xfrm>
              <a:blipFill>
                <a:blip r:embed="rId2"/>
                <a:stretch>
                  <a:fillRect l="-2085" t="-6290" r="-8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69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Proposição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28046" y="1428750"/>
                <a:ext cx="10225754" cy="4748213"/>
              </a:xfrm>
            </p:spPr>
            <p:txBody>
              <a:bodyPr>
                <a:normAutofit/>
              </a:bodyPr>
              <a:lstStyle/>
              <a:p>
                <a:r>
                  <a:rPr lang="pt-PT" sz="2400" dirty="0" smtClean="0"/>
                  <a:t>Verifique </a:t>
                </a:r>
                <a:r>
                  <a:rPr lang="pt-PT" sz="2400" dirty="0"/>
                  <a:t>se a proposição universal é verdadeira ou falsa:</a:t>
                </a:r>
              </a:p>
              <a:p>
                <a:pPr marL="538163" indent="-358775">
                  <a:buSzPct val="100000"/>
                  <a:buFont typeface="+mj-lt"/>
                  <a:buAutoNum type="alphaLcParenR"/>
                </a:pPr>
                <a:r>
                  <a:rPr lang="pt-PT" sz="2400" dirty="0" smtClean="0"/>
                  <a:t>Seja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1;2;3;4;5</m:t>
                        </m:r>
                      </m:e>
                    </m:d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400" dirty="0"/>
                  <a:t>e a </a:t>
                </a:r>
                <a:r>
                  <a:rPr lang="pt-PT" sz="2400" dirty="0" smtClean="0"/>
                  <a:t>proposição </a:t>
                </a:r>
                <a14:m>
                  <m:oMath xmlns:m="http://schemas.openxmlformats.org/officeDocument/2006/math">
                    <m:r>
                      <a:rPr lang="pt-P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 smtClean="0"/>
                  <a:t>.</a:t>
                </a:r>
              </a:p>
              <a:p>
                <a:pPr marL="0" indent="0">
                  <a:buSzPct val="100000"/>
                  <a:buNone/>
                </a:pPr>
                <a:r>
                  <a:rPr lang="pt-PT" sz="24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PT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PT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PT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pt-PT" sz="2400" dirty="0" smtClean="0"/>
              </a:p>
              <a:p>
                <a:pPr marL="538163" indent="0">
                  <a:buSzPct val="100000"/>
                  <a:buNone/>
                </a:pPr>
                <a:r>
                  <a:rPr lang="pt-PT" sz="2400" dirty="0" smtClean="0"/>
                  <a:t>a </a:t>
                </a:r>
                <a:r>
                  <a:rPr lang="pt-PT" sz="2400" dirty="0"/>
                  <a:t>proposição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/>
                  <a:t> é </a:t>
                </a:r>
                <a:r>
                  <a:rPr lang="pt-PT" sz="2400" dirty="0" smtClean="0"/>
                  <a:t>verdadeira. </a:t>
                </a:r>
              </a:p>
              <a:p>
                <a:pPr marL="538163" indent="0">
                  <a:buSzPct val="100000"/>
                  <a:buNone/>
                </a:pPr>
                <a:r>
                  <a:rPr lang="pt-PT" sz="2400" dirty="0" smtClean="0"/>
                  <a:t>Método </a:t>
                </a:r>
                <a:r>
                  <a:rPr lang="pt-PT" sz="2400" dirty="0"/>
                  <a:t>da </a:t>
                </a:r>
                <a:r>
                  <a:rPr lang="pt-PT" sz="2400" dirty="0" smtClean="0"/>
                  <a:t>exaustão. </a:t>
                </a:r>
              </a:p>
              <a:p>
                <a:pPr marL="514350" indent="-334963">
                  <a:buSzPct val="100000"/>
                  <a:buFont typeface="+mj-lt"/>
                  <a:buAutoNum type="alphaLcParenR" startAt="2"/>
                </a:pPr>
                <a:r>
                  <a:rPr lang="pt-PT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 smtClean="0"/>
                  <a:t>. </a:t>
                </a:r>
              </a:p>
              <a:p>
                <a:pPr marL="0" indent="0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≱</m:t>
                      </m:r>
                      <m:f>
                        <m:fPr>
                          <m:ctrl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2400" dirty="0"/>
              </a:p>
              <a:p>
                <a:pPr marL="0" indent="0"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pt-PT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sz="2400" dirty="0" smtClean="0"/>
                  <a:t>a </a:t>
                </a:r>
                <a:r>
                  <a:rPr lang="pt-PT" sz="2400" dirty="0"/>
                  <a:t>proposição é falsa</a:t>
                </a:r>
                <a:r>
                  <a:rPr lang="pt-PT" sz="2400" dirty="0" smtClean="0"/>
                  <a:t>.</a:t>
                </a:r>
                <a:endParaRPr lang="pt-PT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046" y="1428750"/>
                <a:ext cx="10225754" cy="4748213"/>
              </a:xfrm>
              <a:blipFill>
                <a:blip r:embed="rId5"/>
                <a:stretch>
                  <a:fillRect l="-1609" t="-52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98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198" y="154251"/>
            <a:ext cx="10202334" cy="892175"/>
          </a:xfrm>
        </p:spPr>
        <p:txBody>
          <a:bodyPr/>
          <a:lstStyle/>
          <a:p>
            <a:r>
              <a:rPr lang="pt-PT" dirty="0"/>
              <a:t>Proposição existencial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19198" y="1196412"/>
                <a:ext cx="10134601" cy="530693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pt-PT" dirty="0" smtClean="0"/>
                  <a:t>Definição</a:t>
                </a:r>
                <a:r>
                  <a:rPr lang="pt-PT" dirty="0"/>
                  <a:t>: </a:t>
                </a:r>
                <a:endParaRPr lang="pt-PT" dirty="0" smtClean="0"/>
              </a:p>
              <a:p>
                <a:pPr marL="265113" indent="0">
                  <a:lnSpc>
                    <a:spcPct val="110000"/>
                  </a:lnSpc>
                  <a:buNone/>
                </a:pPr>
                <a:r>
                  <a:rPr lang="pt-PT" dirty="0" smtClean="0"/>
                  <a:t>Seja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um predicado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 o domínio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. Uma </a:t>
                </a:r>
                <a:r>
                  <a:rPr lang="pt-PT" dirty="0" smtClean="0"/>
                  <a:t>proposição existencial </a:t>
                </a:r>
                <a:r>
                  <a:rPr lang="pt-PT" dirty="0"/>
                  <a:t>é uma proposição da forma “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.”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pt-PT" dirty="0" smtClean="0"/>
                  <a:t>A </a:t>
                </a:r>
                <a:r>
                  <a:rPr lang="pt-PT" dirty="0"/>
                  <a:t>proposição existencial é verdadeira sse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verdadeiro para </a:t>
                </a:r>
                <a:r>
                  <a:rPr lang="pt-PT" dirty="0" smtClean="0"/>
                  <a:t>pelo menos </a:t>
                </a:r>
                <a:r>
                  <a:rPr lang="pt-PT" dirty="0"/>
                  <a:t>um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pt-PT" dirty="0" smtClean="0"/>
                  <a:t>A </a:t>
                </a:r>
                <a:r>
                  <a:rPr lang="pt-PT" dirty="0"/>
                  <a:t>proposição existencial é falsa sse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falso para todo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pt-PT" dirty="0" smtClean="0"/>
                  <a:t>Verifique </a:t>
                </a:r>
                <a:r>
                  <a:rPr lang="pt-PT" dirty="0"/>
                  <a:t>se a proposição existencial é verdadeira ou falsa:</a:t>
                </a:r>
              </a:p>
              <a:p>
                <a:pPr marL="514350" indent="-334963">
                  <a:lnSpc>
                    <a:spcPct val="110000"/>
                  </a:lnSpc>
                  <a:buSzPct val="100000"/>
                  <a:buFont typeface="+mj-lt"/>
                  <a:buAutoNum type="alphaLcPeriod"/>
                </a:pPr>
                <a:r>
                  <a:rPr lang="pt-PT" dirty="0" smtClean="0"/>
                  <a:t>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636587" lvl="1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636587" lvl="1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sz="27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pt-PT" sz="27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27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7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dirty="0"/>
                  <a:t> para pelo menos um inteiro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dirty="0"/>
                  <a:t>; logo, a proposição</a:t>
                </a:r>
              </a:p>
              <a:p>
                <a:pPr marL="179387" indent="0">
                  <a:lnSpc>
                    <a:spcPct val="110000"/>
                  </a:lnSpc>
                  <a:buSzPct val="100000"/>
                  <a:buNone/>
                </a:pPr>
                <a:r>
                  <a:rPr lang="pt-PT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dirty="0"/>
                  <a:t> é verdadeira.</a:t>
                </a:r>
              </a:p>
              <a:p>
                <a:pPr marL="179387" indent="0">
                  <a:lnSpc>
                    <a:spcPct val="110000"/>
                  </a:lnSpc>
                  <a:buSzPct val="100000"/>
                  <a:buNone/>
                </a:pPr>
                <a:r>
                  <a:rPr lang="pt-PT" dirty="0" smtClean="0"/>
                  <a:t>b. Seja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5;6;7;8;9;10</m:t>
                        </m:r>
                      </m:e>
                    </m:d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e a proposição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=36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=49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=64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= 81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pt-PT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a proposição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é falsa.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8" y="1196412"/>
                <a:ext cx="10134601" cy="5306938"/>
              </a:xfrm>
              <a:blipFill>
                <a:blip r:embed="rId7"/>
                <a:stretch>
                  <a:fillRect l="-1023" t="-32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4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665" y="154251"/>
            <a:ext cx="10836623" cy="892175"/>
          </a:xfrm>
        </p:spPr>
        <p:txBody>
          <a:bodyPr>
            <a:normAutofit/>
          </a:bodyPr>
          <a:lstStyle/>
          <a:p>
            <a:r>
              <a:rPr lang="pt-PT" dirty="0"/>
              <a:t>Tradução de linguagem formal para informal </a:t>
            </a:r>
            <a:r>
              <a:rPr lang="pt-PT" dirty="0" smtClean="0"/>
              <a:t>e vice-versa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  <a:p>
                <a:pPr lvl="1"/>
                <a:r>
                  <a:rPr lang="pt-PT" dirty="0" smtClean="0"/>
                  <a:t>Todos </a:t>
                </a:r>
                <a:r>
                  <a:rPr lang="pt-PT" dirty="0"/>
                  <a:t>números reais têm quadrados não-negativos.</a:t>
                </a:r>
              </a:p>
              <a:p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  <a:p>
                <a:pPr lvl="1"/>
                <a:r>
                  <a:rPr lang="pt-PT" dirty="0" smtClean="0"/>
                  <a:t>Existe </a:t>
                </a:r>
                <a:r>
                  <a:rPr lang="pt-PT" dirty="0"/>
                  <a:t>um número inteiro cujo quadrado é igual a ele mesmo.</a:t>
                </a:r>
              </a:p>
              <a:p>
                <a:r>
                  <a:rPr lang="pt-PT" dirty="0" smtClean="0"/>
                  <a:t>Todos </a:t>
                </a:r>
                <a:r>
                  <a:rPr lang="pt-PT" dirty="0"/>
                  <a:t>os triângulos têm três lados.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triângulos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PT" dirty="0"/>
                  <a:t> tem três lados.</a:t>
                </a:r>
              </a:p>
              <a:p>
                <a:r>
                  <a:rPr lang="pt-PT" dirty="0" smtClean="0"/>
                  <a:t>Alguns </a:t>
                </a:r>
                <a:r>
                  <a:rPr lang="pt-PT" dirty="0"/>
                  <a:t>programas são estruturados.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programas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é estruturado.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20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2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Proposição condicional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PT" dirty="0" smtClean="0"/>
                  <a:t>Considera-se </a:t>
                </a:r>
                <a:r>
                  <a:rPr lang="pt-PT" dirty="0"/>
                  <a:t>que a forma de proposição mais importante em Matemática </a:t>
                </a:r>
                <a:r>
                  <a:rPr lang="pt-PT" dirty="0" smtClean="0"/>
                  <a:t>é a </a:t>
                </a:r>
                <a:r>
                  <a:rPr lang="pt-PT" dirty="0"/>
                  <a:t>proposição condicional universal.</a:t>
                </a:r>
              </a:p>
              <a:p>
                <a:pPr marL="0" indent="0">
                  <a:buNone/>
                </a:pPr>
                <a:r>
                  <a:rPr lang="pt-PT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PT" dirty="0"/>
                  <a:t> </a:t>
                </a:r>
                <a:r>
                  <a:rPr lang="pt-PT" b="1" dirty="0"/>
                  <a:t>se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</a:t>
                </a:r>
                <a:r>
                  <a:rPr lang="pt-PT" b="1" dirty="0"/>
                  <a:t>então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PT" dirty="0"/>
                  <a:t>;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&gt;2 </m:t>
                    </m:r>
                  </m:oMath>
                </a14:m>
                <a:r>
                  <a:rPr lang="pt-PT" dirty="0"/>
                  <a:t>então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pt-PT" dirty="0"/>
                  <a:t>.</a:t>
                </a:r>
              </a:p>
              <a:p>
                <a:pPr lvl="1"/>
                <a:r>
                  <a:rPr lang="pt-PT" dirty="0" smtClean="0"/>
                  <a:t>Se </a:t>
                </a:r>
                <a:r>
                  <a:rPr lang="pt-PT" dirty="0"/>
                  <a:t>um número real é maior que 2 então seu quadrado é maior que 4.</a:t>
                </a:r>
              </a:p>
              <a:p>
                <a:r>
                  <a:rPr lang="pt-PT" dirty="0" smtClean="0"/>
                  <a:t>Todos </a:t>
                </a:r>
                <a:r>
                  <a:rPr lang="pt-PT" dirty="0"/>
                  <a:t>bytes têm oito bits.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um byte,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tem oito bits.</a:t>
                </a:r>
              </a:p>
              <a:p>
                <a:r>
                  <a:rPr lang="pt-PT" dirty="0" smtClean="0"/>
                  <a:t>Definição </a:t>
                </a:r>
                <a:r>
                  <a:rPr lang="pt-PT" dirty="0"/>
                  <a:t>de um argumento válido como uma proposição </a:t>
                </a:r>
                <a:r>
                  <a:rPr lang="pt-PT" dirty="0" smtClean="0"/>
                  <a:t>condicional universal</a:t>
                </a:r>
                <a:r>
                  <a:rPr lang="pt-PT" dirty="0"/>
                  <a:t>.</a:t>
                </a:r>
              </a:p>
              <a:p>
                <a:pPr lvl="1"/>
                <a:r>
                  <a:rPr lang="pt-PT" dirty="0" smtClean="0"/>
                  <a:t>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todas combinações de valores verdade das variáveis de uma </a:t>
                </a:r>
                <a:r>
                  <a:rPr lang="pt-PT" dirty="0" smtClean="0"/>
                  <a:t>sentença </a:t>
                </a:r>
              </a:p>
              <a:p>
                <a:pPr marL="1143000" lvl="2" indent="0">
                  <a:buNone/>
                </a:pPr>
                <a:r>
                  <a:rPr lang="pt-PT" sz="2600" b="1" dirty="0" smtClean="0"/>
                  <a:t>se</a:t>
                </a:r>
                <a:r>
                  <a:rPr lang="pt-PT" sz="2600" dirty="0" smtClean="0"/>
                  <a:t> </a:t>
                </a:r>
                <a:r>
                  <a:rPr lang="pt-PT" sz="2600" dirty="0"/>
                  <a:t>as premissas são todas </a:t>
                </a:r>
                <a:r>
                  <a:rPr lang="pt-PT" sz="2600" dirty="0" smtClean="0"/>
                  <a:t>verdadeiras </a:t>
                </a:r>
              </a:p>
              <a:p>
                <a:pPr marL="1143000" lvl="2" indent="0">
                  <a:buNone/>
                </a:pPr>
                <a:r>
                  <a:rPr lang="pt-PT" sz="2600" b="1" dirty="0" smtClean="0"/>
                  <a:t>então</a:t>
                </a:r>
                <a:r>
                  <a:rPr lang="pt-PT" sz="2600" dirty="0" smtClean="0"/>
                  <a:t> </a:t>
                </a:r>
                <a:r>
                  <a:rPr lang="pt-PT" sz="2600" dirty="0"/>
                  <a:t>a conclusão também é verdadeira.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5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44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Formas equivalentes de proposições universal </a:t>
            </a:r>
            <a:r>
              <a:rPr lang="pt-PT" dirty="0" smtClean="0"/>
              <a:t>e lógica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19198" y="1428750"/>
                <a:ext cx="10134601" cy="50489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PT" dirty="0" smtClean="0"/>
                  <a:t>As </a:t>
                </a:r>
                <a:r>
                  <a:rPr lang="pt-PT" dirty="0"/>
                  <a:t>proposições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números reais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um inteiro,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racional.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inteiros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racional.</a:t>
                </a:r>
              </a:p>
              <a:p>
                <a:pPr marL="0" indent="0">
                  <a:buNone/>
                </a:pPr>
                <a:r>
                  <a:rPr lang="pt-PT" dirty="0" smtClean="0"/>
                  <a:t>	significam </a:t>
                </a:r>
                <a:r>
                  <a:rPr lang="pt-PT" dirty="0"/>
                  <a:t>a mesma coisa, que têm a seguinte tradução: “todos inteiros </a:t>
                </a:r>
                <a:r>
                  <a:rPr lang="pt-PT" dirty="0" smtClean="0"/>
                  <a:t>são racionais</a:t>
                </a:r>
                <a:r>
                  <a:rPr lang="pt-PT" dirty="0"/>
                  <a:t>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≡ 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pt-PT" dirty="0"/>
              </a:p>
              <a:p>
                <a:r>
                  <a:rPr lang="pt-PT" dirty="0" smtClean="0"/>
                  <a:t>Se </a:t>
                </a:r>
                <a:r>
                  <a:rPr lang="pt-PT" dirty="0"/>
                  <a:t>restringirmos o domínio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PT" dirty="0"/>
                  <a:t> ao domínio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 temos a seguinte equivalência.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está 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5: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polígonos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, se p é um quadrado,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é um retângulo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quadrados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é um retângulo.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lvl="1"/>
                <a:r>
                  <a:rPr lang="pt-PT" dirty="0"/>
                  <a:t>Neste caso,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 consiste de todos elementos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PT" dirty="0"/>
                  <a:t> que fazem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PT" dirty="0" smtClean="0"/>
                  <a:t>verdadeiro</a:t>
                </a:r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8" y="1428750"/>
                <a:ext cx="10134601" cy="5048962"/>
              </a:xfrm>
              <a:blipFill>
                <a:blip r:embed="rId3"/>
                <a:stretch>
                  <a:fillRect l="-1805" t="-5911" r="-1264" b="-8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05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Negações de proposições 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85316" y="1428750"/>
                <a:ext cx="10268483" cy="47482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PT" dirty="0" smtClean="0"/>
                  <a:t>Exemplo </a:t>
                </a:r>
                <a:r>
                  <a:rPr lang="pt-PT" dirty="0"/>
                  <a:t>6: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Todos matemáticos usam óculos.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Nenhum matemático usa óculos. (ERRADO)</a:t>
                </a:r>
              </a:p>
              <a:p>
                <a:pPr lvl="1"/>
                <a:r>
                  <a:rPr lang="pt-PT" dirty="0" smtClean="0"/>
                  <a:t>Um </a:t>
                </a:r>
                <a:r>
                  <a:rPr lang="pt-PT" dirty="0"/>
                  <a:t>ou mais matemáticos não usam óculos. (ou)</a:t>
                </a:r>
              </a:p>
              <a:p>
                <a:pPr lvl="1"/>
                <a:r>
                  <a:rPr lang="pt-PT" dirty="0"/>
                  <a:t>Alguns matemáticos não usam óculos.</a:t>
                </a:r>
              </a:p>
              <a:p>
                <a:r>
                  <a:rPr lang="pt-PT" dirty="0" smtClean="0"/>
                  <a:t>Teorema</a:t>
                </a:r>
                <a:r>
                  <a:rPr lang="pt-PT" dirty="0"/>
                  <a:t>:</a:t>
                </a:r>
              </a:p>
              <a:p>
                <a:pPr marL="0" indent="0">
                  <a:buNone/>
                </a:pPr>
                <a:r>
                  <a:rPr lang="pt-PT" dirty="0" smtClean="0"/>
                  <a:t>	A </a:t>
                </a:r>
                <a:r>
                  <a:rPr lang="pt-PT" dirty="0"/>
                  <a:t>negação de uma proposição da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 smtClean="0"/>
                  <a:t>	é </a:t>
                </a:r>
                <a:r>
                  <a:rPr lang="pt-PT" dirty="0"/>
                  <a:t>equivalente logicamente a proposição da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| ¬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r>
                  <a:rPr lang="pt-PT" dirty="0"/>
                  <a:t>Simbolicamente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)) ≡ 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| ¬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5316" y="1428750"/>
                <a:ext cx="10268483" cy="4748213"/>
              </a:xfrm>
              <a:blipFill>
                <a:blip r:embed="rId3"/>
                <a:stretch>
                  <a:fillRect l="-1781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3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Negações de proposições 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Exemplo </a:t>
                </a:r>
                <a:r>
                  <a:rPr lang="pt-PT" dirty="0"/>
                  <a:t>7: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primos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é ímpar.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 primo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não é ímpar.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8: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Todos os programas de computador são finitos.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Alguns programas de computador não são finitos.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9: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políticos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não é honesto.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Alguns políticos são honestos.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08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Negações de proposições existenciais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Exemplo 10: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Alguns peixes respiram ar.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Alguns peixes não respiram ar. (ERRADO)</a:t>
                </a:r>
              </a:p>
              <a:p>
                <a:pPr lvl="2"/>
                <a:r>
                  <a:rPr lang="pt-PT" dirty="0" smtClean="0"/>
                  <a:t>Nenhum </a:t>
                </a:r>
                <a:r>
                  <a:rPr lang="pt-PT" dirty="0"/>
                  <a:t>peixe respira ar.</a:t>
                </a:r>
              </a:p>
              <a:p>
                <a:r>
                  <a:rPr lang="pt-PT" dirty="0" smtClean="0"/>
                  <a:t>Teorema</a:t>
                </a:r>
                <a:r>
                  <a:rPr lang="pt-PT" dirty="0"/>
                  <a:t>:</a:t>
                </a:r>
              </a:p>
              <a:p>
                <a:r>
                  <a:rPr lang="pt-PT" dirty="0"/>
                  <a:t>A negação de uma proposição da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é equivalente logicamente a proposição da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Simbolicamente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)) ≡ ∀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6" t="-70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3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Negações de proposições existenciais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Exemplo </a:t>
                </a:r>
                <a:r>
                  <a:rPr lang="pt-PT" dirty="0"/>
                  <a:t>11: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 triângulo tal que a soma dos ângulos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é igual a 200 graus.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triângulos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, a soma dos ângulos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não é igual a 200 graus.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12: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Alguns hackers de computador têm mais de 40 anos.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Todos os hackers de computador têm 40 anos ou menos.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6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71672" y="1428750"/>
                <a:ext cx="10482128" cy="47482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PT" dirty="0" smtClean="0"/>
                  <a:t>Já estudamos análise de proposições compostas, i.e., proposições simples ligadas </a:t>
                </a:r>
                <a:r>
                  <a:rPr lang="pt-PT" dirty="0"/>
                  <a:t>por conectivos </a:t>
                </a:r>
                <a:r>
                  <a:rPr lang="pt-PT" dirty="0" smtClean="0"/>
                  <a:t>: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∨, ⟶, ⟷.</m:t>
                    </m:r>
                  </m:oMath>
                </a14:m>
                <a:endParaRPr lang="pt-PT" dirty="0"/>
              </a:p>
              <a:p>
                <a:r>
                  <a:rPr lang="pt-PT" dirty="0" smtClean="0"/>
                  <a:t>Este </a:t>
                </a:r>
                <a:r>
                  <a:rPr lang="pt-PT" dirty="0"/>
                  <a:t>tipo de análise não é suficiente para determinar a validade da </a:t>
                </a:r>
                <a:r>
                  <a:rPr lang="pt-PT" dirty="0" smtClean="0"/>
                  <a:t>maioria das </a:t>
                </a:r>
                <a:r>
                  <a:rPr lang="pt-PT" dirty="0"/>
                  <a:t>situações matemáticas e do dia-a-dia.</a:t>
                </a:r>
              </a:p>
              <a:p>
                <a:pPr marL="457200" lvl="1" indent="0">
                  <a:buNone/>
                </a:pPr>
                <a:r>
                  <a:rPr lang="pt-PT" i="1" dirty="0"/>
                  <a:t>Todos seres humanos são mortais;</a:t>
                </a:r>
              </a:p>
              <a:p>
                <a:pPr marL="457200" lvl="1" indent="0">
                  <a:buNone/>
                </a:pPr>
                <a:r>
                  <a:rPr lang="pt-PT" i="1" dirty="0"/>
                  <a:t>Sócrates é um ser humano;</a:t>
                </a:r>
              </a:p>
              <a:p>
                <a:pPr marL="457200" lvl="1" indent="0">
                  <a:buNone/>
                </a:pPr>
                <a:r>
                  <a:rPr lang="pt-PT" i="1" dirty="0" smtClean="0"/>
                  <a:t>. </a:t>
                </a:r>
                <a:r>
                  <a:rPr lang="pt-PT" i="1" dirty="0"/>
                  <a:t>Sócrates é mortal.</a:t>
                </a:r>
              </a:p>
              <a:p>
                <a:r>
                  <a:rPr lang="pt-PT" dirty="0" smtClean="0"/>
                  <a:t>Argumento </a:t>
                </a:r>
                <a:r>
                  <a:rPr lang="pt-PT" dirty="0"/>
                  <a:t>intuitivamente </a:t>
                </a:r>
                <a:r>
                  <a:rPr lang="pt-PT" dirty="0" smtClean="0"/>
                  <a:t>correcto</a:t>
                </a:r>
                <a:r>
                  <a:rPr lang="pt-PT" dirty="0"/>
                  <a:t>.</a:t>
                </a:r>
              </a:p>
              <a:p>
                <a:pPr lvl="1"/>
                <a:r>
                  <a:rPr lang="pt-PT" dirty="0" smtClean="0"/>
                  <a:t>Validade </a:t>
                </a:r>
                <a:r>
                  <a:rPr lang="pt-PT" dirty="0"/>
                  <a:t>não pode ser obtida usando os métodos já vistos.</a:t>
                </a:r>
              </a:p>
              <a:p>
                <a:pPr lvl="1"/>
                <a:r>
                  <a:rPr lang="pt-PT" dirty="0" smtClean="0"/>
                  <a:t>Validade </a:t>
                </a:r>
                <a:r>
                  <a:rPr lang="pt-PT" dirty="0"/>
                  <a:t>é determinada separando as proposições em partes.</a:t>
                </a:r>
              </a:p>
              <a:p>
                <a:pPr lvl="1"/>
                <a:r>
                  <a:rPr lang="pt-PT" dirty="0" smtClean="0"/>
                  <a:t>Vocábulos </a:t>
                </a:r>
                <a:r>
                  <a:rPr lang="pt-PT" dirty="0"/>
                  <a:t>que denotam quantidades (TODOS e ALGUNS) têm uma </a:t>
                </a:r>
                <a:r>
                  <a:rPr lang="pt-PT" dirty="0" smtClean="0"/>
                  <a:t>função especial </a:t>
                </a:r>
                <a:r>
                  <a:rPr lang="pt-PT" dirty="0"/>
                  <a:t>na análise.</a:t>
                </a:r>
              </a:p>
              <a:p>
                <a:r>
                  <a:rPr lang="pt-PT" dirty="0" smtClean="0">
                    <a:solidFill>
                      <a:srgbClr val="C00000"/>
                    </a:solidFill>
                  </a:rPr>
                  <a:t>Cálculo </a:t>
                </a:r>
                <a:r>
                  <a:rPr lang="pt-PT" dirty="0">
                    <a:solidFill>
                      <a:srgbClr val="C00000"/>
                    </a:solidFill>
                  </a:rPr>
                  <a:t>de predicados</a:t>
                </a:r>
                <a:r>
                  <a:rPr lang="pt-PT" dirty="0"/>
                  <a:t>: área que trata da análise simbólica de predicados </a:t>
                </a:r>
                <a:r>
                  <a:rPr lang="pt-PT" dirty="0" smtClean="0"/>
                  <a:t>e proposições </a:t>
                </a:r>
                <a:r>
                  <a:rPr lang="pt-PT" dirty="0"/>
                  <a:t>quantificadas.</a:t>
                </a:r>
              </a:p>
              <a:p>
                <a:r>
                  <a:rPr lang="pt-PT" dirty="0" smtClean="0">
                    <a:solidFill>
                      <a:srgbClr val="C00000"/>
                    </a:solidFill>
                  </a:rPr>
                  <a:t>Cálculo </a:t>
                </a:r>
                <a:r>
                  <a:rPr lang="pt-PT" dirty="0">
                    <a:solidFill>
                      <a:srgbClr val="C00000"/>
                    </a:solidFill>
                  </a:rPr>
                  <a:t>de proposições ou cálculo proposicional</a:t>
                </a:r>
                <a:r>
                  <a:rPr lang="pt-PT" dirty="0"/>
                  <a:t>: área que trata da </a:t>
                </a:r>
                <a:r>
                  <a:rPr lang="pt-PT" dirty="0" smtClean="0"/>
                  <a:t>análise de </a:t>
                </a:r>
                <a:r>
                  <a:rPr lang="pt-PT" dirty="0"/>
                  <a:t>proposições compostas.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672" y="1428750"/>
                <a:ext cx="10482128" cy="4748213"/>
              </a:xfrm>
              <a:blipFill>
                <a:blip r:embed="rId2"/>
                <a:stretch>
                  <a:fillRect l="-1395" t="-5777" r="-6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10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Negações de proposições condicionais universais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Pela </a:t>
                </a:r>
                <a:r>
                  <a:rPr lang="pt-PT" dirty="0"/>
                  <a:t>definição da negação de uma proposição universal,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PT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PT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PT" dirty="0"/>
              </a:p>
              <a:p>
                <a:r>
                  <a:rPr lang="pt-PT" dirty="0"/>
                  <a:t>Sabe-se também que a negação de uma sentença condicional pode </a:t>
                </a:r>
                <a:r>
                  <a:rPr lang="pt-PT" dirty="0" smtClean="0"/>
                  <a:t>ser decomposta </a:t>
                </a:r>
                <a:r>
                  <a:rPr lang="pt-PT" dirty="0"/>
                  <a:t>numa sentença conjuntiva: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)) ≡ 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 ∧ ¬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r>
                  <a:rPr lang="pt-PT" dirty="0"/>
                  <a:t>Fazendo a substituição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)) ≡ ∃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(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∧ ¬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P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6" t="-6290" r="-15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6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770" y="154251"/>
            <a:ext cx="10344762" cy="892175"/>
          </a:xfrm>
        </p:spPr>
        <p:txBody>
          <a:bodyPr/>
          <a:lstStyle/>
          <a:p>
            <a:r>
              <a:rPr lang="pt-PT" dirty="0"/>
              <a:t>Negações de proposições condicionais universais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dirty="0" smtClean="0"/>
                  <a:t>Exemplo </a:t>
                </a:r>
                <a:r>
                  <a:rPr lang="pt-PT" dirty="0"/>
                  <a:t>13: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pessoas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é loura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tem olhos azuis.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é loura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PT" dirty="0"/>
                  <a:t> não tem olhos azuis.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14: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Se um programa de computador tem mais de 100.000 linhas então </a:t>
                </a:r>
                <a:r>
                  <a:rPr lang="pt-PT" dirty="0" smtClean="0"/>
                  <a:t>o programa </a:t>
                </a:r>
                <a:r>
                  <a:rPr lang="pt-PT" dirty="0"/>
                  <a:t>contém um erro.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Existe pelo menos um programa de computador que tem mais </a:t>
                </a:r>
                <a:r>
                  <a:rPr lang="pt-PT" dirty="0" smtClean="0"/>
                  <a:t>de 100.000 </a:t>
                </a:r>
                <a:r>
                  <a:rPr lang="pt-PT" dirty="0"/>
                  <a:t>linhas e o programa não contém um erro.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66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198" y="299530"/>
            <a:ext cx="10202334" cy="892175"/>
          </a:xfrm>
        </p:spPr>
        <p:txBody>
          <a:bodyPr/>
          <a:lstStyle/>
          <a:p>
            <a:r>
              <a:rPr lang="pt-PT" dirty="0"/>
              <a:t>Verdade por “default” de proposições universais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19198" y="1709159"/>
                <a:ext cx="10086888" cy="4467804"/>
              </a:xfrm>
            </p:spPr>
            <p:txBody>
              <a:bodyPr/>
              <a:lstStyle/>
              <a:p>
                <a:r>
                  <a:rPr lang="pt-PT" dirty="0" smtClean="0"/>
                  <a:t>Uma </a:t>
                </a:r>
                <a:r>
                  <a:rPr lang="pt-PT" dirty="0"/>
                  <a:t>proposição da forma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;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é chamada de verdade por “default” sse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falso para cada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8" y="1709159"/>
                <a:ext cx="10086888" cy="4467804"/>
              </a:xfrm>
              <a:blipFill>
                <a:blip r:embed="rId3"/>
                <a:stretch>
                  <a:fillRect l="-2115" t="-668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6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198" y="154251"/>
            <a:ext cx="10202334" cy="892175"/>
          </a:xfrm>
        </p:spPr>
        <p:txBody>
          <a:bodyPr/>
          <a:lstStyle/>
          <a:p>
            <a:r>
              <a:rPr lang="pt-PT" dirty="0"/>
              <a:t>Verdade por “default” de proposições universais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19198" y="1428750"/>
                <a:ext cx="10134601" cy="4954958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Exemplo </a:t>
                </a:r>
                <a:r>
                  <a:rPr lang="pt-PT" dirty="0"/>
                  <a:t>15: Sejam cinco bolas azuis, cinco brancas e um prato.</a:t>
                </a:r>
              </a:p>
              <a:p>
                <a:pPr marL="457200" lvl="1" indent="0">
                  <a:buNone/>
                </a:pPr>
                <a:r>
                  <a:rPr lang="pt-PT" b="1" dirty="0"/>
                  <a:t>Cenário 1</a:t>
                </a:r>
                <a:r>
                  <a:rPr lang="pt-PT" dirty="0"/>
                  <a:t>: três bolas azuis e uma branca são colocadas no prato.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Todas as bolas no prato são azuis.</a:t>
                </a:r>
              </a:p>
              <a:p>
                <a:pPr marL="457200" lvl="1" indent="0">
                  <a:buNone/>
                </a:pPr>
                <a:r>
                  <a:rPr lang="pt-PT" dirty="0" smtClean="0"/>
                  <a:t>	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é falso, já que é possível identificar uma bola branca no prato.</a:t>
                </a:r>
              </a:p>
              <a:p>
                <a:pPr marL="457200" lvl="1" indent="0">
                  <a:buNone/>
                </a:pPr>
                <a:r>
                  <a:rPr lang="pt-PT" b="1" dirty="0"/>
                  <a:t>Cenário 2</a:t>
                </a:r>
                <a:r>
                  <a:rPr lang="pt-PT" dirty="0"/>
                  <a:t>: o prato está vazio.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Todas as bolas no prato são azuis.</a:t>
                </a:r>
              </a:p>
              <a:p>
                <a:pPr marL="457200" lvl="1" indent="0">
                  <a:buNone/>
                </a:pPr>
                <a:r>
                  <a:rPr lang="pt-PT" dirty="0" smtClean="0"/>
                  <a:t>	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é verdadeiro ou falso?</a:t>
                </a:r>
              </a:p>
              <a:p>
                <a:r>
                  <a:rPr lang="pt-PT" dirty="0"/>
                  <a:t>A proposição é falsa sse sua negação for verdadeira. A negação é: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 smtClean="0"/>
                  <a:t>: </a:t>
                </a:r>
                <a:r>
                  <a:rPr lang="pt-PT" dirty="0"/>
                  <a:t>Existe pelo menos uma bola no prato que não é azul.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só é verdadeiro se houver (existir) no prato uma bola que não seja azul</a:t>
                </a:r>
                <a:r>
                  <a:rPr lang="pt-PT" dirty="0" smtClean="0"/>
                  <a:t>. Como </a:t>
                </a:r>
                <a:r>
                  <a:rPr lang="pt-PT" dirty="0"/>
                  <a:t>não existe, a negação é falsa e, assim, a proposição P é </a:t>
                </a:r>
                <a:r>
                  <a:rPr lang="pt-PT" dirty="0" smtClean="0"/>
                  <a:t>verdadeira por </a:t>
                </a:r>
                <a:r>
                  <a:rPr lang="pt-PT" dirty="0"/>
                  <a:t>“default.”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8" y="1428750"/>
                <a:ext cx="10134601" cy="4954958"/>
              </a:xfrm>
              <a:blipFill>
                <a:blip r:embed="rId3"/>
                <a:stretch>
                  <a:fillRect l="-2106" t="-6027" r="-78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ctógono 4"/>
          <p:cNvSpPr/>
          <p:nvPr/>
        </p:nvSpPr>
        <p:spPr>
          <a:xfrm>
            <a:off x="589658" y="2093720"/>
            <a:ext cx="1008000" cy="1008000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lipse 5"/>
          <p:cNvSpPr/>
          <p:nvPr/>
        </p:nvSpPr>
        <p:spPr>
          <a:xfrm>
            <a:off x="1153681" y="2238562"/>
            <a:ext cx="324000" cy="32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ctógono 6"/>
          <p:cNvSpPr/>
          <p:nvPr/>
        </p:nvSpPr>
        <p:spPr>
          <a:xfrm>
            <a:off x="589658" y="3326668"/>
            <a:ext cx="1008000" cy="1008000"/>
          </a:xfrm>
          <a:prstGeom prst="oct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lipse 7"/>
          <p:cNvSpPr/>
          <p:nvPr/>
        </p:nvSpPr>
        <p:spPr>
          <a:xfrm>
            <a:off x="729638" y="2238562"/>
            <a:ext cx="324000" cy="32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lipse 8"/>
          <p:cNvSpPr/>
          <p:nvPr/>
        </p:nvSpPr>
        <p:spPr>
          <a:xfrm>
            <a:off x="729638" y="2620344"/>
            <a:ext cx="324000" cy="324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Elipse 9"/>
          <p:cNvSpPr/>
          <p:nvPr/>
        </p:nvSpPr>
        <p:spPr>
          <a:xfrm>
            <a:off x="1147595" y="2620886"/>
            <a:ext cx="324000" cy="32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17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Proposições contendo múltiplos quantificadores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dirty="0" smtClean="0"/>
                  <a:t>Reescreva as sentenças abaixo formalmente usando quantificadores e variáveis</a:t>
                </a:r>
                <a:r>
                  <a:rPr lang="pt-PT" dirty="0"/>
                  <a:t>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pt-PT" dirty="0" smtClean="0"/>
                  <a:t>Todo </a:t>
                </a:r>
                <a:r>
                  <a:rPr lang="pt-PT" dirty="0"/>
                  <a:t>mundo ama alguém.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pessoas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ama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pt-PT" dirty="0" smtClean="0"/>
                  <a:t>Alguém </a:t>
                </a:r>
                <a:r>
                  <a:rPr lang="pt-PT" dirty="0"/>
                  <a:t>ama todo mundo.</a:t>
                </a:r>
              </a:p>
              <a:p>
                <a:pPr marL="457200" lvl="1" indent="0">
                  <a:buNone/>
                </a:pPr>
                <a:r>
                  <a:rPr lang="pt-PT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pessoas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ama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.</a:t>
                </a:r>
              </a:p>
              <a:p>
                <a:r>
                  <a:rPr lang="pt-PT" dirty="0" smtClean="0"/>
                  <a:t>As </a:t>
                </a:r>
                <a:r>
                  <a:rPr lang="pt-PT" dirty="0"/>
                  <a:t>sentenças (a) e (b) são equivalentes logicamente?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pPr marL="265113" indent="0">
                  <a:buNone/>
                </a:pPr>
                <a:r>
                  <a:rPr lang="pt-PT" dirty="0"/>
                  <a:t>Não. Em geral, ao se trocar a ordem dos quantificadores na sentença </a:t>
                </a:r>
                <a:r>
                  <a:rPr lang="pt-PT" dirty="0" smtClean="0"/>
                  <a:t>o sentido </a:t>
                </a:r>
                <a:r>
                  <a:rPr lang="pt-PT" dirty="0"/>
                  <a:t>muda.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12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Proposições contendo múltiplos quantificadores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3862" y="1428751"/>
                <a:ext cx="10259937" cy="36474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dirty="0" smtClean="0"/>
                  <a:t>Definição </a:t>
                </a:r>
                <a:r>
                  <a:rPr lang="pt-PT" dirty="0"/>
                  <a:t>do limite de uma </a:t>
                </a:r>
                <a:r>
                  <a:rPr lang="pt-PT" dirty="0" smtClean="0"/>
                  <a:t>sequência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PT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PT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pt-PT" dirty="0"/>
              </a:p>
              <a:p>
                <a:pPr marL="358775" indent="0">
                  <a:lnSpc>
                    <a:spcPct val="100000"/>
                  </a:lnSpc>
                  <a:buNone/>
                </a:pPr>
                <a:r>
                  <a:rPr lang="pt-PT" dirty="0" smtClean="0"/>
                  <a:t>sse </a:t>
                </a:r>
                <a:r>
                  <a:rPr lang="pt-PT" dirty="0"/>
                  <a:t>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tornam-se “arbitrariamente” perto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dirty="0"/>
                  <a:t>, i.e., </a:t>
                </a:r>
                <a:r>
                  <a:rPr lang="pt-PT" dirty="0" smtClean="0"/>
                  <a:t>convergem 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PT" dirty="0"/>
                  <a:t> à medida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/>
                  <a:t> cresce.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∃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um número </a:t>
                </a:r>
                <a:r>
                  <a:rPr lang="pt-PT" dirty="0" smtClean="0"/>
                  <a:t>inteiro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inteiros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PT" dirty="0"/>
              </a:p>
              <a:p>
                <a:pPr marL="179388" indent="0">
                  <a:lnSpc>
                    <a:spcPct val="100000"/>
                  </a:lnSpc>
                  <a:buNone/>
                </a:pPr>
                <a:r>
                  <a:rPr lang="pt-PT" dirty="0"/>
                  <a:t>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 smtClean="0"/>
                  <a:t> então</a:t>
                </a:r>
              </a:p>
              <a:p>
                <a:pPr marL="179388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3862" y="1428751"/>
                <a:ext cx="10259937" cy="3647452"/>
              </a:xfrm>
              <a:blipFill>
                <a:blip r:embed="rId2"/>
                <a:stretch>
                  <a:fillRect l="-2080" t="-701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/>
          <p:cNvGrpSpPr/>
          <p:nvPr/>
        </p:nvGrpSpPr>
        <p:grpSpPr>
          <a:xfrm>
            <a:off x="4476215" y="5263090"/>
            <a:ext cx="3495230" cy="645515"/>
            <a:chOff x="4580546" y="5434007"/>
            <a:chExt cx="3495230" cy="645515"/>
          </a:xfrm>
        </p:grpSpPr>
        <p:cxnSp>
          <p:nvCxnSpPr>
            <p:cNvPr id="5" name="Conector reto 4"/>
            <p:cNvCxnSpPr/>
            <p:nvPr/>
          </p:nvCxnSpPr>
          <p:spPr>
            <a:xfrm flipV="1">
              <a:off x="4580546" y="5554766"/>
              <a:ext cx="3495230" cy="25638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5007836" y="5458528"/>
              <a:ext cx="0" cy="241517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6324956" y="5468673"/>
              <a:ext cx="0" cy="241517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7602909" y="5434007"/>
              <a:ext cx="0" cy="241517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ângulo 9"/>
                <p:cNvSpPr/>
                <p:nvPr/>
              </p:nvSpPr>
              <p:spPr>
                <a:xfrm>
                  <a:off x="4630553" y="5698621"/>
                  <a:ext cx="7545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0" name="Retâ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553" y="5698621"/>
                  <a:ext cx="7545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/>
                <p:cNvSpPr/>
                <p:nvPr/>
              </p:nvSpPr>
              <p:spPr>
                <a:xfrm>
                  <a:off x="7071804" y="5663996"/>
                  <a:ext cx="9360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179388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1" name="Retâ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804" y="5663996"/>
                  <a:ext cx="936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ângulo 11"/>
                <p:cNvSpPr/>
                <p:nvPr/>
              </p:nvSpPr>
              <p:spPr>
                <a:xfrm>
                  <a:off x="6142085" y="5710190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85" y="5710190"/>
                  <a:ext cx="3657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2836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Negações de proposições </a:t>
            </a:r>
            <a:r>
              <a:rPr lang="pt-PT" dirty="0" smtClean="0"/>
              <a:t>quantificadas multiplamente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pt-PT" dirty="0" smtClean="0"/>
                  <a:t>Exemplo 16: Qual é a negação da seguinte afirmação:</a:t>
                </a:r>
              </a:p>
              <a:p>
                <a:pPr marL="358775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∀ </m:t>
                    </m:r>
                  </m:oMath>
                </a14:m>
                <a:r>
                  <a:rPr lang="pt-PT" dirty="0"/>
                  <a:t>pessoas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ama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358775" indent="0">
                  <a:lnSpc>
                    <a:spcPct val="100000"/>
                  </a:lnSpc>
                  <a:buNone/>
                </a:pPr>
                <a:r>
                  <a:rPr lang="pt-PT" dirty="0" smtClean="0">
                    <a:sym typeface="Wingdings" panose="05000000000000000000" pitchFamily="2" charset="2"/>
                  </a:rPr>
                  <a:t>	</a:t>
                </a:r>
                <a:r>
                  <a:rPr lang="pt-PT" dirty="0" smtClean="0"/>
                  <a:t> </a:t>
                </a:r>
                <a:r>
                  <a:rPr lang="pt-PT" dirty="0"/>
                  <a:t>O que significa a sentença ser falsa?</a:t>
                </a:r>
              </a:p>
              <a:p>
                <a:pPr marL="358775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A </a:t>
                </a:r>
                <a:r>
                  <a:rPr lang="pt-PT" dirty="0"/>
                  <a:t>propriedade não ser válida para todas as pessoas.</a:t>
                </a:r>
              </a:p>
              <a:p>
                <a:pPr marL="358775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∃ </m:t>
                    </m:r>
                  </m:oMath>
                </a14:m>
                <a:r>
                  <a:rPr lang="pt-PT" dirty="0"/>
                  <a:t>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tal que</a:t>
                </a:r>
              </a:p>
              <a:p>
                <a:pPr marL="896938" indent="0">
                  <a:lnSpc>
                    <a:spcPct val="100000"/>
                  </a:lnSpc>
                  <a:buNone/>
                  <a:tabLst>
                    <a:tab pos="896938" algn="l"/>
                  </a:tabLst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ama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PT" i="1" dirty="0" smtClean="0">
                  <a:latin typeface="Cambria Math" panose="02040503050406030204" pitchFamily="18" charset="0"/>
                </a:endParaRPr>
              </a:p>
              <a:p>
                <a:pPr marL="896938" indent="0">
                  <a:lnSpc>
                    <a:spcPct val="100000"/>
                  </a:lnSpc>
                  <a:buNone/>
                  <a:tabLst>
                    <a:tab pos="896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P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PT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96938" indent="0">
                  <a:lnSpc>
                    <a:spcPct val="100000"/>
                  </a:lnSpc>
                  <a:buNone/>
                  <a:tabLst>
                    <a:tab pos="896938" algn="l"/>
                  </a:tabLst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tal que</a:t>
                </a:r>
                <a:r>
                  <a:rPr lang="pt-PT" dirty="0" smtClean="0"/>
                  <a:t>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pessoas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não ama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pt-PT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53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8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Negações de proposições </a:t>
            </a:r>
            <a:r>
              <a:rPr lang="pt-PT" dirty="0" smtClean="0"/>
              <a:t>quantificadas multiplamente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Regra geral: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∀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, ∃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∃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, 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17: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∀ </m:t>
                    </m:r>
                  </m:oMath>
                </a14:m>
                <a:r>
                  <a:rPr lang="pt-PT" dirty="0"/>
                  <a:t>inteiros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 smtClean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 inteiro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∃ </m:t>
                    </m:r>
                  </m:oMath>
                </a14:m>
                <a:r>
                  <a:rPr lang="pt-PT" dirty="0"/>
                  <a:t>um inteiro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/>
                  <a:t> tal </a:t>
                </a:r>
                <a:r>
                  <a:rPr lang="pt-PT" dirty="0" smtClean="0"/>
                  <a:t>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inteiro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758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Negações de proposições </a:t>
            </a:r>
            <a:r>
              <a:rPr lang="pt-PT" dirty="0" smtClean="0"/>
              <a:t>quantificadas multiplamente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Regra </a:t>
                </a:r>
                <a:r>
                  <a:rPr lang="pt-PT" dirty="0"/>
                  <a:t>geral: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∃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∀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, ∃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pt-PT" dirty="0"/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18: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∃ </m:t>
                    </m:r>
                  </m:oMath>
                </a14:m>
                <a:r>
                  <a:rPr lang="pt-PT" dirty="0"/>
                  <a:t>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tal </a:t>
                </a:r>
                <a:r>
                  <a:rPr lang="pt-PT" dirty="0" smtClean="0"/>
                  <a:t>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pessoas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ama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∀ </m:t>
                    </m:r>
                  </m:oMath>
                </a14:m>
                <a:r>
                  <a:rPr lang="pt-PT" dirty="0"/>
                  <a:t>pessoas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</a:t>
                </a:r>
                <a:r>
                  <a:rPr lang="pt-PT" dirty="0" smtClean="0"/>
                  <a:t> </a:t>
                </a:r>
                <a14:m>
                  <m:oMath xmlns:m="http://schemas.openxmlformats.org/officeDocument/2006/math">
                    <m:r>
                      <a:rPr lang="pt-P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uma pessoa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 tal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não ama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9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9856695"/>
                  </p:ext>
                </p:extLst>
              </p:nvPr>
            </p:nvGraphicFramePr>
            <p:xfrm>
              <a:off x="2347245" y="1879148"/>
              <a:ext cx="3788636" cy="1222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4318">
                      <a:extLst>
                        <a:ext uri="{9D8B030D-6E8A-4147-A177-3AD203B41FA5}">
                          <a16:colId xmlns:a16="http://schemas.microsoft.com/office/drawing/2014/main" val="1712203660"/>
                        </a:ext>
                      </a:extLst>
                    </a:gridCol>
                    <a:gridCol w="1894318">
                      <a:extLst>
                        <a:ext uri="{9D8B030D-6E8A-4147-A177-3AD203B41FA5}">
                          <a16:colId xmlns:a16="http://schemas.microsoft.com/office/drawing/2014/main" val="1183659106"/>
                        </a:ext>
                      </a:extLst>
                    </a:gridCol>
                  </a:tblGrid>
                  <a:tr h="453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 smtClean="0"/>
                            <a:t>QUANTIFICADOR</a:t>
                          </a:r>
                          <a:endParaRPr lang="pt-P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 smtClean="0"/>
                            <a:t>NEGAÇÃO</a:t>
                          </a:r>
                          <a:endParaRPr lang="pt-P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5037779"/>
                      </a:ext>
                    </a:extLst>
                  </a:tr>
                  <a:tr h="3841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501955"/>
                      </a:ext>
                    </a:extLst>
                  </a:tr>
                  <a:tr h="3841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pt-P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881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9856695"/>
                  </p:ext>
                </p:extLst>
              </p:nvPr>
            </p:nvGraphicFramePr>
            <p:xfrm>
              <a:off x="2347245" y="1879148"/>
              <a:ext cx="3788636" cy="1222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4318">
                      <a:extLst>
                        <a:ext uri="{9D8B030D-6E8A-4147-A177-3AD203B41FA5}">
                          <a16:colId xmlns:a16="http://schemas.microsoft.com/office/drawing/2014/main" val="1712203660"/>
                        </a:ext>
                      </a:extLst>
                    </a:gridCol>
                    <a:gridCol w="1894318">
                      <a:extLst>
                        <a:ext uri="{9D8B030D-6E8A-4147-A177-3AD203B41FA5}">
                          <a16:colId xmlns:a16="http://schemas.microsoft.com/office/drawing/2014/main" val="1183659106"/>
                        </a:ext>
                      </a:extLst>
                    </a:gridCol>
                  </a:tblGrid>
                  <a:tr h="453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 smtClean="0"/>
                            <a:t>QUANTIFICADOR</a:t>
                          </a:r>
                          <a:endParaRPr lang="pt-P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dirty="0" smtClean="0"/>
                            <a:t>NEGAÇÃO</a:t>
                          </a:r>
                          <a:endParaRPr lang="pt-P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5037779"/>
                      </a:ext>
                    </a:extLst>
                  </a:tr>
                  <a:tr h="38412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322" t="-126984" r="-101286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100322" t="-126984" r="-1286" b="-1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9501955"/>
                      </a:ext>
                    </a:extLst>
                  </a:tr>
                  <a:tr h="38412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322" t="-226984" r="-10128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100322" t="-226984" r="-1286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8812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tângulo 4"/>
          <p:cNvSpPr/>
          <p:nvPr/>
        </p:nvSpPr>
        <p:spPr>
          <a:xfrm>
            <a:off x="2276547" y="3453548"/>
            <a:ext cx="2726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ym typeface="Wingdings" panose="05000000000000000000" pitchFamily="2" charset="2"/>
              </a:rPr>
              <a:t></a:t>
            </a:r>
            <a:r>
              <a:rPr lang="pt-PT" dirty="0" smtClean="0"/>
              <a:t> </a:t>
            </a:r>
            <a:r>
              <a:rPr lang="pt-PT" dirty="0"/>
              <a:t>Análogo a “De Morgan.”</a:t>
            </a:r>
          </a:p>
        </p:txBody>
      </p:sp>
    </p:spTree>
    <p:extLst>
      <p:ext uri="{BB962C8B-B14F-4D97-AF65-F5344CB8AC3E}">
        <p14:creationId xmlns:p14="http://schemas.microsoft.com/office/powerpoint/2010/main" val="269072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Predicados e proposições 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51134" y="1428750"/>
                <a:ext cx="10302666" cy="5014779"/>
              </a:xfrm>
            </p:spPr>
            <p:txBody>
              <a:bodyPr>
                <a:normAutofit/>
              </a:bodyPr>
              <a:lstStyle/>
              <a:p>
                <a:r>
                  <a:rPr lang="pt-PT" dirty="0">
                    <a:solidFill>
                      <a:srgbClr val="C00000"/>
                    </a:solidFill>
                  </a:rPr>
                  <a:t>Predicado</a:t>
                </a:r>
                <a:r>
                  <a:rPr lang="pt-PT" dirty="0"/>
                  <a:t> [</a:t>
                </a:r>
                <a:r>
                  <a:rPr lang="pt-PT" b="1" i="1" dirty="0"/>
                  <a:t>gramática</a:t>
                </a:r>
                <a:r>
                  <a:rPr lang="pt-PT" dirty="0"/>
                  <a:t>]: parte da sentença que fornece informação sobre </a:t>
                </a:r>
                <a:r>
                  <a:rPr lang="pt-PT" dirty="0" smtClean="0"/>
                  <a:t>o sujeito</a:t>
                </a:r>
                <a:r>
                  <a:rPr lang="pt-PT" dirty="0"/>
                  <a:t>.</a:t>
                </a:r>
              </a:p>
              <a:p>
                <a:r>
                  <a:rPr lang="pt-PT" dirty="0" smtClean="0">
                    <a:solidFill>
                      <a:srgbClr val="C00000"/>
                    </a:solidFill>
                  </a:rPr>
                  <a:t>Predicado</a:t>
                </a:r>
                <a:r>
                  <a:rPr lang="pt-PT" dirty="0" smtClean="0"/>
                  <a:t> </a:t>
                </a:r>
                <a:r>
                  <a:rPr lang="pt-PT" dirty="0"/>
                  <a:t>[</a:t>
                </a:r>
                <a:r>
                  <a:rPr lang="pt-PT" b="1" i="1" dirty="0"/>
                  <a:t>lógica</a:t>
                </a:r>
                <a:r>
                  <a:rPr lang="pt-PT" dirty="0"/>
                  <a:t>]: pode ser obtido removendo substantivos de </a:t>
                </a:r>
                <a:r>
                  <a:rPr lang="pt-PT" dirty="0" smtClean="0"/>
                  <a:t>uma proposição</a:t>
                </a:r>
                <a:r>
                  <a:rPr lang="pt-PT" dirty="0"/>
                  <a:t>.</a:t>
                </a:r>
              </a:p>
              <a:p>
                <a:r>
                  <a:rPr lang="pt-PT" dirty="0"/>
                  <a:t>Sejam os seguintes predicados: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: “</a:t>
                </a:r>
                <a:r>
                  <a:rPr lang="pt-PT" i="1" dirty="0"/>
                  <a:t>é um estudante na </a:t>
                </a:r>
                <a:r>
                  <a:rPr lang="pt-PT" i="1" dirty="0" smtClean="0"/>
                  <a:t>UAN</a:t>
                </a:r>
                <a:r>
                  <a:rPr lang="pt-PT" dirty="0" smtClean="0"/>
                  <a:t>”</a:t>
                </a:r>
                <a:endParaRPr lang="pt-PT" dirty="0"/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PT" dirty="0"/>
                  <a:t>: “</a:t>
                </a:r>
                <a:r>
                  <a:rPr lang="pt-PT" i="1" dirty="0"/>
                  <a:t>é um estudante no(a)</a:t>
                </a:r>
                <a:r>
                  <a:rPr lang="pt-PT" dirty="0"/>
                  <a:t>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PT" dirty="0"/>
                  <a:t> são símbolos de predicados.</a:t>
                </a:r>
              </a:p>
              <a:p>
                <a:pPr lvl="1"/>
                <a:r>
                  <a:rPr lang="pt-PT" dirty="0"/>
                  <a:t>que podem ser reescritos com variáveis: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: “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</a:t>
                </a:r>
                <a:r>
                  <a:rPr lang="pt-PT" i="1" dirty="0"/>
                  <a:t>é um estudante na </a:t>
                </a:r>
                <a:r>
                  <a:rPr lang="pt-PT" i="1" dirty="0" smtClean="0"/>
                  <a:t>UAN</a:t>
                </a:r>
                <a:r>
                  <a:rPr lang="pt-PT" dirty="0" smtClean="0"/>
                  <a:t>”</a:t>
                </a:r>
                <a:endParaRPr lang="pt-PT" dirty="0"/>
              </a:p>
              <a:p>
                <a:pPr lvl="2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: “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</a:t>
                </a:r>
                <a:r>
                  <a:rPr lang="pt-PT" i="1" dirty="0"/>
                  <a:t>é um estudante no(a)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PT" dirty="0"/>
                  <a:t> são variáveis dos predicados.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1134" y="1428750"/>
                <a:ext cx="10302666" cy="5014779"/>
              </a:xfrm>
              <a:blipFill>
                <a:blip r:embed="rId2"/>
                <a:stretch>
                  <a:fillRect l="-2070" t="-5954" r="-18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4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 smtClean="0"/>
                  <a:t>A relação entre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∃,  ∧,  ∨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9" b="-81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dirty="0" smtClean="0"/>
                  <a:t>Seja </a:t>
                </a:r>
                <a:r>
                  <a:rPr lang="pt-PT" dirty="0"/>
                  <a:t>o </a:t>
                </a:r>
                <a:r>
                  <a:rPr lang="pt-PT" dirty="0" smtClean="0"/>
                  <a:t>predicado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 smtClean="0"/>
                  <a:t>, onde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tem domínio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  <a:p>
                <a:pPr>
                  <a:lnSpc>
                    <a:spcPct val="100000"/>
                  </a:lnSpc>
                </a:pPr>
                <a:r>
                  <a:rPr lang="pt-PT" dirty="0" smtClean="0">
                    <a:solidFill>
                      <a:srgbClr val="C00000"/>
                    </a:solidFill>
                  </a:rPr>
                  <a:t>Proposição </a:t>
                </a:r>
                <a:r>
                  <a:rPr lang="pt-PT" dirty="0">
                    <a:solidFill>
                      <a:srgbClr val="C00000"/>
                    </a:solidFill>
                  </a:rPr>
                  <a:t>universal é uma generalização da conjunção </a:t>
                </a:r>
                <a:r>
                  <a:rPr lang="pt-PT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pt-P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pt-PT" dirty="0" smtClean="0">
                    <a:solidFill>
                      <a:srgbClr val="C00000"/>
                    </a:solidFill>
                  </a:rPr>
                  <a:t>)</a:t>
                </a:r>
                <a:r>
                  <a:rPr lang="pt-PT" dirty="0" smtClean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pt-PT" dirty="0" smtClean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lvl="1">
                  <a:lnSpc>
                    <a:spcPct val="100000"/>
                  </a:lnSpc>
                </a:pPr>
                <a:r>
                  <a:rPr lang="pt-PT" dirty="0" smtClean="0"/>
                  <a:t>Exemplo </a:t>
                </a:r>
                <a:r>
                  <a:rPr lang="pt-PT" dirty="0"/>
                  <a:t>19: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1}</m:t>
                    </m:r>
                  </m:oMath>
                </a14:m>
                <a:endParaRPr lang="pt-P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(0)∧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pt-PT" dirty="0" smtClean="0"/>
              </a:p>
              <a:p>
                <a:pPr>
                  <a:lnSpc>
                    <a:spcPct val="100000"/>
                  </a:lnSpc>
                </a:pPr>
                <a:r>
                  <a:rPr lang="pt-PT" dirty="0" smtClean="0">
                    <a:solidFill>
                      <a:srgbClr val="C00000"/>
                    </a:solidFill>
                  </a:rPr>
                  <a:t>Proposição existencial é uma generalização da disjunção (</a:t>
                </a:r>
                <a14:m>
                  <m:oMath xmlns:m="http://schemas.openxmlformats.org/officeDocument/2006/math">
                    <m:r>
                      <a:rPr lang="pt-PT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pt-PT" dirty="0" smtClean="0">
                    <a:solidFill>
                      <a:srgbClr val="C00000"/>
                    </a:solidFill>
                  </a:rPr>
                  <a:t>)</a:t>
                </a:r>
                <a:r>
                  <a:rPr lang="pt-PT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</a:t>
                </a:r>
                <a:r>
                  <a:rPr lang="pt-P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PT" dirty="0" smtClean="0"/>
                  <a:t>tal que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∨…∨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lvl="1">
                  <a:lnSpc>
                    <a:spcPct val="100000"/>
                  </a:lnSpc>
                </a:pPr>
                <a:r>
                  <a:rPr lang="pt-PT" dirty="0" smtClean="0"/>
                  <a:t>Exemplo </a:t>
                </a:r>
                <a:r>
                  <a:rPr lang="pt-PT" dirty="0"/>
                  <a:t>20: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1}</m:t>
                    </m:r>
                  </m:oMath>
                </a14:m>
                <a:endParaRPr lang="pt-P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 smtClean="0"/>
                  <a:t> tal </a:t>
                </a:r>
                <a:r>
                  <a:rPr lang="pt-PT" dirty="0"/>
                  <a:t>que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(0)∨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6" t="-5392" b="-269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61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Variações de proposições condicionais universais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19198" y="1428750"/>
                <a:ext cx="10134601" cy="512587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dirty="0" smtClean="0"/>
                  <a:t>Seja </a:t>
                </a:r>
                <a:r>
                  <a:rPr lang="pt-PT" dirty="0"/>
                  <a:t>a proposição condicional universal (PCU):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Exemplo </a:t>
                </a:r>
                <a:r>
                  <a:rPr lang="pt-PT" dirty="0"/>
                  <a:t>21: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&gt;2 </m:t>
                    </m:r>
                  </m:oMath>
                </a14:m>
                <a:r>
                  <a:rPr lang="pt-PT" dirty="0"/>
                  <a:t>então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endParaRPr lang="pt-PT" dirty="0"/>
              </a:p>
              <a:p>
                <a:pPr>
                  <a:lnSpc>
                    <a:spcPct val="100000"/>
                  </a:lnSpc>
                </a:pPr>
                <a:r>
                  <a:rPr lang="pt-PT" dirty="0" smtClean="0"/>
                  <a:t>As </a:t>
                </a:r>
                <a:r>
                  <a:rPr lang="pt-PT" dirty="0"/>
                  <a:t>seguintes proposições podem ser definidas: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PT" dirty="0" smtClean="0"/>
                  <a:t>Contrapositivo</a:t>
                </a:r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PT" dirty="0"/>
                  <a:t>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≡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𝑃𝐶𝑈</m:t>
                    </m:r>
                  </m:oMath>
                </a14:m>
                <a:endParaRPr lang="pt-P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Exemplo </a:t>
                </a:r>
                <a:r>
                  <a:rPr lang="pt-PT" dirty="0"/>
                  <a:t>22: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4 </m:t>
                    </m:r>
                  </m:oMath>
                </a14:m>
                <a:r>
                  <a:rPr lang="pt-PT" dirty="0"/>
                  <a:t>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≤ 2</m:t>
                    </m:r>
                  </m:oMath>
                </a14:m>
                <a:endParaRPr lang="pt-PT" dirty="0"/>
              </a:p>
              <a:p>
                <a:pPr lvl="1">
                  <a:lnSpc>
                    <a:spcPct val="100000"/>
                  </a:lnSpc>
                </a:pPr>
                <a:r>
                  <a:rPr lang="pt-PT" dirty="0" smtClean="0"/>
                  <a:t>Recíproca</a:t>
                </a:r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≢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𝑃𝐶𝑈</m:t>
                    </m:r>
                  </m:oMath>
                </a14:m>
                <a:endParaRPr lang="pt-P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Exemplo </a:t>
                </a:r>
                <a:r>
                  <a:rPr lang="pt-PT" dirty="0"/>
                  <a:t>23: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</a:rPr>
                      <m:t>&gt;4 </m:t>
                    </m:r>
                  </m:oMath>
                </a14:m>
                <a:r>
                  <a:rPr lang="pt-PT" dirty="0"/>
                  <a:t>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pt-PT" dirty="0"/>
              </a:p>
              <a:p>
                <a:pPr lvl="1">
                  <a:lnSpc>
                    <a:spcPct val="100000"/>
                  </a:lnSpc>
                </a:pPr>
                <a:r>
                  <a:rPr lang="pt-PT" dirty="0" smtClean="0"/>
                  <a:t>Inverso</a:t>
                </a:r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≢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𝑃𝐶𝑈</m:t>
                    </m:r>
                  </m:oMath>
                </a14:m>
                <a:endParaRPr lang="pt-PT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PT" dirty="0" smtClean="0"/>
                  <a:t>	Exemplo </a:t>
                </a:r>
                <a:r>
                  <a:rPr lang="pt-PT" dirty="0"/>
                  <a:t>24: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pt-PT" dirty="0"/>
                  <a:t>então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8" y="1428750"/>
                <a:ext cx="10134601" cy="5125874"/>
              </a:xfrm>
              <a:blipFill>
                <a:blip r:embed="rId2"/>
                <a:stretch>
                  <a:fillRect l="-2106" t="-582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356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Condições suficiente e necessária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19500" y="1377475"/>
                <a:ext cx="10217208" cy="474821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PT" dirty="0"/>
                  <a:t>é uma condição suficiente 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457200" lvl="1" indent="0">
                  <a:buNone/>
                </a:pPr>
                <a:r>
                  <a:rPr lang="pt-PT" dirty="0"/>
                  <a:t>Exemplo 25:</a:t>
                </a:r>
              </a:p>
              <a:p>
                <a:pPr lvl="1"/>
                <a:r>
                  <a:rPr lang="pt-PT" dirty="0" smtClean="0"/>
                  <a:t>Ser </a:t>
                </a:r>
                <a:r>
                  <a:rPr lang="pt-PT" dirty="0"/>
                  <a:t>quadrado é uma condição suficiente para ser retangular.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é quadrado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retangular.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uma condição necessária 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 smtClean="0"/>
              </a:p>
              <a:p>
                <a:pPr marL="0" indent="0">
                  <a:buNone/>
                </a:pPr>
                <a:r>
                  <a:rPr lang="pt-PT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 smtClean="0"/>
              </a:p>
              <a:p>
                <a:pPr marL="0" indent="0">
                  <a:buNone/>
                </a:pPr>
                <a:r>
                  <a:rPr lang="pt-PT" dirty="0" smtClean="0"/>
                  <a:t>	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≡∀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r>
                  <a:rPr lang="pt-PT" dirty="0"/>
                  <a:t>Exemplo 26:</a:t>
                </a:r>
              </a:p>
              <a:p>
                <a:pPr lvl="1"/>
                <a:r>
                  <a:rPr lang="pt-PT" dirty="0" smtClean="0"/>
                  <a:t>Ter </a:t>
                </a:r>
                <a:r>
                  <a:rPr lang="pt-PT" dirty="0"/>
                  <a:t>35 anos é uma condição necessária para ser presidente do Brasil.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não tem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pt-PT" dirty="0"/>
                  <a:t> anos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não pode ser presidente do Brasil.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presidente do Brasil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tem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pt-PT" dirty="0"/>
                  <a:t> anos.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500" y="1377475"/>
                <a:ext cx="10217208" cy="4748213"/>
              </a:xfrm>
              <a:blipFill>
                <a:blip r:embed="rId2"/>
                <a:stretch>
                  <a:fillRect l="-1850" t="-25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40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Condição somente 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34042" y="1428750"/>
                <a:ext cx="10319758" cy="47482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somente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PT" dirty="0"/>
                  <a:t>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27:</a:t>
                </a:r>
              </a:p>
              <a:p>
                <a:pPr lvl="1"/>
                <a:r>
                  <a:rPr lang="pt-PT" dirty="0" smtClean="0"/>
                  <a:t>O </a:t>
                </a:r>
                <a:r>
                  <a:rPr lang="pt-PT" dirty="0"/>
                  <a:t>produto de dois números é zero somente se um dos números é zero.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os dois números são diferentes de zero então o produto dos </a:t>
                </a:r>
                <a:r>
                  <a:rPr lang="pt-PT" dirty="0" smtClean="0"/>
                  <a:t>dois números </a:t>
                </a:r>
                <a:r>
                  <a:rPr lang="pt-PT" dirty="0"/>
                  <a:t>é diferente de zero.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o produto de dois números é zero então um dos números é zero.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042" y="1428750"/>
                <a:ext cx="10319758" cy="4748213"/>
              </a:xfrm>
              <a:blipFill>
                <a:blip r:embed="rId2"/>
                <a:stretch>
                  <a:fillRect l="-2067" t="-20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59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com afirmações 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Regra </a:t>
                </a:r>
                <a:r>
                  <a:rPr lang="pt-PT" dirty="0"/>
                  <a:t>da “Instanciação Universal”:</a:t>
                </a:r>
              </a:p>
              <a:p>
                <a:pPr marL="457200" lvl="1" indent="0">
                  <a:buNone/>
                </a:pPr>
                <a:r>
                  <a:rPr lang="pt-PT" b="1" dirty="0"/>
                  <a:t>Se</a:t>
                </a:r>
                <a:r>
                  <a:rPr lang="pt-PT" dirty="0"/>
                  <a:t> uma propriedade é verdadeira para cada </a:t>
                </a:r>
                <a:r>
                  <a:rPr lang="pt-PT" dirty="0" smtClean="0"/>
                  <a:t>objecto </a:t>
                </a:r>
                <a:r>
                  <a:rPr lang="pt-PT" dirty="0"/>
                  <a:t>no domínio</a:t>
                </a:r>
              </a:p>
              <a:p>
                <a:pPr marL="457200" lvl="1" indent="0">
                  <a:buNone/>
                </a:pPr>
                <a:r>
                  <a:rPr lang="pt-PT" b="1" dirty="0"/>
                  <a:t>Então</a:t>
                </a:r>
                <a:r>
                  <a:rPr lang="pt-PT" dirty="0"/>
                  <a:t> a propriedade é verdadeira para um </a:t>
                </a:r>
                <a:r>
                  <a:rPr lang="pt-PT" dirty="0" smtClean="0"/>
                  <a:t>objecto </a:t>
                </a:r>
                <a:r>
                  <a:rPr lang="pt-PT" dirty="0"/>
                  <a:t>em particular do domínio.</a:t>
                </a:r>
              </a:p>
              <a:p>
                <a:pPr marL="982663" indent="0">
                  <a:buNone/>
                </a:pPr>
                <a:r>
                  <a:rPr lang="pt-PT" dirty="0" smtClean="0">
                    <a:sym typeface="Wingdings" panose="05000000000000000000" pitchFamily="2" charset="2"/>
                  </a:rPr>
                  <a:t></a:t>
                </a:r>
                <a:r>
                  <a:rPr lang="pt-PT" dirty="0" smtClean="0"/>
                  <a:t> </a:t>
                </a:r>
                <a:r>
                  <a:rPr lang="pt-PT" dirty="0"/>
                  <a:t>A propriedade pode ser definida, por exemplo, em termos de uma </a:t>
                </a:r>
                <a:r>
                  <a:rPr lang="pt-PT" dirty="0" smtClean="0"/>
                  <a:t>fórmula matemática</a:t>
                </a:r>
                <a:r>
                  <a:rPr lang="pt-PT" dirty="0"/>
                  <a:t>, definição ou teorema.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famoso de instanciação universal:</a:t>
                </a:r>
              </a:p>
              <a:p>
                <a:pPr marL="457200" lvl="1" indent="0">
                  <a:buNone/>
                </a:pPr>
                <a:r>
                  <a:rPr lang="pt-PT" dirty="0"/>
                  <a:t>Todos seres humanos são mortais;</a:t>
                </a:r>
              </a:p>
              <a:p>
                <a:pPr marL="457200" lvl="1" indent="0">
                  <a:buNone/>
                </a:pPr>
                <a:r>
                  <a:rPr lang="pt-PT" dirty="0"/>
                  <a:t>Sócrates é um ser humano;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dirty="0" smtClean="0"/>
                  <a:t> Sócrates </a:t>
                </a:r>
                <a:r>
                  <a:rPr lang="pt-PT" dirty="0"/>
                  <a:t>é mortal.</a:t>
                </a:r>
              </a:p>
              <a:p>
                <a:r>
                  <a:rPr lang="pt-PT" dirty="0" smtClean="0"/>
                  <a:t>Instanciação </a:t>
                </a:r>
                <a:r>
                  <a:rPr lang="pt-PT" dirty="0"/>
                  <a:t>universal é a ferramenta fundamental do raciocínio dedutivo.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7060" r="-421" b="-6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Modus Ponens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30297" y="1112555"/>
                <a:ext cx="10134601" cy="5271153"/>
              </a:xfrm>
            </p:spPr>
            <p:txBody>
              <a:bodyPr>
                <a:noAutofit/>
              </a:bodyPr>
              <a:lstStyle/>
              <a:p>
                <a:r>
                  <a:rPr lang="pt-PT" sz="2400" dirty="0" smtClean="0"/>
                  <a:t>Regra </a:t>
                </a:r>
                <a:r>
                  <a:rPr lang="pt-PT" sz="2400" dirty="0"/>
                  <a:t>de instanciação universal + modus ponens</a:t>
                </a:r>
              </a:p>
              <a:p>
                <a:pPr lvl="1"/>
                <a:r>
                  <a:rPr lang="pt-PT" dirty="0" smtClean="0"/>
                  <a:t>Versão </a:t>
                </a:r>
                <a:r>
                  <a:rPr lang="pt-PT" dirty="0"/>
                  <a:t>informal:</a:t>
                </a:r>
              </a:p>
              <a:p>
                <a:pPr marL="1143000" lvl="2" indent="0">
                  <a:buNone/>
                </a:pPr>
                <a:r>
                  <a:rPr lang="pt-PT" sz="2400" dirty="0"/>
                  <a:t>Se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/>
                  <a:t> faz com que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seja verdadeiro</a:t>
                </a:r>
              </a:p>
              <a:p>
                <a:pPr marL="1143000" lvl="2" indent="0">
                  <a:buNone/>
                </a:pPr>
                <a:r>
                  <a:rPr lang="pt-PT" sz="2400" dirty="0"/>
                  <a:t>então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/>
                  <a:t> faz com que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seja verdadeiro.</a:t>
                </a:r>
              </a:p>
              <a:p>
                <a:pPr marL="1143000" lvl="2" indent="0">
                  <a:buNone/>
                </a:pPr>
                <a:r>
                  <a:rPr lang="pt-PT" sz="2400" dirty="0"/>
                  <a:t>a faz com que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seja verdadeiro;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400" dirty="0"/>
                  <a:t>faz com que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seja verdadeiro;</a:t>
                </a:r>
              </a:p>
              <a:p>
                <a:pPr lvl="1"/>
                <a:r>
                  <a:rPr lang="pt-PT" dirty="0" smtClean="0"/>
                  <a:t>Versão </a:t>
                </a:r>
                <a:r>
                  <a:rPr lang="pt-PT" dirty="0"/>
                  <a:t>formal: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/>
                  <a:t>, se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então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/>
                  <a:t>);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para a em particular;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.</a:t>
                </a:r>
              </a:p>
              <a:p>
                <a:r>
                  <a:rPr lang="pt-PT" sz="2400" dirty="0" smtClean="0"/>
                  <a:t>Silogismo</a:t>
                </a:r>
                <a:r>
                  <a:rPr lang="pt-PT" sz="2400" dirty="0"/>
                  <a:t>: duas premissas (uma quantificada) e uma conclusão:</a:t>
                </a:r>
              </a:p>
              <a:p>
                <a:pPr lvl="1"/>
                <a:r>
                  <a:rPr lang="pt-PT" dirty="0" smtClean="0"/>
                  <a:t>1ª </a:t>
                </a:r>
                <a:r>
                  <a:rPr lang="pt-PT" dirty="0"/>
                  <a:t>premissa é chamada de maior (‘major’)</a:t>
                </a:r>
              </a:p>
              <a:p>
                <a:pPr lvl="1"/>
                <a:r>
                  <a:rPr lang="pt-PT" dirty="0" smtClean="0"/>
                  <a:t>2ª </a:t>
                </a:r>
                <a:r>
                  <a:rPr lang="pt-PT" dirty="0"/>
                  <a:t>premissa é chamada de menor (‘minor’)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97" y="1112555"/>
                <a:ext cx="10134601" cy="5271153"/>
              </a:xfrm>
              <a:blipFill>
                <a:blip r:embed="rId2"/>
                <a:stretch>
                  <a:fillRect l="-1624" t="-4745" b="-127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07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Modus Ponens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73666" y="1428750"/>
                <a:ext cx="10380134" cy="4748213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Exemplo </a:t>
                </a:r>
                <a:r>
                  <a:rPr lang="pt-PT" dirty="0"/>
                  <a:t>28:</a:t>
                </a:r>
              </a:p>
              <a:p>
                <a:pPr marL="457200" lvl="1" indent="0">
                  <a:buNone/>
                </a:pPr>
                <a:r>
                  <a:rPr lang="pt-PT" dirty="0"/>
                  <a:t>Se um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é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marL="457200" lvl="1" indent="0">
                  <a:buNone/>
                </a:pPr>
                <a:r>
                  <a:rPr lang="pt-PT" dirty="0"/>
                  <a:t>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𝑠𝑒𝑢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𝑞𝑢𝑎𝑑𝑟𝑎𝑑𝑜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é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PT" dirty="0"/>
                  <a:t> é um número que é par;</a:t>
                </a:r>
              </a:p>
              <a:p>
                <a:pPr marL="457200" lvl="1" indent="0">
                  <a:buNone/>
                </a:pPr>
                <a:r>
                  <a:rPr lang="pt-PT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dirty="0"/>
                  <a:t> é par.</a:t>
                </a:r>
              </a:p>
              <a:p>
                <a:r>
                  <a:rPr lang="pt-PT" dirty="0" smtClean="0"/>
                  <a:t>Reescrevendo </a:t>
                </a:r>
                <a:r>
                  <a:rPr lang="pt-PT" dirty="0"/>
                  <a:t>com quantificadores, variáveis e predicados: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);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PT" dirty="0"/>
                  <a:t> em particular;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666" y="1428750"/>
                <a:ext cx="10380134" cy="4748213"/>
              </a:xfrm>
              <a:blipFill>
                <a:blip r:embed="rId2"/>
                <a:stretch>
                  <a:fillRect l="-2055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35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Modus Tollens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dirty="0" smtClean="0"/>
                  <a:t>Regra </a:t>
                </a:r>
                <a:r>
                  <a:rPr lang="pt-PT" dirty="0"/>
                  <a:t>de instanciação universal + modus tollens</a:t>
                </a:r>
              </a:p>
              <a:p>
                <a:pPr lvl="1"/>
                <a:r>
                  <a:rPr lang="pt-PT" dirty="0" smtClean="0"/>
                  <a:t>Versão </a:t>
                </a:r>
                <a:r>
                  <a:rPr lang="pt-PT" dirty="0"/>
                  <a:t>informal:</a:t>
                </a:r>
              </a:p>
              <a:p>
                <a:pPr marL="1143000" lvl="2" indent="0">
                  <a:buNone/>
                </a:pPr>
                <a:r>
                  <a:rPr lang="pt-PT" dirty="0"/>
                  <a:t>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</a:t>
                </a:r>
              </a:p>
              <a:p>
                <a:pPr marL="1143000" lvl="2" indent="0">
                  <a:buNone/>
                </a:pPr>
                <a:r>
                  <a:rPr lang="pt-PT" dirty="0"/>
                  <a:t>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verdadeiro.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não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não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verdadeiro;</a:t>
                </a:r>
              </a:p>
              <a:p>
                <a:pPr lvl="1"/>
                <a:r>
                  <a:rPr lang="pt-PT" dirty="0" smtClean="0"/>
                  <a:t>Versão </a:t>
                </a:r>
                <a:r>
                  <a:rPr lang="pt-PT" dirty="0"/>
                  <a:t>formal: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em particular;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553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Modus Tollens Universal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sz="2400" dirty="0" smtClean="0"/>
                  <a:t>Exemplo </a:t>
                </a:r>
                <a:r>
                  <a:rPr lang="pt-PT" sz="2400" dirty="0"/>
                  <a:t>29:</a:t>
                </a:r>
              </a:p>
              <a:p>
                <a:pPr marL="1143000" lvl="2" indent="0">
                  <a:buNone/>
                </a:pPr>
                <a:r>
                  <a:rPr lang="pt-PT" sz="2400" dirty="0"/>
                  <a:t>Todos seres humanos são mortais;</a:t>
                </a:r>
              </a:p>
              <a:p>
                <a:pPr marL="1143000" lvl="2" indent="0">
                  <a:buNone/>
                </a:pPr>
                <a:r>
                  <a:rPr lang="pt-PT" sz="2400" dirty="0"/>
                  <a:t>Zeus não é mortal;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Zeus não é humano.</a:t>
                </a:r>
              </a:p>
              <a:p>
                <a:pPr marL="457200" lvl="1" indent="0">
                  <a:buNone/>
                </a:pPr>
                <a:r>
                  <a:rPr lang="pt-PT" dirty="0"/>
                  <a:t>Reescrevendo com quantificadores, variáveis e predicados e supondo: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é humano,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é mortal.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400" dirty="0"/>
                  <a:t>, se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então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/>
                  <a:t> para </a:t>
                </a:r>
                <a14:m>
                  <m:oMath xmlns:m="http://schemas.openxmlformats.org/officeDocument/2006/math">
                    <m:r>
                      <a:rPr lang="pt-PT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PT" sz="2400" dirty="0"/>
                  <a:t> em particular;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PT" dirty="0"/>
                  <a:t>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PT" dirty="0"/>
                  <a:t> em particular</a:t>
                </a:r>
                <a:r>
                  <a:rPr lang="pt-PT" dirty="0" smtClean="0"/>
                  <a:t>.</a:t>
                </a:r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5" t="-52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04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665" y="154251"/>
            <a:ext cx="10793894" cy="892175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Prova da </a:t>
            </a:r>
            <a:r>
              <a:rPr lang="pt-PT" dirty="0"/>
              <a:t>validade de argumentos </a:t>
            </a:r>
            <a:r>
              <a:rPr lang="pt-PT" dirty="0" smtClean="0"/>
              <a:t>com proposições </a:t>
            </a:r>
            <a:r>
              <a:rPr lang="pt-PT" dirty="0"/>
              <a:t>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3862" y="1155285"/>
                <a:ext cx="10391686" cy="4963504"/>
              </a:xfrm>
            </p:spPr>
            <p:txBody>
              <a:bodyPr>
                <a:noAutofit/>
              </a:bodyPr>
              <a:lstStyle/>
              <a:p>
                <a:r>
                  <a:rPr lang="pt-PT" sz="2000" dirty="0" smtClean="0"/>
                  <a:t>Definição </a:t>
                </a:r>
                <a:r>
                  <a:rPr lang="pt-PT" sz="2000" dirty="0"/>
                  <a:t>(forma de um argumento): </a:t>
                </a:r>
                <a:endParaRPr lang="pt-PT" sz="2000" dirty="0" smtClean="0"/>
              </a:p>
              <a:p>
                <a:pPr marL="265113" indent="0">
                  <a:buNone/>
                </a:pPr>
                <a:r>
                  <a:rPr lang="pt-PT" sz="2000" b="1" i="1" dirty="0" smtClean="0"/>
                  <a:t>A </a:t>
                </a:r>
                <a:r>
                  <a:rPr lang="pt-PT" sz="2000" b="1" i="1" dirty="0"/>
                  <a:t>forma de um argumento é </a:t>
                </a:r>
                <a:r>
                  <a:rPr lang="pt-PT" sz="2000" b="1" i="1" dirty="0" smtClean="0"/>
                  <a:t>válida quando </a:t>
                </a:r>
                <a:r>
                  <a:rPr lang="pt-PT" sz="2000" b="1" i="1" dirty="0"/>
                  <a:t>os símbolos dos predicados nas premissas forem substituídos </a:t>
                </a:r>
                <a:r>
                  <a:rPr lang="pt-PT" sz="2000" b="1" i="1" dirty="0" smtClean="0"/>
                  <a:t>por quaisquer </a:t>
                </a:r>
                <a:r>
                  <a:rPr lang="pt-PT" sz="2000" b="1" i="1" dirty="0"/>
                  <a:t>predicados em particular, se as premissas resultantes </a:t>
                </a:r>
                <a:r>
                  <a:rPr lang="pt-PT" sz="2000" b="1" i="1" dirty="0" smtClean="0"/>
                  <a:t>forem verdadeiras </a:t>
                </a:r>
                <a:r>
                  <a:rPr lang="pt-PT" sz="2000" b="1" i="1" dirty="0"/>
                  <a:t>então a conclusão também é verdadeira.</a:t>
                </a:r>
              </a:p>
              <a:p>
                <a:pPr marL="457200" lvl="1" indent="0">
                  <a:buNone/>
                </a:pPr>
                <a:r>
                  <a:rPr lang="pt-PT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pt-PT" sz="2000" dirty="0" smtClean="0"/>
                  <a:t> </a:t>
                </a:r>
                <a:r>
                  <a:rPr lang="pt-PT" sz="2000" dirty="0"/>
                  <a:t>Um argumento é válido sse sua forma é válida.</a:t>
                </a:r>
              </a:p>
              <a:p>
                <a:r>
                  <a:rPr lang="pt-PT" sz="2000" dirty="0" smtClean="0"/>
                  <a:t>Prova </a:t>
                </a:r>
                <a:r>
                  <a:rPr lang="pt-PT" sz="2000" dirty="0"/>
                  <a:t>de validade da regra do Modus Ponens Universal: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000" dirty="0"/>
                  <a:t>, se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 então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 para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sz="2000" dirty="0"/>
                  <a:t> em particular;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sz="20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.</a:t>
                </a:r>
              </a:p>
              <a:p>
                <a:pPr lvl="1"/>
                <a:r>
                  <a:rPr lang="pt-PT" sz="2000" dirty="0" smtClean="0"/>
                  <a:t>Suponha </a:t>
                </a:r>
                <a:r>
                  <a:rPr lang="pt-PT" sz="2000" dirty="0"/>
                  <a:t>que as premissas maior e menor são V.</a:t>
                </a:r>
              </a:p>
              <a:p>
                <a:pPr lvl="1"/>
                <a:r>
                  <a:rPr lang="pt-PT" sz="2000" dirty="0" smtClean="0"/>
                  <a:t>Mostre </a:t>
                </a:r>
                <a:r>
                  <a:rPr lang="pt-PT" sz="2000" dirty="0"/>
                  <a:t>que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 é V (o que deve ser provado).</a:t>
                </a:r>
              </a:p>
              <a:p>
                <a:pPr lvl="1"/>
                <a:r>
                  <a:rPr lang="pt-PT" sz="2000" dirty="0" smtClean="0"/>
                  <a:t>Pela </a:t>
                </a:r>
                <a:r>
                  <a:rPr lang="pt-PT" sz="2000" dirty="0"/>
                  <a:t>premissa menor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 é V.</a:t>
                </a:r>
              </a:p>
              <a:p>
                <a:pPr lvl="1"/>
                <a:r>
                  <a:rPr lang="pt-PT" sz="2000" dirty="0" smtClean="0"/>
                  <a:t>Pela </a:t>
                </a:r>
                <a:r>
                  <a:rPr lang="pt-PT" sz="2000" dirty="0"/>
                  <a:t>premissa maior e a regra de instanciação universal a afirmação “</a:t>
                </a:r>
                <a:r>
                  <a:rPr lang="pt-PT" sz="2000" dirty="0" smtClean="0"/>
                  <a:t>se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 então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” é V para o valor de a em particular.</a:t>
                </a:r>
              </a:p>
              <a:p>
                <a:pPr lvl="1"/>
                <a:r>
                  <a:rPr lang="pt-PT" sz="2000" dirty="0" smtClean="0"/>
                  <a:t>Se </a:t>
                </a:r>
                <a:r>
                  <a:rPr lang="pt-PT" sz="2000" dirty="0"/>
                  <a:t>as proposições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PT" sz="2000" dirty="0"/>
                  <a:t>e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000" dirty="0"/>
                  <a:t> são V, então por modus </a:t>
                </a:r>
                <a:r>
                  <a:rPr lang="pt-PT" sz="2000" dirty="0" smtClean="0"/>
                  <a:t>ponens a </a:t>
                </a:r>
                <a:r>
                  <a:rPr lang="pt-PT" sz="2000" dirty="0"/>
                  <a:t>proposição </a:t>
                </a:r>
                <a14:m>
                  <m:oMath xmlns:m="http://schemas.openxmlformats.org/officeDocument/2006/math"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sz="2000" dirty="0"/>
                  <a:t>) também é V (o que devia ser provado).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3862" y="1155285"/>
                <a:ext cx="10391686" cy="4963504"/>
              </a:xfrm>
              <a:blipFill>
                <a:blip r:embed="rId2"/>
                <a:stretch>
                  <a:fillRect l="-1173" t="-4177" r="-528" b="-90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5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Predicados e proposições 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Definição: Um </a:t>
                </a:r>
                <a:r>
                  <a:rPr lang="pt-PT" dirty="0">
                    <a:solidFill>
                      <a:srgbClr val="C00000"/>
                    </a:solidFill>
                  </a:rPr>
                  <a:t>predicado</a:t>
                </a:r>
                <a:r>
                  <a:rPr lang="pt-PT" dirty="0"/>
                  <a:t> é uma sentença que contém um número finito </a:t>
                </a:r>
                <a:r>
                  <a:rPr lang="pt-PT" dirty="0" smtClean="0"/>
                  <a:t>de variáveis </a:t>
                </a:r>
                <a:r>
                  <a:rPr lang="pt-PT" dirty="0"/>
                  <a:t>e se torna uma proposição quando as variáveis são </a:t>
                </a:r>
                <a:r>
                  <a:rPr lang="pt-PT" dirty="0" smtClean="0"/>
                  <a:t>substituídas por </a:t>
                </a:r>
                <a:r>
                  <a:rPr lang="pt-PT" dirty="0"/>
                  <a:t>valores específicos.</a:t>
                </a:r>
              </a:p>
              <a:p>
                <a:r>
                  <a:rPr lang="pt-PT" dirty="0" smtClean="0"/>
                  <a:t>Os </a:t>
                </a:r>
                <a:r>
                  <a:rPr lang="pt-PT" dirty="0"/>
                  <a:t>valores das variáveis de predicados são definidos por </a:t>
                </a:r>
                <a:r>
                  <a:rPr lang="pt-PT" dirty="0" smtClean="0"/>
                  <a:t>conjuntos chamados </a:t>
                </a:r>
                <a:r>
                  <a:rPr lang="pt-PT" dirty="0"/>
                  <a:t>domínios. Por exemplo,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pt-PT" dirty="0"/>
                  <a:t>.</a:t>
                </a:r>
              </a:p>
              <a:p>
                <a:r>
                  <a:rPr lang="pt-PT" dirty="0"/>
                  <a:t>Nota: O uso da letra Z vem do alemão zahl, que significa número.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 r="-6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31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665" y="154251"/>
            <a:ext cx="10742619" cy="892175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Utilização dos </a:t>
            </a:r>
            <a:r>
              <a:rPr lang="pt-PT" dirty="0"/>
              <a:t>diagramas para mostrar a validade </a:t>
            </a:r>
            <a:r>
              <a:rPr lang="pt-PT" dirty="0" smtClean="0"/>
              <a:t>de proposições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51134" y="1428751"/>
                <a:ext cx="10302666" cy="2972334"/>
              </a:xfrm>
            </p:spPr>
            <p:txBody>
              <a:bodyPr/>
              <a:lstStyle/>
              <a:p>
                <a:r>
                  <a:rPr lang="pt-PT" dirty="0" smtClean="0"/>
                  <a:t>Idéia</a:t>
                </a:r>
                <a:r>
                  <a:rPr lang="pt-PT" dirty="0"/>
                  <a:t>:</a:t>
                </a:r>
              </a:p>
              <a:p>
                <a:pPr lvl="1"/>
                <a:r>
                  <a:rPr lang="pt-PT" dirty="0" smtClean="0"/>
                  <a:t>Represente </a:t>
                </a:r>
                <a:r>
                  <a:rPr lang="pt-PT" dirty="0"/>
                  <a:t>a validade das premissas com diagramas.</a:t>
                </a:r>
              </a:p>
              <a:p>
                <a:pPr lvl="1"/>
                <a:r>
                  <a:rPr lang="pt-PT" dirty="0" smtClean="0"/>
                  <a:t>Analise </a:t>
                </a:r>
                <a:r>
                  <a:rPr lang="pt-PT" dirty="0"/>
                  <a:t>os diagramas para saber se eles representam também a </a:t>
                </a:r>
                <a:r>
                  <a:rPr lang="pt-PT" dirty="0" smtClean="0"/>
                  <a:t>verdade da </a:t>
                </a:r>
                <a:r>
                  <a:rPr lang="pt-PT" dirty="0"/>
                  <a:t>conclusão.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30:</a:t>
                </a:r>
              </a:p>
              <a:p>
                <a:pPr marL="0" indent="0">
                  <a:buNone/>
                </a:pPr>
                <a:r>
                  <a:rPr lang="pt-PT" dirty="0" smtClean="0"/>
                  <a:t>	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: ∀ </m:t>
                    </m:r>
                  </m:oMath>
                </a14:m>
                <a:r>
                  <a:rPr lang="pt-PT" dirty="0"/>
                  <a:t>inteiros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PT" dirty="0"/>
                  <a:t> é um número racional.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1134" y="1428751"/>
                <a:ext cx="10302666" cy="2972334"/>
              </a:xfrm>
              <a:blipFill>
                <a:blip r:embed="rId2"/>
                <a:stretch>
                  <a:fillRect l="-2070" t="-10041" r="-1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692068" y="5796877"/>
                <a:ext cx="6096000" cy="5953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50000"/>
                </a:pPr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sz="2800" dirty="0" smtClean="0"/>
                  <a:t>A </a:t>
                </a:r>
                <a:r>
                  <a:rPr lang="pt-PT" sz="2800" dirty="0"/>
                  <a:t>forma do argumento é válida.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68" y="5796877"/>
                <a:ext cx="6096000" cy="595378"/>
              </a:xfrm>
              <a:prstGeom prst="rect">
                <a:avLst/>
              </a:prstGeom>
              <a:blipFill>
                <a:blip r:embed="rId3"/>
                <a:stretch>
                  <a:fillRect t="-17347" b="-91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4255806" y="4751462"/>
            <a:ext cx="2871387" cy="96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Número racional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4913830" y="5108150"/>
            <a:ext cx="1572426" cy="4893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inteiro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4330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665" y="154251"/>
            <a:ext cx="10768256" cy="892175"/>
          </a:xfrm>
        </p:spPr>
        <p:txBody>
          <a:bodyPr>
            <a:normAutofit fontScale="90000"/>
          </a:bodyPr>
          <a:lstStyle/>
          <a:p>
            <a:r>
              <a:rPr lang="pt-PT" dirty="0"/>
              <a:t>Utilização </a:t>
            </a:r>
            <a:r>
              <a:rPr lang="pt-PT" dirty="0" smtClean="0"/>
              <a:t>dos </a:t>
            </a:r>
            <a:r>
              <a:rPr lang="pt-PT" dirty="0"/>
              <a:t>diagramas para mostrar a validade de proposições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Exemplo </a:t>
                </a:r>
                <a:r>
                  <a:rPr lang="pt-PT" dirty="0"/>
                  <a:t>31:</a:t>
                </a:r>
              </a:p>
              <a:p>
                <a:pPr marL="457200" lvl="1" indent="0">
                  <a:buNone/>
                </a:pPr>
                <a:r>
                  <a:rPr lang="pt-PT" dirty="0"/>
                  <a:t>Todos seres humanos são mortais;</a:t>
                </a:r>
              </a:p>
              <a:p>
                <a:pPr marL="457200" lvl="1" indent="0">
                  <a:buNone/>
                </a:pPr>
                <a:r>
                  <a:rPr lang="pt-PT" dirty="0"/>
                  <a:t>Zeus não é mortal;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dirty="0" smtClean="0"/>
                  <a:t>Zeus </a:t>
                </a:r>
                <a:r>
                  <a:rPr lang="pt-PT" dirty="0"/>
                  <a:t>não é humano.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358640" y="3341406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Premissa Maior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61324" y="3341406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Premissa Menor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914259" y="3710738"/>
            <a:ext cx="2871387" cy="96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Mortais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2358640" y="4067426"/>
            <a:ext cx="1948441" cy="4893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Seres humanos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5572445" y="3710738"/>
            <a:ext cx="2871387" cy="96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Mortais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9118363" y="3879791"/>
            <a:ext cx="112268" cy="119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8866688" y="4012424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Zeus</a:t>
            </a:r>
            <a:endParaRPr lang="pt-PT" dirty="0"/>
          </a:p>
        </p:txBody>
      </p:sp>
      <p:sp>
        <p:nvSpPr>
          <p:cNvPr id="11" name="Retângulo 10"/>
          <p:cNvSpPr/>
          <p:nvPr/>
        </p:nvSpPr>
        <p:spPr>
          <a:xfrm>
            <a:off x="3818547" y="5033100"/>
            <a:ext cx="2871387" cy="96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Mortais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12" name="Retângulo 11"/>
          <p:cNvSpPr/>
          <p:nvPr/>
        </p:nvSpPr>
        <p:spPr>
          <a:xfrm>
            <a:off x="4262928" y="5389788"/>
            <a:ext cx="1948441" cy="4893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Seres humanos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7385990" y="5374309"/>
            <a:ext cx="112268" cy="119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7134315" y="5506942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Zeus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1600912" y="6211597"/>
                <a:ext cx="6096000" cy="5953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50000"/>
                </a:pPr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sz="2800" dirty="0" smtClean="0"/>
                  <a:t>A </a:t>
                </a:r>
                <a:r>
                  <a:rPr lang="pt-PT" sz="2800" dirty="0"/>
                  <a:t>forma do argumento é válida.</a:t>
                </a: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12" y="6211597"/>
                <a:ext cx="6096000" cy="595378"/>
              </a:xfrm>
              <a:prstGeom prst="rect">
                <a:avLst/>
              </a:prstGeom>
              <a:blipFill>
                <a:blip r:embed="rId3"/>
                <a:stretch>
                  <a:fillRect t="-17347" b="-91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553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665" y="154251"/>
            <a:ext cx="10785348" cy="892175"/>
          </a:xfrm>
        </p:spPr>
        <p:txBody>
          <a:bodyPr>
            <a:normAutofit fontScale="90000"/>
          </a:bodyPr>
          <a:lstStyle/>
          <a:p>
            <a:r>
              <a:rPr lang="pt-PT" dirty="0"/>
              <a:t>Utilização dos diagramas para mostrar a validade de proposições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3862" y="1428750"/>
                <a:ext cx="10259937" cy="1852835"/>
              </a:xfrm>
            </p:spPr>
            <p:txBody>
              <a:bodyPr/>
              <a:lstStyle/>
              <a:p>
                <a:r>
                  <a:rPr lang="pt-PT" dirty="0" smtClean="0"/>
                  <a:t>Exemplo </a:t>
                </a:r>
                <a:r>
                  <a:rPr lang="pt-PT" dirty="0"/>
                  <a:t>32:</a:t>
                </a:r>
              </a:p>
              <a:p>
                <a:pPr marL="457200" lvl="1" indent="0">
                  <a:buNone/>
                </a:pPr>
                <a:r>
                  <a:rPr lang="pt-PT" dirty="0"/>
                  <a:t>Todos seres humanos são mortais;</a:t>
                </a:r>
              </a:p>
              <a:p>
                <a:pPr marL="457200" lvl="1" indent="0">
                  <a:buNone/>
                </a:pPr>
                <a:r>
                  <a:rPr lang="pt-PT" dirty="0"/>
                  <a:t>Felix é mortal;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dirty="0" smtClean="0"/>
                  <a:t>Felix </a:t>
                </a:r>
                <a:r>
                  <a:rPr lang="pt-PT" dirty="0"/>
                  <a:t>é um ser humano.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3862" y="1428750"/>
                <a:ext cx="10259937" cy="1852835"/>
              </a:xfrm>
              <a:blipFill>
                <a:blip r:embed="rId2"/>
                <a:stretch>
                  <a:fillRect l="-2080" t="-161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358640" y="3341406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Premissa Maior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61324" y="3341406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Premissa Menor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914259" y="3710738"/>
            <a:ext cx="2871387" cy="96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Mortais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2358640" y="4067426"/>
            <a:ext cx="1948441" cy="4893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Seres humanos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5572445" y="3710738"/>
            <a:ext cx="2871387" cy="96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Mortais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6930640" y="4174447"/>
            <a:ext cx="112268" cy="119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6678965" y="4307080"/>
            <a:ext cx="60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Félix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3090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665" y="154251"/>
            <a:ext cx="10785348" cy="892175"/>
          </a:xfrm>
        </p:spPr>
        <p:txBody>
          <a:bodyPr>
            <a:normAutofit fontScale="90000"/>
          </a:bodyPr>
          <a:lstStyle/>
          <a:p>
            <a:r>
              <a:rPr lang="pt-PT" dirty="0"/>
              <a:t>Utilização dos diagramas para mostrar a validade de proposições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3862" y="1428750"/>
            <a:ext cx="10259937" cy="758973"/>
          </a:xfrm>
        </p:spPr>
        <p:txBody>
          <a:bodyPr/>
          <a:lstStyle/>
          <a:p>
            <a:r>
              <a:rPr lang="pt-PT" dirty="0" smtClean="0"/>
              <a:t>Possíveis situações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58640" y="3341406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Premissa Maior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61324" y="3341406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Premissa Menor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914259" y="3710738"/>
            <a:ext cx="2871387" cy="175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Mortais</a:t>
            </a:r>
          </a:p>
          <a:p>
            <a:pPr algn="ctr"/>
            <a:endParaRPr lang="pt-PT" dirty="0"/>
          </a:p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2375731" y="4234267"/>
            <a:ext cx="1948441" cy="9994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dirty="0" smtClean="0"/>
              <a:t>Seres humanos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5572445" y="3710738"/>
            <a:ext cx="2871387" cy="175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Mortais</a:t>
            </a:r>
          </a:p>
          <a:p>
            <a:pPr algn="ctr"/>
            <a:endParaRPr lang="pt-PT" dirty="0"/>
          </a:p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6033331" y="3916968"/>
            <a:ext cx="112268" cy="119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5781656" y="4049601"/>
            <a:ext cx="60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Félix</a:t>
            </a:r>
            <a:endParaRPr lang="pt-PT" dirty="0"/>
          </a:p>
        </p:txBody>
      </p:sp>
      <p:sp>
        <p:nvSpPr>
          <p:cNvPr id="11" name="Retângulo 10"/>
          <p:cNvSpPr/>
          <p:nvPr/>
        </p:nvSpPr>
        <p:spPr>
          <a:xfrm>
            <a:off x="3305799" y="4362456"/>
            <a:ext cx="112268" cy="119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3054124" y="4495089"/>
            <a:ext cx="60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Félix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6109658" y="4362456"/>
            <a:ext cx="1948441" cy="9994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r>
              <a:rPr lang="pt-PT" dirty="0" smtClean="0"/>
              <a:t>Seres humanos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2199117" y="5992837"/>
                <a:ext cx="6096000" cy="5953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50000"/>
                </a:pPr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sz="2800" dirty="0" smtClean="0"/>
                  <a:t>A </a:t>
                </a:r>
                <a:r>
                  <a:rPr lang="pt-PT" sz="2800" dirty="0"/>
                  <a:t>forma do argumento é válida.</a:t>
                </a: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17" y="5992837"/>
                <a:ext cx="6096000" cy="595378"/>
              </a:xfrm>
              <a:prstGeom prst="rect">
                <a:avLst/>
              </a:prstGeom>
              <a:blipFill>
                <a:blip r:embed="rId2"/>
                <a:stretch>
                  <a:fillRect t="-16327" b="-91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518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Argumentos com proposições </a:t>
            </a:r>
            <a:r>
              <a:rPr lang="pt-PT" dirty="0" smtClean="0"/>
              <a:t>quantificadas: Formas </a:t>
            </a:r>
            <a:r>
              <a:rPr lang="pt-PT" dirty="0"/>
              <a:t>inválidas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68224" y="1428750"/>
                <a:ext cx="10434415" cy="4748213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Erro </a:t>
                </a:r>
                <a:r>
                  <a:rPr lang="pt-PT" dirty="0"/>
                  <a:t>oposto:</a:t>
                </a:r>
              </a:p>
              <a:p>
                <a:pPr lvl="1"/>
                <a:r>
                  <a:rPr lang="pt-PT" dirty="0" smtClean="0"/>
                  <a:t>Versão </a:t>
                </a:r>
                <a:r>
                  <a:rPr lang="pt-PT" dirty="0"/>
                  <a:t>informal:</a:t>
                </a:r>
              </a:p>
              <a:p>
                <a:pPr marL="1143000" lvl="2" indent="0">
                  <a:buNone/>
                </a:pPr>
                <a:r>
                  <a:rPr lang="pt-PT" dirty="0"/>
                  <a:t>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) seja verdadeiro</a:t>
                </a:r>
              </a:p>
              <a:p>
                <a:pPr marL="1143000" lvl="2" indent="0">
                  <a:buNone/>
                </a:pPr>
                <a:r>
                  <a:rPr lang="pt-PT" dirty="0"/>
                  <a:t>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verdadeiro.</a:t>
                </a:r>
              </a:p>
              <a:p>
                <a:pPr lvl="1"/>
                <a:r>
                  <a:rPr lang="pt-PT" dirty="0" smtClean="0"/>
                  <a:t>Versão </a:t>
                </a:r>
                <a:r>
                  <a:rPr lang="pt-PT" dirty="0"/>
                  <a:t>formal: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em particular;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224" y="1428750"/>
                <a:ext cx="10434415" cy="4748213"/>
              </a:xfrm>
              <a:blipFill>
                <a:blip r:embed="rId2"/>
                <a:stretch>
                  <a:fillRect l="-2044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34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Argumentos com proposições quantificadas:</a:t>
            </a:r>
            <a:br>
              <a:rPr lang="pt-PT" dirty="0"/>
            </a:br>
            <a:r>
              <a:rPr lang="pt-PT" dirty="0"/>
              <a:t>Formas inválidas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19198" y="1428750"/>
                <a:ext cx="10134601" cy="5048962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Erro </a:t>
                </a:r>
                <a:r>
                  <a:rPr lang="pt-PT" dirty="0"/>
                  <a:t>inverso:</a:t>
                </a:r>
              </a:p>
              <a:p>
                <a:pPr lvl="1"/>
                <a:r>
                  <a:rPr lang="pt-PT" dirty="0" smtClean="0"/>
                  <a:t>Versão </a:t>
                </a:r>
                <a:r>
                  <a:rPr lang="pt-PT" dirty="0"/>
                  <a:t>informal:</a:t>
                </a:r>
              </a:p>
              <a:p>
                <a:pPr marL="1143000" lvl="2" indent="0">
                  <a:buNone/>
                </a:pPr>
                <a:r>
                  <a:rPr lang="pt-PT" dirty="0"/>
                  <a:t>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</a:t>
                </a:r>
              </a:p>
              <a:p>
                <a:pPr marL="1143000" lvl="2" indent="0">
                  <a:buNone/>
                </a:pPr>
                <a:r>
                  <a:rPr lang="pt-PT" dirty="0"/>
                  <a:t>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não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) seja verdadeiro;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não faz com 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seja verdadeiro.</a:t>
                </a:r>
              </a:p>
              <a:p>
                <a:pPr lvl="1"/>
                <a:r>
                  <a:rPr lang="pt-PT" dirty="0" smtClean="0"/>
                  <a:t>Versão </a:t>
                </a:r>
                <a:r>
                  <a:rPr lang="pt-PT" dirty="0"/>
                  <a:t>formal: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);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) 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em particular;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∴¬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8" y="1428750"/>
                <a:ext cx="10134601" cy="5048962"/>
              </a:xfrm>
              <a:blipFill>
                <a:blip r:embed="rId2"/>
                <a:stretch>
                  <a:fillRect l="-2106" t="-59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29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Argumentos com proposições quantificadas:</a:t>
            </a:r>
            <a:br>
              <a:rPr lang="pt-PT" dirty="0"/>
            </a:br>
            <a:r>
              <a:rPr lang="pt-PT" dirty="0"/>
              <a:t>Argumentos com nenhum(a)/não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19198" y="1428751"/>
                <a:ext cx="10134601" cy="1827197"/>
              </a:xfrm>
            </p:spPr>
            <p:txBody>
              <a:bodyPr>
                <a:normAutofit/>
              </a:bodyPr>
              <a:lstStyle/>
              <a:p>
                <a:r>
                  <a:rPr lang="pt-PT" dirty="0" smtClean="0"/>
                  <a:t>Testando </a:t>
                </a:r>
                <a:r>
                  <a:rPr lang="pt-PT" dirty="0"/>
                  <a:t>a validade de um argumento com diagramas:</a:t>
                </a:r>
              </a:p>
              <a:p>
                <a:pPr marL="457200" lvl="1" indent="0">
                  <a:buNone/>
                </a:pPr>
                <a:r>
                  <a:rPr lang="pt-PT" dirty="0"/>
                  <a:t>Nenhuma função polinomial tem assíntota horizontal;</a:t>
                </a:r>
              </a:p>
              <a:p>
                <a:pPr marL="457200" lvl="1" indent="0">
                  <a:buNone/>
                </a:pPr>
                <a:r>
                  <a:rPr lang="pt-PT" dirty="0"/>
                  <a:t>Essa função tem assíntota horizontal;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dirty="0" smtClean="0"/>
                  <a:t> Essa </a:t>
                </a:r>
                <a:r>
                  <a:rPr lang="pt-PT" dirty="0"/>
                  <a:t>função não é polinomial.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8" y="1428751"/>
                <a:ext cx="10134601" cy="1827197"/>
              </a:xfrm>
              <a:blipFill>
                <a:blip r:embed="rId2"/>
                <a:stretch>
                  <a:fillRect l="-2106" t="-16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365757" y="5891739"/>
                <a:ext cx="6096000" cy="480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50000"/>
                </a:pPr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pt-PT" sz="2800" dirty="0" smtClean="0"/>
                  <a:t> A </a:t>
                </a:r>
                <a:r>
                  <a:rPr lang="pt-PT" sz="2800" dirty="0"/>
                  <a:t>forma do argumento é válida.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7" y="5891739"/>
                <a:ext cx="6096000" cy="480131"/>
              </a:xfrm>
              <a:prstGeom prst="rect">
                <a:avLst/>
              </a:prstGeom>
              <a:blipFill>
                <a:blip r:embed="rId3"/>
                <a:stretch>
                  <a:fillRect t="-20253" b="-3544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2530247" y="3505639"/>
            <a:ext cx="2871387" cy="175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Funções polinomiais</a:t>
            </a:r>
          </a:p>
          <a:p>
            <a:pPr algn="ctr"/>
            <a:endParaRPr lang="pt-PT" dirty="0"/>
          </a:p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6026063" y="3505639"/>
            <a:ext cx="2871387" cy="175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Funcões com assíntotas horizontais</a:t>
            </a:r>
            <a:endParaRPr lang="pt-PT" dirty="0"/>
          </a:p>
          <a:p>
            <a:pPr algn="ctr"/>
            <a:endParaRPr lang="pt-PT" dirty="0" smtClean="0"/>
          </a:p>
          <a:p>
            <a:pPr algn="ctr"/>
            <a:endParaRPr lang="pt-PT" dirty="0" smtClean="0"/>
          </a:p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7324276" y="4656352"/>
            <a:ext cx="112268" cy="119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6795343" y="4786548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Essa função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608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Argumentos com proposições quantificadas:</a:t>
            </a:r>
            <a:br>
              <a:rPr lang="pt-PT" dirty="0"/>
            </a:br>
            <a:r>
              <a:rPr lang="pt-PT" dirty="0"/>
              <a:t>Argumentos com nenhum(a)/não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Outra </a:t>
                </a:r>
                <a:r>
                  <a:rPr lang="pt-PT" dirty="0"/>
                  <a:t>alternativa: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uma função polinomial.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não tem assíntota horizontal.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PT" dirty="0"/>
                  <a:t>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em particular;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∴¬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309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Comentários sobre erros oposto e inverso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59680" y="1428750"/>
                <a:ext cx="10294120" cy="47482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PT" dirty="0" smtClean="0"/>
                  <a:t>Erro </a:t>
                </a:r>
                <a:r>
                  <a:rPr lang="pt-PT" dirty="0"/>
                  <a:t>comum porque as pessoas assumem a premissa maior </a:t>
                </a:r>
                <a:r>
                  <a:rPr lang="pt-PT" dirty="0" smtClean="0"/>
                  <a:t>como bicondicional </a:t>
                </a:r>
                <a:r>
                  <a:rPr lang="pt-PT" dirty="0"/>
                  <a:t>ao invés de uma sentença condicional simples.</a:t>
                </a:r>
              </a:p>
              <a:p>
                <a:r>
                  <a:rPr lang="pt-PT" dirty="0" smtClean="0"/>
                  <a:t>Variação </a:t>
                </a:r>
                <a:r>
                  <a:rPr lang="pt-PT" dirty="0"/>
                  <a:t>do erro oposto pode ser uma ferramenta útil se usada com critério.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então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); (V)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; (V) para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PT" dirty="0"/>
                  <a:t> em particular</a:t>
                </a:r>
              </a:p>
              <a:p>
                <a:pPr marL="457200" lvl="1" indent="0">
                  <a:buNone/>
                </a:pPr>
                <a:r>
                  <a:rPr lang="pt-PT" dirty="0"/>
                  <a:t>Verifique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também é V.</a:t>
                </a:r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33: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se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tem pneumonia</a:t>
                </a:r>
              </a:p>
              <a:p>
                <a:pPr marL="457200" lvl="1" indent="0">
                  <a:buNone/>
                </a:pPr>
                <a:r>
                  <a:rPr lang="pt-PT" dirty="0"/>
                  <a:t>então [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tem febre e calafrios, tosse forte e sente cansado].</a:t>
                </a:r>
              </a:p>
              <a:p>
                <a:pPr lvl="1"/>
                <a:r>
                  <a:rPr lang="pt-PT" dirty="0" smtClean="0"/>
                  <a:t>Se </a:t>
                </a:r>
                <a:r>
                  <a:rPr lang="pt-PT" dirty="0"/>
                  <a:t>o médico sabe sobre [ . . . ] então existe uma forte possibilidade (</a:t>
                </a:r>
                <a:r>
                  <a:rPr lang="pt-PT" dirty="0" smtClean="0"/>
                  <a:t>mas não </a:t>
                </a:r>
                <a:r>
                  <a:rPr lang="pt-PT" dirty="0"/>
                  <a:t>certeza) que a pessoa tem pneumonia.</a:t>
                </a:r>
              </a:p>
              <a:p>
                <a:pPr lvl="1"/>
                <a:r>
                  <a:rPr lang="pt-PT" dirty="0" smtClean="0"/>
                  <a:t>Forma </a:t>
                </a:r>
                <a:r>
                  <a:rPr lang="pt-PT" dirty="0"/>
                  <a:t>de raciocínio chamada de abdução (‘abduction’) em IA e é </a:t>
                </a:r>
                <a:r>
                  <a:rPr lang="pt-PT" dirty="0" smtClean="0"/>
                  <a:t>muito usada </a:t>
                </a:r>
                <a:r>
                  <a:rPr lang="pt-PT" dirty="0"/>
                  <a:t>em sistemas especialistas.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680" y="1428750"/>
                <a:ext cx="10294120" cy="4748213"/>
              </a:xfrm>
              <a:blipFill>
                <a:blip r:embed="rId2"/>
                <a:stretch>
                  <a:fillRect l="-1835" t="-693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52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Predicados e proposições 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dirty="0" smtClean="0"/>
                  <a:t>Definição: Se P(x) é um predicado e x tem domínio D, o conjunto verdade de </a:t>
                </a:r>
                <a:r>
                  <a:rPr lang="pt-PT" dirty="0"/>
                  <a:t>P(x) é o conjunto de todos elementos de D que fazem P(x) </a:t>
                </a:r>
                <a:r>
                  <a:rPr lang="pt-PT" dirty="0" smtClean="0"/>
                  <a:t>verdadeiro quando </a:t>
                </a:r>
                <a:r>
                  <a:rPr lang="pt-PT" dirty="0"/>
                  <a:t>substituído por x. O conjunto verdade de P(x) é denotado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PT" dirty="0" smtClean="0"/>
              </a:p>
              <a:p>
                <a:r>
                  <a:rPr lang="pt-PT" dirty="0" smtClean="0"/>
                  <a:t>Exemplo </a:t>
                </a:r>
                <a:r>
                  <a:rPr lang="pt-PT" dirty="0"/>
                  <a:t>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: “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um </a:t>
                </a:r>
                <a:r>
                  <a:rPr lang="pt-PT" dirty="0" smtClean="0"/>
                  <a:t>factor </a:t>
                </a:r>
                <a:r>
                  <a:rPr lang="pt-PT" dirty="0"/>
                  <a:t>de 8” e o domínio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o conjunto de todos </a:t>
                </a:r>
                <a:r>
                  <a:rPr lang="pt-PT" dirty="0" smtClean="0"/>
                  <a:t>os inteiros </a:t>
                </a:r>
                <a:r>
                  <a:rPr lang="pt-PT" dirty="0"/>
                  <a:t>positivos.</a:t>
                </a:r>
              </a:p>
              <a:p>
                <a:pPr marL="0" indent="0">
                  <a:buNone/>
                </a:pPr>
                <a:r>
                  <a:rPr lang="pt-PT" dirty="0" smtClean="0"/>
                  <a:t>	O </a:t>
                </a:r>
                <a:r>
                  <a:rPr lang="pt-PT" dirty="0"/>
                  <a:t>conjunto verdade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</a:t>
                </a:r>
                <a:r>
                  <a:rPr lang="pt-PT" dirty="0" smtClean="0"/>
                  <a:t>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1, 2, 4, 8</m:t>
                        </m:r>
                      </m:e>
                    </m:d>
                  </m:oMath>
                </a14:m>
                <a:r>
                  <a:rPr lang="pt-PT" dirty="0" smtClean="0"/>
                  <a:t>.</a:t>
                </a:r>
                <a:endParaRPr lang="pt-PT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83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Predicados e proposições 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dirty="0" smtClean="0"/>
                  <a:t>Notação</a:t>
                </a:r>
                <a:r>
                  <a:rPr lang="pt-PT" dirty="0"/>
                  <a:t>: Sejam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PT" dirty="0"/>
                  <a:t>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predicados e suponha que o domínio </a:t>
                </a:r>
                <a:r>
                  <a:rPr lang="pt-PT" dirty="0" smtClean="0"/>
                  <a:t>comum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PT" dirty="0"/>
                  <a:t>.</a:t>
                </a:r>
              </a:p>
              <a:p>
                <a:r>
                  <a:rPr lang="pt-PT" dirty="0" smtClean="0"/>
                  <a:t>A </a:t>
                </a:r>
                <a:r>
                  <a:rPr lang="pt-PT" dirty="0"/>
                  <a:t>notação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)⟹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pPr marL="538163" indent="0">
                  <a:buNone/>
                </a:pPr>
                <a:r>
                  <a:rPr lang="pt-PT" dirty="0" smtClean="0"/>
                  <a:t>significa </a:t>
                </a:r>
                <a:r>
                  <a:rPr lang="pt-PT" dirty="0"/>
                  <a:t>que cada elemento no conjunto verdade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está no </a:t>
                </a:r>
                <a:r>
                  <a:rPr lang="pt-PT" dirty="0" smtClean="0"/>
                  <a:t>conjunto verdade </a:t>
                </a:r>
                <a:r>
                  <a:rPr lang="pt-PT" dirty="0"/>
                  <a:t>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.</a:t>
                </a:r>
              </a:p>
              <a:p>
                <a:r>
                  <a:rPr lang="pt-PT" dirty="0" smtClean="0"/>
                  <a:t>A </a:t>
                </a:r>
                <a:r>
                  <a:rPr lang="pt-PT" dirty="0"/>
                  <a:t>notação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)⟺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  <a:p>
                <a:pPr marL="538163" indent="0">
                  <a:buNone/>
                </a:pPr>
                <a:r>
                  <a:rPr lang="pt-PT" dirty="0" smtClean="0"/>
                  <a:t>significa </a:t>
                </a:r>
                <a:r>
                  <a:rPr lang="pt-PT" dirty="0"/>
                  <a:t>que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têm conjuntos verdade idênticos.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6" t="-6290" r="-6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99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Predicados e proposições quantificadas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 smtClean="0"/>
                  <a:t>Exemplo 2: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é um </a:t>
                </a:r>
                <a:r>
                  <a:rPr lang="pt-PT" dirty="0" smtClean="0"/>
                  <a:t>factor </a:t>
                </a:r>
                <a:r>
                  <a:rPr lang="pt-PT" dirty="0"/>
                  <a:t>de 8;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é um </a:t>
                </a:r>
                <a:r>
                  <a:rPr lang="pt-PT" dirty="0" smtClean="0"/>
                  <a:t>factor </a:t>
                </a:r>
                <a:r>
                  <a:rPr lang="pt-PT" dirty="0"/>
                  <a:t>de 4;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≠ 3</m:t>
                    </m:r>
                  </m:oMath>
                </a14:m>
                <a:r>
                  <a:rPr lang="pt-PT" dirty="0"/>
                  <a:t>, </a:t>
                </a:r>
                <a:endParaRPr lang="pt-PT" dirty="0" smtClean="0"/>
              </a:p>
              <a:p>
                <a:pPr lvl="1"/>
                <a:r>
                  <a:rPr lang="pt-PT" dirty="0" smtClean="0"/>
                  <a:t>e o </a:t>
                </a:r>
                <a:r>
                  <a:rPr lang="pt-PT" dirty="0"/>
                  <a:t>domínio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pt-PT" dirty="0"/>
                  <a:t> (inteiros positivos).</a:t>
                </a:r>
              </a:p>
              <a:p>
                <a:r>
                  <a:rPr lang="pt-PT" dirty="0" smtClean="0"/>
                  <a:t>Que </a:t>
                </a:r>
                <a:r>
                  <a:rPr lang="pt-PT" dirty="0"/>
                  <a:t>relações podem ser expressas entre os três predicados?</a:t>
                </a:r>
              </a:p>
              <a:p>
                <a:pPr lvl="1"/>
                <a:r>
                  <a:rPr lang="pt-PT" dirty="0" smtClean="0"/>
                  <a:t>O </a:t>
                </a:r>
                <a:r>
                  <a:rPr lang="pt-PT" dirty="0"/>
                  <a:t>conjunto verdade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1, 2, 4, 8</m:t>
                        </m:r>
                      </m:e>
                    </m:d>
                  </m:oMath>
                </a14:m>
                <a:r>
                  <a:rPr lang="pt-PT" dirty="0" smtClean="0"/>
                  <a:t>;</a:t>
                </a:r>
                <a:endParaRPr lang="pt-PT" dirty="0"/>
              </a:p>
              <a:p>
                <a:pPr lvl="1"/>
                <a:r>
                  <a:rPr lang="pt-PT" dirty="0" smtClean="0"/>
                  <a:t>O </a:t>
                </a:r>
                <a:r>
                  <a:rPr lang="pt-PT" dirty="0"/>
                  <a:t>conjunto verdade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1, 2, 4</m:t>
                        </m:r>
                      </m:e>
                    </m:d>
                  </m:oMath>
                </a14:m>
                <a:r>
                  <a:rPr lang="pt-PT" dirty="0"/>
                  <a:t>;</a:t>
                </a:r>
              </a:p>
              <a:p>
                <a:pPr lvl="1"/>
                <a:r>
                  <a:rPr lang="pt-PT" dirty="0" smtClean="0"/>
                  <a:t>O </a:t>
                </a:r>
                <a:r>
                  <a:rPr lang="pt-PT" dirty="0"/>
                  <a:t>conjunto verdade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 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1, 2, 4</m:t>
                        </m:r>
                      </m:e>
                    </m:d>
                  </m:oMath>
                </a14:m>
                <a:r>
                  <a:rPr lang="pt-PT"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)⟹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;</a:t>
                </a:r>
                <a:endParaRPr lang="pt-PT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)⟹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/>
              </a:p>
              <a:p>
                <a:pPr lvl="2"/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)⟺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/>
                  <a:t>;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6" t="-70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PT" dirty="0"/>
                  <a:t>Quantificadores: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9" b="-816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4958" y="1428750"/>
            <a:ext cx="10148842" cy="4748213"/>
          </a:xfrm>
        </p:spPr>
        <p:txBody>
          <a:bodyPr/>
          <a:lstStyle/>
          <a:p>
            <a:r>
              <a:rPr lang="pt-PT" dirty="0" smtClean="0"/>
              <a:t>Como </a:t>
            </a:r>
            <a:r>
              <a:rPr lang="pt-PT" dirty="0"/>
              <a:t>transformar predicados em proposições?</a:t>
            </a:r>
          </a:p>
          <a:p>
            <a:pPr lvl="1"/>
            <a:r>
              <a:rPr lang="pt-PT" dirty="0" smtClean="0"/>
              <a:t>Atribuir </a:t>
            </a:r>
            <a:r>
              <a:rPr lang="pt-PT" dirty="0"/>
              <a:t>valores específicos para todas variáveis.</a:t>
            </a:r>
          </a:p>
          <a:p>
            <a:pPr lvl="1"/>
            <a:r>
              <a:rPr lang="pt-PT" dirty="0" smtClean="0"/>
              <a:t>Usar </a:t>
            </a:r>
            <a:r>
              <a:rPr lang="pt-PT" dirty="0"/>
              <a:t>quantificadores.</a:t>
            </a:r>
          </a:p>
          <a:p>
            <a:r>
              <a:rPr lang="pt-PT" dirty="0" smtClean="0"/>
              <a:t>Definição</a:t>
            </a:r>
            <a:r>
              <a:rPr lang="pt-PT" dirty="0"/>
              <a:t>: Quantificadores são palavras/expressões que referem </a:t>
            </a:r>
            <a:r>
              <a:rPr lang="pt-PT" dirty="0" smtClean="0"/>
              <a:t>a quantidades </a:t>
            </a:r>
            <a:r>
              <a:rPr lang="pt-PT" dirty="0"/>
              <a:t>tais como “todos” e “alguns” e indicam para quantos </a:t>
            </a:r>
            <a:r>
              <a:rPr lang="pt-PT" dirty="0" smtClean="0"/>
              <a:t>elementos do </a:t>
            </a:r>
            <a:r>
              <a:rPr lang="pt-PT" dirty="0"/>
              <a:t>domínio um dado predicado é verdadeiro.</a:t>
            </a:r>
          </a:p>
        </p:txBody>
      </p:sp>
    </p:spTree>
    <p:extLst>
      <p:ext uri="{BB962C8B-B14F-4D97-AF65-F5344CB8AC3E}">
        <p14:creationId xmlns:p14="http://schemas.microsoft.com/office/powerpoint/2010/main" val="8716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Quantificadores: ∀ e 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73666" y="1428750"/>
                <a:ext cx="10380134" cy="47482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 smtClean="0"/>
                  <a:t>: </a:t>
                </a:r>
                <a:r>
                  <a:rPr lang="pt-PT" dirty="0"/>
                  <a:t>denota “para todos” e é chamado de quantificador universal.</a:t>
                </a:r>
              </a:p>
              <a:p>
                <a:pPr lvl="1"/>
                <a:r>
                  <a:rPr lang="pt-PT" dirty="0" smtClean="0"/>
                  <a:t>Exemplo </a:t>
                </a:r>
                <a:r>
                  <a:rPr lang="pt-PT" dirty="0"/>
                  <a:t>3: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pt-PT" dirty="0" smtClean="0"/>
                  <a:t> </a:t>
                </a:r>
                <a:r>
                  <a:rPr lang="pt-PT" dirty="0"/>
                  <a:t>seres humanos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dirty="0"/>
                  <a:t> é mortal.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é mortal</a:t>
                </a:r>
              </a:p>
              <a:p>
                <a:pPr marL="1143000" lvl="2" indent="0">
                  <a:buNone/>
                </a:pPr>
                <a:r>
                  <a:rPr lang="pt-PT" dirty="0"/>
                  <a:t>onde S é o conjunto de todos seres humanos.</a:t>
                </a:r>
              </a:p>
              <a:p>
                <a:r>
                  <a:rPr lang="pt-PT" dirty="0"/>
                  <a:t>∃ </a:t>
                </a:r>
                <a:r>
                  <a:rPr lang="pt-PT" dirty="0" smtClean="0"/>
                  <a:t>: </a:t>
                </a:r>
                <a:r>
                  <a:rPr lang="pt-PT" dirty="0"/>
                  <a:t>denota “existe” e é chamado de quantificador existencial.</a:t>
                </a:r>
              </a:p>
              <a:p>
                <a:pPr lvl="1"/>
                <a:r>
                  <a:rPr lang="pt-PT" dirty="0" smtClean="0"/>
                  <a:t>Exemplo </a:t>
                </a:r>
                <a:r>
                  <a:rPr lang="pt-PT" dirty="0"/>
                  <a:t>4: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pt-PT" dirty="0"/>
                  <a:t> uma pessoa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PT" dirty="0" smtClean="0"/>
                  <a:t> é </a:t>
                </a:r>
                <a:r>
                  <a:rPr lang="pt-PT" dirty="0"/>
                  <a:t>um estudante de AEDS I.</a:t>
                </a:r>
              </a:p>
              <a:p>
                <a:pPr marL="1143000" lvl="2" indent="0"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PT" dirty="0" smtClean="0"/>
                  <a:t> é </a:t>
                </a:r>
                <a:r>
                  <a:rPr lang="pt-PT" dirty="0"/>
                  <a:t>um estudante de AEDS I.</a:t>
                </a:r>
              </a:p>
              <a:p>
                <a:pPr marL="1143000" lvl="2" indent="0">
                  <a:buNone/>
                </a:pPr>
                <a:r>
                  <a:rPr lang="pt-PT" dirty="0"/>
                  <a:t>onde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t-PT" dirty="0"/>
                  <a:t> é o conjunto de todas as pessoas.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666" y="1428750"/>
                <a:ext cx="10380134" cy="4748213"/>
              </a:xfrm>
              <a:blipFill>
                <a:blip r:embed="rId2"/>
                <a:stretch>
                  <a:fillRect l="-2055" t="-20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838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SC" id="{24C2FF39-A383-46C1-B779-27A28BB246F8}" vid="{814EAAE7-B01C-45B4-A802-863A497310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modeloSC</Template>
  <TotalTime>497</TotalTime>
  <Words>3043</Words>
  <Application>Microsoft Office PowerPoint</Application>
  <PresentationFormat>Widescreen</PresentationFormat>
  <Paragraphs>473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Lógica de Proposições Quantificadas Cálculo de Predicados</vt:lpstr>
      <vt:lpstr>Introdução</vt:lpstr>
      <vt:lpstr>Predicados e proposições quantificadas</vt:lpstr>
      <vt:lpstr>Predicados e proposições quantificadas</vt:lpstr>
      <vt:lpstr>Predicados e proposições quantificadas</vt:lpstr>
      <vt:lpstr>Predicados e proposições quantificadas</vt:lpstr>
      <vt:lpstr>Predicados e proposições quantificadas</vt:lpstr>
      <vt:lpstr>Quantificadores: ∀ e ∃</vt:lpstr>
      <vt:lpstr>Quantificadores: ∀ e ∃</vt:lpstr>
      <vt:lpstr>Proposição universal</vt:lpstr>
      <vt:lpstr>Proposição universal</vt:lpstr>
      <vt:lpstr>Proposição existencial</vt:lpstr>
      <vt:lpstr>Tradução de linguagem formal para informal e vice-versa</vt:lpstr>
      <vt:lpstr>Proposição condicional universal</vt:lpstr>
      <vt:lpstr>Formas equivalentes de proposições universal e lógica</vt:lpstr>
      <vt:lpstr>Negações de proposições quantificadas</vt:lpstr>
      <vt:lpstr>Negações de proposições quantificadas</vt:lpstr>
      <vt:lpstr>Negações de proposições existenciais</vt:lpstr>
      <vt:lpstr>Negações de proposições existenciais</vt:lpstr>
      <vt:lpstr>Negações de proposições condicionais universais</vt:lpstr>
      <vt:lpstr>Negações de proposições condicionais universais</vt:lpstr>
      <vt:lpstr>Verdade por “default” de proposições universais</vt:lpstr>
      <vt:lpstr>Verdade por “default” de proposições universais</vt:lpstr>
      <vt:lpstr>Proposições contendo múltiplos quantificadores</vt:lpstr>
      <vt:lpstr>Proposições contendo múltiplos quantificadores</vt:lpstr>
      <vt:lpstr>Negações de proposições quantificadas multiplamente</vt:lpstr>
      <vt:lpstr>Negações de proposições quantificadas multiplamente</vt:lpstr>
      <vt:lpstr>Negações de proposições quantificadas multiplamente</vt:lpstr>
      <vt:lpstr>Sumário</vt:lpstr>
      <vt:lpstr>A relação entre ∀, ∃,  ∧,  ∨</vt:lpstr>
      <vt:lpstr>Variações de proposições condicionais universais</vt:lpstr>
      <vt:lpstr>Condições suficiente e necessária</vt:lpstr>
      <vt:lpstr>Condição somente se</vt:lpstr>
      <vt:lpstr>Argumentos com afirmações quantificadas</vt:lpstr>
      <vt:lpstr>Modus Ponens Universal</vt:lpstr>
      <vt:lpstr>Modus Ponens Universal</vt:lpstr>
      <vt:lpstr>Modus Tollens Universal</vt:lpstr>
      <vt:lpstr>Modus Tollens Universal</vt:lpstr>
      <vt:lpstr>Prova da validade de argumentos com proposições quantificadas</vt:lpstr>
      <vt:lpstr>Utilização dos diagramas para mostrar a validade de proposições</vt:lpstr>
      <vt:lpstr>Utilização dos diagramas para mostrar a validade de proposições</vt:lpstr>
      <vt:lpstr>Utilização dos diagramas para mostrar a validade de proposições</vt:lpstr>
      <vt:lpstr>Utilização dos diagramas para mostrar a validade de proposições</vt:lpstr>
      <vt:lpstr>Argumentos com proposições quantificadas: Formas inválidas</vt:lpstr>
      <vt:lpstr>Argumentos com proposições quantificadas: Formas inválidas</vt:lpstr>
      <vt:lpstr>Argumentos com proposições quantificadas: Argumentos com nenhum(a)/não</vt:lpstr>
      <vt:lpstr>Argumentos com proposições quantificadas: Argumentos com nenhum(a)/não</vt:lpstr>
      <vt:lpstr>Comentários sobre erros oposto e inverso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Proposições Quantificadas Cálculo de Predicados</dc:title>
  <dc:creator>Dr. FabianoCC</dc:creator>
  <cp:lastModifiedBy>Dr. FabianoCC</cp:lastModifiedBy>
  <cp:revision>55</cp:revision>
  <dcterms:created xsi:type="dcterms:W3CDTF">2023-03-31T10:06:25Z</dcterms:created>
  <dcterms:modified xsi:type="dcterms:W3CDTF">2023-05-11T10:41:20Z</dcterms:modified>
</cp:coreProperties>
</file>