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34"/>
  </p:notesMasterIdLst>
  <p:sldIdLst>
    <p:sldId id="419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292" r:id="rId10"/>
    <p:sldId id="304" r:id="rId11"/>
    <p:sldId id="305" r:id="rId12"/>
    <p:sldId id="306" r:id="rId13"/>
    <p:sldId id="414" r:id="rId14"/>
    <p:sldId id="416" r:id="rId15"/>
    <p:sldId id="307" r:id="rId16"/>
    <p:sldId id="308" r:id="rId17"/>
    <p:sldId id="415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65" r:id="rId27"/>
    <p:sldId id="366" r:id="rId28"/>
    <p:sldId id="368" r:id="rId29"/>
    <p:sldId id="367" r:id="rId30"/>
    <p:sldId id="370" r:id="rId31"/>
    <p:sldId id="369" r:id="rId32"/>
    <p:sldId id="37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88E"/>
    <a:srgbClr val="660066"/>
    <a:srgbClr val="025198"/>
    <a:srgbClr val="422C16"/>
    <a:srgbClr val="000099"/>
    <a:srgbClr val="1C1C1C"/>
    <a:srgbClr val="00005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Estilo Médio 3 - Destaqu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50" autoAdjust="0"/>
  </p:normalViewPr>
  <p:slideViewPr>
    <p:cSldViewPr>
      <p:cViewPr varScale="1">
        <p:scale>
          <a:sx n="112" d="100"/>
          <a:sy n="112" d="100"/>
        </p:scale>
        <p:origin x="18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60369132-61FB-4F3E-9F03-A08611CF55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47E4AA2-51C6-4670-BF85-A7DD09687EA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8ED477C-1EED-46DF-B022-68B626DC663D}" type="datetimeFigureOut">
              <a:rPr lang="pt-PT" altLang="pt-PT"/>
              <a:pPr>
                <a:defRPr/>
              </a:pPr>
              <a:t>03/05/2023</a:t>
            </a:fld>
            <a:endParaRPr lang="pt-PT" altLang="pt-PT"/>
          </a:p>
        </p:txBody>
      </p:sp>
      <p:sp>
        <p:nvSpPr>
          <p:cNvPr id="4" name="Marcador de Posição da Imagem do Diapositivo 3">
            <a:extLst>
              <a:ext uri="{FF2B5EF4-FFF2-40B4-BE49-F238E27FC236}">
                <a16:creationId xmlns:a16="http://schemas.microsoft.com/office/drawing/2014/main" id="{D7BD0818-AEF8-488F-B370-BAA398CFCC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/>
          </a:p>
        </p:txBody>
      </p:sp>
      <p:sp>
        <p:nvSpPr>
          <p:cNvPr id="5" name="Marcador de Posição de Notas 4">
            <a:extLst>
              <a:ext uri="{FF2B5EF4-FFF2-40B4-BE49-F238E27FC236}">
                <a16:creationId xmlns:a16="http://schemas.microsoft.com/office/drawing/2014/main" id="{EB8AB670-8315-4BE5-BF9E-1C779060A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/>
              <a:t>Clique para editar os estilos do texto de Modelo Global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DB3E450-694A-4840-974C-63F7BDB7AE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3BFABF0-1AA9-46C8-911D-7AD5C6E09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6779F8C-5ED9-4567-95CB-9D641BBD1AAA}" type="slidenum">
              <a:rPr lang="pt-PT" altLang="pt-PT"/>
              <a:pPr>
                <a:defRPr/>
              </a:pPr>
              <a:t>‹nº›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gradFill>
          <a:gsLst>
            <a:gs pos="0">
              <a:srgbClr val="002060"/>
            </a:gs>
            <a:gs pos="100000">
              <a:srgbClr val="002060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1428750"/>
            <a:ext cx="12193057" cy="54292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471" y="1534921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471" y="41735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buFontTx/>
              <a:buNone/>
              <a:defRPr/>
            </a:lvl1pPr>
          </a:lstStyle>
          <a:p>
            <a:pPr>
              <a:defRPr/>
            </a:pPr>
            <a:endParaRPr lang="es-ES" alt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E2AF98-3DE3-4010-8280-6BD9563CF4EE}" type="slidenum">
              <a:rPr lang="es-ES" altLang="pt-PT" smtClean="0"/>
              <a:pPr>
                <a:defRPr/>
              </a:pPr>
              <a:t>‹nº›</a:t>
            </a:fld>
            <a:endParaRPr lang="es-ES" altLang="pt-PT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81" y="2"/>
            <a:ext cx="4773583" cy="15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5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;p5"/>
          <p:cNvSpPr/>
          <p:nvPr/>
        </p:nvSpPr>
        <p:spPr>
          <a:xfrm>
            <a:off x="0" y="3501101"/>
            <a:ext cx="12192000" cy="297643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rgbClr val="25A6E0"/>
              </a:gs>
              <a:gs pos="22000">
                <a:srgbClr val="E3F2F8"/>
              </a:gs>
              <a:gs pos="63000">
                <a:srgbClr val="E3F2F8"/>
              </a:gs>
              <a:gs pos="85000">
                <a:srgbClr val="25A6E0"/>
              </a:gs>
              <a:gs pos="100000">
                <a:srgbClr val="10449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690B-4E80-4E57-BC5B-0DE1CAABF0F2}" type="datetimeFigureOut">
              <a:rPr lang="pt-PT" smtClean="0"/>
              <a:t>03/05/2023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s-ES" alt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5AF6-404E-4E79-8BB3-C4FF897072D1}" type="slidenum">
              <a:rPr lang="pt-PT" smtClean="0"/>
              <a:t>‹nº›</a:t>
            </a:fld>
            <a:endParaRPr lang="pt-PT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161" y="2"/>
            <a:ext cx="1266696" cy="98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3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;p5"/>
          <p:cNvSpPr/>
          <p:nvPr/>
        </p:nvSpPr>
        <p:spPr>
          <a:xfrm>
            <a:off x="0" y="3501101"/>
            <a:ext cx="12192000" cy="297643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rgbClr val="25A6E0"/>
              </a:gs>
              <a:gs pos="22000">
                <a:srgbClr val="E3F2F8"/>
              </a:gs>
              <a:gs pos="63000">
                <a:srgbClr val="E3F2F8"/>
              </a:gs>
              <a:gs pos="85000">
                <a:srgbClr val="25A6E0"/>
              </a:gs>
              <a:gs pos="100000">
                <a:srgbClr val="10449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690B-4E80-4E57-BC5B-0DE1CAABF0F2}" type="datetimeFigureOut">
              <a:rPr lang="pt-PT" smtClean="0"/>
              <a:t>03/05/2023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s-ES" alt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5AF6-404E-4E79-8BB3-C4FF897072D1}" type="slidenum">
              <a:rPr lang="pt-PT" smtClean="0"/>
              <a:t>‹nº›</a:t>
            </a:fld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161" y="2"/>
            <a:ext cx="1194740" cy="93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56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;p5"/>
          <p:cNvSpPr/>
          <p:nvPr/>
        </p:nvSpPr>
        <p:spPr>
          <a:xfrm>
            <a:off x="0" y="3501101"/>
            <a:ext cx="12192000" cy="297643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rgbClr val="25A6E0"/>
              </a:gs>
              <a:gs pos="22000">
                <a:srgbClr val="E3F2F8"/>
              </a:gs>
              <a:gs pos="63000">
                <a:srgbClr val="E3F2F8"/>
              </a:gs>
              <a:gs pos="85000">
                <a:srgbClr val="25A6E0"/>
              </a:gs>
              <a:gs pos="100000">
                <a:srgbClr val="10449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s-ES" alt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E2AF98-3DE3-4010-8280-6BD9563CF4EE}" type="slidenum">
              <a:rPr lang="es-ES" altLang="pt-PT" smtClean="0"/>
              <a:pPr>
                <a:defRPr/>
              </a:pPr>
              <a:t>‹nº›</a:t>
            </a:fld>
            <a:endParaRPr lang="es-ES" alt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161" y="0"/>
            <a:ext cx="1162156" cy="90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8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bg>
      <p:bgPr>
        <a:gradFill>
          <a:gsLst>
            <a:gs pos="45000">
              <a:schemeClr val="bg1"/>
            </a:gs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81" y="2"/>
            <a:ext cx="4773583" cy="15363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7" y="1428750"/>
            <a:ext cx="12193057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;p5"/>
          <p:cNvSpPr/>
          <p:nvPr/>
        </p:nvSpPr>
        <p:spPr>
          <a:xfrm>
            <a:off x="0" y="3491576"/>
            <a:ext cx="12192000" cy="297643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rgbClr val="25A6E0"/>
              </a:gs>
              <a:gs pos="22000">
                <a:srgbClr val="E3F2F8"/>
              </a:gs>
              <a:gs pos="63000">
                <a:srgbClr val="E3F2F8"/>
              </a:gs>
              <a:gs pos="85000">
                <a:srgbClr val="25A6E0"/>
              </a:gs>
              <a:gs pos="100000">
                <a:srgbClr val="10449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3665" y="154253"/>
            <a:ext cx="10447867" cy="89217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52"/>
            <a:ext cx="10134601" cy="474821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67307" y="6356352"/>
            <a:ext cx="1000125" cy="365125"/>
          </a:xfrm>
        </p:spPr>
        <p:txBody>
          <a:bodyPr/>
          <a:lstStyle/>
          <a:p>
            <a:pPr>
              <a:defRPr/>
            </a:pPr>
            <a:endParaRPr lang="es-ES" alt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186391" y="6356352"/>
            <a:ext cx="9363075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s-ES" alt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E2AF98-3DE3-4010-8280-6BD9563CF4EE}" type="slidenum">
              <a:rPr lang="es-ES" altLang="pt-PT" smtClean="0"/>
              <a:pPr>
                <a:defRPr/>
              </a:pPr>
              <a:t>‹nº›</a:t>
            </a:fld>
            <a:endParaRPr lang="es-ES" alt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026" y="2"/>
            <a:ext cx="1227324" cy="95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1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1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310627"/>
            <a:ext cx="12193057" cy="623674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s-ES" alt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E2AF98-3DE3-4010-8280-6BD9563CF4EE}" type="slidenum">
              <a:rPr lang="es-ES" altLang="pt-PT" smtClean="0"/>
              <a:pPr>
                <a:defRPr/>
              </a:pPr>
              <a:t>‹nº›</a:t>
            </a:fld>
            <a:endParaRPr lang="es-ES" altLang="pt-PT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0" y="0"/>
            <a:ext cx="1270771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6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;p5"/>
          <p:cNvSpPr/>
          <p:nvPr/>
        </p:nvSpPr>
        <p:spPr>
          <a:xfrm>
            <a:off x="0" y="3501101"/>
            <a:ext cx="12192000" cy="297643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rgbClr val="25A6E0"/>
              </a:gs>
              <a:gs pos="22000">
                <a:srgbClr val="E3F2F8"/>
              </a:gs>
              <a:gs pos="63000">
                <a:srgbClr val="E3F2F8"/>
              </a:gs>
              <a:gs pos="85000">
                <a:srgbClr val="25A6E0"/>
              </a:gs>
              <a:gs pos="100000">
                <a:srgbClr val="10449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533" y="365127"/>
            <a:ext cx="10346267" cy="89217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s-ES" alt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E2AF98-3DE3-4010-8280-6BD9563CF4EE}" type="slidenum">
              <a:rPr lang="es-ES" altLang="pt-PT" smtClean="0"/>
              <a:pPr>
                <a:defRPr/>
              </a:pPr>
              <a:t>‹nº›</a:t>
            </a:fld>
            <a:endParaRPr lang="es-ES" altLang="pt-PT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1281631" cy="99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5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2;p5"/>
          <p:cNvSpPr/>
          <p:nvPr/>
        </p:nvSpPr>
        <p:spPr>
          <a:xfrm>
            <a:off x="0" y="3501101"/>
            <a:ext cx="12192000" cy="297643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rgbClr val="25A6E0"/>
              </a:gs>
              <a:gs pos="22000">
                <a:srgbClr val="E3F2F8"/>
              </a:gs>
              <a:gs pos="63000">
                <a:srgbClr val="E3F2F8"/>
              </a:gs>
              <a:gs pos="85000">
                <a:srgbClr val="25A6E0"/>
              </a:gs>
              <a:gs pos="100000">
                <a:srgbClr val="10449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690B-4E80-4E57-BC5B-0DE1CAABF0F2}" type="datetimeFigureOut">
              <a:rPr lang="pt-PT" smtClean="0"/>
              <a:t>03/05/2023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s-ES" alt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5AF6-404E-4E79-8BB3-C4FF897072D1}" type="slidenum">
              <a:rPr lang="pt-PT" smtClean="0"/>
              <a:t>‹nº›</a:t>
            </a:fld>
            <a:endParaRPr lang="pt-PT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961" y="2"/>
            <a:ext cx="1204295" cy="9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2;p5"/>
          <p:cNvSpPr/>
          <p:nvPr/>
        </p:nvSpPr>
        <p:spPr>
          <a:xfrm>
            <a:off x="0" y="66676"/>
            <a:ext cx="12192000" cy="6791325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rgbClr val="25A6E0"/>
              </a:gs>
              <a:gs pos="22000">
                <a:srgbClr val="E3F2F8"/>
              </a:gs>
              <a:gs pos="63000">
                <a:srgbClr val="E3F2F8"/>
              </a:gs>
              <a:gs pos="85000">
                <a:srgbClr val="25A6E0"/>
              </a:gs>
              <a:gs pos="100000">
                <a:srgbClr val="10449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467" y="365127"/>
            <a:ext cx="10329333" cy="89217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pt-PT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s-ES" altLang="pt-PT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E2AF98-3DE3-4010-8280-6BD9563CF4EE}" type="slidenum">
              <a:rPr lang="es-ES" altLang="pt-PT" smtClean="0"/>
              <a:pPr>
                <a:defRPr/>
              </a:pPr>
              <a:t>‹nº›</a:t>
            </a:fld>
            <a:endParaRPr lang="es-ES" alt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969" y="0"/>
            <a:ext cx="1199701" cy="9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0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2;p5"/>
          <p:cNvSpPr/>
          <p:nvPr/>
        </p:nvSpPr>
        <p:spPr>
          <a:xfrm>
            <a:off x="0" y="66677"/>
            <a:ext cx="12192000" cy="6410863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rgbClr val="25A6E0"/>
              </a:gs>
              <a:gs pos="22000">
                <a:srgbClr val="E3F2F8"/>
              </a:gs>
              <a:gs pos="63000">
                <a:srgbClr val="E3F2F8"/>
              </a:gs>
              <a:gs pos="85000">
                <a:srgbClr val="25A6E0"/>
              </a:gs>
              <a:gs pos="100000">
                <a:srgbClr val="10449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690B-4E80-4E57-BC5B-0DE1CAABF0F2}" type="datetimeFigureOut">
              <a:rPr lang="pt-PT" smtClean="0"/>
              <a:t>03/05/2023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5AF6-404E-4E79-8BB3-C4FF897072D1}" type="slidenum">
              <a:rPr lang="pt-PT" smtClean="0"/>
              <a:t>‹nº›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428" y="2"/>
            <a:ext cx="1259907" cy="98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6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;p5"/>
          <p:cNvSpPr/>
          <p:nvPr/>
        </p:nvSpPr>
        <p:spPr>
          <a:xfrm>
            <a:off x="0" y="3501101"/>
            <a:ext cx="12192000" cy="297643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rgbClr val="25A6E0"/>
              </a:gs>
              <a:gs pos="22000">
                <a:srgbClr val="E3F2F8"/>
              </a:gs>
              <a:gs pos="63000">
                <a:srgbClr val="E3F2F8"/>
              </a:gs>
              <a:gs pos="85000">
                <a:srgbClr val="25A6E0"/>
              </a:gs>
              <a:gs pos="100000">
                <a:srgbClr val="10449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690B-4E80-4E57-BC5B-0DE1CAABF0F2}" type="datetimeFigureOut">
              <a:rPr lang="pt-PT" smtClean="0"/>
              <a:t>03/05/2023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s-ES" alt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5AF6-404E-4E79-8BB3-C4FF897072D1}" type="slidenum">
              <a:rPr lang="pt-PT" smtClean="0"/>
              <a:t>‹nº›</a:t>
            </a:fld>
            <a:endParaRPr lang="pt-PT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161" y="2"/>
            <a:ext cx="1266696" cy="98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6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rgbClr val="DEEBF7"/>
            </a:gs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PT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428752"/>
            <a:ext cx="10515600" cy="4748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Editar estilos de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PT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1000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914525" y="6356352"/>
            <a:ext cx="9363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1353801" y="6356352"/>
            <a:ext cx="4381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9E2AF98-3DE3-4010-8280-6BD9563CF4EE}" type="slidenum">
              <a:rPr lang="es-ES" altLang="pt-PT" smtClean="0"/>
              <a:pPr>
                <a:defRPr/>
              </a:pPr>
              <a:t>‹nº›</a:t>
            </a:fld>
            <a:endParaRPr lang="es-ES" altLang="pt-PT"/>
          </a:p>
        </p:txBody>
      </p:sp>
    </p:spTree>
    <p:extLst>
      <p:ext uri="{BB962C8B-B14F-4D97-AF65-F5344CB8AC3E}">
        <p14:creationId xmlns:p14="http://schemas.microsoft.com/office/powerpoint/2010/main" val="17263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50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4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0">
            <a:extLst>
              <a:ext uri="{FF2B5EF4-FFF2-40B4-BE49-F238E27FC236}">
                <a16:creationId xmlns:a16="http://schemas.microsoft.com/office/drawing/2014/main" id="{79DB70BE-9DD4-46C2-AF4F-07AA4D0C0039}"/>
              </a:ext>
            </a:extLst>
          </p:cNvPr>
          <p:cNvSpPr txBox="1">
            <a:spLocks noChangeArrowheads="1"/>
          </p:cNvSpPr>
          <p:nvPr/>
        </p:nvSpPr>
        <p:spPr>
          <a:xfrm>
            <a:off x="3503712" y="3140968"/>
            <a:ext cx="5023470" cy="835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PT" altLang="pt-PT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Programação lógica</a:t>
            </a:r>
            <a:endParaRPr lang="es-ES" altLang="pt-PT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590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8386FCE8-C6A9-41B7-8DBD-A512C7844E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55440" y="129528"/>
            <a:ext cx="10657184" cy="1052513"/>
          </a:xfrm>
        </p:spPr>
        <p:txBody>
          <a:bodyPr/>
          <a:lstStyle/>
          <a:p>
            <a:pPr algn="l"/>
            <a:r>
              <a:rPr lang="pt-PT" sz="3600" b="1" dirty="0">
                <a:solidFill>
                  <a:srgbClr val="0070C0"/>
                </a:solidFill>
              </a:rPr>
              <a:t>Programação Lógica</a:t>
            </a:r>
            <a:endParaRPr lang="pt-PT" sz="3600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D48F14-4F8D-44B4-A528-92047CCD8E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55440" y="1456304"/>
            <a:ext cx="10081119" cy="1515184"/>
          </a:xfrm>
        </p:spPr>
        <p:txBody>
          <a:bodyPr>
            <a:normAutofit/>
          </a:bodyPr>
          <a:lstStyle/>
          <a:p>
            <a:r>
              <a:rPr lang="pt-PT" sz="2400" dirty="0"/>
              <a:t>O segundo tipo de item em uma base de dados Prolog é uma </a:t>
            </a:r>
            <a:r>
              <a:rPr lang="pt-PT" sz="2400" b="1" dirty="0"/>
              <a:t>regra Prolog. </a:t>
            </a:r>
          </a:p>
          <a:p>
            <a:r>
              <a:rPr lang="pt-PT" sz="2400" dirty="0"/>
              <a:t>Uma </a:t>
            </a:r>
            <a:r>
              <a:rPr lang="pt-PT" sz="2400" b="1" i="1" u="sng" dirty="0"/>
              <a:t>regra</a:t>
            </a:r>
            <a:r>
              <a:rPr lang="pt-PT" sz="2400" dirty="0"/>
              <a:t> é uma descrição de um predicado através de uma implicação. Por exemplo, poderíamos usar uma regra para definir um predicado para </a:t>
            </a:r>
            <a:r>
              <a:rPr lang="pt-PT" sz="2400" i="1" dirty="0"/>
              <a:t>presa:</a:t>
            </a:r>
          </a:p>
          <a:p>
            <a:pPr marL="0" indent="0">
              <a:buNone/>
            </a:pPr>
            <a:endParaRPr lang="pt-PT" sz="24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C73AE3D-806B-4087-868D-292D597E84A9}"/>
              </a:ext>
            </a:extLst>
          </p:cNvPr>
          <p:cNvSpPr/>
          <p:nvPr/>
        </p:nvSpPr>
        <p:spPr>
          <a:xfrm>
            <a:off x="1548657" y="3490300"/>
            <a:ext cx="475252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85725" lvl="1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 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4E48BF8-72D8-4437-A8A8-A745388A4840}"/>
              </a:ext>
            </a:extLst>
          </p:cNvPr>
          <p:cNvSpPr/>
          <p:nvPr/>
        </p:nvSpPr>
        <p:spPr>
          <a:xfrm>
            <a:off x="7104112" y="3129675"/>
            <a:ext cx="2520280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PT" sz="2000" dirty="0"/>
              <a:t>Isto indica que 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sz="2000" i="1" dirty="0"/>
              <a:t> </a:t>
            </a:r>
            <a:r>
              <a:rPr lang="pt-PT" sz="2000" dirty="0"/>
              <a:t>é uma presa se for animal que é comido. </a:t>
            </a:r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703044FE-DF5F-4478-94FA-6A06805DBB47}"/>
              </a:ext>
            </a:extLst>
          </p:cNvPr>
          <p:cNvCxnSpPr>
            <a:cxnSpLocks/>
          </p:cNvCxnSpPr>
          <p:nvPr/>
        </p:nvCxnSpPr>
        <p:spPr>
          <a:xfrm>
            <a:off x="6301186" y="3721130"/>
            <a:ext cx="825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3099F3A2-B61F-41EA-8668-3D616C82C8BC}"/>
              </a:ext>
            </a:extLst>
          </p:cNvPr>
          <p:cNvSpPr/>
          <p:nvPr/>
        </p:nvSpPr>
        <p:spPr>
          <a:xfrm>
            <a:off x="2063553" y="5301209"/>
            <a:ext cx="250722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t-PT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presa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pt-PT" sz="24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004282E-EF83-43B3-AFED-7579A1423791}"/>
              </a:ext>
            </a:extLst>
          </p:cNvPr>
          <p:cNvSpPr/>
          <p:nvPr/>
        </p:nvSpPr>
        <p:spPr>
          <a:xfrm>
            <a:off x="5469084" y="5116542"/>
            <a:ext cx="1394747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80975" lvl="1"/>
            <a:r>
              <a:rPr lang="pt-PT" sz="2400" dirty="0"/>
              <a:t>Peixe</a:t>
            </a:r>
          </a:p>
          <a:p>
            <a:pPr marL="180975" lvl="1"/>
            <a:r>
              <a:rPr lang="pt-PT" sz="2400" dirty="0"/>
              <a:t>Raposa</a:t>
            </a: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F3900A34-5614-4B92-AF7C-84A7FB5D9826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4570777" y="5532041"/>
            <a:ext cx="8983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BAD48F14-4F8D-44B4-A528-92047CCD8E25}"/>
              </a:ext>
            </a:extLst>
          </p:cNvPr>
          <p:cNvSpPr txBox="1">
            <a:spLocks/>
          </p:cNvSpPr>
          <p:nvPr/>
        </p:nvSpPr>
        <p:spPr>
          <a:xfrm>
            <a:off x="1055440" y="4560835"/>
            <a:ext cx="10081119" cy="5246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140000"/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dirty="0" smtClean="0"/>
              <a:t>Se incluirmos esta regra a nossa base de dados, então a resposta à pergunta:	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341441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8265BB77-3E25-4C08-8B44-C53A6C26261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 bwMode="auto">
          <a:xfrm>
            <a:off x="1073993" y="99614"/>
            <a:ext cx="10134575" cy="103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pt-PT" sz="3600" b="1" dirty="0">
                <a:solidFill>
                  <a:srgbClr val="0070C0"/>
                </a:solidFill>
              </a:rPr>
              <a:t>Programação Lógica</a:t>
            </a:r>
            <a:endParaRPr lang="pt-PT" sz="3600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F44328-76E2-4580-8926-4721F9E1A29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27448" y="1268415"/>
            <a:ext cx="10225135" cy="1304137"/>
          </a:xfrm>
        </p:spPr>
        <p:txBody>
          <a:bodyPr>
            <a:normAutofit/>
          </a:bodyPr>
          <a:lstStyle/>
          <a:p>
            <a:r>
              <a:rPr lang="pt-PT" sz="2400" dirty="0"/>
              <a:t>Como os factos e as regras do Prolog se relacionam com o formalismo da lógica de predicados? </a:t>
            </a:r>
          </a:p>
          <a:p>
            <a:pPr lvl="1"/>
            <a:r>
              <a:rPr lang="pt-PT" sz="2200" dirty="0" smtClean="0"/>
              <a:t>Podemos </a:t>
            </a:r>
            <a:r>
              <a:rPr lang="pt-PT" sz="2200" dirty="0"/>
              <a:t>descrever os factos em nossa base de dados pelas </a:t>
            </a:r>
            <a:r>
              <a:rPr lang="pt-PT" sz="2200" dirty="0" smtClean="0"/>
              <a:t>fbfs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E31BECA-F68F-403D-89B0-DF6E1A5E6D21}"/>
              </a:ext>
            </a:extLst>
          </p:cNvPr>
          <p:cNvSpPr>
            <a:spLocks/>
          </p:cNvSpPr>
          <p:nvPr/>
        </p:nvSpPr>
        <p:spPr>
          <a:xfrm>
            <a:off x="6725816" y="2572552"/>
            <a:ext cx="2016224" cy="2554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numCol="2">
            <a:noAutofit/>
          </a:bodyPr>
          <a:lstStyle/>
          <a:p>
            <a:pPr marL="0" lvl="1"/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C(u, p)</a:t>
            </a:r>
          </a:p>
          <a:p>
            <a:pPr marL="0" lvl="1"/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C(u, r)</a:t>
            </a:r>
          </a:p>
          <a:p>
            <a:pPr marL="0" lvl="1"/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  <a:p>
            <a:pPr marL="0" lvl="1"/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A(u)</a:t>
            </a:r>
          </a:p>
          <a:p>
            <a:pPr marL="0" lvl="1"/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A(p)</a:t>
            </a:r>
          </a:p>
          <a:p>
            <a:pPr marL="0" lvl="1"/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A(r)</a:t>
            </a:r>
          </a:p>
          <a:p>
            <a:pPr marL="0" lvl="1"/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A(v)</a:t>
            </a:r>
          </a:p>
          <a:p>
            <a:pPr marL="0" lvl="1"/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P(c)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C295132-046C-41FE-9088-6F343334EDA9}"/>
              </a:ext>
            </a:extLst>
          </p:cNvPr>
          <p:cNvSpPr/>
          <p:nvPr/>
        </p:nvSpPr>
        <p:spPr>
          <a:xfrm>
            <a:off x="6312024" y="5941586"/>
            <a:ext cx="31472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noAutofit/>
          </a:bodyPr>
          <a:lstStyle/>
          <a:p>
            <a:pPr marL="180975"/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 x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PT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PT" sz="20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55D0E9E-1019-463B-8BAB-0A078FABB824}"/>
              </a:ext>
            </a:extLst>
          </p:cNvPr>
          <p:cNvSpPr/>
          <p:nvPr/>
        </p:nvSpPr>
        <p:spPr>
          <a:xfrm>
            <a:off x="2279576" y="2572552"/>
            <a:ext cx="252028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85725" lvl="1"/>
            <a:r>
              <a:rPr lang="pt-PT" sz="2000" i="1" dirty="0"/>
              <a:t>come</a:t>
            </a:r>
            <a:r>
              <a:rPr lang="pt-PT" sz="2000" dirty="0"/>
              <a:t>(urso, peixe)</a:t>
            </a:r>
          </a:p>
          <a:p>
            <a:pPr marL="85725" lvl="1"/>
            <a:r>
              <a:rPr lang="pt-PT" sz="2000" i="1" dirty="0"/>
              <a:t>come</a:t>
            </a:r>
            <a:r>
              <a:rPr lang="pt-PT" sz="2000" dirty="0"/>
              <a:t>(urso, raposa)</a:t>
            </a:r>
          </a:p>
          <a:p>
            <a:pPr marL="85725" lvl="1"/>
            <a:r>
              <a:rPr lang="pt-PT" sz="2000" i="1" dirty="0"/>
              <a:t>come(</a:t>
            </a:r>
            <a:r>
              <a:rPr lang="pt-PT" sz="2000" dirty="0"/>
              <a:t>veado, capim)</a:t>
            </a:r>
          </a:p>
          <a:p>
            <a:pPr marL="85725" lvl="1"/>
            <a:r>
              <a:rPr lang="pt-PT" sz="2000" i="1" dirty="0"/>
              <a:t>animal(urso)</a:t>
            </a:r>
          </a:p>
          <a:p>
            <a:pPr marL="85725" lvl="1"/>
            <a:r>
              <a:rPr lang="pt-PT" sz="2000" i="1" dirty="0"/>
              <a:t>animal (peixe)</a:t>
            </a:r>
          </a:p>
          <a:p>
            <a:pPr marL="85725" lvl="1"/>
            <a:r>
              <a:rPr lang="pt-PT" sz="2000" i="1" dirty="0"/>
              <a:t>animal(raposa)</a:t>
            </a:r>
          </a:p>
          <a:p>
            <a:pPr marL="85725" lvl="1"/>
            <a:r>
              <a:rPr lang="pt-PT" sz="2000" i="1" dirty="0"/>
              <a:t>animal(veado)</a:t>
            </a:r>
          </a:p>
          <a:p>
            <a:pPr marL="85725" lvl="1"/>
            <a:r>
              <a:rPr lang="pt-PT" sz="2000" i="1" dirty="0"/>
              <a:t>planta(capim)</a:t>
            </a:r>
          </a:p>
        </p:txBody>
      </p: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FC308FFC-8F6D-4F53-9534-01E90F327C28}"/>
              </a:ext>
            </a:extLst>
          </p:cNvPr>
          <p:cNvCxnSpPr>
            <a:endCxn id="8" idx="1"/>
          </p:cNvCxnSpPr>
          <p:nvPr/>
        </p:nvCxnSpPr>
        <p:spPr>
          <a:xfrm>
            <a:off x="4799856" y="3849824"/>
            <a:ext cx="19259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1B3DF815-29CF-4F7C-8087-545CD5DE81A0}"/>
              </a:ext>
            </a:extLst>
          </p:cNvPr>
          <p:cNvSpPr/>
          <p:nvPr/>
        </p:nvSpPr>
        <p:spPr>
          <a:xfrm>
            <a:off x="1889659" y="5972363"/>
            <a:ext cx="4072815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85725" lvl="1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 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C8EF7EDF-67D3-4BE1-92C1-93653C0D214A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5962474" y="6172418"/>
            <a:ext cx="349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1596133" y="5368701"/>
            <a:ext cx="4320480" cy="3970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pt-PT" sz="2400" dirty="0"/>
              <a:t>A regra pela fbf 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594624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BB99862-817C-413E-AD17-79BD5E578AC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04912" y="332656"/>
            <a:ext cx="7451725" cy="1052513"/>
          </a:xfrm>
        </p:spPr>
        <p:txBody>
          <a:bodyPr/>
          <a:lstStyle/>
          <a:p>
            <a:pPr algn="l"/>
            <a:r>
              <a:rPr lang="pt-PT" sz="3600" b="1" dirty="0">
                <a:solidFill>
                  <a:srgbClr val="0070C0"/>
                </a:solidFill>
              </a:rPr>
              <a:t>Classes de </a:t>
            </a:r>
            <a:r>
              <a:rPr lang="pt-PT" sz="3600" b="1" dirty="0" err="1">
                <a:solidFill>
                  <a:srgbClr val="0070C0"/>
                </a:solidFill>
              </a:rPr>
              <a:t>Horn</a:t>
            </a:r>
            <a:r>
              <a:rPr lang="pt-PT" sz="3600" b="1" dirty="0">
                <a:solidFill>
                  <a:srgbClr val="0070C0"/>
                </a:solidFill>
              </a:rPr>
              <a:t> e Resolução</a:t>
            </a:r>
            <a:endParaRPr lang="pt-PT" sz="3600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6B8596-AF4E-4495-AABA-3FBEED8D216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28088" y="2060848"/>
            <a:ext cx="9908472" cy="287964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PT" sz="2400" dirty="0"/>
              <a:t>Quantificadores universais são partes explícitas da regra que aparecem em um programa </a:t>
            </a:r>
            <a:r>
              <a:rPr lang="pt-PT" sz="2400" dirty="0" err="1"/>
              <a:t>Prolog</a:t>
            </a:r>
            <a:r>
              <a:rPr lang="pt-PT" sz="24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PT" sz="2400" dirty="0"/>
              <a:t>O Prolog trata a regra como sendo quantificada universalmente, e usa repetidamente o Axioma 5 da lógica de predicados para tirar o quantificador universal e permitir que as variáveis assumam, a seu tempo, cada valor no domínio.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PT" sz="2400" dirty="0"/>
              <a:t>Tanto os factos quanto as regras são exemplos de </a:t>
            </a:r>
            <a:r>
              <a:rPr lang="pt-PT" sz="2400" b="1" dirty="0"/>
              <a:t>Cláusulas de </a:t>
            </a:r>
            <a:r>
              <a:rPr lang="pt-PT" sz="2400" b="1" dirty="0" err="1"/>
              <a:t>Horn</a:t>
            </a:r>
            <a:r>
              <a:rPr lang="pt-PT" sz="24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0205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BB99862-817C-413E-AD17-79BD5E578AC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99456" y="260648"/>
            <a:ext cx="10225136" cy="1143000"/>
          </a:xfrm>
        </p:spPr>
        <p:txBody>
          <a:bodyPr/>
          <a:lstStyle/>
          <a:p>
            <a:pPr algn="l"/>
            <a:r>
              <a:rPr lang="pt-PT" sz="3600" b="1" dirty="0">
                <a:solidFill>
                  <a:srgbClr val="0070C0"/>
                </a:solidFill>
              </a:rPr>
              <a:t>Classes de </a:t>
            </a:r>
            <a:r>
              <a:rPr lang="pt-PT" sz="3600" b="1" dirty="0" err="1">
                <a:solidFill>
                  <a:srgbClr val="0070C0"/>
                </a:solidFill>
              </a:rPr>
              <a:t>Horn</a:t>
            </a:r>
            <a:r>
              <a:rPr lang="pt-PT" sz="3600" b="1" dirty="0">
                <a:solidFill>
                  <a:srgbClr val="0070C0"/>
                </a:solidFill>
              </a:rPr>
              <a:t> e Resolução</a:t>
            </a:r>
            <a:endParaRPr lang="pt-PT" sz="3600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6B8596-AF4E-4495-AABA-3FBEED8D216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99456" y="1700808"/>
            <a:ext cx="10369152" cy="4725987"/>
          </a:xfrm>
        </p:spPr>
        <p:txBody>
          <a:bodyPr/>
          <a:lstStyle/>
          <a:p>
            <a:r>
              <a:rPr lang="pt-PT" sz="2400" dirty="0"/>
              <a:t>Uma cláusula de </a:t>
            </a:r>
            <a:r>
              <a:rPr lang="pt-PT" sz="2400" dirty="0" err="1"/>
              <a:t>Horn</a:t>
            </a:r>
            <a:r>
              <a:rPr lang="pt-PT" sz="2400" dirty="0"/>
              <a:t> é uma </a:t>
            </a:r>
            <a:r>
              <a:rPr lang="pt-PT" sz="2400" dirty="0"/>
              <a:t>fbf </a:t>
            </a:r>
            <a:endParaRPr lang="pt-PT" sz="2400" dirty="0"/>
          </a:p>
          <a:p>
            <a:pPr marL="0" indent="0">
              <a:buNone/>
            </a:pPr>
            <a:r>
              <a:rPr lang="pt-PT" sz="2400" b="1" dirty="0">
                <a:solidFill>
                  <a:srgbClr val="C00000"/>
                </a:solidFill>
              </a:rPr>
              <a:t>	</a:t>
            </a:r>
          </a:p>
          <a:p>
            <a:pPr marL="0" indent="0">
              <a:buNone/>
            </a:pPr>
            <a:r>
              <a:rPr lang="pt-PT" sz="2400" b="1" dirty="0">
                <a:solidFill>
                  <a:srgbClr val="C00000"/>
                </a:solidFill>
              </a:rPr>
              <a:t>	(</a:t>
            </a:r>
            <a:r>
              <a:rPr lang="pt-PT" sz="2400" b="1" dirty="0">
                <a:solidFill>
                  <a:srgbClr val="C00000"/>
                </a:solidFill>
                <a:sym typeface="Symbol" panose="05050102010706020507" pitchFamily="18" charset="2"/>
              </a:rPr>
              <a:t>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PT" sz="2400" b="1" dirty="0">
                <a:solidFill>
                  <a:srgbClr val="C00000"/>
                </a:solidFill>
              </a:rPr>
              <a:t>) (</a:t>
            </a:r>
            <a:r>
              <a:rPr lang="pt-PT" sz="2400" b="1" dirty="0">
                <a:solidFill>
                  <a:srgbClr val="C00000"/>
                </a:solidFill>
                <a:sym typeface="Symbol" panose="05050102010706020507" pitchFamily="18" charset="2"/>
              </a:rPr>
              <a:t>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pt-PT" sz="2400" b="1" dirty="0">
                <a:solidFill>
                  <a:srgbClr val="C00000"/>
                </a:solidFill>
              </a:rPr>
              <a:t>)[</a:t>
            </a:r>
            <a:r>
              <a:rPr lang="pt-PT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PT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y, x</a:t>
            </a:r>
            <a:r>
              <a:rPr lang="pt-PT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PT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pt-PT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PT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PT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PT" sz="24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pt-PT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PT" sz="2400" b="1" dirty="0">
                <a:solidFill>
                  <a:srgbClr val="C00000"/>
                </a:solidFill>
              </a:rPr>
              <a:t>]</a:t>
            </a:r>
            <a:r>
              <a:rPr lang="pt-PT" sz="2400" dirty="0"/>
              <a:t> </a:t>
            </a:r>
          </a:p>
          <a:p>
            <a:pPr marL="0" indent="0">
              <a:buNone/>
            </a:pPr>
            <a:endParaRPr lang="pt-PT" sz="2400" dirty="0"/>
          </a:p>
          <a:p>
            <a:pPr marL="361950" indent="0">
              <a:buNone/>
            </a:pPr>
            <a:r>
              <a:rPr lang="pt-PT" sz="2400" dirty="0"/>
              <a:t>composta por predicados ou as negações dos predicados (com variáveis ou constantes como argumentos) unidos por disjunções, onde no máximo um predicado não é negado. </a:t>
            </a:r>
          </a:p>
          <a:p>
            <a:pPr marL="361950" indent="0">
              <a:buNone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735500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BB99862-817C-413E-AD17-79BD5E578AC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99456" y="233364"/>
            <a:ext cx="10297144" cy="1143000"/>
          </a:xfrm>
        </p:spPr>
        <p:txBody>
          <a:bodyPr/>
          <a:lstStyle/>
          <a:p>
            <a:pPr algn="l"/>
            <a:r>
              <a:rPr lang="pt-PT" sz="3600" b="1" dirty="0">
                <a:solidFill>
                  <a:srgbClr val="0070C0"/>
                </a:solidFill>
              </a:rPr>
              <a:t>Classes de </a:t>
            </a:r>
            <a:r>
              <a:rPr lang="pt-PT" sz="3600" b="1" dirty="0" err="1">
                <a:solidFill>
                  <a:srgbClr val="0070C0"/>
                </a:solidFill>
              </a:rPr>
              <a:t>Horn</a:t>
            </a:r>
            <a:r>
              <a:rPr lang="pt-PT" sz="3600" b="1" dirty="0">
                <a:solidFill>
                  <a:srgbClr val="0070C0"/>
                </a:solidFill>
              </a:rPr>
              <a:t> e Resolução</a:t>
            </a:r>
            <a:endParaRPr lang="pt-PT" sz="3600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6B8596-AF4E-4495-AABA-3FBEED8D216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99456" y="1700808"/>
            <a:ext cx="10153127" cy="4401543"/>
          </a:xfrm>
        </p:spPr>
        <p:txBody>
          <a:bodyPr/>
          <a:lstStyle/>
          <a:p>
            <a:pPr marL="0" indent="0">
              <a:buNone/>
            </a:pPr>
            <a:r>
              <a:rPr lang="pt-PT" sz="2400" b="1" dirty="0"/>
              <a:t>Exemplos:</a:t>
            </a:r>
          </a:p>
          <a:p>
            <a:pPr marL="0" indent="0">
              <a:buNone/>
            </a:pPr>
            <a:r>
              <a:rPr lang="pt-PT" sz="2400" dirty="0"/>
              <a:t> a) O facto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v, c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61950" indent="0">
              <a:buNone/>
            </a:pPr>
            <a:r>
              <a:rPr lang="pt-PT" sz="2400" dirty="0"/>
              <a:t>é uma cláusula de </a:t>
            </a:r>
            <a:r>
              <a:rPr lang="pt-PT" sz="2400" dirty="0" err="1"/>
              <a:t>Horn</a:t>
            </a:r>
            <a:r>
              <a:rPr lang="pt-PT" sz="2400" dirty="0"/>
              <a:t> porque contém um único predicado não-negado.</a:t>
            </a:r>
          </a:p>
          <a:p>
            <a:pPr marL="85725" indent="0">
              <a:buNone/>
            </a:pPr>
            <a:r>
              <a:rPr lang="pt-PT" sz="2400" dirty="0"/>
              <a:t>b) A </a:t>
            </a:r>
            <a:r>
              <a:rPr lang="pt-PT" sz="2400" dirty="0"/>
              <a:t>fbf </a:t>
            </a:r>
            <a:endParaRPr lang="pt-PT" sz="2400" dirty="0"/>
          </a:p>
          <a:p>
            <a:pPr marL="0" indent="0">
              <a:buNone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)]’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)]’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pt-PT" sz="24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61950" indent="0">
              <a:buNone/>
            </a:pPr>
            <a:r>
              <a:rPr lang="pt-PT" sz="2400" dirty="0"/>
              <a:t>é um exemplo de uma cláusula de </a:t>
            </a:r>
            <a:r>
              <a:rPr lang="pt-PT" sz="2400" dirty="0" err="1"/>
              <a:t>Horn</a:t>
            </a:r>
            <a:r>
              <a:rPr lang="pt-PT" sz="2400" dirty="0"/>
              <a:t> porque consiste em três predicados unidos pela disjunção onde </a:t>
            </a:r>
            <a:r>
              <a:rPr lang="pt-PT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PT" sz="2400" dirty="0"/>
              <a:t>não está negado. </a:t>
            </a:r>
          </a:p>
          <a:p>
            <a:pPr marL="361950" indent="0">
              <a:buNone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9107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59326C35-E612-4F3F-B1B2-E4D20E4AF0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7448" y="260648"/>
            <a:ext cx="10225136" cy="1050925"/>
          </a:xfrm>
        </p:spPr>
        <p:txBody>
          <a:bodyPr/>
          <a:lstStyle/>
          <a:p>
            <a:pPr algn="l"/>
            <a:r>
              <a:rPr lang="pt-PT" sz="3600" b="1" dirty="0">
                <a:solidFill>
                  <a:srgbClr val="0070C0"/>
                </a:solidFill>
              </a:rPr>
              <a:t>Classes de </a:t>
            </a:r>
            <a:r>
              <a:rPr lang="pt-PT" sz="3600" b="1" dirty="0" err="1">
                <a:solidFill>
                  <a:srgbClr val="0070C0"/>
                </a:solidFill>
              </a:rPr>
              <a:t>Horn</a:t>
            </a:r>
            <a:r>
              <a:rPr lang="pt-PT" sz="3600" b="1" dirty="0">
                <a:solidFill>
                  <a:srgbClr val="0070C0"/>
                </a:solidFill>
              </a:rPr>
              <a:t> e Resolução</a:t>
            </a:r>
            <a:endParaRPr lang="pt-PT" sz="3600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670AAF-012B-4A53-9777-4DE862B3E2C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27448" y="1700214"/>
            <a:ext cx="10225136" cy="4681537"/>
          </a:xfrm>
        </p:spPr>
        <p:txBody>
          <a:bodyPr/>
          <a:lstStyle/>
          <a:p>
            <a:r>
              <a:rPr lang="pt-PT" sz="2400" dirty="0"/>
              <a:t>Pela lei de </a:t>
            </a:r>
            <a:r>
              <a:rPr lang="pt-PT" sz="2400" dirty="0" err="1"/>
              <a:t>De</a:t>
            </a:r>
            <a:r>
              <a:rPr lang="pt-PT" sz="2400" dirty="0"/>
              <a:t> Morgan, </a:t>
            </a:r>
          </a:p>
          <a:p>
            <a:pPr marL="0" indent="0">
              <a:buNone/>
            </a:pP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[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)]’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)]’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pt-PT" sz="24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PT" sz="2400" dirty="0"/>
              <a:t> </a:t>
            </a:r>
          </a:p>
          <a:p>
            <a:pPr marL="361950" indent="0">
              <a:buNone/>
            </a:pPr>
            <a:r>
              <a:rPr lang="pt-PT" sz="2400" dirty="0"/>
              <a:t>é equivalente a que, por sua vez, e equivalente a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)]’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pt-PT" sz="24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61950" indent="0">
              <a:buNone/>
            </a:pPr>
            <a:r>
              <a:rPr lang="pt-PT" sz="2400" dirty="0"/>
              <a:t>e, portanto, </a:t>
            </a:r>
          </a:p>
          <a:p>
            <a:pPr marL="361950" indent="0">
              <a:buNone/>
            </a:pPr>
            <a:r>
              <a:rPr lang="pt-PT" sz="2400" dirty="0"/>
              <a:t>	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PT" sz="24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pt-PT" sz="2400" b="1" dirty="0">
              <a:solidFill>
                <a:srgbClr val="C00000"/>
              </a:solidFill>
            </a:endParaRPr>
          </a:p>
          <a:p>
            <a:pPr marL="361950" indent="0">
              <a:buNone/>
            </a:pPr>
            <a:r>
              <a:rPr lang="pt-PT" sz="2400" dirty="0"/>
              <a:t>representa uma regra em nosso programa Prolog.</a:t>
            </a:r>
          </a:p>
        </p:txBody>
      </p:sp>
    </p:spTree>
    <p:extLst>
      <p:ext uri="{BB962C8B-B14F-4D97-AF65-F5344CB8AC3E}">
        <p14:creationId xmlns:p14="http://schemas.microsoft.com/office/powerpoint/2010/main" val="53077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29B4E97-344A-4A8E-BA01-AE18975F2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7448" y="260648"/>
            <a:ext cx="10225136" cy="1041400"/>
          </a:xfrm>
        </p:spPr>
        <p:txBody>
          <a:bodyPr/>
          <a:lstStyle/>
          <a:p>
            <a:pPr algn="l"/>
            <a:r>
              <a:rPr lang="pt-PT" sz="3600" b="1" dirty="0">
                <a:solidFill>
                  <a:srgbClr val="0070C0"/>
                </a:solidFill>
              </a:rPr>
              <a:t>Classes de </a:t>
            </a:r>
            <a:r>
              <a:rPr lang="pt-PT" sz="3600" b="1" dirty="0" err="1">
                <a:solidFill>
                  <a:srgbClr val="0070C0"/>
                </a:solidFill>
              </a:rPr>
              <a:t>Horn</a:t>
            </a:r>
            <a:r>
              <a:rPr lang="pt-PT" sz="3600" b="1" dirty="0">
                <a:solidFill>
                  <a:srgbClr val="0070C0"/>
                </a:solidFill>
              </a:rPr>
              <a:t> e Resolução</a:t>
            </a:r>
            <a:endParaRPr lang="pt-PT" sz="3600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4A68B30-9540-45C2-801C-B8550E2B8B4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71464" y="1557338"/>
            <a:ext cx="10009112" cy="482441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2800" dirty="0"/>
              <a:t>A </a:t>
            </a:r>
            <a:r>
              <a:rPr lang="pt-PT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regra de inferência</a:t>
            </a:r>
            <a:r>
              <a:rPr lang="pt-PT" sz="2800" dirty="0"/>
              <a:t> usada pelo Prolog é chamada </a:t>
            </a:r>
            <a:r>
              <a:rPr lang="pt-PT" sz="2800" b="1" dirty="0"/>
              <a:t>resolução. </a:t>
            </a:r>
          </a:p>
          <a:p>
            <a:pPr>
              <a:lnSpc>
                <a:spcPct val="100000"/>
              </a:lnSpc>
            </a:pPr>
            <a:r>
              <a:rPr lang="pt-PT" sz="2800" dirty="0"/>
              <a:t>Duas cláusulas de </a:t>
            </a:r>
            <a:r>
              <a:rPr lang="pt-PT" sz="2800" dirty="0" err="1"/>
              <a:t>Horn</a:t>
            </a:r>
            <a:r>
              <a:rPr lang="pt-PT" sz="2800" dirty="0"/>
              <a:t> em uma base de dados Prolog são resolvidas em uma nova cláusula de </a:t>
            </a:r>
            <a:r>
              <a:rPr lang="pt-PT" sz="2800" dirty="0" err="1"/>
              <a:t>Horn</a:t>
            </a:r>
            <a:r>
              <a:rPr lang="pt-PT" sz="2800" dirty="0"/>
              <a:t> se uma delas contiver um predicado não-negado que corresponda a um predicado negado na outra cláusula. </a:t>
            </a:r>
          </a:p>
          <a:p>
            <a:pPr>
              <a:lnSpc>
                <a:spcPct val="100000"/>
              </a:lnSpc>
            </a:pPr>
            <a:r>
              <a:rPr lang="pt-PT" sz="2800" dirty="0"/>
              <a:t>A nova cláusula elimina o termo de correspondência e fica, então, disponível para uso em respostas às perguntas. </a:t>
            </a:r>
          </a:p>
        </p:txBody>
      </p:sp>
    </p:spTree>
    <p:extLst>
      <p:ext uri="{BB962C8B-B14F-4D97-AF65-F5344CB8AC3E}">
        <p14:creationId xmlns:p14="http://schemas.microsoft.com/office/powerpoint/2010/main" val="364778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29B4E97-344A-4A8E-BA01-AE18975F2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99456" y="332656"/>
            <a:ext cx="7451725" cy="1052513"/>
          </a:xfrm>
        </p:spPr>
        <p:txBody>
          <a:bodyPr/>
          <a:lstStyle/>
          <a:p>
            <a:pPr algn="l"/>
            <a:r>
              <a:rPr lang="pt-PT" sz="3600" b="1" dirty="0">
                <a:solidFill>
                  <a:srgbClr val="0070C0"/>
                </a:solidFill>
              </a:rPr>
              <a:t>Classes de </a:t>
            </a:r>
            <a:r>
              <a:rPr lang="pt-PT" sz="3600" b="1" dirty="0" err="1">
                <a:solidFill>
                  <a:srgbClr val="0070C0"/>
                </a:solidFill>
              </a:rPr>
              <a:t>Horn</a:t>
            </a:r>
            <a:r>
              <a:rPr lang="pt-PT" sz="3600" b="1" dirty="0">
                <a:solidFill>
                  <a:srgbClr val="0070C0"/>
                </a:solidFill>
              </a:rPr>
              <a:t> e Resolução</a:t>
            </a:r>
            <a:endParaRPr lang="pt-PT" sz="3600" dirty="0">
              <a:solidFill>
                <a:srgbClr val="0070C0"/>
              </a:solidFill>
            </a:endParaRP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4E3B978-EB29-4FFC-AD8D-D9C9FB98D38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27448" y="1556792"/>
            <a:ext cx="10225136" cy="4852987"/>
          </a:xfrm>
        </p:spPr>
        <p:txBody>
          <a:bodyPr/>
          <a:lstStyle/>
          <a:p>
            <a:r>
              <a:rPr lang="pt-PT" sz="2400" dirty="0"/>
              <a:t>Por exemplo,</a:t>
            </a:r>
          </a:p>
          <a:p>
            <a:pPr marL="715963" indent="0">
              <a:buNone/>
            </a:pP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15963" indent="0">
              <a:buNone/>
            </a:pP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)]’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15963" indent="0">
              <a:buNone/>
            </a:pPr>
            <a:endParaRPr lang="pt-PT" sz="2400" dirty="0"/>
          </a:p>
          <a:p>
            <a:pPr marL="715963" indent="0">
              <a:buNone/>
            </a:pPr>
            <a:r>
              <a:rPr lang="pt-PT" sz="2400" dirty="0"/>
              <a:t>é resolvida para 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B(b)</a:t>
            </a:r>
            <a:r>
              <a:rPr lang="pt-PT" sz="2400" i="1" dirty="0"/>
              <a:t>. </a:t>
            </a:r>
          </a:p>
          <a:p>
            <a:pPr marL="361950" indent="0">
              <a:buNone/>
            </a:pPr>
            <a:r>
              <a:rPr lang="pt-PT" sz="2400" dirty="0"/>
              <a:t>Isto mostra que o Prolog considera</a:t>
            </a:r>
          </a:p>
          <a:p>
            <a:pPr marL="361950" indent="0">
              <a:buNone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)])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61950" indent="0">
              <a:buNone/>
            </a:pPr>
            <a:r>
              <a:rPr lang="pt-PT" sz="2400" dirty="0"/>
              <a:t>como um teorema, o que é uma simples aplicação do modus </a:t>
            </a:r>
            <a:r>
              <a:rPr lang="pt-PT" sz="2400" dirty="0" err="1"/>
              <a:t>ponens</a:t>
            </a:r>
            <a:r>
              <a:rPr lang="pt-PT" sz="2400" dirty="0"/>
              <a:t>. </a:t>
            </a:r>
          </a:p>
          <a:p>
            <a:r>
              <a:rPr lang="pt-PT" sz="2400" dirty="0"/>
              <a:t>Portanto a regra de inferência do Prolog inclui o modus </a:t>
            </a:r>
            <a:r>
              <a:rPr lang="pt-PT" sz="2400" dirty="0" err="1"/>
              <a:t>ponens</a:t>
            </a:r>
            <a:r>
              <a:rPr lang="pt-PT" sz="2400" dirty="0"/>
              <a:t> como um caso especial.</a:t>
            </a:r>
          </a:p>
          <a:p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449549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6D204A4-2B48-4844-A58B-230DA666D8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7448" y="116632"/>
            <a:ext cx="7451725" cy="1052513"/>
          </a:xfrm>
        </p:spPr>
        <p:txBody>
          <a:bodyPr/>
          <a:lstStyle/>
          <a:p>
            <a:pPr algn="l"/>
            <a:r>
              <a:rPr lang="pt-PT" sz="3600" b="1" dirty="0">
                <a:solidFill>
                  <a:srgbClr val="0070C0"/>
                </a:solidFill>
              </a:rPr>
              <a:t>Classes de </a:t>
            </a:r>
            <a:r>
              <a:rPr lang="pt-PT" sz="3600" b="1" dirty="0" err="1">
                <a:solidFill>
                  <a:srgbClr val="0070C0"/>
                </a:solidFill>
              </a:rPr>
              <a:t>Horn</a:t>
            </a:r>
            <a:r>
              <a:rPr lang="pt-PT" sz="3600" b="1" dirty="0">
                <a:solidFill>
                  <a:srgbClr val="0070C0"/>
                </a:solidFill>
              </a:rPr>
              <a:t> e Resolução</a:t>
            </a:r>
            <a:endParaRPr lang="pt-PT" sz="3600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F2C9E6-8019-459A-AE38-56AA4822AC3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99456" y="1268414"/>
            <a:ext cx="10225136" cy="5184775"/>
          </a:xfrm>
        </p:spPr>
        <p:txBody>
          <a:bodyPr>
            <a:normAutofit/>
          </a:bodyPr>
          <a:lstStyle/>
          <a:p>
            <a:r>
              <a:rPr lang="pt-PT" sz="2800" dirty="0"/>
              <a:t>Na aplicação da regra de resolução, as variáveis são consideradas como "</a:t>
            </a: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correspondentes</a:t>
            </a:r>
            <a:r>
              <a:rPr lang="pt-PT" sz="2800" dirty="0"/>
              <a:t>" a qualquer símbolo constante. (Isto é uma aplicação repetida do Axioma 5.) </a:t>
            </a:r>
          </a:p>
          <a:p>
            <a:r>
              <a:rPr lang="pt-PT" sz="2800" dirty="0"/>
              <a:t>Em qualquer nova cláusula resultante, as variáveis são substituídas por suas constantes associadas de uma maneira consistente. </a:t>
            </a:r>
          </a:p>
          <a:p>
            <a:r>
              <a:rPr lang="pt-PT" sz="2800" dirty="0"/>
              <a:t>Portanto, em reposta à pergunta "</a:t>
            </a:r>
            <a:r>
              <a:rPr lang="pt-PT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 x é uma presa</a:t>
            </a:r>
            <a:r>
              <a:rPr lang="pt-PT" sz="2800" dirty="0"/>
              <a:t>", o Prolog procura, na base de dados, por uma regra com o predicado desejado </a:t>
            </a:r>
            <a:r>
              <a:rPr lang="pt-PT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pt-PT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pt-PT" sz="2800" i="1" dirty="0"/>
              <a:t> </a:t>
            </a:r>
            <a:r>
              <a:rPr lang="pt-PT" sz="2800" dirty="0"/>
              <a:t>como o consequente. </a:t>
            </a:r>
          </a:p>
          <a:p>
            <a:pPr lvl="1"/>
            <a:r>
              <a:rPr lang="pt-PT" sz="2400" dirty="0"/>
              <a:t>Encontra 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)]’ 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)]’ 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pt-PT" sz="24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pt-PT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pt-PT" sz="2400" dirty="0"/>
              <a:t>Ele então prossegue pela base de dados na busca de outras cláusulas que possam ser resolvidas com esta cláusula.</a:t>
            </a:r>
          </a:p>
        </p:txBody>
      </p:sp>
    </p:spTree>
    <p:extLst>
      <p:ext uri="{BB962C8B-B14F-4D97-AF65-F5344CB8AC3E}">
        <p14:creationId xmlns:p14="http://schemas.microsoft.com/office/powerpoint/2010/main" val="1065770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54384A4-944E-4636-B8A1-6CE7A4E57D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7448" y="188640"/>
            <a:ext cx="7451725" cy="1033463"/>
          </a:xfrm>
        </p:spPr>
        <p:txBody>
          <a:bodyPr/>
          <a:lstStyle/>
          <a:p>
            <a:pPr algn="l"/>
            <a:r>
              <a:rPr lang="pt-PT" sz="3600" b="1" dirty="0">
                <a:solidFill>
                  <a:srgbClr val="0070C0"/>
                </a:solidFill>
              </a:rPr>
              <a:t>Classes de </a:t>
            </a:r>
            <a:r>
              <a:rPr lang="pt-PT" sz="3600" b="1" dirty="0" err="1">
                <a:solidFill>
                  <a:srgbClr val="0070C0"/>
                </a:solidFill>
              </a:rPr>
              <a:t>Horn</a:t>
            </a:r>
            <a:r>
              <a:rPr lang="pt-PT" sz="3600" b="1" dirty="0">
                <a:solidFill>
                  <a:srgbClr val="0070C0"/>
                </a:solidFill>
              </a:rPr>
              <a:t> e Resolução</a:t>
            </a:r>
            <a:endParaRPr lang="pt-PT" sz="3600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FBB6F5-D849-4CE1-9DE6-F5136545FE9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27448" y="1773239"/>
            <a:ext cx="10225136" cy="4352925"/>
          </a:xfrm>
        </p:spPr>
        <p:txBody>
          <a:bodyPr/>
          <a:lstStyle/>
          <a:p>
            <a:r>
              <a:rPr lang="pt-PT" sz="2400" dirty="0"/>
              <a:t>A primeira dessas cláusulas é o facto 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</a:t>
            </a:r>
            <a:r>
              <a:rPr lang="pt-PT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u,p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PT" sz="2400" i="1" dirty="0"/>
              <a:t>. </a:t>
            </a:r>
            <a:r>
              <a:rPr lang="pt-PT" sz="2400" dirty="0"/>
              <a:t>Estas duas cláusulas se resolvem em 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)]’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pt-PT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400" dirty="0"/>
              <a:t>Usando esta nova cláusula, ela poderá ser resolvida com o facto 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PT" sz="2400" i="1" dirty="0"/>
              <a:t> </a:t>
            </a:r>
            <a:r>
              <a:rPr lang="pt-PT" sz="2400" dirty="0"/>
              <a:t>para concluir </a:t>
            </a:r>
            <a:r>
              <a:rPr lang="pt-PT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pt-PT" sz="2400" i="1" dirty="0"/>
              <a:t>. </a:t>
            </a:r>
          </a:p>
          <a:p>
            <a:r>
              <a:rPr lang="pt-PT" sz="2400" dirty="0"/>
              <a:t>Tendo alcançado todas as conclusões possíveis da resolução do facto 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u, p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PT" sz="2400" i="1" dirty="0"/>
              <a:t>, </a:t>
            </a:r>
            <a:r>
              <a:rPr lang="pt-PT" sz="2400" dirty="0" err="1"/>
              <a:t>Prolog</a:t>
            </a:r>
            <a:r>
              <a:rPr lang="pt-PT" sz="2400" dirty="0"/>
              <a:t> refaz o processo para procurar por outra cláusula a resolver com a aplicação da cláusula da regra; desta vez ele encontrará 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u, r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PT" sz="2400" i="1" dirty="0"/>
              <a:t>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38317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73D15-E693-443C-A7FF-6121CB279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465" y="332656"/>
            <a:ext cx="10447867" cy="892175"/>
          </a:xfrm>
        </p:spPr>
        <p:txBody>
          <a:bodyPr/>
          <a:lstStyle/>
          <a:p>
            <a:pPr algn="l"/>
            <a:r>
              <a:rPr lang="pt-PT" sz="3600" b="1" dirty="0">
                <a:solidFill>
                  <a:srgbClr val="0070C0"/>
                </a:solidFill>
              </a:rPr>
              <a:t>Programação Lógica</a:t>
            </a:r>
            <a:endParaRPr lang="pt-PT" sz="3600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3DA459-B859-4D14-ACAC-B0BB41BAB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465" y="1628800"/>
            <a:ext cx="10134601" cy="47482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PT" sz="2400" dirty="0"/>
              <a:t>Na lógica de predicados, usamos regras de inferência para chegarmos a teses a partir das hipóteses. Se uma tese tiver sido demonstrada como consequência de determinada hipótese, então, em uma interpretação na qual a hipótese seja verdadeira, a tese também será verdadeira. </a:t>
            </a:r>
          </a:p>
          <a:p>
            <a:r>
              <a:rPr lang="pt-PT" sz="2400" dirty="0"/>
              <a:t>A linguagem de programação </a:t>
            </a:r>
            <a:r>
              <a:rPr lang="pt-PT" sz="2400" b="1" dirty="0" err="1"/>
              <a:t>Prolog</a:t>
            </a:r>
            <a:r>
              <a:rPr lang="pt-PT" sz="2400" dirty="0"/>
              <a:t>, que significa </a:t>
            </a:r>
            <a:r>
              <a:rPr lang="pt-PT" sz="24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progamming</a:t>
            </a:r>
            <a:r>
              <a:rPr lang="pt-PT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pt-PT" sz="24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</a:t>
            </a:r>
            <a:r>
              <a:rPr lang="pt-PT" sz="2400" i="1" dirty="0"/>
              <a:t>, </a:t>
            </a:r>
            <a:r>
              <a:rPr lang="pt-PT" sz="2400" dirty="0"/>
              <a:t>também ajuda a chegar a teses a partir das hipóteses. </a:t>
            </a:r>
          </a:p>
          <a:p>
            <a:r>
              <a:rPr lang="pt-PT" sz="2400" dirty="0"/>
              <a:t>A linguagem inclui predicados, conectivos lógicos e regras de inferência. </a:t>
            </a:r>
          </a:p>
          <a:p>
            <a:r>
              <a:rPr lang="pt-PT" sz="2400" dirty="0"/>
              <a:t>Ela permite a descrição de uma interpretação, ou melhor, de hipóteses verdadeiras em uma interpretação.</a:t>
            </a:r>
          </a:p>
        </p:txBody>
      </p:sp>
    </p:spTree>
    <p:extLst>
      <p:ext uri="{BB962C8B-B14F-4D97-AF65-F5344CB8AC3E}">
        <p14:creationId xmlns:p14="http://schemas.microsoft.com/office/powerpoint/2010/main" val="297620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B91573E3-4860-43DE-8CB7-1F3298E8D5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55440" y="116632"/>
            <a:ext cx="10369152" cy="1052513"/>
          </a:xfrm>
        </p:spPr>
        <p:txBody>
          <a:bodyPr/>
          <a:lstStyle/>
          <a:p>
            <a:pPr algn="l"/>
            <a:r>
              <a:rPr lang="pt-PT" sz="3600" b="1" dirty="0">
                <a:solidFill>
                  <a:srgbClr val="0070C0"/>
                </a:solidFill>
              </a:rPr>
              <a:t>Classes de </a:t>
            </a:r>
            <a:r>
              <a:rPr lang="pt-PT" sz="3600" b="1" dirty="0" err="1">
                <a:solidFill>
                  <a:srgbClr val="0070C0"/>
                </a:solidFill>
              </a:rPr>
              <a:t>Horn</a:t>
            </a:r>
            <a:r>
              <a:rPr lang="pt-PT" sz="3600" b="1" dirty="0">
                <a:solidFill>
                  <a:srgbClr val="0070C0"/>
                </a:solidFill>
              </a:rPr>
              <a:t> e Resolução</a:t>
            </a:r>
            <a:endParaRPr lang="pt-PT" sz="3600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79620B-BBBC-4B0D-8A10-850B541CB90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99457" y="1417638"/>
            <a:ext cx="9937104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/>
              <a:t>Como um exemplo mais complexo de resolução, suponhamos que incluímos a regra</a:t>
            </a:r>
          </a:p>
          <a:p>
            <a:pPr marL="0" indent="0">
              <a:buNone/>
            </a:pPr>
            <a:r>
              <a:rPr lang="pt-PT" sz="2000" i="1" dirty="0"/>
              <a:t>	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caçado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P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presa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pt-PT" sz="2000" dirty="0"/>
              <a:t>à base de dados. </a:t>
            </a:r>
          </a:p>
          <a:p>
            <a:pPr marL="0" indent="0">
              <a:buNone/>
            </a:pPr>
            <a:r>
              <a:rPr lang="pt-PT" sz="2000" dirty="0"/>
              <a:t>Esta regra, na forma simbólica, é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PT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)]’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2000" dirty="0"/>
              <a:t>Que é resolvida com a regra de definição de </a:t>
            </a:r>
            <a:r>
              <a:rPr lang="pt-PT" sz="2000" i="1" dirty="0"/>
              <a:t>presa,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)]’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[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)]’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pt-PT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2000" dirty="0"/>
              <a:t>para chegar à nova regra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)]’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[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)]’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2000" dirty="0"/>
          </a:p>
          <a:p>
            <a:pPr marL="0" indent="0">
              <a:buNone/>
            </a:pPr>
            <a:r>
              <a:rPr lang="pt-PT" sz="2000" dirty="0"/>
              <a:t>A pergunta</a:t>
            </a:r>
          </a:p>
          <a:p>
            <a:pPr marL="0" indent="0">
              <a:buNone/>
            </a:pPr>
            <a:r>
              <a:rPr lang="pt-PT" sz="2000" b="1" i="1" dirty="0"/>
              <a:t>	</a:t>
            </a:r>
            <a:r>
              <a:rPr lang="pt-PT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x:caçado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pt-PT" sz="2000" dirty="0"/>
              <a:t>usará esta nova regra para concluir</a:t>
            </a:r>
          </a:p>
          <a:p>
            <a:pPr marL="534988" indent="-173038"/>
            <a:r>
              <a:rPr lang="pt-PT" sz="2000" dirty="0"/>
              <a:t>peixe</a:t>
            </a:r>
          </a:p>
          <a:p>
            <a:pPr marL="534988" indent="-173038"/>
            <a:r>
              <a:rPr lang="pt-PT" sz="2000" dirty="0"/>
              <a:t>raposa</a:t>
            </a:r>
          </a:p>
        </p:txBody>
      </p:sp>
      <p:sp>
        <p:nvSpPr>
          <p:cNvPr id="2" name="Balão: Linha 1">
            <a:extLst>
              <a:ext uri="{FF2B5EF4-FFF2-40B4-BE49-F238E27FC236}">
                <a16:creationId xmlns:a16="http://schemas.microsoft.com/office/drawing/2014/main" id="{86F84D50-833C-49A7-888A-5F61D369A67B}"/>
              </a:ext>
            </a:extLst>
          </p:cNvPr>
          <p:cNvSpPr/>
          <p:nvPr/>
        </p:nvSpPr>
        <p:spPr>
          <a:xfrm>
            <a:off x="6600056" y="2132856"/>
            <a:ext cx="1224136" cy="432048"/>
          </a:xfrm>
          <a:prstGeom prst="borderCallout1">
            <a:avLst>
              <a:gd name="adj1" fmla="val 48034"/>
              <a:gd name="adj2" fmla="val -152"/>
              <a:gd name="adj3" fmla="val 112500"/>
              <a:gd name="adj4" fmla="val -38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caçado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P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5628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8799700-9F25-4DCD-B12F-221338D9B47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55440" y="219076"/>
            <a:ext cx="10369152" cy="1042988"/>
          </a:xfrm>
        </p:spPr>
        <p:txBody>
          <a:bodyPr/>
          <a:lstStyle/>
          <a:p>
            <a:pPr algn="l"/>
            <a:r>
              <a:rPr lang="pt-PT" sz="3600" b="1" dirty="0">
                <a:solidFill>
                  <a:srgbClr val="0070C0"/>
                </a:solidFill>
              </a:rPr>
              <a:t>Classes de </a:t>
            </a:r>
            <a:r>
              <a:rPr lang="pt-PT" sz="3600" b="1" dirty="0" err="1">
                <a:solidFill>
                  <a:srgbClr val="0070C0"/>
                </a:solidFill>
              </a:rPr>
              <a:t>Horn</a:t>
            </a:r>
            <a:r>
              <a:rPr lang="pt-PT" sz="3600" b="1" dirty="0">
                <a:solidFill>
                  <a:srgbClr val="0070C0"/>
                </a:solidFill>
              </a:rPr>
              <a:t> e Resolução</a:t>
            </a:r>
            <a:endParaRPr lang="pt-PT" sz="3600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AAFD21-066E-4D2C-9EF9-376513C25B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4001" y="1262064"/>
            <a:ext cx="8785225" cy="820737"/>
          </a:xfrm>
        </p:spPr>
        <p:txBody>
          <a:bodyPr numCol="1"/>
          <a:lstStyle/>
          <a:p>
            <a:pPr marL="0" indent="0">
              <a:buNone/>
            </a:pPr>
            <a:r>
              <a:rPr lang="pt-PT" sz="2000" b="1" dirty="0"/>
              <a:t>Exemplo 21:</a:t>
            </a:r>
          </a:p>
          <a:p>
            <a:pPr marL="180975" indent="0">
              <a:buNone/>
            </a:pPr>
            <a:r>
              <a:rPr lang="pt-PT" sz="2000" dirty="0"/>
              <a:t>Suponha que um programa </a:t>
            </a:r>
            <a:r>
              <a:rPr lang="pt-PT" sz="2000" dirty="0" err="1"/>
              <a:t>Prolog</a:t>
            </a:r>
            <a:r>
              <a:rPr lang="pt-PT" sz="2000" dirty="0"/>
              <a:t> contenha as seguintes entradas:</a:t>
            </a:r>
          </a:p>
          <a:p>
            <a:endParaRPr lang="pt-PT" sz="2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A7705A9-17EB-49FC-8AF5-AA40F1C2E1E7}"/>
              </a:ext>
            </a:extLst>
          </p:cNvPr>
          <p:cNvSpPr/>
          <p:nvPr/>
        </p:nvSpPr>
        <p:spPr>
          <a:xfrm>
            <a:off x="1981200" y="2291580"/>
            <a:ext cx="8291264" cy="316835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2">
            <a:noAutofit/>
          </a:bodyPr>
          <a:lstStyle/>
          <a:p>
            <a:r>
              <a:rPr lang="pt-P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come(urso, peixe)</a:t>
            </a:r>
          </a:p>
          <a:p>
            <a:r>
              <a:rPr lang="pt-P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come(peixe, peixinho)</a:t>
            </a:r>
          </a:p>
          <a:p>
            <a:r>
              <a:rPr lang="pt-P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come(peixinho, alga)</a:t>
            </a:r>
          </a:p>
          <a:p>
            <a:r>
              <a:rPr lang="pt-P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come(quati, peixe)</a:t>
            </a:r>
          </a:p>
          <a:p>
            <a:r>
              <a:rPr lang="pt-P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come(urso, quati)</a:t>
            </a:r>
          </a:p>
          <a:p>
            <a:r>
              <a:rPr lang="pt-P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come(urso, raposa)</a:t>
            </a:r>
          </a:p>
          <a:p>
            <a:r>
              <a:rPr lang="pt-P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come(raposa, coelho)</a:t>
            </a:r>
          </a:p>
          <a:p>
            <a:r>
              <a:rPr lang="pt-P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come(coelho, capim)</a:t>
            </a:r>
          </a:p>
          <a:p>
            <a:r>
              <a:rPr lang="pt-P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come(urso, veado)</a:t>
            </a:r>
          </a:p>
          <a:p>
            <a:r>
              <a:rPr lang="pt-P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come(veado, capim)</a:t>
            </a:r>
          </a:p>
          <a:p>
            <a:r>
              <a:rPr lang="pt-P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come(gato-selvagem, veado)</a:t>
            </a:r>
          </a:p>
          <a:p>
            <a:r>
              <a:rPr lang="pt-P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animal(urso)</a:t>
            </a:r>
          </a:p>
          <a:p>
            <a:r>
              <a:rPr lang="pt-P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animal(peixe)</a:t>
            </a:r>
          </a:p>
          <a:p>
            <a:r>
              <a:rPr lang="pt-P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animal(peixinho)</a:t>
            </a:r>
          </a:p>
          <a:p>
            <a:r>
              <a:rPr lang="pt-P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animal(quati)</a:t>
            </a:r>
          </a:p>
          <a:p>
            <a:r>
              <a:rPr lang="pt-P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animal(raposa)</a:t>
            </a:r>
          </a:p>
          <a:p>
            <a:r>
              <a:rPr lang="pt-P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animal(coelho)</a:t>
            </a:r>
          </a:p>
          <a:p>
            <a:r>
              <a:rPr lang="pt-P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animal(veado)</a:t>
            </a:r>
          </a:p>
          <a:p>
            <a:r>
              <a:rPr lang="pt-P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animal(gato-selvagem)</a:t>
            </a:r>
          </a:p>
          <a:p>
            <a:r>
              <a:rPr lang="pt-P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planta(capim)</a:t>
            </a:r>
          </a:p>
          <a:p>
            <a:r>
              <a:rPr lang="pt-P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planta(alga)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760A81-9838-4D73-BCEC-D600582F81C0}"/>
              </a:ext>
            </a:extLst>
          </p:cNvPr>
          <p:cNvSpPr/>
          <p:nvPr/>
        </p:nvSpPr>
        <p:spPr>
          <a:xfrm>
            <a:off x="1981201" y="5877272"/>
            <a:ext cx="3902415" cy="40011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</a:rPr>
              <a:t>presa(x) </a:t>
            </a:r>
            <a:r>
              <a:rPr lang="en-US" sz="2000" dirty="0">
                <a:latin typeface="Times New Roman" panose="02020603050405020304" pitchFamily="18" charset="0"/>
              </a:rPr>
              <a:t>if </a:t>
            </a:r>
            <a:r>
              <a:rPr lang="en-US" sz="2000" i="1" dirty="0">
                <a:latin typeface="Times New Roman" panose="02020603050405020304" pitchFamily="18" charset="0"/>
              </a:rPr>
              <a:t>come(y, x) </a:t>
            </a:r>
            <a:r>
              <a:rPr lang="en-US" sz="2000" b="1" dirty="0">
                <a:latin typeface="Times New Roman" panose="02020603050405020304" pitchFamily="18" charset="0"/>
              </a:rPr>
              <a:t>and </a:t>
            </a:r>
            <a:r>
              <a:rPr lang="en-US" sz="2000" i="1" dirty="0">
                <a:latin typeface="Times New Roman" panose="02020603050405020304" pitchFamily="18" charset="0"/>
              </a:rPr>
              <a:t>animal(x)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70509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BFCF162-66C8-4F6C-A6B2-97944DE915E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7448" y="188640"/>
            <a:ext cx="10153128" cy="1050925"/>
          </a:xfrm>
        </p:spPr>
        <p:txBody>
          <a:bodyPr/>
          <a:lstStyle/>
          <a:p>
            <a:pPr algn="l"/>
            <a:r>
              <a:rPr lang="pt-PT" sz="3600" b="1" dirty="0">
                <a:solidFill>
                  <a:srgbClr val="0070C0"/>
                </a:solidFill>
              </a:rPr>
              <a:t>Classes de </a:t>
            </a:r>
            <a:r>
              <a:rPr lang="pt-PT" sz="3600" b="1" dirty="0" err="1">
                <a:solidFill>
                  <a:srgbClr val="0070C0"/>
                </a:solidFill>
              </a:rPr>
              <a:t>Horn</a:t>
            </a:r>
            <a:r>
              <a:rPr lang="pt-PT" sz="3600" b="1" dirty="0">
                <a:solidFill>
                  <a:srgbClr val="0070C0"/>
                </a:solidFill>
              </a:rPr>
              <a:t> e Resolução</a:t>
            </a:r>
            <a:endParaRPr lang="pt-PT" sz="3600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8C1637-7647-4414-B8D2-F51FE568E3A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4000" y="1397000"/>
            <a:ext cx="8928484" cy="604838"/>
          </a:xfrm>
          <a:solidFill>
            <a:srgbClr val="025198"/>
          </a:solidFill>
        </p:spPr>
        <p:txBody>
          <a:bodyPr/>
          <a:lstStyle/>
          <a:p>
            <a:r>
              <a:rPr lang="pt-PT" sz="2400" dirty="0">
                <a:solidFill>
                  <a:schemeClr val="bg1"/>
                </a:solidFill>
              </a:rPr>
              <a:t>Então realiza-se o seguinte diálogo com o </a:t>
            </a:r>
            <a:r>
              <a:rPr lang="pt-PT" sz="2400" dirty="0" err="1">
                <a:solidFill>
                  <a:schemeClr val="bg1"/>
                </a:solidFill>
              </a:rPr>
              <a:t>Prolog</a:t>
            </a:r>
            <a:r>
              <a:rPr lang="pt-PT" sz="24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02F2759-675E-46A6-9A1B-5FD599EBB7ED}"/>
              </a:ext>
            </a:extLst>
          </p:cNvPr>
          <p:cNvSpPr/>
          <p:nvPr/>
        </p:nvSpPr>
        <p:spPr>
          <a:xfrm>
            <a:off x="1524000" y="2115497"/>
            <a:ext cx="8928484" cy="324036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2">
            <a:noAutofit/>
          </a:bodyPr>
          <a:lstStyle/>
          <a:p>
            <a:r>
              <a:rPr lang="pt-PT" dirty="0" err="1">
                <a:latin typeface="Times New Roman" panose="02020603050405020304" pitchFamily="18" charset="0"/>
              </a:rPr>
              <a:t>is</a:t>
            </a:r>
            <a:r>
              <a:rPr lang="pt-PT" dirty="0">
                <a:latin typeface="Times New Roman" panose="02020603050405020304" pitchFamily="18" charset="0"/>
              </a:rPr>
              <a:t>(</a:t>
            </a:r>
            <a:r>
              <a:rPr lang="pt-PT" i="1" dirty="0">
                <a:latin typeface="Times New Roman" panose="02020603050405020304" pitchFamily="18" charset="0"/>
              </a:rPr>
              <a:t>animal</a:t>
            </a:r>
            <a:r>
              <a:rPr lang="pt-PT" dirty="0">
                <a:latin typeface="Times New Roman" panose="02020603050405020304" pitchFamily="18" charset="0"/>
              </a:rPr>
              <a:t>(coelho))</a:t>
            </a:r>
          </a:p>
          <a:p>
            <a:pPr marL="180975"/>
            <a:r>
              <a:rPr lang="pt-PT" dirty="0" err="1">
                <a:latin typeface="Times New Roman" panose="02020603050405020304" pitchFamily="18" charset="0"/>
              </a:rPr>
              <a:t>yes</a:t>
            </a:r>
            <a:endParaRPr lang="pt-PT" dirty="0">
              <a:latin typeface="Times New Roman" panose="02020603050405020304" pitchFamily="18" charset="0"/>
            </a:endParaRPr>
          </a:p>
          <a:p>
            <a:r>
              <a:rPr lang="pt-PT" dirty="0" err="1">
                <a:latin typeface="Times New Roman" panose="02020603050405020304" pitchFamily="18" charset="0"/>
              </a:rPr>
              <a:t>is</a:t>
            </a:r>
            <a:r>
              <a:rPr lang="pt-PT" dirty="0">
                <a:latin typeface="Times New Roman" panose="02020603050405020304" pitchFamily="18" charset="0"/>
              </a:rPr>
              <a:t>(</a:t>
            </a:r>
            <a:r>
              <a:rPr lang="pt-PT" i="1" dirty="0">
                <a:latin typeface="Times New Roman" panose="02020603050405020304" pitchFamily="18" charset="0"/>
              </a:rPr>
              <a:t>come</a:t>
            </a:r>
            <a:r>
              <a:rPr lang="pt-PT" dirty="0">
                <a:latin typeface="Times New Roman" panose="02020603050405020304" pitchFamily="18" charset="0"/>
              </a:rPr>
              <a:t>(gato-selvagem, capim))</a:t>
            </a:r>
          </a:p>
          <a:p>
            <a:pPr marL="180975"/>
            <a:r>
              <a:rPr lang="pt-PT" dirty="0">
                <a:latin typeface="Times New Roman" panose="02020603050405020304" pitchFamily="18" charset="0"/>
              </a:rPr>
              <a:t>no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which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</a:rPr>
              <a:t>x</a:t>
            </a:r>
            <a:r>
              <a:rPr lang="en-US" dirty="0" err="1">
                <a:latin typeface="Times New Roman" panose="02020603050405020304" pitchFamily="18" charset="0"/>
              </a:rPr>
              <a:t>:come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</a:rPr>
              <a:t>peixe</a:t>
            </a:r>
            <a:r>
              <a:rPr lang="en-US" dirty="0">
                <a:latin typeface="Times New Roman" panose="02020603050405020304" pitchFamily="18" charset="0"/>
              </a:rPr>
              <a:t>))</a:t>
            </a:r>
          </a:p>
          <a:p>
            <a:pPr marL="180975"/>
            <a:r>
              <a:rPr lang="pt-PT" dirty="0">
                <a:latin typeface="Times New Roman" panose="02020603050405020304" pitchFamily="18" charset="0"/>
              </a:rPr>
              <a:t>urso</a:t>
            </a:r>
          </a:p>
          <a:p>
            <a:pPr marL="180975"/>
            <a:r>
              <a:rPr lang="pt-PT" dirty="0">
                <a:latin typeface="Times New Roman" panose="02020603050405020304" pitchFamily="18" charset="0"/>
              </a:rPr>
              <a:t>quati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which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</a:rPr>
              <a:t>x, y</a:t>
            </a:r>
            <a:r>
              <a:rPr lang="en-US" dirty="0">
                <a:latin typeface="Times New Roman" panose="02020603050405020304" pitchFamily="18" charset="0"/>
              </a:rPr>
              <a:t>:</a:t>
            </a:r>
            <a:r>
              <a:rPr lang="en-US" i="1" dirty="0">
                <a:latin typeface="Times New Roman" panose="02020603050405020304" pitchFamily="18" charset="0"/>
              </a:rPr>
              <a:t>come(x, y) </a:t>
            </a:r>
            <a:r>
              <a:rPr lang="en-US" b="1" dirty="0">
                <a:latin typeface="Times New Roman" panose="02020603050405020304" pitchFamily="18" charset="0"/>
              </a:rPr>
              <a:t>and </a:t>
            </a:r>
            <a:r>
              <a:rPr lang="en-US" i="1" dirty="0">
                <a:latin typeface="Times New Roman" panose="02020603050405020304" pitchFamily="18" charset="0"/>
              </a:rPr>
              <a:t>planta(y))</a:t>
            </a:r>
          </a:p>
          <a:p>
            <a:pPr marL="180975"/>
            <a:r>
              <a:rPr lang="pt-PT" dirty="0">
                <a:latin typeface="Times New Roman" panose="02020603050405020304" pitchFamily="18" charset="0"/>
              </a:rPr>
              <a:t>peixinho alga</a:t>
            </a:r>
          </a:p>
          <a:p>
            <a:pPr marL="180975"/>
            <a:r>
              <a:rPr lang="pt-PT" dirty="0">
                <a:latin typeface="Times New Roman" panose="02020603050405020304" pitchFamily="18" charset="0"/>
              </a:rPr>
              <a:t>coelho capim</a:t>
            </a:r>
          </a:p>
          <a:p>
            <a:pPr marL="180975"/>
            <a:r>
              <a:rPr lang="pt-PT" dirty="0">
                <a:latin typeface="Times New Roman" panose="02020603050405020304" pitchFamily="18" charset="0"/>
              </a:rPr>
              <a:t>veado capim</a:t>
            </a:r>
          </a:p>
          <a:p>
            <a:r>
              <a:rPr lang="pt-PT" b="1" dirty="0" err="1">
                <a:latin typeface="Times New Roman" panose="02020603050405020304" pitchFamily="18" charset="0"/>
              </a:rPr>
              <a:t>which</a:t>
            </a:r>
            <a:r>
              <a:rPr lang="pt-PT" dirty="0">
                <a:latin typeface="Times New Roman" panose="02020603050405020304" pitchFamily="18" charset="0"/>
              </a:rPr>
              <a:t>(</a:t>
            </a:r>
            <a:r>
              <a:rPr lang="pt-PT" i="1" dirty="0" err="1">
                <a:latin typeface="Times New Roman" panose="02020603050405020304" pitchFamily="18" charset="0"/>
              </a:rPr>
              <a:t>x</a:t>
            </a:r>
            <a:r>
              <a:rPr lang="pt-PT" dirty="0" err="1">
                <a:latin typeface="Times New Roman" panose="02020603050405020304" pitchFamily="18" charset="0"/>
              </a:rPr>
              <a:t>:</a:t>
            </a:r>
            <a:r>
              <a:rPr lang="pt-PT" i="1" dirty="0" err="1">
                <a:latin typeface="Times New Roman" panose="02020603050405020304" pitchFamily="18" charset="0"/>
              </a:rPr>
              <a:t>presa</a:t>
            </a:r>
            <a:r>
              <a:rPr lang="pt-PT" dirty="0">
                <a:latin typeface="Times New Roman" panose="02020603050405020304" pitchFamily="18" charset="0"/>
              </a:rPr>
              <a:t>(</a:t>
            </a:r>
            <a:r>
              <a:rPr lang="pt-PT" i="1" dirty="0">
                <a:latin typeface="Times New Roman" panose="02020603050405020304" pitchFamily="18" charset="0"/>
              </a:rPr>
              <a:t>x</a:t>
            </a:r>
            <a:r>
              <a:rPr lang="pt-PT" dirty="0">
                <a:latin typeface="Times New Roman" panose="02020603050405020304" pitchFamily="18" charset="0"/>
              </a:rPr>
              <a:t>))</a:t>
            </a:r>
          </a:p>
          <a:p>
            <a:pPr marL="266700"/>
            <a:r>
              <a:rPr lang="pt-PT" dirty="0">
                <a:latin typeface="Times New Roman" panose="02020603050405020304" pitchFamily="18" charset="0"/>
              </a:rPr>
              <a:t>peixe</a:t>
            </a:r>
          </a:p>
          <a:p>
            <a:pPr marL="266700"/>
            <a:r>
              <a:rPr lang="pt-PT" dirty="0">
                <a:latin typeface="Times New Roman" panose="02020603050405020304" pitchFamily="18" charset="0"/>
              </a:rPr>
              <a:t>peixinho</a:t>
            </a:r>
          </a:p>
          <a:p>
            <a:pPr marL="266700"/>
            <a:r>
              <a:rPr lang="pt-PT" dirty="0">
                <a:latin typeface="Times New Roman" panose="02020603050405020304" pitchFamily="18" charset="0"/>
              </a:rPr>
              <a:t>peixe</a:t>
            </a:r>
          </a:p>
          <a:p>
            <a:pPr marL="266700"/>
            <a:r>
              <a:rPr lang="pt-PT" dirty="0">
                <a:latin typeface="Times New Roman" panose="02020603050405020304" pitchFamily="18" charset="0"/>
              </a:rPr>
              <a:t>quati</a:t>
            </a:r>
          </a:p>
          <a:p>
            <a:pPr marL="266700"/>
            <a:r>
              <a:rPr lang="pt-PT" dirty="0">
                <a:latin typeface="Times New Roman" panose="02020603050405020304" pitchFamily="18" charset="0"/>
              </a:rPr>
              <a:t>raposa</a:t>
            </a:r>
          </a:p>
          <a:p>
            <a:pPr marL="266700"/>
            <a:r>
              <a:rPr lang="pt-PT" dirty="0">
                <a:latin typeface="Times New Roman" panose="02020603050405020304" pitchFamily="18" charset="0"/>
              </a:rPr>
              <a:t>coelho</a:t>
            </a:r>
          </a:p>
          <a:p>
            <a:pPr marL="266700"/>
            <a:r>
              <a:rPr lang="pt-PT" dirty="0">
                <a:latin typeface="Times New Roman" panose="02020603050405020304" pitchFamily="18" charset="0"/>
              </a:rPr>
              <a:t>veado</a:t>
            </a:r>
          </a:p>
          <a:p>
            <a:pPr marL="266700"/>
            <a:r>
              <a:rPr lang="pt-PT" dirty="0">
                <a:latin typeface="Times New Roman" panose="02020603050405020304" pitchFamily="18" charset="0"/>
              </a:rPr>
              <a:t>veado</a:t>
            </a:r>
            <a:endParaRPr lang="pt-PT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C56B718-C728-4DA6-802A-D86378F10D28}"/>
              </a:ext>
            </a:extLst>
          </p:cNvPr>
          <p:cNvSpPr/>
          <p:nvPr/>
        </p:nvSpPr>
        <p:spPr>
          <a:xfrm>
            <a:off x="1524000" y="5445224"/>
            <a:ext cx="8928484" cy="92333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PT" dirty="0">
                <a:latin typeface="Times New Roman" panose="02020603050405020304" pitchFamily="18" charset="0"/>
              </a:rPr>
              <a:t>O peixe é listado duas vezes como satisfazendo a última pergunta por que o peixe é comido pelo urso (facto 1) e pelo quati (facto 3). Analogamente, o veado é comido pelo urso e pelo gato-selvagem.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5311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30D6A-6258-427B-91C7-4BEAA44B81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55440" y="260648"/>
            <a:ext cx="7456487" cy="1050925"/>
          </a:xfrm>
        </p:spPr>
        <p:txBody>
          <a:bodyPr/>
          <a:lstStyle/>
          <a:p>
            <a:pPr algn="l"/>
            <a:r>
              <a:rPr lang="pt-PT" sz="3600" dirty="0">
                <a:solidFill>
                  <a:srgbClr val="0070C0"/>
                </a:solidFill>
              </a:rPr>
              <a:t>Recursão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F7C137-89C3-442D-8A42-187C09D948E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27448" y="1412876"/>
            <a:ext cx="10225136" cy="4824413"/>
          </a:xfrm>
        </p:spPr>
        <p:txBody>
          <a:bodyPr/>
          <a:lstStyle/>
          <a:p>
            <a:r>
              <a:rPr lang="pt-PT" sz="2400" dirty="0"/>
              <a:t>As regras do </a:t>
            </a:r>
            <a:r>
              <a:rPr lang="pt-PT" sz="2400" dirty="0" err="1"/>
              <a:t>Prolog</a:t>
            </a:r>
            <a:r>
              <a:rPr lang="pt-PT" sz="2400" dirty="0"/>
              <a:t> são implicações. Seus antecedentes podem depender de factos, como em</a:t>
            </a:r>
          </a:p>
          <a:p>
            <a:pPr marL="0" indent="0">
              <a:buNone/>
            </a:pPr>
            <a:r>
              <a:rPr lang="en-US" sz="2400" i="1" dirty="0"/>
              <a:t>	presa(x) </a:t>
            </a:r>
            <a:r>
              <a:rPr lang="en-US" sz="2400" b="1" dirty="0"/>
              <a:t>if </a:t>
            </a:r>
            <a:r>
              <a:rPr lang="en-US" sz="2400" i="1" dirty="0"/>
              <a:t>come (y, x) </a:t>
            </a:r>
            <a:r>
              <a:rPr lang="en-US" sz="2400" b="1" dirty="0"/>
              <a:t>and</a:t>
            </a:r>
            <a:r>
              <a:rPr lang="en-US" sz="2400" dirty="0"/>
              <a:t> </a:t>
            </a:r>
            <a:r>
              <a:rPr lang="en-US" sz="2400" i="1" dirty="0"/>
              <a:t>animal{x)</a:t>
            </a:r>
          </a:p>
          <a:p>
            <a:pPr marL="361950" indent="0">
              <a:buNone/>
            </a:pPr>
            <a:r>
              <a:rPr lang="pt-PT" sz="2400" dirty="0"/>
              <a:t>ou em outras regras como em</a:t>
            </a:r>
          </a:p>
          <a:p>
            <a:pPr marL="0" indent="0">
              <a:buNone/>
            </a:pPr>
            <a:r>
              <a:rPr lang="pt-PT" sz="2400" i="1" dirty="0"/>
              <a:t>	caçado(x) </a:t>
            </a:r>
            <a:r>
              <a:rPr lang="pt-PT" sz="2400" b="1" dirty="0" err="1"/>
              <a:t>if</a:t>
            </a:r>
            <a:r>
              <a:rPr lang="pt-PT" sz="2400" dirty="0"/>
              <a:t> </a:t>
            </a:r>
            <a:r>
              <a:rPr lang="pt-PT" sz="2400" i="1" dirty="0"/>
              <a:t>presa(x)</a:t>
            </a:r>
          </a:p>
          <a:p>
            <a:r>
              <a:rPr lang="pt-PT" sz="2400" dirty="0"/>
              <a:t>O antecedente de uma regra pode também depender da mesma regra, caso no qual a regra é definida em função dela mesma. </a:t>
            </a:r>
          </a:p>
          <a:p>
            <a:r>
              <a:rPr lang="pt-PT" sz="2400" dirty="0"/>
              <a:t>Uma definição em que o item sendo definido é, ele próprio, parte da definição é chamada de definição recursiva.</a:t>
            </a:r>
          </a:p>
        </p:txBody>
      </p:sp>
    </p:spTree>
    <p:extLst>
      <p:ext uri="{BB962C8B-B14F-4D97-AF65-F5344CB8AC3E}">
        <p14:creationId xmlns:p14="http://schemas.microsoft.com/office/powerpoint/2010/main" val="123879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BB04B5C-D00D-4B6F-8538-D0E7228F342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55440" y="188640"/>
            <a:ext cx="7451725" cy="1050925"/>
          </a:xfrm>
        </p:spPr>
        <p:txBody>
          <a:bodyPr/>
          <a:lstStyle/>
          <a:p>
            <a:pPr algn="l"/>
            <a:r>
              <a:rPr lang="pt-PT" sz="3600" dirty="0">
                <a:solidFill>
                  <a:srgbClr val="0070C0"/>
                </a:solidFill>
              </a:rPr>
              <a:t>Recursão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E6441AB-17EF-4975-AC4B-CDA6D4C138F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27448" y="1412876"/>
            <a:ext cx="10297143" cy="4752975"/>
          </a:xfrm>
        </p:spPr>
        <p:txBody>
          <a:bodyPr/>
          <a:lstStyle/>
          <a:p>
            <a:pPr marL="0" indent="0">
              <a:buNone/>
            </a:pPr>
            <a:r>
              <a:rPr lang="pt-PT" sz="2400" b="1" dirty="0"/>
              <a:t>Exemplo 22:</a:t>
            </a:r>
          </a:p>
          <a:p>
            <a:r>
              <a:rPr lang="pt-PT" sz="2400" dirty="0"/>
              <a:t>Suponhamos que desejamos usar a base de dados ecológica do exemplo anterior para estudar a cadeia alimentar. Podemos definir uma relação binária 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na-cadeia-alimentar(x, y) </a:t>
            </a:r>
            <a:r>
              <a:rPr lang="pt-PT" sz="2400" dirty="0"/>
              <a:t>que significa "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está na cadeia alimentar de x</a:t>
            </a:r>
            <a:r>
              <a:rPr lang="pt-PT" sz="2400" dirty="0"/>
              <a:t>". </a:t>
            </a:r>
          </a:p>
          <a:p>
            <a:r>
              <a:rPr lang="pt-PT" sz="2400" dirty="0"/>
              <a:t>Isto, por sua vez, pode significar duas coisas:</a:t>
            </a:r>
          </a:p>
          <a:p>
            <a:pPr marL="857250" lvl="1" indent="-457200">
              <a:buFont typeface="+mj-lt"/>
              <a:buAutoNum type="arabicPeriod"/>
            </a:pPr>
            <a:r>
              <a:rPr lang="it-I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t-IT" sz="2400" i="1" dirty="0"/>
              <a:t> </a:t>
            </a:r>
            <a:r>
              <a:rPr lang="it-IT" sz="2400" dirty="0"/>
              <a:t>come </a:t>
            </a:r>
            <a:r>
              <a:rPr lang="it-I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it-IT" sz="2400" dirty="0"/>
              <a:t>directamente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sz="2400" i="1" dirty="0"/>
              <a:t> </a:t>
            </a:r>
            <a:r>
              <a:rPr lang="pt-PT" sz="2400" dirty="0"/>
              <a:t>come algum animal que come algum animal que come algum animal ... que come 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PT" sz="24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2536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BF28530-8072-42D1-8654-2FB990C3EB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55440" y="116632"/>
            <a:ext cx="10081120" cy="1041400"/>
          </a:xfrm>
        </p:spPr>
        <p:txBody>
          <a:bodyPr/>
          <a:lstStyle/>
          <a:p>
            <a:pPr algn="l"/>
            <a:r>
              <a:rPr lang="pt-PT" sz="3600" dirty="0">
                <a:solidFill>
                  <a:srgbClr val="0070C0"/>
                </a:solidFill>
              </a:rPr>
              <a:t>Recursão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8D12D6-0B24-4694-ABFF-926971D4453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27448" y="1412776"/>
            <a:ext cx="10153128" cy="5184775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PT" sz="2400" dirty="0"/>
              <a:t>O caso 2 pode ser reescrito como:</a:t>
            </a:r>
          </a:p>
          <a:p>
            <a:pPr marL="0" indent="0">
              <a:buNone/>
            </a:pPr>
            <a:r>
              <a:rPr lang="pt-PT" sz="2400" i="1" dirty="0"/>
              <a:t>	2'. 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está na cadeia alimentar de 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t-PT" sz="2400" i="1" dirty="0"/>
              <a:t>.</a:t>
            </a:r>
          </a:p>
          <a:p>
            <a:r>
              <a:rPr lang="pt-PT" sz="2400" dirty="0"/>
              <a:t>A regra </a:t>
            </a:r>
            <a:r>
              <a:rPr lang="pt-PT" sz="2400" dirty="0" err="1"/>
              <a:t>Prolog</a:t>
            </a:r>
            <a:r>
              <a:rPr lang="pt-PT" sz="2400" dirty="0"/>
              <a:t> para </a:t>
            </a:r>
            <a:r>
              <a:rPr lang="pt-PT" sz="2400" i="1" dirty="0"/>
              <a:t>na-cadeia-alimentar </a:t>
            </a:r>
            <a:r>
              <a:rPr lang="pt-PT" sz="2400" dirty="0"/>
              <a:t>incorpora (1) e (</a:t>
            </a:r>
            <a:r>
              <a:rPr lang="pt-PT" sz="2400" i="1" dirty="0"/>
              <a:t>2') </a:t>
            </a:r>
            <a:r>
              <a:rPr lang="pt-PT" sz="2400" dirty="0"/>
              <a:t>é:</a:t>
            </a:r>
          </a:p>
          <a:p>
            <a:pPr marL="0" indent="0">
              <a:buNone/>
            </a:pPr>
            <a:r>
              <a:rPr lang="pt-PT" sz="2400" i="1" dirty="0"/>
              <a:t>	</a:t>
            </a:r>
            <a:r>
              <a:rPr lang="pt-PT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na-cadeia-alimentar (x, y) </a:t>
            </a:r>
            <a:r>
              <a:rPr lang="pt-PT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PT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come(x, y)</a:t>
            </a:r>
          </a:p>
          <a:p>
            <a:pPr marL="0" indent="0">
              <a:buNone/>
            </a:pPr>
            <a:r>
              <a:rPr lang="pt-PT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na-cadeia-alimentar (x, y) </a:t>
            </a:r>
            <a:r>
              <a:rPr lang="pt-PT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PT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come(x, z) </a:t>
            </a:r>
            <a:r>
              <a:rPr lang="pt-PT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na-cadeia-alimentar(z, y)</a:t>
            </a:r>
          </a:p>
          <a:p>
            <a:r>
              <a:rPr lang="pt-PT" sz="2400" dirty="0"/>
              <a:t>Esta é uma </a:t>
            </a:r>
            <a:r>
              <a:rPr lang="pt-PT" sz="2400" b="1" dirty="0"/>
              <a:t>regra recursiva, </a:t>
            </a:r>
            <a:r>
              <a:rPr lang="pt-PT" sz="2400" dirty="0"/>
              <a:t>pois define o predicado de </a:t>
            </a:r>
            <a:r>
              <a:rPr lang="pt-PT" sz="2400" i="1" dirty="0"/>
              <a:t>na-cadeia-alimentar </a:t>
            </a:r>
            <a:r>
              <a:rPr lang="pt-PT" sz="2400" dirty="0"/>
              <a:t>em termos de </a:t>
            </a:r>
            <a:r>
              <a:rPr lang="pt-PT" sz="2400" i="1" dirty="0"/>
              <a:t>na-cadeia-alimentar.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404511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A03BE369-0D71-49CD-A2A4-9BBD60C999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86197" y="188640"/>
            <a:ext cx="7458075" cy="1052513"/>
          </a:xfrm>
        </p:spPr>
        <p:txBody>
          <a:bodyPr/>
          <a:lstStyle/>
          <a:p>
            <a:pPr algn="l"/>
            <a:r>
              <a:rPr lang="pt-PT" sz="3600" dirty="0">
                <a:solidFill>
                  <a:srgbClr val="0070C0"/>
                </a:solidFill>
              </a:rPr>
              <a:t>Recursão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C46A40B-CC36-4E7C-9210-14622B0A22A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99456" y="1268414"/>
            <a:ext cx="10081119" cy="518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dirty="0"/>
              <a:t>Após a inclusão da regra </a:t>
            </a:r>
            <a:r>
              <a:rPr lang="pt-PT" sz="1600" i="1" dirty="0"/>
              <a:t>na-cadeia-alimentar </a:t>
            </a:r>
            <a:r>
              <a:rPr lang="pt-PT" sz="1600" dirty="0"/>
              <a:t>à base de dados do exemplo anterior, a seguinte pergunta é feita:</a:t>
            </a:r>
          </a:p>
          <a:p>
            <a:pPr marL="0" indent="0">
              <a:buNone/>
            </a:pPr>
            <a:r>
              <a:rPr lang="pt-PT" sz="1600" b="1" dirty="0"/>
              <a:t>	</a:t>
            </a:r>
            <a:r>
              <a:rPr lang="pt-PT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na-cadeia-alimentar(urso, y))</a:t>
            </a:r>
          </a:p>
          <a:p>
            <a:pPr marL="0" indent="0">
              <a:buNone/>
            </a:pPr>
            <a:r>
              <a:rPr lang="pt-PT" sz="1600" dirty="0"/>
              <a:t>A resposta é a seguinte (os números foram usados para fins de referência):</a:t>
            </a:r>
          </a:p>
          <a:p>
            <a:pPr marL="0" indent="0">
              <a:buNone/>
            </a:pPr>
            <a:endParaRPr lang="pt-PT" sz="1600" dirty="0"/>
          </a:p>
          <a:p>
            <a:pPr marL="0" indent="0">
              <a:buNone/>
            </a:pPr>
            <a:endParaRPr lang="pt-PT" sz="1600" dirty="0"/>
          </a:p>
          <a:p>
            <a:pPr marL="0" indent="0">
              <a:buNone/>
            </a:pPr>
            <a:endParaRPr lang="pt-PT" sz="1600" dirty="0"/>
          </a:p>
          <a:p>
            <a:pPr marL="0" indent="0">
              <a:buNone/>
            </a:pPr>
            <a:endParaRPr lang="pt-PT" sz="1600" dirty="0"/>
          </a:p>
          <a:p>
            <a:pPr marL="0" indent="0">
              <a:buNone/>
            </a:pPr>
            <a:endParaRPr lang="pt-PT" sz="1600" dirty="0"/>
          </a:p>
          <a:p>
            <a:pPr marL="0" indent="0">
              <a:buNone/>
            </a:pPr>
            <a:r>
              <a:rPr lang="pt-PT" sz="1600" dirty="0"/>
              <a:t>O </a:t>
            </a:r>
            <a:r>
              <a:rPr lang="pt-PT" sz="1600" dirty="0" err="1"/>
              <a:t>Prolog</a:t>
            </a:r>
            <a:r>
              <a:rPr lang="pt-PT" sz="1600" dirty="0"/>
              <a:t> simplesmente aplica o caso de</a:t>
            </a:r>
          </a:p>
          <a:p>
            <a:pPr marL="0" indent="0">
              <a:buNone/>
            </a:pPr>
            <a:r>
              <a:rPr lang="pt-PT" sz="1600" i="1" dirty="0"/>
              <a:t>	</a:t>
            </a:r>
            <a:r>
              <a:rPr lang="pt-PT" sz="1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na-cadeia-alimentar(urso, y) </a:t>
            </a:r>
            <a:r>
              <a:rPr lang="pt-PT" sz="1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PT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come(urso, y)</a:t>
            </a:r>
          </a:p>
          <a:p>
            <a:pPr marL="0" indent="0">
              <a:buNone/>
            </a:pPr>
            <a:r>
              <a:rPr lang="pt-PT" sz="1600" dirty="0"/>
              <a:t>primeiro, obtendo as respostas 1 a 4 </a:t>
            </a:r>
            <a:r>
              <a:rPr lang="pt-PT" sz="1600" dirty="0" err="1"/>
              <a:t>directamente</a:t>
            </a:r>
            <a:r>
              <a:rPr lang="pt-PT" sz="1600" dirty="0"/>
              <a:t> dos factos </a:t>
            </a:r>
            <a:r>
              <a:rPr lang="pt-PT" sz="1600" i="1" dirty="0"/>
              <a:t>come(urso, </a:t>
            </a:r>
            <a:r>
              <a:rPr lang="pt-PT" sz="1600" dirty="0"/>
              <a:t>peixe), </a:t>
            </a:r>
            <a:r>
              <a:rPr lang="pt-PT" sz="1600" i="1" dirty="0"/>
              <a:t>come</a:t>
            </a:r>
            <a:r>
              <a:rPr lang="pt-PT" sz="1600" dirty="0"/>
              <a:t>(urso, quati) e assim por diante. Passemos ao caso recursivo </a:t>
            </a:r>
          </a:p>
          <a:p>
            <a:pPr marL="0" indent="0">
              <a:buNone/>
            </a:pPr>
            <a:r>
              <a:rPr lang="pt-PT" sz="1600" i="1" dirty="0"/>
              <a:t>	</a:t>
            </a:r>
            <a:r>
              <a:rPr lang="pt-PT" sz="1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na-cadeia-alimentar(urso, y) </a:t>
            </a:r>
            <a:r>
              <a:rPr lang="pt-PT" sz="1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PT" sz="1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come(urso, z) </a:t>
            </a:r>
            <a:r>
              <a:rPr lang="pt-PT" sz="1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1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na-cadeia-alimentar(z, y)</a:t>
            </a:r>
          </a:p>
          <a:p>
            <a:pPr marL="0" indent="0">
              <a:buNone/>
            </a:pPr>
            <a:r>
              <a:rPr lang="pt-PT" sz="1600" dirty="0"/>
              <a:t>uma correspondência de </a:t>
            </a:r>
            <a:r>
              <a:rPr lang="pt-PT" sz="1600" i="1" dirty="0"/>
              <a:t>come</a:t>
            </a:r>
            <a:r>
              <a:rPr lang="pt-PT" sz="1600" dirty="0"/>
              <a:t>(urso, </a:t>
            </a:r>
            <a:r>
              <a:rPr lang="pt-PT" sz="1600" i="1" dirty="0"/>
              <a:t>z) </a:t>
            </a:r>
            <a:r>
              <a:rPr lang="pt-PT" sz="1600" dirty="0"/>
              <a:t>ocorre com </a:t>
            </a:r>
            <a:r>
              <a:rPr lang="pt-PT" sz="1600" i="1" dirty="0"/>
              <a:t>z </a:t>
            </a:r>
            <a:r>
              <a:rPr lang="pt-PT" sz="1600" dirty="0"/>
              <a:t>igual a "peixe".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40AC846-4D78-4E23-ACA8-2ADA961E75F0}"/>
              </a:ext>
            </a:extLst>
          </p:cNvPr>
          <p:cNvSpPr/>
          <p:nvPr/>
        </p:nvSpPr>
        <p:spPr>
          <a:xfrm>
            <a:off x="2639616" y="2348880"/>
            <a:ext cx="5832648" cy="1296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numCol="3">
            <a:noAutofit/>
          </a:bodyPr>
          <a:lstStyle/>
          <a:p>
            <a:pPr marL="266700"/>
            <a:r>
              <a:rPr lang="pt-PT" dirty="0"/>
              <a:t>1. peixe</a:t>
            </a:r>
          </a:p>
          <a:p>
            <a:pPr marL="266700"/>
            <a:r>
              <a:rPr lang="pt-PT" dirty="0"/>
              <a:t>2. quati</a:t>
            </a:r>
          </a:p>
          <a:p>
            <a:pPr marL="266700"/>
            <a:r>
              <a:rPr lang="pt-PT" dirty="0"/>
              <a:t>3. raposa</a:t>
            </a:r>
          </a:p>
          <a:p>
            <a:pPr marL="266700"/>
            <a:r>
              <a:rPr lang="pt-PT" dirty="0"/>
              <a:t>4. veado</a:t>
            </a:r>
          </a:p>
          <a:p>
            <a:pPr marL="266700"/>
            <a:r>
              <a:rPr lang="pt-PT" dirty="0"/>
              <a:t>5. peixinho</a:t>
            </a:r>
          </a:p>
          <a:p>
            <a:pPr marL="266700"/>
            <a:r>
              <a:rPr lang="pt-PT" dirty="0"/>
              <a:t>6. alga</a:t>
            </a:r>
          </a:p>
          <a:p>
            <a:pPr marL="266700"/>
            <a:r>
              <a:rPr lang="pt-PT" dirty="0"/>
              <a:t>7. peixe</a:t>
            </a:r>
          </a:p>
          <a:p>
            <a:pPr marL="266700"/>
            <a:r>
              <a:rPr lang="pt-PT" dirty="0"/>
              <a:t>8. peixinho</a:t>
            </a:r>
          </a:p>
          <a:p>
            <a:pPr marL="180975"/>
            <a:r>
              <a:rPr lang="pt-PT" dirty="0"/>
              <a:t>9. alga</a:t>
            </a:r>
          </a:p>
          <a:p>
            <a:pPr marL="180975"/>
            <a:r>
              <a:rPr lang="pt-PT" dirty="0"/>
              <a:t>10. coelho</a:t>
            </a:r>
          </a:p>
          <a:p>
            <a:pPr marL="180975"/>
            <a:r>
              <a:rPr lang="pt-PT" dirty="0"/>
              <a:t>11. capim</a:t>
            </a:r>
          </a:p>
          <a:p>
            <a:pPr marL="180975"/>
            <a:r>
              <a:rPr lang="pt-PT" dirty="0"/>
              <a:t>12. capim</a:t>
            </a:r>
          </a:p>
        </p:txBody>
      </p:sp>
    </p:spTree>
    <p:extLst>
      <p:ext uri="{BB962C8B-B14F-4D97-AF65-F5344CB8AC3E}">
        <p14:creationId xmlns:p14="http://schemas.microsoft.com/office/powerpoint/2010/main" val="1990648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B31878C-9578-4D81-B0ED-50F59A0F63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7448" y="152416"/>
            <a:ext cx="10153128" cy="1052513"/>
          </a:xfrm>
        </p:spPr>
        <p:txBody>
          <a:bodyPr/>
          <a:lstStyle/>
          <a:p>
            <a:pPr algn="l"/>
            <a:r>
              <a:rPr lang="pt-PT" sz="3600" dirty="0">
                <a:solidFill>
                  <a:srgbClr val="0070C0"/>
                </a:solidFill>
              </a:rPr>
              <a:t>Recursão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DB7936C-8889-488E-B8B1-CEB4ED66CD6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99456" y="1340768"/>
            <a:ext cx="10297144" cy="4983163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Font typeface="+mj-lt"/>
              <a:buAutoNum type="arabicPeriod"/>
            </a:pPr>
            <a:r>
              <a:rPr lang="pt-PT" sz="1800" dirty="0"/>
              <a:t>O Prolog então procura todas as soluções para relação </a:t>
            </a:r>
            <a:r>
              <a:rPr lang="pt-P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na-cadeia-alimentar(peixe, y). 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pt-PT" sz="1800" dirty="0"/>
              <a:t>Usando primeiro o caso simples de </a:t>
            </a:r>
            <a:r>
              <a:rPr lang="pt-P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na-cadeia-alimentar,</a:t>
            </a:r>
            <a:r>
              <a:rPr lang="pt-PT" sz="1800" i="1" dirty="0"/>
              <a:t> </a:t>
            </a:r>
            <a:r>
              <a:rPr lang="pt-PT" sz="1800" dirty="0"/>
              <a:t>uma correspondência ocorre com o facto </a:t>
            </a:r>
            <a:r>
              <a:rPr lang="pt-PT" sz="1800" i="1" dirty="0"/>
              <a:t>come</a:t>
            </a:r>
            <a:r>
              <a:rPr lang="pt-PT" sz="1800" dirty="0"/>
              <a:t>(peixe, peixinho). Este gera a resposta 5, peixinho. 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pt-PT" sz="1800" dirty="0"/>
              <a:t>Não há outros factos da forma </a:t>
            </a:r>
            <a:r>
              <a:rPr lang="pt-PT" sz="1800" i="1" dirty="0"/>
              <a:t>come(</a:t>
            </a:r>
            <a:r>
              <a:rPr lang="pt-PT" sz="1800" dirty="0"/>
              <a:t>peixe, </a:t>
            </a:r>
            <a:r>
              <a:rPr lang="pt-PT" sz="1800" i="1" dirty="0"/>
              <a:t>y), </a:t>
            </a:r>
            <a:r>
              <a:rPr lang="pt-PT" sz="1800" dirty="0"/>
              <a:t>portanto a próxima tentativa é o caso recursivo:</a:t>
            </a:r>
          </a:p>
          <a:p>
            <a:pPr marL="0" indent="0">
              <a:buSzPct val="100000"/>
              <a:buNone/>
            </a:pPr>
            <a:r>
              <a:rPr lang="pt-PT" sz="1800" i="1" dirty="0"/>
              <a:t>	</a:t>
            </a:r>
            <a:r>
              <a:rPr lang="pt-P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na-cadeia-alimentar(peixe, y) </a:t>
            </a:r>
          </a:p>
          <a:p>
            <a:pPr marL="0" indent="0">
              <a:buSzPct val="100000"/>
              <a:buNone/>
            </a:pPr>
            <a:r>
              <a:rPr lang="pt-P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P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(peixe, </a:t>
            </a:r>
            <a:r>
              <a:rPr lang="pt-P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z) </a:t>
            </a:r>
            <a:r>
              <a:rPr lang="pt-PT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na-cadeia-alimentar(z, y)</a:t>
            </a:r>
          </a:p>
          <a:p>
            <a:pPr marL="342900" indent="-342900">
              <a:buSzPct val="100000"/>
              <a:buFont typeface="+mj-lt"/>
              <a:buAutoNum type="arabicPeriod" startAt="4"/>
            </a:pPr>
            <a:r>
              <a:rPr lang="pt-PT" sz="1800" dirty="0"/>
              <a:t>Uma correspondência para </a:t>
            </a:r>
            <a:r>
              <a:rPr lang="pt-P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peixe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PT" sz="1800" dirty="0"/>
              <a:t>ocorre com </a:t>
            </a:r>
            <a:r>
              <a:rPr lang="pt-P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t-PT" sz="1800" i="1" dirty="0"/>
              <a:t> </a:t>
            </a:r>
            <a:r>
              <a:rPr lang="pt-PT" sz="1800" dirty="0"/>
              <a:t>igual a "peixinho". </a:t>
            </a:r>
          </a:p>
          <a:p>
            <a:pPr marL="342900" indent="-342900">
              <a:buSzPct val="100000"/>
              <a:buFont typeface="+mj-lt"/>
              <a:buAutoNum type="arabicPeriod" startAt="4"/>
            </a:pPr>
            <a:r>
              <a:rPr lang="pt-PT" sz="1800" dirty="0"/>
              <a:t>O Prolog então procura por todas as soluções para a relação </a:t>
            </a:r>
            <a:r>
              <a:rPr lang="pt-P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na-cadeia-alimentar(peixinho, y)</a:t>
            </a:r>
            <a:r>
              <a:rPr lang="pt-PT" sz="1800" i="1" dirty="0"/>
              <a:t>. </a:t>
            </a:r>
            <a:r>
              <a:rPr lang="pt-PT" sz="1800" dirty="0"/>
              <a:t>Usando o caso simples de </a:t>
            </a:r>
            <a:r>
              <a:rPr lang="pt-P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na-cadeia-alimentar</a:t>
            </a:r>
            <a:r>
              <a:rPr lang="pt-PT" sz="1800" i="1" dirty="0"/>
              <a:t>, </a:t>
            </a:r>
            <a:r>
              <a:rPr lang="pt-PT" sz="1800" dirty="0"/>
              <a:t>uma correspondência pode ocorrer com o facto </a:t>
            </a:r>
            <a:r>
              <a:rPr lang="pt-P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peixinho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alga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PT" sz="1800" dirty="0"/>
              <a:t>. Isto resulta na resposta 9, alga. </a:t>
            </a:r>
          </a:p>
          <a:p>
            <a:pPr marL="342900" indent="-342900">
              <a:buSzPct val="100000"/>
              <a:buFont typeface="+mj-lt"/>
              <a:buAutoNum type="arabicPeriod" startAt="4"/>
            </a:pPr>
            <a:r>
              <a:rPr lang="pt-PT" sz="1800" dirty="0"/>
              <a:t>Como não há outros factos na forma </a:t>
            </a:r>
            <a:r>
              <a:rPr lang="pt-P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(peixinho, </a:t>
            </a:r>
            <a:r>
              <a:rPr lang="pt-P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y)</a:t>
            </a:r>
            <a:r>
              <a:rPr lang="pt-PT" sz="1800" i="1" dirty="0"/>
              <a:t>, </a:t>
            </a:r>
            <a:r>
              <a:rPr lang="pt-PT" sz="1800" dirty="0"/>
              <a:t>a próxima coisa a fazer é o caso recursivo </a:t>
            </a:r>
          </a:p>
          <a:p>
            <a:pPr marL="0" indent="0">
              <a:buNone/>
            </a:pPr>
            <a:r>
              <a:rPr lang="pt-PT" sz="1800" i="1" dirty="0"/>
              <a:t>	</a:t>
            </a:r>
            <a:r>
              <a:rPr lang="pt-P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na-cadeia-alimentar(peixinho, y) </a:t>
            </a:r>
            <a:r>
              <a:rPr lang="pt-P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(peixinho, </a:t>
            </a:r>
            <a:r>
              <a:rPr lang="pt-P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P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PT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na-cadeia-alimentar(z, y)</a:t>
            </a:r>
            <a:endParaRPr lang="pt-P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76D8653-D73A-42AD-B1F9-2D2C1EBAC626}"/>
              </a:ext>
            </a:extLst>
          </p:cNvPr>
          <p:cNvSpPr/>
          <p:nvPr/>
        </p:nvSpPr>
        <p:spPr>
          <a:xfrm>
            <a:off x="4727848" y="5373216"/>
            <a:ext cx="5832648" cy="129614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numCol="3">
            <a:noAutofit/>
          </a:bodyPr>
          <a:lstStyle/>
          <a:p>
            <a:pPr marL="266700"/>
            <a:r>
              <a:rPr lang="pt-PT" dirty="0"/>
              <a:t>1. peixe</a:t>
            </a:r>
          </a:p>
          <a:p>
            <a:pPr marL="266700"/>
            <a:r>
              <a:rPr lang="pt-PT" dirty="0"/>
              <a:t>2. quati</a:t>
            </a:r>
          </a:p>
          <a:p>
            <a:pPr marL="266700"/>
            <a:r>
              <a:rPr lang="pt-PT" dirty="0"/>
              <a:t>3. raposa</a:t>
            </a:r>
          </a:p>
          <a:p>
            <a:pPr marL="266700"/>
            <a:r>
              <a:rPr lang="pt-PT" dirty="0"/>
              <a:t>4. veado</a:t>
            </a:r>
          </a:p>
          <a:p>
            <a:pPr marL="266700"/>
            <a:r>
              <a:rPr lang="pt-PT" dirty="0"/>
              <a:t>5. peixinho</a:t>
            </a:r>
          </a:p>
          <a:p>
            <a:pPr marL="266700"/>
            <a:r>
              <a:rPr lang="pt-PT" dirty="0"/>
              <a:t>6. alga</a:t>
            </a:r>
          </a:p>
          <a:p>
            <a:pPr marL="266700"/>
            <a:r>
              <a:rPr lang="pt-PT" dirty="0"/>
              <a:t>7. peixe</a:t>
            </a:r>
          </a:p>
          <a:p>
            <a:pPr marL="266700"/>
            <a:r>
              <a:rPr lang="pt-PT" dirty="0"/>
              <a:t>8. peixinho</a:t>
            </a:r>
          </a:p>
          <a:p>
            <a:pPr marL="180975"/>
            <a:r>
              <a:rPr lang="pt-PT" dirty="0"/>
              <a:t>9. alga</a:t>
            </a:r>
          </a:p>
          <a:p>
            <a:pPr marL="180975"/>
            <a:r>
              <a:rPr lang="pt-PT" dirty="0"/>
              <a:t>10. coelho</a:t>
            </a:r>
          </a:p>
          <a:p>
            <a:pPr marL="180975"/>
            <a:r>
              <a:rPr lang="pt-PT" dirty="0"/>
              <a:t>11. capim</a:t>
            </a:r>
          </a:p>
          <a:p>
            <a:pPr marL="180975"/>
            <a:r>
              <a:rPr lang="pt-PT" dirty="0"/>
              <a:t>12. capim</a:t>
            </a:r>
          </a:p>
        </p:txBody>
      </p:sp>
    </p:spTree>
    <p:extLst>
      <p:ext uri="{BB962C8B-B14F-4D97-AF65-F5344CB8AC3E}">
        <p14:creationId xmlns:p14="http://schemas.microsoft.com/office/powerpoint/2010/main" val="2923859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19E97FA9-A277-408B-9637-0C170F8406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7448" y="188640"/>
            <a:ext cx="7453312" cy="1052513"/>
          </a:xfrm>
        </p:spPr>
        <p:txBody>
          <a:bodyPr/>
          <a:lstStyle/>
          <a:p>
            <a:pPr algn="l"/>
            <a:r>
              <a:rPr lang="pt-PT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Recursão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0967ED7-252A-4B6F-8FC4-B27E794DC99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71464" y="1484314"/>
            <a:ext cx="7056783" cy="445452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2400" dirty="0"/>
              <a:t>Uma correspondência para 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peixinho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z)</a:t>
            </a:r>
            <a:r>
              <a:rPr lang="pt-PT" sz="2400" i="1" dirty="0"/>
              <a:t> </a:t>
            </a:r>
            <a:r>
              <a:rPr lang="pt-PT" sz="2400" dirty="0"/>
              <a:t>ocorre com </a:t>
            </a:r>
            <a:r>
              <a:rPr lang="pt-PT" sz="2400" i="1" dirty="0"/>
              <a:t>z </a:t>
            </a:r>
            <a:r>
              <a:rPr lang="pt-PT" sz="2400" dirty="0"/>
              <a:t>igual a "alga". </a:t>
            </a:r>
          </a:p>
          <a:p>
            <a:pPr>
              <a:lnSpc>
                <a:spcPct val="100000"/>
              </a:lnSpc>
            </a:pPr>
            <a:r>
              <a:rPr lang="pt-PT" sz="2400" dirty="0"/>
              <a:t>O Prolog então procura por todas as soluções para a relação 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na-cadeia-alimentar(alga, y)</a:t>
            </a:r>
            <a:r>
              <a:rPr lang="pt-PT" sz="2400" i="1" dirty="0"/>
              <a:t>. </a:t>
            </a:r>
          </a:p>
          <a:p>
            <a:pPr>
              <a:lnSpc>
                <a:spcPct val="100000"/>
              </a:lnSpc>
            </a:pPr>
            <a:r>
              <a:rPr lang="pt-PT" sz="2400" dirty="0"/>
              <a:t>Uma busca em toda base de dados não revela factos da forma 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come(alga, y)</a:t>
            </a:r>
            <a:r>
              <a:rPr lang="pt-PT" sz="2400" i="1" dirty="0"/>
              <a:t> </a:t>
            </a:r>
            <a:r>
              <a:rPr lang="pt-PT" sz="2400" dirty="0"/>
              <a:t>(ou 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(alga, 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z)</a:t>
            </a:r>
            <a:r>
              <a:rPr lang="pt-PT" sz="2400" dirty="0"/>
              <a:t>)</a:t>
            </a:r>
            <a:r>
              <a:rPr lang="pt-PT" sz="2400" i="1" dirty="0"/>
              <a:t>, </a:t>
            </a:r>
            <a:r>
              <a:rPr lang="pt-PT" sz="2400" dirty="0"/>
              <a:t>portanto nem o caso simples nem o caso recursivo de 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na-</a:t>
            </a:r>
            <a:r>
              <a:rPr lang="pt-PT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cadeiaalimentar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(alga, y)</a:t>
            </a:r>
            <a:r>
              <a:rPr lang="pt-PT" sz="2400" i="1" dirty="0"/>
              <a:t> </a:t>
            </a:r>
            <a:r>
              <a:rPr lang="pt-PT" sz="2400" dirty="0"/>
              <a:t>pode ser seguido deste ponto em diante.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4C6999-FDA1-472B-815F-BD136FB3C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64" y="2276872"/>
            <a:ext cx="2885309" cy="257177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1A7F133-AD3F-47DC-91CB-DD1896FE16DA}"/>
              </a:ext>
            </a:extLst>
          </p:cNvPr>
          <p:cNvSpPr/>
          <p:nvPr/>
        </p:nvSpPr>
        <p:spPr>
          <a:xfrm>
            <a:off x="8832304" y="4149080"/>
            <a:ext cx="936104" cy="292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6584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7D83313-D4D4-47BB-993C-B0F51797E5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83432" y="116632"/>
            <a:ext cx="7451725" cy="1050925"/>
          </a:xfrm>
        </p:spPr>
        <p:txBody>
          <a:bodyPr/>
          <a:lstStyle/>
          <a:p>
            <a:pPr algn="l"/>
            <a:r>
              <a:rPr lang="pt-PT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Recursão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79E5F7-8365-44C4-B039-B2D7B18CE52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27448" y="1412875"/>
            <a:ext cx="10153128" cy="4852988"/>
          </a:xfrm>
        </p:spPr>
        <p:txBody>
          <a:bodyPr>
            <a:normAutofit/>
          </a:bodyPr>
          <a:lstStyle/>
          <a:p>
            <a:r>
              <a:rPr lang="pt-PT" sz="2400" dirty="0"/>
              <a:t>A Figura anterior mostra que o Prolog encontrou um "beco sem saída" com 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na-cadeia-alimentar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alga, y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PT" sz="2400" dirty="0"/>
              <a:t> e fará um retrocesso no caminho de busca. </a:t>
            </a:r>
          </a:p>
          <a:p>
            <a:r>
              <a:rPr lang="pt-PT" sz="2400" dirty="0"/>
              <a:t>Como não há outros factos da forma 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peixinho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PT" sz="2400" i="1" dirty="0"/>
              <a:t>, </a:t>
            </a:r>
            <a:r>
              <a:rPr lang="pt-PT" sz="2400" dirty="0"/>
              <a:t>a busca por soluções de 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na-cadeia-alimentar(peixinho, y)</a:t>
            </a:r>
            <a:r>
              <a:rPr lang="pt-PT" sz="2400" i="1" dirty="0"/>
              <a:t> </a:t>
            </a:r>
            <a:r>
              <a:rPr lang="pt-PT" sz="2400" dirty="0"/>
              <a:t>termina. </a:t>
            </a:r>
          </a:p>
          <a:p>
            <a:r>
              <a:rPr lang="pt-PT" sz="2400" dirty="0"/>
              <a:t>Então, por não haver mais outros factos na forma 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(peixe, z)</a:t>
            </a:r>
            <a:r>
              <a:rPr lang="pt-PT" sz="2400" dirty="0"/>
              <a:t>, a busca por soluções de 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na-cadeia-alimentar(peixe, y)</a:t>
            </a:r>
            <a:r>
              <a:rPr lang="pt-PT" sz="2400" dirty="0"/>
              <a:t> também termina. </a:t>
            </a:r>
          </a:p>
          <a:p>
            <a:r>
              <a:rPr lang="pt-PT" sz="2400" dirty="0"/>
              <a:t>Voltando no caminho de busca, existe outra correspondência para 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come(urso, z) </a:t>
            </a:r>
            <a:r>
              <a:rPr lang="pt-PT" sz="2400" dirty="0"/>
              <a:t>com 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t-PT" sz="2400" i="1" dirty="0"/>
              <a:t> </a:t>
            </a:r>
            <a:r>
              <a:rPr lang="pt-PT" sz="2400" dirty="0"/>
              <a:t>igual a "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quati</a:t>
            </a:r>
            <a:r>
              <a:rPr lang="pt-PT" sz="2400" dirty="0"/>
              <a:t>" que gera outro caminho de busca. </a:t>
            </a:r>
          </a:p>
          <a:p>
            <a:r>
              <a:rPr lang="pt-PT" sz="2400" dirty="0"/>
              <a:t>No exemplo anterior, uma vez que o Prolog tenha começado a investigar 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na-cadeia-alimentar(peixe, y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PT" sz="2400" dirty="0"/>
              <a:t>, todas as respostas a perguntas que possam ser obtidas pela exploração deste caminho (respostas 5 e 6) serão geradas antes das demais (respostas 7 a 12). </a:t>
            </a:r>
          </a:p>
        </p:txBody>
      </p:sp>
    </p:spTree>
    <p:extLst>
      <p:ext uri="{BB962C8B-B14F-4D97-AF65-F5344CB8AC3E}">
        <p14:creationId xmlns:p14="http://schemas.microsoft.com/office/powerpoint/2010/main" val="169812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5FD26-CE71-4E25-BE1B-8A0B69DBE8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1464" y="332656"/>
            <a:ext cx="10153128" cy="864096"/>
          </a:xfrm>
        </p:spPr>
        <p:txBody>
          <a:bodyPr/>
          <a:lstStyle/>
          <a:p>
            <a:pPr algn="l"/>
            <a:r>
              <a:rPr lang="pt-PT" sz="3600" b="1" dirty="0">
                <a:solidFill>
                  <a:srgbClr val="0070C0"/>
                </a:solidFill>
              </a:rPr>
              <a:t>Programação Lógica</a:t>
            </a:r>
            <a:endParaRPr lang="pt-PT" sz="3600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2BF12E-E6DF-4A66-8D26-FA99B0E84CA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71464" y="1556792"/>
            <a:ext cx="10225136" cy="5111750"/>
          </a:xfrm>
        </p:spPr>
        <p:txBody>
          <a:bodyPr/>
          <a:lstStyle/>
          <a:p>
            <a:r>
              <a:rPr lang="pt-PT" sz="2400" b="1" dirty="0">
                <a:solidFill>
                  <a:srgbClr val="C00000"/>
                </a:solidFill>
              </a:rPr>
              <a:t>Prolog</a:t>
            </a:r>
            <a:r>
              <a:rPr lang="pt-PT" sz="2400" dirty="0"/>
              <a:t> é uma </a:t>
            </a:r>
            <a:r>
              <a:rPr lang="pt-PT" sz="2400" b="1" dirty="0"/>
              <a:t>linguagem declarativa </a:t>
            </a:r>
            <a:r>
              <a:rPr lang="pt-PT" sz="2400" dirty="0"/>
              <a:t>(também chamada de </a:t>
            </a:r>
            <a:r>
              <a:rPr lang="pt-PT" sz="2400" b="1" dirty="0"/>
              <a:t>linguagem descritiva).</a:t>
            </a:r>
          </a:p>
          <a:p>
            <a:r>
              <a:rPr lang="pt-PT" sz="2400" dirty="0"/>
              <a:t>Um programa </a:t>
            </a:r>
            <a:r>
              <a:rPr lang="pt-PT" sz="2400" dirty="0" err="1"/>
              <a:t>Prolog</a:t>
            </a:r>
            <a:r>
              <a:rPr lang="pt-PT" sz="2400" dirty="0"/>
              <a:t> consiste em declarações ou descrições sobre uma interpretação, isto é, quais as hipóteses que são verdadeiras em uma interpretação. </a:t>
            </a:r>
          </a:p>
          <a:p>
            <a:r>
              <a:rPr lang="pt-PT" sz="2400" dirty="0"/>
              <a:t>O conjunto de declarações é chamado de </a:t>
            </a:r>
            <a:r>
              <a:rPr lang="pt-PT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base de dados do </a:t>
            </a:r>
            <a:r>
              <a:rPr lang="pt-PT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Prolog</a:t>
            </a:r>
            <a:r>
              <a:rPr lang="pt-PT" sz="2400" dirty="0"/>
              <a:t>. </a:t>
            </a:r>
          </a:p>
          <a:p>
            <a:r>
              <a:rPr lang="pt-PT" sz="2400" dirty="0"/>
              <a:t>Para determinar se uma dada tese, posta na forma de uma pergunta pelo utilizador, é ou não verdadeira para a interpretação, </a:t>
            </a:r>
            <a:r>
              <a:rPr lang="pt-PT" sz="2400" dirty="0" err="1"/>
              <a:t>Prolog</a:t>
            </a:r>
            <a:r>
              <a:rPr lang="pt-PT" sz="2400" dirty="0"/>
              <a:t> usa sua base de dados e aplica suas regras de inferências (sem a necessidade de qualquer instrução por parte do programador).</a:t>
            </a:r>
          </a:p>
        </p:txBody>
      </p:sp>
    </p:spTree>
    <p:extLst>
      <p:ext uri="{BB962C8B-B14F-4D97-AF65-F5344CB8AC3E}">
        <p14:creationId xmlns:p14="http://schemas.microsoft.com/office/powerpoint/2010/main" val="754380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4C68177-D2AC-4E98-AB07-5A7BFC2A24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7448" y="404664"/>
            <a:ext cx="7451725" cy="864096"/>
          </a:xfrm>
        </p:spPr>
        <p:txBody>
          <a:bodyPr>
            <a:normAutofit/>
          </a:bodyPr>
          <a:lstStyle/>
          <a:p>
            <a:pPr algn="l"/>
            <a:r>
              <a:rPr lang="pt-PT" sz="3600" dirty="0">
                <a:solidFill>
                  <a:srgbClr val="0070C0"/>
                </a:solidFill>
              </a:rPr>
              <a:t>Recursão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CC66BA-5450-47FB-95D4-5F753D4355E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27448" y="1628775"/>
            <a:ext cx="10153128" cy="4679950"/>
          </a:xfrm>
        </p:spPr>
        <p:txBody>
          <a:bodyPr/>
          <a:lstStyle/>
          <a:p>
            <a:r>
              <a:rPr lang="pt-PT" sz="2400" dirty="0"/>
              <a:t>A busca que visa priorizar a exploração até pontos distantes dos caminhos e depois voltar por eles, para então percorrer outros caminhos, é chamada de estratégia de </a:t>
            </a:r>
            <a:r>
              <a:rPr lang="pt-PT" sz="2400" b="1" dirty="0"/>
              <a:t>busca em profundidade.</a:t>
            </a:r>
            <a:endParaRPr lang="pt-PT" sz="2400" dirty="0"/>
          </a:p>
          <a:p>
            <a:r>
              <a:rPr lang="pt-PT" sz="2400" dirty="0"/>
              <a:t>Uma regra recursiva é necessária quando o predicado sendo descrito é passado de um objecto para o outro.</a:t>
            </a:r>
          </a:p>
          <a:p>
            <a:r>
              <a:rPr lang="pt-PT" sz="2400" dirty="0"/>
              <a:t>O predicado 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na-cadeia-alimentar</a:t>
            </a:r>
            <a:r>
              <a:rPr lang="pt-PT" sz="2400" i="1" dirty="0"/>
              <a:t> </a:t>
            </a:r>
            <a:r>
              <a:rPr lang="pt-PT" sz="2400" dirty="0"/>
              <a:t>tem esta propriedade:</a:t>
            </a:r>
          </a:p>
          <a:p>
            <a:pPr marL="361950" indent="0">
              <a:buNone/>
            </a:pP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na-cadeia-alimentar(x, y) 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na-cadeia-alimentar(y, z)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na-cadeia-alimentar(x, z)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527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A3EF6-E749-4547-AF94-44D17FC1D4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7448" y="188640"/>
            <a:ext cx="10081120" cy="1052513"/>
          </a:xfrm>
        </p:spPr>
        <p:txBody>
          <a:bodyPr/>
          <a:lstStyle/>
          <a:p>
            <a:pPr algn="l"/>
            <a:r>
              <a:rPr lang="pt-PT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 Especialistas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330605-F8B9-4CEA-9614-CF43F69102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83432" y="1484314"/>
            <a:ext cx="10513168" cy="4681537"/>
          </a:xfrm>
        </p:spPr>
        <p:txBody>
          <a:bodyPr>
            <a:normAutofit/>
          </a:bodyPr>
          <a:lstStyle/>
          <a:p>
            <a:r>
              <a:rPr lang="pt-PT" sz="2400" dirty="0"/>
              <a:t>Muitas aplicações interessantes vêm sendo desenvolvidas, em Prolog e linguagens semelhantes para programação lógica, que reúnem uma base de dados de factos e regras, e então a usam para gerar conclusões. Tais programas são conhecidos como </a:t>
            </a:r>
            <a:r>
              <a:rPr lang="pt-PT" sz="2400" b="1" dirty="0"/>
              <a:t>sistemas especialistas, sistemas baseados no conhecimento </a:t>
            </a:r>
            <a:r>
              <a:rPr lang="pt-PT" sz="2400" dirty="0"/>
              <a:t>ou </a:t>
            </a:r>
            <a:r>
              <a:rPr lang="pt-PT" sz="2400" b="1" dirty="0"/>
              <a:t>sistemas baseados em regras. </a:t>
            </a:r>
          </a:p>
          <a:p>
            <a:r>
              <a:rPr lang="pt-PT" sz="2400" dirty="0"/>
              <a:t>A base de dados em um sistema especialista tenta retratar o conhecimento ("acumulado com a experiência") de um especialista humano em alguma área particular do conhecimento, incluindo os factos sabidos pelo sujeito e seus métodos de obtenção de conclusões destes factos. </a:t>
            </a:r>
          </a:p>
          <a:p>
            <a:r>
              <a:rPr lang="pt-PT" sz="2400" dirty="0"/>
              <a:t>O sistema especialista não apenas simula a acção de um humano, mas pode ser questionado a fim de indicar por que tomou certas decisões ao invés de outras.</a:t>
            </a:r>
          </a:p>
        </p:txBody>
      </p:sp>
    </p:spTree>
    <p:extLst>
      <p:ext uri="{BB962C8B-B14F-4D97-AF65-F5344CB8AC3E}">
        <p14:creationId xmlns:p14="http://schemas.microsoft.com/office/powerpoint/2010/main" val="2553817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646CF3-7449-4ADD-A3FA-D6011B2DAE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55440" y="188640"/>
            <a:ext cx="7451725" cy="1025525"/>
          </a:xfrm>
        </p:spPr>
        <p:txBody>
          <a:bodyPr/>
          <a:lstStyle/>
          <a:p>
            <a:pPr algn="l"/>
            <a:r>
              <a:rPr lang="pt-PT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 Especialistas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287D0FB-17B3-4229-88AF-7006D732BD4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99456" y="1268414"/>
            <a:ext cx="10225135" cy="5184775"/>
          </a:xfrm>
        </p:spPr>
        <p:txBody>
          <a:bodyPr>
            <a:normAutofit/>
          </a:bodyPr>
          <a:lstStyle/>
          <a:p>
            <a:r>
              <a:rPr lang="pt-PT" sz="2800" dirty="0"/>
              <a:t>Alguns sistemas especialistas vêm sendo construídos a fim de simular:</a:t>
            </a:r>
          </a:p>
          <a:p>
            <a:pPr lvl="1"/>
            <a:r>
              <a:rPr lang="pt-PT" sz="2400" dirty="0"/>
              <a:t>diagnósticos de médicos especialistas a partir de sintomas de pacientes, </a:t>
            </a:r>
          </a:p>
          <a:p>
            <a:pPr lvl="1"/>
            <a:r>
              <a:rPr lang="pt-PT" sz="2400" dirty="0"/>
              <a:t>decisões de um gestor de fábrica sobre o controlo de válvulas em uma fábrica química baseado nas leituras dos sensores, </a:t>
            </a:r>
          </a:p>
          <a:p>
            <a:pPr lvl="1"/>
            <a:r>
              <a:rPr lang="pt-PT" sz="2400" dirty="0"/>
              <a:t>decisões de um comprador de roupas para uma butique baseado em pesquisas de mercado, </a:t>
            </a:r>
          </a:p>
          <a:p>
            <a:pPr lvl="1"/>
            <a:r>
              <a:rPr lang="pt-PT" sz="2400" dirty="0"/>
              <a:t>a escolha feita por um consultor ao fazer a especificação da configuração de um sistema de computadores baseado nas necessidades do consumidor, </a:t>
            </a:r>
          </a:p>
          <a:p>
            <a:pPr lvl="1"/>
            <a:r>
              <a:rPr lang="pt-PT" sz="2400" dirty="0"/>
              <a:t>e diversas outras. </a:t>
            </a:r>
          </a:p>
          <a:p>
            <a:r>
              <a:rPr lang="pt-PT" sz="2800" dirty="0"/>
              <a:t>O desafio de fazer os sistemas especialistas reside em extrair todos os fatos pertinentes e regras do especialista humano.</a:t>
            </a:r>
          </a:p>
          <a:p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126832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3D60C-8D41-49CA-AE9B-62CA7B79F2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7448" y="116632"/>
            <a:ext cx="10441160" cy="1052513"/>
          </a:xfrm>
        </p:spPr>
        <p:txBody>
          <a:bodyPr/>
          <a:lstStyle/>
          <a:p>
            <a:pPr algn="l"/>
            <a:r>
              <a:rPr lang="pt-PT" sz="3600" b="1" dirty="0">
                <a:solidFill>
                  <a:srgbClr val="0070C0"/>
                </a:solidFill>
              </a:rPr>
              <a:t>Programação Lógica</a:t>
            </a:r>
            <a:endParaRPr lang="pt-PT" sz="3600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D0AC0E-7243-487A-8997-B57CF06924D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99456" y="1649597"/>
            <a:ext cx="10153128" cy="4752975"/>
          </a:xfrm>
        </p:spPr>
        <p:txBody>
          <a:bodyPr>
            <a:normAutofit/>
          </a:bodyPr>
          <a:lstStyle/>
          <a:p>
            <a:r>
              <a:rPr lang="pt-PT" sz="2400" dirty="0"/>
              <a:t>Itens em uma base de dados do Prolog podem ter duas formas, conhecidas em Prolog como </a:t>
            </a:r>
            <a:r>
              <a:rPr lang="pt-PT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factos </a:t>
            </a:r>
            <a:r>
              <a:rPr lang="pt-PT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PT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regras</a:t>
            </a:r>
            <a:r>
              <a:rPr lang="pt-PT" sz="2400" i="1" dirty="0"/>
              <a:t>.</a:t>
            </a:r>
          </a:p>
          <a:p>
            <a:pPr lvl="1"/>
            <a:r>
              <a:rPr lang="pt-PT" sz="2400" dirty="0"/>
              <a:t>Porém as regras do Prolog são apenas outro tipo de factos, e não devem ser confundidas com as regras de inferência.</a:t>
            </a:r>
          </a:p>
          <a:p>
            <a:r>
              <a:rPr lang="pt-PT" sz="2400" dirty="0"/>
              <a:t>Os </a:t>
            </a:r>
            <a:r>
              <a:rPr lang="pt-PT" sz="2400" b="1" dirty="0"/>
              <a:t>factos do Prolog </a:t>
            </a:r>
            <a:r>
              <a:rPr lang="pt-PT" sz="2400" dirty="0"/>
              <a:t>permitem definir predicados. </a:t>
            </a:r>
          </a:p>
          <a:p>
            <a:r>
              <a:rPr lang="pt-PT" sz="2400" dirty="0"/>
              <a:t>Exemplo, </a:t>
            </a:r>
          </a:p>
          <a:p>
            <a:pPr marL="457200" lvl="1" indent="0">
              <a:buNone/>
            </a:pPr>
            <a:r>
              <a:rPr lang="pt-PT" sz="2400" dirty="0"/>
              <a:t>Suponhamos que desejemos criar um programa Prolog que descreva as cadeias alimentares em uma determinada região ecológica. </a:t>
            </a:r>
          </a:p>
          <a:p>
            <a:pPr lvl="1"/>
            <a:r>
              <a:rPr lang="pt-PT" sz="2400" dirty="0"/>
              <a:t>Devemos começar com um predicado binário </a:t>
            </a:r>
            <a:r>
              <a:rPr lang="pt-PT" sz="2400" b="1" i="1" dirty="0">
                <a:solidFill>
                  <a:srgbClr val="C00000"/>
                </a:solidFill>
              </a:rPr>
              <a:t>come</a:t>
            </a:r>
            <a:r>
              <a:rPr lang="pt-PT" sz="2400" i="1" dirty="0"/>
              <a:t>. </a:t>
            </a:r>
          </a:p>
          <a:p>
            <a:pPr lvl="1"/>
            <a:r>
              <a:rPr lang="pt-PT" sz="2400" dirty="0"/>
              <a:t>Então descrevemos este predicado fornecendo os pares de elementos no domínio que tornam </a:t>
            </a:r>
            <a:r>
              <a:rPr lang="pt-PT" sz="2400" b="1" i="1" dirty="0">
                <a:solidFill>
                  <a:srgbClr val="C00000"/>
                </a:solidFill>
              </a:rPr>
              <a:t>come</a:t>
            </a:r>
            <a:r>
              <a:rPr lang="pt-PT" sz="2400" i="1" dirty="0"/>
              <a:t> </a:t>
            </a:r>
            <a:r>
              <a:rPr lang="pt-PT" sz="2400" dirty="0"/>
              <a:t>verdadeiro. </a:t>
            </a:r>
          </a:p>
          <a:p>
            <a:pPr lvl="1"/>
            <a:r>
              <a:rPr lang="pt-PT" sz="2400" dirty="0"/>
              <a:t>Portanto, teríamos os factos na nossa base de dados: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1E9DFA3-CD15-4978-95D6-1E99235ACB37}"/>
              </a:ext>
            </a:extLst>
          </p:cNvPr>
          <p:cNvSpPr/>
          <p:nvPr/>
        </p:nvSpPr>
        <p:spPr>
          <a:xfrm>
            <a:off x="8544272" y="5589240"/>
            <a:ext cx="3312368" cy="1058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000" i="1" dirty="0"/>
              <a:t>come</a:t>
            </a:r>
            <a:r>
              <a:rPr lang="pt-PT" sz="2000" dirty="0"/>
              <a:t>(urso, peixe)</a:t>
            </a:r>
          </a:p>
          <a:p>
            <a:r>
              <a:rPr lang="pt-PT" sz="2000" i="1" dirty="0"/>
              <a:t>come</a:t>
            </a:r>
            <a:r>
              <a:rPr lang="pt-PT" sz="2000" dirty="0"/>
              <a:t>(urso, raposa</a:t>
            </a:r>
            <a:r>
              <a:rPr lang="pt-PT" sz="2000" i="1" dirty="0"/>
              <a:t>)</a:t>
            </a:r>
          </a:p>
          <a:p>
            <a:r>
              <a:rPr lang="pt-PT" sz="2000" i="1" dirty="0"/>
              <a:t>come(</a:t>
            </a:r>
            <a:r>
              <a:rPr lang="pt-PT" sz="2000" dirty="0"/>
              <a:t>veado, capim)</a:t>
            </a:r>
          </a:p>
        </p:txBody>
      </p:sp>
    </p:spTree>
    <p:extLst>
      <p:ext uri="{BB962C8B-B14F-4D97-AF65-F5344CB8AC3E}">
        <p14:creationId xmlns:p14="http://schemas.microsoft.com/office/powerpoint/2010/main" val="8521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81FA-8700-4B52-AAAF-27E8C5D9A1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7448" y="116632"/>
            <a:ext cx="10513168" cy="1062038"/>
          </a:xfrm>
        </p:spPr>
        <p:txBody>
          <a:bodyPr/>
          <a:lstStyle/>
          <a:p>
            <a:pPr algn="l"/>
            <a:r>
              <a:rPr lang="pt-PT" sz="3600" b="1" dirty="0">
                <a:solidFill>
                  <a:srgbClr val="0070C0"/>
                </a:solidFill>
              </a:rPr>
              <a:t>Programação Lógica</a:t>
            </a:r>
            <a:endParaRPr lang="pt-PT" sz="3600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E1C8E8-115A-469F-BDD8-9E0D22B87D5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55440" y="3212976"/>
            <a:ext cx="10369152" cy="2519609"/>
          </a:xfrm>
        </p:spPr>
        <p:txBody>
          <a:bodyPr/>
          <a:lstStyle/>
          <a:p>
            <a:r>
              <a:rPr lang="pt-PT" sz="2400" dirty="0"/>
              <a:t>No </a:t>
            </a:r>
            <a:r>
              <a:rPr lang="pt-PT" sz="2400" dirty="0" smtClean="0"/>
              <a:t>exemplo, </a:t>
            </a:r>
            <a:r>
              <a:rPr lang="pt-PT" sz="2400" dirty="0"/>
              <a:t>“urso”, “peixe”, “raposa”, “veado” e “capim” são constantes porque representam elementos específicos do domínio. </a:t>
            </a:r>
          </a:p>
          <a:p>
            <a:r>
              <a:rPr lang="pt-PT" sz="2400" dirty="0"/>
              <a:t>Como o domínio propriamente dito não é especificado, excepto na declaração dos predicados, neste ponto podemos fazer inferir que o domínio consiste em “urso”, “peixe”, “raposa”, “veado” e “capim”.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240DD8A-EAC1-4F45-B327-A00655244A3A}"/>
              </a:ext>
            </a:extLst>
          </p:cNvPr>
          <p:cNvSpPr/>
          <p:nvPr/>
        </p:nvSpPr>
        <p:spPr>
          <a:xfrm>
            <a:off x="3359696" y="1700808"/>
            <a:ext cx="3312368" cy="12821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i="1" dirty="0"/>
              <a:t>come</a:t>
            </a:r>
            <a:r>
              <a:rPr lang="pt-PT" sz="2400" dirty="0"/>
              <a:t>(urso, peixe)</a:t>
            </a:r>
          </a:p>
          <a:p>
            <a:r>
              <a:rPr lang="pt-PT" sz="2400" i="1" dirty="0"/>
              <a:t>come</a:t>
            </a:r>
            <a:r>
              <a:rPr lang="pt-PT" sz="2400" dirty="0"/>
              <a:t>(urso, raposa</a:t>
            </a:r>
            <a:r>
              <a:rPr lang="pt-PT" sz="2400" i="1" dirty="0"/>
              <a:t>)</a:t>
            </a:r>
          </a:p>
          <a:p>
            <a:r>
              <a:rPr lang="pt-PT" sz="2400" i="1" dirty="0"/>
              <a:t>come(</a:t>
            </a:r>
            <a:r>
              <a:rPr lang="pt-PT" sz="2400" dirty="0"/>
              <a:t>veado, capim)</a:t>
            </a:r>
          </a:p>
        </p:txBody>
      </p:sp>
    </p:spTree>
    <p:extLst>
      <p:ext uri="{BB962C8B-B14F-4D97-AF65-F5344CB8AC3E}">
        <p14:creationId xmlns:p14="http://schemas.microsoft.com/office/powerpoint/2010/main" val="175296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CACEF-1FB5-4736-9CF8-E7C14A8074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7448" y="215901"/>
            <a:ext cx="10225136" cy="1052513"/>
          </a:xfrm>
        </p:spPr>
        <p:txBody>
          <a:bodyPr/>
          <a:lstStyle/>
          <a:p>
            <a:pPr algn="l"/>
            <a:r>
              <a:rPr lang="pt-PT" sz="3600" b="1" dirty="0">
                <a:solidFill>
                  <a:srgbClr val="0070C0"/>
                </a:solidFill>
              </a:rPr>
              <a:t>Programação Lógica</a:t>
            </a:r>
            <a:endParaRPr lang="pt-PT" sz="3600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C01DD64-60C7-47E6-B04D-A8487942926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27448" y="1628800"/>
            <a:ext cx="10513168" cy="4752975"/>
          </a:xfrm>
        </p:spPr>
        <p:txBody>
          <a:bodyPr/>
          <a:lstStyle/>
          <a:p>
            <a:r>
              <a:rPr lang="pt-PT" sz="2400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pt-PT" sz="24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urso, peixe</a:t>
            </a:r>
            <a:r>
              <a:rPr lang="pt-PT" sz="24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PT" sz="2400" dirty="0"/>
              <a:t> </a:t>
            </a:r>
          </a:p>
          <a:p>
            <a:pPr lvl="1"/>
            <a:r>
              <a:rPr lang="pt-PT" sz="2000" dirty="0"/>
              <a:t>usado tanto para representar o facto de que ursos comem peixes ou de que peixes comem ursos! </a:t>
            </a:r>
          </a:p>
          <a:p>
            <a:r>
              <a:rPr lang="pt-PT" sz="2400" dirty="0"/>
              <a:t>Arbitramos a convenção de que 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PT" sz="2400" dirty="0"/>
              <a:t>significa </a:t>
            </a:r>
            <a:r>
              <a:rPr lang="pt-PT" sz="2400" i="1" dirty="0"/>
              <a:t>"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PT" sz="2400" i="1" dirty="0"/>
              <a:t>'</a:t>
            </a:r>
            <a:r>
              <a:rPr lang="pt-PT" sz="2400" dirty="0"/>
              <a:t>.</a:t>
            </a:r>
          </a:p>
          <a:p>
            <a:r>
              <a:rPr lang="pt-PT" sz="2400" dirty="0"/>
              <a:t>Podemos incluir descrições de dois predicados unários, </a:t>
            </a:r>
            <a:r>
              <a:rPr lang="pt-PT" sz="2400" i="1" dirty="0"/>
              <a:t>animal </a:t>
            </a:r>
            <a:r>
              <a:rPr lang="pt-PT" sz="2400" dirty="0"/>
              <a:t>e </a:t>
            </a:r>
            <a:r>
              <a:rPr lang="pt-PT" sz="2400" i="1" dirty="0"/>
              <a:t>planta </a:t>
            </a:r>
            <a:r>
              <a:rPr lang="pt-PT" sz="2400" dirty="0"/>
              <a:t>para a base de dados incluindo os factos:</a:t>
            </a:r>
          </a:p>
          <a:p>
            <a:pPr lvl="1"/>
            <a:r>
              <a:rPr lang="pt-PT" sz="2400" i="1" dirty="0"/>
              <a:t>animal</a:t>
            </a:r>
            <a:r>
              <a:rPr lang="pt-PT" sz="2400" dirty="0"/>
              <a:t>(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urso</a:t>
            </a:r>
            <a:r>
              <a:rPr lang="pt-PT" sz="2400" dirty="0"/>
              <a:t>)</a:t>
            </a:r>
          </a:p>
          <a:p>
            <a:pPr lvl="1"/>
            <a:r>
              <a:rPr lang="pt-PT" sz="2400" i="1" dirty="0"/>
              <a:t>animal</a:t>
            </a:r>
            <a:r>
              <a:rPr lang="pt-PT" sz="2400" dirty="0"/>
              <a:t>(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peixe</a:t>
            </a:r>
            <a:r>
              <a:rPr lang="pt-PT" sz="2400" dirty="0"/>
              <a:t>)</a:t>
            </a:r>
          </a:p>
          <a:p>
            <a:pPr lvl="1"/>
            <a:r>
              <a:rPr lang="pt-PT" sz="2400" i="1" dirty="0"/>
              <a:t>animal</a:t>
            </a:r>
            <a:r>
              <a:rPr lang="pt-PT" sz="2400" dirty="0"/>
              <a:t>(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raposa</a:t>
            </a:r>
            <a:r>
              <a:rPr lang="pt-PT" sz="2400" dirty="0"/>
              <a:t>)</a:t>
            </a:r>
          </a:p>
          <a:p>
            <a:pPr lvl="1"/>
            <a:r>
              <a:rPr lang="pt-PT" sz="2400" i="1" dirty="0"/>
              <a:t>animal</a:t>
            </a:r>
            <a:r>
              <a:rPr lang="pt-PT" sz="2400" dirty="0"/>
              <a:t>(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veado</a:t>
            </a:r>
            <a:r>
              <a:rPr lang="pt-PT" sz="2400" dirty="0"/>
              <a:t>)</a:t>
            </a:r>
          </a:p>
          <a:p>
            <a:pPr lvl="1"/>
            <a:r>
              <a:rPr lang="pt-PT" sz="2400" i="1" dirty="0"/>
              <a:t>planta</a:t>
            </a:r>
            <a:r>
              <a:rPr lang="pt-PT" sz="2400" dirty="0"/>
              <a:t>(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capim</a:t>
            </a:r>
            <a:r>
              <a:rPr lang="pt-PT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808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35453-E0B4-4ECF-BEC4-09717164C5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55440" y="188640"/>
            <a:ext cx="7427912" cy="1041400"/>
          </a:xfrm>
        </p:spPr>
        <p:txBody>
          <a:bodyPr/>
          <a:lstStyle/>
          <a:p>
            <a:pPr algn="l"/>
            <a:r>
              <a:rPr lang="pt-PT" sz="3600" b="1" dirty="0">
                <a:solidFill>
                  <a:srgbClr val="0070C0"/>
                </a:solidFill>
              </a:rPr>
              <a:t>Programação Lógica</a:t>
            </a:r>
            <a:endParaRPr lang="pt-PT" sz="3600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153F9D-2CB1-4633-BBD4-07FDD4D0E4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55440" y="1412875"/>
            <a:ext cx="10297144" cy="4679950"/>
          </a:xfrm>
        </p:spPr>
        <p:txBody>
          <a:bodyPr/>
          <a:lstStyle/>
          <a:p>
            <a:r>
              <a:rPr lang="pt-PT" sz="2400" dirty="0"/>
              <a:t>De posse deste programa Prolog (base de dados), podemos fazer algumas perguntas simples:</a:t>
            </a:r>
          </a:p>
          <a:p>
            <a:pPr marL="361950" indent="0">
              <a:buNone/>
            </a:pPr>
            <a:r>
              <a:rPr lang="pt-PT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urso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1"/>
            <a:r>
              <a:rPr lang="pt-PT" sz="2400" dirty="0"/>
              <a:t>simplesmente pergunta se o facto </a:t>
            </a:r>
            <a:r>
              <a:rPr lang="pt-PT" sz="2400" i="1" dirty="0"/>
              <a:t>animal(urso) </a:t>
            </a:r>
            <a:r>
              <a:rPr lang="pt-PT" sz="2400" dirty="0"/>
              <a:t>está na base de dados. Como este facto está na base de dados, o Prolog responderá à pergunta com </a:t>
            </a:r>
            <a:r>
              <a:rPr lang="pt-PT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pt-PT" sz="2400" dirty="0"/>
              <a:t>. </a:t>
            </a:r>
          </a:p>
          <a:p>
            <a:r>
              <a:rPr lang="pt-PT" sz="2400" dirty="0"/>
              <a:t>Outros diálogos com o Prolog poderiam incluir</a:t>
            </a:r>
          </a:p>
          <a:p>
            <a:pPr marL="361950" indent="0">
              <a:buNone/>
            </a:pPr>
            <a:r>
              <a:rPr lang="pt-PT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veado,capim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1"/>
            <a:r>
              <a:rPr lang="pt-PT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pt-PT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0">
              <a:buNone/>
            </a:pP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(come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urso, coelho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1"/>
            <a:r>
              <a:rPr lang="pt-PT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pt-PT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854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A42BA-B7A4-41B4-A2A8-FD2FFB30D92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55440" y="116632"/>
            <a:ext cx="10513168" cy="1052513"/>
          </a:xfrm>
        </p:spPr>
        <p:txBody>
          <a:bodyPr/>
          <a:lstStyle/>
          <a:p>
            <a:pPr algn="l"/>
            <a:r>
              <a:rPr lang="pt-PT" sz="3600" b="1" dirty="0">
                <a:solidFill>
                  <a:srgbClr val="0070C0"/>
                </a:solidFill>
              </a:rPr>
              <a:t>Programação Lógica</a:t>
            </a:r>
            <a:endParaRPr lang="pt-PT" sz="3600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717653-8C4D-4FD3-A0AF-C8C703477E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99456" y="1700808"/>
            <a:ext cx="10153128" cy="4679950"/>
          </a:xfrm>
        </p:spPr>
        <p:txBody>
          <a:bodyPr/>
          <a:lstStyle/>
          <a:p>
            <a:pPr marL="0" indent="0">
              <a:buNone/>
            </a:pPr>
            <a:r>
              <a:rPr lang="pt-PT" sz="2200" dirty="0"/>
              <a:t>Perguntas podem incluir variáveis, como mostrado:</a:t>
            </a:r>
          </a:p>
          <a:p>
            <a:pPr marL="266700" indent="0">
              <a:buNone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come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urso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pt-PT" sz="2200" dirty="0"/>
              <a:t>Resulta como resposta:</a:t>
            </a:r>
          </a:p>
          <a:p>
            <a:pPr lvl="1"/>
            <a:r>
              <a:rPr lang="pt-PT" sz="2200" dirty="0"/>
              <a:t>peixe</a:t>
            </a:r>
          </a:p>
          <a:p>
            <a:pPr lvl="1"/>
            <a:r>
              <a:rPr lang="pt-PT" sz="2200" dirty="0"/>
              <a:t>raposa</a:t>
            </a:r>
          </a:p>
          <a:p>
            <a:r>
              <a:rPr lang="pt-PT" sz="2200" dirty="0"/>
              <a:t>O Prolog responde as pergunta procurando em sua base de dados por todos os factos que se ajustam ao padrão </a:t>
            </a:r>
            <a:r>
              <a:rPr lang="pt-PT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PT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urso, x</a:t>
            </a:r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PT" sz="2200" dirty="0"/>
              <a:t>, onde </a:t>
            </a:r>
            <a:r>
              <a:rPr lang="pt-PT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PT" sz="2200" i="1" dirty="0"/>
              <a:t> </a:t>
            </a:r>
            <a:r>
              <a:rPr lang="pt-PT" sz="2200" dirty="0"/>
              <a:t>é uma variável. </a:t>
            </a:r>
          </a:p>
          <a:p>
            <a:r>
              <a:rPr lang="pt-PT" sz="2200" dirty="0"/>
              <a:t>A resposta "peixe" é dada antes porque as regras são percorridas da primeira para a última. </a:t>
            </a:r>
          </a:p>
          <a:p>
            <a:r>
              <a:rPr lang="pt-PT" sz="2200" dirty="0"/>
              <a:t>As perguntas podem conter os conectivos lógicos </a:t>
            </a:r>
            <a:r>
              <a:rPr lang="pt-PT" sz="2200" b="1" dirty="0" err="1"/>
              <a:t>and</a:t>
            </a:r>
            <a:r>
              <a:rPr lang="pt-PT" sz="2200" b="1" dirty="0"/>
              <a:t>, </a:t>
            </a:r>
            <a:r>
              <a:rPr lang="pt-PT" sz="2200" b="1" dirty="0" err="1"/>
              <a:t>or</a:t>
            </a:r>
            <a:r>
              <a:rPr lang="pt-PT" sz="2200" b="1" dirty="0"/>
              <a:t> </a:t>
            </a:r>
            <a:r>
              <a:rPr lang="pt-PT" sz="2200" dirty="0"/>
              <a:t>e </a:t>
            </a:r>
            <a:r>
              <a:rPr lang="pt-PT" sz="2200" b="1" dirty="0" err="1"/>
              <a:t>not</a:t>
            </a:r>
            <a:r>
              <a:rPr lang="pt-PT" sz="2200" b="1" dirty="0"/>
              <a:t>.</a:t>
            </a:r>
            <a:endParaRPr lang="pt-PT" sz="2200" dirty="0"/>
          </a:p>
        </p:txBody>
      </p:sp>
    </p:spTree>
    <p:extLst>
      <p:ext uri="{BB962C8B-B14F-4D97-AF65-F5344CB8AC3E}">
        <p14:creationId xmlns:p14="http://schemas.microsoft.com/office/powerpoint/2010/main" val="267713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E6BF6-1944-4E0C-BB1F-0508FC551EC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7448" y="188640"/>
            <a:ext cx="10513168" cy="1052513"/>
          </a:xfrm>
        </p:spPr>
        <p:txBody>
          <a:bodyPr/>
          <a:lstStyle/>
          <a:p>
            <a:pPr algn="l"/>
            <a:r>
              <a:rPr lang="pt-PT" sz="3600" b="1" dirty="0">
                <a:solidFill>
                  <a:srgbClr val="0070C0"/>
                </a:solidFill>
              </a:rPr>
              <a:t>Programação Lógica</a:t>
            </a:r>
            <a:endParaRPr lang="pt-PT" sz="3600" dirty="0">
              <a:solidFill>
                <a:srgbClr val="0070C0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51AA8F-01FE-45E3-A90E-9ED6742DD9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82776" y="1484314"/>
            <a:ext cx="8785225" cy="4752975"/>
          </a:xfrm>
        </p:spPr>
        <p:txBody>
          <a:bodyPr/>
          <a:lstStyle/>
          <a:p>
            <a:pPr marL="0" indent="0">
              <a:buNone/>
            </a:pPr>
            <a:r>
              <a:rPr lang="pt-PT" sz="2000" b="1" dirty="0"/>
              <a:t>Exercício 9: (TPC)</a:t>
            </a:r>
          </a:p>
          <a:p>
            <a:pPr marL="180975" indent="0">
              <a:buNone/>
            </a:pPr>
            <a:r>
              <a:rPr lang="pt-PT" sz="2000" dirty="0"/>
              <a:t>Dada a base de dados</a:t>
            </a:r>
          </a:p>
          <a:p>
            <a:pPr lvl="1"/>
            <a:r>
              <a:rPr lang="pt-PT" sz="2000" i="1" dirty="0"/>
              <a:t>come</a:t>
            </a:r>
            <a:r>
              <a:rPr lang="pt-PT" sz="2000" dirty="0"/>
              <a:t>(urso, peixe)</a:t>
            </a:r>
          </a:p>
          <a:p>
            <a:pPr lvl="1"/>
            <a:r>
              <a:rPr lang="pt-PT" sz="2000" i="1" dirty="0"/>
              <a:t>come</a:t>
            </a:r>
            <a:r>
              <a:rPr lang="pt-PT" sz="2000" dirty="0"/>
              <a:t>(urso, raposa)</a:t>
            </a:r>
          </a:p>
          <a:p>
            <a:pPr lvl="1"/>
            <a:r>
              <a:rPr lang="pt-PT" sz="2000" i="1" dirty="0"/>
              <a:t>come(</a:t>
            </a:r>
            <a:r>
              <a:rPr lang="pt-PT" sz="2000" dirty="0"/>
              <a:t>veado, capim)</a:t>
            </a:r>
          </a:p>
          <a:p>
            <a:pPr lvl="1"/>
            <a:r>
              <a:rPr lang="pt-PT" sz="2000" i="1" dirty="0"/>
              <a:t>animal(urso)</a:t>
            </a:r>
          </a:p>
          <a:p>
            <a:pPr lvl="1"/>
            <a:r>
              <a:rPr lang="pt-PT" sz="2000" i="1" dirty="0"/>
              <a:t>animal (peixe)</a:t>
            </a:r>
          </a:p>
          <a:p>
            <a:pPr lvl="1"/>
            <a:r>
              <a:rPr lang="pt-PT" sz="2000" i="1" dirty="0"/>
              <a:t>animal(raposa)</a:t>
            </a:r>
          </a:p>
          <a:p>
            <a:pPr lvl="1"/>
            <a:r>
              <a:rPr lang="pt-PT" sz="2000" i="1" dirty="0"/>
              <a:t>animal(veado)</a:t>
            </a:r>
          </a:p>
          <a:p>
            <a:pPr lvl="1"/>
            <a:r>
              <a:rPr lang="pt-PT" sz="2000" i="1" dirty="0"/>
              <a:t>planta(capim)</a:t>
            </a:r>
          </a:p>
          <a:p>
            <a:pPr marL="0" indent="0">
              <a:buNone/>
            </a:pPr>
            <a:r>
              <a:rPr lang="pt-PT" sz="2000" dirty="0"/>
              <a:t>qual será a resposta do Prolog para a pergunta </a:t>
            </a:r>
          </a:p>
          <a:p>
            <a:pPr marL="0" indent="0">
              <a:buNone/>
            </a:pPr>
            <a:r>
              <a:rPr lang="pt-P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x:come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357333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S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SC" id="{24C2FF39-A383-46C1-B779-27A28BB246F8}" vid="{814EAAE7-B01C-45B4-A802-863A497310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modeloSC</Template>
  <TotalTime>29143</TotalTime>
  <Words>2301</Words>
  <Application>Microsoft Office PowerPoint</Application>
  <PresentationFormat>Widescreen</PresentationFormat>
  <Paragraphs>307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Garamond</vt:lpstr>
      <vt:lpstr>Symbol</vt:lpstr>
      <vt:lpstr>Times New Roman</vt:lpstr>
      <vt:lpstr>Wingdings</vt:lpstr>
      <vt:lpstr>modeloSC</vt:lpstr>
      <vt:lpstr>Apresentação do PowerPoint</vt:lpstr>
      <vt:lpstr>Programação Lógica</vt:lpstr>
      <vt:lpstr>Programação Lógica</vt:lpstr>
      <vt:lpstr>Programação Lógica</vt:lpstr>
      <vt:lpstr>Programação Lógica</vt:lpstr>
      <vt:lpstr>Programação Lógica</vt:lpstr>
      <vt:lpstr>Programação Lógica</vt:lpstr>
      <vt:lpstr>Programação Lógica</vt:lpstr>
      <vt:lpstr>Programação Lógica</vt:lpstr>
      <vt:lpstr>Programação Lógica</vt:lpstr>
      <vt:lpstr>Programação Lógica</vt:lpstr>
      <vt:lpstr>Classes de Horn e Resolução</vt:lpstr>
      <vt:lpstr>Classes de Horn e Resolução</vt:lpstr>
      <vt:lpstr>Classes de Horn e Resolução</vt:lpstr>
      <vt:lpstr>Classes de Horn e Resolução</vt:lpstr>
      <vt:lpstr>Classes de Horn e Resolução</vt:lpstr>
      <vt:lpstr>Classes de Horn e Resolução</vt:lpstr>
      <vt:lpstr>Classes de Horn e Resolução</vt:lpstr>
      <vt:lpstr>Classes de Horn e Resolução</vt:lpstr>
      <vt:lpstr>Classes de Horn e Resolução</vt:lpstr>
      <vt:lpstr>Classes de Horn e Resolução</vt:lpstr>
      <vt:lpstr>Classes de Horn e Resolução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Recursão</vt:lpstr>
      <vt:lpstr>Sistemas Especialistas</vt:lpstr>
      <vt:lpstr>Sistemas Especialistas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"Dikiefu Fabiano" &lt;dikiefu@gmail.com&gt;</dc:creator>
  <cp:lastModifiedBy>Dr. FabianoCC</cp:lastModifiedBy>
  <cp:revision>1135</cp:revision>
  <dcterms:created xsi:type="dcterms:W3CDTF">2010-05-23T14:28:12Z</dcterms:created>
  <dcterms:modified xsi:type="dcterms:W3CDTF">2023-05-03T14:17:09Z</dcterms:modified>
</cp:coreProperties>
</file>