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3" r:id="rId39"/>
    <p:sldId id="294" r:id="rId40"/>
    <p:sldId id="295" r:id="rId41"/>
    <p:sldId id="296" r:id="rId42"/>
    <p:sldId id="320" r:id="rId43"/>
    <p:sldId id="321" r:id="rId44"/>
    <p:sldId id="322" r:id="rId45"/>
    <p:sldId id="301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1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84169" autoAdjust="0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143CC-C104-49AD-A319-99757D673C71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DFA94-CE89-4A60-B089-D4D2ABAC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IPv4:</a:t>
            </a:r>
            <a:r>
              <a:rPr lang="en-US" baseline="0" dirty="0" smtClean="0"/>
              <a:t> </a:t>
            </a:r>
            <a:r>
              <a:rPr lang="en-US" dirty="0" smtClean="0"/>
              <a:t>32bits: 4,294,967,296 possible </a:t>
            </a:r>
            <a:r>
              <a:rPr lang="en-US" dirty="0" err="1" smtClean="0"/>
              <a:t>ip</a:t>
            </a:r>
            <a:r>
              <a:rPr lang="en-US" dirty="0" smtClean="0"/>
              <a:t> addresses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IPv6:</a:t>
            </a:r>
            <a:r>
              <a:rPr lang="en-US" baseline="0" dirty="0" smtClean="0"/>
              <a:t> 128bits</a:t>
            </a:r>
            <a:r>
              <a:rPr lang="en-US" baseline="0" smtClean="0"/>
              <a:t>: </a:t>
            </a:r>
            <a:r>
              <a:rPr lang="en-US" smtClean="0"/>
              <a:t>340,282,366,920,938,463,463,374,607,431,768,211,456 possible addresses!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21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5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96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340,282,366,920,938,463,463,374,607,431,768,211,456 possible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checksum must be recomputed and stored again at each router, as the TTL field, and possibly the options field as well, may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it</a:t>
            </a:r>
            <a:r>
              <a:rPr lang="en-US" baseline="0" dirty="0" smtClean="0"/>
              <a:t> only checks errors in the header data. Not in the whole datagram.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MTU = Max Transmission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Frag flag 1 means that there are more coming next. 0 means no more next.</a:t>
            </a:r>
          </a:p>
          <a:p>
            <a:endParaRPr lang="en-US" dirty="0" smtClean="0"/>
          </a:p>
          <a:p>
            <a:r>
              <a:rPr lang="en-US" dirty="0" smtClean="0"/>
              <a:t>offset  = “Data</a:t>
            </a:r>
            <a:r>
              <a:rPr lang="en-US" baseline="0" dirty="0" smtClean="0"/>
              <a:t> should be inserted beginning at byte # ___ * 8”. so  the first fragment would be 0 because it’s the first.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r>
              <a:rPr lang="en-US" baseline="0" dirty="0" smtClean="0"/>
              <a:t> are Copied.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421F164-F802-4876-93AC-33D503FEAEA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38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54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C84BC7D-97DE-4390-88ED-FC8F61D18EE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39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54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7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FF701578-55FE-4A68-A5D9-8673B4B8D79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7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B3EA2DB-C3F4-4F9B-B633-68D079351D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B4389AF-E781-425E-901A-8993C26713D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1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0B3200AA-C52E-4A02-9250-A5D82A0651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2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12CCDC29-B7C9-4EAA-8CE2-A17B9022446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703ACFF-C030-4FCB-A0C6-74B9F87FE2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1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292BD959-DB46-4359-B407-45C60D64A8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3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3A183255-AC6D-4E65-AC07-C75A6BC1499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5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E813DFA7-8457-410F-9499-8861D6476F6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48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EBC107D6-F1B1-44AD-B4A9-D7DD2BF7B50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F3EBF0B-BC06-4F1F-AB8B-84D60FC54BD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8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05F86A03-14FE-4ECD-A106-41A2539808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426B-EC1C-4BC5-997F-7540915573EF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4-</a:t>
            </a:r>
            <a:fld id="{E2FF4F79-557F-4E58-929B-6F958EAC89E5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7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4</a:t>
            </a:r>
            <a:r>
              <a:rPr lang="en-US" altLang="en-US" sz="48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Network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cs typeface="Arial" pitchFamily="34" charset="0"/>
              </a:rPr>
              <a:t>A note on the use of these </a:t>
            </a:r>
            <a:r>
              <a:rPr lang="en-US" altLang="en-US" sz="1800" dirty="0" err="1" smtClean="0">
                <a:solidFill>
                  <a:srgbClr val="000000"/>
                </a:solidFill>
                <a:cs typeface="Arial" pitchFamily="34" charset="0"/>
              </a:rPr>
              <a:t>ppt</a:t>
            </a:r>
            <a:r>
              <a:rPr lang="en-US" altLang="en-US" sz="1800" dirty="0" smtClean="0">
                <a:solidFill>
                  <a:srgbClr val="000000"/>
                </a:solidFill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 smtClean="0">
                <a:solidFill>
                  <a:srgbClr val="000000"/>
                </a:solidFill>
                <a:cs typeface="Arial" pitchFamily="34" charset="0"/>
              </a:rPr>
              <a:t>lot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dirty="0" smtClean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If you use these slides (e.g., in a class) that you mention their source (after all, we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’d 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  <a:defRPr/>
            </a:pPr>
            <a:endParaRPr lang="en-US" altLang="en-US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5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4A30E3B1-962F-4182-8BBB-31BB65D343D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C1BCC72-92A2-4C02-B8BB-4D291F65921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1268" name="Group 243"/>
          <p:cNvGrpSpPr>
            <a:grpSpLocks/>
          </p:cNvGrpSpPr>
          <p:nvPr/>
        </p:nvGrpSpPr>
        <p:grpSpPr bwMode="auto">
          <a:xfrm>
            <a:off x="3851275" y="4275138"/>
            <a:ext cx="2847975" cy="1481137"/>
            <a:chOff x="291" y="3093"/>
            <a:chExt cx="1794" cy="933"/>
          </a:xfrm>
        </p:grpSpPr>
        <p:grpSp>
          <p:nvGrpSpPr>
            <p:cNvPr id="11339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11343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11344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11379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1139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40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401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404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05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49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50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380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1139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393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396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397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4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4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381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1138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8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8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385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388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389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33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3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1345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6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7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74 w 294"/>
                  <a:gd name="T3" fmla="*/ 5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8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9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14 h 500"/>
                  <a:gd name="T2" fmla="*/ 258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50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261 w 370"/>
                  <a:gd name="T1" fmla="*/ 689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51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8 w 176"/>
                  <a:gd name="T1" fmla="*/ 13 h 412"/>
                  <a:gd name="T2" fmla="*/ 9 w 176"/>
                  <a:gd name="T3" fmla="*/ 13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11352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1137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7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7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74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7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78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22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23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353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1136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6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6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66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69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70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14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15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354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1135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5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5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58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61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62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06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07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7487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88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89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pic>
        <p:nvPicPr>
          <p:cNvPr id="11269" name="Picture 1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Datagram forwarding  table</a:t>
            </a:r>
          </a:p>
        </p:txBody>
      </p:sp>
      <p:sp>
        <p:nvSpPr>
          <p:cNvPr id="11271" name="Freeform 11"/>
          <p:cNvSpPr>
            <a:spLocks/>
          </p:cNvSpPr>
          <p:nvPr/>
        </p:nvSpPr>
        <p:spPr bwMode="auto">
          <a:xfrm>
            <a:off x="2397125" y="352107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2176463" y="119538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2513013" y="124777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8" name="Rectangle 105"/>
          <p:cNvSpPr>
            <a:spLocks noChangeArrowheads="1"/>
          </p:cNvSpPr>
          <p:nvPr/>
        </p:nvSpPr>
        <p:spPr bwMode="auto">
          <a:xfrm>
            <a:off x="2457450" y="458470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9" name="Rectangle 106"/>
          <p:cNvSpPr>
            <a:spLocks noChangeArrowheads="1"/>
          </p:cNvSpPr>
          <p:nvPr/>
        </p:nvSpPr>
        <p:spPr bwMode="auto">
          <a:xfrm>
            <a:off x="2433638" y="460851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0" name="Line 107"/>
          <p:cNvSpPr>
            <a:spLocks noChangeShapeType="1"/>
          </p:cNvSpPr>
          <p:nvPr/>
        </p:nvSpPr>
        <p:spPr bwMode="auto">
          <a:xfrm>
            <a:off x="3459163" y="474027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21" name="Rectangle 111"/>
          <p:cNvSpPr>
            <a:spLocks noChangeArrowheads="1"/>
          </p:cNvSpPr>
          <p:nvPr/>
        </p:nvSpPr>
        <p:spPr bwMode="auto">
          <a:xfrm>
            <a:off x="3062288" y="461168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2" name="Text Box 112"/>
          <p:cNvSpPr txBox="1">
            <a:spLocks noChangeArrowheads="1"/>
          </p:cNvSpPr>
          <p:nvPr/>
        </p:nvSpPr>
        <p:spPr bwMode="auto">
          <a:xfrm>
            <a:off x="3014663" y="45847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7423" name="Text Box 113"/>
          <p:cNvSpPr txBox="1">
            <a:spLocks noChangeArrowheads="1"/>
          </p:cNvSpPr>
          <p:nvPr/>
        </p:nvSpPr>
        <p:spPr bwMode="auto">
          <a:xfrm>
            <a:off x="1298575" y="3913188"/>
            <a:ext cx="2465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IP destination address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arriving packet</a:t>
            </a:r>
            <a:r>
              <a:rPr lang="ja-JP" altLang="en-US" sz="1600" smtClean="0">
                <a:solidFill>
                  <a:srgbClr val="000000"/>
                </a:solidFill>
              </a:rPr>
              <a:t>’</a:t>
            </a:r>
            <a:r>
              <a:rPr lang="en-US" altLang="ja-JP" sz="1600" smtClean="0">
                <a:solidFill>
                  <a:srgbClr val="000000"/>
                </a:solidFill>
              </a:rPr>
              <a:t>s header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17424" name="Line 114"/>
          <p:cNvSpPr>
            <a:spLocks noChangeShapeType="1"/>
          </p:cNvSpPr>
          <p:nvPr/>
        </p:nvSpPr>
        <p:spPr bwMode="auto">
          <a:xfrm flipH="1">
            <a:off x="2681288" y="487045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25" name="Text Box 115"/>
          <p:cNvSpPr txBox="1">
            <a:spLocks noChangeArrowheads="1"/>
          </p:cNvSpPr>
          <p:nvPr/>
        </p:nvSpPr>
        <p:spPr bwMode="auto">
          <a:xfrm>
            <a:off x="2641600" y="1404938"/>
            <a:ext cx="1863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routing algorithm</a:t>
            </a:r>
          </a:p>
        </p:txBody>
      </p:sp>
      <p:sp>
        <p:nvSpPr>
          <p:cNvPr id="17426" name="Rectangle 116"/>
          <p:cNvSpPr>
            <a:spLocks noChangeArrowheads="1"/>
          </p:cNvSpPr>
          <p:nvPr/>
        </p:nvSpPr>
        <p:spPr bwMode="auto">
          <a:xfrm>
            <a:off x="2387600" y="214153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7" name="Text Box 117"/>
          <p:cNvSpPr txBox="1">
            <a:spLocks noChangeArrowheads="1"/>
          </p:cNvSpPr>
          <p:nvPr/>
        </p:nvSpPr>
        <p:spPr bwMode="auto">
          <a:xfrm>
            <a:off x="2647950" y="2105025"/>
            <a:ext cx="185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local forwarding table</a:t>
            </a:r>
          </a:p>
        </p:txBody>
      </p:sp>
      <p:sp>
        <p:nvSpPr>
          <p:cNvPr id="17428" name="Text Box 118"/>
          <p:cNvSpPr txBox="1">
            <a:spLocks noChangeArrowheads="1"/>
          </p:cNvSpPr>
          <p:nvPr/>
        </p:nvSpPr>
        <p:spPr bwMode="auto">
          <a:xfrm>
            <a:off x="2430463" y="2352675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dest address</a:t>
            </a:r>
          </a:p>
        </p:txBody>
      </p:sp>
      <p:sp>
        <p:nvSpPr>
          <p:cNvPr id="17429" name="Text Box 119"/>
          <p:cNvSpPr txBox="1">
            <a:spLocks noChangeArrowheads="1"/>
          </p:cNvSpPr>
          <p:nvPr/>
        </p:nvSpPr>
        <p:spPr bwMode="auto">
          <a:xfrm>
            <a:off x="3597275" y="23542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output  link</a:t>
            </a:r>
          </a:p>
        </p:txBody>
      </p:sp>
      <p:sp>
        <p:nvSpPr>
          <p:cNvPr id="17430" name="Line 120"/>
          <p:cNvSpPr>
            <a:spLocks noChangeShapeType="1"/>
          </p:cNvSpPr>
          <p:nvPr/>
        </p:nvSpPr>
        <p:spPr bwMode="auto">
          <a:xfrm>
            <a:off x="3695700" y="236537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1" name="Text Box 121"/>
          <p:cNvSpPr txBox="1">
            <a:spLocks noChangeArrowheads="1"/>
          </p:cNvSpPr>
          <p:nvPr/>
        </p:nvSpPr>
        <p:spPr bwMode="auto">
          <a:xfrm>
            <a:off x="2417763" y="2636838"/>
            <a:ext cx="128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1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4</a:t>
            </a:r>
          </a:p>
        </p:txBody>
      </p:sp>
      <p:sp>
        <p:nvSpPr>
          <p:cNvPr id="17432" name="Text Box 122"/>
          <p:cNvSpPr txBox="1">
            <a:spLocks noChangeArrowheads="1"/>
          </p:cNvSpPr>
          <p:nvPr/>
        </p:nvSpPr>
        <p:spPr bwMode="auto">
          <a:xfrm>
            <a:off x="3711575" y="2636838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3" name="Line 123"/>
          <p:cNvSpPr>
            <a:spLocks noChangeShapeType="1"/>
          </p:cNvSpPr>
          <p:nvPr/>
        </p:nvSpPr>
        <p:spPr bwMode="auto">
          <a:xfrm>
            <a:off x="2409825" y="261778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4" name="Line 124"/>
          <p:cNvSpPr>
            <a:spLocks noChangeShapeType="1"/>
          </p:cNvSpPr>
          <p:nvPr/>
        </p:nvSpPr>
        <p:spPr bwMode="auto">
          <a:xfrm>
            <a:off x="2392363" y="237013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5" name="AutoShape 125"/>
          <p:cNvSpPr>
            <a:spLocks noChangeArrowheads="1"/>
          </p:cNvSpPr>
          <p:nvPr/>
        </p:nvSpPr>
        <p:spPr bwMode="auto">
          <a:xfrm rot="5400000">
            <a:off x="3466306" y="185975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36" name="Line 126"/>
          <p:cNvSpPr>
            <a:spLocks noChangeShapeType="1"/>
          </p:cNvSpPr>
          <p:nvPr/>
        </p:nvSpPr>
        <p:spPr bwMode="auto">
          <a:xfrm>
            <a:off x="2843213" y="430212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93" name="Freeform 127"/>
          <p:cNvSpPr>
            <a:spLocks/>
          </p:cNvSpPr>
          <p:nvPr/>
        </p:nvSpPr>
        <p:spPr bwMode="auto">
          <a:xfrm>
            <a:off x="3916363" y="479266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4" name="Freeform 128"/>
          <p:cNvSpPr>
            <a:spLocks/>
          </p:cNvSpPr>
          <p:nvPr/>
        </p:nvSpPr>
        <p:spPr bwMode="auto">
          <a:xfrm flipH="1">
            <a:off x="6249988" y="43561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5" name="Freeform 129"/>
          <p:cNvSpPr>
            <a:spLocks/>
          </p:cNvSpPr>
          <p:nvPr/>
        </p:nvSpPr>
        <p:spPr bwMode="auto">
          <a:xfrm flipH="1">
            <a:off x="5240338" y="40830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6" name="Freeform 130"/>
          <p:cNvSpPr>
            <a:spLocks/>
          </p:cNvSpPr>
          <p:nvPr/>
        </p:nvSpPr>
        <p:spPr bwMode="auto">
          <a:xfrm flipH="1" flipV="1">
            <a:off x="5908675" y="562927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7" name="Freeform 131"/>
          <p:cNvSpPr>
            <a:spLocks/>
          </p:cNvSpPr>
          <p:nvPr/>
        </p:nvSpPr>
        <p:spPr bwMode="auto">
          <a:xfrm flipH="1" flipV="1">
            <a:off x="4559300" y="561340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8" name="Freeform 132"/>
          <p:cNvSpPr>
            <a:spLocks/>
          </p:cNvSpPr>
          <p:nvPr/>
        </p:nvSpPr>
        <p:spPr bwMode="auto">
          <a:xfrm flipH="1" flipV="1">
            <a:off x="5199063" y="532130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299" name="Group 133"/>
          <p:cNvGrpSpPr>
            <a:grpSpLocks/>
          </p:cNvGrpSpPr>
          <p:nvPr/>
        </p:nvGrpSpPr>
        <p:grpSpPr bwMode="auto">
          <a:xfrm>
            <a:off x="5248275" y="3638550"/>
            <a:ext cx="550863" cy="452438"/>
            <a:chOff x="2886" y="1668"/>
            <a:chExt cx="347" cy="285"/>
          </a:xfrm>
        </p:grpSpPr>
        <p:sp>
          <p:nvSpPr>
            <p:cNvPr id="17479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0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1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2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3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4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5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0" name="Group 141"/>
          <p:cNvGrpSpPr>
            <a:grpSpLocks/>
          </p:cNvGrpSpPr>
          <p:nvPr/>
        </p:nvGrpSpPr>
        <p:grpSpPr bwMode="auto">
          <a:xfrm>
            <a:off x="6261100" y="3911600"/>
            <a:ext cx="550863" cy="452438"/>
            <a:chOff x="2886" y="1668"/>
            <a:chExt cx="347" cy="285"/>
          </a:xfrm>
        </p:grpSpPr>
        <p:sp>
          <p:nvSpPr>
            <p:cNvPr id="17472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3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4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5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6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7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8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1" name="Group 149"/>
          <p:cNvGrpSpPr>
            <a:grpSpLocks/>
          </p:cNvGrpSpPr>
          <p:nvPr/>
        </p:nvGrpSpPr>
        <p:grpSpPr bwMode="auto">
          <a:xfrm>
            <a:off x="5891213" y="5988050"/>
            <a:ext cx="550862" cy="452438"/>
            <a:chOff x="2886" y="1668"/>
            <a:chExt cx="347" cy="285"/>
          </a:xfrm>
        </p:grpSpPr>
        <p:sp>
          <p:nvSpPr>
            <p:cNvPr id="17465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6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7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8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9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0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1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2" name="Group 157"/>
          <p:cNvGrpSpPr>
            <a:grpSpLocks/>
          </p:cNvGrpSpPr>
          <p:nvPr/>
        </p:nvGrpSpPr>
        <p:grpSpPr bwMode="auto">
          <a:xfrm>
            <a:off x="5195888" y="5768975"/>
            <a:ext cx="550862" cy="452438"/>
            <a:chOff x="2886" y="1668"/>
            <a:chExt cx="347" cy="285"/>
          </a:xfrm>
        </p:grpSpPr>
        <p:sp>
          <p:nvSpPr>
            <p:cNvPr id="17458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9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0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1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2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3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4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3" name="Group 165"/>
          <p:cNvGrpSpPr>
            <a:grpSpLocks/>
          </p:cNvGrpSpPr>
          <p:nvPr/>
        </p:nvGrpSpPr>
        <p:grpSpPr bwMode="auto">
          <a:xfrm>
            <a:off x="4540250" y="5961063"/>
            <a:ext cx="550863" cy="452437"/>
            <a:chOff x="2886" y="1668"/>
            <a:chExt cx="347" cy="285"/>
          </a:xfrm>
        </p:grpSpPr>
        <p:sp>
          <p:nvSpPr>
            <p:cNvPr id="17451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2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3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4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5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6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7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C2BD62E9-77E1-4ABF-BCB7-3233147BD84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11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229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12788" y="1409700"/>
            <a:ext cx="80708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Brute-force implementation of the forwarding table:</a:t>
            </a:r>
          </a:p>
          <a:p>
            <a:pPr lvl="1"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One entry for every possible destination!</a:t>
            </a:r>
          </a:p>
          <a:p>
            <a:pPr lvl="1">
              <a:defRPr/>
            </a:pPr>
            <a:r>
              <a:rPr lang="en-US" altLang="en-US" kern="0" dirty="0" smtClean="0">
                <a:solidFill>
                  <a:srgbClr val="FF0000"/>
                </a:solidFill>
                <a:ea typeface="ＭＳ Ｐゴシック" pitchFamily="34" charset="-128"/>
              </a:rPr>
              <a:t>4 billion possible entries?</a:t>
            </a:r>
          </a:p>
        </p:txBody>
      </p:sp>
      <p:grpSp>
        <p:nvGrpSpPr>
          <p:cNvPr id="12295" name="Group 4"/>
          <p:cNvGrpSpPr>
            <a:grpSpLocks/>
          </p:cNvGrpSpPr>
          <p:nvPr/>
        </p:nvGrpSpPr>
        <p:grpSpPr bwMode="auto">
          <a:xfrm>
            <a:off x="1474788" y="3290888"/>
            <a:ext cx="2528887" cy="2333625"/>
            <a:chOff x="2176463" y="1209243"/>
            <a:chExt cx="2528887" cy="2333625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176463" y="1209243"/>
              <a:ext cx="2528887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13013" y="1261630"/>
              <a:ext cx="2095500" cy="6048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Text Box 115"/>
            <p:cNvSpPr txBox="1">
              <a:spLocks noChangeArrowheads="1"/>
            </p:cNvSpPr>
            <p:nvPr/>
          </p:nvSpPr>
          <p:spPr bwMode="auto">
            <a:xfrm>
              <a:off x="2641600" y="1418793"/>
              <a:ext cx="1863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23" name="Rectangle 116"/>
            <p:cNvSpPr>
              <a:spLocks noChangeArrowheads="1"/>
            </p:cNvSpPr>
            <p:nvPr/>
          </p:nvSpPr>
          <p:spPr bwMode="auto">
            <a:xfrm>
              <a:off x="2387600" y="2155393"/>
              <a:ext cx="2184400" cy="1298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Text Box 117"/>
            <p:cNvSpPr txBox="1">
              <a:spLocks noChangeArrowheads="1"/>
            </p:cNvSpPr>
            <p:nvPr/>
          </p:nvSpPr>
          <p:spPr bwMode="auto">
            <a:xfrm>
              <a:off x="2647950" y="2118880"/>
              <a:ext cx="18589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25" name="Text Box 118"/>
            <p:cNvSpPr txBox="1">
              <a:spLocks noChangeArrowheads="1"/>
            </p:cNvSpPr>
            <p:nvPr/>
          </p:nvSpPr>
          <p:spPr bwMode="auto">
            <a:xfrm>
              <a:off x="2430463" y="2366530"/>
              <a:ext cx="13128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address</a:t>
              </a:r>
            </a:p>
          </p:txBody>
        </p:sp>
        <p:sp>
          <p:nvSpPr>
            <p:cNvPr id="26" name="Text Box 119"/>
            <p:cNvSpPr txBox="1">
              <a:spLocks noChangeArrowheads="1"/>
            </p:cNvSpPr>
            <p:nvPr/>
          </p:nvSpPr>
          <p:spPr bwMode="auto">
            <a:xfrm>
              <a:off x="3597275" y="2368118"/>
              <a:ext cx="1041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output  link</a:t>
              </a:r>
            </a:p>
          </p:txBody>
        </p:sp>
        <p:sp>
          <p:nvSpPr>
            <p:cNvPr id="27" name="Line 120"/>
            <p:cNvSpPr>
              <a:spLocks noChangeShapeType="1"/>
            </p:cNvSpPr>
            <p:nvPr/>
          </p:nvSpPr>
          <p:spPr bwMode="auto">
            <a:xfrm>
              <a:off x="3695700" y="2379230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Text Box 121"/>
            <p:cNvSpPr txBox="1">
              <a:spLocks noChangeArrowheads="1"/>
            </p:cNvSpPr>
            <p:nvPr/>
          </p:nvSpPr>
          <p:spPr bwMode="auto">
            <a:xfrm>
              <a:off x="2417763" y="2650693"/>
              <a:ext cx="12890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2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3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4</a:t>
              </a:r>
            </a:p>
          </p:txBody>
        </p:sp>
        <p:sp>
          <p:nvSpPr>
            <p:cNvPr id="29" name="Text Box 122"/>
            <p:cNvSpPr txBox="1">
              <a:spLocks noChangeArrowheads="1"/>
            </p:cNvSpPr>
            <p:nvPr/>
          </p:nvSpPr>
          <p:spPr bwMode="auto">
            <a:xfrm>
              <a:off x="3711575" y="2650693"/>
              <a:ext cx="268288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Line 123"/>
            <p:cNvSpPr>
              <a:spLocks noChangeShapeType="1"/>
            </p:cNvSpPr>
            <p:nvPr/>
          </p:nvSpPr>
          <p:spPr bwMode="auto">
            <a:xfrm>
              <a:off x="2409825" y="2631643"/>
              <a:ext cx="2163763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Line 124"/>
            <p:cNvSpPr>
              <a:spLocks noChangeShapeType="1"/>
            </p:cNvSpPr>
            <p:nvPr/>
          </p:nvSpPr>
          <p:spPr bwMode="auto">
            <a:xfrm>
              <a:off x="2392363" y="2383993"/>
              <a:ext cx="2173287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 rot="5400000">
              <a:off x="3466306" y="1873612"/>
              <a:ext cx="239713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176"/>
          <p:cNvGrpSpPr>
            <a:grpSpLocks/>
          </p:cNvGrpSpPr>
          <p:nvPr/>
        </p:nvGrpSpPr>
        <p:grpSpPr bwMode="auto">
          <a:xfrm>
            <a:off x="2925763" y="3309938"/>
            <a:ext cx="5553075" cy="1684337"/>
            <a:chOff x="1642" y="1477"/>
            <a:chExt cx="3866" cy="1061"/>
          </a:xfrm>
        </p:grpSpPr>
        <p:sp>
          <p:nvSpPr>
            <p:cNvPr id="34" name="Text Box 174"/>
            <p:cNvSpPr txBox="1">
              <a:spLocks noChangeArrowheads="1"/>
            </p:cNvSpPr>
            <p:nvPr/>
          </p:nvSpPr>
          <p:spPr bwMode="auto">
            <a:xfrm>
              <a:off x="3474" y="1477"/>
              <a:ext cx="2034" cy="88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4 billion IP addresses, so rather than list individual destination address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list </a:t>
              </a:r>
              <a:r>
                <a:rPr lang="en-US" sz="2000" i="1" dirty="0" smtClean="0">
                  <a:solidFill>
                    <a:srgbClr val="000099"/>
                  </a:solidFill>
                  <a:latin typeface="Gill Sans MT" charset="0"/>
                </a:rPr>
                <a:t>range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of addresses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(aggregate table entries)</a:t>
              </a:r>
            </a:p>
          </p:txBody>
        </p:sp>
        <p:sp>
          <p:nvSpPr>
            <p:cNvPr id="35" name="Line 175"/>
            <p:cNvSpPr>
              <a:spLocks noChangeShapeType="1"/>
            </p:cNvSpPr>
            <p:nvPr/>
          </p:nvSpPr>
          <p:spPr bwMode="auto">
            <a:xfrm flipH="1">
              <a:off x="1642" y="1693"/>
              <a:ext cx="1832" cy="84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2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6882DD6-C09B-49E7-A20D-EE190E5A39A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12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3316" name="Group 2"/>
          <p:cNvGrpSpPr>
            <a:grpSpLocks/>
          </p:cNvGrpSpPr>
          <p:nvPr/>
        </p:nvGrpSpPr>
        <p:grpSpPr bwMode="auto">
          <a:xfrm>
            <a:off x="1000125" y="2039938"/>
            <a:ext cx="7250113" cy="4638675"/>
            <a:chOff x="999560" y="1984543"/>
            <a:chExt cx="7250113" cy="4638675"/>
          </a:xfrm>
        </p:grpSpPr>
        <p:sp>
          <p:nvSpPr>
            <p:cNvPr id="18436" name="Rectangle 3"/>
            <p:cNvSpPr>
              <a:spLocks noChangeArrowheads="1"/>
            </p:cNvSpPr>
            <p:nvPr/>
          </p:nvSpPr>
          <p:spPr bwMode="auto">
            <a:xfrm>
              <a:off x="1002735" y="2098843"/>
              <a:ext cx="5235575" cy="424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cs typeface="Times New Roman" pitchFamily="18" charset="0"/>
                </a:rPr>
                <a:t>Destination Address Range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11001000 00010111 00010000 00000000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  <a:cs typeface="Times New Roman" pitchFamily="18" charset="0"/>
                </a:rPr>
                <a:t>                                 </a:t>
              </a:r>
              <a:endParaRPr lang="en-US" altLang="en-US" sz="2000" smtClean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11001000 00010111 00010111 11111111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11001000 00010111 00011000 11111111  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11001000 00010111 00011001 00000000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11001000 00010111 00011111 11111111  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otherwise</a:t>
              </a: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6427223" y="2136943"/>
              <a:ext cx="1555750" cy="448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Link Interface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u="sng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3  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010673" y="1987718"/>
              <a:ext cx="7223125" cy="4525962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999560" y="2579855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026548" y="3635543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020198" y="4757905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013848" y="5880268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6303398" y="1984543"/>
              <a:ext cx="0" cy="451485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33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5525" y="914400"/>
            <a:ext cx="7329488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Let’s suppose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our router has four links, numbered 0 through 3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packets are to be forwarded to the link interfaces as follows</a:t>
            </a:r>
          </a:p>
        </p:txBody>
      </p:sp>
    </p:spTree>
    <p:extLst>
      <p:ext uri="{BB962C8B-B14F-4D97-AF65-F5344CB8AC3E}">
        <p14:creationId xmlns:p14="http://schemas.microsoft.com/office/powerpoint/2010/main" val="20861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C1B0B7A-E440-4FE9-AEE9-0F91550103E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4232275"/>
            <a:ext cx="86899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the router matches a prefix of the packet’s destination address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the entries in the table.</a:t>
            </a:r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838200" y="5335588"/>
            <a:ext cx="7259638" cy="396875"/>
            <a:chOff x="838200" y="4601263"/>
            <a:chExt cx="7259638" cy="396875"/>
          </a:xfrm>
        </p:grpSpPr>
        <p:sp>
          <p:nvSpPr>
            <p:cNvPr id="19462" name="Rectangle 18"/>
            <p:cNvSpPr>
              <a:spLocks noChangeArrowheads="1"/>
            </p:cNvSpPr>
            <p:nvPr/>
          </p:nvSpPr>
          <p:spPr bwMode="auto">
            <a:xfrm>
              <a:off x="4276725" y="4634600"/>
              <a:ext cx="1636713" cy="269875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838200" y="4602850"/>
              <a:ext cx="5137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DA: 11001000  00010111  00010110  10100001 </a:t>
              </a: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6262688" y="4601263"/>
              <a:ext cx="1835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CC0000"/>
                  </a:solidFill>
                  <a:latin typeface="Gill Sans MT" charset="0"/>
                </a:rPr>
                <a:t>which interface?</a:t>
              </a:r>
            </a:p>
          </p:txBody>
        </p:sp>
      </p:grpSp>
      <p:grpSp>
        <p:nvGrpSpPr>
          <p:cNvPr id="14342" name="Group 2"/>
          <p:cNvGrpSpPr>
            <a:grpSpLocks/>
          </p:cNvGrpSpPr>
          <p:nvPr/>
        </p:nvGrpSpPr>
        <p:grpSpPr bwMode="auto">
          <a:xfrm>
            <a:off x="992188" y="1760538"/>
            <a:ext cx="7478712" cy="2179637"/>
            <a:chOff x="992188" y="2965450"/>
            <a:chExt cx="7478712" cy="2179638"/>
          </a:xfrm>
        </p:grpSpPr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065213" y="2989262"/>
              <a:ext cx="5235575" cy="215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Destination Address Range                        </a:t>
              </a: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00010*** ********* </a:t>
              </a:r>
              <a:endParaRPr lang="en-US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*********</a:t>
              </a:r>
              <a:endParaRPr lang="en-US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00011*** *********</a:t>
              </a:r>
              <a:endParaRPr lang="en-US" altLang="en-US" sz="2000" smtClean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otherwise  </a:t>
              </a:r>
              <a:r>
                <a:rPr lang="en-US" altLang="en-US" sz="1800" smtClean="0">
                  <a:solidFill>
                    <a:srgbClr val="000000"/>
                  </a:solidFill>
                  <a:latin typeface="Times" charset="0"/>
                  <a:cs typeface="Times New Roman" pitchFamily="18" charset="0"/>
                </a:rPr>
                <a:t>           </a:t>
              </a:r>
            </a:p>
          </p:txBody>
        </p:sp>
        <p:sp>
          <p:nvSpPr>
            <p:cNvPr id="19473" name="Rectangle 24"/>
            <p:cNvSpPr>
              <a:spLocks noChangeArrowheads="1"/>
            </p:cNvSpPr>
            <p:nvPr/>
          </p:nvSpPr>
          <p:spPr bwMode="auto">
            <a:xfrm>
              <a:off x="992188" y="3022600"/>
              <a:ext cx="7459662" cy="2106613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74" name="Line 25"/>
            <p:cNvSpPr>
              <a:spLocks noChangeShapeType="1"/>
            </p:cNvSpPr>
            <p:nvPr/>
          </p:nvSpPr>
          <p:spPr bwMode="auto">
            <a:xfrm>
              <a:off x="992188" y="3457575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1022350" y="3887787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6" name="Line 27"/>
            <p:cNvSpPr>
              <a:spLocks noChangeShapeType="1"/>
            </p:cNvSpPr>
            <p:nvPr/>
          </p:nvSpPr>
          <p:spPr bwMode="auto">
            <a:xfrm>
              <a:off x="996950" y="4306888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7" name="Line 28"/>
            <p:cNvSpPr>
              <a:spLocks noChangeShapeType="1"/>
            </p:cNvSpPr>
            <p:nvPr/>
          </p:nvSpPr>
          <p:spPr bwMode="auto">
            <a:xfrm>
              <a:off x="993775" y="4737101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>
              <a:off x="6176963" y="3022600"/>
              <a:ext cx="0" cy="211772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9" name="Text Box 30"/>
            <p:cNvSpPr txBox="1">
              <a:spLocks noChangeArrowheads="1"/>
            </p:cNvSpPr>
            <p:nvPr/>
          </p:nvSpPr>
          <p:spPr bwMode="auto">
            <a:xfrm>
              <a:off x="6475413" y="2965450"/>
              <a:ext cx="1543050" cy="215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Link interface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0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2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pic>
        <p:nvPicPr>
          <p:cNvPr id="14343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</p:spTree>
    <p:extLst>
      <p:ext uri="{BB962C8B-B14F-4D97-AF65-F5344CB8AC3E}">
        <p14:creationId xmlns:p14="http://schemas.microsoft.com/office/powerpoint/2010/main" val="315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F0047AA-E396-4587-87F2-BC5ED0D98E3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536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4251087" y="6069013"/>
            <a:ext cx="164306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Destination Address Range                      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altLang="en-US" sz="200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otherwise  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846746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DA: 11001000  00010111  00011000  10101010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838200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DA: 11001000  00010111  00010110  10100001 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6283325" y="5991225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74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5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6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7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8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Link interface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3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F0047AA-E396-4587-87F2-BC5ED0D98E3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536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4251087" y="6069013"/>
            <a:ext cx="164306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Destination Address Range                      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altLang="en-US" sz="200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otherwise  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846746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DA: 11001000  00010111  00011000  10101010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838200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DA: 11001000  00010111  00010110  10100001 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6283325" y="5991225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1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smtClean="0">
                <a:solidFill>
                  <a:srgbClr val="000000"/>
                </a:solidFill>
                <a:latin typeface="Gill Sans MT" charset="0"/>
              </a:rPr>
              <a:t>when looking for forwarding table entry for given destination address, use </a:t>
            </a:r>
            <a:r>
              <a:rPr lang="en-US" sz="2800" i="1" smtClean="0">
                <a:solidFill>
                  <a:srgbClr val="000099"/>
                </a:solidFill>
                <a:latin typeface="Gill Sans MT" charset="0"/>
              </a:rPr>
              <a:t>longest</a:t>
            </a:r>
            <a:r>
              <a:rPr lang="en-US" sz="2800" smtClean="0">
                <a:solidFill>
                  <a:srgbClr val="000000"/>
                </a:solidFill>
                <a:latin typeface="Gill Sans MT" charset="0"/>
              </a:rPr>
              <a:t> address prefix that matches destination address.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longest prefix matching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74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5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6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7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8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Link interface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2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E4DE937-E795-47F8-96AC-8FA9A3DB529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6388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63638" y="2133600"/>
          <a:ext cx="6553200" cy="2955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874"/>
                <a:gridCol w="2826326"/>
              </a:tblGrid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Layer</a:t>
                      </a:r>
                      <a:endParaRPr lang="en-US" sz="2400" dirty="0"/>
                    </a:p>
                  </a:txBody>
                  <a:tcPr marT="45709" marB="4570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 marT="45709" marB="4570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Application-Layer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Transport-Layer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Link-Layer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frame</a:t>
                      </a:r>
                      <a:endParaRPr lang="en-US" sz="2400" dirty="0"/>
                    </a:p>
                  </a:txBody>
                  <a:tcPr marT="45709" marB="4570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DDB807C-96FA-4362-A546-6613388BD0B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7412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171575" y="4659313"/>
            <a:ext cx="5126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00011000 10101111 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63588" y="3233738"/>
            <a:ext cx="8115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Based on the part of the entries in a routing forwarding table, the packages with the following destination IP address will be forwarded to which interface?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1171575" y="4203700"/>
            <a:ext cx="5100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00010110  10111001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1171575" y="5113338"/>
            <a:ext cx="5138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00011111  00011001  10101001 </a:t>
            </a: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1171575" y="5568950"/>
            <a:ext cx="513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00011001  10101001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33488" y="118586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928"/>
                <a:gridCol w="189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Match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Interface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11001000 00010111 00011000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93E238A-974B-4156-9DB7-E1ACDA1CF90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843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solidFill>
                  <a:srgbClr val="CC0000"/>
                </a:solidFill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5250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2AAF5A2-E626-4207-9DC5-D1C808CE23C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711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Gain </a:t>
            </a:r>
            <a:r>
              <a:rPr lang="en-US" b="1" u="sng" dirty="0" smtClean="0"/>
              <a:t>factual knowledge</a:t>
            </a:r>
            <a:r>
              <a:rPr lang="en-US" dirty="0" smtClean="0"/>
              <a:t> on network layer.</a:t>
            </a:r>
          </a:p>
          <a:p>
            <a:pPr>
              <a:defRPr/>
            </a:pPr>
            <a:r>
              <a:rPr lang="en-US" dirty="0" smtClean="0"/>
              <a:t>Understand the </a:t>
            </a:r>
            <a:r>
              <a:rPr lang="en-US" b="1" u="sng" dirty="0" smtClean="0"/>
              <a:t>principles</a:t>
            </a:r>
            <a:r>
              <a:rPr lang="en-US" dirty="0" smtClean="0"/>
              <a:t> behind network layer services.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Network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755E89B-097D-446F-945F-C2FE28C355B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078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25525"/>
            <a:ext cx="14414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751C9870-B32D-4B01-AC58-B823AF39744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The Internet network layer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0487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forwarding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table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host, router network layer functions:</a:t>
            </a:r>
          </a:p>
        </p:txBody>
      </p:sp>
      <p:sp>
        <p:nvSpPr>
          <p:cNvPr id="33801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02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i="1" dirty="0" smtClean="0">
                <a:solidFill>
                  <a:srgbClr val="CC0000"/>
                </a:solidFill>
                <a:latin typeface="Gill Sans MT" pitchFamily="34" charset="0"/>
              </a:rPr>
              <a:t>routing algorithms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path selection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RIP, OSPF, BGP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0494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0495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i="1" smtClean="0">
                  <a:solidFill>
                    <a:srgbClr val="CC0000"/>
                  </a:solidFill>
                  <a:latin typeface="Gill Sans MT" pitchFamily="34" charset="0"/>
                </a:rPr>
                <a:t>IP protocol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addressing conventions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datagram format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packet handling conventions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5162550" y="3911600"/>
            <a:ext cx="19002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i="1" dirty="0" smtClean="0">
                <a:solidFill>
                  <a:srgbClr val="CC0000"/>
                </a:solidFill>
                <a:latin typeface="Gill Sans MT" pitchFamily="34" charset="0"/>
              </a:rPr>
              <a:t>ICMP protocol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error reporting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router </a:t>
            </a:r>
            <a:r>
              <a:rPr lang="en-US" altLang="ja-JP" sz="1600" dirty="0" smtClean="0">
                <a:solidFill>
                  <a:srgbClr val="000000"/>
                </a:solidFill>
              </a:rPr>
              <a:t>“signaling”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3811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transport layer: TCP, UDP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link layer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4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physical layer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5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CC0000"/>
                </a:solidFill>
              </a:rPr>
              <a:t>network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CC0000"/>
                </a:solidFill>
              </a:rPr>
              <a:t>layer</a:t>
            </a:r>
            <a:endParaRPr lang="en-US" altLang="en-US" sz="1800" smtClean="0">
              <a:solidFill>
                <a:srgbClr val="CC0000"/>
              </a:solidFill>
            </a:endParaRP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17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2050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4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F70E57E-F908-4955-851B-E5B54AC5367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1508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options (if any)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575544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5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8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50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7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51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pic>
        <p:nvPicPr>
          <p:cNvPr id="21519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F772979-418E-4B35-8A91-49283F667EF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2532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options (if any)</a:t>
              </a: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2534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5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6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7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8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9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40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41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93688" y="2246313"/>
            <a:ext cx="4379912" cy="1930400"/>
          </a:xfrm>
          <a:prstGeom prst="wedgeRoundRectCallout">
            <a:avLst>
              <a:gd name="adj1" fmla="val 69011"/>
              <a:gd name="adj2" fmla="val -2232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“The checksum of IP datagram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must be recomputed and stored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again at each router.”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True or False?</a:t>
            </a:r>
          </a:p>
        </p:txBody>
      </p:sp>
      <p:pic>
        <p:nvPicPr>
          <p:cNvPr id="22544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5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2CC555AD-C210-4158-A76B-30E397E75F4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556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options (if any)</a:t>
              </a: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3558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9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0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1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2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3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4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5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93688" y="2246313"/>
            <a:ext cx="4379912" cy="1930400"/>
          </a:xfrm>
          <a:prstGeom prst="wedgeRoundRectCallout">
            <a:avLst>
              <a:gd name="adj1" fmla="val 69011"/>
              <a:gd name="adj2" fmla="val -2232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Why does TCP/IP perform error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checking at both the transport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and network layers?</a:t>
            </a:r>
          </a:p>
        </p:txBody>
      </p:sp>
      <p:pic>
        <p:nvPicPr>
          <p:cNvPr id="23568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1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9AAB2B0-D13D-4AB2-B7A2-CF2962E0106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fragmentation, reassembly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network links have MTU (max. trans. unit) - largest possible link-level frame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different link types, different MTUs 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large IP datagram divided (</a:t>
            </a:r>
            <a:r>
              <a:rPr lang="en-US" altLang="ja-JP" sz="2400" dirty="0" smtClean="0">
                <a:ea typeface="ＭＳ Ｐゴシック" pitchFamily="34" charset="-128"/>
              </a:rPr>
              <a:t>“fragmented”) within net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one datagram becomes several datagrams</a:t>
            </a:r>
          </a:p>
          <a:p>
            <a:pPr lvl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“reassembled” only at final destination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IP header bits used to identify, order related fragments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4583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4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76711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24709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35973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74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fragmentation: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i="1" dirty="0" smtClean="0">
                <a:solidFill>
                  <a:srgbClr val="000099"/>
                </a:solidFill>
              </a:rPr>
              <a:t>in:</a:t>
            </a:r>
            <a:r>
              <a:rPr lang="en-US" altLang="en-US" sz="1600" dirty="0" smtClean="0">
                <a:solidFill>
                  <a:srgbClr val="000000"/>
                </a:solidFill>
              </a:rPr>
              <a:t> one large datagram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i="1" dirty="0" smtClean="0">
                <a:solidFill>
                  <a:srgbClr val="000099"/>
                </a:solidFill>
              </a:rPr>
              <a:t>out:</a:t>
            </a:r>
            <a:r>
              <a:rPr lang="en-US" altLang="en-US" sz="1600" dirty="0" smtClean="0">
                <a:solidFill>
                  <a:srgbClr val="000000"/>
                </a:solidFill>
              </a:rPr>
              <a:t> 3 smaller datagrams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5860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76732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24697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35969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70" name="Rectangle 139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98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35967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8" name="Rectangle 142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99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35965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6" name="Rectangle 145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62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3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4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6745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24691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24693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3595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5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7" y="1747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956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54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i="1" smtClean="0">
                  <a:solidFill>
                    <a:srgbClr val="CC0000"/>
                  </a:solidFill>
                </a:rPr>
                <a:t>reassembly</a:t>
              </a:r>
              <a:endParaRPr lang="en-US" altLang="en-US" sz="1800" i="1" smtClean="0">
                <a:solidFill>
                  <a:srgbClr val="CC0000"/>
                </a:solidFill>
              </a:endParaRPr>
            </a:p>
          </p:txBody>
        </p:sp>
      </p:grpSp>
      <p:pic>
        <p:nvPicPr>
          <p:cNvPr id="24599" name="Picture 15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00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35943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4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5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684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4689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90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47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800" smtClean="0">
                  <a:solidFill>
                    <a:srgbClr val="000000"/>
                  </a:solidFill>
                </a:rPr>
                <a:t>…</a:t>
              </a:r>
            </a:p>
          </p:txBody>
        </p:sp>
        <p:grpSp>
          <p:nvGrpSpPr>
            <p:cNvPr id="24686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4687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88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24601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246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76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79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80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39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0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2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246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68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71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72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31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32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3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246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60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63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64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23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24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4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246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52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55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56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15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16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671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24637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35909" name="Rectangle 124"/>
              <p:cNvSpPr>
                <a:spLocks noChangeArrowheads="1"/>
              </p:cNvSpPr>
              <p:nvPr/>
            </p:nvSpPr>
            <p:spPr bwMode="auto">
              <a:xfrm>
                <a:off x="5213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0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38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35907" name="Rectangle 127"/>
              <p:cNvSpPr>
                <a:spLocks noChangeArrowheads="1"/>
              </p:cNvSpPr>
              <p:nvPr/>
            </p:nvSpPr>
            <p:spPr bwMode="auto">
              <a:xfrm>
                <a:off x="5213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Rectangle 128"/>
              <p:cNvSpPr>
                <a:spLocks noChangeArrowheads="1"/>
              </p:cNvSpPr>
              <p:nvPr/>
            </p:nvSpPr>
            <p:spPr bwMode="auto">
              <a:xfrm>
                <a:off x="5074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39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35905" name="Rectangle 130"/>
              <p:cNvSpPr>
                <a:spLocks noChangeArrowheads="1"/>
              </p:cNvSpPr>
              <p:nvPr/>
            </p:nvSpPr>
            <p:spPr bwMode="auto">
              <a:xfrm>
                <a:off x="5212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2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3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4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6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2462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3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3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32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35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36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95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96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7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2462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2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2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24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27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28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87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88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8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35873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4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5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614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4619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20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77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800" smtClean="0">
                  <a:solidFill>
                    <a:srgbClr val="000000"/>
                  </a:solidFill>
                </a:rPr>
                <a:t>…</a:t>
              </a:r>
            </a:p>
          </p:txBody>
        </p:sp>
        <p:grpSp>
          <p:nvGrpSpPr>
            <p:cNvPr id="24616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4617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18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35" name="Text Box 136"/>
          <p:cNvSpPr txBox="1">
            <a:spLocks noChangeArrowheads="1"/>
          </p:cNvSpPr>
          <p:nvPr/>
        </p:nvSpPr>
        <p:spPr bwMode="auto">
          <a:xfrm>
            <a:off x="7045325" y="4687888"/>
            <a:ext cx="19415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a smaller datagram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= a </a:t>
            </a:r>
            <a:r>
              <a:rPr lang="en-US" altLang="en-US" sz="1600" b="1" i="1" dirty="0" smtClean="0">
                <a:solidFill>
                  <a:srgbClr val="CC0000"/>
                </a:solidFill>
              </a:rPr>
              <a:t>fragment</a:t>
            </a:r>
            <a:endParaRPr lang="en-US" altLang="en-US" sz="1800" b="1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cxnSpLocks noChangeShapeType="1"/>
            <a:stCxn id="135" idx="0"/>
          </p:cNvCxnSpPr>
          <p:nvPr/>
        </p:nvCxnSpPr>
        <p:spPr bwMode="auto">
          <a:xfrm flipH="1" flipV="1">
            <a:off x="8015288" y="3094038"/>
            <a:ext cx="0" cy="15938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31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57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91560DE-4505-4590-8BBD-5F46F292138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36920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6921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ID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=x</a:t>
              </a:r>
            </a:p>
          </p:txBody>
        </p:sp>
        <p:sp>
          <p:nvSpPr>
            <p:cNvPr id="36923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offset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36924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fragflag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36925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=4000</a:t>
              </a:r>
            </a:p>
          </p:txBody>
        </p:sp>
        <p:sp>
          <p:nvSpPr>
            <p:cNvPr id="36926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7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8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9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0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1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3684588" y="2276475"/>
            <a:ext cx="4711700" cy="3292475"/>
            <a:chOff x="2321" y="1434"/>
            <a:chExt cx="2968" cy="2074"/>
          </a:xfrm>
        </p:grpSpPr>
        <p:grpSp>
          <p:nvGrpSpPr>
            <p:cNvPr id="25613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3690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0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911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=0</a:t>
                </a:r>
              </a:p>
            </p:txBody>
          </p:sp>
          <p:sp>
            <p:nvSpPr>
              <p:cNvPr id="36912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fragflag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=1</a:t>
                </a:r>
              </a:p>
            </p:txBody>
          </p:sp>
          <p:sp>
            <p:nvSpPr>
              <p:cNvPr id="3691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=1500</a:t>
                </a:r>
              </a:p>
            </p:txBody>
          </p:sp>
          <p:sp>
            <p:nvSpPr>
              <p:cNvPr id="3691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4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3689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899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=185</a:t>
                </a:r>
              </a:p>
            </p:txBody>
          </p:sp>
          <p:sp>
            <p:nvSpPr>
              <p:cNvPr id="36900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fragflag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</a:t>
                </a:r>
              </a:p>
            </p:txBody>
          </p:sp>
          <p:sp>
            <p:nvSpPr>
              <p:cNvPr id="3690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=1500</a:t>
                </a:r>
              </a:p>
            </p:txBody>
          </p:sp>
          <p:sp>
            <p:nvSpPr>
              <p:cNvPr id="3690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5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3688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887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=370</a:t>
                </a:r>
              </a:p>
            </p:txBody>
          </p:sp>
          <p:sp>
            <p:nvSpPr>
              <p:cNvPr id="36888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fragflag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=0</a:t>
                </a:r>
              </a:p>
            </p:txBody>
          </p:sp>
          <p:sp>
            <p:nvSpPr>
              <p:cNvPr id="3688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=1040</a:t>
                </a:r>
              </a:p>
            </p:txBody>
          </p:sp>
          <p:sp>
            <p:nvSpPr>
              <p:cNvPr id="3689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6" name="Freeform 56"/>
            <p:cNvSpPr>
              <a:spLocks/>
            </p:cNvSpPr>
            <p:nvPr/>
          </p:nvSpPr>
          <p:spPr bwMode="auto">
            <a:xfrm>
              <a:off x="2337" y="1434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6881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2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3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one large datagram becomes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36870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smtClean="0">
                <a:solidFill>
                  <a:srgbClr val="CC0000"/>
                </a:solidFill>
                <a:latin typeface="Gill Sans MT" pitchFamily="34" charset="0"/>
              </a:rPr>
              <a:t>example: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Gill Sans MT" pitchFamily="34" charset="0"/>
              </a:rPr>
              <a:t>4000 byte datagram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Gill Sans MT" pitchFamily="34" charset="0"/>
              </a:rPr>
              <a:t>MTU = 1500 bytes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0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1480 bytes in 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offset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25610" name="Picture 6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726113" y="3146425"/>
            <a:ext cx="1028700" cy="81597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219200" y="3921125"/>
            <a:ext cx="4724400" cy="1589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8600" y="5510213"/>
            <a:ext cx="20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meaning there is more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612606" y="4010308"/>
            <a:ext cx="1028700" cy="729968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3581400" y="4713288"/>
            <a:ext cx="3163888" cy="11662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184" y="5905260"/>
            <a:ext cx="5065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meaning the data should be inserted beginning at byte 1,480. </a:t>
            </a:r>
            <a:r>
              <a:rPr lang="en-US" sz="1600" dirty="0" smtClean="0">
                <a:solidFill>
                  <a:srgbClr val="00B050"/>
                </a:solidFill>
              </a:rPr>
              <a:t> (Note </a:t>
            </a:r>
            <a:r>
              <a:rPr lang="en-US" sz="1600" dirty="0">
                <a:solidFill>
                  <a:srgbClr val="00B050"/>
                </a:solidFill>
              </a:rPr>
              <a:t>that </a:t>
            </a:r>
            <a:r>
              <a:rPr lang="en-US" sz="1600" b="1" u="sng" dirty="0" smtClean="0">
                <a:solidFill>
                  <a:srgbClr val="00B050"/>
                </a:solidFill>
              </a:rPr>
              <a:t>185</a:t>
            </a:r>
            <a:r>
              <a:rPr lang="en-US" sz="1600" dirty="0" smtClean="0">
                <a:solidFill>
                  <a:srgbClr val="00B050"/>
                </a:solidFill>
              </a:rPr>
              <a:t> X 8=1,480.)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>
                <a:solidFill>
                  <a:srgbClr val="00B050"/>
                </a:solidFill>
              </a:rPr>
              <a:t>It’s because the off-set value </a:t>
            </a:r>
            <a:r>
              <a:rPr lang="en-US" sz="1400" dirty="0" smtClean="0">
                <a:solidFill>
                  <a:srgbClr val="00B050"/>
                </a:solidFill>
              </a:rPr>
              <a:t>is </a:t>
            </a:r>
            <a:r>
              <a:rPr lang="en-US" sz="1400" dirty="0">
                <a:solidFill>
                  <a:srgbClr val="00B050"/>
                </a:solidFill>
              </a:rPr>
              <a:t>specified in units of 8- byte chunks</a:t>
            </a:r>
            <a:r>
              <a:rPr lang="en-US" sz="1400" dirty="0" smtClean="0">
                <a:solidFill>
                  <a:srgbClr val="00B050"/>
                </a:solidFill>
              </a:rPr>
              <a:t>.)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602413" y="4854716"/>
            <a:ext cx="1028700" cy="729968"/>
          </a:xfrm>
          <a:prstGeom prst="ellipse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flipV="1">
            <a:off x="7101037" y="5584684"/>
            <a:ext cx="0" cy="393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551884" y="5974463"/>
            <a:ext cx="337423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meaning the data should be inserted beginning at byte </a:t>
            </a:r>
            <a:r>
              <a:rPr lang="en-US" sz="1600" dirty="0" smtClean="0">
                <a:solidFill>
                  <a:srgbClr val="0070C0"/>
                </a:solidFill>
              </a:rPr>
              <a:t>2,960 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(Note </a:t>
            </a:r>
            <a:r>
              <a:rPr lang="en-US" sz="1600" dirty="0">
                <a:solidFill>
                  <a:srgbClr val="0070C0"/>
                </a:solidFill>
              </a:rPr>
              <a:t>that </a:t>
            </a:r>
            <a:r>
              <a:rPr lang="en-US" sz="1600" b="1" u="sng" dirty="0" smtClean="0">
                <a:solidFill>
                  <a:srgbClr val="0070C0"/>
                </a:solidFill>
              </a:rPr>
              <a:t>370</a:t>
            </a:r>
            <a:r>
              <a:rPr lang="en-US" sz="1600" dirty="0" smtClean="0">
                <a:solidFill>
                  <a:srgbClr val="0070C0"/>
                </a:solidFill>
              </a:rPr>
              <a:t> X 8=2,960.)</a:t>
            </a:r>
          </a:p>
        </p:txBody>
      </p:sp>
    </p:spTree>
    <p:extLst>
      <p:ext uri="{BB962C8B-B14F-4D97-AF65-F5344CB8AC3E}">
        <p14:creationId xmlns:p14="http://schemas.microsoft.com/office/powerpoint/2010/main" val="4246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7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  <p:bldP spid="2" grpId="0" animBg="1"/>
      <p:bldP spid="5" grpId="0"/>
      <p:bldP spid="72" grpId="0" animBg="1"/>
      <p:bldP spid="7" grpId="0"/>
      <p:bldP spid="77" grpId="0" animBg="1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CB56754-816A-4FC8-99A0-364DBEF0A23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6628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867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Why does Internet network need to deal with the issue of IP fragment and reassemble?</a:t>
            </a:r>
          </a:p>
          <a:p>
            <a:pPr>
              <a:defRPr/>
            </a:pPr>
            <a:endParaRPr lang="en-US" altLang="en-US" kern="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4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A0433A5-DE04-4923-BFDB-CE53D28358E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7652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27656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27700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701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702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7704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7705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=4000</a:t>
                </a:r>
              </a:p>
            </p:txBody>
          </p:sp>
          <p:sp>
            <p:nvSpPr>
              <p:cNvPr id="27706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7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8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9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10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11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7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2768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8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9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1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2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8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2767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7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7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79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0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2766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6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6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7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8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7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7660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1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2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3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One large datagram becomes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several smaller datagrams</a:t>
              </a:r>
              <a:endParaRPr lang="en-US" altLang="en-US" sz="18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7655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 u="sng">
                <a:solidFill>
                  <a:srgbClr val="FF0000"/>
                </a:solidFill>
                <a:latin typeface="Comic Sans MS" pitchFamily="66" charset="0"/>
              </a:rPr>
              <a:t>Fill out the values in the smaller datagrams </a:t>
            </a: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4000 byte datagram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MTU = 1300 bytes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DA3FB4C-5F00-4C5C-9C3B-593B7F8A803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867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482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699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00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235BAE15-AEAD-447A-A59C-0B737A9ACEB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addressing: introduction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IP address:</a:t>
            </a:r>
            <a:r>
              <a:rPr lang="en-US" altLang="en-US" sz="2400" dirty="0" smtClean="0">
                <a:ea typeface="ＭＳ Ｐゴシック" pitchFamily="34" charset="-128"/>
              </a:rPr>
              <a:t> 32-bit identifier for host, router </a:t>
            </a:r>
            <a:r>
              <a:rPr lang="en-US" altLang="en-US" sz="2400" i="1" dirty="0" smtClean="0">
                <a:ea typeface="ＭＳ Ｐゴシック" pitchFamily="34" charset="-128"/>
              </a:rPr>
              <a:t>interface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interface:</a:t>
            </a:r>
            <a:r>
              <a:rPr lang="en-US" altLang="en-US" sz="2400" dirty="0" smtClean="0">
                <a:ea typeface="ＭＳ Ｐゴシック" pitchFamily="34" charset="-128"/>
              </a:rPr>
              <a:t> connection between host/router and physical link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Router</a:t>
            </a:r>
            <a:r>
              <a:rPr lang="en-US" altLang="ja-JP" sz="2000" dirty="0" smtClean="0">
                <a:ea typeface="ＭＳ Ｐゴシック" pitchFamily="34" charset="-128"/>
              </a:rPr>
              <a:t>s typically have multiple interfaces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host typically has one or two interfaces (e.g., wired Ethernet, wireless 802.11)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IP addresses associated with each interface</a:t>
            </a:r>
          </a:p>
        </p:txBody>
      </p:sp>
      <p:sp>
        <p:nvSpPr>
          <p:cNvPr id="38923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06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38991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92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223.1.1.2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25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223.1.1.3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223.1.1.4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7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8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223.1.2.9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0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1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9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8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4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6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7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86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4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20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3898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8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223.1.3.27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41" name="Text Box 60"/>
          <p:cNvSpPr txBox="1">
            <a:spLocks noChangeArrowheads="1"/>
          </p:cNvSpPr>
          <p:nvPr/>
        </p:nvSpPr>
        <p:spPr bwMode="auto">
          <a:xfrm>
            <a:off x="4081463" y="5341938"/>
            <a:ext cx="5043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223.1.1.1 = 11011111 00000001 00000001 00000001</a:t>
            </a:r>
            <a:endParaRPr lang="en-US" alt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722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3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4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5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46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7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8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9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30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29763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4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1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29761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2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2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29759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0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3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2975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4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29755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6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5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29753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4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6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2975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7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297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7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7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9746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49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9750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896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6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29738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945B716-E8DF-4BCC-85F4-244750A1FD4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100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21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4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1E20E12-1EBB-40E9-9F9D-1440565CE75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addressing: introduction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16811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Q: how are interfaces actually connected?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A: </a:t>
            </a:r>
            <a:r>
              <a:rPr lang="en-US" altLang="en-US" i="1" smtClean="0">
                <a:ea typeface="ＭＳ Ｐゴシック" pitchFamily="34" charset="-128"/>
              </a:rPr>
              <a:t>we’ll learn about that in chapter 5, 6.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3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734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38991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92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223.1.1.2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25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223.1.1.3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223.1.1.4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7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8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223.1.2.9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0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1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9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8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4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6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7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86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4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748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3898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8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223.1.3.27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0749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30790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1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0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30788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9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1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30786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7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2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30784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5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3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30782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3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4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3078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1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5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3077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6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307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7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7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773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776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0777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896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6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0757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78438" y="1817688"/>
            <a:ext cx="509587" cy="1279525"/>
            <a:chOff x="5278322" y="1817603"/>
            <a:chExt cx="509379" cy="1279224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0768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9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14338" y="2616200"/>
            <a:ext cx="5080000" cy="1751013"/>
            <a:chOff x="414922" y="2615565"/>
            <a:chExt cx="5079651" cy="1751597"/>
          </a:xfrm>
        </p:grpSpPr>
        <p:sp>
          <p:nvSpPr>
            <p:cNvPr id="30765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itchFamily="34" charset="0"/>
                </a:rPr>
                <a:t>A: </a:t>
              </a:r>
              <a:r>
                <a:rPr lang="en-US" altLang="en-US" sz="2000">
                  <a:solidFill>
                    <a:srgbClr val="000000"/>
                  </a:solidFill>
                  <a:latin typeface="Arial" pitchFamily="34" charset="0"/>
                </a:rPr>
                <a:t>wired Ethernet interfaces connected by Ethernet switches</a:t>
              </a:r>
            </a:p>
          </p:txBody>
        </p:sp>
        <p:cxnSp>
          <p:nvCxnSpPr>
            <p:cNvPr id="30766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329113" y="3790950"/>
            <a:ext cx="4298950" cy="2451100"/>
            <a:chOff x="4328727" y="3790332"/>
            <a:chExt cx="4300100" cy="2450981"/>
          </a:xfrm>
        </p:grpSpPr>
        <p:pic>
          <p:nvPicPr>
            <p:cNvPr id="30762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63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itchFamily="34" charset="0"/>
                </a:rPr>
                <a:t>A: </a:t>
              </a:r>
              <a:r>
                <a:rPr lang="en-US" altLang="en-US" sz="2000">
                  <a:solidFill>
                    <a:srgbClr val="000000"/>
                  </a:solidFill>
                  <a:latin typeface="Arial" pitchFamily="34" charset="0"/>
                </a:rPr>
                <a:t>wireless WiFi interfaces connected by WiFi base station</a:t>
              </a:r>
            </a:p>
          </p:txBody>
        </p:sp>
        <p:cxnSp>
          <p:nvCxnSpPr>
            <p:cNvPr id="30764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9738" y="4775200"/>
            <a:ext cx="3797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itchFamily="34" charset="0"/>
              </a:rPr>
              <a:t>For now: </a:t>
            </a:r>
            <a:r>
              <a:rPr lang="en-US" altLang="en-US" sz="2000">
                <a:solidFill>
                  <a:srgbClr val="000000"/>
                </a:solidFill>
                <a:latin typeface="Arial" pitchFamily="34" charset="0"/>
              </a:rPr>
              <a:t>don</a:t>
            </a:r>
            <a:r>
              <a:rPr lang="fr-FR" altLang="en-US" sz="200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Arial" pitchFamily="34" charset="0"/>
              </a:rPr>
              <a:t>t need to worry about how one interface is connected to another (with no intervening router) </a:t>
            </a:r>
            <a:endParaRPr lang="en-US" altLang="en-US" sz="20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794D83D-09EA-4E61-A649-AD6148B4927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sp>
        <p:nvSpPr>
          <p:cNvPr id="3994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>
              <a:defRPr/>
            </a:pP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IP address: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subnet part - high order bits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host part - low order bits </a:t>
            </a:r>
          </a:p>
          <a:p>
            <a:pPr marL="234950" indent="-234950"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What</a:t>
            </a:r>
            <a:r>
              <a:rPr lang="en-US" altLang="ja-JP" i="1" dirty="0" smtClean="0">
                <a:solidFill>
                  <a:srgbClr val="000099"/>
                </a:solidFill>
                <a:ea typeface="ＭＳ Ｐゴシック" pitchFamily="34" charset="-128"/>
              </a:rPr>
              <a:t>’s a subnet ?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device interfaces with same subnet part of IP address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can physically reach each other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without intervening router</a:t>
            </a:r>
          </a:p>
        </p:txBody>
      </p:sp>
      <p:sp>
        <p:nvSpPr>
          <p:cNvPr id="39942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network consisting of 3 subnets</a:t>
            </a:r>
          </a:p>
        </p:txBody>
      </p:sp>
      <p:pic>
        <p:nvPicPr>
          <p:cNvPr id="31751" name="Picture 5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1753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754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755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948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0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1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2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3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4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5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223.1.1.4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6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7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223.1.2.9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9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0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1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3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4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5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66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1772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318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3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31809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10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4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31807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8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5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31805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6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6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31803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4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7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31801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2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8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31799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0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9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3179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794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797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1798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9990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91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80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39984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subnet</a:t>
              </a:r>
            </a:p>
          </p:txBody>
        </p:sp>
        <p:sp>
          <p:nvSpPr>
            <p:cNvPr id="39985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976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77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78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79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80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81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223.1.3.27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82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83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3AC00D2E-1BF6-41A2-8D5A-64FB7603EED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recipe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to determine the subnets, detach each interface from its host or router, creating islands of isolated networks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each isolated network is called a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subnet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32776" name="Picture 18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7" name="Group 190"/>
          <p:cNvGrpSpPr>
            <a:grpSpLocks/>
          </p:cNvGrpSpPr>
          <p:nvPr/>
        </p:nvGrpSpPr>
        <p:grpSpPr bwMode="auto"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4097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223.1.1.0/24</a:t>
              </a:r>
            </a:p>
          </p:txBody>
        </p:sp>
        <p:sp>
          <p:nvSpPr>
            <p:cNvPr id="4097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223.1.2.0/24</a:t>
              </a:r>
            </a:p>
          </p:txBody>
        </p:sp>
        <p:sp>
          <p:nvSpPr>
            <p:cNvPr id="40972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223.1.3.0/24</a:t>
              </a:r>
            </a:p>
          </p:txBody>
        </p:sp>
        <p:sp>
          <p:nvSpPr>
            <p:cNvPr id="4097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2785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2786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2787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097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79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0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2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3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223.1.1.3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4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223.1.1.4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6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223.1.2.9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8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9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2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3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4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95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32801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32840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41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2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32838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9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3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32836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7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4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32834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5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5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3283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6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32830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1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7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32828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29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8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3282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82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82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23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2826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32827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41019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020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2809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41013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subnet</a:t>
                </a:r>
              </a:p>
            </p:txBody>
          </p:sp>
          <p:sp>
            <p:nvSpPr>
              <p:cNvPr id="41014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005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6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07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8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9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10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223.1.3.27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11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12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80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5179" y="5867400"/>
            <a:ext cx="759464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IP addressing assigns an address </a:t>
            </a:r>
            <a:r>
              <a:rPr lang="en-US" sz="2400" dirty="0" smtClean="0">
                <a:solidFill>
                  <a:srgbClr val="C00000"/>
                </a:solidFill>
              </a:rPr>
              <a:t>223.1.3.0/24</a:t>
            </a:r>
            <a:r>
              <a:rPr lang="en-US" sz="2400" dirty="0" smtClean="0"/>
              <a:t> to this subnet.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/24 </a:t>
            </a:r>
            <a:r>
              <a:rPr lang="en-US" sz="2400" dirty="0" smtClean="0"/>
              <a:t>notation is known as a “</a:t>
            </a:r>
            <a:r>
              <a:rPr lang="en-US" sz="2400" b="1" dirty="0" smtClean="0"/>
              <a:t>subnet mask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2" idx="0"/>
            <a:endCxn id="40972" idx="1"/>
          </p:cNvCxnSpPr>
          <p:nvPr/>
        </p:nvCxnSpPr>
        <p:spPr bwMode="auto">
          <a:xfrm flipV="1">
            <a:off x="4982501" y="5362576"/>
            <a:ext cx="959512" cy="50482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C55EEAE-8EE3-4415-A68C-C817C2A7747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3796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7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8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9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how </a:t>
            </a:r>
            <a:r>
              <a:rPr lang="en-US" dirty="0" smtClean="0">
                <a:solidFill>
                  <a:srgbClr val="000099"/>
                </a:solidFill>
                <a:cs typeface="+mn-cs"/>
              </a:rPr>
              <a:t>many subnets?</a:t>
            </a:r>
            <a:endParaRPr lang="en-US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998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9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0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223.1.1.4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808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4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6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7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8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2009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223.1.2.6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816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3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4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201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223.1.3.27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9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1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223.1.1.2</a:t>
            </a:r>
            <a:endParaRPr lang="en-US" altLang="en-US" sz="16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2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3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4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5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223.1.7.0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6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223.1.7.1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7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223.1.8.0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8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223.1.8.1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9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223.1.9.1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30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223.1.9.2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33836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37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3387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80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83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84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77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8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38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338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72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75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76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69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0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39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338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64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67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68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61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62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40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33859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0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1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33857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8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2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33855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6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3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33853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4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4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33851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2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5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33849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0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6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33847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48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9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8D00D3B-41C0-4D5A-9B1F-28438A8A8B9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482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cs typeface="+mn-cs"/>
              </a:rPr>
              <a:t>Internet’s </a:t>
            </a:r>
            <a:r>
              <a:rPr lang="en-US" sz="3200" dirty="0">
                <a:cs typeface="+mn-cs"/>
              </a:rPr>
              <a:t>address assignment </a:t>
            </a:r>
            <a:r>
              <a:rPr lang="en-US" sz="3200" dirty="0" smtClean="0">
                <a:cs typeface="+mn-cs"/>
              </a:rPr>
              <a:t>strategy:</a:t>
            </a:r>
            <a:endParaRPr lang="en-US" sz="32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cs typeface="+mn-cs"/>
              </a:rPr>
              <a:t>	CIDR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 dirty="0">
                <a:cs typeface="+mn-cs"/>
              </a:rPr>
              <a:t>lassless 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 dirty="0" err="1">
                <a:cs typeface="+mn-cs"/>
              </a:rPr>
              <a:t>nter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 dirty="0" err="1">
                <a:cs typeface="+mn-cs"/>
              </a:rPr>
              <a:t>omain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 dirty="0">
                <a:cs typeface="+mn-cs"/>
              </a:rPr>
              <a:t>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subnet portion of address of arbitrary length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address format: </a:t>
            </a:r>
            <a:r>
              <a:rPr lang="en-US" sz="2800" dirty="0" err="1">
                <a:solidFill>
                  <a:srgbClr val="CC0000"/>
                </a:solidFill>
              </a:rPr>
              <a:t>a.b.c.d</a:t>
            </a:r>
            <a:r>
              <a:rPr lang="en-US" sz="2800" dirty="0">
                <a:solidFill>
                  <a:srgbClr val="CC0000"/>
                </a:solidFill>
              </a:rPr>
              <a:t>/x</a:t>
            </a:r>
            <a:r>
              <a:rPr lang="en-US" sz="2800" dirty="0"/>
              <a:t>, where x is # bits in subnet portion of address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99"/>
                </a:solidFill>
              </a:rPr>
              <a:t>11001000  00010111  0001000</a:t>
            </a:r>
            <a:r>
              <a:rPr lang="en-US" altLang="en-US" smtClean="0">
                <a:solidFill>
                  <a:srgbClr val="000000"/>
                </a:solidFill>
              </a:rPr>
              <a:t>0  00000000</a:t>
            </a: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subnet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part</a:t>
            </a: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200.23.16.0/23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0A84B68-DB2D-4C74-BDC3-28B1CCEEF19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5844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cs typeface="+mn-cs"/>
              </a:rPr>
              <a:t>CIDR: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 dirty="0">
                <a:cs typeface="+mn-cs"/>
              </a:rPr>
              <a:t>lassless 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 dirty="0" err="1">
                <a:cs typeface="+mn-cs"/>
              </a:rPr>
              <a:t>nter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 dirty="0" err="1">
                <a:cs typeface="+mn-cs"/>
              </a:rPr>
              <a:t>omain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 dirty="0">
                <a:cs typeface="+mn-cs"/>
              </a:rPr>
              <a:t>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 smtClean="0"/>
              <a:t>An organization is typically assigned a common prefix.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 smtClean="0"/>
              <a:t>(Section 4.6) </a:t>
            </a:r>
            <a:r>
              <a:rPr lang="en-US" sz="2800" u="sng" dirty="0" smtClean="0"/>
              <a:t>Only these </a:t>
            </a:r>
            <a:r>
              <a:rPr lang="en-US" sz="2800" u="sng" dirty="0">
                <a:solidFill>
                  <a:srgbClr val="CC0000"/>
                </a:solidFill>
              </a:rPr>
              <a:t>x</a:t>
            </a:r>
            <a:r>
              <a:rPr lang="en-US" sz="2800" u="sng" dirty="0" smtClean="0"/>
              <a:t> leading prefix bits</a:t>
            </a:r>
            <a:r>
              <a:rPr lang="en-US" sz="2800" dirty="0" smtClean="0"/>
              <a:t> are considered by routers outside the organization’s network.</a:t>
            </a:r>
            <a:endParaRPr lang="en-US" sz="2800" dirty="0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99"/>
                </a:solidFill>
              </a:rPr>
              <a:t>11001000  00010111  0001000</a:t>
            </a:r>
            <a:r>
              <a:rPr lang="en-US" altLang="en-US" smtClean="0">
                <a:solidFill>
                  <a:srgbClr val="000000"/>
                </a:solidFill>
              </a:rPr>
              <a:t>0  00000000</a:t>
            </a: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subnet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part</a:t>
            </a: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200.23.16.0/23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734863"/>
            <a:ext cx="7467600" cy="93126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4A9FA93-9C80-46DD-BD94-AC14D4F3199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36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686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addresses: how to get one?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dirty="0" smtClean="0">
                <a:ea typeface="ＭＳ Ｐゴシック" pitchFamily="34" charset="-128"/>
              </a:rPr>
              <a:t> how does </a:t>
            </a:r>
            <a:r>
              <a:rPr lang="en-US" altLang="en-US" i="1" u="sng" dirty="0" smtClean="0">
                <a:ea typeface="ＭＳ Ｐゴシック" pitchFamily="34" charset="-128"/>
              </a:rPr>
              <a:t>network</a:t>
            </a:r>
            <a:r>
              <a:rPr lang="en-US" altLang="en-US" dirty="0" smtClean="0">
                <a:ea typeface="ＭＳ Ｐゴシック" pitchFamily="34" charset="-128"/>
              </a:rPr>
              <a:t> get subnet part of IP </a:t>
            </a:r>
            <a:r>
              <a:rPr lang="en-US" altLang="en-US" dirty="0" err="1" smtClean="0">
                <a:ea typeface="ＭＳ Ｐゴシック" pitchFamily="34" charset="-128"/>
              </a:rPr>
              <a:t>addr</a:t>
            </a:r>
            <a:r>
              <a:rPr lang="en-US" altLang="en-US" dirty="0" smtClean="0">
                <a:ea typeface="ＭＳ Ｐゴシック" pitchFamily="34" charset="-128"/>
              </a:rPr>
              <a:t>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altLang="en-US" dirty="0" smtClean="0">
                <a:ea typeface="ＭＳ Ｐゴシック" pitchFamily="34" charset="-128"/>
              </a:rPr>
              <a:t> gets allocated portion of its provider ISP</a:t>
            </a:r>
            <a:r>
              <a:rPr lang="en-US" altLang="ja-JP" dirty="0" smtClean="0">
                <a:ea typeface="ＭＳ Ｐゴシック" pitchFamily="34" charset="-128"/>
              </a:rPr>
              <a:t>’s address space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99"/>
                </a:solidFill>
              </a:rPr>
              <a:t>ISP's block          </a:t>
            </a:r>
            <a:r>
              <a:rPr lang="en-US" altLang="en-US" sz="1800" u="sng" dirty="0" smtClean="0">
                <a:solidFill>
                  <a:srgbClr val="000099"/>
                </a:solidFill>
              </a:rPr>
              <a:t>11001000  00010111  0001</a:t>
            </a:r>
            <a:r>
              <a:rPr lang="en-US" altLang="en-US" sz="1800" dirty="0" smtClean="0">
                <a:solidFill>
                  <a:srgbClr val="000099"/>
                </a:solidFill>
              </a:rPr>
              <a:t>0000  00000000    200.23.16.0/20</a:t>
            </a:r>
            <a:r>
              <a:rPr lang="en-US" altLang="en-US" sz="1800" dirty="0" smtClean="0">
                <a:solidFill>
                  <a:srgbClr val="3333CC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0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11001000  00010111  0001000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200.23.16.0/23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1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11001000  00010111  0001001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200.23.18.0/23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2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11001000  00010111  0001010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200.23.20.0/23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   ...                                          …..                                   ….                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7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11001000  00010111  0001111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200.23.30.0/23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537" y="5734863"/>
            <a:ext cx="719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Q. There </a:t>
            </a:r>
            <a:r>
              <a:rPr lang="en-US" dirty="0"/>
              <a:t>must also be a way for </a:t>
            </a:r>
            <a:r>
              <a:rPr lang="en-US" b="1" dirty="0"/>
              <a:t>the ISP itself</a:t>
            </a:r>
            <a:r>
              <a:rPr lang="en-US" dirty="0"/>
              <a:t> to get a block of addresses.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537" y="6019800"/>
            <a:ext cx="671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IP </a:t>
            </a:r>
            <a:r>
              <a:rPr lang="en-US" dirty="0"/>
              <a:t>addresses are managed under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 smtClean="0"/>
              <a:t>global authority </a:t>
            </a:r>
            <a:r>
              <a:rPr lang="en-US" dirty="0"/>
              <a:t>of the 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Internet </a:t>
            </a:r>
            <a:r>
              <a:rPr lang="en-US" dirty="0">
                <a:solidFill>
                  <a:srgbClr val="C00000"/>
                </a:solidFill>
              </a:rPr>
              <a:t>Corporation for Assigned Names and Numbers </a:t>
            </a:r>
            <a:r>
              <a:rPr lang="en-US" dirty="0" smtClean="0">
                <a:solidFill>
                  <a:srgbClr val="C00000"/>
                </a:solidFill>
              </a:rPr>
              <a:t>(ICANN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25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7E02286-4B83-4E94-B0AD-7F0322910A2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9940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addresses: how to get one?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963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dirty="0" smtClean="0">
                <a:ea typeface="ＭＳ Ｐゴシック" pitchFamily="34" charset="-128"/>
              </a:rPr>
              <a:t> How does a </a:t>
            </a:r>
            <a:r>
              <a:rPr lang="en-US" altLang="en-US" i="1" u="sng" dirty="0" smtClean="0">
                <a:ea typeface="ＭＳ Ｐゴシック" pitchFamily="34" charset="-128"/>
              </a:rPr>
              <a:t>host</a:t>
            </a:r>
            <a:r>
              <a:rPr lang="en-US" altLang="en-US" dirty="0" smtClean="0">
                <a:ea typeface="ＭＳ Ｐゴシック" pitchFamily="34" charset="-128"/>
              </a:rPr>
              <a:t> get IP address?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hard-coded by system admin in a file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Windows: control-panel-&gt;network-&gt;configuration-&gt;</a:t>
            </a:r>
            <a:r>
              <a:rPr lang="en-US" altLang="en-US" dirty="0" err="1" smtClean="0">
                <a:ea typeface="ＭＳ Ｐゴシック" pitchFamily="34" charset="-128"/>
              </a:rPr>
              <a:t>tcp</a:t>
            </a:r>
            <a:r>
              <a:rPr lang="en-US" altLang="en-US" dirty="0" smtClean="0">
                <a:ea typeface="ＭＳ Ｐゴシック" pitchFamily="34" charset="-128"/>
              </a:rPr>
              <a:t>/</a:t>
            </a:r>
            <a:r>
              <a:rPr lang="en-US" altLang="en-US" dirty="0" err="1" smtClean="0">
                <a:ea typeface="ＭＳ Ｐゴシック" pitchFamily="34" charset="-128"/>
              </a:rPr>
              <a:t>ip</a:t>
            </a:r>
            <a:r>
              <a:rPr lang="en-US" altLang="en-US" dirty="0" smtClean="0">
                <a:ea typeface="ＭＳ Ｐゴシック" pitchFamily="34" charset="-128"/>
              </a:rPr>
              <a:t>-&gt;properties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UNIX: /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r>
              <a:rPr lang="en-US" altLang="en-US" dirty="0" smtClean="0">
                <a:ea typeface="ＭＳ Ｐゴシック" pitchFamily="34" charset="-128"/>
              </a:rPr>
              <a:t>/</a:t>
            </a:r>
            <a:r>
              <a:rPr lang="en-US" altLang="en-US" dirty="0" err="1" smtClean="0">
                <a:ea typeface="ＭＳ Ｐゴシック" pitchFamily="34" charset="-128"/>
              </a:rPr>
              <a:t>rc.config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DHCP: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en-US" dirty="0" smtClean="0">
                <a:ea typeface="ＭＳ Ｐゴシック" pitchFamily="34" charset="-128"/>
              </a:rPr>
              <a:t>ynamic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H</a:t>
            </a:r>
            <a:r>
              <a:rPr lang="en-US" altLang="en-US" dirty="0" smtClean="0">
                <a:ea typeface="ＭＳ Ｐゴシック" pitchFamily="34" charset="-128"/>
              </a:rPr>
              <a:t>ost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altLang="en-US" dirty="0" smtClean="0">
                <a:ea typeface="ＭＳ Ｐゴシック" pitchFamily="34" charset="-128"/>
              </a:rPr>
              <a:t>onfiguration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P</a:t>
            </a:r>
            <a:r>
              <a:rPr lang="en-US" altLang="en-US" dirty="0" smtClean="0">
                <a:ea typeface="ＭＳ Ｐゴシック" pitchFamily="34" charset="-128"/>
              </a:rPr>
              <a:t>rotocol: dynamically get address from as server</a:t>
            </a:r>
          </a:p>
          <a:p>
            <a:pPr lvl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“plug-and-play”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6A03C647-529B-4358-82AB-996BCF6DABD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0964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DHCP: </a:t>
            </a:r>
            <a:r>
              <a:rPr lang="en-US" sz="3400">
                <a:cs typeface="+mj-cs"/>
              </a:rPr>
              <a:t>Dynamic Host Configuration Protocol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47720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 altLang="en-US" sz="2400" dirty="0" smtClean="0">
                <a:ea typeface="ＭＳ Ｐゴシック" pitchFamily="34" charset="-128"/>
              </a:rPr>
              <a:t> allow host to </a:t>
            </a:r>
            <a:r>
              <a:rPr lang="en-US" altLang="en-US" sz="2400" i="1" dirty="0" smtClean="0">
                <a:ea typeface="ＭＳ Ｐゴシック" pitchFamily="34" charset="-128"/>
              </a:rPr>
              <a:t>dynamically </a:t>
            </a:r>
            <a:r>
              <a:rPr lang="en-US" altLang="en-US" sz="2400" dirty="0" smtClean="0">
                <a:ea typeface="ＭＳ Ｐゴシック" pitchFamily="34" charset="-128"/>
              </a:rPr>
              <a:t>obtain its IP address from network server when it joins network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can renew its lease on address in use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allows reuse of addresses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(only hold address while connected/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“on”)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support for mobile users who want to join network (more shortly)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DHCP overview: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host broadcasts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discover”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[optional]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DHCP server responds with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offer”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[optional]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host requests IP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request”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DHCP server sends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</a:t>
            </a:r>
            <a:r>
              <a:rPr lang="en-US" altLang="ja-JP" dirty="0" err="1" smtClean="0">
                <a:solidFill>
                  <a:srgbClr val="CC0000"/>
                </a:solidFill>
                <a:ea typeface="ＭＳ Ｐゴシック" pitchFamily="34" charset="-128"/>
              </a:rPr>
              <a:t>ack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CF66B17-424F-4757-BD9E-731A9DF2874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DHCP client-server scenario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0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087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223.1.1.0/24</a:t>
            </a:r>
          </a:p>
        </p:txBody>
      </p:sp>
      <p:sp>
        <p:nvSpPr>
          <p:cNvPr id="46088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223.1.2.0/24</a:t>
            </a:r>
          </a:p>
        </p:txBody>
      </p:sp>
      <p:sp>
        <p:nvSpPr>
          <p:cNvPr id="46089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223.1.3.0/24</a:t>
            </a:r>
          </a:p>
        </p:txBody>
      </p:sp>
      <p:sp>
        <p:nvSpPr>
          <p:cNvPr id="46090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5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6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7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094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6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7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8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9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0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223.1.1.3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1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223.1.1.4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2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3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223.1.2.9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9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10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11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12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2014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42112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13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5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4211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1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6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42108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9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7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42106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7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8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4210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9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42102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3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20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42100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1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21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420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20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20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2095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2098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99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19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19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21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2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3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4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5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223.1.3.27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6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7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8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46129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arriving </a:t>
            </a: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client</a:t>
            </a:r>
            <a:r>
              <a:rPr lang="en-US" sz="2000" i="1" smtClean="0">
                <a:solidFill>
                  <a:srgbClr val="000000"/>
                </a:solidFill>
              </a:rPr>
              <a:t> needs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address in this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network</a:t>
            </a:r>
          </a:p>
        </p:txBody>
      </p:sp>
      <p:grpSp>
        <p:nvGrpSpPr>
          <p:cNvPr id="42031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42060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6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62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2063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6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65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18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9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6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67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18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6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6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70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185" name="AutoShape 211"/>
              <p:cNvSpPr>
                <a:spLocks noChangeArrowheads="1"/>
              </p:cNvSpPr>
              <p:nvPr/>
            </p:nvSpPr>
            <p:spPr bwMode="auto">
              <a:xfrm>
                <a:off x="617" y="258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071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2072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18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7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74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2075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7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77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7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7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7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8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618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8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032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42036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42038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39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pic>
            <p:nvPicPr>
              <p:cNvPr id="42040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41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2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3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4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5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6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42047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42054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5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6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7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8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9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42048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9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0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1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2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3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13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32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6133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2035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175D3E9-786B-4658-834F-660E1CC3F7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4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5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6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5127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CCFF"/>
                </a:solidFill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34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157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5741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58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5739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59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5737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60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5735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5161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62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5733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4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63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572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2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2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28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31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32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4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571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20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23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24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5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57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12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15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16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6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570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0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0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04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07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08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168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56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96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9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00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9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568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8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8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88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1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92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0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567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80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83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84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1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566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72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75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76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2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566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6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6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64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67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68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3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565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56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59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60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4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56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48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51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52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5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563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40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43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44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6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5635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77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5633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78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5615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6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pic>
          <p:nvPicPr>
            <p:cNvPr id="5616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79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5583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85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86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88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90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93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94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95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97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98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600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80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5551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53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54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56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58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61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62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63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65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66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68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81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5528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9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531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3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4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5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6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7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38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545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6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7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8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9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50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539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0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1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2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3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4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2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5505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06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7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508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9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0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1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2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3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4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15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522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3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4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5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6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7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516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7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8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9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20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21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3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5482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83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4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485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6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7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8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9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0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1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92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499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0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1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2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3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4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493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4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5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6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7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8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4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5480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1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5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5457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58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59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460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61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2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3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4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5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6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67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474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5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6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7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8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9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468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9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0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1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2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3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5186" name="Picture 1283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transport segment from sending to receiving host 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on sending side encapsulates segments into datagrams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on receiving side, delivers segments to transport layer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network layer protocols in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every</a:t>
            </a: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host, router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router examines header fields in all IP datagrams passing through it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5447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48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5437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38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5195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423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24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402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03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7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81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82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8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60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61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9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39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40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18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19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1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97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98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2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76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77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3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5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5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4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34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35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5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13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14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fr-FR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0.0.0.0, 68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: 255.255.255.255,67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163" y="2585968"/>
            <a:ext cx="225742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find a DHCP server with which to </a:t>
            </a:r>
            <a:r>
              <a:rPr lang="en-US" dirty="0" smtClean="0"/>
              <a:t>interact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6062663" y="2459038"/>
            <a:ext cx="669500" cy="3730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59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fr-FR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0.0.0.0, 68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: 255.255.255.255,67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163" y="2585968"/>
            <a:ext cx="225742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respond </a:t>
            </a:r>
            <a:r>
              <a:rPr lang="en-US" dirty="0"/>
              <a:t>to the </a:t>
            </a:r>
            <a:r>
              <a:rPr lang="en-US" dirty="0" smtClean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 an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  <a:endCxn id="43020" idx="3"/>
          </p:cNvCxnSpPr>
          <p:nvPr/>
        </p:nvCxnSpPr>
        <p:spPr bwMode="auto">
          <a:xfrm flipH="1" flipV="1">
            <a:off x="6083300" y="3314700"/>
            <a:ext cx="648863" cy="1484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6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0.0.0.0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5724" y="3387967"/>
            <a:ext cx="22574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accept the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871154" y="3988132"/>
            <a:ext cx="1864570" cy="18937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772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0.0.0.0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5724" y="3387967"/>
            <a:ext cx="225742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confirm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</a:t>
            </a:r>
            <a:r>
              <a:rPr lang="en-US" b="1" dirty="0" smtClean="0"/>
              <a:t> </a:t>
            </a:r>
            <a:r>
              <a:rPr lang="en-US" dirty="0" smtClean="0"/>
              <a:t>to the client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6029326" y="3849632"/>
            <a:ext cx="706398" cy="16034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873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129570F-F444-475C-8620-C34A5D02D20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813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001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smtClean="0">
                <a:ea typeface="ＭＳ Ｐゴシック" pitchFamily="34" charset="-128"/>
              </a:rPr>
              <a:t>IP addressing: the last word...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dirty="0"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ICANN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</a:t>
            </a:r>
            <a:r>
              <a:rPr lang="en-US" dirty="0">
                <a:cs typeface="+mn-cs"/>
              </a:rPr>
              <a:t>nternet </a:t>
            </a:r>
            <a:r>
              <a:rPr lang="en-US" dirty="0">
                <a:solidFill>
                  <a:srgbClr val="000099"/>
                </a:solidFill>
                <a:cs typeface="+mn-cs"/>
              </a:rPr>
              <a:t>C</a:t>
            </a:r>
            <a:r>
              <a:rPr lang="en-US" dirty="0">
                <a:cs typeface="+mn-cs"/>
              </a:rPr>
              <a:t>orporation for </a:t>
            </a:r>
            <a:r>
              <a:rPr lang="en-US" dirty="0">
                <a:solidFill>
                  <a:srgbClr val="000099"/>
                </a:solidFill>
                <a:cs typeface="+mn-cs"/>
              </a:rPr>
              <a:t>A</a:t>
            </a:r>
            <a:r>
              <a:rPr lang="en-US" dirty="0"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 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ames and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umbers http://www.icann.org/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allocates addresses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manages DNS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assigns domain names, resolves disputes</a:t>
            </a:r>
          </a:p>
        </p:txBody>
      </p:sp>
    </p:spTree>
    <p:extLst>
      <p:ext uri="{BB962C8B-B14F-4D97-AF65-F5344CB8AC3E}">
        <p14:creationId xmlns:p14="http://schemas.microsoft.com/office/powerpoint/2010/main" val="17749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F8328B1-AA04-4BAD-933E-38C9F62170A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734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962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F8328B1-AA04-4BAD-933E-38C9F62170A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734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IPv6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2479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CD412F33-C9C0-4CD7-89D5-09A70DE45F8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IPv6: motivation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pPr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initial motivation: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32-bit address space soon to be completely allocated.  </a:t>
            </a:r>
          </a:p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additional motivation: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header format helps speed processing/forwarding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header changes to facilitate QoS </a:t>
            </a:r>
          </a:p>
          <a:p>
            <a:pPr lvl="1"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IPv6 datagram format: 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fixed-length 40 byte header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no fragmentation allowed</a:t>
            </a:r>
            <a:endParaRPr lang="en-US" altLang="en-US" i="1" smtClean="0">
              <a:ea typeface="ＭＳ Ｐゴシック" pitchFamily="34" charset="-128"/>
            </a:endParaRPr>
          </a:p>
        </p:txBody>
      </p:sp>
      <p:pic>
        <p:nvPicPr>
          <p:cNvPr id="6042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CB5A1DE-D637-4F28-80E0-2B42D888588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1444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479425" y="1306513"/>
            <a:ext cx="75461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priority: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 identify priority among datagrams in flow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flow Label: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identify datagrams in same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“flow</a:t>
            </a:r>
            <a:r>
              <a:rPr lang="en-US" altLang="ja-JP" sz="2800" dirty="0">
                <a:solidFill>
                  <a:srgbClr val="000000"/>
                </a:solidFill>
                <a:latin typeface="Gill Sans MT" pitchFamily="34" charset="0"/>
              </a:rPr>
              <a:t>”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                   (concept of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“flow” not well defined).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next header: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identify upper layer protocol for data</a:t>
            </a:r>
            <a:r>
              <a:rPr lang="en-US" altLang="en-US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8616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8617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18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19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0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1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2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3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4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5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68626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destination address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(128 bits)</a:t>
            </a:r>
          </a:p>
        </p:txBody>
      </p:sp>
      <p:sp>
        <p:nvSpPr>
          <p:cNvPr id="68627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source address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(128 bits)</a:t>
            </a:r>
          </a:p>
        </p:txBody>
      </p:sp>
      <p:sp>
        <p:nvSpPr>
          <p:cNvPr id="68628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payload len</a:t>
            </a:r>
          </a:p>
        </p:txBody>
      </p:sp>
      <p:sp>
        <p:nvSpPr>
          <p:cNvPr id="68629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next hdr</a:t>
            </a:r>
          </a:p>
        </p:txBody>
      </p:sp>
      <p:sp>
        <p:nvSpPr>
          <p:cNvPr id="68630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hop limit</a:t>
            </a:r>
          </a:p>
        </p:txBody>
      </p:sp>
      <p:sp>
        <p:nvSpPr>
          <p:cNvPr id="68631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flow label</a:t>
            </a:r>
          </a:p>
        </p:txBody>
      </p:sp>
      <p:sp>
        <p:nvSpPr>
          <p:cNvPr id="68632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pri</a:t>
            </a:r>
          </a:p>
        </p:txBody>
      </p:sp>
      <p:sp>
        <p:nvSpPr>
          <p:cNvPr id="68633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ver</a:t>
            </a:r>
          </a:p>
        </p:txBody>
      </p:sp>
      <p:sp>
        <p:nvSpPr>
          <p:cNvPr id="68634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35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20971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EF30007-4498-4D2B-A746-9673E113B4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2468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042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Other changes from IPv4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checksum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removed entirely to reduce processing time at each hop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options:</a:t>
            </a:r>
            <a:r>
              <a:rPr lang="en-US" altLang="en-US" dirty="0" smtClean="0">
                <a:ea typeface="ＭＳ Ｐゴシック" pitchFamily="34" charset="-128"/>
              </a:rPr>
              <a:t> allowed, but outside of header, indicated by </a:t>
            </a:r>
            <a:r>
              <a:rPr lang="en-US" altLang="ja-JP" dirty="0" smtClean="0">
                <a:ea typeface="ＭＳ Ｐゴシック" pitchFamily="34" charset="-128"/>
              </a:rPr>
              <a:t>“Next Header” field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ICMPv6:</a:t>
            </a:r>
            <a:r>
              <a:rPr lang="en-US" altLang="en-US" dirty="0" smtClean="0">
                <a:ea typeface="ＭＳ Ｐゴシック" pitchFamily="34" charset="-128"/>
              </a:rPr>
              <a:t> new version of ICMP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additional message types, e.g. </a:t>
            </a:r>
            <a:r>
              <a:rPr lang="en-US" altLang="ja-JP" dirty="0" smtClean="0">
                <a:ea typeface="ＭＳ Ｐゴシック" pitchFamily="34" charset="-128"/>
              </a:rPr>
              <a:t>“Packet Too Big”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multicast group management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1363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BB307F5-0F73-4AC4-AB40-F8BF9EA5927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148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forwarding:</a:t>
            </a:r>
            <a:r>
              <a:rPr lang="en-US" altLang="en-US" dirty="0" smtClean="0">
                <a:ea typeface="ＭＳ Ｐゴシック" pitchFamily="34" charset="-128"/>
              </a:rPr>
              <a:t> move packets from router</a:t>
            </a:r>
            <a:r>
              <a:rPr lang="en-US" altLang="ja-JP" dirty="0" smtClean="0">
                <a:ea typeface="ＭＳ Ｐゴシック" pitchFamily="34" charset="-128"/>
              </a:rPr>
              <a:t>’s input to appropriate router output</a:t>
            </a:r>
          </a:p>
          <a:p>
            <a:pPr>
              <a:spcBef>
                <a:spcPct val="70000"/>
              </a:spcBef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routing:</a:t>
            </a:r>
            <a:r>
              <a:rPr lang="en-US" altLang="en-US" dirty="0" smtClean="0">
                <a:ea typeface="ＭＳ Ｐゴシック" pitchFamily="34" charset="-128"/>
              </a:rPr>
              <a:t> determine route taken by packets from source to </a:t>
            </a:r>
            <a:r>
              <a:rPr lang="en-US" altLang="en-US" dirty="0" err="1" smtClean="0">
                <a:ea typeface="ＭＳ Ｐゴシック" pitchFamily="34" charset="-128"/>
              </a:rPr>
              <a:t>dest</a:t>
            </a:r>
            <a:r>
              <a:rPr lang="en-US" altLang="en-US" dirty="0" smtClean="0">
                <a:ea typeface="ＭＳ Ｐゴシック" pitchFamily="34" charset="-128"/>
              </a:rPr>
              <a:t>. </a:t>
            </a:r>
          </a:p>
          <a:p>
            <a:pPr lvl="1">
              <a:spcBef>
                <a:spcPct val="70000"/>
              </a:spcBef>
              <a:defRPr/>
            </a:pPr>
            <a:r>
              <a:rPr lang="en-US" altLang="en-US" i="1" dirty="0" smtClean="0">
                <a:ea typeface="ＭＳ Ｐゴシック" pitchFamily="34" charset="-128"/>
              </a:rPr>
              <a:t>routing algorithms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analogy:</a:t>
            </a:r>
          </a:p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i="1" dirty="0" smtClean="0">
                <a:solidFill>
                  <a:srgbClr val="000099"/>
                </a:solidFill>
                <a:latin typeface="Gill Sans MT" pitchFamily="34" charset="0"/>
              </a:rPr>
              <a:t>routing: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process of planning trip from source to </a:t>
            </a:r>
            <a:r>
              <a:rPr lang="en-US" altLang="en-US" sz="2800" dirty="0" err="1" smtClean="0">
                <a:solidFill>
                  <a:srgbClr val="000000"/>
                </a:solidFill>
                <a:latin typeface="Gill Sans MT" pitchFamily="34" charset="0"/>
              </a:rPr>
              <a:t>dest</a:t>
            </a: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i="1" dirty="0" smtClean="0">
                <a:solidFill>
                  <a:srgbClr val="000099"/>
                </a:solidFill>
                <a:latin typeface="Gill Sans MT" pitchFamily="34" charset="0"/>
              </a:rPr>
              <a:t>forwarding</a:t>
            </a:r>
            <a:r>
              <a:rPr lang="en-US" altLang="en-US" sz="2800" i="1" dirty="0" smtClean="0">
                <a:solidFill>
                  <a:srgbClr val="3333CC"/>
                </a:solidFill>
                <a:latin typeface="Gill Sans MT" pitchFamily="34" charset="0"/>
              </a:rPr>
              <a:t>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process of getting through single interchange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309D8FFA-09C3-42DB-B2CA-CB84D011FCF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no </a:t>
            </a:r>
            <a:r>
              <a:rPr lang="en-US" altLang="ja-JP" sz="2800" dirty="0" smtClean="0">
                <a:ea typeface="ＭＳ Ｐゴシック" pitchFamily="34" charset="-128"/>
              </a:rPr>
              <a:t>“flag days”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how will network operate with mixed IPv4 and IPv6 routers? 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tunneling:</a:t>
            </a:r>
            <a:r>
              <a:rPr lang="en-US" altLang="en-US" dirty="0" smtClean="0">
                <a:ea typeface="ＭＳ Ｐゴシック" pitchFamily="34" charset="-128"/>
              </a:rPr>
              <a:t> IPv6 datagram carried as </a:t>
            </a:r>
            <a:r>
              <a:rPr lang="en-US" altLang="en-US" i="1" dirty="0" smtClean="0">
                <a:ea typeface="ＭＳ Ｐゴシック" pitchFamily="34" charset="-128"/>
              </a:rPr>
              <a:t>payload</a:t>
            </a:r>
            <a:r>
              <a:rPr lang="en-US" altLang="en-US" dirty="0" smtClean="0">
                <a:ea typeface="ＭＳ Ｐゴシック" pitchFamily="34" charset="-128"/>
              </a:rPr>
              <a:t> in IPv4 datagram among IPv4 routers</a:t>
            </a:r>
          </a:p>
        </p:txBody>
      </p:sp>
      <p:pic>
        <p:nvPicPr>
          <p:cNvPr id="6349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5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0696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0697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8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9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0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1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2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3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4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5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6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7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8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9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0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1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664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IPv4 source, dest addr </a:t>
            </a:r>
          </a:p>
        </p:txBody>
      </p:sp>
      <p:sp>
        <p:nvSpPr>
          <p:cNvPr id="70665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IPv4 header fields </a:t>
            </a:r>
          </a:p>
        </p:txBody>
      </p:sp>
      <p:sp>
        <p:nvSpPr>
          <p:cNvPr id="70666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7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8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9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IPv4 datagram</a:t>
            </a:r>
          </a:p>
        </p:txBody>
      </p:sp>
      <p:sp>
        <p:nvSpPr>
          <p:cNvPr id="70670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71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75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418886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70694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IPv4 payload </a:t>
              </a:r>
            </a:p>
          </p:txBody>
        </p:sp>
        <p:sp>
          <p:nvSpPr>
            <p:cNvPr id="70695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887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0679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0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1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2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3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4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5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6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7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UDP/TCP payload</a:t>
              </a:r>
            </a:p>
          </p:txBody>
        </p:sp>
        <p:sp>
          <p:nvSpPr>
            <p:cNvPr id="70688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IPv6 source dest addr</a:t>
              </a:r>
            </a:p>
          </p:txBody>
        </p:sp>
        <p:sp>
          <p:nvSpPr>
            <p:cNvPr id="70689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IPv6 header fields</a:t>
              </a:r>
            </a:p>
          </p:txBody>
        </p:sp>
        <p:sp>
          <p:nvSpPr>
            <p:cNvPr id="70690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1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2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3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3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1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09CA929-78ED-4763-BAC1-4B9DFA15827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4516" name="Picture 3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71686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physical view:</a:t>
            </a:r>
          </a:p>
        </p:txBody>
      </p:sp>
      <p:sp>
        <p:nvSpPr>
          <p:cNvPr id="71687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88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71689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64522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463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3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3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4637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640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4641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1806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807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4523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1779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1780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78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82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1783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4616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462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629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32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33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98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99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4617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461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1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621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24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25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90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91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524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46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4606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609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4610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1775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76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4525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1748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1749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50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1751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4584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459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9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9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598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01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02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67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68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4585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458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8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8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590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593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594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59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60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1754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71694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695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619874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1697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1698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logical view:</a:t>
              </a:r>
            </a:p>
          </p:txBody>
        </p:sp>
        <p:sp>
          <p:nvSpPr>
            <p:cNvPr id="71699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IPv4 tunnel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64532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1725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71726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27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1728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4561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457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7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7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75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78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79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44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45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62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456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6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6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67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70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71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36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37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1731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grpSp>
          <p:nvGrpSpPr>
            <p:cNvPr id="64533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1702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1703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1704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05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1706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4539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454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5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5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52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55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56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21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22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40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454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4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44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47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48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13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14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38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A78F65F-2FB0-4B6E-A58E-DF4EF5D2942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620896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65694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72866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67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flow: X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src: 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dest: F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sp>
          <p:nvSpPr>
            <p:cNvPr id="72863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64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A-to-B: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65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897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65685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72857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690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6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86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Flow: X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Src: A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Dest: F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72859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src:B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dest: E</a:t>
                </a:r>
              </a:p>
            </p:txBody>
          </p:sp>
        </p:grpSp>
        <p:sp>
          <p:nvSpPr>
            <p:cNvPr id="72854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55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B-to-C: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 inside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IPv4</a:t>
              </a:r>
            </a:p>
          </p:txBody>
        </p:sp>
        <p:sp>
          <p:nvSpPr>
            <p:cNvPr id="72856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899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72847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48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E-to-F: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49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682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72851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52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flow: X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src: 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dest: F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620898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72838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9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B-to-C: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 inside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IPv4</a:t>
              </a:r>
            </a:p>
          </p:txBody>
        </p:sp>
        <p:sp>
          <p:nvSpPr>
            <p:cNvPr id="72840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673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72842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675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45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84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Flow: X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Src: A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Dest: F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72844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src:B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72712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physical view:</a:t>
            </a:r>
          </a:p>
        </p:txBody>
      </p:sp>
      <p:sp>
        <p:nvSpPr>
          <p:cNvPr id="72713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5546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566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6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6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5665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5668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5669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2834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5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547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2807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808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809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10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11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5644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565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5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5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57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60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61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826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27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45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564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4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4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49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52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53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818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19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5548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56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5634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5637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5638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2803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04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549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2776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2777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778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779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5612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562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2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2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26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29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30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795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96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13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56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18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21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22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787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88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782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72718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2719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65552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2725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2726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logical view:</a:t>
              </a:r>
            </a:p>
          </p:txBody>
        </p:sp>
        <p:sp>
          <p:nvSpPr>
            <p:cNvPr id="72727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IPv4 tunnel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65560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2753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72754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55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2756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5589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560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60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60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603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606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607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72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73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5590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559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9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95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98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99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64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65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2759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grpSp>
          <p:nvGrpSpPr>
            <p:cNvPr id="65561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2730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2731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2732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33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2734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5567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557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80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83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84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49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50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5568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556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72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75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76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41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42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pic>
        <p:nvPicPr>
          <p:cNvPr id="65553" name="Picture 34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72723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72724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2703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5C1E05A-4606-4214-A52D-1D602939E897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172" name="Picture 16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032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7181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82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185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186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6307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08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9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0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11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36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37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7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6294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5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6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7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98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23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24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0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2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3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8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6281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82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3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4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85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10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9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2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3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11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8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9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0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9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6268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69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0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1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72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97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9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0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98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6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7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90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6255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6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7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8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59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84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6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6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7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85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3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4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91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6242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4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71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3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4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72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0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1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192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3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74 w 294"/>
                <a:gd name="T3" fmla="*/ 53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4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74 h 174"/>
                <a:gd name="T2" fmla="*/ 550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5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4 h 500"/>
                <a:gd name="T2" fmla="*/ 258 w 118"/>
                <a:gd name="T3" fmla="*/ 0 h 5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6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261 w 370"/>
                <a:gd name="T1" fmla="*/ 689 h 32"/>
                <a:gd name="T2" fmla="*/ 0 w 370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7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8 w 176"/>
                <a:gd name="T1" fmla="*/ 13 h 412"/>
                <a:gd name="T2" fmla="*/ 9 w 176"/>
                <a:gd name="T3" fmla="*/ 13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74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75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78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79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18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8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618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value in arriving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packet</a:t>
              </a:r>
              <a:r>
                <a:rPr lang="en-US" altLang="ja-JP" sz="1600" dirty="0" smtClean="0">
                  <a:solidFill>
                    <a:srgbClr val="000000"/>
                  </a:solidFill>
                </a:rPr>
                <a:t>’s header</a:t>
              </a:r>
              <a:endParaRPr lang="en-US" alt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8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618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8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618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618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618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0100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0101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0111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619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9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9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20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1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2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3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4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5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226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6235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6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7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8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9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0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1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7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6228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9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0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1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2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3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4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8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221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2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3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5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6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7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9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214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0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207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8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9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0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50" name="Text Box 167"/>
          <p:cNvSpPr txBox="1">
            <a:spLocks noChangeArrowheads="1"/>
          </p:cNvSpPr>
          <p:nvPr/>
        </p:nvSpPr>
        <p:spPr bwMode="auto">
          <a:xfrm>
            <a:off x="501650" y="195263"/>
            <a:ext cx="791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000099"/>
                </a:solidFill>
                <a:latin typeface="Gill Sans MT" charset="0"/>
              </a:rPr>
              <a:t>Interplay between routing and forwarding</a:t>
            </a:r>
          </a:p>
        </p:txBody>
      </p:sp>
      <p:grpSp>
        <p:nvGrpSpPr>
          <p:cNvPr id="426154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6155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routing algorithm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42615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615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forwarding table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976ED29-8E9E-4443-B9CB-44816A0AE6D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19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7237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339C8A4-1A7C-4DBD-AFF0-08296992498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Connection, connection-less service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cs typeface="+mn-cs"/>
              </a:rPr>
              <a:t>datagram </a:t>
            </a:r>
            <a:r>
              <a:rPr lang="en-US" dirty="0">
                <a:cs typeface="+mn-cs"/>
              </a:rPr>
              <a:t>network provides network-layer </a:t>
            </a:r>
            <a:r>
              <a:rPr lang="en-US" i="1" dirty="0">
                <a:solidFill>
                  <a:srgbClr val="000099"/>
                </a:solidFill>
                <a:cs typeface="+mn-cs"/>
              </a:rPr>
              <a:t>connectionless</a:t>
            </a:r>
            <a:r>
              <a:rPr lang="en-US" dirty="0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cs typeface="+mn-cs"/>
              </a:rPr>
              <a:t>virtual-circuit</a:t>
            </a:r>
            <a:r>
              <a:rPr lang="en-US" dirty="0">
                <a:cs typeface="+mn-cs"/>
              </a:rPr>
              <a:t> network provides network-layer </a:t>
            </a:r>
            <a:r>
              <a:rPr lang="en-US" i="1" dirty="0">
                <a:solidFill>
                  <a:srgbClr val="000099"/>
                </a:solidFill>
                <a:cs typeface="+mn-cs"/>
              </a:rPr>
              <a:t>connection</a:t>
            </a:r>
            <a:r>
              <a:rPr lang="en-US" dirty="0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analogous to TCP/UDP </a:t>
            </a:r>
            <a:r>
              <a:rPr lang="en-US" dirty="0" err="1">
                <a:cs typeface="+mn-cs"/>
              </a:rPr>
              <a:t>connecton</a:t>
            </a:r>
            <a:r>
              <a:rPr lang="en-US" dirty="0">
                <a:cs typeface="+mn-cs"/>
              </a:rPr>
              <a:t>-oriented / connectionless transport-layer services, but: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service: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host-to-host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no choice: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network provides one or the other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implementation: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network core</a:t>
            </a:r>
          </a:p>
        </p:txBody>
      </p:sp>
      <p:pic>
        <p:nvPicPr>
          <p:cNvPr id="922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ADB1118-F34B-420C-8BC1-518ACF7F7CC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244" name="Picture 2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79216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33350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Datagram networks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104900"/>
            <a:ext cx="8070850" cy="22764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no call setup at network layer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routers: no state about end-to-end connections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no network-level concept of </a:t>
            </a:r>
            <a:r>
              <a:rPr lang="en-US" altLang="ja-JP" dirty="0" smtClean="0">
                <a:ea typeface="ＭＳ Ｐゴシック" pitchFamily="34" charset="-128"/>
              </a:rPr>
              <a:t>“connection”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packets forwarded using destination host address</a:t>
            </a: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00238" y="4295775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1. send datagrams</a:t>
            </a:r>
            <a:endParaRPr lang="en-US" altLang="en-US" smtClean="0">
              <a:solidFill>
                <a:srgbClr val="CC0000"/>
              </a:solidFill>
            </a:endParaRPr>
          </a:p>
        </p:txBody>
      </p:sp>
      <p:grpSp>
        <p:nvGrpSpPr>
          <p:cNvPr id="10248" name="Group 458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10353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354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0363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4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FFFFFF"/>
                  </a:solidFill>
                </a:rPr>
                <a:t>network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9" name="Group 471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10341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FFFFFF"/>
                  </a:solidFill>
                </a:rPr>
                <a:t>network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350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10351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52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0250" name="Freeform 484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0251" name="Group 485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10314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033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3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3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36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39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40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315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032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2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2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28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31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32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316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031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1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1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20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23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24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53" name="Freeform 542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4" name="Freeform 543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5" name="Freeform 544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6" name="Freeform 545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7" name="Freeform 546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8" name="Freeform 547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9" name="Freeform 548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261" name="Group 553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103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309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312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313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2" name="Group 562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1029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301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304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305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3" name="Group 571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102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293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96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97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4" name="Group 342"/>
          <p:cNvGrpSpPr>
            <a:grpSpLocks/>
          </p:cNvGrpSpPr>
          <p:nvPr/>
        </p:nvGrpSpPr>
        <p:grpSpPr bwMode="auto">
          <a:xfrm>
            <a:off x="2386013" y="4770438"/>
            <a:ext cx="4433887" cy="1200150"/>
            <a:chOff x="1489" y="3201"/>
            <a:chExt cx="2793" cy="756"/>
          </a:xfrm>
        </p:grpSpPr>
        <p:grpSp>
          <p:nvGrpSpPr>
            <p:cNvPr id="10266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7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8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9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70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71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194300" y="43846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2. receive datagrams</a:t>
            </a:r>
            <a:endParaRPr lang="en-US" altLang="en-US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3673</Words>
  <Application>Microsoft Macintosh PowerPoint</Application>
  <PresentationFormat>On-screen Show (4:3)</PresentationFormat>
  <Paragraphs>1227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Gill Sans MT</vt:lpstr>
      <vt:lpstr>ＭＳ Ｐゴシック</vt:lpstr>
      <vt:lpstr>Tahoma</vt:lpstr>
      <vt:lpstr>Times</vt:lpstr>
      <vt:lpstr>Times New Roman</vt:lpstr>
      <vt:lpstr>Wingdings</vt:lpstr>
      <vt:lpstr>ZapfDingbats</vt:lpstr>
      <vt:lpstr>Office Theme</vt:lpstr>
      <vt:lpstr>Default Design</vt:lpstr>
      <vt:lpstr>PowerPoint Presentation</vt:lpstr>
      <vt:lpstr>Goals</vt:lpstr>
      <vt:lpstr>PowerPoint Presentation</vt:lpstr>
      <vt:lpstr>Network layer</vt:lpstr>
      <vt:lpstr>Two key network-layer functions</vt:lpstr>
      <vt:lpstr>PowerPoint Presentation</vt:lpstr>
      <vt:lpstr>PowerPoint Presentation</vt:lpstr>
      <vt:lpstr>Connection, connection-less service</vt:lpstr>
      <vt:lpstr>Datagram networks</vt:lpstr>
      <vt:lpstr>Datagram forwarding  table</vt:lpstr>
      <vt:lpstr>Datagram forwarding  table</vt:lpstr>
      <vt:lpstr>Datagram forwarding  table</vt:lpstr>
      <vt:lpstr>Datagram forwarding  table</vt:lpstr>
      <vt:lpstr>Longest prefix matching</vt:lpstr>
      <vt:lpstr>Longest prefix matching</vt:lpstr>
      <vt:lpstr>Review Question</vt:lpstr>
      <vt:lpstr>Review Question</vt:lpstr>
      <vt:lpstr>PowerPoint Presentation</vt:lpstr>
      <vt:lpstr>PowerPoint Presentation</vt:lpstr>
      <vt:lpstr>The Internet network layer</vt:lpstr>
      <vt:lpstr>IP datagram format</vt:lpstr>
      <vt:lpstr>IP datagram format</vt:lpstr>
      <vt:lpstr>IP datagram format</vt:lpstr>
      <vt:lpstr>IP fragmentation, reassembly</vt:lpstr>
      <vt:lpstr>IP fragmentation, reassembly</vt:lpstr>
      <vt:lpstr>Review Question</vt:lpstr>
      <vt:lpstr>Review Question</vt:lpstr>
      <vt:lpstr>PowerPoint Presentation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addressing: CIDR</vt:lpstr>
      <vt:lpstr>IP addresses: how to get one?</vt:lpstr>
      <vt:lpstr>IP addresses: how to get one?</vt:lpstr>
      <vt:lpstr>DHCP: Dynamic Host Configuration Protocol</vt:lpstr>
      <vt:lpstr>DHCP client-server scenario</vt:lpstr>
      <vt:lpstr>DHCP client-server scenario</vt:lpstr>
      <vt:lpstr>DHCP client-server scenario</vt:lpstr>
      <vt:lpstr>DHCP client-server scenario</vt:lpstr>
      <vt:lpstr>DHCP client-server scenario</vt:lpstr>
      <vt:lpstr>IP addressing: the last word...</vt:lpstr>
      <vt:lpstr>PowerPoint Presentation</vt:lpstr>
      <vt:lpstr>PowerPoint Presentation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39</cp:revision>
  <dcterms:created xsi:type="dcterms:W3CDTF">2013-11-13T04:39:37Z</dcterms:created>
  <dcterms:modified xsi:type="dcterms:W3CDTF">2016-11-16T18:58:38Z</dcterms:modified>
</cp:coreProperties>
</file>