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23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3" r:id="rId39"/>
    <p:sldId id="294" r:id="rId40"/>
    <p:sldId id="295" r:id="rId41"/>
    <p:sldId id="296" r:id="rId42"/>
    <p:sldId id="320" r:id="rId43"/>
    <p:sldId id="321" r:id="rId44"/>
    <p:sldId id="322" r:id="rId45"/>
    <p:sldId id="301" r:id="rId46"/>
    <p:sldId id="310" r:id="rId47"/>
    <p:sldId id="313" r:id="rId48"/>
    <p:sldId id="314" r:id="rId49"/>
    <p:sldId id="315" r:id="rId50"/>
    <p:sldId id="316" r:id="rId51"/>
    <p:sldId id="317" r:id="rId52"/>
    <p:sldId id="318" r:id="rId53"/>
    <p:sldId id="31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169" autoAdjust="0"/>
  </p:normalViewPr>
  <p:slideViewPr>
    <p:cSldViewPr>
      <p:cViewPr varScale="1">
        <p:scale>
          <a:sx n="92" d="100"/>
          <a:sy n="92" d="100"/>
        </p:scale>
        <p:origin x="16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143CC-C104-49AD-A319-99757D673C7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DFA94-CE89-4A60-B089-D4D2ABAC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IPv4:</a:t>
            </a:r>
            <a:r>
              <a:rPr lang="en-US" baseline="0" dirty="0" smtClean="0"/>
              <a:t> </a:t>
            </a:r>
            <a:r>
              <a:rPr lang="en-US" dirty="0" smtClean="0"/>
              <a:t>32bits: 4,294,967,296 possible </a:t>
            </a:r>
            <a:r>
              <a:rPr lang="en-US" dirty="0" err="1" smtClean="0"/>
              <a:t>ip</a:t>
            </a:r>
            <a:r>
              <a:rPr lang="en-US" dirty="0" smtClean="0"/>
              <a:t> addresses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IPv6:</a:t>
            </a:r>
            <a:r>
              <a:rPr lang="en-US" baseline="0" dirty="0" smtClean="0"/>
              <a:t> 128bits</a:t>
            </a:r>
            <a:r>
              <a:rPr lang="en-US" baseline="0" smtClean="0"/>
              <a:t>: </a:t>
            </a:r>
            <a:r>
              <a:rPr lang="en-US" smtClean="0"/>
              <a:t>340,282,366,920,938,463,463,374,607,431,768,211,456 possible addresses!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FA94-CE89-4A60-B089-D4D2ABAC51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4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737F01A-C734-4107-8F3C-1C8CFEFC9555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41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21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737F01A-C734-4107-8F3C-1C8CFEFC9555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42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58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737F01A-C734-4107-8F3C-1C8CFEFC9555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43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8962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340,282,366,920,938,463,463,374,607,431,768,211,456 possible addresses!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FA94-CE89-4A60-B089-D4D2ABAC51D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6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checksum must be recomputed and stored again at each router, as the TTL field, and possibly the options field as well, may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FA94-CE89-4A60-B089-D4D2ABAC51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1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it</a:t>
            </a:r>
            <a:r>
              <a:rPr lang="en-US" baseline="0" dirty="0" smtClean="0"/>
              <a:t> only checks errors in the header data. Not in the whole datagram.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FA94-CE89-4A60-B089-D4D2ABAC51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MTU = Max Transmission</a:t>
            </a:r>
            <a:r>
              <a:rPr lang="en-US" baseline="0" dirty="0" smtClean="0"/>
              <a:t>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FA94-CE89-4A60-B089-D4D2ABAC51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Frag flag 1 means that there are more coming next. 0 means no more next.</a:t>
            </a:r>
          </a:p>
          <a:p>
            <a:endParaRPr lang="en-US" dirty="0" smtClean="0"/>
          </a:p>
          <a:p>
            <a:r>
              <a:rPr lang="en-US" dirty="0" smtClean="0"/>
              <a:t>offset  = “Data</a:t>
            </a:r>
            <a:r>
              <a:rPr lang="en-US" baseline="0" dirty="0" smtClean="0"/>
              <a:t> should be inserted beginning at byte # ___ * 8”. so  the first fragment would be 0 because it’s the first.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FA94-CE89-4A60-B089-D4D2ABAC51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r>
              <a:rPr lang="en-US" baseline="0" dirty="0" smtClean="0"/>
              <a:t> are Copied.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FA94-CE89-4A60-B089-D4D2ABAC51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5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4421F164-F802-4876-93AC-33D503FEAEAB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38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540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9C84BC7D-97DE-4390-88ED-FC8F61D18EEB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39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54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2737F01A-C734-4107-8F3C-1C8CFEFC9555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40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773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5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8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FF701578-55FE-4A68-A5D9-8673B4B8D79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74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4B3EA2DB-C3F4-4F9B-B633-68D079351D2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43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4B4389AF-E781-425E-901A-8993C26713D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1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0B3200AA-C52E-4A02-9250-A5D82A0651E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2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12CCDC29-B7C9-4EAA-8CE2-A17B9022446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75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4703ACFF-C030-4FCB-A0C6-74B9F87FE20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1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292BD959-DB46-4359-B407-45C60D64A8B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39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3A183255-AC6D-4E65-AC07-C75A6BC1499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1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5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E813DFA7-8457-410F-9499-8861D6476F6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48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EBC107D6-F1B1-44AD-B4A9-D7DD2BF7B50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17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4F3EBF0B-BC06-4F1F-AB8B-84D60FC54BD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88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4-</a:t>
            </a:r>
            <a:fld id="{05F86A03-14FE-4ECD-A106-41A25398087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8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26B-EC1C-4BC5-997F-7540915573E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7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3426B-EC1C-4BC5-997F-7540915573E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75445-6308-4BD3-9EF8-86801529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t>4-</a:t>
            </a:r>
            <a:fld id="{E2FF4F79-557F-4E58-929B-6F958EAC89E5}" type="slidenum"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276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5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7.png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7.png"/><Relationship Id="rId3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7.png"/><Relationship Id="rId3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400" smtClean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Chapter 4</a:t>
            </a:r>
            <a:r>
              <a:rPr lang="en-US" altLang="en-US" sz="4800" smtClean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altLang="en-US" sz="4800" smtClean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4400" smtClean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Network Layer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i="1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Computer Networking: A Top Down Approach </a:t>
            </a:r>
            <a:r>
              <a:rPr lang="en-US" altLang="en-US" sz="28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altLang="en-US" sz="28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6</a:t>
            </a:r>
            <a:r>
              <a:rPr lang="en-US" altLang="en-US" sz="2000" baseline="30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th</a:t>
            </a:r>
            <a:r>
              <a:rPr lang="en-US" altLang="en-US" sz="2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 edition </a:t>
            </a:r>
            <a:br>
              <a:rPr lang="en-US" altLang="en-US" sz="2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Jim Kurose, Keith Ross</a:t>
            </a:r>
            <a:br>
              <a:rPr lang="en-US" altLang="en-US" sz="2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Addison-Wesley</a:t>
            </a:r>
            <a:br>
              <a:rPr lang="en-US" altLang="en-US" sz="2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 smtClean="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March 2012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  <a:cs typeface="Arial" pitchFamily="34" charset="0"/>
              </a:rPr>
              <a:t>A note on the use of these </a:t>
            </a:r>
            <a:r>
              <a:rPr lang="en-US" altLang="en-US" sz="1800" dirty="0" err="1" smtClean="0">
                <a:solidFill>
                  <a:srgbClr val="000000"/>
                </a:solidFill>
                <a:cs typeface="Arial" pitchFamily="34" charset="0"/>
              </a:rPr>
              <a:t>ppt</a:t>
            </a:r>
            <a:r>
              <a:rPr lang="en-US" altLang="en-US" sz="1800" dirty="0" smtClean="0">
                <a:solidFill>
                  <a:srgbClr val="000000"/>
                </a:solidFill>
                <a:cs typeface="Arial" pitchFamily="34" charset="0"/>
              </a:rPr>
              <a:t> slides: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We</a:t>
            </a:r>
            <a:r>
              <a:rPr lang="en-US" altLang="ja-JP" sz="1200" dirty="0" smtClean="0">
                <a:solidFill>
                  <a:srgbClr val="000000"/>
                </a:solidFill>
                <a:cs typeface="Arial" pitchFamily="34" charset="0"/>
              </a:rPr>
              <a:t>’re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 smtClean="0">
                <a:solidFill>
                  <a:srgbClr val="000000"/>
                </a:solidFill>
                <a:cs typeface="Arial" pitchFamily="34" charset="0"/>
              </a:rPr>
              <a:t>lot</a:t>
            </a:r>
            <a:r>
              <a:rPr lang="en-US" altLang="ja-JP" sz="1200" dirty="0" smtClean="0">
                <a:solidFill>
                  <a:srgbClr val="000000"/>
                </a:solidFill>
                <a:cs typeface="Arial" pitchFamily="34" charset="0"/>
              </a:rPr>
              <a:t> of work on our part. In return for use, we only ask the following: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dirty="0" smtClean="0">
              <a:solidFill>
                <a:srgbClr val="000000"/>
              </a:solidFill>
              <a:latin typeface="Gill Sans MT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If you use these slides (e.g., in a class) that you mention their source (after all, we</a:t>
            </a:r>
            <a:r>
              <a:rPr lang="en-US" altLang="ja-JP" sz="1200" dirty="0" smtClean="0">
                <a:solidFill>
                  <a:srgbClr val="000000"/>
                </a:solidFill>
                <a:cs typeface="Arial" pitchFamily="34" charset="0"/>
              </a:rPr>
              <a:t>’d like people to use our book!)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q"/>
              <a:defRPr/>
            </a:pPr>
            <a:endParaRPr lang="en-US" altLang="en-US" sz="1200" dirty="0" smtClean="0">
              <a:solidFill>
                <a:srgbClr val="000000"/>
              </a:solidFill>
              <a:cs typeface="Arial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Thanks and enjoy!  JFK/KWR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200" dirty="0" smtClean="0">
              <a:solidFill>
                <a:srgbClr val="000000"/>
              </a:solidFill>
              <a:cs typeface="Arial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     All material copyright 1996-2012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     J.F Kurose and K.W. Ross, All Rights Reserved</a:t>
            </a:r>
          </a:p>
        </p:txBody>
      </p:sp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5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" descr="6e_cov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4A30E3B1-962F-4182-8BBB-31BB65D343D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5C1BCC72-92A2-4C02-B8BB-4D291F659213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11268" name="Group 243"/>
          <p:cNvGrpSpPr>
            <a:grpSpLocks/>
          </p:cNvGrpSpPr>
          <p:nvPr/>
        </p:nvGrpSpPr>
        <p:grpSpPr bwMode="auto">
          <a:xfrm>
            <a:off x="3851275" y="4275138"/>
            <a:ext cx="2847975" cy="1481137"/>
            <a:chOff x="291" y="3093"/>
            <a:chExt cx="1794" cy="933"/>
          </a:xfrm>
        </p:grpSpPr>
        <p:grpSp>
          <p:nvGrpSpPr>
            <p:cNvPr id="11339" name="Group 242"/>
            <p:cNvGrpSpPr>
              <a:grpSpLocks/>
            </p:cNvGrpSpPr>
            <p:nvPr/>
          </p:nvGrpSpPr>
          <p:grpSpPr bwMode="auto">
            <a:xfrm>
              <a:off x="291" y="3093"/>
              <a:ext cx="1794" cy="933"/>
              <a:chOff x="2124" y="2903"/>
              <a:chExt cx="1794" cy="933"/>
            </a:xfrm>
          </p:grpSpPr>
          <p:sp>
            <p:nvSpPr>
              <p:cNvPr id="11343" name="Freeform 179"/>
              <p:cNvSpPr>
                <a:spLocks/>
              </p:cNvSpPr>
              <p:nvPr/>
            </p:nvSpPr>
            <p:spPr bwMode="auto">
              <a:xfrm>
                <a:off x="2124" y="2903"/>
                <a:ext cx="1794" cy="933"/>
              </a:xfrm>
              <a:custGeom>
                <a:avLst/>
                <a:gdLst>
                  <a:gd name="T0" fmla="*/ 6 w 1794"/>
                  <a:gd name="T1" fmla="*/ 483 h 933"/>
                  <a:gd name="T2" fmla="*/ 108 w 1794"/>
                  <a:gd name="T3" fmla="*/ 125 h 933"/>
                  <a:gd name="T4" fmla="*/ 559 w 1794"/>
                  <a:gd name="T5" fmla="*/ 100 h 933"/>
                  <a:gd name="T6" fmla="*/ 1128 w 1794"/>
                  <a:gd name="T7" fmla="*/ 29 h 933"/>
                  <a:gd name="T8" fmla="*/ 1716 w 1794"/>
                  <a:gd name="T9" fmla="*/ 275 h 933"/>
                  <a:gd name="T10" fmla="*/ 1596 w 1794"/>
                  <a:gd name="T11" fmla="*/ 827 h 933"/>
                  <a:gd name="T12" fmla="*/ 1380 w 1794"/>
                  <a:gd name="T13" fmla="*/ 911 h 933"/>
                  <a:gd name="T14" fmla="*/ 840 w 1794"/>
                  <a:gd name="T15" fmla="*/ 929 h 933"/>
                  <a:gd name="T16" fmla="*/ 414 w 1794"/>
                  <a:gd name="T17" fmla="*/ 911 h 933"/>
                  <a:gd name="T18" fmla="*/ 143 w 1794"/>
                  <a:gd name="T19" fmla="*/ 832 h 933"/>
                  <a:gd name="T20" fmla="*/ 6 w 1794"/>
                  <a:gd name="T21" fmla="*/ 483 h 9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94" h="933">
                    <a:moveTo>
                      <a:pt x="6" y="483"/>
                    </a:moveTo>
                    <a:cubicBezTo>
                      <a:pt x="0" y="365"/>
                      <a:pt x="16" y="189"/>
                      <a:pt x="108" y="125"/>
                    </a:cubicBezTo>
                    <a:cubicBezTo>
                      <a:pt x="200" y="61"/>
                      <a:pt x="389" y="116"/>
                      <a:pt x="559" y="100"/>
                    </a:cubicBezTo>
                    <a:cubicBezTo>
                      <a:pt x="729" y="84"/>
                      <a:pt x="935" y="0"/>
                      <a:pt x="1128" y="29"/>
                    </a:cubicBezTo>
                    <a:cubicBezTo>
                      <a:pt x="1321" y="58"/>
                      <a:pt x="1638" y="142"/>
                      <a:pt x="1716" y="275"/>
                    </a:cubicBezTo>
                    <a:cubicBezTo>
                      <a:pt x="1794" y="408"/>
                      <a:pt x="1652" y="721"/>
                      <a:pt x="1596" y="827"/>
                    </a:cubicBezTo>
                    <a:cubicBezTo>
                      <a:pt x="1540" y="933"/>
                      <a:pt x="1506" y="894"/>
                      <a:pt x="1380" y="911"/>
                    </a:cubicBezTo>
                    <a:cubicBezTo>
                      <a:pt x="1254" y="928"/>
                      <a:pt x="1001" y="929"/>
                      <a:pt x="840" y="929"/>
                    </a:cubicBezTo>
                    <a:cubicBezTo>
                      <a:pt x="679" y="929"/>
                      <a:pt x="530" y="927"/>
                      <a:pt x="414" y="911"/>
                    </a:cubicBezTo>
                    <a:cubicBezTo>
                      <a:pt x="298" y="895"/>
                      <a:pt x="211" y="903"/>
                      <a:pt x="143" y="832"/>
                    </a:cubicBezTo>
                    <a:cubicBezTo>
                      <a:pt x="75" y="761"/>
                      <a:pt x="4" y="624"/>
                      <a:pt x="6" y="483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grpSp>
            <p:nvGrpSpPr>
              <p:cNvPr id="11344" name="Group 180"/>
              <p:cNvGrpSpPr>
                <a:grpSpLocks/>
              </p:cNvGrpSpPr>
              <p:nvPr/>
            </p:nvGrpSpPr>
            <p:grpSpPr bwMode="auto">
              <a:xfrm>
                <a:off x="2196" y="3160"/>
                <a:ext cx="1642" cy="415"/>
                <a:chOff x="959" y="3814"/>
                <a:chExt cx="1642" cy="415"/>
              </a:xfrm>
            </p:grpSpPr>
            <p:grpSp>
              <p:nvGrpSpPr>
                <p:cNvPr id="11379" name="Group 181"/>
                <p:cNvGrpSpPr>
                  <a:grpSpLocks/>
                </p:cNvGrpSpPr>
                <p:nvPr/>
              </p:nvGrpSpPr>
              <p:grpSpPr bwMode="auto">
                <a:xfrm>
                  <a:off x="2223" y="3814"/>
                  <a:ext cx="378" cy="181"/>
                  <a:chOff x="4396" y="1245"/>
                  <a:chExt cx="672" cy="248"/>
                </a:xfrm>
              </p:grpSpPr>
              <p:sp>
                <p:nvSpPr>
                  <p:cNvPr id="11398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399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400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11401" name="Group 185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11404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1405" name="Freeform 187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</p:grpSp>
              <p:sp>
                <p:nvSpPr>
                  <p:cNvPr id="17549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7550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380" name="Group 190"/>
                <p:cNvGrpSpPr>
                  <a:grpSpLocks/>
                </p:cNvGrpSpPr>
                <p:nvPr/>
              </p:nvGrpSpPr>
              <p:grpSpPr bwMode="auto">
                <a:xfrm>
                  <a:off x="1559" y="4048"/>
                  <a:ext cx="378" cy="181"/>
                  <a:chOff x="4396" y="1245"/>
                  <a:chExt cx="672" cy="248"/>
                </a:xfrm>
              </p:grpSpPr>
              <p:sp>
                <p:nvSpPr>
                  <p:cNvPr id="11390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391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392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11393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11396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1397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</p:grpSp>
              <p:sp>
                <p:nvSpPr>
                  <p:cNvPr id="17541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7542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381" name="Group 199"/>
                <p:cNvGrpSpPr>
                  <a:grpSpLocks/>
                </p:cNvGrpSpPr>
                <p:nvPr/>
              </p:nvGrpSpPr>
              <p:grpSpPr bwMode="auto">
                <a:xfrm>
                  <a:off x="959" y="3816"/>
                  <a:ext cx="378" cy="181"/>
                  <a:chOff x="4396" y="1245"/>
                  <a:chExt cx="672" cy="248"/>
                </a:xfrm>
              </p:grpSpPr>
              <p:sp>
                <p:nvSpPr>
                  <p:cNvPr id="11382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383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384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  <a:ea typeface="ＭＳ Ｐゴシック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11385" name="Group 203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11388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  <p:sp>
                  <p:nvSpPr>
                    <p:cNvPr id="11389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  <a:ea typeface="ＭＳ Ｐゴシック" pitchFamily="34" charset="-128"/>
                      </a:endParaRPr>
                    </a:p>
                  </p:txBody>
                </p:sp>
              </p:grpSp>
              <p:sp>
                <p:nvSpPr>
                  <p:cNvPr id="17533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7534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1345" name="Freeform 208"/>
              <p:cNvSpPr>
                <a:spLocks/>
              </p:cNvSpPr>
              <p:nvPr/>
            </p:nvSpPr>
            <p:spPr bwMode="auto">
              <a:xfrm>
                <a:off x="2574" y="3086"/>
                <a:ext cx="294" cy="166"/>
              </a:xfrm>
              <a:custGeom>
                <a:avLst/>
                <a:gdLst>
                  <a:gd name="T0" fmla="*/ 0 w 294"/>
                  <a:gd name="T1" fmla="*/ 166 h 166"/>
                  <a:gd name="T2" fmla="*/ 294 w 294"/>
                  <a:gd name="T3" fmla="*/ 0 h 16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4" h="166">
                    <a:moveTo>
                      <a:pt x="0" y="166"/>
                    </a:moveTo>
                    <a:lnTo>
                      <a:pt x="294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346" name="Freeform 209"/>
              <p:cNvSpPr>
                <a:spLocks/>
              </p:cNvSpPr>
              <p:nvPr/>
            </p:nvSpPr>
            <p:spPr bwMode="auto">
              <a:xfrm>
                <a:off x="3182" y="3082"/>
                <a:ext cx="272" cy="174"/>
              </a:xfrm>
              <a:custGeom>
                <a:avLst/>
                <a:gdLst>
                  <a:gd name="T0" fmla="*/ 0 w 272"/>
                  <a:gd name="T1" fmla="*/ 0 h 174"/>
                  <a:gd name="T2" fmla="*/ 272 w 272"/>
                  <a:gd name="T3" fmla="*/ 174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2" h="174">
                    <a:moveTo>
                      <a:pt x="0" y="0"/>
                    </a:moveTo>
                    <a:lnTo>
                      <a:pt x="272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347" name="Freeform 210"/>
              <p:cNvSpPr>
                <a:spLocks/>
              </p:cNvSpPr>
              <p:nvPr/>
            </p:nvSpPr>
            <p:spPr bwMode="auto">
              <a:xfrm>
                <a:off x="2511" y="3329"/>
                <a:ext cx="303" cy="150"/>
              </a:xfrm>
              <a:custGeom>
                <a:avLst/>
                <a:gdLst>
                  <a:gd name="T0" fmla="*/ 0 w 294"/>
                  <a:gd name="T1" fmla="*/ 0 h 174"/>
                  <a:gd name="T2" fmla="*/ 374 w 294"/>
                  <a:gd name="T3" fmla="*/ 53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4" h="174">
                    <a:moveTo>
                      <a:pt x="0" y="0"/>
                    </a:moveTo>
                    <a:lnTo>
                      <a:pt x="294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348" name="Freeform 211"/>
              <p:cNvSpPr>
                <a:spLocks/>
              </p:cNvSpPr>
              <p:nvPr/>
            </p:nvSpPr>
            <p:spPr bwMode="auto">
              <a:xfrm>
                <a:off x="3168" y="3322"/>
                <a:ext cx="352" cy="148"/>
              </a:xfrm>
              <a:custGeom>
                <a:avLst/>
                <a:gdLst>
                  <a:gd name="T0" fmla="*/ 0 w 352"/>
                  <a:gd name="T1" fmla="*/ 148 h 148"/>
                  <a:gd name="T2" fmla="*/ 352 w 352"/>
                  <a:gd name="T3" fmla="*/ 0 h 1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2" h="148">
                    <a:moveTo>
                      <a:pt x="0" y="148"/>
                    </a:moveTo>
                    <a:lnTo>
                      <a:pt x="35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349" name="Freeform 212"/>
              <p:cNvSpPr>
                <a:spLocks/>
              </p:cNvSpPr>
              <p:nvPr/>
            </p:nvSpPr>
            <p:spPr bwMode="auto">
              <a:xfrm>
                <a:off x="3528" y="3348"/>
                <a:ext cx="130" cy="320"/>
              </a:xfrm>
              <a:custGeom>
                <a:avLst/>
                <a:gdLst>
                  <a:gd name="T0" fmla="*/ 0 w 118"/>
                  <a:gd name="T1" fmla="*/ 14 h 500"/>
                  <a:gd name="T2" fmla="*/ 258 w 118"/>
                  <a:gd name="T3" fmla="*/ 0 h 5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500">
                    <a:moveTo>
                      <a:pt x="0" y="500"/>
                    </a:moveTo>
                    <a:lnTo>
                      <a:pt x="11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350" name="Freeform 213"/>
              <p:cNvSpPr>
                <a:spLocks/>
              </p:cNvSpPr>
              <p:nvPr/>
            </p:nvSpPr>
            <p:spPr bwMode="auto">
              <a:xfrm>
                <a:off x="2750" y="3684"/>
                <a:ext cx="464" cy="47"/>
              </a:xfrm>
              <a:custGeom>
                <a:avLst/>
                <a:gdLst>
                  <a:gd name="T0" fmla="*/ 2261 w 370"/>
                  <a:gd name="T1" fmla="*/ 689 h 32"/>
                  <a:gd name="T2" fmla="*/ 0 w 370"/>
                  <a:gd name="T3" fmla="*/ 0 h 3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0" h="32">
                    <a:moveTo>
                      <a:pt x="370" y="3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351" name="Freeform 214"/>
              <p:cNvSpPr>
                <a:spLocks/>
              </p:cNvSpPr>
              <p:nvPr/>
            </p:nvSpPr>
            <p:spPr bwMode="auto">
              <a:xfrm>
                <a:off x="2412" y="3344"/>
                <a:ext cx="122" cy="268"/>
              </a:xfrm>
              <a:custGeom>
                <a:avLst/>
                <a:gdLst>
                  <a:gd name="T0" fmla="*/ 8 w 176"/>
                  <a:gd name="T1" fmla="*/ 13 h 412"/>
                  <a:gd name="T2" fmla="*/ 9 w 176"/>
                  <a:gd name="T3" fmla="*/ 13 h 412"/>
                  <a:gd name="T4" fmla="*/ 0 w 176"/>
                  <a:gd name="T5" fmla="*/ 0 h 4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6" h="412">
                    <a:moveTo>
                      <a:pt x="162" y="408"/>
                    </a:moveTo>
                    <a:lnTo>
                      <a:pt x="176" y="41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grpSp>
            <p:nvGrpSpPr>
              <p:cNvPr id="11352" name="Group 215"/>
              <p:cNvGrpSpPr>
                <a:grpSpLocks/>
              </p:cNvGrpSpPr>
              <p:nvPr/>
            </p:nvGrpSpPr>
            <p:grpSpPr bwMode="auto">
              <a:xfrm>
                <a:off x="2822" y="2974"/>
                <a:ext cx="378" cy="181"/>
                <a:chOff x="4396" y="1245"/>
                <a:chExt cx="672" cy="248"/>
              </a:xfrm>
            </p:grpSpPr>
            <p:sp>
              <p:nvSpPr>
                <p:cNvPr id="1137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37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37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1374" name="Group 21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7" name="Freeform 22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378" name="Freeform 22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17522" name="Line 222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7523" name="Line 223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1353" name="Group 224"/>
              <p:cNvGrpSpPr>
                <a:grpSpLocks/>
              </p:cNvGrpSpPr>
              <p:nvPr/>
            </p:nvGrpSpPr>
            <p:grpSpPr bwMode="auto">
              <a:xfrm>
                <a:off x="3171" y="3604"/>
                <a:ext cx="378" cy="181"/>
                <a:chOff x="4396" y="1245"/>
                <a:chExt cx="672" cy="248"/>
              </a:xfrm>
            </p:grpSpPr>
            <p:sp>
              <p:nvSpPr>
                <p:cNvPr id="11363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36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365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1366" name="Group 22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69" name="Freeform 22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370" name="Freeform 23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17514" name="Line 231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7515" name="Line 232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1354" name="Group 233"/>
              <p:cNvGrpSpPr>
                <a:grpSpLocks/>
              </p:cNvGrpSpPr>
              <p:nvPr/>
            </p:nvGrpSpPr>
            <p:grpSpPr bwMode="auto">
              <a:xfrm>
                <a:off x="2403" y="3574"/>
                <a:ext cx="378" cy="181"/>
                <a:chOff x="4396" y="1245"/>
                <a:chExt cx="672" cy="248"/>
              </a:xfrm>
            </p:grpSpPr>
            <p:sp>
              <p:nvSpPr>
                <p:cNvPr id="11355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35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1357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11358" name="Group 237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61" name="Freeform 238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11362" name="Freeform 239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17506" name="Line 240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7507" name="Line 241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7487" name="Text Box 108"/>
            <p:cNvSpPr txBox="1">
              <a:spLocks noChangeArrowheads="1"/>
            </p:cNvSpPr>
            <p:nvPr/>
          </p:nvSpPr>
          <p:spPr bwMode="auto">
            <a:xfrm>
              <a:off x="667" y="32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488" name="Text Box 109"/>
            <p:cNvSpPr txBox="1">
              <a:spLocks noChangeArrowheads="1"/>
            </p:cNvSpPr>
            <p:nvPr/>
          </p:nvSpPr>
          <p:spPr bwMode="auto">
            <a:xfrm>
              <a:off x="620" y="35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7489" name="Text Box 110"/>
            <p:cNvSpPr txBox="1">
              <a:spLocks noChangeArrowheads="1"/>
            </p:cNvSpPr>
            <p:nvPr/>
          </p:nvSpPr>
          <p:spPr bwMode="auto">
            <a:xfrm>
              <a:off x="448" y="350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3</a:t>
              </a:r>
            </a:p>
          </p:txBody>
        </p:sp>
      </p:grpSp>
      <p:pic>
        <p:nvPicPr>
          <p:cNvPr id="11269" name="Picture 17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71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7950"/>
            <a:ext cx="6378575" cy="8636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Datagram forwarding  table</a:t>
            </a:r>
          </a:p>
        </p:txBody>
      </p:sp>
      <p:sp>
        <p:nvSpPr>
          <p:cNvPr id="11271" name="Freeform 11"/>
          <p:cNvSpPr>
            <a:spLocks/>
          </p:cNvSpPr>
          <p:nvPr/>
        </p:nvSpPr>
        <p:spPr bwMode="auto">
          <a:xfrm>
            <a:off x="2397125" y="3521075"/>
            <a:ext cx="2290763" cy="1295400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2176463" y="1195388"/>
            <a:ext cx="2528887" cy="23336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417" name="Oval 13"/>
          <p:cNvSpPr>
            <a:spLocks noChangeArrowheads="1"/>
          </p:cNvSpPr>
          <p:nvPr/>
        </p:nvSpPr>
        <p:spPr bwMode="auto">
          <a:xfrm>
            <a:off x="2513013" y="1247775"/>
            <a:ext cx="2095500" cy="6048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418" name="Rectangle 105"/>
          <p:cNvSpPr>
            <a:spLocks noChangeArrowheads="1"/>
          </p:cNvSpPr>
          <p:nvPr/>
        </p:nvSpPr>
        <p:spPr bwMode="auto">
          <a:xfrm>
            <a:off x="2457450" y="4584700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419" name="Rectangle 106"/>
          <p:cNvSpPr>
            <a:spLocks noChangeArrowheads="1"/>
          </p:cNvSpPr>
          <p:nvPr/>
        </p:nvSpPr>
        <p:spPr bwMode="auto">
          <a:xfrm>
            <a:off x="2433638" y="4608513"/>
            <a:ext cx="1147762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420" name="Line 107"/>
          <p:cNvSpPr>
            <a:spLocks noChangeShapeType="1"/>
          </p:cNvSpPr>
          <p:nvPr/>
        </p:nvSpPr>
        <p:spPr bwMode="auto">
          <a:xfrm>
            <a:off x="3459163" y="4740275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7421" name="Rectangle 111"/>
          <p:cNvSpPr>
            <a:spLocks noChangeArrowheads="1"/>
          </p:cNvSpPr>
          <p:nvPr/>
        </p:nvSpPr>
        <p:spPr bwMode="auto">
          <a:xfrm>
            <a:off x="3062288" y="4611688"/>
            <a:ext cx="427037" cy="23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422" name="Text Box 112"/>
          <p:cNvSpPr txBox="1">
            <a:spLocks noChangeArrowheads="1"/>
          </p:cNvSpPr>
          <p:nvPr/>
        </p:nvSpPr>
        <p:spPr bwMode="auto">
          <a:xfrm>
            <a:off x="3014663" y="4584700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17423" name="Text Box 113"/>
          <p:cNvSpPr txBox="1">
            <a:spLocks noChangeArrowheads="1"/>
          </p:cNvSpPr>
          <p:nvPr/>
        </p:nvSpPr>
        <p:spPr bwMode="auto">
          <a:xfrm>
            <a:off x="1298575" y="3913188"/>
            <a:ext cx="24653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IP destination address in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arriving packet</a:t>
            </a:r>
            <a:r>
              <a:rPr lang="ja-JP" altLang="en-US" sz="1600" smtClean="0">
                <a:solidFill>
                  <a:srgbClr val="000000"/>
                </a:solidFill>
              </a:rPr>
              <a:t>’</a:t>
            </a:r>
            <a:r>
              <a:rPr lang="en-US" altLang="ja-JP" sz="1600" smtClean="0">
                <a:solidFill>
                  <a:srgbClr val="000000"/>
                </a:solidFill>
              </a:rPr>
              <a:t>s header</a:t>
            </a:r>
            <a:endParaRPr lang="en-US" altLang="en-US" sz="1600" smtClean="0">
              <a:solidFill>
                <a:srgbClr val="000000"/>
              </a:solidFill>
            </a:endParaRPr>
          </a:p>
        </p:txBody>
      </p:sp>
      <p:sp>
        <p:nvSpPr>
          <p:cNvPr id="17424" name="Line 114"/>
          <p:cNvSpPr>
            <a:spLocks noChangeShapeType="1"/>
          </p:cNvSpPr>
          <p:nvPr/>
        </p:nvSpPr>
        <p:spPr bwMode="auto">
          <a:xfrm flipH="1">
            <a:off x="2681288" y="4870450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7425" name="Text Box 115"/>
          <p:cNvSpPr txBox="1">
            <a:spLocks noChangeArrowheads="1"/>
          </p:cNvSpPr>
          <p:nvPr/>
        </p:nvSpPr>
        <p:spPr bwMode="auto">
          <a:xfrm>
            <a:off x="2641600" y="1404938"/>
            <a:ext cx="1863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routing algorithm</a:t>
            </a:r>
          </a:p>
        </p:txBody>
      </p:sp>
      <p:sp>
        <p:nvSpPr>
          <p:cNvPr id="17426" name="Rectangle 116"/>
          <p:cNvSpPr>
            <a:spLocks noChangeArrowheads="1"/>
          </p:cNvSpPr>
          <p:nvPr/>
        </p:nvSpPr>
        <p:spPr bwMode="auto">
          <a:xfrm>
            <a:off x="2387600" y="2141538"/>
            <a:ext cx="2184400" cy="1298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427" name="Text Box 117"/>
          <p:cNvSpPr txBox="1">
            <a:spLocks noChangeArrowheads="1"/>
          </p:cNvSpPr>
          <p:nvPr/>
        </p:nvSpPr>
        <p:spPr bwMode="auto">
          <a:xfrm>
            <a:off x="2647950" y="2105025"/>
            <a:ext cx="185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local forwarding table</a:t>
            </a:r>
          </a:p>
        </p:txBody>
      </p:sp>
      <p:sp>
        <p:nvSpPr>
          <p:cNvPr id="17428" name="Text Box 118"/>
          <p:cNvSpPr txBox="1">
            <a:spLocks noChangeArrowheads="1"/>
          </p:cNvSpPr>
          <p:nvPr/>
        </p:nvSpPr>
        <p:spPr bwMode="auto">
          <a:xfrm>
            <a:off x="2430463" y="2352675"/>
            <a:ext cx="1312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dest address</a:t>
            </a:r>
          </a:p>
        </p:txBody>
      </p:sp>
      <p:sp>
        <p:nvSpPr>
          <p:cNvPr id="17429" name="Text Box 119"/>
          <p:cNvSpPr txBox="1">
            <a:spLocks noChangeArrowheads="1"/>
          </p:cNvSpPr>
          <p:nvPr/>
        </p:nvSpPr>
        <p:spPr bwMode="auto">
          <a:xfrm>
            <a:off x="3597275" y="2354263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output  link</a:t>
            </a:r>
          </a:p>
        </p:txBody>
      </p:sp>
      <p:sp>
        <p:nvSpPr>
          <p:cNvPr id="17430" name="Line 120"/>
          <p:cNvSpPr>
            <a:spLocks noChangeShapeType="1"/>
          </p:cNvSpPr>
          <p:nvPr/>
        </p:nvSpPr>
        <p:spPr bwMode="auto">
          <a:xfrm>
            <a:off x="3695700" y="2365375"/>
            <a:ext cx="7938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7431" name="Text Box 121"/>
          <p:cNvSpPr txBox="1">
            <a:spLocks noChangeArrowheads="1"/>
          </p:cNvSpPr>
          <p:nvPr/>
        </p:nvSpPr>
        <p:spPr bwMode="auto">
          <a:xfrm>
            <a:off x="2417763" y="2636838"/>
            <a:ext cx="1289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address-range 1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address-range 2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address-range 3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address-range 4</a:t>
            </a:r>
          </a:p>
        </p:txBody>
      </p:sp>
      <p:sp>
        <p:nvSpPr>
          <p:cNvPr id="17432" name="Text Box 122"/>
          <p:cNvSpPr txBox="1">
            <a:spLocks noChangeArrowheads="1"/>
          </p:cNvSpPr>
          <p:nvPr/>
        </p:nvSpPr>
        <p:spPr bwMode="auto">
          <a:xfrm>
            <a:off x="3711575" y="2636838"/>
            <a:ext cx="268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433" name="Line 123"/>
          <p:cNvSpPr>
            <a:spLocks noChangeShapeType="1"/>
          </p:cNvSpPr>
          <p:nvPr/>
        </p:nvSpPr>
        <p:spPr bwMode="auto">
          <a:xfrm>
            <a:off x="2409825" y="2617788"/>
            <a:ext cx="216376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7434" name="Line 124"/>
          <p:cNvSpPr>
            <a:spLocks noChangeShapeType="1"/>
          </p:cNvSpPr>
          <p:nvPr/>
        </p:nvSpPr>
        <p:spPr bwMode="auto">
          <a:xfrm>
            <a:off x="2392363" y="2370138"/>
            <a:ext cx="21732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7435" name="AutoShape 125"/>
          <p:cNvSpPr>
            <a:spLocks noChangeArrowheads="1"/>
          </p:cNvSpPr>
          <p:nvPr/>
        </p:nvSpPr>
        <p:spPr bwMode="auto">
          <a:xfrm rot="5400000">
            <a:off x="3466306" y="1859757"/>
            <a:ext cx="239713" cy="273050"/>
          </a:xfrm>
          <a:prstGeom prst="rightArrow">
            <a:avLst>
              <a:gd name="adj1" fmla="val 51167"/>
              <a:gd name="adj2" fmla="val 3973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436" name="Line 126"/>
          <p:cNvSpPr>
            <a:spLocks noChangeShapeType="1"/>
          </p:cNvSpPr>
          <p:nvPr/>
        </p:nvSpPr>
        <p:spPr bwMode="auto">
          <a:xfrm>
            <a:off x="2843213" y="4302125"/>
            <a:ext cx="363537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93" name="Freeform 127"/>
          <p:cNvSpPr>
            <a:spLocks/>
          </p:cNvSpPr>
          <p:nvPr/>
        </p:nvSpPr>
        <p:spPr bwMode="auto">
          <a:xfrm>
            <a:off x="3916363" y="4792663"/>
            <a:ext cx="879475" cy="26511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94" name="Freeform 128"/>
          <p:cNvSpPr>
            <a:spLocks/>
          </p:cNvSpPr>
          <p:nvPr/>
        </p:nvSpPr>
        <p:spPr bwMode="auto">
          <a:xfrm flipH="1">
            <a:off x="6249988" y="435610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95" name="Freeform 129"/>
          <p:cNvSpPr>
            <a:spLocks/>
          </p:cNvSpPr>
          <p:nvPr/>
        </p:nvSpPr>
        <p:spPr bwMode="auto">
          <a:xfrm flipH="1">
            <a:off x="5240338" y="408305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96" name="Freeform 130"/>
          <p:cNvSpPr>
            <a:spLocks/>
          </p:cNvSpPr>
          <p:nvPr/>
        </p:nvSpPr>
        <p:spPr bwMode="auto">
          <a:xfrm flipH="1" flipV="1">
            <a:off x="5908675" y="5629275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97" name="Freeform 131"/>
          <p:cNvSpPr>
            <a:spLocks/>
          </p:cNvSpPr>
          <p:nvPr/>
        </p:nvSpPr>
        <p:spPr bwMode="auto">
          <a:xfrm flipH="1" flipV="1">
            <a:off x="4559300" y="5613400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98" name="Freeform 132"/>
          <p:cNvSpPr>
            <a:spLocks/>
          </p:cNvSpPr>
          <p:nvPr/>
        </p:nvSpPr>
        <p:spPr bwMode="auto">
          <a:xfrm flipH="1" flipV="1">
            <a:off x="5199063" y="5321300"/>
            <a:ext cx="542925" cy="452438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11299" name="Group 133"/>
          <p:cNvGrpSpPr>
            <a:grpSpLocks/>
          </p:cNvGrpSpPr>
          <p:nvPr/>
        </p:nvGrpSpPr>
        <p:grpSpPr bwMode="auto">
          <a:xfrm>
            <a:off x="5248275" y="3638550"/>
            <a:ext cx="550863" cy="452438"/>
            <a:chOff x="2886" y="1668"/>
            <a:chExt cx="347" cy="285"/>
          </a:xfrm>
        </p:grpSpPr>
        <p:sp>
          <p:nvSpPr>
            <p:cNvPr id="17479" name="Rectangle 134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80" name="Oval 135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81" name="Rectangle 136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82" name="Line 137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83" name="Line 138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84" name="Line 139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85" name="AutoShape 140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1300" name="Group 141"/>
          <p:cNvGrpSpPr>
            <a:grpSpLocks/>
          </p:cNvGrpSpPr>
          <p:nvPr/>
        </p:nvGrpSpPr>
        <p:grpSpPr bwMode="auto">
          <a:xfrm>
            <a:off x="6261100" y="3911600"/>
            <a:ext cx="550863" cy="452438"/>
            <a:chOff x="2886" y="1668"/>
            <a:chExt cx="347" cy="285"/>
          </a:xfrm>
        </p:grpSpPr>
        <p:sp>
          <p:nvSpPr>
            <p:cNvPr id="17472" name="Rectangle 142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73" name="Oval 143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74" name="Rectangle 144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75" name="Line 145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76" name="Line 146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77" name="Line 147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78" name="AutoShape 148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1301" name="Group 149"/>
          <p:cNvGrpSpPr>
            <a:grpSpLocks/>
          </p:cNvGrpSpPr>
          <p:nvPr/>
        </p:nvGrpSpPr>
        <p:grpSpPr bwMode="auto">
          <a:xfrm>
            <a:off x="5891213" y="5988050"/>
            <a:ext cx="550862" cy="452438"/>
            <a:chOff x="2886" y="1668"/>
            <a:chExt cx="347" cy="285"/>
          </a:xfrm>
        </p:grpSpPr>
        <p:sp>
          <p:nvSpPr>
            <p:cNvPr id="17465" name="Rectangle 150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66" name="Oval 151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67" name="Rectangle 152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68" name="Line 153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69" name="Line 154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70" name="Line 155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71" name="AutoShape 156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1302" name="Group 157"/>
          <p:cNvGrpSpPr>
            <a:grpSpLocks/>
          </p:cNvGrpSpPr>
          <p:nvPr/>
        </p:nvGrpSpPr>
        <p:grpSpPr bwMode="auto">
          <a:xfrm>
            <a:off x="5195888" y="5768975"/>
            <a:ext cx="550862" cy="452438"/>
            <a:chOff x="2886" y="1668"/>
            <a:chExt cx="347" cy="285"/>
          </a:xfrm>
        </p:grpSpPr>
        <p:sp>
          <p:nvSpPr>
            <p:cNvPr id="17458" name="Rectangle 158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59" name="Oval 159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60" name="Rectangle 160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61" name="Line 161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62" name="Line 162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63" name="Line 163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64" name="AutoShape 164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1303" name="Group 165"/>
          <p:cNvGrpSpPr>
            <a:grpSpLocks/>
          </p:cNvGrpSpPr>
          <p:nvPr/>
        </p:nvGrpSpPr>
        <p:grpSpPr bwMode="auto">
          <a:xfrm>
            <a:off x="4540250" y="5961063"/>
            <a:ext cx="550863" cy="452437"/>
            <a:chOff x="2886" y="1668"/>
            <a:chExt cx="347" cy="285"/>
          </a:xfrm>
        </p:grpSpPr>
        <p:sp>
          <p:nvSpPr>
            <p:cNvPr id="17451" name="Rectangle 166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52" name="Oval 167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53" name="Rectangle 168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454" name="Line 169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55" name="Line 170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56" name="Line 171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57" name="AutoShape 172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7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C2BD62E9-77E1-4ABF-BCB7-3233147BD840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11</a:t>
            </a:fld>
            <a:endParaRPr lang="en-US" altLang="en-US" sz="12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2292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71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7950"/>
            <a:ext cx="6378575" cy="8636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Datagram forwarding  table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712788" y="1409700"/>
            <a:ext cx="80708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altLang="en-US" kern="0" dirty="0" smtClean="0">
                <a:solidFill>
                  <a:srgbClr val="000000"/>
                </a:solidFill>
                <a:ea typeface="ＭＳ Ｐゴシック" pitchFamily="34" charset="-128"/>
              </a:rPr>
              <a:t>Brute-force implementation of the forwarding table:</a:t>
            </a:r>
          </a:p>
          <a:p>
            <a:pPr lvl="1">
              <a:defRPr/>
            </a:pPr>
            <a:r>
              <a:rPr lang="en-US" altLang="en-US" kern="0" dirty="0" smtClean="0">
                <a:solidFill>
                  <a:srgbClr val="000000"/>
                </a:solidFill>
                <a:ea typeface="ＭＳ Ｐゴシック" pitchFamily="34" charset="-128"/>
              </a:rPr>
              <a:t>One entry for every possible destination!</a:t>
            </a:r>
          </a:p>
          <a:p>
            <a:pPr lvl="1">
              <a:defRPr/>
            </a:pPr>
            <a:r>
              <a:rPr lang="en-US" altLang="en-US" kern="0" dirty="0" smtClean="0">
                <a:solidFill>
                  <a:srgbClr val="FF0000"/>
                </a:solidFill>
                <a:ea typeface="ＭＳ Ｐゴシック" pitchFamily="34" charset="-128"/>
              </a:rPr>
              <a:t>4 billion possible entries?</a:t>
            </a:r>
          </a:p>
        </p:txBody>
      </p:sp>
      <p:grpSp>
        <p:nvGrpSpPr>
          <p:cNvPr id="12295" name="Group 4"/>
          <p:cNvGrpSpPr>
            <a:grpSpLocks/>
          </p:cNvGrpSpPr>
          <p:nvPr/>
        </p:nvGrpSpPr>
        <p:grpSpPr bwMode="auto">
          <a:xfrm>
            <a:off x="1474788" y="3290888"/>
            <a:ext cx="2528887" cy="2333625"/>
            <a:chOff x="2176463" y="1209243"/>
            <a:chExt cx="2528887" cy="2333625"/>
          </a:xfrm>
        </p:grpSpPr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2176463" y="1209243"/>
              <a:ext cx="2528887" cy="23336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13013" y="1261630"/>
              <a:ext cx="2095500" cy="6048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2" name="Text Box 115"/>
            <p:cNvSpPr txBox="1">
              <a:spLocks noChangeArrowheads="1"/>
            </p:cNvSpPr>
            <p:nvPr/>
          </p:nvSpPr>
          <p:spPr bwMode="auto">
            <a:xfrm>
              <a:off x="2641600" y="1418793"/>
              <a:ext cx="18637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routing algorithm</a:t>
              </a:r>
            </a:p>
          </p:txBody>
        </p:sp>
        <p:sp>
          <p:nvSpPr>
            <p:cNvPr id="23" name="Rectangle 116"/>
            <p:cNvSpPr>
              <a:spLocks noChangeArrowheads="1"/>
            </p:cNvSpPr>
            <p:nvPr/>
          </p:nvSpPr>
          <p:spPr bwMode="auto">
            <a:xfrm>
              <a:off x="2387600" y="2155393"/>
              <a:ext cx="2184400" cy="12985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Text Box 117"/>
            <p:cNvSpPr txBox="1">
              <a:spLocks noChangeArrowheads="1"/>
            </p:cNvSpPr>
            <p:nvPr/>
          </p:nvSpPr>
          <p:spPr bwMode="auto">
            <a:xfrm>
              <a:off x="2647950" y="2118880"/>
              <a:ext cx="18589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local forwarding table</a:t>
              </a:r>
            </a:p>
          </p:txBody>
        </p:sp>
        <p:sp>
          <p:nvSpPr>
            <p:cNvPr id="25" name="Text Box 118"/>
            <p:cNvSpPr txBox="1">
              <a:spLocks noChangeArrowheads="1"/>
            </p:cNvSpPr>
            <p:nvPr/>
          </p:nvSpPr>
          <p:spPr bwMode="auto">
            <a:xfrm>
              <a:off x="2430463" y="2366530"/>
              <a:ext cx="13128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address</a:t>
              </a:r>
            </a:p>
          </p:txBody>
        </p:sp>
        <p:sp>
          <p:nvSpPr>
            <p:cNvPr id="26" name="Text Box 119"/>
            <p:cNvSpPr txBox="1">
              <a:spLocks noChangeArrowheads="1"/>
            </p:cNvSpPr>
            <p:nvPr/>
          </p:nvSpPr>
          <p:spPr bwMode="auto">
            <a:xfrm>
              <a:off x="3597275" y="2368118"/>
              <a:ext cx="1041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output  link</a:t>
              </a:r>
            </a:p>
          </p:txBody>
        </p:sp>
        <p:sp>
          <p:nvSpPr>
            <p:cNvPr id="27" name="Line 120"/>
            <p:cNvSpPr>
              <a:spLocks noChangeShapeType="1"/>
            </p:cNvSpPr>
            <p:nvPr/>
          </p:nvSpPr>
          <p:spPr bwMode="auto">
            <a:xfrm>
              <a:off x="3695700" y="2379230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Text Box 121"/>
            <p:cNvSpPr txBox="1">
              <a:spLocks noChangeArrowheads="1"/>
            </p:cNvSpPr>
            <p:nvPr/>
          </p:nvSpPr>
          <p:spPr bwMode="auto">
            <a:xfrm>
              <a:off x="2417763" y="2650693"/>
              <a:ext cx="128905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address-range 1</a:t>
              </a:r>
            </a:p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address-range 2</a:t>
              </a:r>
            </a:p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address-range 3</a:t>
              </a:r>
            </a:p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address-range 4</a:t>
              </a:r>
            </a:p>
          </p:txBody>
        </p:sp>
        <p:sp>
          <p:nvSpPr>
            <p:cNvPr id="29" name="Text Box 122"/>
            <p:cNvSpPr txBox="1">
              <a:spLocks noChangeArrowheads="1"/>
            </p:cNvSpPr>
            <p:nvPr/>
          </p:nvSpPr>
          <p:spPr bwMode="auto">
            <a:xfrm>
              <a:off x="3711575" y="2650693"/>
              <a:ext cx="268288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3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" name="Line 123"/>
            <p:cNvSpPr>
              <a:spLocks noChangeShapeType="1"/>
            </p:cNvSpPr>
            <p:nvPr/>
          </p:nvSpPr>
          <p:spPr bwMode="auto">
            <a:xfrm>
              <a:off x="2409825" y="2631643"/>
              <a:ext cx="2163763" cy="4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Line 124"/>
            <p:cNvSpPr>
              <a:spLocks noChangeShapeType="1"/>
            </p:cNvSpPr>
            <p:nvPr/>
          </p:nvSpPr>
          <p:spPr bwMode="auto">
            <a:xfrm>
              <a:off x="2392363" y="2383993"/>
              <a:ext cx="2173287" cy="4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AutoShape 125"/>
            <p:cNvSpPr>
              <a:spLocks noChangeArrowheads="1"/>
            </p:cNvSpPr>
            <p:nvPr/>
          </p:nvSpPr>
          <p:spPr bwMode="auto">
            <a:xfrm rot="5400000">
              <a:off x="3466306" y="1873612"/>
              <a:ext cx="239713" cy="273050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3" name="Group 176"/>
          <p:cNvGrpSpPr>
            <a:grpSpLocks/>
          </p:cNvGrpSpPr>
          <p:nvPr/>
        </p:nvGrpSpPr>
        <p:grpSpPr bwMode="auto">
          <a:xfrm>
            <a:off x="2925763" y="3309938"/>
            <a:ext cx="5553075" cy="1684337"/>
            <a:chOff x="1642" y="1477"/>
            <a:chExt cx="3866" cy="1061"/>
          </a:xfrm>
        </p:grpSpPr>
        <p:sp>
          <p:nvSpPr>
            <p:cNvPr id="34" name="Text Box 174"/>
            <p:cNvSpPr txBox="1">
              <a:spLocks noChangeArrowheads="1"/>
            </p:cNvSpPr>
            <p:nvPr/>
          </p:nvSpPr>
          <p:spPr bwMode="auto">
            <a:xfrm>
              <a:off x="3474" y="1477"/>
              <a:ext cx="2034" cy="881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4 billion IP addresses, so rather than list individual destination address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list </a:t>
              </a:r>
              <a:r>
                <a:rPr lang="en-US" sz="2000" i="1" dirty="0" smtClean="0">
                  <a:solidFill>
                    <a:srgbClr val="000099"/>
                  </a:solidFill>
                  <a:latin typeface="Gill Sans MT" charset="0"/>
                </a:rPr>
                <a:t>range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of addresses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(aggregate table entries)</a:t>
              </a:r>
            </a:p>
          </p:txBody>
        </p:sp>
        <p:sp>
          <p:nvSpPr>
            <p:cNvPr id="35" name="Line 175"/>
            <p:cNvSpPr>
              <a:spLocks noChangeShapeType="1"/>
            </p:cNvSpPr>
            <p:nvPr/>
          </p:nvSpPr>
          <p:spPr bwMode="auto">
            <a:xfrm flipH="1">
              <a:off x="1642" y="1693"/>
              <a:ext cx="1832" cy="84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20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56882DD6-C09B-49E7-A20D-EE190E5A39AE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12</a:t>
            </a:fld>
            <a:endParaRPr lang="en-US" altLang="en-US" sz="12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13316" name="Group 2"/>
          <p:cNvGrpSpPr>
            <a:grpSpLocks/>
          </p:cNvGrpSpPr>
          <p:nvPr/>
        </p:nvGrpSpPr>
        <p:grpSpPr bwMode="auto">
          <a:xfrm>
            <a:off x="1000125" y="2039938"/>
            <a:ext cx="7250113" cy="4638675"/>
            <a:chOff x="999560" y="1984543"/>
            <a:chExt cx="7250113" cy="4638675"/>
          </a:xfrm>
        </p:grpSpPr>
        <p:sp>
          <p:nvSpPr>
            <p:cNvPr id="18436" name="Rectangle 3"/>
            <p:cNvSpPr>
              <a:spLocks noChangeArrowheads="1"/>
            </p:cNvSpPr>
            <p:nvPr/>
          </p:nvSpPr>
          <p:spPr bwMode="auto">
            <a:xfrm>
              <a:off x="1002735" y="2098843"/>
              <a:ext cx="5235575" cy="424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smtClean="0">
                  <a:solidFill>
                    <a:srgbClr val="000000"/>
                  </a:solidFill>
                  <a:cs typeface="Times New Roman" pitchFamily="18" charset="0"/>
                </a:rPr>
                <a:t>Destination Address Range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b="1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11001000 00010111 00010000 00000000</a:t>
              </a:r>
              <a:endParaRPr lang="en-US" altLang="en-US" sz="2000" b="1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through</a:t>
              </a:r>
              <a:r>
                <a:rPr lang="en-US" altLang="en-US" sz="1800" smtClean="0">
                  <a:solidFill>
                    <a:srgbClr val="000000"/>
                  </a:solidFill>
                  <a:latin typeface="Comic Sans MS" pitchFamily="66" charset="0"/>
                  <a:cs typeface="Times New Roman" pitchFamily="18" charset="0"/>
                </a:rPr>
                <a:t>                                 </a:t>
              </a:r>
              <a:endParaRPr lang="en-US" altLang="en-US" sz="2000" smtClean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11001000 00010111 00010111 11111111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11001000 00010111 00011000 00000000</a:t>
              </a:r>
              <a:endParaRPr lang="en-US" altLang="en-US" sz="2000" b="1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through</a:t>
              </a:r>
              <a:endParaRPr lang="en-US" altLang="en-US" sz="2000" smtClean="0">
                <a:solidFill>
                  <a:srgbClr val="000000"/>
                </a:solidFill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11001000 00010111 00011000 11111111  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000" b="1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11001000 00010111 00011001 00000000</a:t>
              </a:r>
              <a:endParaRPr lang="en-US" altLang="en-US" sz="2000" b="1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through</a:t>
              </a:r>
              <a:endParaRPr lang="en-US" altLang="en-US" sz="2000" smtClean="0">
                <a:solidFill>
                  <a:srgbClr val="000000"/>
                </a:solidFill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11001000 00010111 00011111 11111111  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otherwise</a:t>
              </a:r>
            </a:p>
          </p:txBody>
        </p:sp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6427223" y="2136943"/>
              <a:ext cx="1555750" cy="448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Link Interface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u="sng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3  </a:t>
              </a:r>
              <a:endParaRPr lang="en-US" altLang="en-US" sz="2000" smtClean="0">
                <a:solidFill>
                  <a:srgbClr val="000000"/>
                </a:solidFill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b="1" smtClean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010673" y="1987718"/>
              <a:ext cx="7223125" cy="4525962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999560" y="2579855"/>
              <a:ext cx="722312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1026548" y="3635543"/>
              <a:ext cx="722312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1020198" y="4757905"/>
              <a:ext cx="722312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1013848" y="5880268"/>
              <a:ext cx="722312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6303398" y="1984543"/>
              <a:ext cx="0" cy="451485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3317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71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7950"/>
            <a:ext cx="6378575" cy="8636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Datagram forwarding 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5525" y="914400"/>
            <a:ext cx="7329488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pitchFamily="34" charset="-128"/>
              </a:rPr>
              <a:t>Let’s suppose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pitchFamily="34" charset="-128"/>
              </a:rPr>
              <a:t>our router has four links, numbered 0 through 3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pitchFamily="34" charset="-128"/>
              </a:rPr>
              <a:t>packets are to be forwarded to the link interfaces as follows</a:t>
            </a:r>
          </a:p>
        </p:txBody>
      </p:sp>
    </p:spTree>
    <p:extLst>
      <p:ext uri="{BB962C8B-B14F-4D97-AF65-F5344CB8AC3E}">
        <p14:creationId xmlns:p14="http://schemas.microsoft.com/office/powerpoint/2010/main" val="20861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9C1B0B7A-E440-4FE9-AEE9-0F91550103E4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280988" y="4232275"/>
            <a:ext cx="86899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u="sng" dirty="0" smtClean="0">
                <a:solidFill>
                  <a:srgbClr val="000099"/>
                </a:solidFill>
              </a:rPr>
              <a:t>examples</a:t>
            </a:r>
            <a:r>
              <a:rPr lang="en-US" sz="2000" dirty="0" smtClean="0">
                <a:solidFill>
                  <a:srgbClr val="000099"/>
                </a:solidFill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the router matches a prefix of the packet’s destination address with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the entries in the table.</a:t>
            </a:r>
          </a:p>
        </p:txBody>
      </p:sp>
      <p:grpSp>
        <p:nvGrpSpPr>
          <p:cNvPr id="14341" name="Group 3"/>
          <p:cNvGrpSpPr>
            <a:grpSpLocks/>
          </p:cNvGrpSpPr>
          <p:nvPr/>
        </p:nvGrpSpPr>
        <p:grpSpPr bwMode="auto">
          <a:xfrm>
            <a:off x="838200" y="5335588"/>
            <a:ext cx="7259638" cy="396875"/>
            <a:chOff x="838200" y="4601263"/>
            <a:chExt cx="7259638" cy="396875"/>
          </a:xfrm>
        </p:grpSpPr>
        <p:sp>
          <p:nvSpPr>
            <p:cNvPr id="19462" name="Rectangle 18"/>
            <p:cNvSpPr>
              <a:spLocks noChangeArrowheads="1"/>
            </p:cNvSpPr>
            <p:nvPr/>
          </p:nvSpPr>
          <p:spPr bwMode="auto">
            <a:xfrm>
              <a:off x="4276725" y="4634600"/>
              <a:ext cx="1636713" cy="269875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9468" name="Text Box 9"/>
            <p:cNvSpPr txBox="1">
              <a:spLocks noChangeArrowheads="1"/>
            </p:cNvSpPr>
            <p:nvPr/>
          </p:nvSpPr>
          <p:spPr bwMode="auto">
            <a:xfrm>
              <a:off x="838200" y="4602850"/>
              <a:ext cx="5137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DA: 11001000  00010111  00010110  10100001 </a:t>
              </a:r>
            </a:p>
          </p:txBody>
        </p:sp>
        <p:sp>
          <p:nvSpPr>
            <p:cNvPr id="19469" name="Text Box 15"/>
            <p:cNvSpPr txBox="1">
              <a:spLocks noChangeArrowheads="1"/>
            </p:cNvSpPr>
            <p:nvPr/>
          </p:nvSpPr>
          <p:spPr bwMode="auto">
            <a:xfrm>
              <a:off x="6262688" y="4601263"/>
              <a:ext cx="1835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smtClean="0">
                  <a:solidFill>
                    <a:srgbClr val="CC0000"/>
                  </a:solidFill>
                  <a:latin typeface="Gill Sans MT" charset="0"/>
                </a:rPr>
                <a:t>which interface?</a:t>
              </a:r>
            </a:p>
          </p:txBody>
        </p:sp>
      </p:grpSp>
      <p:grpSp>
        <p:nvGrpSpPr>
          <p:cNvPr id="14342" name="Group 2"/>
          <p:cNvGrpSpPr>
            <a:grpSpLocks/>
          </p:cNvGrpSpPr>
          <p:nvPr/>
        </p:nvGrpSpPr>
        <p:grpSpPr bwMode="auto">
          <a:xfrm>
            <a:off x="992188" y="1760538"/>
            <a:ext cx="7478712" cy="2179637"/>
            <a:chOff x="992188" y="2965450"/>
            <a:chExt cx="7478712" cy="2179638"/>
          </a:xfrm>
        </p:grpSpPr>
        <p:sp>
          <p:nvSpPr>
            <p:cNvPr id="19465" name="Rectangle 5"/>
            <p:cNvSpPr>
              <a:spLocks noChangeArrowheads="1"/>
            </p:cNvSpPr>
            <p:nvPr/>
          </p:nvSpPr>
          <p:spPr bwMode="auto">
            <a:xfrm>
              <a:off x="1065213" y="2989262"/>
              <a:ext cx="5235575" cy="215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just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Destination Address Range                        </a:t>
              </a:r>
            </a:p>
            <a:p>
              <a:pPr algn="just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00010*** ********* </a:t>
              </a:r>
              <a:endParaRPr lang="en-US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just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00011000 *********</a:t>
              </a:r>
              <a:endParaRPr lang="en-US" altLang="en-US" sz="200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just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11001000 00010111 00011*** *********</a:t>
              </a:r>
              <a:endParaRPr lang="en-US" altLang="en-US" sz="2000" smtClean="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just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  <a:cs typeface="Times New Roman" pitchFamily="18" charset="0"/>
                </a:rPr>
                <a:t>otherwise  </a:t>
              </a:r>
              <a:r>
                <a:rPr lang="en-US" altLang="en-US" sz="1800" smtClean="0">
                  <a:solidFill>
                    <a:srgbClr val="000000"/>
                  </a:solidFill>
                  <a:latin typeface="Times" charset="0"/>
                  <a:cs typeface="Times New Roman" pitchFamily="18" charset="0"/>
                </a:rPr>
                <a:t>           </a:t>
              </a:r>
            </a:p>
          </p:txBody>
        </p:sp>
        <p:sp>
          <p:nvSpPr>
            <p:cNvPr id="19473" name="Rectangle 24"/>
            <p:cNvSpPr>
              <a:spLocks noChangeArrowheads="1"/>
            </p:cNvSpPr>
            <p:nvPr/>
          </p:nvSpPr>
          <p:spPr bwMode="auto">
            <a:xfrm>
              <a:off x="992188" y="3022600"/>
              <a:ext cx="7459662" cy="2106613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9474" name="Line 25"/>
            <p:cNvSpPr>
              <a:spLocks noChangeShapeType="1"/>
            </p:cNvSpPr>
            <p:nvPr/>
          </p:nvSpPr>
          <p:spPr bwMode="auto">
            <a:xfrm>
              <a:off x="992188" y="3457575"/>
              <a:ext cx="7448550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475" name="Line 26"/>
            <p:cNvSpPr>
              <a:spLocks noChangeShapeType="1"/>
            </p:cNvSpPr>
            <p:nvPr/>
          </p:nvSpPr>
          <p:spPr bwMode="auto">
            <a:xfrm>
              <a:off x="1022350" y="3887787"/>
              <a:ext cx="7448550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476" name="Line 27"/>
            <p:cNvSpPr>
              <a:spLocks noChangeShapeType="1"/>
            </p:cNvSpPr>
            <p:nvPr/>
          </p:nvSpPr>
          <p:spPr bwMode="auto">
            <a:xfrm>
              <a:off x="996950" y="4306888"/>
              <a:ext cx="7448550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477" name="Line 28"/>
            <p:cNvSpPr>
              <a:spLocks noChangeShapeType="1"/>
            </p:cNvSpPr>
            <p:nvPr/>
          </p:nvSpPr>
          <p:spPr bwMode="auto">
            <a:xfrm>
              <a:off x="993775" y="4737101"/>
              <a:ext cx="7448550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478" name="Line 29"/>
            <p:cNvSpPr>
              <a:spLocks noChangeShapeType="1"/>
            </p:cNvSpPr>
            <p:nvPr/>
          </p:nvSpPr>
          <p:spPr bwMode="auto">
            <a:xfrm>
              <a:off x="6176963" y="3022600"/>
              <a:ext cx="0" cy="211772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479" name="Text Box 30"/>
            <p:cNvSpPr txBox="1">
              <a:spLocks noChangeArrowheads="1"/>
            </p:cNvSpPr>
            <p:nvPr/>
          </p:nvSpPr>
          <p:spPr bwMode="auto">
            <a:xfrm>
              <a:off x="6475413" y="2965450"/>
              <a:ext cx="1543050" cy="215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Link interface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0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1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2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3</a:t>
              </a:r>
            </a:p>
          </p:txBody>
        </p:sp>
      </p:grpSp>
      <p:pic>
        <p:nvPicPr>
          <p:cNvPr id="14343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71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7950"/>
            <a:ext cx="6378575" cy="8636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Datagram forwarding  table</a:t>
            </a:r>
          </a:p>
        </p:txBody>
      </p:sp>
    </p:spTree>
    <p:extLst>
      <p:ext uri="{BB962C8B-B14F-4D97-AF65-F5344CB8AC3E}">
        <p14:creationId xmlns:p14="http://schemas.microsoft.com/office/powerpoint/2010/main" val="315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5F0047AA-E396-4587-87F2-BC5ED0D98E3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5364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777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18"/>
          <p:cNvSpPr>
            <a:spLocks noChangeArrowheads="1"/>
          </p:cNvSpPr>
          <p:nvPr/>
        </p:nvSpPr>
        <p:spPr bwMode="auto">
          <a:xfrm>
            <a:off x="4276725" y="5673725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9463" name="Rectangle 17"/>
          <p:cNvSpPr>
            <a:spLocks noChangeArrowheads="1"/>
          </p:cNvSpPr>
          <p:nvPr/>
        </p:nvSpPr>
        <p:spPr bwMode="auto">
          <a:xfrm>
            <a:off x="4251087" y="6069013"/>
            <a:ext cx="1643063" cy="269875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Longest prefix matching</a:t>
            </a:r>
          </a:p>
        </p:txBody>
      </p:sp>
      <p:sp>
        <p:nvSpPr>
          <p:cNvPr id="19465" name="Rectangle 5"/>
          <p:cNvSpPr>
            <a:spLocks noChangeArrowheads="1"/>
          </p:cNvSpPr>
          <p:nvPr/>
        </p:nvSpPr>
        <p:spPr bwMode="auto">
          <a:xfrm>
            <a:off x="1065213" y="2989263"/>
            <a:ext cx="5235575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cs typeface="Times New Roman" pitchFamily="18" charset="0"/>
              </a:rPr>
              <a:t>Destination Address Range                       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11001000 00010111 00010*** ********* </a:t>
            </a:r>
            <a:endParaRPr lang="en-US" altLang="en-US" sz="200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11001000 00010111 00011000 *********</a:t>
            </a:r>
            <a:endParaRPr lang="en-US" altLang="en-US" sz="200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11001000 00010111 00011*** *********</a:t>
            </a:r>
            <a:endParaRPr lang="en-US" altLang="en-US" sz="200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cs typeface="Times New Roman" pitchFamily="18" charset="0"/>
              </a:rPr>
              <a:t>otherwise  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19466" name="Rectangle 7"/>
          <p:cNvSpPr>
            <a:spLocks noChangeArrowheads="1"/>
          </p:cNvSpPr>
          <p:nvPr/>
        </p:nvSpPr>
        <p:spPr bwMode="auto">
          <a:xfrm>
            <a:off x="846746" y="6026150"/>
            <a:ext cx="514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DA: 11001000  00010111  00011000  10101010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280988" y="5272088"/>
            <a:ext cx="1341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u="sng" dirty="0" smtClean="0">
                <a:solidFill>
                  <a:srgbClr val="000099"/>
                </a:solidFill>
              </a:rPr>
              <a:t>examples</a:t>
            </a:r>
            <a:r>
              <a:rPr lang="en-US" sz="2000" dirty="0" smtClean="0">
                <a:solidFill>
                  <a:srgbClr val="000099"/>
                </a:solidFill>
              </a:rPr>
              <a:t>: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838200" y="5641975"/>
            <a:ext cx="513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DA: 11001000  00010111  00010110  10100001 </a:t>
            </a:r>
          </a:p>
        </p:txBody>
      </p:sp>
      <p:sp>
        <p:nvSpPr>
          <p:cNvPr id="19469" name="Text Box 15"/>
          <p:cNvSpPr txBox="1">
            <a:spLocks noChangeArrowheads="1"/>
          </p:cNvSpPr>
          <p:nvPr/>
        </p:nvSpPr>
        <p:spPr bwMode="auto">
          <a:xfrm>
            <a:off x="6262688" y="5640388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CC0000"/>
                </a:solidFill>
                <a:latin typeface="Gill Sans MT" charset="0"/>
              </a:rPr>
              <a:t>which interface?</a:t>
            </a:r>
          </a:p>
        </p:txBody>
      </p:sp>
      <p:sp>
        <p:nvSpPr>
          <p:cNvPr id="19470" name="Text Box 16"/>
          <p:cNvSpPr txBox="1">
            <a:spLocks noChangeArrowheads="1"/>
          </p:cNvSpPr>
          <p:nvPr/>
        </p:nvSpPr>
        <p:spPr bwMode="auto">
          <a:xfrm>
            <a:off x="6283325" y="5991225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solidFill>
                  <a:srgbClr val="CC0000"/>
                </a:solidFill>
                <a:latin typeface="Gill Sans MT" charset="0"/>
              </a:rPr>
              <a:t>which interface?</a:t>
            </a:r>
          </a:p>
        </p:txBody>
      </p:sp>
      <p:sp>
        <p:nvSpPr>
          <p:cNvPr id="19473" name="Rectangle 24"/>
          <p:cNvSpPr>
            <a:spLocks noChangeArrowheads="1"/>
          </p:cNvSpPr>
          <p:nvPr/>
        </p:nvSpPr>
        <p:spPr bwMode="auto">
          <a:xfrm>
            <a:off x="992188" y="3022600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9474" name="Line 25"/>
          <p:cNvSpPr>
            <a:spLocks noChangeShapeType="1"/>
          </p:cNvSpPr>
          <p:nvPr/>
        </p:nvSpPr>
        <p:spPr bwMode="auto">
          <a:xfrm>
            <a:off x="992188" y="345757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5" name="Line 26"/>
          <p:cNvSpPr>
            <a:spLocks noChangeShapeType="1"/>
          </p:cNvSpPr>
          <p:nvPr/>
        </p:nvSpPr>
        <p:spPr bwMode="auto">
          <a:xfrm>
            <a:off x="1022350" y="38877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6" name="Line 27"/>
          <p:cNvSpPr>
            <a:spLocks noChangeShapeType="1"/>
          </p:cNvSpPr>
          <p:nvPr/>
        </p:nvSpPr>
        <p:spPr bwMode="auto">
          <a:xfrm>
            <a:off x="996950" y="43068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7" name="Line 28"/>
          <p:cNvSpPr>
            <a:spLocks noChangeShapeType="1"/>
          </p:cNvSpPr>
          <p:nvPr/>
        </p:nvSpPr>
        <p:spPr bwMode="auto">
          <a:xfrm>
            <a:off x="993775" y="4737100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8" name="Line 29"/>
          <p:cNvSpPr>
            <a:spLocks noChangeShapeType="1"/>
          </p:cNvSpPr>
          <p:nvPr/>
        </p:nvSpPr>
        <p:spPr bwMode="auto">
          <a:xfrm>
            <a:off x="6176963" y="3022600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9" name="Text Box 30"/>
          <p:cNvSpPr txBox="1">
            <a:spLocks noChangeArrowheads="1"/>
          </p:cNvSpPr>
          <p:nvPr/>
        </p:nvSpPr>
        <p:spPr bwMode="auto">
          <a:xfrm>
            <a:off x="6475413" y="2965450"/>
            <a:ext cx="154305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Link interface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0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1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2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38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5F0047AA-E396-4587-87F2-BC5ED0D98E3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5364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777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34975" y="1335088"/>
            <a:ext cx="8001000" cy="137160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9462" name="Rectangle 18"/>
          <p:cNvSpPr>
            <a:spLocks noChangeArrowheads="1"/>
          </p:cNvSpPr>
          <p:nvPr/>
        </p:nvSpPr>
        <p:spPr bwMode="auto">
          <a:xfrm>
            <a:off x="4276725" y="5673725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9463" name="Rectangle 17"/>
          <p:cNvSpPr>
            <a:spLocks noChangeArrowheads="1"/>
          </p:cNvSpPr>
          <p:nvPr/>
        </p:nvSpPr>
        <p:spPr bwMode="auto">
          <a:xfrm>
            <a:off x="4251087" y="6069013"/>
            <a:ext cx="1643063" cy="269875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Longest prefix matching</a:t>
            </a:r>
          </a:p>
        </p:txBody>
      </p:sp>
      <p:sp>
        <p:nvSpPr>
          <p:cNvPr id="19465" name="Rectangle 5"/>
          <p:cNvSpPr>
            <a:spLocks noChangeArrowheads="1"/>
          </p:cNvSpPr>
          <p:nvPr/>
        </p:nvSpPr>
        <p:spPr bwMode="auto">
          <a:xfrm>
            <a:off x="1065213" y="2989263"/>
            <a:ext cx="5235575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cs typeface="Times New Roman" pitchFamily="18" charset="0"/>
              </a:rPr>
              <a:t>Destination Address Range                       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11001000 00010111 00010*** ********* </a:t>
            </a:r>
            <a:endParaRPr lang="en-US" altLang="en-US" sz="200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11001000 00010111 00011000 *********</a:t>
            </a:r>
            <a:endParaRPr lang="en-US" altLang="en-US" sz="200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11001000 00010111 00011*** *********</a:t>
            </a:r>
            <a:endParaRPr lang="en-US" altLang="en-US" sz="200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  <a:cs typeface="Times New Roman" pitchFamily="18" charset="0"/>
              </a:rPr>
              <a:t>otherwise  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19466" name="Rectangle 7"/>
          <p:cNvSpPr>
            <a:spLocks noChangeArrowheads="1"/>
          </p:cNvSpPr>
          <p:nvPr/>
        </p:nvSpPr>
        <p:spPr bwMode="auto">
          <a:xfrm>
            <a:off x="846746" y="6026150"/>
            <a:ext cx="514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DA: 11001000  00010111  00011000  10101010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280988" y="5272088"/>
            <a:ext cx="1341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u="sng" dirty="0" smtClean="0">
                <a:solidFill>
                  <a:srgbClr val="000099"/>
                </a:solidFill>
              </a:rPr>
              <a:t>examples</a:t>
            </a:r>
            <a:r>
              <a:rPr lang="en-US" sz="2000" dirty="0" smtClean="0">
                <a:solidFill>
                  <a:srgbClr val="000099"/>
                </a:solidFill>
              </a:rPr>
              <a:t>: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838200" y="5641975"/>
            <a:ext cx="513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DA: 11001000  00010111  00010110  10100001 </a:t>
            </a:r>
          </a:p>
        </p:txBody>
      </p:sp>
      <p:sp>
        <p:nvSpPr>
          <p:cNvPr id="19469" name="Text Box 15"/>
          <p:cNvSpPr txBox="1">
            <a:spLocks noChangeArrowheads="1"/>
          </p:cNvSpPr>
          <p:nvPr/>
        </p:nvSpPr>
        <p:spPr bwMode="auto">
          <a:xfrm>
            <a:off x="6262688" y="5640388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CC0000"/>
                </a:solidFill>
                <a:latin typeface="Gill Sans MT" charset="0"/>
              </a:rPr>
              <a:t>which interface?</a:t>
            </a:r>
          </a:p>
        </p:txBody>
      </p:sp>
      <p:sp>
        <p:nvSpPr>
          <p:cNvPr id="19470" name="Text Box 16"/>
          <p:cNvSpPr txBox="1">
            <a:spLocks noChangeArrowheads="1"/>
          </p:cNvSpPr>
          <p:nvPr/>
        </p:nvSpPr>
        <p:spPr bwMode="auto">
          <a:xfrm>
            <a:off x="6283325" y="5991225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solidFill>
                  <a:srgbClr val="CC0000"/>
                </a:solidFill>
                <a:latin typeface="Gill Sans MT" charset="0"/>
              </a:rPr>
              <a:t>which interface?</a:t>
            </a:r>
          </a:p>
        </p:txBody>
      </p:sp>
      <p:sp>
        <p:nvSpPr>
          <p:cNvPr id="19471" name="Text Box 19"/>
          <p:cNvSpPr txBox="1">
            <a:spLocks noChangeArrowheads="1"/>
          </p:cNvSpPr>
          <p:nvPr/>
        </p:nvSpPr>
        <p:spPr bwMode="auto">
          <a:xfrm>
            <a:off x="571500" y="1490663"/>
            <a:ext cx="7799388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smtClean="0">
                <a:solidFill>
                  <a:srgbClr val="000000"/>
                </a:solidFill>
                <a:latin typeface="Gill Sans MT" charset="0"/>
              </a:rPr>
              <a:t>when looking for forwarding table entry for given destination address, use </a:t>
            </a:r>
            <a:r>
              <a:rPr lang="en-US" sz="2800" i="1" smtClean="0">
                <a:solidFill>
                  <a:srgbClr val="000099"/>
                </a:solidFill>
                <a:latin typeface="Gill Sans MT" charset="0"/>
              </a:rPr>
              <a:t>longest</a:t>
            </a:r>
            <a:r>
              <a:rPr lang="en-US" sz="2800" smtClean="0">
                <a:solidFill>
                  <a:srgbClr val="000000"/>
                </a:solidFill>
                <a:latin typeface="Gill Sans MT" charset="0"/>
              </a:rPr>
              <a:t> address prefix that matches destination address.</a:t>
            </a:r>
          </a:p>
        </p:txBody>
      </p:sp>
      <p:sp>
        <p:nvSpPr>
          <p:cNvPr id="19472" name="Text Box 22"/>
          <p:cNvSpPr txBox="1">
            <a:spLocks noChangeArrowheads="1"/>
          </p:cNvSpPr>
          <p:nvPr/>
        </p:nvSpPr>
        <p:spPr bwMode="auto">
          <a:xfrm>
            <a:off x="558800" y="1036638"/>
            <a:ext cx="328295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1" smtClean="0">
                <a:solidFill>
                  <a:srgbClr val="CC0000"/>
                </a:solidFill>
                <a:latin typeface="Gill Sans MT" charset="0"/>
              </a:rPr>
              <a:t>longest prefix matching</a:t>
            </a:r>
          </a:p>
        </p:txBody>
      </p:sp>
      <p:sp>
        <p:nvSpPr>
          <p:cNvPr id="19473" name="Rectangle 24"/>
          <p:cNvSpPr>
            <a:spLocks noChangeArrowheads="1"/>
          </p:cNvSpPr>
          <p:nvPr/>
        </p:nvSpPr>
        <p:spPr bwMode="auto">
          <a:xfrm>
            <a:off x="992188" y="3022600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9474" name="Line 25"/>
          <p:cNvSpPr>
            <a:spLocks noChangeShapeType="1"/>
          </p:cNvSpPr>
          <p:nvPr/>
        </p:nvSpPr>
        <p:spPr bwMode="auto">
          <a:xfrm>
            <a:off x="992188" y="345757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5" name="Line 26"/>
          <p:cNvSpPr>
            <a:spLocks noChangeShapeType="1"/>
          </p:cNvSpPr>
          <p:nvPr/>
        </p:nvSpPr>
        <p:spPr bwMode="auto">
          <a:xfrm>
            <a:off x="1022350" y="38877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6" name="Line 27"/>
          <p:cNvSpPr>
            <a:spLocks noChangeShapeType="1"/>
          </p:cNvSpPr>
          <p:nvPr/>
        </p:nvSpPr>
        <p:spPr bwMode="auto">
          <a:xfrm>
            <a:off x="996950" y="43068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7" name="Line 28"/>
          <p:cNvSpPr>
            <a:spLocks noChangeShapeType="1"/>
          </p:cNvSpPr>
          <p:nvPr/>
        </p:nvSpPr>
        <p:spPr bwMode="auto">
          <a:xfrm>
            <a:off x="993775" y="4737100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8" name="Line 29"/>
          <p:cNvSpPr>
            <a:spLocks noChangeShapeType="1"/>
          </p:cNvSpPr>
          <p:nvPr/>
        </p:nvSpPr>
        <p:spPr bwMode="auto">
          <a:xfrm>
            <a:off x="6176963" y="3022600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79" name="Text Box 30"/>
          <p:cNvSpPr txBox="1">
            <a:spLocks noChangeArrowheads="1"/>
          </p:cNvSpPr>
          <p:nvPr/>
        </p:nvSpPr>
        <p:spPr bwMode="auto">
          <a:xfrm>
            <a:off x="6475413" y="2965450"/>
            <a:ext cx="154305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Link interface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0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1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2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2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0E4DE937-E795-47F8-96AC-8FA9A3DB529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6388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77875"/>
            <a:ext cx="41211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Review Question</a:t>
            </a:r>
            <a:endParaRPr lang="en-US" dirty="0"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63638" y="2133600"/>
          <a:ext cx="6553200" cy="2955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874"/>
                <a:gridCol w="2826326"/>
              </a:tblGrid>
              <a:tr h="59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Layer</a:t>
                      </a:r>
                      <a:endParaRPr lang="en-US" sz="2400" dirty="0"/>
                    </a:p>
                  </a:txBody>
                  <a:tcPr marT="45709" marB="4570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</a:t>
                      </a:r>
                      <a:r>
                        <a:rPr lang="en-US" sz="2400" baseline="0" dirty="0" smtClean="0"/>
                        <a:t> Name</a:t>
                      </a:r>
                      <a:endParaRPr lang="en-US" sz="2400" dirty="0"/>
                    </a:p>
                  </a:txBody>
                  <a:tcPr marT="45709" marB="4570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Application-Layer</a:t>
                      </a:r>
                      <a:endParaRPr lang="en-US" sz="2400" dirty="0"/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45709" marB="45709" anchor="ctr"/>
                </a:tc>
              </a:tr>
              <a:tr h="59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Transport-Layer</a:t>
                      </a:r>
                      <a:endParaRPr lang="en-US" sz="2400" dirty="0"/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45709" marB="45709" anchor="ctr"/>
                </a:tc>
              </a:tr>
              <a:tr h="59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Network-Layer</a:t>
                      </a:r>
                      <a:endParaRPr lang="en-US" sz="2400" dirty="0"/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45709" marB="45709" anchor="ctr"/>
                </a:tc>
              </a:tr>
              <a:tr h="59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Link-Layer</a:t>
                      </a:r>
                      <a:endParaRPr lang="en-US" sz="2400" dirty="0"/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frame</a:t>
                      </a:r>
                      <a:endParaRPr lang="en-US" sz="2400" dirty="0"/>
                    </a:p>
                  </a:txBody>
                  <a:tcPr marT="45709" marB="4570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9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0DDB807C-96FA-4362-A546-6613388BD0B4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7412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77875"/>
            <a:ext cx="41211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Review Question</a:t>
            </a:r>
            <a:endParaRPr lang="en-US" dirty="0">
              <a:cs typeface="+mj-cs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171575" y="4659313"/>
            <a:ext cx="5126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DA: 11001000  00010111  00011000 10101111 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763588" y="3233738"/>
            <a:ext cx="8115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itchFamily="66" charset="0"/>
              </a:rPr>
              <a:t>Based on the part of the entries in a routing forwarding table, the packages with the following destination IP address will be forwarded to which interface?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1171575" y="4203700"/>
            <a:ext cx="5100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DA: 11001000  00010111  00010110  10111001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1171575" y="5113338"/>
            <a:ext cx="5138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DA: 11001000  00011111  00011001  10101001 </a:t>
            </a:r>
          </a:p>
        </p:txBody>
      </p:sp>
      <p:sp>
        <p:nvSpPr>
          <p:cNvPr id="17418" name="Rectangle 7"/>
          <p:cNvSpPr>
            <a:spLocks noChangeArrowheads="1"/>
          </p:cNvSpPr>
          <p:nvPr/>
        </p:nvSpPr>
        <p:spPr bwMode="auto">
          <a:xfrm>
            <a:off x="1171575" y="5568950"/>
            <a:ext cx="5138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DA: 11001000  00010111  00011001  10101001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33488" y="1185863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7928"/>
                <a:gridCol w="189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Prefix Match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 Interface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11001000 00010111 00010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11001000 00010111 00011000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11001000 00010111 00011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otherwise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9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E93E238A-974B-4156-9DB7-E1ACDA1CF90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8436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4.3 what</a:t>
            </a:r>
            <a:r>
              <a:rPr lang="en-US" altLang="ja-JP" sz="2400" dirty="0" smtClean="0">
                <a:solidFill>
                  <a:srgbClr val="CC0000"/>
                </a:solidFill>
                <a:ea typeface="ＭＳ Ｐゴシック" pitchFamily="34" charset="-128"/>
              </a:rPr>
              <a:t>’s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18439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25250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52AAF5A2-E626-4207-9DC5-D1C808CE23CC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19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9460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4.3 what</a:t>
            </a:r>
            <a:r>
              <a:rPr lang="en-US" altLang="ja-JP" sz="2400" dirty="0" smtClean="0">
                <a:ea typeface="ＭＳ Ｐゴシック" pitchFamily="34" charset="-128"/>
              </a:rPr>
              <a:t>’s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3277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19463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711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Gain </a:t>
            </a:r>
            <a:r>
              <a:rPr lang="en-US" b="1" u="sng" dirty="0" smtClean="0"/>
              <a:t>factual knowledge</a:t>
            </a:r>
            <a:r>
              <a:rPr lang="en-US" dirty="0" smtClean="0"/>
              <a:t> on network layer.</a:t>
            </a:r>
          </a:p>
          <a:p>
            <a:pPr>
              <a:defRPr/>
            </a:pPr>
            <a:r>
              <a:rPr lang="en-US" dirty="0" smtClean="0"/>
              <a:t>Understand the </a:t>
            </a:r>
            <a:r>
              <a:rPr lang="en-US" b="1" u="sng" dirty="0" smtClean="0"/>
              <a:t>principles</a:t>
            </a:r>
            <a:r>
              <a:rPr lang="en-US" dirty="0" smtClean="0"/>
              <a:t> behind network layer services.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Network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E755E89B-097D-446F-945F-C2FE28C355B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078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25525"/>
            <a:ext cx="14414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751C9870-B32D-4B01-AC58-B823AF39744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1704975" y="1781175"/>
            <a:ext cx="6534150" cy="40767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1638300" y="1855788"/>
            <a:ext cx="65341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1333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The Internet network layer</a:t>
            </a:r>
            <a:endParaRPr lang="en-US" altLang="en-US" smtClean="0">
              <a:ea typeface="ＭＳ Ｐゴシック" pitchFamily="34" charset="-128"/>
            </a:endParaRPr>
          </a:p>
        </p:txBody>
      </p:sp>
      <p:grpSp>
        <p:nvGrpSpPr>
          <p:cNvPr id="20487" name="Group 6"/>
          <p:cNvGrpSpPr>
            <a:grpSpLocks/>
          </p:cNvGrpSpPr>
          <p:nvPr/>
        </p:nvGrpSpPr>
        <p:grpSpPr bwMode="auto">
          <a:xfrm>
            <a:off x="3763963" y="3479800"/>
            <a:ext cx="1258887" cy="1214438"/>
            <a:chOff x="3992" y="2883"/>
            <a:chExt cx="613" cy="765"/>
          </a:xfrm>
        </p:grpSpPr>
        <p:sp>
          <p:nvSpPr>
            <p:cNvPr id="33822" name="Rectangle 7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3823" name="Rectangle 8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3824" name="Text Box 9"/>
            <p:cNvSpPr txBox="1">
              <a:spLocks noChangeArrowheads="1"/>
            </p:cNvSpPr>
            <p:nvPr/>
          </p:nvSpPr>
          <p:spPr bwMode="auto">
            <a:xfrm>
              <a:off x="3992" y="3071"/>
              <a:ext cx="60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forwarding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table</a:t>
              </a:r>
            </a:p>
          </p:txBody>
        </p:sp>
        <p:sp>
          <p:nvSpPr>
            <p:cNvPr id="33825" name="Line 10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6" name="Line 11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7" name="Line 12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8" name="Line 13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29" name="Line 14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30" name="Line 15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3800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558800" y="1189038"/>
            <a:ext cx="7534275" cy="4381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cs typeface="+mn-cs"/>
              </a:rPr>
              <a:t>host, router network layer functions:</a:t>
            </a:r>
          </a:p>
        </p:txBody>
      </p:sp>
      <p:sp>
        <p:nvSpPr>
          <p:cNvPr id="33801" name="Line 17"/>
          <p:cNvSpPr>
            <a:spLocks noChangeShapeType="1"/>
          </p:cNvSpPr>
          <p:nvPr/>
        </p:nvSpPr>
        <p:spPr bwMode="auto">
          <a:xfrm flipV="1">
            <a:off x="1628775" y="5410200"/>
            <a:ext cx="6505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802" name="Line 18"/>
          <p:cNvSpPr>
            <a:spLocks noChangeShapeType="1"/>
          </p:cNvSpPr>
          <p:nvPr/>
        </p:nvSpPr>
        <p:spPr bwMode="auto">
          <a:xfrm flipV="1">
            <a:off x="1657350" y="488632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803" name="Rectangle 20"/>
          <p:cNvSpPr>
            <a:spLocks noChangeArrowheads="1"/>
          </p:cNvSpPr>
          <p:nvPr/>
        </p:nvSpPr>
        <p:spPr bwMode="auto">
          <a:xfrm>
            <a:off x="1914525" y="2667000"/>
            <a:ext cx="1809750" cy="8191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804" name="Rectangle 21"/>
          <p:cNvSpPr>
            <a:spLocks noChangeArrowheads="1"/>
          </p:cNvSpPr>
          <p:nvPr/>
        </p:nvSpPr>
        <p:spPr bwMode="auto">
          <a:xfrm>
            <a:off x="1847850" y="2733675"/>
            <a:ext cx="1809750" cy="819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805" name="Text Box 22"/>
          <p:cNvSpPr txBox="1">
            <a:spLocks noChangeArrowheads="1"/>
          </p:cNvSpPr>
          <p:nvPr/>
        </p:nvSpPr>
        <p:spPr bwMode="auto">
          <a:xfrm>
            <a:off x="1836738" y="2714625"/>
            <a:ext cx="186055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i="1" dirty="0" smtClean="0">
                <a:solidFill>
                  <a:srgbClr val="CC0000"/>
                </a:solidFill>
                <a:latin typeface="Gill Sans MT" pitchFamily="34" charset="0"/>
              </a:rPr>
              <a:t>routing algorithms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1600" dirty="0" smtClean="0">
                <a:solidFill>
                  <a:srgbClr val="000000"/>
                </a:solidFill>
              </a:rPr>
              <a:t> path selection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1600" dirty="0" smtClean="0">
                <a:solidFill>
                  <a:srgbClr val="000000"/>
                </a:solidFill>
              </a:rPr>
              <a:t> RIP, OSPF, BGP</a:t>
            </a: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20494" name="Freeform 23"/>
          <p:cNvSpPr>
            <a:spLocks/>
          </p:cNvSpPr>
          <p:nvPr/>
        </p:nvSpPr>
        <p:spPr bwMode="auto">
          <a:xfrm>
            <a:off x="3143250" y="3657600"/>
            <a:ext cx="628650" cy="390525"/>
          </a:xfrm>
          <a:custGeom>
            <a:avLst/>
            <a:gdLst>
              <a:gd name="T0" fmla="*/ 0 w 396"/>
              <a:gd name="T1" fmla="*/ 0 h 246"/>
              <a:gd name="T2" fmla="*/ 2147483647 w 396"/>
              <a:gd name="T3" fmla="*/ 2147483647 h 246"/>
              <a:gd name="T4" fmla="*/ 2147483647 w 396"/>
              <a:gd name="T5" fmla="*/ 2147483647 h 2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20495" name="Group 24"/>
          <p:cNvGrpSpPr>
            <a:grpSpLocks/>
          </p:cNvGrpSpPr>
          <p:nvPr/>
        </p:nvGrpSpPr>
        <p:grpSpPr bwMode="auto">
          <a:xfrm>
            <a:off x="5092700" y="2576513"/>
            <a:ext cx="3000375" cy="1181100"/>
            <a:chOff x="102" y="1272"/>
            <a:chExt cx="1890" cy="744"/>
          </a:xfrm>
        </p:grpSpPr>
        <p:sp>
          <p:nvSpPr>
            <p:cNvPr id="33819" name="Rectangle 25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3820" name="Rectangle 26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3821" name="Text Box 27"/>
            <p:cNvSpPr txBox="1">
              <a:spLocks noChangeArrowheads="1"/>
            </p:cNvSpPr>
            <p:nvPr/>
          </p:nvSpPr>
          <p:spPr bwMode="auto">
            <a:xfrm>
              <a:off x="116" y="1287"/>
              <a:ext cx="1810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i="1" smtClean="0">
                  <a:solidFill>
                    <a:srgbClr val="CC0000"/>
                  </a:solidFill>
                  <a:latin typeface="Gill Sans MT" pitchFamily="34" charset="0"/>
                </a:rPr>
                <a:t>IP protocol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 addressing conventions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 datagram format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 packet handling conventions</a:t>
              </a: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3808" name="Rectangle 29"/>
          <p:cNvSpPr>
            <a:spLocks noChangeArrowheads="1"/>
          </p:cNvSpPr>
          <p:nvPr/>
        </p:nvSpPr>
        <p:spPr bwMode="auto">
          <a:xfrm>
            <a:off x="5216525" y="3878263"/>
            <a:ext cx="1933575" cy="8477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809" name="Rectangle 30"/>
          <p:cNvSpPr>
            <a:spLocks noChangeArrowheads="1"/>
          </p:cNvSpPr>
          <p:nvPr/>
        </p:nvSpPr>
        <p:spPr bwMode="auto">
          <a:xfrm>
            <a:off x="5149850" y="3946525"/>
            <a:ext cx="1933575" cy="847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810" name="Text Box 31"/>
          <p:cNvSpPr txBox="1">
            <a:spLocks noChangeArrowheads="1"/>
          </p:cNvSpPr>
          <p:nvPr/>
        </p:nvSpPr>
        <p:spPr bwMode="auto">
          <a:xfrm>
            <a:off x="5162550" y="3911600"/>
            <a:ext cx="19002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i="1" dirty="0" smtClean="0">
                <a:solidFill>
                  <a:srgbClr val="CC0000"/>
                </a:solidFill>
                <a:latin typeface="Gill Sans MT" pitchFamily="34" charset="0"/>
              </a:rPr>
              <a:t>ICMP protocol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1600" dirty="0" smtClean="0">
                <a:solidFill>
                  <a:srgbClr val="000000"/>
                </a:solidFill>
              </a:rPr>
              <a:t> error reporting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1600" dirty="0" smtClean="0">
                <a:solidFill>
                  <a:srgbClr val="000000"/>
                </a:solidFill>
              </a:rPr>
              <a:t> router </a:t>
            </a:r>
            <a:r>
              <a:rPr lang="en-US" altLang="ja-JP" sz="1600" dirty="0" smtClean="0">
                <a:solidFill>
                  <a:srgbClr val="000000"/>
                </a:solidFill>
              </a:rPr>
              <a:t>“signaling”</a:t>
            </a: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3811" name="Line 32"/>
          <p:cNvSpPr>
            <a:spLocks noChangeShapeType="1"/>
          </p:cNvSpPr>
          <p:nvPr/>
        </p:nvSpPr>
        <p:spPr bwMode="auto">
          <a:xfrm flipV="1">
            <a:off x="1657350" y="246697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812" name="Text Box 33"/>
          <p:cNvSpPr txBox="1">
            <a:spLocks noChangeArrowheads="1"/>
          </p:cNvSpPr>
          <p:nvPr/>
        </p:nvSpPr>
        <p:spPr bwMode="auto">
          <a:xfrm>
            <a:off x="3098800" y="1989138"/>
            <a:ext cx="283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808080"/>
                </a:solidFill>
              </a:rPr>
              <a:t>transport layer: TCP, UDP</a:t>
            </a: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813" name="Text Box 34"/>
          <p:cNvSpPr txBox="1">
            <a:spLocks noChangeArrowheads="1"/>
          </p:cNvSpPr>
          <p:nvPr/>
        </p:nvSpPr>
        <p:spPr bwMode="auto">
          <a:xfrm>
            <a:off x="4213225" y="4960938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808080"/>
                </a:solidFill>
              </a:rPr>
              <a:t>link layer</a:t>
            </a: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814" name="Text Box 35"/>
          <p:cNvSpPr txBox="1">
            <a:spLocks noChangeArrowheads="1"/>
          </p:cNvSpPr>
          <p:nvPr/>
        </p:nvSpPr>
        <p:spPr bwMode="auto">
          <a:xfrm>
            <a:off x="4060825" y="548481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808080"/>
                </a:solidFill>
              </a:rPr>
              <a:t>physical layer</a:t>
            </a: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3815" name="Text Box 36"/>
          <p:cNvSpPr txBox="1">
            <a:spLocks noChangeArrowheads="1"/>
          </p:cNvSpPr>
          <p:nvPr/>
        </p:nvSpPr>
        <p:spPr bwMode="auto">
          <a:xfrm>
            <a:off x="319088" y="3259138"/>
            <a:ext cx="1252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CC0000"/>
                </a:solidFill>
              </a:rPr>
              <a:t>network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CC0000"/>
                </a:solidFill>
              </a:rPr>
              <a:t>layer</a:t>
            </a:r>
            <a:endParaRPr lang="en-US" altLang="en-US" sz="1800" smtClean="0">
              <a:solidFill>
                <a:srgbClr val="CC0000"/>
              </a:solidFill>
            </a:endParaRPr>
          </a:p>
        </p:txBody>
      </p:sp>
      <p:sp>
        <p:nvSpPr>
          <p:cNvPr id="33816" name="Line 37"/>
          <p:cNvSpPr>
            <a:spLocks noChangeShapeType="1"/>
          </p:cNvSpPr>
          <p:nvPr/>
        </p:nvSpPr>
        <p:spPr bwMode="auto">
          <a:xfrm flipV="1">
            <a:off x="1381125" y="2486025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817" name="Line 38"/>
          <p:cNvSpPr>
            <a:spLocks noChangeShapeType="1"/>
          </p:cNvSpPr>
          <p:nvPr/>
        </p:nvSpPr>
        <p:spPr bwMode="auto">
          <a:xfrm>
            <a:off x="1381125" y="4152900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20506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9382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4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9F70E57E-F908-4955-851B-E5B54AC5367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1508" name="Group 55"/>
          <p:cNvGrpSpPr>
            <a:grpSpLocks/>
          </p:cNvGrpSpPr>
          <p:nvPr/>
        </p:nvGrpSpPr>
        <p:grpSpPr bwMode="auto">
          <a:xfrm>
            <a:off x="3062288" y="963613"/>
            <a:ext cx="4127500" cy="5326062"/>
            <a:chOff x="1929" y="607"/>
            <a:chExt cx="2600" cy="3355"/>
          </a:xfrm>
        </p:grpSpPr>
        <p:sp>
          <p:nvSpPr>
            <p:cNvPr id="34849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4850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1" name="Text Box 6"/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ver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2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length</a:t>
              </a:r>
            </a:p>
          </p:txBody>
        </p:sp>
        <p:sp>
          <p:nvSpPr>
            <p:cNvPr id="34853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4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5" name="Text Box 10"/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6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7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8" name="Text Box 13"/>
            <p:cNvSpPr txBox="1">
              <a:spLocks noChangeArrowheads="1"/>
            </p:cNvSpPr>
            <p:nvPr/>
          </p:nvSpPr>
          <p:spPr bwMode="auto">
            <a:xfrm>
              <a:off x="2606" y="2792"/>
              <a:ext cx="135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data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(variable length,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typically a TCP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or UDP segment)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9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16-bit identifier</a:t>
              </a:r>
              <a:endParaRPr lang="en-US" altLang="en-US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860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1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2" name="Text Box 17"/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header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 checksum</a:t>
              </a:r>
            </a:p>
          </p:txBody>
        </p:sp>
        <p:sp>
          <p:nvSpPr>
            <p:cNvPr id="34863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time to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live</a:t>
              </a:r>
            </a:p>
          </p:txBody>
        </p:sp>
        <p:sp>
          <p:nvSpPr>
            <p:cNvPr id="34864" name="Text Box 19"/>
            <p:cNvSpPr txBox="1">
              <a:spLocks noChangeArrowheads="1"/>
            </p:cNvSpPr>
            <p:nvPr/>
          </p:nvSpPr>
          <p:spPr bwMode="auto">
            <a:xfrm>
              <a:off x="2369" y="1959"/>
              <a:ext cx="1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 source IP address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5" name="Text Box 31"/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head.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len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6" name="Text Box 32"/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type of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service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7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8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9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0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flgs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4871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2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fragment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 offset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4873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4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5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6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upper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 layer</a:t>
              </a:r>
            </a:p>
          </p:txBody>
        </p:sp>
        <p:sp>
          <p:nvSpPr>
            <p:cNvPr id="34877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8" name="Text Box 49"/>
            <p:cNvSpPr txBox="1">
              <a:spLocks noChangeArrowheads="1"/>
            </p:cNvSpPr>
            <p:nvPr/>
          </p:nvSpPr>
          <p:spPr bwMode="auto">
            <a:xfrm>
              <a:off x="2262" y="2235"/>
              <a:ext cx="19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 destination IP address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79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80" name="Text Box 51"/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options (if any)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IP datagram format</a:t>
            </a:r>
            <a:endParaRPr lang="en-US" altLang="en-US" smtClean="0">
              <a:ea typeface="ＭＳ Ｐゴシック" pitchFamily="34" charset="-128"/>
            </a:endParaRPr>
          </a:p>
        </p:txBody>
      </p:sp>
      <p:grpSp>
        <p:nvGrpSpPr>
          <p:cNvPr id="575544" name="Group 56"/>
          <p:cNvGrpSpPr>
            <a:grpSpLocks/>
          </p:cNvGrpSpPr>
          <p:nvPr/>
        </p:nvGrpSpPr>
        <p:grpSpPr bwMode="auto">
          <a:xfrm>
            <a:off x="1638300" y="858838"/>
            <a:ext cx="1631950" cy="792162"/>
            <a:chOff x="1032" y="541"/>
            <a:chExt cx="1028" cy="499"/>
          </a:xfrm>
        </p:grpSpPr>
        <p:sp>
          <p:nvSpPr>
            <p:cNvPr id="34847" name="Text Box 20"/>
            <p:cNvSpPr txBox="1">
              <a:spLocks noChangeArrowheads="1"/>
            </p:cNvSpPr>
            <p:nvPr/>
          </p:nvSpPr>
          <p:spPr bwMode="auto">
            <a:xfrm>
              <a:off x="1032" y="541"/>
              <a:ext cx="7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IP version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number</a:t>
              </a:r>
              <a:endParaRPr lang="en-US" altLang="en-US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848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5545" name="Group 57"/>
          <p:cNvGrpSpPr>
            <a:grpSpLocks/>
          </p:cNvGrpSpPr>
          <p:nvPr/>
        </p:nvGrpSpPr>
        <p:grpSpPr bwMode="auto">
          <a:xfrm>
            <a:off x="1258888" y="1406525"/>
            <a:ext cx="2416175" cy="641350"/>
            <a:chOff x="793" y="886"/>
            <a:chExt cx="1522" cy="404"/>
          </a:xfrm>
        </p:grpSpPr>
        <p:sp>
          <p:nvSpPr>
            <p:cNvPr id="34845" name="Text Box 21"/>
            <p:cNvSpPr txBox="1">
              <a:spLocks noChangeArrowheads="1"/>
            </p:cNvSpPr>
            <p:nvPr/>
          </p:nvSpPr>
          <p:spPr bwMode="auto">
            <a:xfrm>
              <a:off x="793" y="886"/>
              <a:ext cx="9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header length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 (bytes)</a:t>
              </a:r>
              <a:endParaRPr lang="en-US" altLang="en-US" sz="1000" smtClean="0">
                <a:solidFill>
                  <a:srgbClr val="000000"/>
                </a:solidFill>
              </a:endParaRPr>
            </a:p>
          </p:txBody>
        </p:sp>
        <p:sp>
          <p:nvSpPr>
            <p:cNvPr id="34846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5548" name="Group 60"/>
          <p:cNvGrpSpPr>
            <a:grpSpLocks/>
          </p:cNvGrpSpPr>
          <p:nvPr/>
        </p:nvGrpSpPr>
        <p:grpSpPr bwMode="auto">
          <a:xfrm>
            <a:off x="727075" y="2732088"/>
            <a:ext cx="3624263" cy="1592262"/>
            <a:chOff x="458" y="1721"/>
            <a:chExt cx="2283" cy="1003"/>
          </a:xfrm>
        </p:grpSpPr>
        <p:sp>
          <p:nvSpPr>
            <p:cNvPr id="34843" name="Text Box 27"/>
            <p:cNvSpPr txBox="1">
              <a:spLocks noChangeArrowheads="1"/>
            </p:cNvSpPr>
            <p:nvPr/>
          </p:nvSpPr>
          <p:spPr bwMode="auto">
            <a:xfrm>
              <a:off x="458" y="2320"/>
              <a:ext cx="1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upper layer protocol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 deliver payload to</a:t>
              </a:r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5549" name="Group 61"/>
          <p:cNvGrpSpPr>
            <a:grpSpLocks/>
          </p:cNvGrpSpPr>
          <p:nvPr/>
        </p:nvGrpSpPr>
        <p:grpSpPr bwMode="auto">
          <a:xfrm>
            <a:off x="6846888" y="1054100"/>
            <a:ext cx="2176462" cy="735013"/>
            <a:chOff x="4313" y="664"/>
            <a:chExt cx="1371" cy="463"/>
          </a:xfrm>
        </p:grpSpPr>
        <p:sp>
          <p:nvSpPr>
            <p:cNvPr id="34841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10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total datagram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length (bytes)</a:t>
              </a:r>
            </a:p>
          </p:txBody>
        </p:sp>
        <p:sp>
          <p:nvSpPr>
            <p:cNvPr id="34842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5546" name="Group 58"/>
          <p:cNvGrpSpPr>
            <a:grpSpLocks/>
          </p:cNvGrpSpPr>
          <p:nvPr/>
        </p:nvGrpSpPr>
        <p:grpSpPr bwMode="auto">
          <a:xfrm>
            <a:off x="1236663" y="1760538"/>
            <a:ext cx="3086100" cy="568325"/>
            <a:chOff x="779" y="1109"/>
            <a:chExt cx="1944" cy="358"/>
          </a:xfrm>
        </p:grpSpPr>
        <p:sp>
          <p:nvSpPr>
            <p:cNvPr id="34839" name="Text Box 35"/>
            <p:cNvSpPr txBox="1">
              <a:spLocks noChangeArrowheads="1"/>
            </p:cNvSpPr>
            <p:nvPr/>
          </p:nvSpPr>
          <p:spPr bwMode="auto">
            <a:xfrm>
              <a:off x="779" y="1234"/>
              <a:ext cx="10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1800" dirty="0" smtClean="0">
                  <a:solidFill>
                    <a:srgbClr val="808080">
                      <a:lumMod val="75000"/>
                    </a:srgbClr>
                  </a:solidFill>
                </a:rPr>
                <a:t>“type” of data </a:t>
              </a:r>
              <a:endParaRPr lang="en-US" altLang="en-US" sz="1000" dirty="0" smtClean="0">
                <a:solidFill>
                  <a:srgbClr val="808080">
                    <a:lumMod val="75000"/>
                  </a:srgbClr>
                </a:solidFill>
              </a:endParaRPr>
            </a:p>
          </p:txBody>
        </p:sp>
        <p:sp>
          <p:nvSpPr>
            <p:cNvPr id="34840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5550" name="Group 62"/>
          <p:cNvGrpSpPr>
            <a:grpSpLocks/>
          </p:cNvGrpSpPr>
          <p:nvPr/>
        </p:nvGrpSpPr>
        <p:grpSpPr bwMode="auto">
          <a:xfrm>
            <a:off x="4951413" y="1787525"/>
            <a:ext cx="4102100" cy="915988"/>
            <a:chOff x="3119" y="1126"/>
            <a:chExt cx="2584" cy="577"/>
          </a:xfrm>
        </p:grpSpPr>
        <p:sp>
          <p:nvSpPr>
            <p:cNvPr id="34835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103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for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fragmentation/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reassembly</a:t>
              </a:r>
            </a:p>
          </p:txBody>
        </p:sp>
        <p:sp>
          <p:nvSpPr>
            <p:cNvPr id="34836" name="Line 29"/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37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38" name="Line 42"/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5547" name="Group 59"/>
          <p:cNvGrpSpPr>
            <a:grpSpLocks/>
          </p:cNvGrpSpPr>
          <p:nvPr/>
        </p:nvGrpSpPr>
        <p:grpSpPr bwMode="auto">
          <a:xfrm>
            <a:off x="1019175" y="2406650"/>
            <a:ext cx="2398713" cy="1190625"/>
            <a:chOff x="642" y="1516"/>
            <a:chExt cx="1511" cy="750"/>
          </a:xfrm>
        </p:grpSpPr>
        <p:sp>
          <p:nvSpPr>
            <p:cNvPr id="34833" name="Text Box 22"/>
            <p:cNvSpPr txBox="1">
              <a:spLocks noChangeArrowheads="1"/>
            </p:cNvSpPr>
            <p:nvPr/>
          </p:nvSpPr>
          <p:spPr bwMode="auto">
            <a:xfrm>
              <a:off x="642" y="1516"/>
              <a:ext cx="120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max number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remaining hops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(decremented at 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each router)</a:t>
              </a:r>
            </a:p>
          </p:txBody>
        </p:sp>
        <p:sp>
          <p:nvSpPr>
            <p:cNvPr id="34834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5551" name="Group 63"/>
          <p:cNvGrpSpPr>
            <a:grpSpLocks/>
          </p:cNvGrpSpPr>
          <p:nvPr/>
        </p:nvGrpSpPr>
        <p:grpSpPr bwMode="auto">
          <a:xfrm>
            <a:off x="6532563" y="3987800"/>
            <a:ext cx="2508250" cy="1465263"/>
            <a:chOff x="4115" y="2512"/>
            <a:chExt cx="1580" cy="923"/>
          </a:xfrm>
        </p:grpSpPr>
        <p:sp>
          <p:nvSpPr>
            <p:cNvPr id="34831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110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e.g. timestamp,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record route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taken, specify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list of routers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 visit.</a:t>
              </a:r>
            </a:p>
          </p:txBody>
        </p:sp>
        <p:sp>
          <p:nvSpPr>
            <p:cNvPr id="34832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244475" y="4595813"/>
            <a:ext cx="2620963" cy="16065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 dirty="0">
                <a:solidFill>
                  <a:srgbClr val="CC0000"/>
                </a:solidFill>
                <a:latin typeface="Arial" charset="0"/>
                <a:ea typeface="ＭＳ Ｐゴシック" charset="0"/>
              </a:rPr>
              <a:t>how much header?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 bytes of TCP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 bytes of IP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= 40 bytes + app layer header</a:t>
            </a:r>
          </a:p>
        </p:txBody>
      </p:sp>
      <p:pic>
        <p:nvPicPr>
          <p:cNvPr id="21519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647700"/>
            <a:ext cx="40576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41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AF772979-418E-4B35-8A91-49283F667EF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2532" name="Group 55"/>
          <p:cNvGrpSpPr>
            <a:grpSpLocks/>
          </p:cNvGrpSpPr>
          <p:nvPr/>
        </p:nvGrpSpPr>
        <p:grpSpPr bwMode="auto">
          <a:xfrm>
            <a:off x="3062288" y="963613"/>
            <a:ext cx="4127500" cy="5326062"/>
            <a:chOff x="1929" y="607"/>
            <a:chExt cx="2600" cy="3355"/>
          </a:xfrm>
        </p:grpSpPr>
        <p:sp>
          <p:nvSpPr>
            <p:cNvPr id="34849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4850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1" name="Text Box 6"/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ver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2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length</a:t>
              </a:r>
            </a:p>
          </p:txBody>
        </p:sp>
        <p:sp>
          <p:nvSpPr>
            <p:cNvPr id="34853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4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5" name="Text Box 10"/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6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7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8" name="Text Box 13"/>
            <p:cNvSpPr txBox="1">
              <a:spLocks noChangeArrowheads="1"/>
            </p:cNvSpPr>
            <p:nvPr/>
          </p:nvSpPr>
          <p:spPr bwMode="auto">
            <a:xfrm>
              <a:off x="2606" y="2792"/>
              <a:ext cx="135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data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(variable length,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typically a TCP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or UDP segment)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9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16-bit identifier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4860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1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2" name="Text Box 17"/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header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 checksum</a:t>
              </a:r>
            </a:p>
          </p:txBody>
        </p:sp>
        <p:sp>
          <p:nvSpPr>
            <p:cNvPr id="34863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time to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live</a:t>
              </a:r>
            </a:p>
          </p:txBody>
        </p:sp>
        <p:sp>
          <p:nvSpPr>
            <p:cNvPr id="34864" name="Text Box 19"/>
            <p:cNvSpPr txBox="1">
              <a:spLocks noChangeArrowheads="1"/>
            </p:cNvSpPr>
            <p:nvPr/>
          </p:nvSpPr>
          <p:spPr bwMode="auto">
            <a:xfrm>
              <a:off x="2369" y="1959"/>
              <a:ext cx="1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 source IP address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5" name="Text Box 31"/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head.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len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6" name="Text Box 32"/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type of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service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7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8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9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0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flgs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4871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2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fragment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 offset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4873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4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5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6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upper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 layer</a:t>
              </a:r>
            </a:p>
          </p:txBody>
        </p:sp>
        <p:sp>
          <p:nvSpPr>
            <p:cNvPr id="34877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8" name="Text Box 49"/>
            <p:cNvSpPr txBox="1">
              <a:spLocks noChangeArrowheads="1"/>
            </p:cNvSpPr>
            <p:nvPr/>
          </p:nvSpPr>
          <p:spPr bwMode="auto">
            <a:xfrm>
              <a:off x="2262" y="2235"/>
              <a:ext cx="19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 destination IP address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79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80" name="Text Box 51"/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options (if any)</a:t>
              </a: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IP datagram format</a:t>
            </a:r>
            <a:endParaRPr lang="en-US" altLang="en-US" smtClean="0">
              <a:ea typeface="ＭＳ Ｐゴシック" pitchFamily="34" charset="-128"/>
            </a:endParaRPr>
          </a:p>
        </p:txBody>
      </p:sp>
      <p:grpSp>
        <p:nvGrpSpPr>
          <p:cNvPr id="22534" name="Group 56"/>
          <p:cNvGrpSpPr>
            <a:grpSpLocks/>
          </p:cNvGrpSpPr>
          <p:nvPr/>
        </p:nvGrpSpPr>
        <p:grpSpPr bwMode="auto">
          <a:xfrm>
            <a:off x="1638300" y="858838"/>
            <a:ext cx="1631950" cy="792162"/>
            <a:chOff x="1032" y="541"/>
            <a:chExt cx="1028" cy="499"/>
          </a:xfrm>
        </p:grpSpPr>
        <p:sp>
          <p:nvSpPr>
            <p:cNvPr id="34847" name="Text Box 20"/>
            <p:cNvSpPr txBox="1">
              <a:spLocks noChangeArrowheads="1"/>
            </p:cNvSpPr>
            <p:nvPr/>
          </p:nvSpPr>
          <p:spPr bwMode="auto">
            <a:xfrm>
              <a:off x="1032" y="541"/>
              <a:ext cx="7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IP version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number</a:t>
              </a:r>
              <a:endParaRPr lang="en-US" altLang="en-US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848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35" name="Group 57"/>
          <p:cNvGrpSpPr>
            <a:grpSpLocks/>
          </p:cNvGrpSpPr>
          <p:nvPr/>
        </p:nvGrpSpPr>
        <p:grpSpPr bwMode="auto">
          <a:xfrm>
            <a:off x="1258888" y="1406525"/>
            <a:ext cx="2416175" cy="641350"/>
            <a:chOff x="793" y="886"/>
            <a:chExt cx="1522" cy="404"/>
          </a:xfrm>
        </p:grpSpPr>
        <p:sp>
          <p:nvSpPr>
            <p:cNvPr id="34845" name="Text Box 21"/>
            <p:cNvSpPr txBox="1">
              <a:spLocks noChangeArrowheads="1"/>
            </p:cNvSpPr>
            <p:nvPr/>
          </p:nvSpPr>
          <p:spPr bwMode="auto">
            <a:xfrm>
              <a:off x="793" y="886"/>
              <a:ext cx="9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header length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 (bytes)</a:t>
              </a:r>
              <a:endParaRPr lang="en-US" altLang="en-US" sz="1000" smtClean="0">
                <a:solidFill>
                  <a:srgbClr val="000000"/>
                </a:solidFill>
              </a:endParaRPr>
            </a:p>
          </p:txBody>
        </p:sp>
        <p:sp>
          <p:nvSpPr>
            <p:cNvPr id="34846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36" name="Group 60"/>
          <p:cNvGrpSpPr>
            <a:grpSpLocks/>
          </p:cNvGrpSpPr>
          <p:nvPr/>
        </p:nvGrpSpPr>
        <p:grpSpPr bwMode="auto">
          <a:xfrm>
            <a:off x="727075" y="2732088"/>
            <a:ext cx="3624263" cy="1592262"/>
            <a:chOff x="458" y="1721"/>
            <a:chExt cx="2283" cy="1003"/>
          </a:xfrm>
        </p:grpSpPr>
        <p:sp>
          <p:nvSpPr>
            <p:cNvPr id="34843" name="Text Box 27"/>
            <p:cNvSpPr txBox="1">
              <a:spLocks noChangeArrowheads="1"/>
            </p:cNvSpPr>
            <p:nvPr/>
          </p:nvSpPr>
          <p:spPr bwMode="auto">
            <a:xfrm>
              <a:off x="458" y="2320"/>
              <a:ext cx="1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upper layer protocol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 deliver payload to</a:t>
              </a:r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37" name="Group 61"/>
          <p:cNvGrpSpPr>
            <a:grpSpLocks/>
          </p:cNvGrpSpPr>
          <p:nvPr/>
        </p:nvGrpSpPr>
        <p:grpSpPr bwMode="auto">
          <a:xfrm>
            <a:off x="6846888" y="1054100"/>
            <a:ext cx="2176462" cy="735013"/>
            <a:chOff x="4313" y="664"/>
            <a:chExt cx="1371" cy="463"/>
          </a:xfrm>
        </p:grpSpPr>
        <p:sp>
          <p:nvSpPr>
            <p:cNvPr id="34841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10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total datagram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length (bytes)</a:t>
              </a:r>
            </a:p>
          </p:txBody>
        </p:sp>
        <p:sp>
          <p:nvSpPr>
            <p:cNvPr id="34842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38" name="Group 58"/>
          <p:cNvGrpSpPr>
            <a:grpSpLocks/>
          </p:cNvGrpSpPr>
          <p:nvPr/>
        </p:nvGrpSpPr>
        <p:grpSpPr bwMode="auto">
          <a:xfrm>
            <a:off x="1236663" y="1760538"/>
            <a:ext cx="3086100" cy="568325"/>
            <a:chOff x="779" y="1109"/>
            <a:chExt cx="1944" cy="358"/>
          </a:xfrm>
        </p:grpSpPr>
        <p:sp>
          <p:nvSpPr>
            <p:cNvPr id="34839" name="Text Box 35"/>
            <p:cNvSpPr txBox="1">
              <a:spLocks noChangeArrowheads="1"/>
            </p:cNvSpPr>
            <p:nvPr/>
          </p:nvSpPr>
          <p:spPr bwMode="auto">
            <a:xfrm>
              <a:off x="779" y="1234"/>
              <a:ext cx="10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1800" dirty="0" smtClean="0">
                  <a:solidFill>
                    <a:srgbClr val="808080">
                      <a:lumMod val="75000"/>
                    </a:srgbClr>
                  </a:solidFill>
                </a:rPr>
                <a:t>“type” of data </a:t>
              </a:r>
              <a:endParaRPr lang="en-US" altLang="en-US" sz="1000" dirty="0" smtClean="0">
                <a:solidFill>
                  <a:srgbClr val="808080">
                    <a:lumMod val="75000"/>
                  </a:srgbClr>
                </a:solidFill>
              </a:endParaRPr>
            </a:p>
          </p:txBody>
        </p:sp>
        <p:sp>
          <p:nvSpPr>
            <p:cNvPr id="34840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39" name="Group 62"/>
          <p:cNvGrpSpPr>
            <a:grpSpLocks/>
          </p:cNvGrpSpPr>
          <p:nvPr/>
        </p:nvGrpSpPr>
        <p:grpSpPr bwMode="auto">
          <a:xfrm>
            <a:off x="4951413" y="1787525"/>
            <a:ext cx="4102100" cy="915988"/>
            <a:chOff x="3119" y="1126"/>
            <a:chExt cx="2584" cy="577"/>
          </a:xfrm>
        </p:grpSpPr>
        <p:sp>
          <p:nvSpPr>
            <p:cNvPr id="34835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103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for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fragmentation/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reassembly</a:t>
              </a:r>
            </a:p>
          </p:txBody>
        </p:sp>
        <p:sp>
          <p:nvSpPr>
            <p:cNvPr id="34836" name="Line 29"/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37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38" name="Line 42"/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40" name="Group 59"/>
          <p:cNvGrpSpPr>
            <a:grpSpLocks/>
          </p:cNvGrpSpPr>
          <p:nvPr/>
        </p:nvGrpSpPr>
        <p:grpSpPr bwMode="auto">
          <a:xfrm>
            <a:off x="1019175" y="2406650"/>
            <a:ext cx="2398713" cy="1190625"/>
            <a:chOff x="642" y="1516"/>
            <a:chExt cx="1511" cy="750"/>
          </a:xfrm>
        </p:grpSpPr>
        <p:sp>
          <p:nvSpPr>
            <p:cNvPr id="34833" name="Text Box 22"/>
            <p:cNvSpPr txBox="1">
              <a:spLocks noChangeArrowheads="1"/>
            </p:cNvSpPr>
            <p:nvPr/>
          </p:nvSpPr>
          <p:spPr bwMode="auto">
            <a:xfrm>
              <a:off x="642" y="1516"/>
              <a:ext cx="120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max number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remaining hops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(decremented at 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each router)</a:t>
              </a:r>
            </a:p>
          </p:txBody>
        </p:sp>
        <p:sp>
          <p:nvSpPr>
            <p:cNvPr id="34834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41" name="Group 63"/>
          <p:cNvGrpSpPr>
            <a:grpSpLocks/>
          </p:cNvGrpSpPr>
          <p:nvPr/>
        </p:nvGrpSpPr>
        <p:grpSpPr bwMode="auto">
          <a:xfrm>
            <a:off x="6532563" y="3987800"/>
            <a:ext cx="2508250" cy="1465263"/>
            <a:chOff x="4115" y="2512"/>
            <a:chExt cx="1580" cy="923"/>
          </a:xfrm>
        </p:grpSpPr>
        <p:sp>
          <p:nvSpPr>
            <p:cNvPr id="34831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110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e.g. timestamp,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record route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taken, specify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list of routers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 visit.</a:t>
              </a:r>
            </a:p>
          </p:txBody>
        </p:sp>
        <p:sp>
          <p:nvSpPr>
            <p:cNvPr id="34832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244475" y="4595813"/>
            <a:ext cx="2620963" cy="16065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 dirty="0">
                <a:solidFill>
                  <a:srgbClr val="CC0000"/>
                </a:solidFill>
                <a:latin typeface="Arial" charset="0"/>
                <a:ea typeface="ＭＳ Ｐゴシック" charset="0"/>
              </a:rPr>
              <a:t>how much header?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 bytes of TCP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 bytes of IP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= 40 bytes + app layer header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93688" y="2246313"/>
            <a:ext cx="4379912" cy="1930400"/>
          </a:xfrm>
          <a:prstGeom prst="wedgeRoundRectCallout">
            <a:avLst>
              <a:gd name="adj1" fmla="val 69011"/>
              <a:gd name="adj2" fmla="val -2232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</a:rPr>
              <a:t>“The checksum of IP datagram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</a:rPr>
              <a:t>must be recomputed and stored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</a:rPr>
              <a:t>again at each router.”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</a:rPr>
              <a:t>True or False?</a:t>
            </a:r>
          </a:p>
        </p:txBody>
      </p:sp>
      <p:pic>
        <p:nvPicPr>
          <p:cNvPr id="22544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647700"/>
            <a:ext cx="40576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5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2CC555AD-C210-4158-A76B-30E397E75F4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3556" name="Group 55"/>
          <p:cNvGrpSpPr>
            <a:grpSpLocks/>
          </p:cNvGrpSpPr>
          <p:nvPr/>
        </p:nvGrpSpPr>
        <p:grpSpPr bwMode="auto">
          <a:xfrm>
            <a:off x="3062288" y="963613"/>
            <a:ext cx="4127500" cy="5326062"/>
            <a:chOff x="1929" y="607"/>
            <a:chExt cx="2600" cy="3355"/>
          </a:xfrm>
        </p:grpSpPr>
        <p:sp>
          <p:nvSpPr>
            <p:cNvPr id="34849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4850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1" name="Text Box 6"/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ver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2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length</a:t>
              </a:r>
            </a:p>
          </p:txBody>
        </p:sp>
        <p:sp>
          <p:nvSpPr>
            <p:cNvPr id="34853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4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5" name="Text Box 10"/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6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7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8" name="Text Box 13"/>
            <p:cNvSpPr txBox="1">
              <a:spLocks noChangeArrowheads="1"/>
            </p:cNvSpPr>
            <p:nvPr/>
          </p:nvSpPr>
          <p:spPr bwMode="auto">
            <a:xfrm>
              <a:off x="2606" y="2792"/>
              <a:ext cx="135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data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(variable length,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typically a TCP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or UDP segment)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59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16-bit identifier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4860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1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2" name="Text Box 17"/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header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 checksum</a:t>
              </a:r>
            </a:p>
          </p:txBody>
        </p:sp>
        <p:sp>
          <p:nvSpPr>
            <p:cNvPr id="34863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time to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live</a:t>
              </a:r>
            </a:p>
          </p:txBody>
        </p:sp>
        <p:sp>
          <p:nvSpPr>
            <p:cNvPr id="34864" name="Text Box 19"/>
            <p:cNvSpPr txBox="1">
              <a:spLocks noChangeArrowheads="1"/>
            </p:cNvSpPr>
            <p:nvPr/>
          </p:nvSpPr>
          <p:spPr bwMode="auto">
            <a:xfrm>
              <a:off x="2369" y="1959"/>
              <a:ext cx="1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 source IP address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5" name="Text Box 31"/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head.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len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6" name="Text Box 32"/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type of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service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67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8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9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0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flgs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4871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2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fragment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 offset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4873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4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5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6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upper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 layer</a:t>
              </a:r>
            </a:p>
          </p:txBody>
        </p:sp>
        <p:sp>
          <p:nvSpPr>
            <p:cNvPr id="34877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8" name="Text Box 49"/>
            <p:cNvSpPr txBox="1">
              <a:spLocks noChangeArrowheads="1"/>
            </p:cNvSpPr>
            <p:nvPr/>
          </p:nvSpPr>
          <p:spPr bwMode="auto">
            <a:xfrm>
              <a:off x="2262" y="2235"/>
              <a:ext cx="19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32 bit destination IP address</a:t>
              </a: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879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80" name="Text Box 51"/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options (if any)</a:t>
              </a: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IP datagram format</a:t>
            </a:r>
            <a:endParaRPr lang="en-US" altLang="en-US" smtClean="0">
              <a:ea typeface="ＭＳ Ｐゴシック" pitchFamily="34" charset="-128"/>
            </a:endParaRPr>
          </a:p>
        </p:txBody>
      </p:sp>
      <p:grpSp>
        <p:nvGrpSpPr>
          <p:cNvPr id="23558" name="Group 56"/>
          <p:cNvGrpSpPr>
            <a:grpSpLocks/>
          </p:cNvGrpSpPr>
          <p:nvPr/>
        </p:nvGrpSpPr>
        <p:grpSpPr bwMode="auto">
          <a:xfrm>
            <a:off x="1638300" y="858838"/>
            <a:ext cx="1631950" cy="792162"/>
            <a:chOff x="1032" y="541"/>
            <a:chExt cx="1028" cy="499"/>
          </a:xfrm>
        </p:grpSpPr>
        <p:sp>
          <p:nvSpPr>
            <p:cNvPr id="34847" name="Text Box 20"/>
            <p:cNvSpPr txBox="1">
              <a:spLocks noChangeArrowheads="1"/>
            </p:cNvSpPr>
            <p:nvPr/>
          </p:nvSpPr>
          <p:spPr bwMode="auto">
            <a:xfrm>
              <a:off x="1032" y="541"/>
              <a:ext cx="7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IP version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number</a:t>
              </a:r>
              <a:endParaRPr lang="en-US" altLang="en-US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848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59" name="Group 57"/>
          <p:cNvGrpSpPr>
            <a:grpSpLocks/>
          </p:cNvGrpSpPr>
          <p:nvPr/>
        </p:nvGrpSpPr>
        <p:grpSpPr bwMode="auto">
          <a:xfrm>
            <a:off x="1258888" y="1406525"/>
            <a:ext cx="2416175" cy="641350"/>
            <a:chOff x="793" y="886"/>
            <a:chExt cx="1522" cy="404"/>
          </a:xfrm>
        </p:grpSpPr>
        <p:sp>
          <p:nvSpPr>
            <p:cNvPr id="34845" name="Text Box 21"/>
            <p:cNvSpPr txBox="1">
              <a:spLocks noChangeArrowheads="1"/>
            </p:cNvSpPr>
            <p:nvPr/>
          </p:nvSpPr>
          <p:spPr bwMode="auto">
            <a:xfrm>
              <a:off x="793" y="886"/>
              <a:ext cx="9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header length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smtClean="0">
                  <a:solidFill>
                    <a:srgbClr val="000000"/>
                  </a:solidFill>
                </a:rPr>
                <a:t> (bytes)</a:t>
              </a:r>
              <a:endParaRPr lang="en-US" altLang="en-US" sz="1000" smtClean="0">
                <a:solidFill>
                  <a:srgbClr val="000000"/>
                </a:solidFill>
              </a:endParaRPr>
            </a:p>
          </p:txBody>
        </p:sp>
        <p:sp>
          <p:nvSpPr>
            <p:cNvPr id="34846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60" name="Group 60"/>
          <p:cNvGrpSpPr>
            <a:grpSpLocks/>
          </p:cNvGrpSpPr>
          <p:nvPr/>
        </p:nvGrpSpPr>
        <p:grpSpPr bwMode="auto">
          <a:xfrm>
            <a:off x="727075" y="2732088"/>
            <a:ext cx="3624263" cy="1592262"/>
            <a:chOff x="458" y="1721"/>
            <a:chExt cx="2283" cy="1003"/>
          </a:xfrm>
        </p:grpSpPr>
        <p:sp>
          <p:nvSpPr>
            <p:cNvPr id="34843" name="Text Box 27"/>
            <p:cNvSpPr txBox="1">
              <a:spLocks noChangeArrowheads="1"/>
            </p:cNvSpPr>
            <p:nvPr/>
          </p:nvSpPr>
          <p:spPr bwMode="auto">
            <a:xfrm>
              <a:off x="458" y="2320"/>
              <a:ext cx="1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upper layer protocol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 deliver payload to</a:t>
              </a:r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61" name="Group 61"/>
          <p:cNvGrpSpPr>
            <a:grpSpLocks/>
          </p:cNvGrpSpPr>
          <p:nvPr/>
        </p:nvGrpSpPr>
        <p:grpSpPr bwMode="auto">
          <a:xfrm>
            <a:off x="6846888" y="1054100"/>
            <a:ext cx="2176462" cy="735013"/>
            <a:chOff x="4313" y="664"/>
            <a:chExt cx="1371" cy="463"/>
          </a:xfrm>
        </p:grpSpPr>
        <p:sp>
          <p:nvSpPr>
            <p:cNvPr id="34841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10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total datagram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length (bytes)</a:t>
              </a:r>
            </a:p>
          </p:txBody>
        </p:sp>
        <p:sp>
          <p:nvSpPr>
            <p:cNvPr id="34842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62" name="Group 58"/>
          <p:cNvGrpSpPr>
            <a:grpSpLocks/>
          </p:cNvGrpSpPr>
          <p:nvPr/>
        </p:nvGrpSpPr>
        <p:grpSpPr bwMode="auto">
          <a:xfrm>
            <a:off x="1236663" y="1760538"/>
            <a:ext cx="3086100" cy="568325"/>
            <a:chOff x="779" y="1109"/>
            <a:chExt cx="1944" cy="358"/>
          </a:xfrm>
        </p:grpSpPr>
        <p:sp>
          <p:nvSpPr>
            <p:cNvPr id="34839" name="Text Box 35"/>
            <p:cNvSpPr txBox="1">
              <a:spLocks noChangeArrowheads="1"/>
            </p:cNvSpPr>
            <p:nvPr/>
          </p:nvSpPr>
          <p:spPr bwMode="auto">
            <a:xfrm>
              <a:off x="779" y="1234"/>
              <a:ext cx="10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1800" dirty="0" smtClean="0">
                  <a:solidFill>
                    <a:srgbClr val="808080">
                      <a:lumMod val="75000"/>
                    </a:srgbClr>
                  </a:solidFill>
                </a:rPr>
                <a:t>“type” of data </a:t>
              </a:r>
              <a:endParaRPr lang="en-US" altLang="en-US" sz="1000" dirty="0" smtClean="0">
                <a:solidFill>
                  <a:srgbClr val="808080">
                    <a:lumMod val="75000"/>
                  </a:srgbClr>
                </a:solidFill>
              </a:endParaRPr>
            </a:p>
          </p:txBody>
        </p:sp>
        <p:sp>
          <p:nvSpPr>
            <p:cNvPr id="34840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63" name="Group 62"/>
          <p:cNvGrpSpPr>
            <a:grpSpLocks/>
          </p:cNvGrpSpPr>
          <p:nvPr/>
        </p:nvGrpSpPr>
        <p:grpSpPr bwMode="auto">
          <a:xfrm>
            <a:off x="4951413" y="1787525"/>
            <a:ext cx="4102100" cy="915988"/>
            <a:chOff x="3119" y="1126"/>
            <a:chExt cx="2584" cy="577"/>
          </a:xfrm>
        </p:grpSpPr>
        <p:sp>
          <p:nvSpPr>
            <p:cNvPr id="34835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103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for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fragmentation/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reassembly</a:t>
              </a:r>
            </a:p>
          </p:txBody>
        </p:sp>
        <p:sp>
          <p:nvSpPr>
            <p:cNvPr id="34836" name="Line 29"/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37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38" name="Line 42"/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64" name="Group 59"/>
          <p:cNvGrpSpPr>
            <a:grpSpLocks/>
          </p:cNvGrpSpPr>
          <p:nvPr/>
        </p:nvGrpSpPr>
        <p:grpSpPr bwMode="auto">
          <a:xfrm>
            <a:off x="1019175" y="2406650"/>
            <a:ext cx="2398713" cy="1190625"/>
            <a:chOff x="642" y="1516"/>
            <a:chExt cx="1511" cy="750"/>
          </a:xfrm>
        </p:grpSpPr>
        <p:sp>
          <p:nvSpPr>
            <p:cNvPr id="34833" name="Text Box 22"/>
            <p:cNvSpPr txBox="1">
              <a:spLocks noChangeArrowheads="1"/>
            </p:cNvSpPr>
            <p:nvPr/>
          </p:nvSpPr>
          <p:spPr bwMode="auto">
            <a:xfrm>
              <a:off x="642" y="1516"/>
              <a:ext cx="120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max number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remaining hops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(decremented at 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each router)</a:t>
              </a:r>
            </a:p>
          </p:txBody>
        </p:sp>
        <p:sp>
          <p:nvSpPr>
            <p:cNvPr id="34834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65" name="Group 63"/>
          <p:cNvGrpSpPr>
            <a:grpSpLocks/>
          </p:cNvGrpSpPr>
          <p:nvPr/>
        </p:nvGrpSpPr>
        <p:grpSpPr bwMode="auto">
          <a:xfrm>
            <a:off x="6532563" y="3987800"/>
            <a:ext cx="2508250" cy="1465263"/>
            <a:chOff x="4115" y="2512"/>
            <a:chExt cx="1580" cy="923"/>
          </a:xfrm>
        </p:grpSpPr>
        <p:sp>
          <p:nvSpPr>
            <p:cNvPr id="34831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110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e.g. timestamp,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record route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taken, specify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list of routers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to visit.</a:t>
              </a:r>
            </a:p>
          </p:txBody>
        </p:sp>
        <p:sp>
          <p:nvSpPr>
            <p:cNvPr id="34832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244475" y="4595813"/>
            <a:ext cx="2620963" cy="16065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 dirty="0">
                <a:solidFill>
                  <a:srgbClr val="CC0000"/>
                </a:solidFill>
                <a:latin typeface="Arial" charset="0"/>
                <a:ea typeface="ＭＳ Ｐゴシック" charset="0"/>
              </a:rPr>
              <a:t>how much header?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 bytes of TCP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20 bytes of IP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= 40 bytes + app layer header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93688" y="2246313"/>
            <a:ext cx="4379912" cy="1930400"/>
          </a:xfrm>
          <a:prstGeom prst="wedgeRoundRectCallout">
            <a:avLst>
              <a:gd name="adj1" fmla="val 69011"/>
              <a:gd name="adj2" fmla="val -2232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</a:rPr>
              <a:t>Why does TCP/IP perform error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</a:rPr>
              <a:t>checking at both the transport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</a:rPr>
              <a:t>and network layers?</a:t>
            </a:r>
          </a:p>
        </p:txBody>
      </p:sp>
      <p:pic>
        <p:nvPicPr>
          <p:cNvPr id="23568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647700"/>
            <a:ext cx="40576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1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59AAB2B0-D13D-4AB2-B7A2-CF2962E0106B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IP fragmentation, reassembly</a:t>
            </a:r>
            <a:endParaRPr lang="en-US" altLang="en-US" sz="4800" smtClean="0">
              <a:ea typeface="ＭＳ Ｐゴシック" pitchFamily="34" charset="-128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1150" y="1439863"/>
            <a:ext cx="3810000" cy="5094287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network links have MTU (max. trans. unit) - largest possible link-level frame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different link types, different MTUs </a:t>
            </a:r>
          </a:p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large IP datagram divided (</a:t>
            </a:r>
            <a:r>
              <a:rPr lang="en-US" altLang="ja-JP" sz="2400" dirty="0" smtClean="0">
                <a:ea typeface="ＭＳ Ｐゴシック" pitchFamily="34" charset="-128"/>
              </a:rPr>
              <a:t>“fragmented”) within net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one datagram becomes several datagrams</a:t>
            </a:r>
          </a:p>
          <a:p>
            <a:pPr lvl="1">
              <a:defRPr/>
            </a:pPr>
            <a:r>
              <a:rPr lang="en-US" altLang="ja-JP" dirty="0" smtClean="0">
                <a:ea typeface="ＭＳ Ｐゴシック" pitchFamily="34" charset="-128"/>
              </a:rPr>
              <a:t>“reassembled” only at final destination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IP header bits used to identify, order related fragments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4583" name="Freeform 5"/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848" name="Line 16"/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49" name="Line 17"/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50" name="Line 18"/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51" name="Line 19"/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52" name="Line 20"/>
          <p:cNvSpPr>
            <a:spLocks noChangeShapeType="1"/>
          </p:cNvSpPr>
          <p:nvPr/>
        </p:nvSpPr>
        <p:spPr bwMode="auto">
          <a:xfrm>
            <a:off x="5230813" y="267652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53" name="Line 21"/>
          <p:cNvSpPr>
            <a:spLocks noChangeShapeType="1"/>
          </p:cNvSpPr>
          <p:nvPr/>
        </p:nvSpPr>
        <p:spPr bwMode="auto">
          <a:xfrm flipH="1" flipV="1">
            <a:off x="6503988" y="320675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54" name="Line 22"/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55" name="Line 23"/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56" name="Line 24"/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857" name="Line 119"/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76711" name="Group 199"/>
          <p:cNvGrpSpPr>
            <a:grpSpLocks/>
          </p:cNvGrpSpPr>
          <p:nvPr/>
        </p:nvGrpSpPr>
        <p:grpSpPr bwMode="auto">
          <a:xfrm>
            <a:off x="5003800" y="2955925"/>
            <a:ext cx="1222375" cy="403225"/>
            <a:chOff x="3152" y="1862"/>
            <a:chExt cx="770" cy="254"/>
          </a:xfrm>
        </p:grpSpPr>
        <p:grpSp>
          <p:nvGrpSpPr>
            <p:cNvPr id="24709" name="Group 120"/>
            <p:cNvGrpSpPr>
              <a:grpSpLocks/>
            </p:cNvGrpSpPr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35973" name="Rectangle 121"/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74" name="Rectangle 122"/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76648" name="Text Box 136"/>
          <p:cNvSpPr txBox="1">
            <a:spLocks noChangeArrowheads="1"/>
          </p:cNvSpPr>
          <p:nvPr/>
        </p:nvSpPr>
        <p:spPr bwMode="auto">
          <a:xfrm>
            <a:off x="6615113" y="2241550"/>
            <a:ext cx="24669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i="1" dirty="0" smtClean="0">
                <a:solidFill>
                  <a:srgbClr val="CC0000"/>
                </a:solidFill>
              </a:rPr>
              <a:t>fragmentation:</a:t>
            </a:r>
            <a:r>
              <a:rPr lang="en-US" altLang="en-US" sz="1600" dirty="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i="1" dirty="0" smtClean="0">
                <a:solidFill>
                  <a:srgbClr val="000099"/>
                </a:solidFill>
              </a:rPr>
              <a:t>in:</a:t>
            </a:r>
            <a:r>
              <a:rPr lang="en-US" altLang="en-US" sz="1600" dirty="0" smtClean="0">
                <a:solidFill>
                  <a:srgbClr val="000000"/>
                </a:solidFill>
              </a:rPr>
              <a:t> one large datagram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i="1" dirty="0" smtClean="0">
                <a:solidFill>
                  <a:srgbClr val="000099"/>
                </a:solidFill>
              </a:rPr>
              <a:t>out:</a:t>
            </a:r>
            <a:r>
              <a:rPr lang="en-US" altLang="en-US" sz="1600" dirty="0" smtClean="0">
                <a:solidFill>
                  <a:srgbClr val="000000"/>
                </a:solidFill>
              </a:rPr>
              <a:t> 3 smaller datagrams</a:t>
            </a: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5860" name="Line 118"/>
          <p:cNvSpPr>
            <a:spLocks noChangeShapeType="1"/>
          </p:cNvSpPr>
          <p:nvPr/>
        </p:nvSpPr>
        <p:spPr bwMode="auto">
          <a:xfrm>
            <a:off x="5484813" y="5178425"/>
            <a:ext cx="2873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76732" name="Group 220"/>
          <p:cNvGrpSpPr>
            <a:grpSpLocks/>
          </p:cNvGrpSpPr>
          <p:nvPr/>
        </p:nvGrpSpPr>
        <p:grpSpPr bwMode="auto">
          <a:xfrm>
            <a:off x="5407025" y="4352925"/>
            <a:ext cx="708025" cy="558800"/>
            <a:chOff x="3406" y="2742"/>
            <a:chExt cx="446" cy="352"/>
          </a:xfrm>
        </p:grpSpPr>
        <p:grpSp>
          <p:nvGrpSpPr>
            <p:cNvPr id="24697" name="Group 137"/>
            <p:cNvGrpSpPr>
              <a:grpSpLocks/>
            </p:cNvGrpSpPr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35969" name="Rectangle 138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70" name="Rectangle 139"/>
              <p:cNvSpPr>
                <a:spLocks noChangeArrowheads="1"/>
              </p:cNvSpPr>
              <p:nvPr/>
            </p:nvSpPr>
            <p:spPr bwMode="auto">
              <a:xfrm>
                <a:off x="5083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98" name="Group 140"/>
            <p:cNvGrpSpPr>
              <a:grpSpLocks/>
            </p:cNvGrpSpPr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35967" name="Rectangle 141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68" name="Rectangle 142"/>
              <p:cNvSpPr>
                <a:spLocks noChangeArrowheads="1"/>
              </p:cNvSpPr>
              <p:nvPr/>
            </p:nvSpPr>
            <p:spPr bwMode="auto">
              <a:xfrm>
                <a:off x="5083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99" name="Group 143"/>
            <p:cNvGrpSpPr>
              <a:grpSpLocks/>
            </p:cNvGrpSpPr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35965" name="Rectangle 144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66" name="Rectangle 145"/>
              <p:cNvSpPr>
                <a:spLocks noChangeArrowheads="1"/>
              </p:cNvSpPr>
              <p:nvPr/>
            </p:nvSpPr>
            <p:spPr bwMode="auto">
              <a:xfrm>
                <a:off x="5083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962" name="Line 146"/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63" name="Line 147"/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64" name="Line 148"/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6745" name="Group 233"/>
          <p:cNvGrpSpPr>
            <a:grpSpLocks/>
          </p:cNvGrpSpPr>
          <p:nvPr/>
        </p:nvGrpSpPr>
        <p:grpSpPr bwMode="auto">
          <a:xfrm>
            <a:off x="4287838" y="3871913"/>
            <a:ext cx="1395412" cy="490537"/>
            <a:chOff x="2701" y="2439"/>
            <a:chExt cx="879" cy="309"/>
          </a:xfrm>
        </p:grpSpPr>
        <p:grpSp>
          <p:nvGrpSpPr>
            <p:cNvPr id="24691" name="Group 232"/>
            <p:cNvGrpSpPr>
              <a:grpSpLocks/>
            </p:cNvGrpSpPr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24693" name="Group 149"/>
              <p:cNvGrpSpPr>
                <a:grpSpLocks/>
              </p:cNvGrpSpPr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35957" name="Rectangle 150"/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958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17" y="1747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956" name="Line 152"/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54" name="Text Box 153"/>
            <p:cNvSpPr txBox="1">
              <a:spLocks noChangeArrowheads="1"/>
            </p:cNvSpPr>
            <p:nvPr/>
          </p:nvSpPr>
          <p:spPr bwMode="auto">
            <a:xfrm>
              <a:off x="2810" y="2439"/>
              <a:ext cx="7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i="1" smtClean="0">
                  <a:solidFill>
                    <a:srgbClr val="CC0000"/>
                  </a:solidFill>
                </a:rPr>
                <a:t>reassembly</a:t>
              </a:r>
              <a:endParaRPr lang="en-US" altLang="en-US" sz="1800" i="1" smtClean="0">
                <a:solidFill>
                  <a:srgbClr val="CC0000"/>
                </a:solidFill>
              </a:endParaRPr>
            </a:p>
          </p:txBody>
        </p:sp>
      </p:grpSp>
      <p:pic>
        <p:nvPicPr>
          <p:cNvPr id="24599" name="Picture 15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600" name="Group 162"/>
          <p:cNvGrpSpPr>
            <a:grpSpLocks/>
          </p:cNvGrpSpPr>
          <p:nvPr/>
        </p:nvGrpSpPr>
        <p:grpSpPr bwMode="auto">
          <a:xfrm>
            <a:off x="3849688" y="1708150"/>
            <a:ext cx="838200" cy="1720850"/>
            <a:chOff x="2345" y="1140"/>
            <a:chExt cx="528" cy="1084"/>
          </a:xfrm>
        </p:grpSpPr>
        <p:sp>
          <p:nvSpPr>
            <p:cNvPr id="35943" name="Line 8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44" name="Line 10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45" name="Line 15"/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4684" name="Group 15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24689" name="Picture 1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90" name="Freeform 1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947" name="Text Box 158"/>
            <p:cNvSpPr txBox="1">
              <a:spLocks noChangeArrowheads="1"/>
            </p:cNvSpPr>
            <p:nvPr/>
          </p:nvSpPr>
          <p:spPr bwMode="auto">
            <a:xfrm rot="5400000">
              <a:off x="2526" y="150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800" smtClean="0">
                  <a:solidFill>
                    <a:srgbClr val="000000"/>
                  </a:solidFill>
                </a:rPr>
                <a:t>…</a:t>
              </a:r>
            </a:p>
          </p:txBody>
        </p:sp>
        <p:grpSp>
          <p:nvGrpSpPr>
            <p:cNvPr id="24686" name="Group 15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24687" name="Picture 16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88" name="Freeform 16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</p:grpSp>
      <p:grpSp>
        <p:nvGrpSpPr>
          <p:cNvPr id="24601" name="Group 163"/>
          <p:cNvGrpSpPr>
            <a:grpSpLocks/>
          </p:cNvGrpSpPr>
          <p:nvPr/>
        </p:nvGrpSpPr>
        <p:grpSpPr bwMode="auto">
          <a:xfrm>
            <a:off x="5970588" y="2895600"/>
            <a:ext cx="698500" cy="355600"/>
            <a:chOff x="4396" y="1245"/>
            <a:chExt cx="672" cy="248"/>
          </a:xfrm>
        </p:grpSpPr>
        <p:sp>
          <p:nvSpPr>
            <p:cNvPr id="2467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7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7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4676" name="Group 16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4679" name="Freeform 1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4680" name="Freeform 1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939" name="Line 17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40" name="Line 17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602" name="Group 172"/>
          <p:cNvGrpSpPr>
            <a:grpSpLocks/>
          </p:cNvGrpSpPr>
          <p:nvPr/>
        </p:nvGrpSpPr>
        <p:grpSpPr bwMode="auto">
          <a:xfrm>
            <a:off x="4757738" y="1790700"/>
            <a:ext cx="698500" cy="355600"/>
            <a:chOff x="4396" y="1245"/>
            <a:chExt cx="672" cy="248"/>
          </a:xfrm>
        </p:grpSpPr>
        <p:sp>
          <p:nvSpPr>
            <p:cNvPr id="2466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6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6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4668" name="Group 1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4671" name="Freeform 1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4672" name="Freeform 1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931" name="Line 1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32" name="Line 18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603" name="Group 181"/>
          <p:cNvGrpSpPr>
            <a:grpSpLocks/>
          </p:cNvGrpSpPr>
          <p:nvPr/>
        </p:nvGrpSpPr>
        <p:grpSpPr bwMode="auto">
          <a:xfrm>
            <a:off x="4764088" y="2425700"/>
            <a:ext cx="698500" cy="355600"/>
            <a:chOff x="4396" y="1245"/>
            <a:chExt cx="672" cy="248"/>
          </a:xfrm>
        </p:grpSpPr>
        <p:sp>
          <p:nvSpPr>
            <p:cNvPr id="2465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5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5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4660" name="Group 18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4663" name="Freeform 18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4664" name="Freeform 18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923" name="Line 18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24" name="Line 18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604" name="Group 190"/>
          <p:cNvGrpSpPr>
            <a:grpSpLocks/>
          </p:cNvGrpSpPr>
          <p:nvPr/>
        </p:nvGrpSpPr>
        <p:grpSpPr bwMode="auto">
          <a:xfrm>
            <a:off x="5595938" y="2000250"/>
            <a:ext cx="698500" cy="355600"/>
            <a:chOff x="4396" y="1245"/>
            <a:chExt cx="672" cy="248"/>
          </a:xfrm>
        </p:grpSpPr>
        <p:sp>
          <p:nvSpPr>
            <p:cNvPr id="2464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5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5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4652" name="Group 19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4655" name="Freeform 19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4656" name="Freeform 19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915" name="Line 19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16" name="Line 19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6712" name="Group 200"/>
          <p:cNvGrpSpPr>
            <a:grpSpLocks/>
          </p:cNvGrpSpPr>
          <p:nvPr/>
        </p:nvGrpSpPr>
        <p:grpSpPr bwMode="auto">
          <a:xfrm>
            <a:off x="6421438" y="3103563"/>
            <a:ext cx="1033462" cy="801687"/>
            <a:chOff x="4045" y="1955"/>
            <a:chExt cx="651" cy="505"/>
          </a:xfrm>
        </p:grpSpPr>
        <p:grpSp>
          <p:nvGrpSpPr>
            <p:cNvPr id="24637" name="Group 123"/>
            <p:cNvGrpSpPr>
              <a:grpSpLocks/>
            </p:cNvGrpSpPr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35909" name="Rectangle 124"/>
              <p:cNvSpPr>
                <a:spLocks noChangeArrowheads="1"/>
              </p:cNvSpPr>
              <p:nvPr/>
            </p:nvSpPr>
            <p:spPr bwMode="auto">
              <a:xfrm>
                <a:off x="5213" y="1861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0" name="Rectangle 125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38" name="Group 126"/>
            <p:cNvGrpSpPr>
              <a:grpSpLocks/>
            </p:cNvGrpSpPr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35907" name="Rectangle 127"/>
              <p:cNvSpPr>
                <a:spLocks noChangeArrowheads="1"/>
              </p:cNvSpPr>
              <p:nvPr/>
            </p:nvSpPr>
            <p:spPr bwMode="auto">
              <a:xfrm>
                <a:off x="5213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8" name="Rectangle 128"/>
              <p:cNvSpPr>
                <a:spLocks noChangeArrowheads="1"/>
              </p:cNvSpPr>
              <p:nvPr/>
            </p:nvSpPr>
            <p:spPr bwMode="auto">
              <a:xfrm>
                <a:off x="5074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39" name="Group 129"/>
            <p:cNvGrpSpPr>
              <a:grpSpLocks/>
            </p:cNvGrpSpPr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35905" name="Rectangle 130"/>
              <p:cNvSpPr>
                <a:spLocks noChangeArrowheads="1"/>
              </p:cNvSpPr>
              <p:nvPr/>
            </p:nvSpPr>
            <p:spPr bwMode="auto">
              <a:xfrm>
                <a:off x="5212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6" name="Rectangle 131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902" name="Line 133"/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03" name="Line 134"/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04" name="Line 135"/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606" name="Group 201"/>
          <p:cNvGrpSpPr>
            <a:grpSpLocks/>
          </p:cNvGrpSpPr>
          <p:nvPr/>
        </p:nvGrpSpPr>
        <p:grpSpPr bwMode="auto">
          <a:xfrm>
            <a:off x="6694488" y="3886200"/>
            <a:ext cx="698500" cy="355600"/>
            <a:chOff x="4396" y="1245"/>
            <a:chExt cx="672" cy="248"/>
          </a:xfrm>
        </p:grpSpPr>
        <p:sp>
          <p:nvSpPr>
            <p:cNvPr id="2462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3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3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4632" name="Group 20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4635" name="Freeform 2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4636" name="Freeform 2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895" name="Line 20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896" name="Line 20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607" name="Group 210"/>
          <p:cNvGrpSpPr>
            <a:grpSpLocks/>
          </p:cNvGrpSpPr>
          <p:nvPr/>
        </p:nvGrpSpPr>
        <p:grpSpPr bwMode="auto">
          <a:xfrm>
            <a:off x="5791200" y="4954588"/>
            <a:ext cx="698500" cy="355600"/>
            <a:chOff x="4396" y="1245"/>
            <a:chExt cx="672" cy="248"/>
          </a:xfrm>
        </p:grpSpPr>
        <p:sp>
          <p:nvSpPr>
            <p:cNvPr id="2462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2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62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4624" name="Group 21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4627" name="Freeform 2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4628" name="Freeform 2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887" name="Line 21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888" name="Line 21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608" name="Group 221"/>
          <p:cNvGrpSpPr>
            <a:grpSpLocks/>
          </p:cNvGrpSpPr>
          <p:nvPr/>
        </p:nvGrpSpPr>
        <p:grpSpPr bwMode="auto">
          <a:xfrm>
            <a:off x="4752975" y="4400550"/>
            <a:ext cx="738188" cy="1385888"/>
            <a:chOff x="2345" y="1140"/>
            <a:chExt cx="528" cy="1084"/>
          </a:xfrm>
        </p:grpSpPr>
        <p:sp>
          <p:nvSpPr>
            <p:cNvPr id="35873" name="Line 222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874" name="Line 223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875" name="Line 224"/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4614" name="Group 22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24619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20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5877" name="Text Box 228"/>
            <p:cNvSpPr txBox="1">
              <a:spLocks noChangeArrowheads="1"/>
            </p:cNvSpPr>
            <p:nvPr/>
          </p:nvSpPr>
          <p:spPr bwMode="auto">
            <a:xfrm rot="5400000">
              <a:off x="2463" y="1529"/>
              <a:ext cx="422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800" smtClean="0">
                  <a:solidFill>
                    <a:srgbClr val="000000"/>
                  </a:solidFill>
                </a:rPr>
                <a:t>…</a:t>
              </a:r>
            </a:p>
          </p:txBody>
        </p:sp>
        <p:grpSp>
          <p:nvGrpSpPr>
            <p:cNvPr id="24616" name="Group 22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24617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18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</p:grpSp>
      <p:sp>
        <p:nvSpPr>
          <p:cNvPr id="135" name="Text Box 136"/>
          <p:cNvSpPr txBox="1">
            <a:spLocks noChangeArrowheads="1"/>
          </p:cNvSpPr>
          <p:nvPr/>
        </p:nvSpPr>
        <p:spPr bwMode="auto">
          <a:xfrm>
            <a:off x="7045325" y="4687888"/>
            <a:ext cx="194151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i="1" dirty="0" smtClean="0">
                <a:solidFill>
                  <a:srgbClr val="CC0000"/>
                </a:solidFill>
              </a:rPr>
              <a:t>a smaller datagram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i="1" dirty="0" smtClean="0">
                <a:solidFill>
                  <a:srgbClr val="CC0000"/>
                </a:solidFill>
              </a:rPr>
              <a:t>= a </a:t>
            </a:r>
            <a:r>
              <a:rPr lang="en-US" altLang="en-US" sz="1600" b="1" i="1" dirty="0" smtClean="0">
                <a:solidFill>
                  <a:srgbClr val="CC0000"/>
                </a:solidFill>
              </a:rPr>
              <a:t>fragment</a:t>
            </a:r>
            <a:endParaRPr lang="en-US" altLang="en-US" sz="1800" b="1" dirty="0" smtClean="0">
              <a:solidFill>
                <a:srgbClr val="000000"/>
              </a:solidFill>
            </a:endParaRPr>
          </a:p>
        </p:txBody>
      </p:sp>
      <p:cxnSp>
        <p:nvCxnSpPr>
          <p:cNvPr id="3" name="Straight Arrow Connector 2"/>
          <p:cNvCxnSpPr>
            <a:cxnSpLocks noChangeShapeType="1"/>
            <a:stCxn id="135" idx="0"/>
          </p:cNvCxnSpPr>
          <p:nvPr/>
        </p:nvCxnSpPr>
        <p:spPr bwMode="auto">
          <a:xfrm flipH="1" flipV="1">
            <a:off x="8015288" y="3094038"/>
            <a:ext cx="0" cy="15938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311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7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57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7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D91560DE-4505-4590-8BBD-5F46F292138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3595688" y="1527175"/>
            <a:ext cx="4248150" cy="660400"/>
            <a:chOff x="3006" y="1205"/>
            <a:chExt cx="2676" cy="416"/>
          </a:xfrm>
        </p:grpSpPr>
        <p:sp>
          <p:nvSpPr>
            <p:cNvPr id="36920" name="Rectangle 5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6921" name="Rectangle 6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6922" name="Text Box 7"/>
            <p:cNvSpPr txBox="1">
              <a:spLocks noChangeArrowheads="1"/>
            </p:cNvSpPr>
            <p:nvPr/>
          </p:nvSpPr>
          <p:spPr bwMode="auto">
            <a:xfrm>
              <a:off x="3734" y="1205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ID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=x</a:t>
              </a:r>
            </a:p>
          </p:txBody>
        </p:sp>
        <p:sp>
          <p:nvSpPr>
            <p:cNvPr id="36923" name="Text Box 8"/>
            <p:cNvSpPr txBox="1">
              <a:spLocks noChangeArrowheads="1"/>
            </p:cNvSpPr>
            <p:nvPr/>
          </p:nvSpPr>
          <p:spPr bwMode="auto">
            <a:xfrm>
              <a:off x="4648" y="1217"/>
              <a:ext cx="4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offset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=0</a:t>
              </a:r>
            </a:p>
          </p:txBody>
        </p:sp>
        <p:sp>
          <p:nvSpPr>
            <p:cNvPr id="36924" name="Text Box 9"/>
            <p:cNvSpPr txBox="1">
              <a:spLocks noChangeArrowheads="1"/>
            </p:cNvSpPr>
            <p:nvPr/>
          </p:nvSpPr>
          <p:spPr bwMode="auto">
            <a:xfrm>
              <a:off x="4017" y="1217"/>
              <a:ext cx="5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fragflag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=0</a:t>
              </a:r>
            </a:p>
          </p:txBody>
        </p:sp>
        <p:sp>
          <p:nvSpPr>
            <p:cNvPr id="36925" name="Text Box 10"/>
            <p:cNvSpPr txBox="1">
              <a:spLocks noChangeArrowheads="1"/>
            </p:cNvSpPr>
            <p:nvPr/>
          </p:nvSpPr>
          <p:spPr bwMode="auto">
            <a:xfrm>
              <a:off x="3230" y="1205"/>
              <a:ext cx="5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length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=4000</a:t>
              </a:r>
            </a:p>
          </p:txBody>
        </p:sp>
        <p:sp>
          <p:nvSpPr>
            <p:cNvPr id="36926" name="Line 11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27" name="Line 12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28" name="Line 13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29" name="Line 14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30" name="Line 15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31" name="Rectangle 16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77606" name="Group 70"/>
          <p:cNvGrpSpPr>
            <a:grpSpLocks/>
          </p:cNvGrpSpPr>
          <p:nvPr/>
        </p:nvGrpSpPr>
        <p:grpSpPr bwMode="auto">
          <a:xfrm>
            <a:off x="3684588" y="2276475"/>
            <a:ext cx="4711700" cy="3292475"/>
            <a:chOff x="2321" y="1434"/>
            <a:chExt cx="2968" cy="2074"/>
          </a:xfrm>
        </p:grpSpPr>
        <p:grpSp>
          <p:nvGrpSpPr>
            <p:cNvPr id="25613" name="Group 17"/>
            <p:cNvGrpSpPr>
              <a:grpSpLocks/>
            </p:cNvGrpSpPr>
            <p:nvPr/>
          </p:nvGrpSpPr>
          <p:grpSpPr bwMode="auto">
            <a:xfrm>
              <a:off x="2613" y="2066"/>
              <a:ext cx="2676" cy="416"/>
              <a:chOff x="3006" y="1205"/>
              <a:chExt cx="2676" cy="416"/>
            </a:xfrm>
          </p:grpSpPr>
          <p:sp>
            <p:nvSpPr>
              <p:cNvPr id="36908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09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10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ID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=x</a:t>
                </a:r>
              </a:p>
            </p:txBody>
          </p:sp>
          <p:sp>
            <p:nvSpPr>
              <p:cNvPr id="36911" name="Text Box 21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offset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=0</a:t>
                </a:r>
              </a:p>
            </p:txBody>
          </p:sp>
          <p:sp>
            <p:nvSpPr>
              <p:cNvPr id="36912" name="Text Box 22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fragflag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=1</a:t>
                </a:r>
              </a:p>
            </p:txBody>
          </p:sp>
          <p:sp>
            <p:nvSpPr>
              <p:cNvPr id="36913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length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=1500</a:t>
                </a:r>
              </a:p>
            </p:txBody>
          </p:sp>
          <p:sp>
            <p:nvSpPr>
              <p:cNvPr id="36914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15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16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17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18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19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4" name="Group 30"/>
            <p:cNvGrpSpPr>
              <a:grpSpLocks/>
            </p:cNvGrpSpPr>
            <p:nvPr/>
          </p:nvGrpSpPr>
          <p:grpSpPr bwMode="auto">
            <a:xfrm>
              <a:off x="2613" y="2570"/>
              <a:ext cx="2676" cy="416"/>
              <a:chOff x="3006" y="1205"/>
              <a:chExt cx="2676" cy="416"/>
            </a:xfrm>
          </p:grpSpPr>
          <p:sp>
            <p:nvSpPr>
              <p:cNvPr id="36896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97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98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ID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=x</a:t>
                </a:r>
              </a:p>
            </p:txBody>
          </p:sp>
          <p:sp>
            <p:nvSpPr>
              <p:cNvPr id="36899" name="Text Box 34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offset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=185</a:t>
                </a:r>
              </a:p>
            </p:txBody>
          </p:sp>
          <p:sp>
            <p:nvSpPr>
              <p:cNvPr id="36900" name="Text Box 35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fragflag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=1</a:t>
                </a:r>
              </a:p>
            </p:txBody>
          </p:sp>
          <p:sp>
            <p:nvSpPr>
              <p:cNvPr id="36901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length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=1500</a:t>
                </a:r>
              </a:p>
            </p:txBody>
          </p:sp>
          <p:sp>
            <p:nvSpPr>
              <p:cNvPr id="36902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03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04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05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06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07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5" name="Group 43"/>
            <p:cNvGrpSpPr>
              <a:grpSpLocks/>
            </p:cNvGrpSpPr>
            <p:nvPr/>
          </p:nvGrpSpPr>
          <p:grpSpPr bwMode="auto">
            <a:xfrm>
              <a:off x="2607" y="3092"/>
              <a:ext cx="2676" cy="416"/>
              <a:chOff x="3006" y="1205"/>
              <a:chExt cx="2676" cy="416"/>
            </a:xfrm>
          </p:grpSpPr>
          <p:sp>
            <p:nvSpPr>
              <p:cNvPr id="36884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5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6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ID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=x</a:t>
                </a:r>
              </a:p>
            </p:txBody>
          </p:sp>
          <p:sp>
            <p:nvSpPr>
              <p:cNvPr id="36887" name="Text Box 47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offset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=370</a:t>
                </a:r>
              </a:p>
            </p:txBody>
          </p:sp>
          <p:sp>
            <p:nvSpPr>
              <p:cNvPr id="36888" name="Text Box 48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fragflag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=0</a:t>
                </a:r>
              </a:p>
            </p:txBody>
          </p:sp>
          <p:sp>
            <p:nvSpPr>
              <p:cNvPr id="36889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length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=1040</a:t>
                </a:r>
              </a:p>
            </p:txBody>
          </p:sp>
          <p:sp>
            <p:nvSpPr>
              <p:cNvPr id="36890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1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2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3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4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95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16" name="Freeform 56"/>
            <p:cNvSpPr>
              <a:spLocks/>
            </p:cNvSpPr>
            <p:nvPr/>
          </p:nvSpPr>
          <p:spPr bwMode="auto">
            <a:xfrm>
              <a:off x="2337" y="1434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36881" name="Line 57"/>
            <p:cNvSpPr>
              <a:spLocks noChangeShapeType="1"/>
            </p:cNvSpPr>
            <p:nvPr/>
          </p:nvSpPr>
          <p:spPr bwMode="auto">
            <a:xfrm>
              <a:off x="2337" y="2787"/>
              <a:ext cx="22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882" name="Line 58"/>
            <p:cNvSpPr>
              <a:spLocks noChangeShapeType="1"/>
            </p:cNvSpPr>
            <p:nvPr/>
          </p:nvSpPr>
          <p:spPr bwMode="auto">
            <a:xfrm>
              <a:off x="2343" y="2793"/>
              <a:ext cx="210" cy="49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883" name="Text Box 59"/>
            <p:cNvSpPr txBox="1">
              <a:spLocks noChangeArrowheads="1"/>
            </p:cNvSpPr>
            <p:nvPr/>
          </p:nvSpPr>
          <p:spPr bwMode="auto">
            <a:xfrm>
              <a:off x="2321" y="1490"/>
              <a:ext cx="19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smtClean="0">
                  <a:solidFill>
                    <a:srgbClr val="CC0000"/>
                  </a:solidFill>
                </a:rPr>
                <a:t>one large datagram becomes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smtClean="0">
                  <a:solidFill>
                    <a:srgbClr val="CC0000"/>
                  </a:solidFill>
                </a:rPr>
                <a:t>several smaller datagrams</a:t>
              </a:r>
            </a:p>
          </p:txBody>
        </p:sp>
      </p:grpSp>
      <p:sp>
        <p:nvSpPr>
          <p:cNvPr id="36870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i="1" smtClean="0">
                <a:solidFill>
                  <a:srgbClr val="CC0000"/>
                </a:solidFill>
                <a:latin typeface="Gill Sans MT" pitchFamily="34" charset="0"/>
              </a:rPr>
              <a:t>example: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Gill Sans MT" pitchFamily="34" charset="0"/>
              </a:rPr>
              <a:t>4000 byte datagram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000" smtClean="0">
                <a:solidFill>
                  <a:srgbClr val="000000"/>
                </a:solidFill>
                <a:latin typeface="Gill Sans MT" pitchFamily="34" charset="0"/>
              </a:rPr>
              <a:t>MTU = 1500 bytes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00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77597" name="Text Box 61"/>
          <p:cNvSpPr txBox="1">
            <a:spLocks noChangeArrowheads="1"/>
          </p:cNvSpPr>
          <p:nvPr/>
        </p:nvSpPr>
        <p:spPr bwMode="auto">
          <a:xfrm>
            <a:off x="1042988" y="3238500"/>
            <a:ext cx="160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1480 bytes in </a:t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mtClean="0">
                <a:solidFill>
                  <a:srgbClr val="000000"/>
                </a:solidFill>
              </a:rPr>
              <a:t>data field</a:t>
            </a:r>
          </a:p>
        </p:txBody>
      </p:sp>
      <p:sp>
        <p:nvSpPr>
          <p:cNvPr id="577599" name="Text Box 63"/>
          <p:cNvSpPr txBox="1">
            <a:spLocks noChangeArrowheads="1"/>
          </p:cNvSpPr>
          <p:nvPr/>
        </p:nvSpPr>
        <p:spPr bwMode="auto">
          <a:xfrm>
            <a:off x="1504950" y="4071938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offset 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1480/8 </a:t>
            </a:r>
          </a:p>
        </p:txBody>
      </p:sp>
      <p:sp>
        <p:nvSpPr>
          <p:cNvPr id="36873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 fragmentation, reassembly</a:t>
            </a:r>
          </a:p>
        </p:txBody>
      </p:sp>
      <p:pic>
        <p:nvPicPr>
          <p:cNvPr id="25610" name="Picture 6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7604" name="Line 68"/>
          <p:cNvSpPr>
            <a:spLocks noChangeShapeType="1"/>
          </p:cNvSpPr>
          <p:nvPr/>
        </p:nvSpPr>
        <p:spPr bwMode="auto">
          <a:xfrm>
            <a:off x="1985963" y="3590925"/>
            <a:ext cx="261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7605" name="Line 69"/>
          <p:cNvSpPr>
            <a:spLocks noChangeShapeType="1"/>
          </p:cNvSpPr>
          <p:nvPr/>
        </p:nvSpPr>
        <p:spPr bwMode="auto">
          <a:xfrm flipH="1">
            <a:off x="2319338" y="4394200"/>
            <a:ext cx="4672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5726113" y="3146425"/>
            <a:ext cx="1028700" cy="81597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1219200" y="3921125"/>
            <a:ext cx="4724400" cy="1589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228600" y="5510213"/>
            <a:ext cx="205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meaning there is more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6612606" y="4010308"/>
            <a:ext cx="1028700" cy="729968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3581400" y="4713288"/>
            <a:ext cx="3163888" cy="11662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97184" y="5905260"/>
            <a:ext cx="50653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meaning the data should be inserted beginning at byte 1,480. </a:t>
            </a:r>
            <a:r>
              <a:rPr lang="en-US" sz="1600" dirty="0" smtClean="0">
                <a:solidFill>
                  <a:srgbClr val="00B050"/>
                </a:solidFill>
              </a:rPr>
              <a:t> (Note </a:t>
            </a:r>
            <a:r>
              <a:rPr lang="en-US" sz="1600" dirty="0">
                <a:solidFill>
                  <a:srgbClr val="00B050"/>
                </a:solidFill>
              </a:rPr>
              <a:t>that </a:t>
            </a:r>
            <a:r>
              <a:rPr lang="en-US" sz="1600" b="1" u="sng" dirty="0" smtClean="0">
                <a:solidFill>
                  <a:srgbClr val="00B050"/>
                </a:solidFill>
              </a:rPr>
              <a:t>185</a:t>
            </a:r>
            <a:r>
              <a:rPr lang="en-US" sz="1600" dirty="0" smtClean="0">
                <a:solidFill>
                  <a:srgbClr val="00B050"/>
                </a:solidFill>
              </a:rPr>
              <a:t> X 8=1,480.)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(</a:t>
            </a:r>
            <a:r>
              <a:rPr lang="en-US" sz="1400" dirty="0">
                <a:solidFill>
                  <a:srgbClr val="00B050"/>
                </a:solidFill>
              </a:rPr>
              <a:t>It’s because the off-set value </a:t>
            </a:r>
            <a:r>
              <a:rPr lang="en-US" sz="1400" dirty="0" smtClean="0">
                <a:solidFill>
                  <a:srgbClr val="00B050"/>
                </a:solidFill>
              </a:rPr>
              <a:t>is </a:t>
            </a:r>
            <a:r>
              <a:rPr lang="en-US" sz="1400" dirty="0">
                <a:solidFill>
                  <a:srgbClr val="00B050"/>
                </a:solidFill>
              </a:rPr>
              <a:t>specified in units of 8- byte chunks</a:t>
            </a:r>
            <a:r>
              <a:rPr lang="en-US" sz="1400" dirty="0" smtClean="0">
                <a:solidFill>
                  <a:srgbClr val="00B050"/>
                </a:solidFill>
              </a:rPr>
              <a:t>.)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602413" y="4854716"/>
            <a:ext cx="1028700" cy="729968"/>
          </a:xfrm>
          <a:prstGeom prst="ellipse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 flipV="1">
            <a:off x="7101037" y="5584684"/>
            <a:ext cx="0" cy="393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5551884" y="5974463"/>
            <a:ext cx="337423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meaning the data should be inserted beginning at byte </a:t>
            </a:r>
            <a:r>
              <a:rPr lang="en-US" sz="1600" dirty="0" smtClean="0">
                <a:solidFill>
                  <a:srgbClr val="0070C0"/>
                </a:solidFill>
              </a:rPr>
              <a:t>2,960 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(Note </a:t>
            </a:r>
            <a:r>
              <a:rPr lang="en-US" sz="1600" dirty="0">
                <a:solidFill>
                  <a:srgbClr val="0070C0"/>
                </a:solidFill>
              </a:rPr>
              <a:t>that </a:t>
            </a:r>
            <a:r>
              <a:rPr lang="en-US" sz="1600" b="1" u="sng" dirty="0" smtClean="0">
                <a:solidFill>
                  <a:srgbClr val="0070C0"/>
                </a:solidFill>
              </a:rPr>
              <a:t>370</a:t>
            </a:r>
            <a:r>
              <a:rPr lang="en-US" sz="1600" dirty="0" smtClean="0">
                <a:solidFill>
                  <a:srgbClr val="0070C0"/>
                </a:solidFill>
              </a:rPr>
              <a:t> X 8=2,960.)</a:t>
            </a:r>
          </a:p>
        </p:txBody>
      </p:sp>
    </p:spTree>
    <p:extLst>
      <p:ext uri="{BB962C8B-B14F-4D97-AF65-F5344CB8AC3E}">
        <p14:creationId xmlns:p14="http://schemas.microsoft.com/office/powerpoint/2010/main" val="42466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7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97" grpId="0"/>
      <p:bldP spid="577599" grpId="0"/>
      <p:bldP spid="2" grpId="0" animBg="1"/>
      <p:bldP spid="5" grpId="0"/>
      <p:bldP spid="72" grpId="0" animBg="1"/>
      <p:bldP spid="7" grpId="0"/>
      <p:bldP spid="77" grpId="0" animBg="1"/>
      <p:bldP spid="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ACB56754-816A-4FC8-99A0-364DBEF0A232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6628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77875"/>
            <a:ext cx="41211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Review Question</a:t>
            </a:r>
            <a:endParaRPr lang="en-US" dirty="0"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8671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altLang="en-US" kern="0" dirty="0" smtClean="0">
                <a:solidFill>
                  <a:srgbClr val="000000"/>
                </a:solidFill>
                <a:ea typeface="ＭＳ Ｐゴシック" pitchFamily="34" charset="-128"/>
              </a:rPr>
              <a:t>Why does Internet network need to deal with the issue of IP fragment and reassemble?</a:t>
            </a:r>
          </a:p>
          <a:p>
            <a:pPr>
              <a:defRPr/>
            </a:pPr>
            <a:endParaRPr lang="en-US" altLang="en-US" kern="0" dirty="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34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8A0433A5-DE04-4923-BFDB-CE53D28358E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7652" name="Picture 3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77875"/>
            <a:ext cx="41211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Review Question</a:t>
            </a:r>
            <a:endParaRPr lang="en-US" dirty="0">
              <a:cs typeface="+mj-cs"/>
            </a:endParaRPr>
          </a:p>
        </p:txBody>
      </p:sp>
      <p:grpSp>
        <p:nvGrpSpPr>
          <p:cNvPr id="27654" name="Group 3"/>
          <p:cNvGrpSpPr>
            <a:grpSpLocks/>
          </p:cNvGrpSpPr>
          <p:nvPr/>
        </p:nvGrpSpPr>
        <p:grpSpPr bwMode="auto">
          <a:xfrm>
            <a:off x="3606800" y="1498600"/>
            <a:ext cx="4800600" cy="4041775"/>
            <a:chOff x="1218" y="944"/>
            <a:chExt cx="3024" cy="2546"/>
          </a:xfrm>
        </p:grpSpPr>
        <p:grpSp>
          <p:nvGrpSpPr>
            <p:cNvPr id="27656" name="Group 4"/>
            <p:cNvGrpSpPr>
              <a:grpSpLocks/>
            </p:cNvGrpSpPr>
            <p:nvPr/>
          </p:nvGrpSpPr>
          <p:grpSpPr bwMode="auto">
            <a:xfrm>
              <a:off x="1218" y="944"/>
              <a:ext cx="2676" cy="416"/>
              <a:chOff x="3006" y="1208"/>
              <a:chExt cx="2676" cy="416"/>
            </a:xfrm>
          </p:grpSpPr>
          <p:sp>
            <p:nvSpPr>
              <p:cNvPr id="27700" name="Rectangle 5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7701" name="Rectangle 6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7702" name="Text Box 7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ID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=x</a:t>
                </a:r>
              </a:p>
            </p:txBody>
          </p:sp>
          <p:sp>
            <p:nvSpPr>
              <p:cNvPr id="27703" name="Text Box 8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offset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=0</a:t>
                </a:r>
              </a:p>
            </p:txBody>
          </p:sp>
          <p:sp>
            <p:nvSpPr>
              <p:cNvPr id="27704" name="Text Box 9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fragflag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=0</a:t>
                </a:r>
              </a:p>
            </p:txBody>
          </p:sp>
          <p:sp>
            <p:nvSpPr>
              <p:cNvPr id="27705" name="Text Box 10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length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=4000</a:t>
                </a:r>
              </a:p>
            </p:txBody>
          </p:sp>
          <p:sp>
            <p:nvSpPr>
              <p:cNvPr id="27706" name="Line 11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707" name="Line 12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708" name="Line 13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709" name="Line 14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710" name="Line 15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711" name="Rectangle 16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7657" name="Group 17"/>
            <p:cNvGrpSpPr>
              <a:grpSpLocks/>
            </p:cNvGrpSpPr>
            <p:nvPr/>
          </p:nvGrpSpPr>
          <p:grpSpPr bwMode="auto">
            <a:xfrm>
              <a:off x="1566" y="2048"/>
              <a:ext cx="2676" cy="416"/>
              <a:chOff x="3006" y="1208"/>
              <a:chExt cx="2676" cy="416"/>
            </a:xfrm>
          </p:grpSpPr>
          <p:sp>
            <p:nvSpPr>
              <p:cNvPr id="27688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7689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7690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ID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91" name="Text Box 21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offset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92" name="Text Box 22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fragflag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93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length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94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95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96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97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98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99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7658" name="Group 30"/>
            <p:cNvGrpSpPr>
              <a:grpSpLocks/>
            </p:cNvGrpSpPr>
            <p:nvPr/>
          </p:nvGrpSpPr>
          <p:grpSpPr bwMode="auto">
            <a:xfrm>
              <a:off x="1566" y="2552"/>
              <a:ext cx="2676" cy="416"/>
              <a:chOff x="3006" y="1208"/>
              <a:chExt cx="2676" cy="416"/>
            </a:xfrm>
          </p:grpSpPr>
          <p:sp>
            <p:nvSpPr>
              <p:cNvPr id="27676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7677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7678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ID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79" name="Text Box 34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offset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80" name="Text Box 35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fragflag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81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length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82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83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84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85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86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87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7659" name="Group 43"/>
            <p:cNvGrpSpPr>
              <a:grpSpLocks/>
            </p:cNvGrpSpPr>
            <p:nvPr/>
          </p:nvGrpSpPr>
          <p:grpSpPr bwMode="auto">
            <a:xfrm>
              <a:off x="1560" y="3074"/>
              <a:ext cx="2676" cy="416"/>
              <a:chOff x="3006" y="1208"/>
              <a:chExt cx="2676" cy="416"/>
            </a:xfrm>
          </p:grpSpPr>
          <p:sp>
            <p:nvSpPr>
              <p:cNvPr id="27664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7665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7666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ID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67" name="Text Box 47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offset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68" name="Text Box 48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fragflag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69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length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27670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71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72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73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74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7675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7660" name="Freeform 56"/>
            <p:cNvSpPr>
              <a:spLocks/>
            </p:cNvSpPr>
            <p:nvPr/>
          </p:nvSpPr>
          <p:spPr bwMode="auto">
            <a:xfrm>
              <a:off x="1290" y="1422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7661" name="Line 57"/>
            <p:cNvSpPr>
              <a:spLocks noChangeShapeType="1"/>
            </p:cNvSpPr>
            <p:nvPr/>
          </p:nvSpPr>
          <p:spPr bwMode="auto">
            <a:xfrm>
              <a:off x="1290" y="2766"/>
              <a:ext cx="2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7662" name="Line 58"/>
            <p:cNvSpPr>
              <a:spLocks noChangeShapeType="1"/>
            </p:cNvSpPr>
            <p:nvPr/>
          </p:nvSpPr>
          <p:spPr bwMode="auto">
            <a:xfrm>
              <a:off x="1296" y="2772"/>
              <a:ext cx="210" cy="4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7663" name="Text Box 59"/>
            <p:cNvSpPr txBox="1">
              <a:spLocks noChangeArrowheads="1"/>
            </p:cNvSpPr>
            <p:nvPr/>
          </p:nvSpPr>
          <p:spPr bwMode="auto">
            <a:xfrm>
              <a:off x="1274" y="1472"/>
              <a:ext cx="2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Comic Sans MS" pitchFamily="66" charset="0"/>
                </a:rPr>
                <a:t>One large datagram becomes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Comic Sans MS" pitchFamily="66" charset="0"/>
                </a:rPr>
                <a:t>several smaller datagrams</a:t>
              </a:r>
              <a:endParaRPr lang="en-US" altLang="en-US" sz="18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27655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 u="sng">
                <a:solidFill>
                  <a:srgbClr val="FF0000"/>
                </a:solidFill>
                <a:latin typeface="Comic Sans MS" pitchFamily="66" charset="0"/>
              </a:rPr>
              <a:t>Fill out the values in the smaller datagrams </a:t>
            </a:r>
            <a:endParaRPr lang="en-US" altLang="en-US" sz="200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r>
              <a:rPr lang="en-US" altLang="en-US" sz="2000">
                <a:solidFill>
                  <a:srgbClr val="000000"/>
                </a:solidFill>
                <a:latin typeface="Comic Sans MS" pitchFamily="66" charset="0"/>
              </a:rPr>
              <a:t>4000 byte datagram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r>
              <a:rPr lang="en-US" altLang="en-US" sz="2000">
                <a:solidFill>
                  <a:srgbClr val="000000"/>
                </a:solidFill>
                <a:latin typeface="Comic Sans MS" pitchFamily="66" charset="0"/>
              </a:rPr>
              <a:t>MTU = 1300 bytes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en-US" altLang="en-US" sz="20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9DA3FB4C-5F00-4C5C-9C3B-593B7F8A8032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8676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4.3 what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smtClean="0">
                <a:solidFill>
                  <a:srgbClr val="CC0000"/>
                </a:solidFill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3789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28679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2482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140"/>
          <p:cNvSpPr>
            <a:spLocks/>
          </p:cNvSpPr>
          <p:nvPr/>
        </p:nvSpPr>
        <p:spPr bwMode="auto">
          <a:xfrm rot="-5400000">
            <a:off x="6203156" y="319643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699" name="Freeform 140"/>
          <p:cNvSpPr>
            <a:spLocks/>
          </p:cNvSpPr>
          <p:nvPr/>
        </p:nvSpPr>
        <p:spPr bwMode="auto">
          <a:xfrm rot="10800000">
            <a:off x="7200900" y="187007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700" name="Freeform 140"/>
          <p:cNvSpPr>
            <a:spLocks/>
          </p:cNvSpPr>
          <p:nvPr/>
        </p:nvSpPr>
        <p:spPr bwMode="auto">
          <a:xfrm>
            <a:off x="5165725" y="145256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235BAE15-AEAD-447A-A59C-0B737A9ACEB1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29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IP addressing: introduction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444625"/>
            <a:ext cx="3695700" cy="4648200"/>
          </a:xfrm>
        </p:spPr>
        <p:txBody>
          <a:bodyPr/>
          <a:lstStyle/>
          <a:p>
            <a:pPr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IP address:</a:t>
            </a:r>
            <a:r>
              <a:rPr lang="en-US" altLang="en-US" sz="2400" dirty="0" smtClean="0">
                <a:ea typeface="ＭＳ Ｐゴシック" pitchFamily="34" charset="-128"/>
              </a:rPr>
              <a:t> 32-bit identifier for host, router </a:t>
            </a:r>
            <a:r>
              <a:rPr lang="en-US" altLang="en-US" sz="2400" i="1" dirty="0" smtClean="0">
                <a:ea typeface="ＭＳ Ｐゴシック" pitchFamily="34" charset="-128"/>
              </a:rPr>
              <a:t>interface</a:t>
            </a:r>
            <a:r>
              <a:rPr lang="en-US" altLang="en-US" sz="2400" dirty="0" smtClean="0">
                <a:ea typeface="ＭＳ Ｐゴシック" pitchFamily="34" charset="-128"/>
              </a:rPr>
              <a:t> </a:t>
            </a:r>
          </a:p>
          <a:p>
            <a:pPr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interface:</a:t>
            </a:r>
            <a:r>
              <a:rPr lang="en-US" altLang="en-US" sz="2400" dirty="0" smtClean="0">
                <a:ea typeface="ＭＳ Ｐゴシック" pitchFamily="34" charset="-128"/>
              </a:rPr>
              <a:t> connection between host/router and physical link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Router</a:t>
            </a:r>
            <a:r>
              <a:rPr lang="en-US" altLang="ja-JP" sz="2000" dirty="0" smtClean="0">
                <a:ea typeface="ＭＳ Ｐゴシック" pitchFamily="34" charset="-128"/>
              </a:rPr>
              <a:t>s typically have multiple interfaces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host typically has one or two interfaces (e.g., wired Ethernet, wireless 802.11)</a:t>
            </a:r>
          </a:p>
          <a:p>
            <a:pPr>
              <a:defRPr/>
            </a:pP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IP addresses associated with each interface</a:t>
            </a:r>
          </a:p>
        </p:txBody>
      </p:sp>
      <p:sp>
        <p:nvSpPr>
          <p:cNvPr id="38923" name="Text Box 26"/>
          <p:cNvSpPr txBox="1">
            <a:spLocks noChangeArrowheads="1"/>
          </p:cNvSpPr>
          <p:nvPr/>
        </p:nvSpPr>
        <p:spPr bwMode="auto">
          <a:xfrm>
            <a:off x="4548188" y="1282700"/>
            <a:ext cx="8255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223.1.1.1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29706" name="Group 27"/>
          <p:cNvGrpSpPr>
            <a:grpSpLocks/>
          </p:cNvGrpSpPr>
          <p:nvPr/>
        </p:nvGrpSpPr>
        <p:grpSpPr bwMode="auto">
          <a:xfrm>
            <a:off x="3814763" y="2243138"/>
            <a:ext cx="920750" cy="276225"/>
            <a:chOff x="3251" y="608"/>
            <a:chExt cx="580" cy="174"/>
          </a:xfrm>
        </p:grpSpPr>
        <p:sp>
          <p:nvSpPr>
            <p:cNvPr id="38991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38992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smtClean="0">
                  <a:solidFill>
                    <a:srgbClr val="000000"/>
                  </a:solidFill>
                </a:rPr>
                <a:t>223.1.1.2</a:t>
              </a:r>
              <a:endParaRPr lang="en-US" altLang="en-US" sz="12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38925" name="Text Box 30"/>
          <p:cNvSpPr txBox="1">
            <a:spLocks noChangeArrowheads="1"/>
          </p:cNvSpPr>
          <p:nvPr/>
        </p:nvSpPr>
        <p:spPr bwMode="auto">
          <a:xfrm>
            <a:off x="4652963" y="3238500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223.1.1.3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26" name="Text Box 31"/>
          <p:cNvSpPr txBox="1">
            <a:spLocks noChangeArrowheads="1"/>
          </p:cNvSpPr>
          <p:nvPr/>
        </p:nvSpPr>
        <p:spPr bwMode="auto">
          <a:xfrm>
            <a:off x="5753100" y="2368550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223.1.1.4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27" name="Line 32"/>
          <p:cNvSpPr>
            <a:spLocks noChangeShapeType="1"/>
          </p:cNvSpPr>
          <p:nvPr/>
        </p:nvSpPr>
        <p:spPr bwMode="auto">
          <a:xfrm>
            <a:off x="6854825" y="2668588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28" name="Text Box 33"/>
          <p:cNvSpPr txBox="1">
            <a:spLocks noChangeArrowheads="1"/>
          </p:cNvSpPr>
          <p:nvPr/>
        </p:nvSpPr>
        <p:spPr bwMode="auto">
          <a:xfrm>
            <a:off x="6729413" y="2378075"/>
            <a:ext cx="827087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223.1.2.9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30" name="Line 36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31" name="Line 38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90" name="Text Box 41"/>
          <p:cNvSpPr txBox="1">
            <a:spLocks noChangeArrowheads="1"/>
          </p:cNvSpPr>
          <p:nvPr/>
        </p:nvSpPr>
        <p:spPr bwMode="auto">
          <a:xfrm>
            <a:off x="7458075" y="3349625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223.1.2.2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88" name="Text Box 44"/>
          <p:cNvSpPr txBox="1">
            <a:spLocks noChangeArrowheads="1"/>
          </p:cNvSpPr>
          <p:nvPr/>
        </p:nvSpPr>
        <p:spPr bwMode="auto">
          <a:xfrm>
            <a:off x="7250113" y="1743075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223.1.2.1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34" name="Line 45"/>
          <p:cNvSpPr>
            <a:spLocks noChangeShapeType="1"/>
          </p:cNvSpPr>
          <p:nvPr/>
        </p:nvSpPr>
        <p:spPr bwMode="auto">
          <a:xfrm>
            <a:off x="6616700" y="3006725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36" name="Line 47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37" name="Line 48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86" name="Text Box 53"/>
          <p:cNvSpPr txBox="1">
            <a:spLocks noChangeArrowheads="1"/>
          </p:cNvSpPr>
          <p:nvPr/>
        </p:nvSpPr>
        <p:spPr bwMode="auto">
          <a:xfrm>
            <a:off x="7212013" y="4344988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223.1.3.2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84" name="Text Box 56"/>
          <p:cNvSpPr txBox="1">
            <a:spLocks noChangeArrowheads="1"/>
          </p:cNvSpPr>
          <p:nvPr/>
        </p:nvSpPr>
        <p:spPr bwMode="auto">
          <a:xfrm>
            <a:off x="5969000" y="4349750"/>
            <a:ext cx="82708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223.1.3.1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29720" name="Group 57"/>
          <p:cNvGrpSpPr>
            <a:grpSpLocks/>
          </p:cNvGrpSpPr>
          <p:nvPr/>
        </p:nvGrpSpPr>
        <p:grpSpPr bwMode="auto">
          <a:xfrm>
            <a:off x="6113463" y="3101975"/>
            <a:ext cx="935037" cy="276225"/>
            <a:chOff x="4532" y="1229"/>
            <a:chExt cx="589" cy="174"/>
          </a:xfrm>
        </p:grpSpPr>
        <p:sp>
          <p:nvSpPr>
            <p:cNvPr id="38981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38982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smtClean="0">
                  <a:solidFill>
                    <a:srgbClr val="000000"/>
                  </a:solidFill>
                </a:rPr>
                <a:t>223.1.3.27</a:t>
              </a:r>
              <a:endParaRPr lang="en-US" altLang="en-US" sz="12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38941" name="Text Box 60"/>
          <p:cNvSpPr txBox="1">
            <a:spLocks noChangeArrowheads="1"/>
          </p:cNvSpPr>
          <p:nvPr/>
        </p:nvSpPr>
        <p:spPr bwMode="auto">
          <a:xfrm>
            <a:off x="4081463" y="5341938"/>
            <a:ext cx="5043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dirty="0" smtClean="0">
                <a:solidFill>
                  <a:srgbClr val="000000"/>
                </a:solidFill>
              </a:rPr>
              <a:t>223.1.1.1 = 11011111 00000001 00000001 00000001</a:t>
            </a:r>
            <a:endParaRPr lang="en-US" altLang="en-US" sz="1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9722" name="Freeform 61"/>
          <p:cNvSpPr>
            <a:spLocks/>
          </p:cNvSpPr>
          <p:nvPr/>
        </p:nvSpPr>
        <p:spPr bwMode="auto">
          <a:xfrm>
            <a:off x="5162550" y="5597525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7 h 58"/>
              <a:gd name="T4" fmla="*/ 2147483647 w 562"/>
              <a:gd name="T5" fmla="*/ 2147483647 h 58"/>
              <a:gd name="T6" fmla="*/ 2147483647 w 562"/>
              <a:gd name="T7" fmla="*/ 2147483647 h 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723" name="Freeform 62"/>
          <p:cNvSpPr>
            <a:spLocks/>
          </p:cNvSpPr>
          <p:nvPr/>
        </p:nvSpPr>
        <p:spPr bwMode="auto">
          <a:xfrm>
            <a:off x="6124575" y="5616575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724" name="Freeform 63"/>
          <p:cNvSpPr>
            <a:spLocks/>
          </p:cNvSpPr>
          <p:nvPr/>
        </p:nvSpPr>
        <p:spPr bwMode="auto">
          <a:xfrm>
            <a:off x="7089775" y="5619750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725" name="Freeform 64"/>
          <p:cNvSpPr>
            <a:spLocks/>
          </p:cNvSpPr>
          <p:nvPr/>
        </p:nvSpPr>
        <p:spPr bwMode="auto">
          <a:xfrm>
            <a:off x="8054975" y="5622925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46" name="Text Box 65"/>
          <p:cNvSpPr txBox="1">
            <a:spLocks noChangeArrowheads="1"/>
          </p:cNvSpPr>
          <p:nvPr/>
        </p:nvSpPr>
        <p:spPr bwMode="auto">
          <a:xfrm>
            <a:off x="5360988" y="5818188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47" name="Text Box 66"/>
          <p:cNvSpPr txBox="1">
            <a:spLocks noChangeArrowheads="1"/>
          </p:cNvSpPr>
          <p:nvPr/>
        </p:nvSpPr>
        <p:spPr bwMode="auto">
          <a:xfrm>
            <a:off x="6403975" y="58277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48" name="Text Box 67"/>
          <p:cNvSpPr txBox="1">
            <a:spLocks noChangeArrowheads="1"/>
          </p:cNvSpPr>
          <p:nvPr/>
        </p:nvSpPr>
        <p:spPr bwMode="auto">
          <a:xfrm>
            <a:off x="8361363" y="58277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49" name="Text Box 68"/>
          <p:cNvSpPr txBox="1">
            <a:spLocks noChangeArrowheads="1"/>
          </p:cNvSpPr>
          <p:nvPr/>
        </p:nvSpPr>
        <p:spPr bwMode="auto">
          <a:xfrm>
            <a:off x="7342188" y="58277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29730" name="Group 73"/>
          <p:cNvGrpSpPr>
            <a:grpSpLocks/>
          </p:cNvGrpSpPr>
          <p:nvPr/>
        </p:nvGrpSpPr>
        <p:grpSpPr bwMode="auto">
          <a:xfrm>
            <a:off x="4373563" y="1528763"/>
            <a:ext cx="641350" cy="558800"/>
            <a:chOff x="-44" y="1473"/>
            <a:chExt cx="981" cy="1105"/>
          </a:xfrm>
        </p:grpSpPr>
        <p:pic>
          <p:nvPicPr>
            <p:cNvPr id="29763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64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29731" name="Group 80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29761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62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29732" name="Group 83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29759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60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29733" name="Group 87"/>
          <p:cNvGrpSpPr>
            <a:grpSpLocks/>
          </p:cNvGrpSpPr>
          <p:nvPr/>
        </p:nvGrpSpPr>
        <p:grpSpPr bwMode="auto">
          <a:xfrm flipH="1">
            <a:off x="8056563" y="1685925"/>
            <a:ext cx="641350" cy="558800"/>
            <a:chOff x="-44" y="1473"/>
            <a:chExt cx="981" cy="1105"/>
          </a:xfrm>
        </p:grpSpPr>
        <p:pic>
          <p:nvPicPr>
            <p:cNvPr id="29757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58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29734" name="Group 90"/>
          <p:cNvGrpSpPr>
            <a:grpSpLocks/>
          </p:cNvGrpSpPr>
          <p:nvPr/>
        </p:nvGrpSpPr>
        <p:grpSpPr bwMode="auto">
          <a:xfrm flipH="1">
            <a:off x="8070850" y="2965450"/>
            <a:ext cx="641350" cy="558800"/>
            <a:chOff x="-44" y="1473"/>
            <a:chExt cx="981" cy="1105"/>
          </a:xfrm>
        </p:grpSpPr>
        <p:pic>
          <p:nvPicPr>
            <p:cNvPr id="29755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56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29735" name="Group 93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29753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54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29736" name="Group 96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29751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52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29737" name="Group 99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2974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974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974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9746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9749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29750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8963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964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29738" name="Picture 10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112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Line 5"/>
          <p:cNvSpPr>
            <a:spLocks noChangeShapeType="1"/>
          </p:cNvSpPr>
          <p:nvPr/>
        </p:nvSpPr>
        <p:spPr bwMode="auto">
          <a:xfrm>
            <a:off x="4979988" y="1816100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5" name="Line 7"/>
          <p:cNvSpPr>
            <a:spLocks noChangeShapeType="1"/>
          </p:cNvSpPr>
          <p:nvPr/>
        </p:nvSpPr>
        <p:spPr bwMode="auto">
          <a:xfrm flipV="1">
            <a:off x="5014913" y="2555875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>
            <a:off x="5026025" y="3087688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>
            <a:off x="5780088" y="26638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0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B945B716-E8DF-4BCC-85F4-244750A1FD4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4100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4.3 what</a:t>
            </a:r>
            <a:r>
              <a:rPr lang="en-US" altLang="ja-JP" sz="2400" dirty="0" smtClean="0">
                <a:ea typeface="ＭＳ Ｐゴシック" pitchFamily="34" charset="-128"/>
              </a:rPr>
              <a:t>’s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2211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reeform 140"/>
          <p:cNvSpPr>
            <a:spLocks/>
          </p:cNvSpPr>
          <p:nvPr/>
        </p:nvSpPr>
        <p:spPr bwMode="auto">
          <a:xfrm rot="-5400000">
            <a:off x="6203156" y="319643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3" name="Freeform 140"/>
          <p:cNvSpPr>
            <a:spLocks/>
          </p:cNvSpPr>
          <p:nvPr/>
        </p:nvSpPr>
        <p:spPr bwMode="auto">
          <a:xfrm rot="10800000">
            <a:off x="7200900" y="187007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4" name="Freeform 140"/>
          <p:cNvSpPr>
            <a:spLocks/>
          </p:cNvSpPr>
          <p:nvPr/>
        </p:nvSpPr>
        <p:spPr bwMode="auto">
          <a:xfrm>
            <a:off x="5165725" y="145256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51E20E12-1EBB-40E9-9F9D-1440565CE75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IP addressing: introduction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444625"/>
            <a:ext cx="3695700" cy="168116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Q: how are interfaces actually connected?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A: </a:t>
            </a:r>
            <a:r>
              <a:rPr lang="en-US" altLang="en-US" i="1" smtClean="0">
                <a:ea typeface="ＭＳ Ｐゴシック" pitchFamily="34" charset="-128"/>
              </a:rPr>
              <a:t>we’ll learn about that in chapter 5, 6.</a:t>
            </a: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4979988" y="1816100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 flipV="1">
            <a:off x="5014913" y="2555875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>
            <a:off x="5026025" y="3087688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22" name="Line 11"/>
          <p:cNvSpPr>
            <a:spLocks noChangeShapeType="1"/>
          </p:cNvSpPr>
          <p:nvPr/>
        </p:nvSpPr>
        <p:spPr bwMode="auto">
          <a:xfrm>
            <a:off x="5780088" y="26638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23" name="Text Box 26"/>
          <p:cNvSpPr txBox="1">
            <a:spLocks noChangeArrowheads="1"/>
          </p:cNvSpPr>
          <p:nvPr/>
        </p:nvSpPr>
        <p:spPr bwMode="auto">
          <a:xfrm>
            <a:off x="4548188" y="1282700"/>
            <a:ext cx="8255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223.1.1.1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0734" name="Group 27"/>
          <p:cNvGrpSpPr>
            <a:grpSpLocks/>
          </p:cNvGrpSpPr>
          <p:nvPr/>
        </p:nvGrpSpPr>
        <p:grpSpPr bwMode="auto">
          <a:xfrm>
            <a:off x="3814763" y="2243138"/>
            <a:ext cx="920750" cy="276225"/>
            <a:chOff x="3251" y="608"/>
            <a:chExt cx="580" cy="174"/>
          </a:xfrm>
        </p:grpSpPr>
        <p:sp>
          <p:nvSpPr>
            <p:cNvPr id="38991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38992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smtClean="0">
                  <a:solidFill>
                    <a:srgbClr val="000000"/>
                  </a:solidFill>
                </a:rPr>
                <a:t>223.1.1.2</a:t>
              </a:r>
              <a:endParaRPr lang="en-US" altLang="en-US" sz="12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38925" name="Text Box 30"/>
          <p:cNvSpPr txBox="1">
            <a:spLocks noChangeArrowheads="1"/>
          </p:cNvSpPr>
          <p:nvPr/>
        </p:nvSpPr>
        <p:spPr bwMode="auto">
          <a:xfrm>
            <a:off x="4652963" y="3238500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223.1.1.3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26" name="Text Box 31"/>
          <p:cNvSpPr txBox="1">
            <a:spLocks noChangeArrowheads="1"/>
          </p:cNvSpPr>
          <p:nvPr/>
        </p:nvSpPr>
        <p:spPr bwMode="auto">
          <a:xfrm>
            <a:off x="5753100" y="2368550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223.1.1.4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27" name="Line 32"/>
          <p:cNvSpPr>
            <a:spLocks noChangeShapeType="1"/>
          </p:cNvSpPr>
          <p:nvPr/>
        </p:nvSpPr>
        <p:spPr bwMode="auto">
          <a:xfrm>
            <a:off x="6854825" y="2668588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28" name="Text Box 33"/>
          <p:cNvSpPr txBox="1">
            <a:spLocks noChangeArrowheads="1"/>
          </p:cNvSpPr>
          <p:nvPr/>
        </p:nvSpPr>
        <p:spPr bwMode="auto">
          <a:xfrm>
            <a:off x="6729413" y="2378075"/>
            <a:ext cx="827087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223.1.2.9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30" name="Line 36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31" name="Line 38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90" name="Text Box 41"/>
          <p:cNvSpPr txBox="1">
            <a:spLocks noChangeArrowheads="1"/>
          </p:cNvSpPr>
          <p:nvPr/>
        </p:nvSpPr>
        <p:spPr bwMode="auto">
          <a:xfrm>
            <a:off x="7458075" y="3349625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223.1.2.2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88" name="Text Box 44"/>
          <p:cNvSpPr txBox="1">
            <a:spLocks noChangeArrowheads="1"/>
          </p:cNvSpPr>
          <p:nvPr/>
        </p:nvSpPr>
        <p:spPr bwMode="auto">
          <a:xfrm>
            <a:off x="7250113" y="1743075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223.1.2.1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34" name="Line 45"/>
          <p:cNvSpPr>
            <a:spLocks noChangeShapeType="1"/>
          </p:cNvSpPr>
          <p:nvPr/>
        </p:nvSpPr>
        <p:spPr bwMode="auto">
          <a:xfrm>
            <a:off x="6616700" y="3006725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36" name="Line 47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37" name="Line 48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986" name="Text Box 53"/>
          <p:cNvSpPr txBox="1">
            <a:spLocks noChangeArrowheads="1"/>
          </p:cNvSpPr>
          <p:nvPr/>
        </p:nvSpPr>
        <p:spPr bwMode="auto">
          <a:xfrm>
            <a:off x="7212013" y="4344988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223.1.3.2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84" name="Text Box 56"/>
          <p:cNvSpPr txBox="1">
            <a:spLocks noChangeArrowheads="1"/>
          </p:cNvSpPr>
          <p:nvPr/>
        </p:nvSpPr>
        <p:spPr bwMode="auto">
          <a:xfrm>
            <a:off x="5969000" y="4349750"/>
            <a:ext cx="82708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223.1.3.1</a:t>
            </a:r>
            <a:endParaRPr lang="en-US" altLang="en-US" sz="12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0748" name="Group 57"/>
          <p:cNvGrpSpPr>
            <a:grpSpLocks/>
          </p:cNvGrpSpPr>
          <p:nvPr/>
        </p:nvGrpSpPr>
        <p:grpSpPr bwMode="auto">
          <a:xfrm>
            <a:off x="6113463" y="3101975"/>
            <a:ext cx="935037" cy="276225"/>
            <a:chOff x="4532" y="1229"/>
            <a:chExt cx="589" cy="174"/>
          </a:xfrm>
        </p:grpSpPr>
        <p:sp>
          <p:nvSpPr>
            <p:cNvPr id="38981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38982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smtClean="0">
                  <a:solidFill>
                    <a:srgbClr val="000000"/>
                  </a:solidFill>
                </a:rPr>
                <a:t>223.1.3.27</a:t>
              </a:r>
              <a:endParaRPr lang="en-US" altLang="en-US" sz="12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0749" name="Group 73"/>
          <p:cNvGrpSpPr>
            <a:grpSpLocks/>
          </p:cNvGrpSpPr>
          <p:nvPr/>
        </p:nvGrpSpPr>
        <p:grpSpPr bwMode="auto">
          <a:xfrm>
            <a:off x="4373563" y="1528763"/>
            <a:ext cx="641350" cy="558800"/>
            <a:chOff x="-44" y="1473"/>
            <a:chExt cx="981" cy="1105"/>
          </a:xfrm>
        </p:grpSpPr>
        <p:pic>
          <p:nvPicPr>
            <p:cNvPr id="30790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91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0750" name="Group 80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30788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9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0751" name="Group 83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30786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7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0752" name="Group 87"/>
          <p:cNvGrpSpPr>
            <a:grpSpLocks/>
          </p:cNvGrpSpPr>
          <p:nvPr/>
        </p:nvGrpSpPr>
        <p:grpSpPr bwMode="auto">
          <a:xfrm flipH="1">
            <a:off x="8056563" y="1685925"/>
            <a:ext cx="641350" cy="558800"/>
            <a:chOff x="-44" y="1473"/>
            <a:chExt cx="981" cy="1105"/>
          </a:xfrm>
        </p:grpSpPr>
        <p:pic>
          <p:nvPicPr>
            <p:cNvPr id="30784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5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0753" name="Group 90"/>
          <p:cNvGrpSpPr>
            <a:grpSpLocks/>
          </p:cNvGrpSpPr>
          <p:nvPr/>
        </p:nvGrpSpPr>
        <p:grpSpPr bwMode="auto">
          <a:xfrm flipH="1">
            <a:off x="8070850" y="2965450"/>
            <a:ext cx="641350" cy="558800"/>
            <a:chOff x="-44" y="1473"/>
            <a:chExt cx="981" cy="1105"/>
          </a:xfrm>
        </p:grpSpPr>
        <p:pic>
          <p:nvPicPr>
            <p:cNvPr id="30782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3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0754" name="Group 93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30780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1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0755" name="Group 96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30778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79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0756" name="Group 99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3077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77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77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0773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0776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30777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8963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964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30757" name="Picture 10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112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278438" y="1817688"/>
            <a:ext cx="509587" cy="1279525"/>
            <a:chOff x="5278322" y="1817603"/>
            <a:chExt cx="509379" cy="1279224"/>
          </a:xfrm>
        </p:grpSpPr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78322" y="2485783"/>
              <a:ext cx="509379" cy="287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30768" name="Straight Connector 3"/>
            <p:cNvCxnSpPr>
              <a:cxnSpLocks noChangeShapeType="1"/>
            </p:cNvCxnSpPr>
            <p:nvPr/>
          </p:nvCxnSpPr>
          <p:spPr bwMode="auto">
            <a:xfrm>
              <a:off x="5369756" y="1817603"/>
              <a:ext cx="0" cy="6810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69" name="Straight Connector 77"/>
            <p:cNvCxnSpPr>
              <a:cxnSpLocks noChangeShapeType="1"/>
            </p:cNvCxnSpPr>
            <p:nvPr/>
          </p:nvCxnSpPr>
          <p:spPr bwMode="auto">
            <a:xfrm flipV="1">
              <a:off x="5443520" y="2769741"/>
              <a:ext cx="1" cy="3270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14338" y="2616200"/>
            <a:ext cx="5080000" cy="1751013"/>
            <a:chOff x="414922" y="2615565"/>
            <a:chExt cx="5079651" cy="1751597"/>
          </a:xfrm>
        </p:grpSpPr>
        <p:sp>
          <p:nvSpPr>
            <p:cNvPr id="30765" name="TextBox 10"/>
            <p:cNvSpPr txBox="1">
              <a:spLocks noChangeArrowheads="1"/>
            </p:cNvSpPr>
            <p:nvPr/>
          </p:nvSpPr>
          <p:spPr bwMode="auto">
            <a:xfrm>
              <a:off x="414922" y="3659276"/>
              <a:ext cx="43001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  <a:latin typeface="Arial" pitchFamily="34" charset="0"/>
                </a:rPr>
                <a:t>A: </a:t>
              </a:r>
              <a:r>
                <a:rPr lang="en-US" altLang="en-US" sz="2000">
                  <a:solidFill>
                    <a:srgbClr val="000000"/>
                  </a:solidFill>
                  <a:latin typeface="Arial" pitchFamily="34" charset="0"/>
                </a:rPr>
                <a:t>wired Ethernet interfaces connected by Ethernet switches</a:t>
              </a:r>
            </a:p>
          </p:txBody>
        </p:sp>
        <p:cxnSp>
          <p:nvCxnSpPr>
            <p:cNvPr id="30766" name="Straight Connector 12"/>
            <p:cNvCxnSpPr>
              <a:cxnSpLocks noChangeShapeType="1"/>
            </p:cNvCxnSpPr>
            <p:nvPr/>
          </p:nvCxnSpPr>
          <p:spPr bwMode="auto">
            <a:xfrm flipH="1">
              <a:off x="4061206" y="2615565"/>
              <a:ext cx="1433367" cy="14209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329113" y="3790950"/>
            <a:ext cx="4298950" cy="2451100"/>
            <a:chOff x="4328727" y="3790332"/>
            <a:chExt cx="4300100" cy="2450981"/>
          </a:xfrm>
        </p:grpSpPr>
        <p:pic>
          <p:nvPicPr>
            <p:cNvPr id="30762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63" name="TextBox 89"/>
            <p:cNvSpPr txBox="1">
              <a:spLocks noChangeArrowheads="1"/>
            </p:cNvSpPr>
            <p:nvPr/>
          </p:nvSpPr>
          <p:spPr bwMode="auto">
            <a:xfrm>
              <a:off x="4328727" y="5533427"/>
              <a:ext cx="43001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  <a:latin typeface="Arial" pitchFamily="34" charset="0"/>
                </a:rPr>
                <a:t>A: </a:t>
              </a:r>
              <a:r>
                <a:rPr lang="en-US" altLang="en-US" sz="2000">
                  <a:solidFill>
                    <a:srgbClr val="000000"/>
                  </a:solidFill>
                  <a:latin typeface="Arial" pitchFamily="34" charset="0"/>
                </a:rPr>
                <a:t>wireless WiFi interfaces connected by WiFi base station</a:t>
              </a:r>
            </a:p>
          </p:txBody>
        </p:sp>
        <p:cxnSp>
          <p:nvCxnSpPr>
            <p:cNvPr id="30764" name="Straight Connector 90"/>
            <p:cNvCxnSpPr>
              <a:cxnSpLocks noChangeShapeType="1"/>
            </p:cNvCxnSpPr>
            <p:nvPr/>
          </p:nvCxnSpPr>
          <p:spPr bwMode="auto">
            <a:xfrm flipH="1">
              <a:off x="4982985" y="4208863"/>
              <a:ext cx="1433367" cy="14209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39738" y="4775200"/>
            <a:ext cx="37973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1">
                <a:solidFill>
                  <a:srgbClr val="CC0000"/>
                </a:solidFill>
                <a:latin typeface="Arial" pitchFamily="34" charset="0"/>
              </a:rPr>
              <a:t>For now: </a:t>
            </a:r>
            <a:r>
              <a:rPr lang="en-US" altLang="en-US" sz="2000">
                <a:solidFill>
                  <a:srgbClr val="000000"/>
                </a:solidFill>
                <a:latin typeface="Arial" pitchFamily="34" charset="0"/>
              </a:rPr>
              <a:t>don</a:t>
            </a:r>
            <a:r>
              <a:rPr lang="fr-FR" altLang="en-US" sz="2000">
                <a:solidFill>
                  <a:srgbClr val="000000"/>
                </a:solidFill>
                <a:latin typeface="Arial" pitchFamily="34" charset="0"/>
              </a:rPr>
              <a:t>’</a:t>
            </a:r>
            <a:r>
              <a:rPr lang="en-US" altLang="ja-JP" sz="2000">
                <a:solidFill>
                  <a:srgbClr val="000000"/>
                </a:solidFill>
                <a:latin typeface="Arial" pitchFamily="34" charset="0"/>
              </a:rPr>
              <a:t>t need to worry about how one interface is connected to another (with no intervening router) </a:t>
            </a:r>
            <a:endParaRPr lang="en-US" altLang="en-US" sz="200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3993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E794D83D-09EA-4E61-A649-AD6148B4927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Subnets</a:t>
            </a:r>
          </a:p>
        </p:txBody>
      </p:sp>
      <p:sp>
        <p:nvSpPr>
          <p:cNvPr id="39941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pPr marL="234950" indent="-234950">
              <a:defRPr/>
            </a:pPr>
            <a:r>
              <a:rPr lang="en-US" altLang="en-US" dirty="0" smtClean="0">
                <a:solidFill>
                  <a:srgbClr val="000099"/>
                </a:solidFill>
                <a:ea typeface="ＭＳ Ｐゴシック" pitchFamily="34" charset="-128"/>
              </a:rPr>
              <a:t>IP address: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</a:p>
          <a:p>
            <a:pPr marL="512763" lvl="1" indent="-163513">
              <a:defRPr/>
            </a:pPr>
            <a:r>
              <a:rPr lang="en-US" altLang="en-US" dirty="0" smtClean="0">
                <a:ea typeface="ＭＳ Ｐゴシック" pitchFamily="34" charset="-128"/>
              </a:rPr>
              <a:t>subnet part - high order bits</a:t>
            </a:r>
          </a:p>
          <a:p>
            <a:pPr marL="512763" lvl="1" indent="-163513">
              <a:defRPr/>
            </a:pPr>
            <a:r>
              <a:rPr lang="en-US" altLang="en-US" dirty="0" smtClean="0">
                <a:ea typeface="ＭＳ Ｐゴシック" pitchFamily="34" charset="-128"/>
              </a:rPr>
              <a:t>host part - low order bits </a:t>
            </a:r>
          </a:p>
          <a:p>
            <a:pPr marL="234950" indent="-234950">
              <a:defRPr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pitchFamily="34" charset="-128"/>
              </a:rPr>
              <a:t>What</a:t>
            </a:r>
            <a:r>
              <a:rPr lang="en-US" altLang="ja-JP" i="1" dirty="0" smtClean="0">
                <a:solidFill>
                  <a:srgbClr val="000099"/>
                </a:solidFill>
                <a:ea typeface="ＭＳ Ｐゴシック" pitchFamily="34" charset="-128"/>
              </a:rPr>
              <a:t>’s a subnet ?</a:t>
            </a:r>
          </a:p>
          <a:p>
            <a:pPr marL="512763" lvl="1" indent="-163513">
              <a:defRPr/>
            </a:pPr>
            <a:r>
              <a:rPr lang="en-US" altLang="en-US" dirty="0" smtClean="0">
                <a:ea typeface="ＭＳ Ｐゴシック" pitchFamily="34" charset="-128"/>
              </a:rPr>
              <a:t>device interfaces with same subnet part of IP address</a:t>
            </a:r>
          </a:p>
          <a:p>
            <a:pPr marL="512763" lvl="1" indent="-163513">
              <a:defRPr/>
            </a:pPr>
            <a:r>
              <a:rPr lang="en-US" altLang="en-US" dirty="0" smtClean="0">
                <a:ea typeface="ＭＳ Ｐゴシック" pitchFamily="34" charset="-128"/>
              </a:rPr>
              <a:t>can physically reach each other </a:t>
            </a: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without intervening router</a:t>
            </a:r>
          </a:p>
        </p:txBody>
      </p:sp>
      <p:sp>
        <p:nvSpPr>
          <p:cNvPr id="39942" name="Text Box 56"/>
          <p:cNvSpPr txBox="1">
            <a:spLocks noChangeArrowheads="1"/>
          </p:cNvSpPr>
          <p:nvPr/>
        </p:nvSpPr>
        <p:spPr bwMode="auto">
          <a:xfrm>
            <a:off x="4737100" y="5199063"/>
            <a:ext cx="372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network consisting of 3 subnets</a:t>
            </a:r>
          </a:p>
        </p:txBody>
      </p:sp>
      <p:pic>
        <p:nvPicPr>
          <p:cNvPr id="31751" name="Picture 5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Rectangle 139"/>
          <p:cNvSpPr>
            <a:spLocks noChangeArrowheads="1"/>
          </p:cNvSpPr>
          <p:nvPr/>
        </p:nvSpPr>
        <p:spPr bwMode="auto">
          <a:xfrm>
            <a:off x="4965700" y="3354388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1753" name="Freeform 140"/>
          <p:cNvSpPr>
            <a:spLocks/>
          </p:cNvSpPr>
          <p:nvPr/>
        </p:nvSpPr>
        <p:spPr bwMode="auto">
          <a:xfrm>
            <a:off x="4378325" y="1293813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754" name="Freeform 141"/>
          <p:cNvSpPr>
            <a:spLocks/>
          </p:cNvSpPr>
          <p:nvPr/>
        </p:nvSpPr>
        <p:spPr bwMode="auto">
          <a:xfrm>
            <a:off x="6905625" y="1603375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755" name="Freeform 142"/>
          <p:cNvSpPr>
            <a:spLocks/>
          </p:cNvSpPr>
          <p:nvPr/>
        </p:nvSpPr>
        <p:spPr bwMode="auto">
          <a:xfrm>
            <a:off x="5578475" y="3036888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9948" name="Line 143"/>
          <p:cNvSpPr>
            <a:spLocks noChangeShapeType="1"/>
          </p:cNvSpPr>
          <p:nvPr/>
        </p:nvSpPr>
        <p:spPr bwMode="auto">
          <a:xfrm>
            <a:off x="5016500" y="18161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50" name="Line 145"/>
          <p:cNvSpPr>
            <a:spLocks noChangeShapeType="1"/>
          </p:cNvSpPr>
          <p:nvPr/>
        </p:nvSpPr>
        <p:spPr bwMode="auto">
          <a:xfrm flipV="1">
            <a:off x="5016500" y="24606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51" name="Line 146"/>
          <p:cNvSpPr>
            <a:spLocks noChangeShapeType="1"/>
          </p:cNvSpPr>
          <p:nvPr/>
        </p:nvSpPr>
        <p:spPr bwMode="auto">
          <a:xfrm>
            <a:off x="5026025" y="30876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52" name="Line 147"/>
          <p:cNvSpPr>
            <a:spLocks noChangeShapeType="1"/>
          </p:cNvSpPr>
          <p:nvPr/>
        </p:nvSpPr>
        <p:spPr bwMode="auto">
          <a:xfrm>
            <a:off x="5519738" y="2662238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53" name="Text Box 148"/>
          <p:cNvSpPr txBox="1">
            <a:spLocks noChangeArrowheads="1"/>
          </p:cNvSpPr>
          <p:nvPr/>
        </p:nvSpPr>
        <p:spPr bwMode="auto">
          <a:xfrm>
            <a:off x="4975225" y="14906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223.1.1.1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954" name="Text Box 149"/>
          <p:cNvSpPr txBox="1">
            <a:spLocks noChangeArrowheads="1"/>
          </p:cNvSpPr>
          <p:nvPr/>
        </p:nvSpPr>
        <p:spPr bwMode="auto">
          <a:xfrm>
            <a:off x="4860925" y="31162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223.1.1.3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955" name="Text Box 150"/>
          <p:cNvSpPr txBox="1">
            <a:spLocks noChangeArrowheads="1"/>
          </p:cNvSpPr>
          <p:nvPr/>
        </p:nvSpPr>
        <p:spPr bwMode="auto">
          <a:xfrm>
            <a:off x="5607050" y="235585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223.1.1.4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956" name="Line 151"/>
          <p:cNvSpPr>
            <a:spLocks noChangeShapeType="1"/>
          </p:cNvSpPr>
          <p:nvPr/>
        </p:nvSpPr>
        <p:spPr bwMode="auto">
          <a:xfrm>
            <a:off x="6854825" y="2668588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57" name="Text Box 152"/>
          <p:cNvSpPr txBox="1">
            <a:spLocks noChangeArrowheads="1"/>
          </p:cNvSpPr>
          <p:nvPr/>
        </p:nvSpPr>
        <p:spPr bwMode="auto">
          <a:xfrm>
            <a:off x="6727825" y="23574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223.1.2.9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959" name="Line 154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60" name="Line 155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61" name="Line 156"/>
          <p:cNvSpPr>
            <a:spLocks noChangeShapeType="1"/>
          </p:cNvSpPr>
          <p:nvPr/>
        </p:nvSpPr>
        <p:spPr bwMode="auto">
          <a:xfrm>
            <a:off x="6616700" y="3006725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63" name="Line 158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64" name="Line 159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65" name="Text Box 160"/>
          <p:cNvSpPr txBox="1">
            <a:spLocks noChangeArrowheads="1"/>
          </p:cNvSpPr>
          <p:nvPr/>
        </p:nvSpPr>
        <p:spPr bwMode="auto">
          <a:xfrm>
            <a:off x="7151688" y="416242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223.1.3.2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966" name="Text Box 161"/>
          <p:cNvSpPr txBox="1">
            <a:spLocks noChangeArrowheads="1"/>
          </p:cNvSpPr>
          <p:nvPr/>
        </p:nvSpPr>
        <p:spPr bwMode="auto">
          <a:xfrm>
            <a:off x="4981575" y="425767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223.1.3.1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1772" name="Group 162"/>
          <p:cNvGrpSpPr>
            <a:grpSpLocks/>
          </p:cNvGrpSpPr>
          <p:nvPr/>
        </p:nvGrpSpPr>
        <p:grpSpPr bwMode="auto">
          <a:xfrm>
            <a:off x="4373563" y="1517650"/>
            <a:ext cx="641350" cy="558800"/>
            <a:chOff x="-44" y="1473"/>
            <a:chExt cx="981" cy="1105"/>
          </a:xfrm>
        </p:grpSpPr>
        <p:pic>
          <p:nvPicPr>
            <p:cNvPr id="31811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12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1773" name="Group 165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31809" name="Picture 16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10" name="Freeform 16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1774" name="Group 168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31807" name="Picture 16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08" name="Freeform 17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1775" name="Group 171"/>
          <p:cNvGrpSpPr>
            <a:grpSpLocks/>
          </p:cNvGrpSpPr>
          <p:nvPr/>
        </p:nvGrpSpPr>
        <p:grpSpPr bwMode="auto">
          <a:xfrm flipH="1">
            <a:off x="8105775" y="1685925"/>
            <a:ext cx="641350" cy="558800"/>
            <a:chOff x="-44" y="1473"/>
            <a:chExt cx="981" cy="1105"/>
          </a:xfrm>
        </p:grpSpPr>
        <p:pic>
          <p:nvPicPr>
            <p:cNvPr id="31805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06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1776" name="Group 174"/>
          <p:cNvGrpSpPr>
            <a:grpSpLocks/>
          </p:cNvGrpSpPr>
          <p:nvPr/>
        </p:nvGrpSpPr>
        <p:grpSpPr bwMode="auto">
          <a:xfrm flipH="1">
            <a:off x="8180388" y="2965450"/>
            <a:ext cx="641350" cy="558800"/>
            <a:chOff x="-44" y="1473"/>
            <a:chExt cx="981" cy="1105"/>
          </a:xfrm>
        </p:grpSpPr>
        <p:pic>
          <p:nvPicPr>
            <p:cNvPr id="31803" name="Picture 17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04" name="Freeform 17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1777" name="Group 177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31801" name="Picture 17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02" name="Freeform 1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1778" name="Group 180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31799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00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1779" name="Group 183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3179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79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79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1794" name="Group 18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1797" name="Freeform 18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31798" name="Freeform 18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9990" name="Line 19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991" name="Line 19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780" name="Group 192"/>
          <p:cNvGrpSpPr>
            <a:grpSpLocks/>
          </p:cNvGrpSpPr>
          <p:nvPr/>
        </p:nvGrpSpPr>
        <p:grpSpPr bwMode="auto">
          <a:xfrm>
            <a:off x="6850063" y="3529013"/>
            <a:ext cx="1006475" cy="573087"/>
            <a:chOff x="4758" y="3508"/>
            <a:chExt cx="634" cy="361"/>
          </a:xfrm>
        </p:grpSpPr>
        <p:sp>
          <p:nvSpPr>
            <p:cNvPr id="39984" name="Text Box 193"/>
            <p:cNvSpPr txBox="1">
              <a:spLocks noChangeArrowheads="1"/>
            </p:cNvSpPr>
            <p:nvPr/>
          </p:nvSpPr>
          <p:spPr bwMode="auto">
            <a:xfrm>
              <a:off x="4844" y="3508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subnet</a:t>
              </a:r>
            </a:p>
          </p:txBody>
        </p:sp>
        <p:sp>
          <p:nvSpPr>
            <p:cNvPr id="39985" name="Line 194"/>
            <p:cNvSpPr>
              <a:spLocks noChangeShapeType="1"/>
            </p:cNvSpPr>
            <p:nvPr/>
          </p:nvSpPr>
          <p:spPr bwMode="auto">
            <a:xfrm flipH="1">
              <a:off x="4758" y="3677"/>
              <a:ext cx="108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976" name="Rectangle 195"/>
          <p:cNvSpPr>
            <a:spLocks noChangeArrowheads="1"/>
          </p:cNvSpPr>
          <p:nvPr/>
        </p:nvSpPr>
        <p:spPr bwMode="auto">
          <a:xfrm>
            <a:off x="5130800" y="216376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9977" name="Text Box 196"/>
          <p:cNvSpPr txBox="1">
            <a:spLocks noChangeArrowheads="1"/>
          </p:cNvSpPr>
          <p:nvPr/>
        </p:nvSpPr>
        <p:spPr bwMode="auto">
          <a:xfrm>
            <a:off x="4975225" y="213360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223.1.1.2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978" name="Rectangle 197"/>
          <p:cNvSpPr>
            <a:spLocks noChangeArrowheads="1"/>
          </p:cNvSpPr>
          <p:nvPr/>
        </p:nvSpPr>
        <p:spPr bwMode="auto">
          <a:xfrm>
            <a:off x="7835900" y="2149475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9979" name="Rectangle 198"/>
          <p:cNvSpPr>
            <a:spLocks noChangeArrowheads="1"/>
          </p:cNvSpPr>
          <p:nvPr/>
        </p:nvSpPr>
        <p:spPr bwMode="auto">
          <a:xfrm>
            <a:off x="7832725" y="2949575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9980" name="Rectangle 199"/>
          <p:cNvSpPr>
            <a:spLocks noChangeArrowheads="1"/>
          </p:cNvSpPr>
          <p:nvPr/>
        </p:nvSpPr>
        <p:spPr bwMode="auto">
          <a:xfrm>
            <a:off x="6480175" y="313531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9981" name="Text Box 200"/>
          <p:cNvSpPr txBox="1">
            <a:spLocks noChangeArrowheads="1"/>
          </p:cNvSpPr>
          <p:nvPr/>
        </p:nvSpPr>
        <p:spPr bwMode="auto">
          <a:xfrm>
            <a:off x="6003925" y="3097213"/>
            <a:ext cx="1144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223.1.3.27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982" name="Text Box 201"/>
          <p:cNvSpPr txBox="1">
            <a:spLocks noChangeArrowheads="1"/>
          </p:cNvSpPr>
          <p:nvPr/>
        </p:nvSpPr>
        <p:spPr bwMode="auto">
          <a:xfrm>
            <a:off x="7189788" y="28876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223.1.2.2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9983" name="Text Box 202"/>
          <p:cNvSpPr txBox="1">
            <a:spLocks noChangeArrowheads="1"/>
          </p:cNvSpPr>
          <p:nvPr/>
        </p:nvSpPr>
        <p:spPr bwMode="auto">
          <a:xfrm>
            <a:off x="7586663" y="21288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223.1.2.1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3AC00D2E-1BF6-41A2-8D5A-64FB7603EED2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40965" name="Rectangle 60"/>
          <p:cNvSpPr>
            <a:spLocks noGrp="1" noChangeArrowheads="1"/>
          </p:cNvSpPr>
          <p:nvPr>
            <p:ph type="body" sz="half" idx="2"/>
          </p:nvPr>
        </p:nvSpPr>
        <p:spPr>
          <a:xfrm>
            <a:off x="515938" y="153511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recipe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to determine the subnets, detach each interface from its host or router, creating islands of isolated networks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each isolated network is called a 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subnet</a:t>
            </a:r>
          </a:p>
        </p:txBody>
      </p:sp>
      <p:sp>
        <p:nvSpPr>
          <p:cNvPr id="40967" name="Rectangle 18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Subnets</a:t>
            </a:r>
          </a:p>
        </p:txBody>
      </p:sp>
      <p:pic>
        <p:nvPicPr>
          <p:cNvPr id="32776" name="Picture 18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7" name="Group 190"/>
          <p:cNvGrpSpPr>
            <a:grpSpLocks/>
          </p:cNvGrpSpPr>
          <p:nvPr/>
        </p:nvGrpSpPr>
        <p:grpSpPr bwMode="auto">
          <a:xfrm>
            <a:off x="4368800" y="908050"/>
            <a:ext cx="4452938" cy="4652963"/>
            <a:chOff x="2752" y="572"/>
            <a:chExt cx="2805" cy="2931"/>
          </a:xfrm>
        </p:grpSpPr>
        <p:sp>
          <p:nvSpPr>
            <p:cNvPr id="40970" name="Text Box 191"/>
            <p:cNvSpPr txBox="1">
              <a:spLocks noChangeArrowheads="1"/>
            </p:cNvSpPr>
            <p:nvPr/>
          </p:nvSpPr>
          <p:spPr bwMode="auto">
            <a:xfrm>
              <a:off x="2825" y="572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i="1" smtClean="0">
                  <a:solidFill>
                    <a:srgbClr val="CC0000"/>
                  </a:solidFill>
                </a:rPr>
                <a:t>223.1.1.0/24</a:t>
              </a:r>
            </a:p>
          </p:txBody>
        </p:sp>
        <p:sp>
          <p:nvSpPr>
            <p:cNvPr id="40971" name="Text Box 192"/>
            <p:cNvSpPr txBox="1">
              <a:spLocks noChangeArrowheads="1"/>
            </p:cNvSpPr>
            <p:nvPr/>
          </p:nvSpPr>
          <p:spPr bwMode="auto">
            <a:xfrm>
              <a:off x="4419" y="725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i="1" smtClean="0">
                  <a:solidFill>
                    <a:srgbClr val="CC0000"/>
                  </a:solidFill>
                </a:rPr>
                <a:t>223.1.2.0/24</a:t>
              </a:r>
            </a:p>
          </p:txBody>
        </p:sp>
        <p:sp>
          <p:nvSpPr>
            <p:cNvPr id="40972" name="Text Box 193"/>
            <p:cNvSpPr txBox="1">
              <a:spLocks noChangeArrowheads="1"/>
            </p:cNvSpPr>
            <p:nvPr/>
          </p:nvSpPr>
          <p:spPr bwMode="auto">
            <a:xfrm>
              <a:off x="3743" y="3253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i="1" smtClean="0">
                  <a:solidFill>
                    <a:srgbClr val="CC0000"/>
                  </a:solidFill>
                </a:rPr>
                <a:t>223.1.3.0/24</a:t>
              </a:r>
            </a:p>
          </p:txBody>
        </p:sp>
        <p:sp>
          <p:nvSpPr>
            <p:cNvPr id="40973" name="Rectangle 194"/>
            <p:cNvSpPr>
              <a:spLocks noChangeArrowheads="1"/>
            </p:cNvSpPr>
            <p:nvPr/>
          </p:nvSpPr>
          <p:spPr bwMode="auto">
            <a:xfrm>
              <a:off x="3128" y="2113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2785" name="Freeform 195"/>
            <p:cNvSpPr>
              <a:spLocks/>
            </p:cNvSpPr>
            <p:nvPr/>
          </p:nvSpPr>
          <p:spPr bwMode="auto">
            <a:xfrm>
              <a:off x="2758" y="815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32786" name="Freeform 196"/>
            <p:cNvSpPr>
              <a:spLocks/>
            </p:cNvSpPr>
            <p:nvPr/>
          </p:nvSpPr>
          <p:spPr bwMode="auto">
            <a:xfrm>
              <a:off x="4350" y="101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32787" name="Freeform 197"/>
            <p:cNvSpPr>
              <a:spLocks/>
            </p:cNvSpPr>
            <p:nvPr/>
          </p:nvSpPr>
          <p:spPr bwMode="auto">
            <a:xfrm>
              <a:off x="3514" y="1913"/>
              <a:ext cx="1286" cy="1247"/>
            </a:xfrm>
            <a:custGeom>
              <a:avLst/>
              <a:gdLst>
                <a:gd name="T0" fmla="*/ 587 w 1286"/>
                <a:gd name="T1" fmla="*/ 30 h 1247"/>
                <a:gd name="T2" fmla="*/ 509 w 1286"/>
                <a:gd name="T3" fmla="*/ 618 h 1247"/>
                <a:gd name="T4" fmla="*/ 77 w 1286"/>
                <a:gd name="T5" fmla="*/ 909 h 1247"/>
                <a:gd name="T6" fmla="*/ 47 w 1286"/>
                <a:gd name="T7" fmla="*/ 1095 h 1247"/>
                <a:gd name="T8" fmla="*/ 140 w 1286"/>
                <a:gd name="T9" fmla="*/ 1224 h 1247"/>
                <a:gd name="T10" fmla="*/ 461 w 1286"/>
                <a:gd name="T11" fmla="*/ 1209 h 1247"/>
                <a:gd name="T12" fmla="*/ 692 w 1286"/>
                <a:gd name="T13" fmla="*/ 1209 h 1247"/>
                <a:gd name="T14" fmla="*/ 1190 w 1286"/>
                <a:gd name="T15" fmla="*/ 1227 h 1247"/>
                <a:gd name="T16" fmla="*/ 1271 w 1286"/>
                <a:gd name="T17" fmla="*/ 1089 h 1247"/>
                <a:gd name="T18" fmla="*/ 1139 w 1286"/>
                <a:gd name="T19" fmla="*/ 741 h 1247"/>
                <a:gd name="T20" fmla="*/ 800 w 1286"/>
                <a:gd name="T21" fmla="*/ 627 h 1247"/>
                <a:gd name="T22" fmla="*/ 749 w 1286"/>
                <a:gd name="T23" fmla="*/ 42 h 1247"/>
                <a:gd name="T24" fmla="*/ 587 w 1286"/>
                <a:gd name="T25" fmla="*/ 30 h 12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86" h="1247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0977" name="Line 198"/>
            <p:cNvSpPr>
              <a:spLocks noChangeShapeType="1"/>
            </p:cNvSpPr>
            <p:nvPr/>
          </p:nvSpPr>
          <p:spPr bwMode="auto">
            <a:xfrm>
              <a:off x="3160" y="1144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79" name="Line 200"/>
            <p:cNvSpPr>
              <a:spLocks noChangeShapeType="1"/>
            </p:cNvSpPr>
            <p:nvPr/>
          </p:nvSpPr>
          <p:spPr bwMode="auto">
            <a:xfrm flipV="1">
              <a:off x="3160" y="1550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80" name="Line 201"/>
            <p:cNvSpPr>
              <a:spLocks noChangeShapeType="1"/>
            </p:cNvSpPr>
            <p:nvPr/>
          </p:nvSpPr>
          <p:spPr bwMode="auto">
            <a:xfrm>
              <a:off x="3166" y="1945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82" name="Text Box 203"/>
            <p:cNvSpPr txBox="1">
              <a:spLocks noChangeArrowheads="1"/>
            </p:cNvSpPr>
            <p:nvPr/>
          </p:nvSpPr>
          <p:spPr bwMode="auto">
            <a:xfrm>
              <a:off x="3134" y="93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223.1.1.1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0983" name="Text Box 204"/>
            <p:cNvSpPr txBox="1">
              <a:spLocks noChangeArrowheads="1"/>
            </p:cNvSpPr>
            <p:nvPr/>
          </p:nvSpPr>
          <p:spPr bwMode="auto">
            <a:xfrm>
              <a:off x="3062" y="1963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223.1.1.3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0984" name="Text Box 205"/>
            <p:cNvSpPr txBox="1">
              <a:spLocks noChangeArrowheads="1"/>
            </p:cNvSpPr>
            <p:nvPr/>
          </p:nvSpPr>
          <p:spPr bwMode="auto">
            <a:xfrm>
              <a:off x="3532" y="1484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223.1.1.4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0986" name="Text Box 207"/>
            <p:cNvSpPr txBox="1">
              <a:spLocks noChangeArrowheads="1"/>
            </p:cNvSpPr>
            <p:nvPr/>
          </p:nvSpPr>
          <p:spPr bwMode="auto">
            <a:xfrm>
              <a:off x="4238" y="1485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223.1.2.9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0988" name="Line 209"/>
            <p:cNvSpPr>
              <a:spLocks noChangeShapeType="1"/>
            </p:cNvSpPr>
            <p:nvPr/>
          </p:nvSpPr>
          <p:spPr bwMode="auto">
            <a:xfrm>
              <a:off x="4963" y="1246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89" name="Line 210"/>
            <p:cNvSpPr>
              <a:spLocks noChangeShapeType="1"/>
            </p:cNvSpPr>
            <p:nvPr/>
          </p:nvSpPr>
          <p:spPr bwMode="auto">
            <a:xfrm>
              <a:off x="4963" y="2047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92" name="Line 213"/>
            <p:cNvSpPr>
              <a:spLocks noChangeShapeType="1"/>
            </p:cNvSpPr>
            <p:nvPr/>
          </p:nvSpPr>
          <p:spPr bwMode="auto">
            <a:xfrm flipH="1" flipV="1">
              <a:off x="3782" y="2696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93" name="Line 214"/>
            <p:cNvSpPr>
              <a:spLocks noChangeShapeType="1"/>
            </p:cNvSpPr>
            <p:nvPr/>
          </p:nvSpPr>
          <p:spPr bwMode="auto">
            <a:xfrm flipH="1" flipV="1">
              <a:off x="4523" y="2699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94" name="Text Box 215"/>
            <p:cNvSpPr txBox="1">
              <a:spLocks noChangeArrowheads="1"/>
            </p:cNvSpPr>
            <p:nvPr/>
          </p:nvSpPr>
          <p:spPr bwMode="auto">
            <a:xfrm>
              <a:off x="4505" y="2622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223.1.3.2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0995" name="Text Box 216"/>
            <p:cNvSpPr txBox="1">
              <a:spLocks noChangeArrowheads="1"/>
            </p:cNvSpPr>
            <p:nvPr/>
          </p:nvSpPr>
          <p:spPr bwMode="auto">
            <a:xfrm>
              <a:off x="3138" y="2682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223.1.3.1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32801" name="Group 217"/>
            <p:cNvGrpSpPr>
              <a:grpSpLocks/>
            </p:cNvGrpSpPr>
            <p:nvPr/>
          </p:nvGrpSpPr>
          <p:grpSpPr bwMode="auto">
            <a:xfrm>
              <a:off x="2755" y="956"/>
              <a:ext cx="404" cy="352"/>
              <a:chOff x="-44" y="1473"/>
              <a:chExt cx="981" cy="1105"/>
            </a:xfrm>
          </p:grpSpPr>
          <p:pic>
            <p:nvPicPr>
              <p:cNvPr id="32840" name="Picture 2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41" name="Freeform 21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02" name="Group 220"/>
            <p:cNvGrpSpPr>
              <a:grpSpLocks/>
            </p:cNvGrpSpPr>
            <p:nvPr/>
          </p:nvGrpSpPr>
          <p:grpSpPr bwMode="auto">
            <a:xfrm>
              <a:off x="2752" y="1340"/>
              <a:ext cx="404" cy="352"/>
              <a:chOff x="-44" y="1473"/>
              <a:chExt cx="981" cy="1105"/>
            </a:xfrm>
          </p:grpSpPr>
          <p:pic>
            <p:nvPicPr>
              <p:cNvPr id="32838" name="Picture 2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39" name="Freeform 22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03" name="Group 223"/>
            <p:cNvGrpSpPr>
              <a:grpSpLocks/>
            </p:cNvGrpSpPr>
            <p:nvPr/>
          </p:nvGrpSpPr>
          <p:grpSpPr bwMode="auto">
            <a:xfrm>
              <a:off x="2770" y="1724"/>
              <a:ext cx="404" cy="352"/>
              <a:chOff x="-44" y="1473"/>
              <a:chExt cx="981" cy="1105"/>
            </a:xfrm>
          </p:grpSpPr>
          <p:pic>
            <p:nvPicPr>
              <p:cNvPr id="32836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37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04" name="Group 226"/>
            <p:cNvGrpSpPr>
              <a:grpSpLocks/>
            </p:cNvGrpSpPr>
            <p:nvPr/>
          </p:nvGrpSpPr>
          <p:grpSpPr bwMode="auto">
            <a:xfrm flipH="1">
              <a:off x="5106" y="1062"/>
              <a:ext cx="404" cy="352"/>
              <a:chOff x="-44" y="1473"/>
              <a:chExt cx="981" cy="1105"/>
            </a:xfrm>
          </p:grpSpPr>
          <p:pic>
            <p:nvPicPr>
              <p:cNvPr id="32834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35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05" name="Group 229"/>
            <p:cNvGrpSpPr>
              <a:grpSpLocks/>
            </p:cNvGrpSpPr>
            <p:nvPr/>
          </p:nvGrpSpPr>
          <p:grpSpPr bwMode="auto">
            <a:xfrm flipH="1">
              <a:off x="5153" y="1868"/>
              <a:ext cx="404" cy="352"/>
              <a:chOff x="-44" y="1473"/>
              <a:chExt cx="981" cy="1105"/>
            </a:xfrm>
          </p:grpSpPr>
          <p:pic>
            <p:nvPicPr>
              <p:cNvPr id="32832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33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06" name="Group 232"/>
            <p:cNvGrpSpPr>
              <a:grpSpLocks/>
            </p:cNvGrpSpPr>
            <p:nvPr/>
          </p:nvGrpSpPr>
          <p:grpSpPr bwMode="auto">
            <a:xfrm flipH="1">
              <a:off x="4392" y="2828"/>
              <a:ext cx="404" cy="352"/>
              <a:chOff x="-44" y="1473"/>
              <a:chExt cx="981" cy="1105"/>
            </a:xfrm>
          </p:grpSpPr>
          <p:pic>
            <p:nvPicPr>
              <p:cNvPr id="32830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31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07" name="Group 235"/>
            <p:cNvGrpSpPr>
              <a:grpSpLocks/>
            </p:cNvGrpSpPr>
            <p:nvPr/>
          </p:nvGrpSpPr>
          <p:grpSpPr bwMode="auto">
            <a:xfrm flipH="1">
              <a:off x="3659" y="2854"/>
              <a:ext cx="404" cy="352"/>
              <a:chOff x="-44" y="1473"/>
              <a:chExt cx="981" cy="1105"/>
            </a:xfrm>
          </p:grpSpPr>
          <p:pic>
            <p:nvPicPr>
              <p:cNvPr id="32828" name="Picture 2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29" name="Freeform 2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32808" name="Group 238"/>
            <p:cNvGrpSpPr>
              <a:grpSpLocks/>
            </p:cNvGrpSpPr>
            <p:nvPr/>
          </p:nvGrpSpPr>
          <p:grpSpPr bwMode="auto">
            <a:xfrm>
              <a:off x="3929" y="1653"/>
              <a:ext cx="440" cy="224"/>
              <a:chOff x="4396" y="1245"/>
              <a:chExt cx="672" cy="248"/>
            </a:xfrm>
          </p:grpSpPr>
          <p:sp>
            <p:nvSpPr>
              <p:cNvPr id="3282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282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282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2823" name="Group 24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2826" name="Freeform 24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32827" name="Freeform 24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41019" name="Line 245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020" name="Line 24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2809" name="Group 247"/>
            <p:cNvGrpSpPr>
              <a:grpSpLocks/>
            </p:cNvGrpSpPr>
            <p:nvPr/>
          </p:nvGrpSpPr>
          <p:grpSpPr bwMode="auto">
            <a:xfrm>
              <a:off x="4315" y="2223"/>
              <a:ext cx="634" cy="361"/>
              <a:chOff x="4758" y="3508"/>
              <a:chExt cx="634" cy="361"/>
            </a:xfrm>
          </p:grpSpPr>
          <p:sp>
            <p:nvSpPr>
              <p:cNvPr id="41013" name="Text Box 248"/>
              <p:cNvSpPr txBox="1">
                <a:spLocks noChangeArrowheads="1"/>
              </p:cNvSpPr>
              <p:nvPr/>
            </p:nvSpPr>
            <p:spPr bwMode="auto">
              <a:xfrm>
                <a:off x="4844" y="350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CC0000"/>
                    </a:solidFill>
                  </a:rPr>
                  <a:t>subnet</a:t>
                </a:r>
              </a:p>
            </p:txBody>
          </p:sp>
          <p:sp>
            <p:nvSpPr>
              <p:cNvPr id="41014" name="Line 249"/>
              <p:cNvSpPr>
                <a:spLocks noChangeShapeType="1"/>
              </p:cNvSpPr>
              <p:nvPr/>
            </p:nvSpPr>
            <p:spPr bwMode="auto">
              <a:xfrm flipH="1">
                <a:off x="4758" y="3677"/>
                <a:ext cx="108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1005" name="Rectangle 250"/>
            <p:cNvSpPr>
              <a:spLocks noChangeArrowheads="1"/>
            </p:cNvSpPr>
            <p:nvPr/>
          </p:nvSpPr>
          <p:spPr bwMode="auto">
            <a:xfrm>
              <a:off x="3232" y="1363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1006" name="Text Box 251"/>
            <p:cNvSpPr txBox="1">
              <a:spLocks noChangeArrowheads="1"/>
            </p:cNvSpPr>
            <p:nvPr/>
          </p:nvSpPr>
          <p:spPr bwMode="auto">
            <a:xfrm>
              <a:off x="3134" y="1344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223.1.1.2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1007" name="Rectangle 252"/>
            <p:cNvSpPr>
              <a:spLocks noChangeArrowheads="1"/>
            </p:cNvSpPr>
            <p:nvPr/>
          </p:nvSpPr>
          <p:spPr bwMode="auto">
            <a:xfrm>
              <a:off x="4936" y="1354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1008" name="Rectangle 253"/>
            <p:cNvSpPr>
              <a:spLocks noChangeArrowheads="1"/>
            </p:cNvSpPr>
            <p:nvPr/>
          </p:nvSpPr>
          <p:spPr bwMode="auto">
            <a:xfrm>
              <a:off x="4934" y="1858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1009" name="Rectangle 254"/>
            <p:cNvSpPr>
              <a:spLocks noChangeArrowheads="1"/>
            </p:cNvSpPr>
            <p:nvPr/>
          </p:nvSpPr>
          <p:spPr bwMode="auto">
            <a:xfrm>
              <a:off x="4082" y="1975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1010" name="Text Box 255"/>
            <p:cNvSpPr txBox="1">
              <a:spLocks noChangeArrowheads="1"/>
            </p:cNvSpPr>
            <p:nvPr/>
          </p:nvSpPr>
          <p:spPr bwMode="auto">
            <a:xfrm>
              <a:off x="3782" y="1951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223.1.3.27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1011" name="Text Box 256"/>
            <p:cNvSpPr txBox="1">
              <a:spLocks noChangeArrowheads="1"/>
            </p:cNvSpPr>
            <p:nvPr/>
          </p:nvSpPr>
          <p:spPr bwMode="auto">
            <a:xfrm>
              <a:off x="4529" y="181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223.1.2.2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1012" name="Text Box 257"/>
            <p:cNvSpPr txBox="1">
              <a:spLocks noChangeArrowheads="1"/>
            </p:cNvSpPr>
            <p:nvPr/>
          </p:nvSpPr>
          <p:spPr bwMode="auto">
            <a:xfrm>
              <a:off x="4779" y="1341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smtClean="0">
                  <a:solidFill>
                    <a:srgbClr val="000000"/>
                  </a:solidFill>
                </a:rPr>
                <a:t>223.1.2.1</a:t>
              </a:r>
              <a:endParaRPr lang="en-US" altLang="en-US" sz="1800" smtClean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80" name="Line 147"/>
          <p:cNvSpPr>
            <a:spLocks noChangeShapeType="1"/>
          </p:cNvSpPr>
          <p:nvPr/>
        </p:nvSpPr>
        <p:spPr bwMode="auto">
          <a:xfrm>
            <a:off x="5519738" y="2662238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" name="Line 151"/>
          <p:cNvSpPr>
            <a:spLocks noChangeShapeType="1"/>
          </p:cNvSpPr>
          <p:nvPr/>
        </p:nvSpPr>
        <p:spPr bwMode="auto">
          <a:xfrm>
            <a:off x="6854825" y="2668588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" name="Line 156"/>
          <p:cNvSpPr>
            <a:spLocks noChangeShapeType="1"/>
          </p:cNvSpPr>
          <p:nvPr/>
        </p:nvSpPr>
        <p:spPr bwMode="auto">
          <a:xfrm>
            <a:off x="6616700" y="3006725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5179" y="5867400"/>
            <a:ext cx="7594643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IP addressing assigns an address </a:t>
            </a:r>
            <a:r>
              <a:rPr lang="en-US" sz="2400" dirty="0" smtClean="0">
                <a:solidFill>
                  <a:srgbClr val="C00000"/>
                </a:solidFill>
              </a:rPr>
              <a:t>223.1.3.0/24</a:t>
            </a:r>
            <a:r>
              <a:rPr lang="en-US" sz="2400" dirty="0" smtClean="0"/>
              <a:t> to this subnet.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C00000"/>
                </a:solidFill>
              </a:rPr>
              <a:t>/24 </a:t>
            </a:r>
            <a:r>
              <a:rPr lang="en-US" sz="2400" dirty="0" smtClean="0"/>
              <a:t>notation is known as a “</a:t>
            </a:r>
            <a:r>
              <a:rPr lang="en-US" sz="2400" b="1" dirty="0" smtClean="0"/>
              <a:t>subnet mask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2" idx="0"/>
            <a:endCxn id="40972" idx="1"/>
          </p:cNvCxnSpPr>
          <p:nvPr/>
        </p:nvCxnSpPr>
        <p:spPr bwMode="auto">
          <a:xfrm flipV="1">
            <a:off x="4982501" y="5362576"/>
            <a:ext cx="959512" cy="50482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19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FC55EEAE-8EE3-4415-A68C-C817C2A77470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3796" name="Freeform 2"/>
          <p:cNvSpPr>
            <a:spLocks/>
          </p:cNvSpPr>
          <p:nvPr/>
        </p:nvSpPr>
        <p:spPr bwMode="auto">
          <a:xfrm>
            <a:off x="6115050" y="2819400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3797" name="Freeform 3"/>
          <p:cNvSpPr>
            <a:spLocks/>
          </p:cNvSpPr>
          <p:nvPr/>
        </p:nvSpPr>
        <p:spPr bwMode="auto">
          <a:xfrm>
            <a:off x="4819650" y="4330700"/>
            <a:ext cx="2257425" cy="327025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3798" name="Freeform 4"/>
          <p:cNvSpPr>
            <a:spLocks/>
          </p:cNvSpPr>
          <p:nvPr/>
        </p:nvSpPr>
        <p:spPr bwMode="auto">
          <a:xfrm>
            <a:off x="4562475" y="2743200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3799" name="Freeform 5"/>
          <p:cNvSpPr>
            <a:spLocks/>
          </p:cNvSpPr>
          <p:nvPr/>
        </p:nvSpPr>
        <p:spPr bwMode="auto">
          <a:xfrm rot="5265760">
            <a:off x="5276851" y="506412"/>
            <a:ext cx="1612900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582613" y="1336675"/>
            <a:ext cx="36957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how </a:t>
            </a:r>
            <a:r>
              <a:rPr lang="en-US" dirty="0" smtClean="0">
                <a:solidFill>
                  <a:srgbClr val="000099"/>
                </a:solidFill>
                <a:cs typeface="+mn-cs"/>
              </a:rPr>
              <a:t>many subnets?</a:t>
            </a:r>
            <a:endParaRPr lang="en-US" dirty="0">
              <a:solidFill>
                <a:srgbClr val="000099"/>
              </a:solidFill>
              <a:cs typeface="+mn-cs"/>
            </a:endParaRP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H="1" flipV="1">
            <a:off x="6727825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H="1">
            <a:off x="5227638" y="1347788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996" name="Line 14"/>
          <p:cNvSpPr>
            <a:spLocks noChangeShapeType="1"/>
          </p:cNvSpPr>
          <p:nvPr/>
        </p:nvSpPr>
        <p:spPr bwMode="auto">
          <a:xfrm flipH="1">
            <a:off x="5856288" y="1790700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997" name="Text Box 15"/>
          <p:cNvSpPr txBox="1">
            <a:spLocks noChangeArrowheads="1"/>
          </p:cNvSpPr>
          <p:nvPr/>
        </p:nvSpPr>
        <p:spPr bwMode="auto">
          <a:xfrm>
            <a:off x="4237038" y="134620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223.1.1.1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1998" name="Rectangle 16"/>
          <p:cNvSpPr>
            <a:spLocks noChangeArrowheads="1"/>
          </p:cNvSpPr>
          <p:nvPr/>
        </p:nvSpPr>
        <p:spPr bwMode="auto">
          <a:xfrm>
            <a:off x="5729288" y="2052638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1999" name="Text Box 17"/>
          <p:cNvSpPr txBox="1">
            <a:spLocks noChangeArrowheads="1"/>
          </p:cNvSpPr>
          <p:nvPr/>
        </p:nvSpPr>
        <p:spPr bwMode="auto">
          <a:xfrm>
            <a:off x="5372100" y="19542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223.1.1.3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00" name="Text Box 18"/>
          <p:cNvSpPr txBox="1">
            <a:spLocks noChangeArrowheads="1"/>
          </p:cNvSpPr>
          <p:nvPr/>
        </p:nvSpPr>
        <p:spPr bwMode="auto">
          <a:xfrm>
            <a:off x="6684963" y="13509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223.1.1.4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3808" name="Freeform 19"/>
          <p:cNvSpPr>
            <a:spLocks/>
          </p:cNvSpPr>
          <p:nvPr/>
        </p:nvSpPr>
        <p:spPr bwMode="auto">
          <a:xfrm>
            <a:off x="3622675" y="4437063"/>
            <a:ext cx="1539875" cy="165893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2002" name="Line 34"/>
          <p:cNvSpPr>
            <a:spLocks noChangeShapeType="1"/>
          </p:cNvSpPr>
          <p:nvPr/>
        </p:nvSpPr>
        <p:spPr bwMode="auto">
          <a:xfrm>
            <a:off x="4378325" y="4667250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04" name="Line 36"/>
          <p:cNvSpPr>
            <a:spLocks noChangeShapeType="1"/>
          </p:cNvSpPr>
          <p:nvPr/>
        </p:nvSpPr>
        <p:spPr bwMode="auto">
          <a:xfrm flipH="1" flipV="1">
            <a:off x="3870325" y="538797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05" name="Line 37"/>
          <p:cNvSpPr>
            <a:spLocks noChangeShapeType="1"/>
          </p:cNvSpPr>
          <p:nvPr/>
        </p:nvSpPr>
        <p:spPr bwMode="auto">
          <a:xfrm flipH="1" flipV="1">
            <a:off x="4865688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06" name="Text Box 40"/>
          <p:cNvSpPr txBox="1">
            <a:spLocks noChangeArrowheads="1"/>
          </p:cNvSpPr>
          <p:nvPr/>
        </p:nvSpPr>
        <p:spPr bwMode="auto">
          <a:xfrm>
            <a:off x="4813300" y="526097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223.1.2.2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07" name="Text Box 41"/>
          <p:cNvSpPr txBox="1">
            <a:spLocks noChangeArrowheads="1"/>
          </p:cNvSpPr>
          <p:nvPr/>
        </p:nvSpPr>
        <p:spPr bwMode="auto">
          <a:xfrm>
            <a:off x="2917825" y="52562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223.1.2.1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08" name="Rectangle 42"/>
          <p:cNvSpPr>
            <a:spLocks noChangeArrowheads="1"/>
          </p:cNvSpPr>
          <p:nvPr/>
        </p:nvSpPr>
        <p:spPr bwMode="auto">
          <a:xfrm>
            <a:off x="4319588" y="476726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2009" name="Text Box 43"/>
          <p:cNvSpPr txBox="1">
            <a:spLocks noChangeArrowheads="1"/>
          </p:cNvSpPr>
          <p:nvPr/>
        </p:nvSpPr>
        <p:spPr bwMode="auto">
          <a:xfrm>
            <a:off x="3876675" y="47069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223.1.2.6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3816" name="Freeform 45"/>
          <p:cNvSpPr>
            <a:spLocks/>
          </p:cNvSpPr>
          <p:nvPr/>
        </p:nvSpPr>
        <p:spPr bwMode="auto">
          <a:xfrm>
            <a:off x="6640513" y="4416425"/>
            <a:ext cx="1539875" cy="1670050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2011" name="Line 60"/>
          <p:cNvSpPr>
            <a:spLocks noChangeShapeType="1"/>
          </p:cNvSpPr>
          <p:nvPr/>
        </p:nvSpPr>
        <p:spPr bwMode="auto">
          <a:xfrm>
            <a:off x="7407275" y="4686300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13" name="Line 62"/>
          <p:cNvSpPr>
            <a:spLocks noChangeShapeType="1"/>
          </p:cNvSpPr>
          <p:nvPr/>
        </p:nvSpPr>
        <p:spPr bwMode="auto">
          <a:xfrm flipH="1" flipV="1">
            <a:off x="6899275" y="540702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14" name="Line 63"/>
          <p:cNvSpPr>
            <a:spLocks noChangeShapeType="1"/>
          </p:cNvSpPr>
          <p:nvPr/>
        </p:nvSpPr>
        <p:spPr bwMode="auto">
          <a:xfrm flipH="1" flipV="1">
            <a:off x="7894638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15" name="Text Box 66"/>
          <p:cNvSpPr txBox="1">
            <a:spLocks noChangeArrowheads="1"/>
          </p:cNvSpPr>
          <p:nvPr/>
        </p:nvSpPr>
        <p:spPr bwMode="auto">
          <a:xfrm>
            <a:off x="7842250" y="528002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223.1.3.2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16" name="Text Box 67"/>
          <p:cNvSpPr txBox="1">
            <a:spLocks noChangeArrowheads="1"/>
          </p:cNvSpPr>
          <p:nvPr/>
        </p:nvSpPr>
        <p:spPr bwMode="auto">
          <a:xfrm>
            <a:off x="5946775" y="52752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223.1.3.1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17" name="Rectangle 68"/>
          <p:cNvSpPr>
            <a:spLocks noChangeArrowheads="1"/>
          </p:cNvSpPr>
          <p:nvPr/>
        </p:nvSpPr>
        <p:spPr bwMode="auto">
          <a:xfrm>
            <a:off x="7348538" y="478631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2018" name="Text Box 69"/>
          <p:cNvSpPr txBox="1">
            <a:spLocks noChangeArrowheads="1"/>
          </p:cNvSpPr>
          <p:nvPr/>
        </p:nvSpPr>
        <p:spPr bwMode="auto">
          <a:xfrm>
            <a:off x="6899275" y="4751388"/>
            <a:ext cx="1144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223.1.3.27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19" name="Line 84"/>
          <p:cNvSpPr>
            <a:spLocks noChangeShapeType="1"/>
          </p:cNvSpPr>
          <p:nvPr/>
        </p:nvSpPr>
        <p:spPr bwMode="auto">
          <a:xfrm flipH="1" flipV="1">
            <a:off x="6108700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21" name="Text Box 86"/>
          <p:cNvSpPr txBox="1">
            <a:spLocks noChangeArrowheads="1"/>
          </p:cNvSpPr>
          <p:nvPr/>
        </p:nvSpPr>
        <p:spPr bwMode="auto">
          <a:xfrm>
            <a:off x="5618163" y="5572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223.1.1.2</a:t>
            </a:r>
            <a:endParaRPr lang="en-US" altLang="en-US" sz="16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22" name="Line 87"/>
          <p:cNvSpPr>
            <a:spLocks noChangeShapeType="1"/>
          </p:cNvSpPr>
          <p:nvPr/>
        </p:nvSpPr>
        <p:spPr bwMode="auto">
          <a:xfrm flipV="1">
            <a:off x="4591050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23" name="Line 88"/>
          <p:cNvSpPr>
            <a:spLocks noChangeShapeType="1"/>
          </p:cNvSpPr>
          <p:nvPr/>
        </p:nvSpPr>
        <p:spPr bwMode="auto">
          <a:xfrm flipH="1" flipV="1">
            <a:off x="6105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24" name="Line 89"/>
          <p:cNvSpPr>
            <a:spLocks noChangeShapeType="1"/>
          </p:cNvSpPr>
          <p:nvPr/>
        </p:nvSpPr>
        <p:spPr bwMode="auto">
          <a:xfrm flipH="1" flipV="1">
            <a:off x="4781550" y="4505325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025" name="Text Box 90"/>
          <p:cNvSpPr txBox="1">
            <a:spLocks noChangeArrowheads="1"/>
          </p:cNvSpPr>
          <p:nvPr/>
        </p:nvSpPr>
        <p:spPr bwMode="auto">
          <a:xfrm>
            <a:off x="6184900" y="265588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223.1.7.0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26" name="Text Box 91"/>
          <p:cNvSpPr txBox="1">
            <a:spLocks noChangeArrowheads="1"/>
          </p:cNvSpPr>
          <p:nvPr/>
        </p:nvSpPr>
        <p:spPr bwMode="auto">
          <a:xfrm>
            <a:off x="7261225" y="39417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223.1.7.1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27" name="Text Box 92"/>
          <p:cNvSpPr txBox="1">
            <a:spLocks noChangeArrowheads="1"/>
          </p:cNvSpPr>
          <p:nvPr/>
        </p:nvSpPr>
        <p:spPr bwMode="auto">
          <a:xfrm>
            <a:off x="6022975" y="41989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223.1.8.0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28" name="Text Box 93"/>
          <p:cNvSpPr txBox="1">
            <a:spLocks noChangeArrowheads="1"/>
          </p:cNvSpPr>
          <p:nvPr/>
        </p:nvSpPr>
        <p:spPr bwMode="auto">
          <a:xfrm>
            <a:off x="4775200" y="41989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223.1.8.1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29" name="Text Box 94"/>
          <p:cNvSpPr txBox="1">
            <a:spLocks noChangeArrowheads="1"/>
          </p:cNvSpPr>
          <p:nvPr/>
        </p:nvSpPr>
        <p:spPr bwMode="auto">
          <a:xfrm>
            <a:off x="3698875" y="39036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223.1.9.1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30" name="Text Box 95"/>
          <p:cNvSpPr txBox="1">
            <a:spLocks noChangeArrowheads="1"/>
          </p:cNvSpPr>
          <p:nvPr/>
        </p:nvSpPr>
        <p:spPr bwMode="auto">
          <a:xfrm>
            <a:off x="4565650" y="26654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000000"/>
                </a:solidFill>
              </a:rPr>
              <a:t>223.1.9.2</a:t>
            </a:r>
            <a:endParaRPr lang="en-US" altLang="en-US" sz="18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031" name="Rectangle 98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Subnets</a:t>
            </a:r>
          </a:p>
        </p:txBody>
      </p:sp>
      <p:pic>
        <p:nvPicPr>
          <p:cNvPr id="33836" name="Picture 9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37" name="Group 100"/>
          <p:cNvGrpSpPr>
            <a:grpSpLocks/>
          </p:cNvGrpSpPr>
          <p:nvPr/>
        </p:nvGrpSpPr>
        <p:grpSpPr bwMode="auto">
          <a:xfrm>
            <a:off x="5545138" y="2379663"/>
            <a:ext cx="742950" cy="388937"/>
            <a:chOff x="4396" y="1245"/>
            <a:chExt cx="672" cy="248"/>
          </a:xfrm>
        </p:grpSpPr>
        <p:sp>
          <p:nvSpPr>
            <p:cNvPr id="3387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387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387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3880" name="Group 10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3883" name="Freeform 10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33884" name="Freeform 10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2077" name="Line 10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78" name="Line 108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3838" name="Group 109"/>
          <p:cNvGrpSpPr>
            <a:grpSpLocks/>
          </p:cNvGrpSpPr>
          <p:nvPr/>
        </p:nvGrpSpPr>
        <p:grpSpPr bwMode="auto">
          <a:xfrm>
            <a:off x="7080250" y="4271963"/>
            <a:ext cx="742950" cy="388937"/>
            <a:chOff x="4396" y="1245"/>
            <a:chExt cx="672" cy="248"/>
          </a:xfrm>
        </p:grpSpPr>
        <p:sp>
          <p:nvSpPr>
            <p:cNvPr id="3386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387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387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3872" name="Group 11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3875" name="Freeform 11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33876" name="Freeform 11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2069" name="Line 11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70" name="Line 117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3839" name="Group 118"/>
          <p:cNvGrpSpPr>
            <a:grpSpLocks/>
          </p:cNvGrpSpPr>
          <p:nvPr/>
        </p:nvGrpSpPr>
        <p:grpSpPr bwMode="auto">
          <a:xfrm>
            <a:off x="4087813" y="4279900"/>
            <a:ext cx="742950" cy="388938"/>
            <a:chOff x="4396" y="1245"/>
            <a:chExt cx="672" cy="248"/>
          </a:xfrm>
        </p:grpSpPr>
        <p:sp>
          <p:nvSpPr>
            <p:cNvPr id="3386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386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386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3864" name="Group 12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3867" name="Freeform 12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33868" name="Freeform 12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2061" name="Line 12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62" name="Line 126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3840" name="Group 127"/>
          <p:cNvGrpSpPr>
            <a:grpSpLocks/>
          </p:cNvGrpSpPr>
          <p:nvPr/>
        </p:nvGrpSpPr>
        <p:grpSpPr bwMode="auto">
          <a:xfrm>
            <a:off x="6315075" y="881063"/>
            <a:ext cx="641350" cy="558800"/>
            <a:chOff x="-44" y="1473"/>
            <a:chExt cx="981" cy="1105"/>
          </a:xfrm>
        </p:grpSpPr>
        <p:pic>
          <p:nvPicPr>
            <p:cNvPr id="33859" name="Picture 1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60" name="Freeform 1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3841" name="Group 130"/>
          <p:cNvGrpSpPr>
            <a:grpSpLocks/>
          </p:cNvGrpSpPr>
          <p:nvPr/>
        </p:nvGrpSpPr>
        <p:grpSpPr bwMode="auto">
          <a:xfrm>
            <a:off x="4918075" y="898525"/>
            <a:ext cx="641350" cy="558800"/>
            <a:chOff x="-44" y="1473"/>
            <a:chExt cx="981" cy="1105"/>
          </a:xfrm>
        </p:grpSpPr>
        <p:pic>
          <p:nvPicPr>
            <p:cNvPr id="33857" name="Picture 1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58" name="Freeform 1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3842" name="Group 133"/>
          <p:cNvGrpSpPr>
            <a:grpSpLocks/>
          </p:cNvGrpSpPr>
          <p:nvPr/>
        </p:nvGrpSpPr>
        <p:grpSpPr bwMode="auto">
          <a:xfrm>
            <a:off x="5749925" y="849313"/>
            <a:ext cx="641350" cy="558800"/>
            <a:chOff x="-44" y="1473"/>
            <a:chExt cx="981" cy="1105"/>
          </a:xfrm>
        </p:grpSpPr>
        <p:pic>
          <p:nvPicPr>
            <p:cNvPr id="33855" name="Picture 13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56" name="Freeform 13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3843" name="Group 136"/>
          <p:cNvGrpSpPr>
            <a:grpSpLocks/>
          </p:cNvGrpSpPr>
          <p:nvPr/>
        </p:nvGrpSpPr>
        <p:grpSpPr bwMode="auto">
          <a:xfrm>
            <a:off x="7473950" y="5551488"/>
            <a:ext cx="641350" cy="558800"/>
            <a:chOff x="-44" y="1473"/>
            <a:chExt cx="981" cy="1105"/>
          </a:xfrm>
        </p:grpSpPr>
        <p:pic>
          <p:nvPicPr>
            <p:cNvPr id="33853" name="Picture 13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54" name="Freeform 13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3844" name="Group 139"/>
          <p:cNvGrpSpPr>
            <a:grpSpLocks/>
          </p:cNvGrpSpPr>
          <p:nvPr/>
        </p:nvGrpSpPr>
        <p:grpSpPr bwMode="auto">
          <a:xfrm>
            <a:off x="6523038" y="5514975"/>
            <a:ext cx="641350" cy="558800"/>
            <a:chOff x="-44" y="1473"/>
            <a:chExt cx="981" cy="1105"/>
          </a:xfrm>
        </p:grpSpPr>
        <p:pic>
          <p:nvPicPr>
            <p:cNvPr id="33851" name="Picture 14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52" name="Freeform 14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3845" name="Group 142"/>
          <p:cNvGrpSpPr>
            <a:grpSpLocks/>
          </p:cNvGrpSpPr>
          <p:nvPr/>
        </p:nvGrpSpPr>
        <p:grpSpPr bwMode="auto">
          <a:xfrm>
            <a:off x="3497263" y="5522913"/>
            <a:ext cx="641350" cy="558800"/>
            <a:chOff x="-44" y="1473"/>
            <a:chExt cx="981" cy="1105"/>
          </a:xfrm>
        </p:grpSpPr>
        <p:pic>
          <p:nvPicPr>
            <p:cNvPr id="33849" name="Picture 14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50" name="Freeform 14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3846" name="Group 145"/>
          <p:cNvGrpSpPr>
            <a:grpSpLocks/>
          </p:cNvGrpSpPr>
          <p:nvPr/>
        </p:nvGrpSpPr>
        <p:grpSpPr bwMode="auto">
          <a:xfrm>
            <a:off x="4419600" y="5564188"/>
            <a:ext cx="641350" cy="558800"/>
            <a:chOff x="-44" y="1473"/>
            <a:chExt cx="981" cy="1105"/>
          </a:xfrm>
        </p:grpSpPr>
        <p:pic>
          <p:nvPicPr>
            <p:cNvPr id="33847" name="Picture 14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48" name="Freeform 14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9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98D00D3B-41C0-4D5A-9B1F-28438A8A8B90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4820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731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95263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 addressing: CIDR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528763"/>
            <a:ext cx="8107363" cy="31718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 smtClean="0">
                <a:cs typeface="+mn-cs"/>
              </a:rPr>
              <a:t>Internet’s </a:t>
            </a:r>
            <a:r>
              <a:rPr lang="en-US" sz="3200" dirty="0">
                <a:cs typeface="+mn-cs"/>
              </a:rPr>
              <a:t>address assignment </a:t>
            </a:r>
            <a:r>
              <a:rPr lang="en-US" sz="3200" dirty="0" smtClean="0">
                <a:cs typeface="+mn-cs"/>
              </a:rPr>
              <a:t>strategy:</a:t>
            </a:r>
            <a:endParaRPr lang="en-US" sz="3200" dirty="0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cs typeface="+mn-cs"/>
              </a:rPr>
              <a:t>	CIDR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:</a:t>
            </a:r>
            <a:r>
              <a:rPr lang="en-US" sz="3200" dirty="0">
                <a:cs typeface="+mn-cs"/>
              </a:rPr>
              <a:t> 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C</a:t>
            </a:r>
            <a:r>
              <a:rPr lang="en-US" sz="3200" dirty="0">
                <a:cs typeface="+mn-cs"/>
              </a:rPr>
              <a:t>lassless </a:t>
            </a:r>
            <a:r>
              <a:rPr lang="en-US" sz="3200" dirty="0" err="1">
                <a:solidFill>
                  <a:srgbClr val="CC0000"/>
                </a:solidFill>
                <a:cs typeface="+mn-cs"/>
              </a:rPr>
              <a:t>I</a:t>
            </a:r>
            <a:r>
              <a:rPr lang="en-US" sz="3200" dirty="0" err="1">
                <a:cs typeface="+mn-cs"/>
              </a:rPr>
              <a:t>nter</a:t>
            </a:r>
            <a:r>
              <a:rPr lang="en-US" sz="3200" dirty="0" err="1">
                <a:solidFill>
                  <a:srgbClr val="CC0000"/>
                </a:solidFill>
                <a:cs typeface="+mn-cs"/>
              </a:rPr>
              <a:t>D</a:t>
            </a:r>
            <a:r>
              <a:rPr lang="en-US" sz="3200" dirty="0" err="1">
                <a:cs typeface="+mn-cs"/>
              </a:rPr>
              <a:t>omain</a:t>
            </a:r>
            <a:r>
              <a:rPr lang="en-US" sz="3200" dirty="0">
                <a:cs typeface="+mn-cs"/>
              </a:rPr>
              <a:t> 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R</a:t>
            </a:r>
            <a:r>
              <a:rPr lang="en-US" sz="3200" dirty="0">
                <a:cs typeface="+mn-cs"/>
              </a:rPr>
              <a:t>outing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/>
              <a:t>subnet portion of address of arbitrary length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/>
              <a:t>address format: </a:t>
            </a:r>
            <a:r>
              <a:rPr lang="en-US" sz="2800" dirty="0" err="1">
                <a:solidFill>
                  <a:srgbClr val="CC0000"/>
                </a:solidFill>
              </a:rPr>
              <a:t>a.b.c.d</a:t>
            </a:r>
            <a:r>
              <a:rPr lang="en-US" sz="2800" dirty="0">
                <a:solidFill>
                  <a:srgbClr val="CC0000"/>
                </a:solidFill>
              </a:rPr>
              <a:t>/x</a:t>
            </a:r>
            <a:r>
              <a:rPr lang="en-US" sz="2800" dirty="0"/>
              <a:t>, where x is # bits in subnet portion of address</a:t>
            </a:r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323975" y="4459288"/>
            <a:ext cx="612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99"/>
                </a:solidFill>
              </a:rPr>
              <a:t>11001000  00010111  0001000</a:t>
            </a:r>
            <a:r>
              <a:rPr lang="en-US" altLang="en-US" smtClean="0">
                <a:solidFill>
                  <a:srgbClr val="000000"/>
                </a:solidFill>
              </a:rPr>
              <a:t>0  00000000</a:t>
            </a:r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2986088" y="3914775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99"/>
                </a:solidFill>
              </a:rPr>
              <a:t>subnet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99"/>
                </a:solidFill>
              </a:rPr>
              <a:t>part</a:t>
            </a:r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6265863" y="3878263"/>
            <a:ext cx="61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part</a:t>
            </a:r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>
            <a:off x="3992563" y="4224338"/>
            <a:ext cx="16208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6783388" y="4213225"/>
            <a:ext cx="595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3260725" y="5045075"/>
            <a:ext cx="221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200.23.16.0/23</a:t>
            </a: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3021" name="Line 14"/>
          <p:cNvSpPr>
            <a:spLocks noChangeShapeType="1"/>
          </p:cNvSpPr>
          <p:nvPr/>
        </p:nvSpPr>
        <p:spPr bwMode="auto">
          <a:xfrm flipH="1">
            <a:off x="1393825" y="4214813"/>
            <a:ext cx="143827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022" name="Line 15"/>
          <p:cNvSpPr>
            <a:spLocks noChangeShapeType="1"/>
          </p:cNvSpPr>
          <p:nvPr/>
        </p:nvSpPr>
        <p:spPr bwMode="auto">
          <a:xfrm flipH="1">
            <a:off x="5653088" y="422592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10A84B68-DB2D-4C74-BDC3-28B1CCEEF19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5844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731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95263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 addressing: CIDR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528763"/>
            <a:ext cx="8107363" cy="31718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cs typeface="+mn-cs"/>
              </a:rPr>
              <a:t>CIDR:</a:t>
            </a:r>
            <a:r>
              <a:rPr lang="en-US" sz="3200" dirty="0">
                <a:cs typeface="+mn-cs"/>
              </a:rPr>
              <a:t> 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C</a:t>
            </a:r>
            <a:r>
              <a:rPr lang="en-US" sz="3200" dirty="0">
                <a:cs typeface="+mn-cs"/>
              </a:rPr>
              <a:t>lassless </a:t>
            </a:r>
            <a:r>
              <a:rPr lang="en-US" sz="3200" dirty="0" err="1">
                <a:solidFill>
                  <a:srgbClr val="CC0000"/>
                </a:solidFill>
                <a:cs typeface="+mn-cs"/>
              </a:rPr>
              <a:t>I</a:t>
            </a:r>
            <a:r>
              <a:rPr lang="en-US" sz="3200" dirty="0" err="1">
                <a:cs typeface="+mn-cs"/>
              </a:rPr>
              <a:t>nter</a:t>
            </a:r>
            <a:r>
              <a:rPr lang="en-US" sz="3200" dirty="0" err="1">
                <a:solidFill>
                  <a:srgbClr val="CC0000"/>
                </a:solidFill>
                <a:cs typeface="+mn-cs"/>
              </a:rPr>
              <a:t>D</a:t>
            </a:r>
            <a:r>
              <a:rPr lang="en-US" sz="3200" dirty="0" err="1">
                <a:cs typeface="+mn-cs"/>
              </a:rPr>
              <a:t>omain</a:t>
            </a:r>
            <a:r>
              <a:rPr lang="en-US" sz="3200" dirty="0">
                <a:cs typeface="+mn-cs"/>
              </a:rPr>
              <a:t> 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R</a:t>
            </a:r>
            <a:r>
              <a:rPr lang="en-US" sz="3200" dirty="0">
                <a:cs typeface="+mn-cs"/>
              </a:rPr>
              <a:t>outing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 smtClean="0"/>
              <a:t>An organization is typically assigned a common prefix.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 smtClean="0"/>
              <a:t>(Section 4.6) </a:t>
            </a:r>
            <a:r>
              <a:rPr lang="en-US" sz="2800" u="sng" dirty="0" smtClean="0"/>
              <a:t>Only these </a:t>
            </a:r>
            <a:r>
              <a:rPr lang="en-US" sz="2800" u="sng" dirty="0">
                <a:solidFill>
                  <a:srgbClr val="CC0000"/>
                </a:solidFill>
              </a:rPr>
              <a:t>x</a:t>
            </a:r>
            <a:r>
              <a:rPr lang="en-US" sz="2800" u="sng" dirty="0" smtClean="0"/>
              <a:t> leading prefix bits</a:t>
            </a:r>
            <a:r>
              <a:rPr lang="en-US" sz="2800" dirty="0" smtClean="0"/>
              <a:t> are considered by routers outside the organization’s network.</a:t>
            </a:r>
            <a:endParaRPr lang="en-US" sz="2800" dirty="0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323975" y="4459288"/>
            <a:ext cx="612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99"/>
                </a:solidFill>
              </a:rPr>
              <a:t>11001000  00010111  0001000</a:t>
            </a:r>
            <a:r>
              <a:rPr lang="en-US" altLang="en-US" smtClean="0">
                <a:solidFill>
                  <a:srgbClr val="000000"/>
                </a:solidFill>
              </a:rPr>
              <a:t>0  00000000</a:t>
            </a:r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2986088" y="3914775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99"/>
                </a:solidFill>
              </a:rPr>
              <a:t>subnet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99"/>
                </a:solidFill>
              </a:rPr>
              <a:t>part</a:t>
            </a:r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6265863" y="3878263"/>
            <a:ext cx="61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host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part</a:t>
            </a:r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>
            <a:off x="3992563" y="4224338"/>
            <a:ext cx="16208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6783388" y="4213225"/>
            <a:ext cx="595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3260725" y="5045075"/>
            <a:ext cx="221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200.23.16.0/23</a:t>
            </a: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3021" name="Line 14"/>
          <p:cNvSpPr>
            <a:spLocks noChangeShapeType="1"/>
          </p:cNvSpPr>
          <p:nvPr/>
        </p:nvSpPr>
        <p:spPr bwMode="auto">
          <a:xfrm flipH="1">
            <a:off x="1393825" y="4214813"/>
            <a:ext cx="143827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022" name="Line 15"/>
          <p:cNvSpPr>
            <a:spLocks noChangeShapeType="1"/>
          </p:cNvSpPr>
          <p:nvPr/>
        </p:nvSpPr>
        <p:spPr bwMode="auto">
          <a:xfrm flipH="1">
            <a:off x="5653088" y="422592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734863"/>
            <a:ext cx="7467600" cy="931268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04A9FA93-9C80-46DD-BD94-AC14D4F31996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36</a:t>
            </a:fld>
            <a:endParaRPr lang="en-US" altLang="en-US" sz="12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6868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85725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IP addresses: how to get one?</a:t>
            </a:r>
            <a:endParaRPr lang="en-US" altLang="en-US" sz="4800" smtClean="0">
              <a:ea typeface="ＭＳ Ｐゴシック" pitchFamily="34" charset="-128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43025"/>
            <a:ext cx="8077200" cy="18097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altLang="en-US" dirty="0" smtClean="0">
                <a:ea typeface="ＭＳ Ｐゴシック" pitchFamily="34" charset="-128"/>
              </a:rPr>
              <a:t> how does </a:t>
            </a:r>
            <a:r>
              <a:rPr lang="en-US" altLang="en-US" i="1" u="sng" dirty="0" smtClean="0">
                <a:ea typeface="ＭＳ Ｐゴシック" pitchFamily="34" charset="-128"/>
              </a:rPr>
              <a:t>network</a:t>
            </a:r>
            <a:r>
              <a:rPr lang="en-US" altLang="en-US" dirty="0" smtClean="0">
                <a:ea typeface="ＭＳ Ｐゴシック" pitchFamily="34" charset="-128"/>
              </a:rPr>
              <a:t> get subnet part of IP </a:t>
            </a:r>
            <a:r>
              <a:rPr lang="en-US" altLang="en-US" dirty="0" err="1" smtClean="0">
                <a:ea typeface="ＭＳ Ｐゴシック" pitchFamily="34" charset="-128"/>
              </a:rPr>
              <a:t>addr</a:t>
            </a:r>
            <a:r>
              <a:rPr lang="en-US" altLang="en-US" dirty="0" smtClean="0">
                <a:ea typeface="ＭＳ Ｐゴシック" pitchFamily="34" charset="-128"/>
              </a:rPr>
              <a:t>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A:</a:t>
            </a:r>
            <a:r>
              <a:rPr lang="en-US" altLang="en-US" dirty="0" smtClean="0">
                <a:ea typeface="ＭＳ Ｐゴシック" pitchFamily="34" charset="-128"/>
              </a:rPr>
              <a:t> gets allocated portion of its provider ISP</a:t>
            </a:r>
            <a:r>
              <a:rPr lang="en-US" altLang="ja-JP" dirty="0" smtClean="0">
                <a:ea typeface="ＭＳ Ｐゴシック" pitchFamily="34" charset="-128"/>
              </a:rPr>
              <a:t>’s address space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52231" name="Text Box 4"/>
          <p:cNvSpPr txBox="1">
            <a:spLocks noChangeArrowheads="1"/>
          </p:cNvSpPr>
          <p:nvPr/>
        </p:nvSpPr>
        <p:spPr bwMode="auto">
          <a:xfrm>
            <a:off x="592138" y="3514725"/>
            <a:ext cx="8551862" cy="237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99"/>
                </a:solidFill>
              </a:rPr>
              <a:t>ISP's block          </a:t>
            </a:r>
            <a:r>
              <a:rPr lang="en-US" altLang="en-US" sz="1800" u="sng" dirty="0" smtClean="0">
                <a:solidFill>
                  <a:srgbClr val="000099"/>
                </a:solidFill>
              </a:rPr>
              <a:t>11001000  00010111  0001</a:t>
            </a:r>
            <a:r>
              <a:rPr lang="en-US" altLang="en-US" sz="1800" dirty="0" smtClean="0">
                <a:solidFill>
                  <a:srgbClr val="000099"/>
                </a:solidFill>
              </a:rPr>
              <a:t>0000  00000000    200.23.16.0/20</a:t>
            </a:r>
            <a:r>
              <a:rPr lang="en-US" altLang="en-US" sz="1800" dirty="0" smtClean="0">
                <a:solidFill>
                  <a:srgbClr val="3333CC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Organization 0    </a:t>
            </a:r>
            <a:r>
              <a:rPr lang="en-US" altLang="en-US" sz="1800" u="sng" dirty="0" smtClean="0">
                <a:solidFill>
                  <a:srgbClr val="000000"/>
                </a:solidFill>
              </a:rPr>
              <a:t>11001000  00010111  0001000</a:t>
            </a:r>
            <a:r>
              <a:rPr lang="en-US" altLang="en-US" sz="1800" dirty="0" smtClean="0">
                <a:solidFill>
                  <a:srgbClr val="000000"/>
                </a:solidFill>
              </a:rPr>
              <a:t>0  00000000    200.23.16.0/23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Organization 1    </a:t>
            </a:r>
            <a:r>
              <a:rPr lang="en-US" altLang="en-US" sz="1800" u="sng" dirty="0" smtClean="0">
                <a:solidFill>
                  <a:srgbClr val="000000"/>
                </a:solidFill>
              </a:rPr>
              <a:t>11001000  00010111  0001001</a:t>
            </a:r>
            <a:r>
              <a:rPr lang="en-US" altLang="en-US" sz="1800" dirty="0" smtClean="0">
                <a:solidFill>
                  <a:srgbClr val="000000"/>
                </a:solidFill>
              </a:rPr>
              <a:t>0  00000000    200.23.18.0/23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Organization 2    </a:t>
            </a:r>
            <a:r>
              <a:rPr lang="en-US" altLang="en-US" sz="1800" u="sng" dirty="0" smtClean="0">
                <a:solidFill>
                  <a:srgbClr val="000000"/>
                </a:solidFill>
              </a:rPr>
              <a:t>11001000  00010111  0001010</a:t>
            </a:r>
            <a:r>
              <a:rPr lang="en-US" altLang="en-US" sz="1800" dirty="0" smtClean="0">
                <a:solidFill>
                  <a:srgbClr val="000000"/>
                </a:solidFill>
              </a:rPr>
              <a:t>0  00000000    200.23.20.0/23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   ...                                          …..                                   ….                ….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Organization 7    </a:t>
            </a:r>
            <a:r>
              <a:rPr lang="en-US" altLang="en-US" sz="1800" u="sng" dirty="0" smtClean="0">
                <a:solidFill>
                  <a:srgbClr val="000000"/>
                </a:solidFill>
              </a:rPr>
              <a:t>11001000  00010111  0001111</a:t>
            </a:r>
            <a:r>
              <a:rPr lang="en-US" altLang="en-US" sz="1800" dirty="0" smtClean="0">
                <a:solidFill>
                  <a:srgbClr val="000000"/>
                </a:solidFill>
              </a:rPr>
              <a:t>0  00000000    200.23.30.0/23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537" y="5734863"/>
            <a:ext cx="719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 smtClean="0"/>
              <a:t>Q. There </a:t>
            </a:r>
            <a:r>
              <a:rPr lang="en-US" dirty="0"/>
              <a:t>must also be a way for </a:t>
            </a:r>
            <a:r>
              <a:rPr lang="en-US" b="1" dirty="0"/>
              <a:t>the ISP itself</a:t>
            </a:r>
            <a:r>
              <a:rPr lang="en-US" dirty="0"/>
              <a:t> to get a block of addresses.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0537" y="6019800"/>
            <a:ext cx="6718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 IP </a:t>
            </a:r>
            <a:r>
              <a:rPr lang="en-US" dirty="0"/>
              <a:t>addresses are managed under </a:t>
            </a:r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 smtClean="0"/>
              <a:t>global authority </a:t>
            </a:r>
            <a:r>
              <a:rPr lang="en-US" dirty="0"/>
              <a:t>of the 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C00000"/>
                </a:solidFill>
              </a:rPr>
              <a:t>Internet </a:t>
            </a:r>
            <a:r>
              <a:rPr lang="en-US" dirty="0">
                <a:solidFill>
                  <a:srgbClr val="C00000"/>
                </a:solidFill>
              </a:rPr>
              <a:t>Corporation for Assigned Names and Numbers </a:t>
            </a:r>
            <a:r>
              <a:rPr lang="en-US" dirty="0" smtClean="0">
                <a:solidFill>
                  <a:srgbClr val="C00000"/>
                </a:solidFill>
              </a:rPr>
              <a:t>(ICANN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253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07E02286-4B83-4E94-B0AD-7F0322910A23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9940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4775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IP addresses: how to get one?</a:t>
            </a:r>
            <a:endParaRPr lang="en-US" altLang="en-US" sz="4800" smtClean="0">
              <a:ea typeface="ＭＳ Ｐゴシック" pitchFamily="34" charset="-128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08125"/>
            <a:ext cx="8034338" cy="39639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altLang="en-US" dirty="0" smtClean="0">
                <a:ea typeface="ＭＳ Ｐゴシック" pitchFamily="34" charset="-128"/>
              </a:rPr>
              <a:t> How does a </a:t>
            </a:r>
            <a:r>
              <a:rPr lang="en-US" altLang="en-US" i="1" u="sng" dirty="0" smtClean="0">
                <a:ea typeface="ＭＳ Ｐゴシック" pitchFamily="34" charset="-128"/>
              </a:rPr>
              <a:t>host</a:t>
            </a:r>
            <a:r>
              <a:rPr lang="en-US" altLang="en-US" dirty="0" smtClean="0">
                <a:ea typeface="ＭＳ Ｐゴシック" pitchFamily="34" charset="-128"/>
              </a:rPr>
              <a:t> get IP address?</a:t>
            </a:r>
          </a:p>
          <a:p>
            <a:pPr>
              <a:buFont typeface="Wingdings" pitchFamily="2" charset="2"/>
              <a:buNone/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hard-coded by system admin in a file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Windows: control-panel-&gt;network-&gt;configuration-&gt;</a:t>
            </a:r>
            <a:r>
              <a:rPr lang="en-US" altLang="en-US" dirty="0" err="1" smtClean="0">
                <a:ea typeface="ＭＳ Ｐゴシック" pitchFamily="34" charset="-128"/>
              </a:rPr>
              <a:t>tcp</a:t>
            </a:r>
            <a:r>
              <a:rPr lang="en-US" altLang="en-US" dirty="0" smtClean="0">
                <a:ea typeface="ＭＳ Ｐゴシック" pitchFamily="34" charset="-128"/>
              </a:rPr>
              <a:t>/</a:t>
            </a:r>
            <a:r>
              <a:rPr lang="en-US" altLang="en-US" dirty="0" err="1" smtClean="0">
                <a:ea typeface="ＭＳ Ｐゴシック" pitchFamily="34" charset="-128"/>
              </a:rPr>
              <a:t>ip</a:t>
            </a:r>
            <a:r>
              <a:rPr lang="en-US" altLang="en-US" dirty="0" smtClean="0">
                <a:ea typeface="ＭＳ Ｐゴシック" pitchFamily="34" charset="-128"/>
              </a:rPr>
              <a:t>-&gt;properties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UNIX: /</a:t>
            </a:r>
            <a:r>
              <a:rPr lang="en-US" altLang="en-US" dirty="0" err="1" smtClean="0">
                <a:ea typeface="ＭＳ Ｐゴシック" pitchFamily="34" charset="-128"/>
              </a:rPr>
              <a:t>etc</a:t>
            </a:r>
            <a:r>
              <a:rPr lang="en-US" altLang="en-US" dirty="0" smtClean="0">
                <a:ea typeface="ＭＳ Ｐゴシック" pitchFamily="34" charset="-128"/>
              </a:rPr>
              <a:t>/</a:t>
            </a:r>
            <a:r>
              <a:rPr lang="en-US" altLang="en-US" dirty="0" err="1" smtClean="0">
                <a:ea typeface="ＭＳ Ｐゴシック" pitchFamily="34" charset="-128"/>
              </a:rPr>
              <a:t>rc.config</a:t>
            </a:r>
            <a:endParaRPr lang="en-US" altLang="en-US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DHCP: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D</a:t>
            </a:r>
            <a:r>
              <a:rPr lang="en-US" altLang="en-US" dirty="0" smtClean="0">
                <a:ea typeface="ＭＳ Ｐゴシック" pitchFamily="34" charset="-128"/>
              </a:rPr>
              <a:t>ynamic </a:t>
            </a: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H</a:t>
            </a:r>
            <a:r>
              <a:rPr lang="en-US" altLang="en-US" dirty="0" smtClean="0">
                <a:ea typeface="ＭＳ Ｐゴシック" pitchFamily="34" charset="-128"/>
              </a:rPr>
              <a:t>ost </a:t>
            </a: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C</a:t>
            </a:r>
            <a:r>
              <a:rPr lang="en-US" altLang="en-US" dirty="0" smtClean="0">
                <a:ea typeface="ＭＳ Ｐゴシック" pitchFamily="34" charset="-128"/>
              </a:rPr>
              <a:t>onfiguration </a:t>
            </a: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P</a:t>
            </a:r>
            <a:r>
              <a:rPr lang="en-US" altLang="en-US" dirty="0" smtClean="0">
                <a:ea typeface="ＭＳ Ｐゴシック" pitchFamily="34" charset="-128"/>
              </a:rPr>
              <a:t>rotocol: dynamically get address from as server</a:t>
            </a:r>
          </a:p>
          <a:p>
            <a:pPr lvl="1">
              <a:defRPr/>
            </a:pPr>
            <a:r>
              <a:rPr lang="en-US" altLang="ja-JP" dirty="0" smtClean="0">
                <a:ea typeface="ＭＳ Ｐゴシック" pitchFamily="34" charset="-128"/>
              </a:rPr>
              <a:t>“plug-and-play”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>
              <a:defRPr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1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6A03C647-529B-4358-82AB-996BCF6DABD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40964" name="Picture 4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0255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68288"/>
            <a:ext cx="882650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DHCP: </a:t>
            </a:r>
            <a:r>
              <a:rPr lang="en-US" sz="3400">
                <a:cs typeface="+mj-cs"/>
              </a:rPr>
              <a:t>Dynamic Host Configuration Protocol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87500"/>
            <a:ext cx="8632825" cy="47720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goal:</a:t>
            </a:r>
            <a:r>
              <a:rPr lang="en-US" altLang="en-US" sz="2400" dirty="0" smtClean="0">
                <a:ea typeface="ＭＳ Ｐゴシック" pitchFamily="34" charset="-128"/>
              </a:rPr>
              <a:t> allow host to </a:t>
            </a:r>
            <a:r>
              <a:rPr lang="en-US" altLang="en-US" sz="2400" i="1" dirty="0" smtClean="0">
                <a:ea typeface="ＭＳ Ｐゴシック" pitchFamily="34" charset="-128"/>
              </a:rPr>
              <a:t>dynamically </a:t>
            </a:r>
            <a:r>
              <a:rPr lang="en-US" altLang="en-US" sz="2400" dirty="0" smtClean="0">
                <a:ea typeface="ＭＳ Ｐゴシック" pitchFamily="34" charset="-128"/>
              </a:rPr>
              <a:t>obtain its IP address from network server when it joins network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can renew its lease on address in use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allows reuse of addresses 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(only hold address while connected/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smtClean="0">
                <a:ea typeface="ＭＳ Ｐゴシック" pitchFamily="34" charset="-128"/>
              </a:rPr>
              <a:t>“on”)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support for mobile users who want to join network (more shortly)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DHCP overview: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host broadcasts 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“DHCP discover”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msg</a:t>
            </a:r>
            <a:r>
              <a:rPr lang="en-US" altLang="ja-JP" dirty="0" smtClean="0">
                <a:ea typeface="ＭＳ Ｐゴシック" pitchFamily="34" charset="-128"/>
              </a:rPr>
              <a:t> [optional]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DHCP server responds with 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“DHCP offer”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msg</a:t>
            </a:r>
            <a:r>
              <a:rPr lang="en-US" altLang="ja-JP" dirty="0" smtClean="0">
                <a:ea typeface="ＭＳ Ｐゴシック" pitchFamily="34" charset="-128"/>
              </a:rPr>
              <a:t> [optional]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host requests IP address: 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“DHCP request”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msg</a:t>
            </a:r>
            <a:endParaRPr lang="en-US" altLang="ja-JP" dirty="0" smtClean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DHCP server sends address: 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“DHCP </a:t>
            </a:r>
            <a:r>
              <a:rPr lang="en-US" altLang="ja-JP" dirty="0" err="1" smtClean="0">
                <a:solidFill>
                  <a:srgbClr val="CC0000"/>
                </a:solidFill>
                <a:ea typeface="ＭＳ Ｐゴシック" pitchFamily="34" charset="-128"/>
              </a:rPr>
              <a:t>ack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msg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</a:p>
          <a:p>
            <a:pPr>
              <a:defRPr/>
            </a:pPr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7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BCF66B17-424F-4757-BD9E-731A9DF2874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39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DHCP client-server scenario</a:t>
            </a: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1990" name="Rectangle 63"/>
          <p:cNvSpPr>
            <a:spLocks noChangeArrowheads="1"/>
          </p:cNvSpPr>
          <p:nvPr/>
        </p:nvSpPr>
        <p:spPr bwMode="auto">
          <a:xfrm>
            <a:off x="6210300" y="677068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7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087" name="Text Box 97"/>
          <p:cNvSpPr txBox="1">
            <a:spLocks noChangeArrowheads="1"/>
          </p:cNvSpPr>
          <p:nvPr/>
        </p:nvSpPr>
        <p:spPr bwMode="auto">
          <a:xfrm>
            <a:off x="869950" y="190341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1" smtClean="0">
                <a:solidFill>
                  <a:srgbClr val="000000"/>
                </a:solidFill>
              </a:rPr>
              <a:t>223.1.1.0/24</a:t>
            </a:r>
          </a:p>
        </p:txBody>
      </p:sp>
      <p:sp>
        <p:nvSpPr>
          <p:cNvPr id="46088" name="Text Box 98"/>
          <p:cNvSpPr txBox="1">
            <a:spLocks noChangeArrowheads="1"/>
          </p:cNvSpPr>
          <p:nvPr/>
        </p:nvSpPr>
        <p:spPr bwMode="auto">
          <a:xfrm>
            <a:off x="4348163" y="439896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1" smtClean="0">
                <a:solidFill>
                  <a:srgbClr val="000000"/>
                </a:solidFill>
              </a:rPr>
              <a:t>223.1.2.0/24</a:t>
            </a:r>
          </a:p>
        </p:txBody>
      </p:sp>
      <p:sp>
        <p:nvSpPr>
          <p:cNvPr id="46089" name="Text Box 99"/>
          <p:cNvSpPr txBox="1">
            <a:spLocks noChangeArrowheads="1"/>
          </p:cNvSpPr>
          <p:nvPr/>
        </p:nvSpPr>
        <p:spPr bwMode="auto">
          <a:xfrm>
            <a:off x="2651125" y="599281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1" smtClean="0">
                <a:solidFill>
                  <a:srgbClr val="000000"/>
                </a:solidFill>
              </a:rPr>
              <a:t>223.1.3.0/24</a:t>
            </a:r>
          </a:p>
        </p:txBody>
      </p:sp>
      <p:sp>
        <p:nvSpPr>
          <p:cNvPr id="46090" name="Rectangle 100"/>
          <p:cNvSpPr>
            <a:spLocks noChangeArrowheads="1"/>
          </p:cNvSpPr>
          <p:nvPr/>
        </p:nvSpPr>
        <p:spPr bwMode="auto">
          <a:xfrm>
            <a:off x="1663700" y="4233863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1995" name="Freeform 101"/>
          <p:cNvSpPr>
            <a:spLocks/>
          </p:cNvSpPr>
          <p:nvPr/>
        </p:nvSpPr>
        <p:spPr bwMode="auto">
          <a:xfrm>
            <a:off x="1076325" y="2173288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96" name="Freeform 102"/>
          <p:cNvSpPr>
            <a:spLocks/>
          </p:cNvSpPr>
          <p:nvPr/>
        </p:nvSpPr>
        <p:spPr bwMode="auto">
          <a:xfrm>
            <a:off x="3603625" y="2482850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97" name="Freeform 103"/>
          <p:cNvSpPr>
            <a:spLocks/>
          </p:cNvSpPr>
          <p:nvPr/>
        </p:nvSpPr>
        <p:spPr bwMode="auto">
          <a:xfrm>
            <a:off x="2276475" y="391636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094" name="Line 104"/>
          <p:cNvSpPr>
            <a:spLocks noChangeShapeType="1"/>
          </p:cNvSpPr>
          <p:nvPr/>
        </p:nvSpPr>
        <p:spPr bwMode="auto">
          <a:xfrm>
            <a:off x="1625600" y="26955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096" name="Line 106"/>
          <p:cNvSpPr>
            <a:spLocks noChangeShapeType="1"/>
          </p:cNvSpPr>
          <p:nvPr/>
        </p:nvSpPr>
        <p:spPr bwMode="auto">
          <a:xfrm flipV="1">
            <a:off x="1674813" y="341630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097" name="Line 107"/>
          <p:cNvSpPr>
            <a:spLocks noChangeShapeType="1"/>
          </p:cNvSpPr>
          <p:nvPr/>
        </p:nvSpPr>
        <p:spPr bwMode="auto">
          <a:xfrm>
            <a:off x="1635125" y="396716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098" name="Line 108"/>
          <p:cNvSpPr>
            <a:spLocks noChangeShapeType="1"/>
          </p:cNvSpPr>
          <p:nvPr/>
        </p:nvSpPr>
        <p:spPr bwMode="auto">
          <a:xfrm flipV="1">
            <a:off x="2478088" y="3544888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099" name="Text Box 109"/>
          <p:cNvSpPr txBox="1">
            <a:spLocks noChangeArrowheads="1"/>
          </p:cNvSpPr>
          <p:nvPr/>
        </p:nvSpPr>
        <p:spPr bwMode="auto">
          <a:xfrm>
            <a:off x="1673225" y="23701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223.1.1.1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00" name="Text Box 111"/>
          <p:cNvSpPr txBox="1">
            <a:spLocks noChangeArrowheads="1"/>
          </p:cNvSpPr>
          <p:nvPr/>
        </p:nvSpPr>
        <p:spPr bwMode="auto">
          <a:xfrm>
            <a:off x="1558925" y="39957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223.1.1.3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01" name="Text Box 112"/>
          <p:cNvSpPr txBox="1">
            <a:spLocks noChangeArrowheads="1"/>
          </p:cNvSpPr>
          <p:nvPr/>
        </p:nvSpPr>
        <p:spPr bwMode="auto">
          <a:xfrm>
            <a:off x="2305050" y="323532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223.1.1.4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02" name="Line 113"/>
          <p:cNvSpPr>
            <a:spLocks noChangeShapeType="1"/>
          </p:cNvSpPr>
          <p:nvPr/>
        </p:nvSpPr>
        <p:spPr bwMode="auto">
          <a:xfrm flipV="1">
            <a:off x="3552825" y="354647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103" name="Text Box 114"/>
          <p:cNvSpPr txBox="1">
            <a:spLocks noChangeArrowheads="1"/>
          </p:cNvSpPr>
          <p:nvPr/>
        </p:nvSpPr>
        <p:spPr bwMode="auto">
          <a:xfrm>
            <a:off x="3425825" y="3236913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223.1.2.9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05" name="Line 116"/>
          <p:cNvSpPr>
            <a:spLocks noChangeShapeType="1"/>
          </p:cNvSpPr>
          <p:nvPr/>
        </p:nvSpPr>
        <p:spPr bwMode="auto">
          <a:xfrm>
            <a:off x="4745038" y="28575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106" name="Line 117"/>
          <p:cNvSpPr>
            <a:spLocks noChangeShapeType="1"/>
          </p:cNvSpPr>
          <p:nvPr/>
        </p:nvSpPr>
        <p:spPr bwMode="auto">
          <a:xfrm>
            <a:off x="4799013" y="41338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107" name="Line 120"/>
          <p:cNvSpPr>
            <a:spLocks noChangeShapeType="1"/>
          </p:cNvSpPr>
          <p:nvPr/>
        </p:nvSpPr>
        <p:spPr bwMode="auto">
          <a:xfrm flipH="1">
            <a:off x="3311525" y="3886200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109" name="Line 122"/>
          <p:cNvSpPr>
            <a:spLocks noChangeShapeType="1"/>
          </p:cNvSpPr>
          <p:nvPr/>
        </p:nvSpPr>
        <p:spPr bwMode="auto">
          <a:xfrm flipH="1" flipV="1">
            <a:off x="2736850" y="523081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110" name="Line 123"/>
          <p:cNvSpPr>
            <a:spLocks noChangeShapeType="1"/>
          </p:cNvSpPr>
          <p:nvPr/>
        </p:nvSpPr>
        <p:spPr bwMode="auto">
          <a:xfrm flipH="1" flipV="1">
            <a:off x="3878263" y="51641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111" name="Text Box 124"/>
          <p:cNvSpPr txBox="1">
            <a:spLocks noChangeArrowheads="1"/>
          </p:cNvSpPr>
          <p:nvPr/>
        </p:nvSpPr>
        <p:spPr bwMode="auto">
          <a:xfrm>
            <a:off x="3849688" y="5041900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223.1.3.2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12" name="Text Box 127"/>
          <p:cNvSpPr txBox="1">
            <a:spLocks noChangeArrowheads="1"/>
          </p:cNvSpPr>
          <p:nvPr/>
        </p:nvSpPr>
        <p:spPr bwMode="auto">
          <a:xfrm>
            <a:off x="1701800" y="5053013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223.1.3.1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42014" name="Group 129"/>
          <p:cNvGrpSpPr>
            <a:grpSpLocks/>
          </p:cNvGrpSpPr>
          <p:nvPr/>
        </p:nvGrpSpPr>
        <p:grpSpPr bwMode="auto">
          <a:xfrm>
            <a:off x="1071563" y="2397125"/>
            <a:ext cx="641350" cy="558800"/>
            <a:chOff x="-44" y="1473"/>
            <a:chExt cx="981" cy="1105"/>
          </a:xfrm>
        </p:grpSpPr>
        <p:pic>
          <p:nvPicPr>
            <p:cNvPr id="42112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13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2015" name="Group 132"/>
          <p:cNvGrpSpPr>
            <a:grpSpLocks/>
          </p:cNvGrpSpPr>
          <p:nvPr/>
        </p:nvGrpSpPr>
        <p:grpSpPr bwMode="auto">
          <a:xfrm>
            <a:off x="1066800" y="3006725"/>
            <a:ext cx="641350" cy="558800"/>
            <a:chOff x="-44" y="1473"/>
            <a:chExt cx="981" cy="1105"/>
          </a:xfrm>
        </p:grpSpPr>
        <p:pic>
          <p:nvPicPr>
            <p:cNvPr id="42110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11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2016" name="Group 135"/>
          <p:cNvGrpSpPr>
            <a:grpSpLocks/>
          </p:cNvGrpSpPr>
          <p:nvPr/>
        </p:nvGrpSpPr>
        <p:grpSpPr bwMode="auto">
          <a:xfrm>
            <a:off x="1095375" y="3616325"/>
            <a:ext cx="641350" cy="558800"/>
            <a:chOff x="-44" y="1473"/>
            <a:chExt cx="981" cy="1105"/>
          </a:xfrm>
        </p:grpSpPr>
        <p:pic>
          <p:nvPicPr>
            <p:cNvPr id="42108" name="Picture 13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09" name="Freeform 13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2017" name="Group 138"/>
          <p:cNvGrpSpPr>
            <a:grpSpLocks/>
          </p:cNvGrpSpPr>
          <p:nvPr/>
        </p:nvGrpSpPr>
        <p:grpSpPr bwMode="auto">
          <a:xfrm flipH="1">
            <a:off x="4803775" y="2565400"/>
            <a:ext cx="641350" cy="558800"/>
            <a:chOff x="-44" y="1473"/>
            <a:chExt cx="981" cy="1105"/>
          </a:xfrm>
        </p:grpSpPr>
        <p:pic>
          <p:nvPicPr>
            <p:cNvPr id="42106" name="Picture 13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07" name="Freeform 14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2018" name="Group 141"/>
          <p:cNvGrpSpPr>
            <a:grpSpLocks/>
          </p:cNvGrpSpPr>
          <p:nvPr/>
        </p:nvGrpSpPr>
        <p:grpSpPr bwMode="auto">
          <a:xfrm flipH="1">
            <a:off x="4878388" y="3844925"/>
            <a:ext cx="641350" cy="558800"/>
            <a:chOff x="-44" y="1473"/>
            <a:chExt cx="981" cy="1105"/>
          </a:xfrm>
        </p:grpSpPr>
        <p:pic>
          <p:nvPicPr>
            <p:cNvPr id="42104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05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2019" name="Group 144"/>
          <p:cNvGrpSpPr>
            <a:grpSpLocks/>
          </p:cNvGrpSpPr>
          <p:nvPr/>
        </p:nvGrpSpPr>
        <p:grpSpPr bwMode="auto">
          <a:xfrm flipH="1">
            <a:off x="3670300" y="5368925"/>
            <a:ext cx="641350" cy="558800"/>
            <a:chOff x="-44" y="1473"/>
            <a:chExt cx="981" cy="1105"/>
          </a:xfrm>
        </p:grpSpPr>
        <p:pic>
          <p:nvPicPr>
            <p:cNvPr id="42102" name="Picture 1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03" name="Freeform 1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2020" name="Group 147"/>
          <p:cNvGrpSpPr>
            <a:grpSpLocks/>
          </p:cNvGrpSpPr>
          <p:nvPr/>
        </p:nvGrpSpPr>
        <p:grpSpPr bwMode="auto">
          <a:xfrm flipH="1">
            <a:off x="2506663" y="5410200"/>
            <a:ext cx="641350" cy="558800"/>
            <a:chOff x="-44" y="1473"/>
            <a:chExt cx="981" cy="1105"/>
          </a:xfrm>
        </p:grpSpPr>
        <p:pic>
          <p:nvPicPr>
            <p:cNvPr id="42100" name="Picture 14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01" name="Freeform 1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2021" name="Group 150"/>
          <p:cNvGrpSpPr>
            <a:grpSpLocks/>
          </p:cNvGrpSpPr>
          <p:nvPr/>
        </p:nvGrpSpPr>
        <p:grpSpPr bwMode="auto">
          <a:xfrm>
            <a:off x="2935288" y="3503613"/>
            <a:ext cx="698500" cy="355600"/>
            <a:chOff x="4396" y="1245"/>
            <a:chExt cx="672" cy="248"/>
          </a:xfrm>
        </p:grpSpPr>
        <p:sp>
          <p:nvSpPr>
            <p:cNvPr id="4209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209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209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42095" name="Group 15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2098" name="Freeform 1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99" name="Freeform 1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195" name="Line 15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196" name="Line 15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6121" name="Rectangle 162"/>
          <p:cNvSpPr>
            <a:spLocks noChangeArrowheads="1"/>
          </p:cNvSpPr>
          <p:nvPr/>
        </p:nvSpPr>
        <p:spPr bwMode="auto">
          <a:xfrm>
            <a:off x="1789113" y="311943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46122" name="Text Box 110"/>
          <p:cNvSpPr txBox="1">
            <a:spLocks noChangeArrowheads="1"/>
          </p:cNvSpPr>
          <p:nvPr/>
        </p:nvSpPr>
        <p:spPr bwMode="auto">
          <a:xfrm>
            <a:off x="1624013" y="302577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223.1.1.2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23" name="Rectangle 165"/>
          <p:cNvSpPr>
            <a:spLocks noChangeArrowheads="1"/>
          </p:cNvSpPr>
          <p:nvPr/>
        </p:nvSpPr>
        <p:spPr bwMode="auto">
          <a:xfrm>
            <a:off x="4530725" y="3829050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46124" name="Rectangle 166"/>
          <p:cNvSpPr>
            <a:spLocks noChangeArrowheads="1"/>
          </p:cNvSpPr>
          <p:nvPr/>
        </p:nvSpPr>
        <p:spPr bwMode="auto">
          <a:xfrm>
            <a:off x="3178175" y="401478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46125" name="Text Box 128"/>
          <p:cNvSpPr txBox="1">
            <a:spLocks noChangeArrowheads="1"/>
          </p:cNvSpPr>
          <p:nvPr/>
        </p:nvSpPr>
        <p:spPr bwMode="auto">
          <a:xfrm>
            <a:off x="2801938" y="3976688"/>
            <a:ext cx="10334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223.1.3.27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26" name="Text Box 118"/>
          <p:cNvSpPr txBox="1">
            <a:spLocks noChangeArrowheads="1"/>
          </p:cNvSpPr>
          <p:nvPr/>
        </p:nvSpPr>
        <p:spPr bwMode="auto">
          <a:xfrm>
            <a:off x="3900488" y="38433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223.1.2.2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27" name="Text Box 119"/>
          <p:cNvSpPr txBox="1">
            <a:spLocks noChangeArrowheads="1"/>
          </p:cNvSpPr>
          <p:nvPr/>
        </p:nvSpPr>
        <p:spPr bwMode="auto">
          <a:xfrm>
            <a:off x="4730750" y="232727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000000"/>
                </a:solidFill>
              </a:rPr>
              <a:t>223.1.2.1</a:t>
            </a:r>
            <a:endParaRPr lang="en-US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6128" name="Text Box 168"/>
          <p:cNvSpPr txBox="1">
            <a:spLocks noChangeArrowheads="1"/>
          </p:cNvSpPr>
          <p:nvPr/>
        </p:nvSpPr>
        <p:spPr bwMode="auto">
          <a:xfrm>
            <a:off x="3465513" y="1760538"/>
            <a:ext cx="9064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smtClean="0">
                <a:solidFill>
                  <a:srgbClr val="CC0000"/>
                </a:solidFill>
              </a:rPr>
              <a:t>DHCP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smtClean="0">
                <a:solidFill>
                  <a:srgbClr val="CC0000"/>
                </a:solidFill>
              </a:rPr>
              <a:t>server</a:t>
            </a:r>
          </a:p>
        </p:txBody>
      </p:sp>
      <p:sp>
        <p:nvSpPr>
          <p:cNvPr id="46129" name="Text Box 170"/>
          <p:cNvSpPr txBox="1">
            <a:spLocks noChangeArrowheads="1"/>
          </p:cNvSpPr>
          <p:nvPr/>
        </p:nvSpPr>
        <p:spPr bwMode="auto">
          <a:xfrm>
            <a:off x="6627813" y="3059113"/>
            <a:ext cx="1820862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smtClean="0">
                <a:solidFill>
                  <a:srgbClr val="000000"/>
                </a:solidFill>
              </a:rPr>
              <a:t>arriving </a:t>
            </a:r>
            <a:r>
              <a:rPr lang="en-US" sz="2000" i="1" smtClean="0">
                <a:solidFill>
                  <a:srgbClr val="CC0000"/>
                </a:solidFill>
              </a:rPr>
              <a:t>DHCP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smtClean="0">
                <a:solidFill>
                  <a:srgbClr val="CC0000"/>
                </a:solidFill>
              </a:rPr>
              <a:t>client</a:t>
            </a:r>
            <a:r>
              <a:rPr lang="en-US" sz="2000" i="1" smtClean="0">
                <a:solidFill>
                  <a:srgbClr val="000000"/>
                </a:solidFill>
              </a:rPr>
              <a:t> needs 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smtClean="0">
                <a:solidFill>
                  <a:srgbClr val="000000"/>
                </a:solidFill>
              </a:rPr>
              <a:t>address in this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smtClean="0">
                <a:solidFill>
                  <a:srgbClr val="000000"/>
                </a:solidFill>
              </a:rPr>
              <a:t>network</a:t>
            </a:r>
          </a:p>
        </p:txBody>
      </p:sp>
      <p:grpSp>
        <p:nvGrpSpPr>
          <p:cNvPr id="42031" name="Group 195"/>
          <p:cNvGrpSpPr>
            <a:grpSpLocks/>
          </p:cNvGrpSpPr>
          <p:nvPr/>
        </p:nvGrpSpPr>
        <p:grpSpPr bwMode="auto">
          <a:xfrm>
            <a:off x="3873500" y="2395538"/>
            <a:ext cx="401638" cy="681037"/>
            <a:chOff x="4140" y="429"/>
            <a:chExt cx="1425" cy="2396"/>
          </a:xfrm>
        </p:grpSpPr>
        <p:sp>
          <p:nvSpPr>
            <p:cNvPr id="42060" name="Freeform 1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6160" name="Rectangle 197"/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2062" name="Freeform 1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2063" name="Freeform 1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6163" name="Rectangle 200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grpSp>
          <p:nvGrpSpPr>
            <p:cNvPr id="42065" name="Group 2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189" name="AutoShape 202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90" name="AutoShape 203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65" name="Rectangle 204"/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grpSp>
          <p:nvGrpSpPr>
            <p:cNvPr id="42067" name="Group 2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187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88" name="AutoShape 20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67" name="Rectangle 208"/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6168" name="Rectangle 209"/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grpSp>
          <p:nvGrpSpPr>
            <p:cNvPr id="42070" name="Group 2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185" name="AutoShape 211"/>
              <p:cNvSpPr>
                <a:spLocks noChangeArrowheads="1"/>
              </p:cNvSpPr>
              <p:nvPr/>
            </p:nvSpPr>
            <p:spPr bwMode="auto">
              <a:xfrm>
                <a:off x="617" y="258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86" name="AutoShape 21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2071" name="Freeform 2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2072" name="Group 2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6183" name="AutoShape 21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84" name="AutoShape 216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72" name="Rectangle 217"/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2074" name="Freeform 2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2075" name="Freeform 2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6175" name="Oval 220"/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2077" name="Freeform 2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6177" name="AutoShape 222"/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6178" name="AutoShape 223"/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6179" name="Oval 224"/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6180" name="Oval 225"/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6181" name="Oval 226"/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46182" name="Rectangle 227"/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2032" name="Group 231"/>
          <p:cNvGrpSpPr>
            <a:grpSpLocks/>
          </p:cNvGrpSpPr>
          <p:nvPr/>
        </p:nvGrpSpPr>
        <p:grpSpPr bwMode="auto">
          <a:xfrm>
            <a:off x="5486400" y="3141663"/>
            <a:ext cx="1101725" cy="549275"/>
            <a:chOff x="3428" y="1798"/>
            <a:chExt cx="694" cy="346"/>
          </a:xfrm>
        </p:grpSpPr>
        <p:grpSp>
          <p:nvGrpSpPr>
            <p:cNvPr id="42036" name="Group 229"/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42038" name="Picture 173" descr="laptop_keyboar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39" name="Freeform 174"/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pic>
            <p:nvPicPr>
              <p:cNvPr id="42040" name="Picture 175" descr="scree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41" name="Freeform 176"/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42" name="Freeform 177"/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43" name="Freeform 178"/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44" name="Freeform 179"/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45" name="Freeform 180"/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46" name="Freeform 181"/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grpSp>
            <p:nvGrpSpPr>
              <p:cNvPr id="42047" name="Group 182"/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42054" name="Freeform 1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42055" name="Freeform 1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42056" name="Freeform 1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42057" name="Freeform 1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42058" name="Freeform 1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42059" name="Freeform 1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42048" name="Freeform 189"/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49" name="Freeform 190"/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50" name="Freeform 191"/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51" name="Freeform 192"/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52" name="Freeform 193"/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2053" name="Freeform 194"/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136" name="Line 230"/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6132" name="AutoShape 232"/>
          <p:cNvSpPr>
            <a:spLocks noChangeArrowheads="1"/>
          </p:cNvSpPr>
          <p:nvPr/>
        </p:nvSpPr>
        <p:spPr bwMode="auto">
          <a:xfrm>
            <a:off x="5754688" y="3698875"/>
            <a:ext cx="976312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6133" name="Line 233"/>
          <p:cNvSpPr>
            <a:spLocks noChangeShapeType="1"/>
          </p:cNvSpPr>
          <p:nvPr/>
        </p:nvSpPr>
        <p:spPr bwMode="auto">
          <a:xfrm flipH="1">
            <a:off x="4268788" y="2954338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42035" name="Picture 23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8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D175D3E9-786B-4658-834F-660E1CC3F72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124" name="Freeform 1285"/>
          <p:cNvSpPr>
            <a:spLocks/>
          </p:cNvSpPr>
          <p:nvPr/>
        </p:nvSpPr>
        <p:spPr bwMode="auto">
          <a:xfrm>
            <a:off x="6748463" y="3516313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125" name="Freeform 1286"/>
          <p:cNvSpPr>
            <a:spLocks/>
          </p:cNvSpPr>
          <p:nvPr/>
        </p:nvSpPr>
        <p:spPr bwMode="auto">
          <a:xfrm>
            <a:off x="6767513" y="1990725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126" name="Freeform 1287"/>
          <p:cNvSpPr>
            <a:spLocks/>
          </p:cNvSpPr>
          <p:nvPr/>
        </p:nvSpPr>
        <p:spPr bwMode="auto">
          <a:xfrm>
            <a:off x="4946650" y="1698625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5127" name="Group 1288"/>
          <p:cNvGrpSpPr>
            <a:grpSpLocks/>
          </p:cNvGrpSpPr>
          <p:nvPr/>
        </p:nvGrpSpPr>
        <p:grpSpPr bwMode="auto">
          <a:xfrm>
            <a:off x="5022850" y="2963863"/>
            <a:ext cx="1458913" cy="933450"/>
            <a:chOff x="2889" y="1631"/>
            <a:chExt cx="980" cy="743"/>
          </a:xfrm>
        </p:grpSpPr>
        <p:sp>
          <p:nvSpPr>
            <p:cNvPr id="4724" name="Rectangle 128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25" name="AutoShape 129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CCFF"/>
                </a:solidFill>
              </a:endParaRPr>
            </a:p>
          </p:txBody>
        </p:sp>
      </p:grpSp>
      <p:sp>
        <p:nvSpPr>
          <p:cNvPr id="4376" name="Line 1291"/>
          <p:cNvSpPr>
            <a:spLocks noChangeShapeType="1"/>
          </p:cNvSpPr>
          <p:nvPr/>
        </p:nvSpPr>
        <p:spPr bwMode="auto">
          <a:xfrm>
            <a:off x="7140575" y="3802063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77" name="Line 1292"/>
          <p:cNvSpPr>
            <a:spLocks noChangeShapeType="1"/>
          </p:cNvSpPr>
          <p:nvPr/>
        </p:nvSpPr>
        <p:spPr bwMode="auto">
          <a:xfrm>
            <a:off x="7237413" y="372268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78" name="Line 1293"/>
          <p:cNvSpPr>
            <a:spLocks noChangeShapeType="1"/>
          </p:cNvSpPr>
          <p:nvPr/>
        </p:nvSpPr>
        <p:spPr bwMode="auto">
          <a:xfrm flipV="1">
            <a:off x="7473950" y="3808413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79" name="Line 1294"/>
          <p:cNvSpPr>
            <a:spLocks noChangeShapeType="1"/>
          </p:cNvSpPr>
          <p:nvPr/>
        </p:nvSpPr>
        <p:spPr bwMode="auto">
          <a:xfrm>
            <a:off x="6172200" y="3729038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80" name="Line 1295"/>
          <p:cNvSpPr>
            <a:spLocks noChangeShapeType="1"/>
          </p:cNvSpPr>
          <p:nvPr/>
        </p:nvSpPr>
        <p:spPr bwMode="auto">
          <a:xfrm>
            <a:off x="6467475" y="2576513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81" name="Line 1296"/>
          <p:cNvSpPr>
            <a:spLocks noChangeShapeType="1"/>
          </p:cNvSpPr>
          <p:nvPr/>
        </p:nvSpPr>
        <p:spPr bwMode="auto">
          <a:xfrm>
            <a:off x="6034088" y="2392363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34" name="Freeform 1297"/>
          <p:cNvSpPr>
            <a:spLocks/>
          </p:cNvSpPr>
          <p:nvPr/>
        </p:nvSpPr>
        <p:spPr bwMode="auto">
          <a:xfrm>
            <a:off x="5241925" y="4367213"/>
            <a:ext cx="3079750" cy="1665287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83" name="Line 1298"/>
          <p:cNvSpPr>
            <a:spLocks noChangeShapeType="1"/>
          </p:cNvSpPr>
          <p:nvPr/>
        </p:nvSpPr>
        <p:spPr bwMode="auto">
          <a:xfrm rot="16200000" flipV="1">
            <a:off x="7541419" y="5239544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84" name="Line 1299"/>
          <p:cNvSpPr>
            <a:spLocks noChangeShapeType="1"/>
          </p:cNvSpPr>
          <p:nvPr/>
        </p:nvSpPr>
        <p:spPr bwMode="auto">
          <a:xfrm rot="5400000" flipV="1">
            <a:off x="7735888" y="542925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85" name="Line 1300"/>
          <p:cNvSpPr>
            <a:spLocks noChangeShapeType="1"/>
          </p:cNvSpPr>
          <p:nvPr/>
        </p:nvSpPr>
        <p:spPr bwMode="auto">
          <a:xfrm rot="16200000" flipH="1">
            <a:off x="7843837" y="5027613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86" name="Line 1301"/>
          <p:cNvSpPr>
            <a:spLocks noChangeShapeType="1"/>
          </p:cNvSpPr>
          <p:nvPr/>
        </p:nvSpPr>
        <p:spPr bwMode="auto">
          <a:xfrm>
            <a:off x="7102475" y="4686300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87" name="Line 1302"/>
          <p:cNvSpPr>
            <a:spLocks noChangeShapeType="1"/>
          </p:cNvSpPr>
          <p:nvPr/>
        </p:nvSpPr>
        <p:spPr bwMode="auto">
          <a:xfrm flipV="1">
            <a:off x="6481763" y="4673600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88" name="Line 1303"/>
          <p:cNvSpPr>
            <a:spLocks noChangeShapeType="1"/>
          </p:cNvSpPr>
          <p:nvPr/>
        </p:nvSpPr>
        <p:spPr bwMode="auto">
          <a:xfrm flipV="1">
            <a:off x="6524625" y="496570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90" name="Line 1305"/>
          <p:cNvSpPr>
            <a:spLocks noChangeShapeType="1"/>
          </p:cNvSpPr>
          <p:nvPr/>
        </p:nvSpPr>
        <p:spPr bwMode="auto">
          <a:xfrm>
            <a:off x="5845175" y="4762500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91" name="Line 1306"/>
          <p:cNvSpPr>
            <a:spLocks noChangeShapeType="1"/>
          </p:cNvSpPr>
          <p:nvPr/>
        </p:nvSpPr>
        <p:spPr bwMode="auto">
          <a:xfrm flipV="1">
            <a:off x="5586413" y="4999038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94" name="Line 1309"/>
          <p:cNvSpPr>
            <a:spLocks noChangeShapeType="1"/>
          </p:cNvSpPr>
          <p:nvPr/>
        </p:nvSpPr>
        <p:spPr bwMode="auto">
          <a:xfrm flipH="1">
            <a:off x="6011863" y="5054600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95" name="Line 1310"/>
          <p:cNvSpPr>
            <a:spLocks noChangeShapeType="1"/>
          </p:cNvSpPr>
          <p:nvPr/>
        </p:nvSpPr>
        <p:spPr bwMode="auto">
          <a:xfrm flipH="1" flipV="1">
            <a:off x="6405563" y="5038725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96" name="Line 1311"/>
          <p:cNvSpPr>
            <a:spLocks noChangeShapeType="1"/>
          </p:cNvSpPr>
          <p:nvPr/>
        </p:nvSpPr>
        <p:spPr bwMode="auto">
          <a:xfrm>
            <a:off x="6488113" y="5041900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98" name="Line 1313"/>
          <p:cNvSpPr>
            <a:spLocks noChangeShapeType="1"/>
          </p:cNvSpPr>
          <p:nvPr/>
        </p:nvSpPr>
        <p:spPr bwMode="auto">
          <a:xfrm>
            <a:off x="6026150" y="3511550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99" name="Line 1314"/>
          <p:cNvSpPr>
            <a:spLocks noChangeShapeType="1"/>
          </p:cNvSpPr>
          <p:nvPr/>
        </p:nvSpPr>
        <p:spPr bwMode="auto">
          <a:xfrm flipV="1">
            <a:off x="7321550" y="2481263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0" name="Line 1315"/>
          <p:cNvSpPr>
            <a:spLocks noChangeShapeType="1"/>
          </p:cNvSpPr>
          <p:nvPr/>
        </p:nvSpPr>
        <p:spPr bwMode="auto">
          <a:xfrm>
            <a:off x="7150100" y="2654300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1" name="Line 1316"/>
          <p:cNvSpPr>
            <a:spLocks noChangeShapeType="1"/>
          </p:cNvSpPr>
          <p:nvPr/>
        </p:nvSpPr>
        <p:spPr bwMode="auto">
          <a:xfrm flipV="1">
            <a:off x="7321550" y="2551113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2" name="Line 1317"/>
          <p:cNvSpPr>
            <a:spLocks noChangeShapeType="1"/>
          </p:cNvSpPr>
          <p:nvPr/>
        </p:nvSpPr>
        <p:spPr bwMode="auto">
          <a:xfrm>
            <a:off x="7686675" y="25495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3" name="Line 1318"/>
          <p:cNvSpPr>
            <a:spLocks noChangeShapeType="1"/>
          </p:cNvSpPr>
          <p:nvPr/>
        </p:nvSpPr>
        <p:spPr bwMode="auto">
          <a:xfrm>
            <a:off x="7340600" y="2855913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4" name="Line 1319"/>
          <p:cNvSpPr>
            <a:spLocks noChangeShapeType="1"/>
          </p:cNvSpPr>
          <p:nvPr/>
        </p:nvSpPr>
        <p:spPr bwMode="auto">
          <a:xfrm flipV="1">
            <a:off x="5635625" y="3722688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5" name="Line 1320"/>
          <p:cNvSpPr>
            <a:spLocks noChangeShapeType="1"/>
          </p:cNvSpPr>
          <p:nvPr/>
        </p:nvSpPr>
        <p:spPr bwMode="auto">
          <a:xfrm>
            <a:off x="7894638" y="2846388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6" name="Line 1321"/>
          <p:cNvSpPr>
            <a:spLocks noChangeShapeType="1"/>
          </p:cNvSpPr>
          <p:nvPr/>
        </p:nvSpPr>
        <p:spPr bwMode="auto">
          <a:xfrm flipH="1">
            <a:off x="7040563" y="2922588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7" name="Line 1322"/>
          <p:cNvSpPr>
            <a:spLocks noChangeShapeType="1"/>
          </p:cNvSpPr>
          <p:nvPr/>
        </p:nvSpPr>
        <p:spPr bwMode="auto">
          <a:xfrm flipH="1">
            <a:off x="7632700" y="2922588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8" name="Line 1323"/>
          <p:cNvSpPr>
            <a:spLocks noChangeShapeType="1"/>
          </p:cNvSpPr>
          <p:nvPr/>
        </p:nvSpPr>
        <p:spPr bwMode="auto">
          <a:xfrm flipV="1">
            <a:off x="7016750" y="4064000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157" name="Group 1324"/>
          <p:cNvGrpSpPr>
            <a:grpSpLocks/>
          </p:cNvGrpSpPr>
          <p:nvPr/>
        </p:nvGrpSpPr>
        <p:grpSpPr bwMode="auto">
          <a:xfrm flipH="1">
            <a:off x="5519738" y="4522788"/>
            <a:ext cx="414337" cy="373062"/>
            <a:chOff x="2839" y="3501"/>
            <a:chExt cx="755" cy="803"/>
          </a:xfrm>
        </p:grpSpPr>
        <p:pic>
          <p:nvPicPr>
            <p:cNvPr id="5741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2" name="Freeform 132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158" name="Group 1327"/>
          <p:cNvGrpSpPr>
            <a:grpSpLocks/>
          </p:cNvGrpSpPr>
          <p:nvPr/>
        </p:nvGrpSpPr>
        <p:grpSpPr bwMode="auto">
          <a:xfrm flipH="1">
            <a:off x="5202238" y="4943475"/>
            <a:ext cx="482600" cy="406400"/>
            <a:chOff x="2839" y="3501"/>
            <a:chExt cx="755" cy="803"/>
          </a:xfrm>
        </p:grpSpPr>
        <p:pic>
          <p:nvPicPr>
            <p:cNvPr id="5739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0" name="Freeform 132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159" name="Group 1330"/>
          <p:cNvGrpSpPr>
            <a:grpSpLocks/>
          </p:cNvGrpSpPr>
          <p:nvPr/>
        </p:nvGrpSpPr>
        <p:grpSpPr bwMode="auto">
          <a:xfrm flipH="1">
            <a:off x="5680075" y="5245100"/>
            <a:ext cx="427038" cy="349250"/>
            <a:chOff x="2839" y="3501"/>
            <a:chExt cx="755" cy="803"/>
          </a:xfrm>
        </p:grpSpPr>
        <p:pic>
          <p:nvPicPr>
            <p:cNvPr id="5737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8" name="Freeform 133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160" name="Group 1333"/>
          <p:cNvGrpSpPr>
            <a:grpSpLocks/>
          </p:cNvGrpSpPr>
          <p:nvPr/>
        </p:nvGrpSpPr>
        <p:grpSpPr bwMode="auto">
          <a:xfrm>
            <a:off x="6294438" y="5227638"/>
            <a:ext cx="427037" cy="350837"/>
            <a:chOff x="2839" y="3501"/>
            <a:chExt cx="755" cy="803"/>
          </a:xfrm>
        </p:grpSpPr>
        <p:pic>
          <p:nvPicPr>
            <p:cNvPr id="5735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6" name="Freeform 133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pic>
        <p:nvPicPr>
          <p:cNvPr id="5161" name="Picture 1336" descr="car_icon_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709738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62" name="Group 1337"/>
          <p:cNvGrpSpPr>
            <a:grpSpLocks/>
          </p:cNvGrpSpPr>
          <p:nvPr/>
        </p:nvGrpSpPr>
        <p:grpSpPr bwMode="auto">
          <a:xfrm>
            <a:off x="5357813" y="1535113"/>
            <a:ext cx="415925" cy="385762"/>
            <a:chOff x="2751" y="1851"/>
            <a:chExt cx="462" cy="478"/>
          </a:xfrm>
        </p:grpSpPr>
        <p:pic>
          <p:nvPicPr>
            <p:cNvPr id="5733" name="Picture 1338" descr="iphone_stylized_smal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4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63" name="Group 1340"/>
          <p:cNvGrpSpPr>
            <a:grpSpLocks/>
          </p:cNvGrpSpPr>
          <p:nvPr/>
        </p:nvGrpSpPr>
        <p:grpSpPr bwMode="auto">
          <a:xfrm>
            <a:off x="7434263" y="2384425"/>
            <a:ext cx="390525" cy="169863"/>
            <a:chOff x="4650" y="1129"/>
            <a:chExt cx="246" cy="95"/>
          </a:xfrm>
        </p:grpSpPr>
        <p:sp>
          <p:nvSpPr>
            <p:cNvPr id="572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2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2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728" name="Group 13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731" name="Freeform 13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732" name="Freeform 13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710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11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64" name="Group 1349"/>
          <p:cNvGrpSpPr>
            <a:grpSpLocks/>
          </p:cNvGrpSpPr>
          <p:nvPr/>
        </p:nvGrpSpPr>
        <p:grpSpPr bwMode="auto">
          <a:xfrm>
            <a:off x="7507288" y="2746375"/>
            <a:ext cx="390525" cy="176213"/>
            <a:chOff x="4650" y="1129"/>
            <a:chExt cx="246" cy="95"/>
          </a:xfrm>
        </p:grpSpPr>
        <p:sp>
          <p:nvSpPr>
            <p:cNvPr id="571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1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1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720" name="Group 135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723" name="Freeform 13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724" name="Freeform 13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702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03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65" name="Group 1358"/>
          <p:cNvGrpSpPr>
            <a:grpSpLocks/>
          </p:cNvGrpSpPr>
          <p:nvPr/>
        </p:nvGrpSpPr>
        <p:grpSpPr bwMode="auto">
          <a:xfrm>
            <a:off x="6948488" y="2482850"/>
            <a:ext cx="390525" cy="169863"/>
            <a:chOff x="4650" y="1129"/>
            <a:chExt cx="246" cy="95"/>
          </a:xfrm>
        </p:grpSpPr>
        <p:sp>
          <p:nvSpPr>
            <p:cNvPr id="570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1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1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712" name="Group 136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715" name="Freeform 13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716" name="Freeform 13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94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95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66" name="Group 1367"/>
          <p:cNvGrpSpPr>
            <a:grpSpLocks/>
          </p:cNvGrpSpPr>
          <p:nvPr/>
        </p:nvGrpSpPr>
        <p:grpSpPr bwMode="auto">
          <a:xfrm>
            <a:off x="6959600" y="2746375"/>
            <a:ext cx="390525" cy="169863"/>
            <a:chOff x="4650" y="1129"/>
            <a:chExt cx="246" cy="95"/>
          </a:xfrm>
        </p:grpSpPr>
        <p:sp>
          <p:nvSpPr>
            <p:cNvPr id="570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0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0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704" name="Group 13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707" name="Freeform 13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708" name="Freeform 13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86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87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19" name="Line 1376"/>
          <p:cNvSpPr>
            <a:spLocks noChangeShapeType="1"/>
          </p:cNvSpPr>
          <p:nvPr/>
        </p:nvSpPr>
        <p:spPr bwMode="auto">
          <a:xfrm>
            <a:off x="8089900" y="28448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168" name="Group 1377"/>
          <p:cNvGrpSpPr>
            <a:grpSpLocks/>
          </p:cNvGrpSpPr>
          <p:nvPr/>
        </p:nvGrpSpPr>
        <p:grpSpPr bwMode="auto">
          <a:xfrm>
            <a:off x="7145338" y="3900488"/>
            <a:ext cx="485775" cy="203200"/>
            <a:chOff x="4650" y="1129"/>
            <a:chExt cx="246" cy="95"/>
          </a:xfrm>
        </p:grpSpPr>
        <p:sp>
          <p:nvSpPr>
            <p:cNvPr id="569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9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9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96" name="Group 138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99" name="Freeform 13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700" name="Freeform 13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78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79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69" name="Group 1386"/>
          <p:cNvGrpSpPr>
            <a:grpSpLocks/>
          </p:cNvGrpSpPr>
          <p:nvPr/>
        </p:nvGrpSpPr>
        <p:grpSpPr bwMode="auto">
          <a:xfrm>
            <a:off x="6826250" y="3619500"/>
            <a:ext cx="485775" cy="203200"/>
            <a:chOff x="4650" y="1129"/>
            <a:chExt cx="246" cy="95"/>
          </a:xfrm>
        </p:grpSpPr>
        <p:sp>
          <p:nvSpPr>
            <p:cNvPr id="568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8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8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88" name="Group 139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91" name="Freeform 13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92" name="Freeform 13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70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71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70" name="Group 1395"/>
          <p:cNvGrpSpPr>
            <a:grpSpLocks/>
          </p:cNvGrpSpPr>
          <p:nvPr/>
        </p:nvGrpSpPr>
        <p:grpSpPr bwMode="auto">
          <a:xfrm>
            <a:off x="7488238" y="3632200"/>
            <a:ext cx="485775" cy="203200"/>
            <a:chOff x="4650" y="1129"/>
            <a:chExt cx="246" cy="95"/>
          </a:xfrm>
        </p:grpSpPr>
        <p:sp>
          <p:nvSpPr>
            <p:cNvPr id="567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7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7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80" name="Group 139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83" name="Freeform 14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84" name="Freeform 14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62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63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71" name="Group 1404"/>
          <p:cNvGrpSpPr>
            <a:grpSpLocks/>
          </p:cNvGrpSpPr>
          <p:nvPr/>
        </p:nvGrpSpPr>
        <p:grpSpPr bwMode="auto">
          <a:xfrm>
            <a:off x="6707188" y="4494213"/>
            <a:ext cx="619125" cy="242887"/>
            <a:chOff x="4650" y="1129"/>
            <a:chExt cx="246" cy="95"/>
          </a:xfrm>
        </p:grpSpPr>
        <p:sp>
          <p:nvSpPr>
            <p:cNvPr id="566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7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7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72" name="Group 140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75" name="Freeform 14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76" name="Freeform 14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54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55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72" name="Group 1413"/>
          <p:cNvGrpSpPr>
            <a:grpSpLocks/>
          </p:cNvGrpSpPr>
          <p:nvPr/>
        </p:nvGrpSpPr>
        <p:grpSpPr bwMode="auto">
          <a:xfrm>
            <a:off x="7340600" y="4792663"/>
            <a:ext cx="619125" cy="242887"/>
            <a:chOff x="4650" y="1129"/>
            <a:chExt cx="246" cy="95"/>
          </a:xfrm>
        </p:grpSpPr>
        <p:sp>
          <p:nvSpPr>
            <p:cNvPr id="566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6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6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64" name="Group 141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67" name="Freeform 141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68" name="Freeform 141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46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47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73" name="Group 1422"/>
          <p:cNvGrpSpPr>
            <a:grpSpLocks/>
          </p:cNvGrpSpPr>
          <p:nvPr/>
        </p:nvGrpSpPr>
        <p:grpSpPr bwMode="auto">
          <a:xfrm>
            <a:off x="5991225" y="4837113"/>
            <a:ext cx="619125" cy="242887"/>
            <a:chOff x="4650" y="1129"/>
            <a:chExt cx="246" cy="95"/>
          </a:xfrm>
        </p:grpSpPr>
        <p:sp>
          <p:nvSpPr>
            <p:cNvPr id="565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5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5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56" name="Group 142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59" name="Freeform 142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60" name="Freeform 142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38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39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74" name="Group 1431"/>
          <p:cNvGrpSpPr>
            <a:grpSpLocks/>
          </p:cNvGrpSpPr>
          <p:nvPr/>
        </p:nvGrpSpPr>
        <p:grpSpPr bwMode="auto">
          <a:xfrm>
            <a:off x="5797550" y="3629025"/>
            <a:ext cx="390525" cy="169863"/>
            <a:chOff x="4650" y="1129"/>
            <a:chExt cx="246" cy="95"/>
          </a:xfrm>
        </p:grpSpPr>
        <p:sp>
          <p:nvSpPr>
            <p:cNvPr id="564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4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4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48" name="Group 1435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51" name="Freeform 143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52" name="Freeform 143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30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31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75" name="Group 1440"/>
          <p:cNvGrpSpPr>
            <a:grpSpLocks/>
          </p:cNvGrpSpPr>
          <p:nvPr/>
        </p:nvGrpSpPr>
        <p:grpSpPr bwMode="auto">
          <a:xfrm>
            <a:off x="6097588" y="2476500"/>
            <a:ext cx="390525" cy="169863"/>
            <a:chOff x="4650" y="1129"/>
            <a:chExt cx="246" cy="95"/>
          </a:xfrm>
        </p:grpSpPr>
        <p:sp>
          <p:nvSpPr>
            <p:cNvPr id="563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3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3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40" name="Group 14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43" name="Freeform 14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44" name="Freeform 14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622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23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76" name="Group 1449"/>
          <p:cNvGrpSpPr>
            <a:grpSpLocks/>
          </p:cNvGrpSpPr>
          <p:nvPr/>
        </p:nvGrpSpPr>
        <p:grpSpPr bwMode="auto">
          <a:xfrm>
            <a:off x="5356225" y="3489325"/>
            <a:ext cx="506413" cy="352425"/>
            <a:chOff x="2967" y="478"/>
            <a:chExt cx="788" cy="625"/>
          </a:xfrm>
        </p:grpSpPr>
        <p:pic>
          <p:nvPicPr>
            <p:cNvPr id="5635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77" name="Group 1452"/>
          <p:cNvGrpSpPr>
            <a:grpSpLocks/>
          </p:cNvGrpSpPr>
          <p:nvPr/>
        </p:nvGrpSpPr>
        <p:grpSpPr bwMode="auto">
          <a:xfrm>
            <a:off x="6877050" y="4992688"/>
            <a:ext cx="563563" cy="420687"/>
            <a:chOff x="2967" y="478"/>
            <a:chExt cx="788" cy="625"/>
          </a:xfrm>
        </p:grpSpPr>
        <p:pic>
          <p:nvPicPr>
            <p:cNvPr id="5633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78" name="Group 1455"/>
          <p:cNvGrpSpPr>
            <a:grpSpLocks/>
          </p:cNvGrpSpPr>
          <p:nvPr/>
        </p:nvGrpSpPr>
        <p:grpSpPr bwMode="auto">
          <a:xfrm>
            <a:off x="5805488" y="1833563"/>
            <a:ext cx="457200" cy="631825"/>
            <a:chOff x="742" y="2409"/>
            <a:chExt cx="576" cy="881"/>
          </a:xfrm>
        </p:grpSpPr>
        <p:grpSp>
          <p:nvGrpSpPr>
            <p:cNvPr id="5615" name="Group 1456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56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pic>
          <p:nvPicPr>
            <p:cNvPr id="5616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8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179" name="Group 1474"/>
          <p:cNvGrpSpPr>
            <a:grpSpLocks/>
          </p:cNvGrpSpPr>
          <p:nvPr/>
        </p:nvGrpSpPr>
        <p:grpSpPr bwMode="auto">
          <a:xfrm>
            <a:off x="7985125" y="4991100"/>
            <a:ext cx="227013" cy="481013"/>
            <a:chOff x="4140" y="429"/>
            <a:chExt cx="1425" cy="2396"/>
          </a:xfrm>
        </p:grpSpPr>
        <p:sp>
          <p:nvSpPr>
            <p:cNvPr id="5583" name="Freeform 14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565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5585" name="Freeform 14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86" name="Freeform 14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568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5588" name="Group 14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94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5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70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5590" name="Group 14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92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3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72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73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5593" name="Group 14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90" name="AutoShape 1490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1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94" name="Freeform 14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595" name="Group 14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8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89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77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5597" name="Freeform 14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98" name="Freeform 14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580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5600" name="Freeform 15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582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83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84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85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586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87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180" name="Group 1507"/>
          <p:cNvGrpSpPr>
            <a:grpSpLocks/>
          </p:cNvGrpSpPr>
          <p:nvPr/>
        </p:nvGrpSpPr>
        <p:grpSpPr bwMode="auto">
          <a:xfrm>
            <a:off x="7669213" y="5292725"/>
            <a:ext cx="227012" cy="481013"/>
            <a:chOff x="4140" y="429"/>
            <a:chExt cx="1425" cy="2396"/>
          </a:xfrm>
        </p:grpSpPr>
        <p:sp>
          <p:nvSpPr>
            <p:cNvPr id="5551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53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5553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54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53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5556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6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6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3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5558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6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4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4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5561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58" name="AutoShape 1523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5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62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563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5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5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4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5565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66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54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5568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55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5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5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5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55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5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181" name="Group 1540"/>
          <p:cNvGrpSpPr>
            <a:grpSpLocks/>
          </p:cNvGrpSpPr>
          <p:nvPr/>
        </p:nvGrpSpPr>
        <p:grpSpPr bwMode="auto">
          <a:xfrm>
            <a:off x="5046663" y="2032000"/>
            <a:ext cx="534987" cy="407988"/>
            <a:chOff x="877" y="1008"/>
            <a:chExt cx="2747" cy="2591"/>
          </a:xfrm>
        </p:grpSpPr>
        <p:pic>
          <p:nvPicPr>
            <p:cNvPr id="5528" name="Picture 1541" descr="antenna_stylized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29" name="Picture 1542" descr="laptop_keyboar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" name="Freeform 154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0 w 2982"/>
                <a:gd name="T1" fmla="*/ 0 h 2442"/>
                <a:gd name="T2" fmla="*/ 0 w 2982"/>
                <a:gd name="T3" fmla="*/ 13 h 2442"/>
                <a:gd name="T4" fmla="*/ 44 w 2982"/>
                <a:gd name="T5" fmla="*/ 18 h 2442"/>
                <a:gd name="T6" fmla="*/ 55 w 2982"/>
                <a:gd name="T7" fmla="*/ 2 h 2442"/>
                <a:gd name="T8" fmla="*/ 1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pic>
          <p:nvPicPr>
            <p:cNvPr id="5531" name="Picture 1544" descr="screen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2" name="Freeform 154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6 w 2528"/>
                <a:gd name="T3" fmla="*/ 3 h 455"/>
                <a:gd name="T4" fmla="*/ 45 w 2528"/>
                <a:gd name="T5" fmla="*/ 3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33" name="Freeform 154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0 w 702"/>
                <a:gd name="T1" fmla="*/ 0 h 1893"/>
                <a:gd name="T2" fmla="*/ 0 w 702"/>
                <a:gd name="T3" fmla="*/ 14 h 1893"/>
                <a:gd name="T4" fmla="*/ 2 w 702"/>
                <a:gd name="T5" fmla="*/ 14 h 1893"/>
                <a:gd name="T6" fmla="*/ 13 w 702"/>
                <a:gd name="T7" fmla="*/ 1 h 1893"/>
                <a:gd name="T8" fmla="*/ 1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34" name="Freeform 154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4 w 756"/>
                <a:gd name="T1" fmla="*/ 0 h 2184"/>
                <a:gd name="T2" fmla="*/ 2 w 756"/>
                <a:gd name="T3" fmla="*/ 16 h 2184"/>
                <a:gd name="T4" fmla="*/ 0 w 756"/>
                <a:gd name="T5" fmla="*/ 16 h 2184"/>
                <a:gd name="T6" fmla="*/ 11 w 756"/>
                <a:gd name="T7" fmla="*/ 1 h 2184"/>
                <a:gd name="T8" fmla="*/ 14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35" name="Freeform 154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4 w 2773"/>
                <a:gd name="T5" fmla="*/ 5 h 738"/>
                <a:gd name="T6" fmla="*/ 43 w 2773"/>
                <a:gd name="T7" fmla="*/ 4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36" name="Freeform 154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6 w 637"/>
                <a:gd name="T1" fmla="*/ 0 h 1659"/>
                <a:gd name="T2" fmla="*/ 27 w 637"/>
                <a:gd name="T3" fmla="*/ 0 h 1659"/>
                <a:gd name="T4" fmla="*/ 3 w 637"/>
                <a:gd name="T5" fmla="*/ 114 h 1659"/>
                <a:gd name="T6" fmla="*/ 0 w 637"/>
                <a:gd name="T7" fmla="*/ 112 h 1659"/>
                <a:gd name="T8" fmla="*/ 2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37" name="Freeform 155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4 h 550"/>
                <a:gd name="T4" fmla="*/ 92 w 2216"/>
                <a:gd name="T5" fmla="*/ 39 h 550"/>
                <a:gd name="T6" fmla="*/ 94 w 2216"/>
                <a:gd name="T7" fmla="*/ 3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538" name="Group 155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545" name="Freeform 155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46" name="Freeform 155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47" name="Freeform 155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48" name="Freeform 155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49" name="Freeform 155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50" name="Freeform 155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5539" name="Freeform 155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3 h 792"/>
                <a:gd name="T2" fmla="*/ 22 w 990"/>
                <a:gd name="T3" fmla="*/ 0 h 792"/>
                <a:gd name="T4" fmla="*/ 22 w 990"/>
                <a:gd name="T5" fmla="*/ 2 h 792"/>
                <a:gd name="T6" fmla="*/ 0 w 990"/>
                <a:gd name="T7" fmla="*/ 25 h 792"/>
                <a:gd name="T8" fmla="*/ 1 w 990"/>
                <a:gd name="T9" fmla="*/ 2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40" name="Freeform 155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56 w 2532"/>
                <a:gd name="T5" fmla="*/ 21 h 723"/>
                <a:gd name="T6" fmla="*/ 56 w 2532"/>
                <a:gd name="T7" fmla="*/ 2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41" name="Freeform 156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4 h 147"/>
                <a:gd name="T4" fmla="*/ 0 w 26"/>
                <a:gd name="T5" fmla="*/ 4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42" name="Freeform 156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6 w 1176"/>
                <a:gd name="T1" fmla="*/ 0 h 606"/>
                <a:gd name="T2" fmla="*/ 0 w 1176"/>
                <a:gd name="T3" fmla="*/ 19 h 606"/>
                <a:gd name="T4" fmla="*/ 1 w 1176"/>
                <a:gd name="T5" fmla="*/ 19 h 606"/>
                <a:gd name="T6" fmla="*/ 26 w 1176"/>
                <a:gd name="T7" fmla="*/ 1 h 606"/>
                <a:gd name="T8" fmla="*/ 2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43" name="Freeform 156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36 w 2532"/>
                <a:gd name="T5" fmla="*/ 16 h 723"/>
                <a:gd name="T6" fmla="*/ 36 w 2532"/>
                <a:gd name="T7" fmla="*/ 1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44" name="Freeform 156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1 h 723"/>
                <a:gd name="T6" fmla="*/ 0 w 2532"/>
                <a:gd name="T7" fmla="*/ 2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182" name="Group 1564"/>
          <p:cNvGrpSpPr>
            <a:grpSpLocks/>
          </p:cNvGrpSpPr>
          <p:nvPr/>
        </p:nvGrpSpPr>
        <p:grpSpPr bwMode="auto">
          <a:xfrm>
            <a:off x="6616700" y="5475288"/>
            <a:ext cx="474663" cy="407987"/>
            <a:chOff x="877" y="1008"/>
            <a:chExt cx="2747" cy="2591"/>
          </a:xfrm>
        </p:grpSpPr>
        <p:pic>
          <p:nvPicPr>
            <p:cNvPr id="5505" name="Picture 1565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06" name="Picture 1566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07" name="Freeform 15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0 w 2982"/>
                <a:gd name="T1" fmla="*/ 0 h 2442"/>
                <a:gd name="T2" fmla="*/ 0 w 2982"/>
                <a:gd name="T3" fmla="*/ 13 h 2442"/>
                <a:gd name="T4" fmla="*/ 44 w 2982"/>
                <a:gd name="T5" fmla="*/ 18 h 2442"/>
                <a:gd name="T6" fmla="*/ 55 w 2982"/>
                <a:gd name="T7" fmla="*/ 2 h 2442"/>
                <a:gd name="T8" fmla="*/ 1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pic>
          <p:nvPicPr>
            <p:cNvPr id="5508" name="Picture 1568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09" name="Freeform 15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6 w 2528"/>
                <a:gd name="T3" fmla="*/ 3 h 455"/>
                <a:gd name="T4" fmla="*/ 45 w 2528"/>
                <a:gd name="T5" fmla="*/ 3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10" name="Freeform 15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0 w 702"/>
                <a:gd name="T1" fmla="*/ 0 h 1893"/>
                <a:gd name="T2" fmla="*/ 0 w 702"/>
                <a:gd name="T3" fmla="*/ 14 h 1893"/>
                <a:gd name="T4" fmla="*/ 2 w 702"/>
                <a:gd name="T5" fmla="*/ 14 h 1893"/>
                <a:gd name="T6" fmla="*/ 13 w 702"/>
                <a:gd name="T7" fmla="*/ 1 h 1893"/>
                <a:gd name="T8" fmla="*/ 1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11" name="Freeform 15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4 w 756"/>
                <a:gd name="T1" fmla="*/ 0 h 2184"/>
                <a:gd name="T2" fmla="*/ 2 w 756"/>
                <a:gd name="T3" fmla="*/ 16 h 2184"/>
                <a:gd name="T4" fmla="*/ 0 w 756"/>
                <a:gd name="T5" fmla="*/ 16 h 2184"/>
                <a:gd name="T6" fmla="*/ 11 w 756"/>
                <a:gd name="T7" fmla="*/ 1 h 2184"/>
                <a:gd name="T8" fmla="*/ 14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12" name="Freeform 15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4 w 2773"/>
                <a:gd name="T5" fmla="*/ 5 h 738"/>
                <a:gd name="T6" fmla="*/ 43 w 2773"/>
                <a:gd name="T7" fmla="*/ 4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13" name="Freeform 15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6 w 637"/>
                <a:gd name="T1" fmla="*/ 0 h 1659"/>
                <a:gd name="T2" fmla="*/ 27 w 637"/>
                <a:gd name="T3" fmla="*/ 0 h 1659"/>
                <a:gd name="T4" fmla="*/ 3 w 637"/>
                <a:gd name="T5" fmla="*/ 114 h 1659"/>
                <a:gd name="T6" fmla="*/ 0 w 637"/>
                <a:gd name="T7" fmla="*/ 112 h 1659"/>
                <a:gd name="T8" fmla="*/ 2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14" name="Freeform 15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4 h 550"/>
                <a:gd name="T4" fmla="*/ 92 w 2216"/>
                <a:gd name="T5" fmla="*/ 39 h 550"/>
                <a:gd name="T6" fmla="*/ 94 w 2216"/>
                <a:gd name="T7" fmla="*/ 3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515" name="Group 15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522" name="Freeform 15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23" name="Freeform 15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24" name="Freeform 15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25" name="Freeform 15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26" name="Freeform 15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27" name="Freeform 15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5516" name="Freeform 15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3 h 792"/>
                <a:gd name="T2" fmla="*/ 22 w 990"/>
                <a:gd name="T3" fmla="*/ 0 h 792"/>
                <a:gd name="T4" fmla="*/ 22 w 990"/>
                <a:gd name="T5" fmla="*/ 2 h 792"/>
                <a:gd name="T6" fmla="*/ 0 w 990"/>
                <a:gd name="T7" fmla="*/ 25 h 792"/>
                <a:gd name="T8" fmla="*/ 1 w 990"/>
                <a:gd name="T9" fmla="*/ 2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17" name="Freeform 15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56 w 2532"/>
                <a:gd name="T5" fmla="*/ 21 h 723"/>
                <a:gd name="T6" fmla="*/ 56 w 2532"/>
                <a:gd name="T7" fmla="*/ 2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18" name="Freeform 15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4 h 147"/>
                <a:gd name="T4" fmla="*/ 0 w 26"/>
                <a:gd name="T5" fmla="*/ 4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19" name="Freeform 15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6 w 1176"/>
                <a:gd name="T1" fmla="*/ 0 h 606"/>
                <a:gd name="T2" fmla="*/ 0 w 1176"/>
                <a:gd name="T3" fmla="*/ 19 h 606"/>
                <a:gd name="T4" fmla="*/ 1 w 1176"/>
                <a:gd name="T5" fmla="*/ 19 h 606"/>
                <a:gd name="T6" fmla="*/ 26 w 1176"/>
                <a:gd name="T7" fmla="*/ 1 h 606"/>
                <a:gd name="T8" fmla="*/ 2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20" name="Freeform 15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36 w 2532"/>
                <a:gd name="T5" fmla="*/ 16 h 723"/>
                <a:gd name="T6" fmla="*/ 36 w 2532"/>
                <a:gd name="T7" fmla="*/ 1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521" name="Freeform 15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1 h 723"/>
                <a:gd name="T6" fmla="*/ 0 w 2532"/>
                <a:gd name="T7" fmla="*/ 2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183" name="Group 1588"/>
          <p:cNvGrpSpPr>
            <a:grpSpLocks/>
          </p:cNvGrpSpPr>
          <p:nvPr/>
        </p:nvGrpSpPr>
        <p:grpSpPr bwMode="auto">
          <a:xfrm>
            <a:off x="5305425" y="3030538"/>
            <a:ext cx="444500" cy="407987"/>
            <a:chOff x="877" y="1008"/>
            <a:chExt cx="2747" cy="2591"/>
          </a:xfrm>
        </p:grpSpPr>
        <p:pic>
          <p:nvPicPr>
            <p:cNvPr id="5482" name="Picture 1589" descr="antenna_stylized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83" name="Picture 1590" descr="laptop_keyboar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84" name="Freeform 1591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0 w 2982"/>
                <a:gd name="T1" fmla="*/ 0 h 2442"/>
                <a:gd name="T2" fmla="*/ 0 w 2982"/>
                <a:gd name="T3" fmla="*/ 13 h 2442"/>
                <a:gd name="T4" fmla="*/ 44 w 2982"/>
                <a:gd name="T5" fmla="*/ 18 h 2442"/>
                <a:gd name="T6" fmla="*/ 55 w 2982"/>
                <a:gd name="T7" fmla="*/ 2 h 2442"/>
                <a:gd name="T8" fmla="*/ 1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pic>
          <p:nvPicPr>
            <p:cNvPr id="5485" name="Picture 1592" descr="screen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86" name="Freeform 1593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6 w 2528"/>
                <a:gd name="T3" fmla="*/ 3 h 455"/>
                <a:gd name="T4" fmla="*/ 45 w 2528"/>
                <a:gd name="T5" fmla="*/ 3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87" name="Freeform 1594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0 w 702"/>
                <a:gd name="T1" fmla="*/ 0 h 1893"/>
                <a:gd name="T2" fmla="*/ 0 w 702"/>
                <a:gd name="T3" fmla="*/ 14 h 1893"/>
                <a:gd name="T4" fmla="*/ 2 w 702"/>
                <a:gd name="T5" fmla="*/ 14 h 1893"/>
                <a:gd name="T6" fmla="*/ 13 w 702"/>
                <a:gd name="T7" fmla="*/ 1 h 1893"/>
                <a:gd name="T8" fmla="*/ 1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88" name="Freeform 1595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4 w 756"/>
                <a:gd name="T1" fmla="*/ 0 h 2184"/>
                <a:gd name="T2" fmla="*/ 2 w 756"/>
                <a:gd name="T3" fmla="*/ 16 h 2184"/>
                <a:gd name="T4" fmla="*/ 0 w 756"/>
                <a:gd name="T5" fmla="*/ 16 h 2184"/>
                <a:gd name="T6" fmla="*/ 11 w 756"/>
                <a:gd name="T7" fmla="*/ 1 h 2184"/>
                <a:gd name="T8" fmla="*/ 14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89" name="Freeform 1596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4 w 2773"/>
                <a:gd name="T5" fmla="*/ 5 h 738"/>
                <a:gd name="T6" fmla="*/ 43 w 2773"/>
                <a:gd name="T7" fmla="*/ 4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90" name="Freeform 1597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6 w 637"/>
                <a:gd name="T1" fmla="*/ 0 h 1659"/>
                <a:gd name="T2" fmla="*/ 27 w 637"/>
                <a:gd name="T3" fmla="*/ 0 h 1659"/>
                <a:gd name="T4" fmla="*/ 3 w 637"/>
                <a:gd name="T5" fmla="*/ 114 h 1659"/>
                <a:gd name="T6" fmla="*/ 0 w 637"/>
                <a:gd name="T7" fmla="*/ 112 h 1659"/>
                <a:gd name="T8" fmla="*/ 2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91" name="Freeform 1598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4 h 550"/>
                <a:gd name="T4" fmla="*/ 92 w 2216"/>
                <a:gd name="T5" fmla="*/ 39 h 550"/>
                <a:gd name="T6" fmla="*/ 94 w 2216"/>
                <a:gd name="T7" fmla="*/ 3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492" name="Group 1599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499" name="Freeform 160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00" name="Freeform 160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01" name="Freeform 160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02" name="Freeform 160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03" name="Freeform 160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504" name="Freeform 160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5493" name="Freeform 1606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3 h 792"/>
                <a:gd name="T2" fmla="*/ 22 w 990"/>
                <a:gd name="T3" fmla="*/ 0 h 792"/>
                <a:gd name="T4" fmla="*/ 22 w 990"/>
                <a:gd name="T5" fmla="*/ 2 h 792"/>
                <a:gd name="T6" fmla="*/ 0 w 990"/>
                <a:gd name="T7" fmla="*/ 25 h 792"/>
                <a:gd name="T8" fmla="*/ 1 w 990"/>
                <a:gd name="T9" fmla="*/ 2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94" name="Freeform 1607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56 w 2532"/>
                <a:gd name="T5" fmla="*/ 21 h 723"/>
                <a:gd name="T6" fmla="*/ 56 w 2532"/>
                <a:gd name="T7" fmla="*/ 2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95" name="Freeform 1608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4 h 147"/>
                <a:gd name="T4" fmla="*/ 0 w 26"/>
                <a:gd name="T5" fmla="*/ 4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96" name="Freeform 1609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6 w 1176"/>
                <a:gd name="T1" fmla="*/ 0 h 606"/>
                <a:gd name="T2" fmla="*/ 0 w 1176"/>
                <a:gd name="T3" fmla="*/ 19 h 606"/>
                <a:gd name="T4" fmla="*/ 1 w 1176"/>
                <a:gd name="T5" fmla="*/ 19 h 606"/>
                <a:gd name="T6" fmla="*/ 26 w 1176"/>
                <a:gd name="T7" fmla="*/ 1 h 606"/>
                <a:gd name="T8" fmla="*/ 2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97" name="Freeform 1610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36 w 2532"/>
                <a:gd name="T5" fmla="*/ 16 h 723"/>
                <a:gd name="T6" fmla="*/ 36 w 2532"/>
                <a:gd name="T7" fmla="*/ 1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98" name="Freeform 1611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1 h 723"/>
                <a:gd name="T6" fmla="*/ 0 w 2532"/>
                <a:gd name="T7" fmla="*/ 2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184" name="Group 1612"/>
          <p:cNvGrpSpPr>
            <a:grpSpLocks/>
          </p:cNvGrpSpPr>
          <p:nvPr/>
        </p:nvGrpSpPr>
        <p:grpSpPr bwMode="auto">
          <a:xfrm flipH="1">
            <a:off x="5684838" y="3211513"/>
            <a:ext cx="414337" cy="373062"/>
            <a:chOff x="2839" y="3501"/>
            <a:chExt cx="755" cy="803"/>
          </a:xfrm>
        </p:grpSpPr>
        <p:pic>
          <p:nvPicPr>
            <p:cNvPr id="5480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81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185" name="Group 1615"/>
          <p:cNvGrpSpPr>
            <a:grpSpLocks/>
          </p:cNvGrpSpPr>
          <p:nvPr/>
        </p:nvGrpSpPr>
        <p:grpSpPr bwMode="auto">
          <a:xfrm>
            <a:off x="7051675" y="5411788"/>
            <a:ext cx="474663" cy="407987"/>
            <a:chOff x="877" y="1008"/>
            <a:chExt cx="2747" cy="2591"/>
          </a:xfrm>
        </p:grpSpPr>
        <p:pic>
          <p:nvPicPr>
            <p:cNvPr id="5457" name="Picture 1616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58" name="Picture 1617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59" name="Freeform 161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0 w 2982"/>
                <a:gd name="T1" fmla="*/ 0 h 2442"/>
                <a:gd name="T2" fmla="*/ 0 w 2982"/>
                <a:gd name="T3" fmla="*/ 13 h 2442"/>
                <a:gd name="T4" fmla="*/ 44 w 2982"/>
                <a:gd name="T5" fmla="*/ 18 h 2442"/>
                <a:gd name="T6" fmla="*/ 55 w 2982"/>
                <a:gd name="T7" fmla="*/ 2 h 2442"/>
                <a:gd name="T8" fmla="*/ 1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pic>
          <p:nvPicPr>
            <p:cNvPr id="5460" name="Picture 1619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61" name="Freeform 162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6 w 2528"/>
                <a:gd name="T3" fmla="*/ 3 h 455"/>
                <a:gd name="T4" fmla="*/ 45 w 2528"/>
                <a:gd name="T5" fmla="*/ 3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62" name="Freeform 162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0 w 702"/>
                <a:gd name="T1" fmla="*/ 0 h 1893"/>
                <a:gd name="T2" fmla="*/ 0 w 702"/>
                <a:gd name="T3" fmla="*/ 14 h 1893"/>
                <a:gd name="T4" fmla="*/ 2 w 702"/>
                <a:gd name="T5" fmla="*/ 14 h 1893"/>
                <a:gd name="T6" fmla="*/ 13 w 702"/>
                <a:gd name="T7" fmla="*/ 1 h 1893"/>
                <a:gd name="T8" fmla="*/ 1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63" name="Freeform 162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4 w 756"/>
                <a:gd name="T1" fmla="*/ 0 h 2184"/>
                <a:gd name="T2" fmla="*/ 2 w 756"/>
                <a:gd name="T3" fmla="*/ 16 h 2184"/>
                <a:gd name="T4" fmla="*/ 0 w 756"/>
                <a:gd name="T5" fmla="*/ 16 h 2184"/>
                <a:gd name="T6" fmla="*/ 11 w 756"/>
                <a:gd name="T7" fmla="*/ 1 h 2184"/>
                <a:gd name="T8" fmla="*/ 14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64" name="Freeform 162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4 w 2773"/>
                <a:gd name="T5" fmla="*/ 5 h 738"/>
                <a:gd name="T6" fmla="*/ 43 w 2773"/>
                <a:gd name="T7" fmla="*/ 4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65" name="Freeform 162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6 w 637"/>
                <a:gd name="T1" fmla="*/ 0 h 1659"/>
                <a:gd name="T2" fmla="*/ 27 w 637"/>
                <a:gd name="T3" fmla="*/ 0 h 1659"/>
                <a:gd name="T4" fmla="*/ 3 w 637"/>
                <a:gd name="T5" fmla="*/ 114 h 1659"/>
                <a:gd name="T6" fmla="*/ 0 w 637"/>
                <a:gd name="T7" fmla="*/ 112 h 1659"/>
                <a:gd name="T8" fmla="*/ 2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66" name="Freeform 162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4 h 550"/>
                <a:gd name="T4" fmla="*/ 92 w 2216"/>
                <a:gd name="T5" fmla="*/ 39 h 550"/>
                <a:gd name="T6" fmla="*/ 94 w 2216"/>
                <a:gd name="T7" fmla="*/ 3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467" name="Group 162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474" name="Freeform 162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475" name="Freeform 162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476" name="Freeform 162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477" name="Freeform 163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478" name="Freeform 163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479" name="Freeform 163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5468" name="Freeform 163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3 h 792"/>
                <a:gd name="T2" fmla="*/ 22 w 990"/>
                <a:gd name="T3" fmla="*/ 0 h 792"/>
                <a:gd name="T4" fmla="*/ 22 w 990"/>
                <a:gd name="T5" fmla="*/ 2 h 792"/>
                <a:gd name="T6" fmla="*/ 0 w 990"/>
                <a:gd name="T7" fmla="*/ 25 h 792"/>
                <a:gd name="T8" fmla="*/ 1 w 990"/>
                <a:gd name="T9" fmla="*/ 2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69" name="Freeform 163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56 w 2532"/>
                <a:gd name="T5" fmla="*/ 21 h 723"/>
                <a:gd name="T6" fmla="*/ 56 w 2532"/>
                <a:gd name="T7" fmla="*/ 2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70" name="Freeform 163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4 h 147"/>
                <a:gd name="T4" fmla="*/ 0 w 26"/>
                <a:gd name="T5" fmla="*/ 4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71" name="Freeform 163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6 w 1176"/>
                <a:gd name="T1" fmla="*/ 0 h 606"/>
                <a:gd name="T2" fmla="*/ 0 w 1176"/>
                <a:gd name="T3" fmla="*/ 19 h 606"/>
                <a:gd name="T4" fmla="*/ 1 w 1176"/>
                <a:gd name="T5" fmla="*/ 19 h 606"/>
                <a:gd name="T6" fmla="*/ 26 w 1176"/>
                <a:gd name="T7" fmla="*/ 1 h 606"/>
                <a:gd name="T8" fmla="*/ 2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72" name="Freeform 163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36 w 2532"/>
                <a:gd name="T5" fmla="*/ 16 h 723"/>
                <a:gd name="T6" fmla="*/ 36 w 2532"/>
                <a:gd name="T7" fmla="*/ 1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473" name="Freeform 163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1 h 723"/>
                <a:gd name="T6" fmla="*/ 0 w 2532"/>
                <a:gd name="T7" fmla="*/ 2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pic>
        <p:nvPicPr>
          <p:cNvPr id="5186" name="Picture 1283" descr="underline_base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33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222250"/>
            <a:ext cx="8382000" cy="94297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Network layer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255713"/>
            <a:ext cx="4365625" cy="510063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transport segment from sending to receiving host 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on sending side encapsulates segments into datagrams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on receiving side, delivers segments to transport layer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network layer protocols in </a:t>
            </a:r>
            <a:r>
              <a:rPr lang="en-US" altLang="en-US" i="1" dirty="0" smtClean="0">
                <a:solidFill>
                  <a:srgbClr val="000099"/>
                </a:solidFill>
                <a:ea typeface="ＭＳ Ｐゴシック" pitchFamily="34" charset="-128"/>
              </a:rPr>
              <a:t>every</a:t>
            </a:r>
            <a:r>
              <a:rPr lang="en-US" altLang="en-US" dirty="0" smtClean="0">
                <a:solidFill>
                  <a:srgbClr val="000099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host, router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router examines header fields in all IP datagrams passing through it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>
              <a:defRPr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grpSp>
        <p:nvGrpSpPr>
          <p:cNvPr id="631830" name="Group 1046"/>
          <p:cNvGrpSpPr>
            <a:grpSpLocks/>
          </p:cNvGrpSpPr>
          <p:nvPr/>
        </p:nvGrpSpPr>
        <p:grpSpPr bwMode="auto">
          <a:xfrm>
            <a:off x="5400675" y="1141413"/>
            <a:ext cx="1047750" cy="996950"/>
            <a:chOff x="3402" y="719"/>
            <a:chExt cx="660" cy="628"/>
          </a:xfrm>
        </p:grpSpPr>
        <p:sp>
          <p:nvSpPr>
            <p:cNvPr id="5447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448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364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65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66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67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transport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68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9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0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1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31831" name="Group 1047"/>
          <p:cNvGrpSpPr>
            <a:grpSpLocks/>
          </p:cNvGrpSpPr>
          <p:nvPr/>
        </p:nvGrpSpPr>
        <p:grpSpPr bwMode="auto">
          <a:xfrm>
            <a:off x="8096250" y="4148138"/>
            <a:ext cx="1047750" cy="996950"/>
            <a:chOff x="3402" y="719"/>
            <a:chExt cx="660" cy="628"/>
          </a:xfrm>
        </p:grpSpPr>
        <p:sp>
          <p:nvSpPr>
            <p:cNvPr id="5437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5438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354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55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56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57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transport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58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9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0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61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32062" name="Group 1278"/>
          <p:cNvGrpSpPr>
            <a:grpSpLocks/>
          </p:cNvGrpSpPr>
          <p:nvPr/>
        </p:nvGrpSpPr>
        <p:grpSpPr bwMode="auto">
          <a:xfrm>
            <a:off x="5853113" y="1763713"/>
            <a:ext cx="2546350" cy="3429000"/>
            <a:chOff x="3674" y="1148"/>
            <a:chExt cx="1604" cy="2160"/>
          </a:xfrm>
        </p:grpSpPr>
        <p:grpSp>
          <p:nvGrpSpPr>
            <p:cNvPr id="5195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4331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2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3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4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5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6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7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423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49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50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51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24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46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47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48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40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41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42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3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4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CC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4345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96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4310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1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2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13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4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5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16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402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28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9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0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03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25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6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7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19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20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21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2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3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24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97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4289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0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1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92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3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4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95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81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07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8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9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382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04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5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6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8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99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0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1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2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3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98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4268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9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0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1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2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3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4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60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86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7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8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361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83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4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5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77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8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9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0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1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2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99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4247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8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9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50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1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2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53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39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65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6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7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340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62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3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64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56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57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58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9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0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61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00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4226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27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28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29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0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1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32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18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44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5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6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319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41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2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3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35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36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37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8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9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40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01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4205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6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7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8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9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0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1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297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23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4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5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298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20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1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2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14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5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6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7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18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9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02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4184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5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6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87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8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9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0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276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02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3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4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277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99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0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01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93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4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5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6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97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8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03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4163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4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5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66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7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8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69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255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81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2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3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256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78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9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80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72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3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4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5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6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7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04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4142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3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4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45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6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7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48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234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60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61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62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235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57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8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9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51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52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53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4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5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56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05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4121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2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3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4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5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6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7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213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39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40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41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214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36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37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38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30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31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32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3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4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35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00" smtClean="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FFFFFF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00" smtClean="0">
                    <a:solidFill>
                      <a:srgbClr val="000000"/>
                    </a:solidFill>
                  </a:rPr>
                  <a:t>physical</a:t>
                </a: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32064" name="Rectangle 1280"/>
          <p:cNvSpPr>
            <a:spLocks noChangeArrowheads="1"/>
          </p:cNvSpPr>
          <p:nvPr/>
        </p:nvSpPr>
        <p:spPr bwMode="auto">
          <a:xfrm>
            <a:off x="5721350" y="858838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32065" name="Rectangle 1281"/>
          <p:cNvSpPr>
            <a:spLocks noChangeArrowheads="1"/>
          </p:cNvSpPr>
          <p:nvPr/>
        </p:nvSpPr>
        <p:spPr bwMode="auto">
          <a:xfrm>
            <a:off x="5651500" y="1509713"/>
            <a:ext cx="596900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32066" name="Rectangle 1282"/>
          <p:cNvSpPr>
            <a:spLocks noChangeArrowheads="1"/>
          </p:cNvSpPr>
          <p:nvPr/>
        </p:nvSpPr>
        <p:spPr bwMode="auto">
          <a:xfrm>
            <a:off x="8477250" y="4487863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2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3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" pathEditMode="relative" ptsTypes="AAAAAAAAAAAAAAAAAAAAAAAAAAAAAA">
                                      <p:cBhvr>
                                        <p:cTn id="31" dur="5000" fill="hold"/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0156 -0.0710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064" grpId="0" animBg="1"/>
      <p:bldP spid="632064" grpId="1" animBg="1"/>
      <p:bldP spid="632064" grpId="2" animBg="1"/>
      <p:bldP spid="632065" grpId="0" animBg="1"/>
      <p:bldP spid="632065" grpId="1" animBg="1"/>
      <p:bldP spid="632065" grpId="2" animBg="1"/>
      <p:bldP spid="632066" grpId="0" animBg="1"/>
      <p:bldP spid="632066" grpId="1" animBg="1"/>
      <p:bldP spid="632066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29"/>
          <p:cNvSpPr>
            <a:spLocks noChangeShapeType="1"/>
          </p:cNvSpPr>
          <p:nvPr/>
        </p:nvSpPr>
        <p:spPr bwMode="auto">
          <a:xfrm flipH="1">
            <a:off x="1846738" y="4422775"/>
            <a:ext cx="4506436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D2DF4A85-B0CD-44BC-B140-897E075B4E2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881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DHCP server: 223.1.2.5</a:t>
            </a: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6037263" y="1311275"/>
            <a:ext cx="849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arriving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 client</a:t>
            </a:r>
            <a:endParaRPr lang="en-US" altLang="en-US" sz="1800">
              <a:solidFill>
                <a:srgbClr val="CC0000"/>
              </a:solidFill>
              <a:latin typeface="Arial" pitchFamily="34" charset="0"/>
            </a:endParaRPr>
          </a:p>
        </p:txBody>
      </p:sp>
      <p:sp>
        <p:nvSpPr>
          <p:cNvPr id="43014" name="Line 9"/>
          <p:cNvSpPr>
            <a:spLocks noChangeShapeType="1"/>
          </p:cNvSpPr>
          <p:nvPr/>
        </p:nvSpPr>
        <p:spPr bwMode="auto">
          <a:xfrm flipH="1">
            <a:off x="1860550" y="2208213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5" name="Line 10"/>
          <p:cNvSpPr>
            <a:spLocks noChangeShapeType="1"/>
          </p:cNvSpPr>
          <p:nvPr/>
        </p:nvSpPr>
        <p:spPr bwMode="auto">
          <a:xfrm flipH="1">
            <a:off x="1816100" y="2163763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H="1">
            <a:off x="6342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43017" name="Group 23"/>
          <p:cNvGrpSpPr>
            <a:grpSpLocks/>
          </p:cNvGrpSpPr>
          <p:nvPr/>
        </p:nvGrpSpPr>
        <p:grpSpPr bwMode="auto">
          <a:xfrm>
            <a:off x="3389313" y="1343025"/>
            <a:ext cx="2673350" cy="1116013"/>
            <a:chOff x="11865" y="3885"/>
            <a:chExt cx="3720" cy="1260"/>
          </a:xfrm>
        </p:grpSpPr>
        <p:sp>
          <p:nvSpPr>
            <p:cNvPr id="43085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itchFamily="34" charset="0"/>
                </a:rPr>
                <a:t>DHCP discover</a:t>
              </a:r>
              <a:endParaRPr lang="en-US" altLang="en-US" sz="12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3086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itchFamily="34" charset="0"/>
                </a:rPr>
                <a:t>src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 : </a:t>
              </a:r>
              <a:r>
                <a:rPr lang="en-US" altLang="en-US" sz="1200" dirty="0">
                  <a:solidFill>
                    <a:srgbClr val="C00000"/>
                  </a:solidFill>
                  <a:latin typeface="Arial" pitchFamily="34" charset="0"/>
                </a:rPr>
                <a:t>0.0.0.0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, 68   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 smtClean="0">
                  <a:solidFill>
                    <a:srgbClr val="000000"/>
                  </a:solidFill>
                  <a:latin typeface="Arial" pitchFamily="34" charset="0"/>
                </a:rPr>
                <a:t>dest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Arial" pitchFamily="34" charset="0"/>
                </a:rPr>
                <a:t>: </a:t>
              </a:r>
              <a:r>
                <a:rPr lang="en-US" altLang="en-US" sz="1200" dirty="0">
                  <a:solidFill>
                    <a:srgbClr val="C00000"/>
                  </a:solidFill>
                  <a:latin typeface="Arial" pitchFamily="34" charset="0"/>
                </a:rPr>
                <a:t>255.255.255.255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,67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itchFamily="34" charset="0"/>
                </a:rPr>
                <a:t>yiaddr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:    0.0.0.0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transaction ID: 654</a:t>
              </a:r>
              <a:endParaRPr lang="en-US" alt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43018" name="Line 26"/>
          <p:cNvSpPr>
            <a:spLocks noChangeShapeType="1"/>
          </p:cNvSpPr>
          <p:nvPr/>
        </p:nvSpPr>
        <p:spPr bwMode="auto">
          <a:xfrm>
            <a:off x="1903413" y="31940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3562350" y="2579688"/>
            <a:ext cx="1379538" cy="33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offer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3659188" y="2832100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src: 223.1.2.5, 67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dest:  255.255.255.255, 68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yiaddrr: 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transaction ID: 654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lifetime: 3600 secs</a:t>
            </a:r>
            <a:endParaRPr lang="en-US" altLang="en-US" sz="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2" name="Text Box 30"/>
          <p:cNvSpPr txBox="1">
            <a:spLocks noChangeArrowheads="1"/>
          </p:cNvSpPr>
          <p:nvPr/>
        </p:nvSpPr>
        <p:spPr bwMode="auto">
          <a:xfrm>
            <a:off x="1966913" y="376555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request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3" name="Text Box 31"/>
          <p:cNvSpPr txBox="1">
            <a:spLocks noChangeArrowheads="1"/>
          </p:cNvSpPr>
          <p:nvPr/>
        </p:nvSpPr>
        <p:spPr bwMode="auto">
          <a:xfrm>
            <a:off x="2097088" y="4027488"/>
            <a:ext cx="2757487" cy="998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en-US" sz="1200" dirty="0" err="1" smtClean="0">
                <a:solidFill>
                  <a:srgbClr val="000000"/>
                </a:solidFill>
                <a:latin typeface="Arial" pitchFamily="34" charset="0"/>
              </a:rPr>
              <a:t>src</a:t>
            </a:r>
            <a:r>
              <a:rPr lang="fr-FR" altLang="en-US" sz="1200" dirty="0" smtClean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fr-FR" altLang="en-US" sz="1200" dirty="0">
                <a:solidFill>
                  <a:srgbClr val="000000"/>
                </a:solidFill>
                <a:latin typeface="Arial" pitchFamily="34" charset="0"/>
              </a:rPr>
              <a:t>0.0.0.0, 68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en-US" sz="1200" dirty="0" err="1">
                <a:solidFill>
                  <a:srgbClr val="000000"/>
                </a:solidFill>
                <a:latin typeface="Arial" pitchFamily="34" charset="0"/>
              </a:rPr>
              <a:t>dest</a:t>
            </a:r>
            <a:r>
              <a:rPr lang="fr-FR" altLang="en-US" sz="1200" dirty="0">
                <a:solidFill>
                  <a:srgbClr val="000000"/>
                </a:solidFill>
                <a:latin typeface="Arial" pitchFamily="34" charset="0"/>
              </a:rPr>
              <a:t>: 255.255.255.255,67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</a:rPr>
              <a:t>yiaddrr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transaction ID: 655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lifetime: 3600 </a:t>
            </a: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secs</a:t>
            </a:r>
            <a:endParaRPr lang="en-US" alt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4" name="Line 32"/>
          <p:cNvSpPr>
            <a:spLocks noChangeShapeType="1"/>
          </p:cNvSpPr>
          <p:nvPr/>
        </p:nvSpPr>
        <p:spPr bwMode="auto">
          <a:xfrm>
            <a:off x="1881188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25" name="Text Box 33"/>
          <p:cNvSpPr txBox="1">
            <a:spLocks noChangeArrowheads="1"/>
          </p:cNvSpPr>
          <p:nvPr/>
        </p:nvSpPr>
        <p:spPr bwMode="auto">
          <a:xfrm>
            <a:off x="3519488" y="516890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ACK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6" name="Text Box 34"/>
          <p:cNvSpPr txBox="1">
            <a:spLocks noChangeArrowheads="1"/>
          </p:cNvSpPr>
          <p:nvPr/>
        </p:nvSpPr>
        <p:spPr bwMode="auto">
          <a:xfrm>
            <a:off x="3616325" y="5421313"/>
            <a:ext cx="2413000" cy="1019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src: 223.1.2.5, 67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dest:  255.255.255.255, 68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yiaddrr: 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transaction ID: 655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lifetime: 3600 secs</a:t>
            </a:r>
            <a:endParaRPr lang="en-US" altLang="en-US" sz="100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43027" name="Group 36"/>
          <p:cNvGrpSpPr>
            <a:grpSpLocks/>
          </p:cNvGrpSpPr>
          <p:nvPr/>
        </p:nvGrpSpPr>
        <p:grpSpPr bwMode="auto">
          <a:xfrm>
            <a:off x="6294438" y="1781175"/>
            <a:ext cx="784225" cy="549275"/>
            <a:chOff x="4420" y="878"/>
            <a:chExt cx="614" cy="458"/>
          </a:xfrm>
        </p:grpSpPr>
        <p:pic>
          <p:nvPicPr>
            <p:cNvPr id="43063" name="Picture 37" descr="laptop_keyboa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4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pic>
          <p:nvPicPr>
            <p:cNvPr id="43065" name="Picture 39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6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7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8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9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0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1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3072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3079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0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1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2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3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4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3073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4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5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6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7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8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3028" name="Group 60"/>
          <p:cNvGrpSpPr>
            <a:grpSpLocks/>
          </p:cNvGrpSpPr>
          <p:nvPr/>
        </p:nvGrpSpPr>
        <p:grpSpPr bwMode="auto">
          <a:xfrm>
            <a:off x="1717675" y="1590675"/>
            <a:ext cx="334963" cy="536575"/>
            <a:chOff x="4140" y="429"/>
            <a:chExt cx="1425" cy="2396"/>
          </a:xfrm>
        </p:grpSpPr>
        <p:sp>
          <p:nvSpPr>
            <p:cNvPr id="43031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28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33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34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31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36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157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8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3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38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155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6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5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36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41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153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4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042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3043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151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2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40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45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46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43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48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45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6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7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8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7149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50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7125" name="Rectangle 94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DHCP client-server scenario</a:t>
            </a:r>
          </a:p>
        </p:txBody>
      </p:sp>
      <p:pic>
        <p:nvPicPr>
          <p:cNvPr id="43030" name="Picture 9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32163" y="2585968"/>
            <a:ext cx="225742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find a DHCP server with which to </a:t>
            </a:r>
            <a:r>
              <a:rPr lang="en-US" dirty="0" smtClean="0"/>
              <a:t>interact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Broadcast to all nodes attached to the subnet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6062663" y="2459038"/>
            <a:ext cx="669500" cy="3730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593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 29"/>
          <p:cNvSpPr>
            <a:spLocks noChangeShapeType="1"/>
          </p:cNvSpPr>
          <p:nvPr/>
        </p:nvSpPr>
        <p:spPr bwMode="auto">
          <a:xfrm flipH="1">
            <a:off x="1846738" y="4422775"/>
            <a:ext cx="4506436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D2DF4A85-B0CD-44BC-B140-897E075B4E2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881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DHCP server: 223.1.2.5</a:t>
            </a: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6037263" y="1311275"/>
            <a:ext cx="849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arriving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 client</a:t>
            </a:r>
            <a:endParaRPr lang="en-US" altLang="en-US" sz="1800">
              <a:solidFill>
                <a:srgbClr val="CC0000"/>
              </a:solidFill>
              <a:latin typeface="Arial" pitchFamily="34" charset="0"/>
            </a:endParaRPr>
          </a:p>
        </p:txBody>
      </p:sp>
      <p:sp>
        <p:nvSpPr>
          <p:cNvPr id="43014" name="Line 9"/>
          <p:cNvSpPr>
            <a:spLocks noChangeShapeType="1"/>
          </p:cNvSpPr>
          <p:nvPr/>
        </p:nvSpPr>
        <p:spPr bwMode="auto">
          <a:xfrm flipH="1">
            <a:off x="1860550" y="2208213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5" name="Line 10"/>
          <p:cNvSpPr>
            <a:spLocks noChangeShapeType="1"/>
          </p:cNvSpPr>
          <p:nvPr/>
        </p:nvSpPr>
        <p:spPr bwMode="auto">
          <a:xfrm flipH="1">
            <a:off x="1816100" y="2163763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H="1">
            <a:off x="6342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43017" name="Group 23"/>
          <p:cNvGrpSpPr>
            <a:grpSpLocks/>
          </p:cNvGrpSpPr>
          <p:nvPr/>
        </p:nvGrpSpPr>
        <p:grpSpPr bwMode="auto">
          <a:xfrm>
            <a:off x="3389313" y="1343025"/>
            <a:ext cx="2673350" cy="1116013"/>
            <a:chOff x="11865" y="3885"/>
            <a:chExt cx="3720" cy="1260"/>
          </a:xfrm>
        </p:grpSpPr>
        <p:sp>
          <p:nvSpPr>
            <p:cNvPr id="43085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itchFamily="34" charset="0"/>
                </a:rPr>
                <a:t>DHCP discover</a:t>
              </a:r>
              <a:endParaRPr lang="en-US" altLang="en-US" sz="12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3086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itchFamily="34" charset="0"/>
                </a:rPr>
                <a:t>src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 : </a:t>
              </a:r>
              <a:r>
                <a:rPr lang="en-US" altLang="en-US" sz="1200" dirty="0">
                  <a:solidFill>
                    <a:srgbClr val="C00000"/>
                  </a:solidFill>
                  <a:latin typeface="Arial" pitchFamily="34" charset="0"/>
                </a:rPr>
                <a:t>0.0.0.0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, 68   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 smtClean="0">
                  <a:solidFill>
                    <a:srgbClr val="000000"/>
                  </a:solidFill>
                  <a:latin typeface="Arial" pitchFamily="34" charset="0"/>
                </a:rPr>
                <a:t>dest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Arial" pitchFamily="34" charset="0"/>
                </a:rPr>
                <a:t>: </a:t>
              </a:r>
              <a:r>
                <a:rPr lang="en-US" altLang="en-US" sz="1200" dirty="0">
                  <a:solidFill>
                    <a:srgbClr val="C00000"/>
                  </a:solidFill>
                  <a:latin typeface="Arial" pitchFamily="34" charset="0"/>
                </a:rPr>
                <a:t>255.255.255.255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,67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itchFamily="34" charset="0"/>
                </a:rPr>
                <a:t>yiaddr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:    0.0.0.0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transaction ID: 654</a:t>
              </a:r>
              <a:endParaRPr lang="en-US" alt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43018" name="Line 26"/>
          <p:cNvSpPr>
            <a:spLocks noChangeShapeType="1"/>
          </p:cNvSpPr>
          <p:nvPr/>
        </p:nvSpPr>
        <p:spPr bwMode="auto">
          <a:xfrm>
            <a:off x="1903413" y="31940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3562350" y="2579688"/>
            <a:ext cx="1379538" cy="33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offer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3659188" y="2832100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src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223.1.2.5</a:t>
            </a:r>
            <a:r>
              <a:rPr lang="en-US" altLang="en-US" sz="1200" dirty="0">
                <a:latin typeface="Arial" pitchFamily="34" charset="0"/>
              </a:rPr>
              <a:t>, 67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dest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255.255.255.255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 68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yiaddrr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b="1" dirty="0">
                <a:solidFill>
                  <a:srgbClr val="FF0000"/>
                </a:solidFill>
                <a:latin typeface="Arial" pitchFamily="34" charset="0"/>
              </a:rPr>
              <a:t>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transaction ID: 654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lifetime: 3600 </a:t>
            </a: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secs</a:t>
            </a:r>
            <a:endParaRPr lang="en-US" altLang="en-US" sz="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2" name="Text Box 30"/>
          <p:cNvSpPr txBox="1">
            <a:spLocks noChangeArrowheads="1"/>
          </p:cNvSpPr>
          <p:nvPr/>
        </p:nvSpPr>
        <p:spPr bwMode="auto">
          <a:xfrm>
            <a:off x="1966913" y="376555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request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3" name="Text Box 31"/>
          <p:cNvSpPr txBox="1">
            <a:spLocks noChangeArrowheads="1"/>
          </p:cNvSpPr>
          <p:nvPr/>
        </p:nvSpPr>
        <p:spPr bwMode="auto">
          <a:xfrm>
            <a:off x="2097088" y="4027488"/>
            <a:ext cx="2757487" cy="998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en-US" sz="1200" dirty="0" err="1" smtClean="0">
                <a:solidFill>
                  <a:srgbClr val="000000"/>
                </a:solidFill>
                <a:latin typeface="Arial" pitchFamily="34" charset="0"/>
              </a:rPr>
              <a:t>src</a:t>
            </a:r>
            <a:r>
              <a:rPr lang="fr-FR" altLang="en-US" sz="1200" dirty="0" smtClean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fr-FR" altLang="en-US" sz="1200" dirty="0">
                <a:solidFill>
                  <a:srgbClr val="000000"/>
                </a:solidFill>
                <a:latin typeface="Arial" pitchFamily="34" charset="0"/>
              </a:rPr>
              <a:t>0.0.0.0, 68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en-US" sz="1200" dirty="0" err="1">
                <a:solidFill>
                  <a:srgbClr val="000000"/>
                </a:solidFill>
                <a:latin typeface="Arial" pitchFamily="34" charset="0"/>
              </a:rPr>
              <a:t>dest</a:t>
            </a:r>
            <a:r>
              <a:rPr lang="fr-FR" altLang="en-US" sz="1200" dirty="0">
                <a:solidFill>
                  <a:srgbClr val="000000"/>
                </a:solidFill>
                <a:latin typeface="Arial" pitchFamily="34" charset="0"/>
              </a:rPr>
              <a:t>: 255.255.255.255,67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</a:rPr>
              <a:t>yiaddrr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transaction ID: 655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lifetime: 3600 </a:t>
            </a: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secs</a:t>
            </a:r>
            <a:endParaRPr lang="en-US" alt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4" name="Line 32"/>
          <p:cNvSpPr>
            <a:spLocks noChangeShapeType="1"/>
          </p:cNvSpPr>
          <p:nvPr/>
        </p:nvSpPr>
        <p:spPr bwMode="auto">
          <a:xfrm>
            <a:off x="1881188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25" name="Text Box 33"/>
          <p:cNvSpPr txBox="1">
            <a:spLocks noChangeArrowheads="1"/>
          </p:cNvSpPr>
          <p:nvPr/>
        </p:nvSpPr>
        <p:spPr bwMode="auto">
          <a:xfrm>
            <a:off x="3519488" y="516890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ACK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6" name="Text Box 34"/>
          <p:cNvSpPr txBox="1">
            <a:spLocks noChangeArrowheads="1"/>
          </p:cNvSpPr>
          <p:nvPr/>
        </p:nvSpPr>
        <p:spPr bwMode="auto">
          <a:xfrm>
            <a:off x="3616325" y="5421313"/>
            <a:ext cx="2413000" cy="1019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src: 223.1.2.5, 67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dest:  255.255.255.255, 68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yiaddrr: 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transaction ID: 655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lifetime: 3600 secs</a:t>
            </a:r>
            <a:endParaRPr lang="en-US" altLang="en-US" sz="100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43027" name="Group 36"/>
          <p:cNvGrpSpPr>
            <a:grpSpLocks/>
          </p:cNvGrpSpPr>
          <p:nvPr/>
        </p:nvGrpSpPr>
        <p:grpSpPr bwMode="auto">
          <a:xfrm>
            <a:off x="6294438" y="1781175"/>
            <a:ext cx="784225" cy="549275"/>
            <a:chOff x="4420" y="878"/>
            <a:chExt cx="614" cy="458"/>
          </a:xfrm>
        </p:grpSpPr>
        <p:pic>
          <p:nvPicPr>
            <p:cNvPr id="43063" name="Picture 37" descr="laptop_keyboa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4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pic>
          <p:nvPicPr>
            <p:cNvPr id="43065" name="Picture 39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6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7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8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9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0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1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3072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3079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0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1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2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3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4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3073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4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5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6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7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8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3028" name="Group 60"/>
          <p:cNvGrpSpPr>
            <a:grpSpLocks/>
          </p:cNvGrpSpPr>
          <p:nvPr/>
        </p:nvGrpSpPr>
        <p:grpSpPr bwMode="auto">
          <a:xfrm>
            <a:off x="1717675" y="1590675"/>
            <a:ext cx="334963" cy="536575"/>
            <a:chOff x="4140" y="429"/>
            <a:chExt cx="1425" cy="2396"/>
          </a:xfrm>
        </p:grpSpPr>
        <p:sp>
          <p:nvSpPr>
            <p:cNvPr id="43031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28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33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34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31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36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157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8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3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38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155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6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5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36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41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153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4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042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3043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151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2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40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45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46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43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48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45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6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7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8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7149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50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7125" name="Rectangle 94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DHCP client-server scenario</a:t>
            </a:r>
          </a:p>
        </p:txBody>
      </p:sp>
      <p:pic>
        <p:nvPicPr>
          <p:cNvPr id="43030" name="Picture 9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32163" y="2585968"/>
            <a:ext cx="225742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dirty="0" smtClean="0"/>
              <a:t>respond </a:t>
            </a:r>
            <a:r>
              <a:rPr lang="en-US" dirty="0"/>
              <a:t>to the </a:t>
            </a:r>
            <a:r>
              <a:rPr lang="en-US" dirty="0" smtClean="0"/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Offer an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Broadcast to all nodes attached to the subnet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1"/>
            <a:endCxn id="43020" idx="3"/>
          </p:cNvCxnSpPr>
          <p:nvPr/>
        </p:nvCxnSpPr>
        <p:spPr bwMode="auto">
          <a:xfrm flipH="1" flipV="1">
            <a:off x="6083300" y="3314700"/>
            <a:ext cx="648863" cy="14843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965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D2DF4A85-B0CD-44BC-B140-897E075B4E2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881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DHCP server: 223.1.2.5</a:t>
            </a: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6037263" y="1311275"/>
            <a:ext cx="849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arriving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 client</a:t>
            </a:r>
            <a:endParaRPr lang="en-US" altLang="en-US" sz="1800">
              <a:solidFill>
                <a:srgbClr val="CC0000"/>
              </a:solidFill>
              <a:latin typeface="Arial" pitchFamily="34" charset="0"/>
            </a:endParaRPr>
          </a:p>
        </p:txBody>
      </p:sp>
      <p:sp>
        <p:nvSpPr>
          <p:cNvPr id="43014" name="Line 9"/>
          <p:cNvSpPr>
            <a:spLocks noChangeShapeType="1"/>
          </p:cNvSpPr>
          <p:nvPr/>
        </p:nvSpPr>
        <p:spPr bwMode="auto">
          <a:xfrm flipH="1">
            <a:off x="1860550" y="2208213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5" name="Line 10"/>
          <p:cNvSpPr>
            <a:spLocks noChangeShapeType="1"/>
          </p:cNvSpPr>
          <p:nvPr/>
        </p:nvSpPr>
        <p:spPr bwMode="auto">
          <a:xfrm flipH="1">
            <a:off x="1816100" y="2163763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H="1">
            <a:off x="6342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43017" name="Group 23"/>
          <p:cNvGrpSpPr>
            <a:grpSpLocks/>
          </p:cNvGrpSpPr>
          <p:nvPr/>
        </p:nvGrpSpPr>
        <p:grpSpPr bwMode="auto">
          <a:xfrm>
            <a:off x="3389313" y="1343025"/>
            <a:ext cx="2673350" cy="1116013"/>
            <a:chOff x="11865" y="3885"/>
            <a:chExt cx="3720" cy="1260"/>
          </a:xfrm>
        </p:grpSpPr>
        <p:sp>
          <p:nvSpPr>
            <p:cNvPr id="43085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itchFamily="34" charset="0"/>
                </a:rPr>
                <a:t>DHCP discover</a:t>
              </a:r>
              <a:endParaRPr lang="en-US" altLang="en-US" sz="12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3086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itchFamily="34" charset="0"/>
                </a:rPr>
                <a:t>src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 : </a:t>
              </a:r>
              <a:r>
                <a:rPr lang="en-US" altLang="en-US" sz="1200" dirty="0">
                  <a:solidFill>
                    <a:srgbClr val="C00000"/>
                  </a:solidFill>
                  <a:latin typeface="Arial" pitchFamily="34" charset="0"/>
                </a:rPr>
                <a:t>0.0.0.0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, 68   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 smtClean="0">
                  <a:solidFill>
                    <a:srgbClr val="000000"/>
                  </a:solidFill>
                  <a:latin typeface="Arial" pitchFamily="34" charset="0"/>
                </a:rPr>
                <a:t>dest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Arial" pitchFamily="34" charset="0"/>
                </a:rPr>
                <a:t>: </a:t>
              </a:r>
              <a:r>
                <a:rPr lang="en-US" altLang="en-US" sz="1200" dirty="0">
                  <a:solidFill>
                    <a:srgbClr val="C00000"/>
                  </a:solidFill>
                  <a:latin typeface="Arial" pitchFamily="34" charset="0"/>
                </a:rPr>
                <a:t>255.255.255.255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,67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itchFamily="34" charset="0"/>
                </a:rPr>
                <a:t>yiaddr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:    0.0.0.0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transaction ID: 654</a:t>
              </a:r>
              <a:endParaRPr lang="en-US" alt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43018" name="Line 26"/>
          <p:cNvSpPr>
            <a:spLocks noChangeShapeType="1"/>
          </p:cNvSpPr>
          <p:nvPr/>
        </p:nvSpPr>
        <p:spPr bwMode="auto">
          <a:xfrm>
            <a:off x="1903413" y="31940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3562350" y="2579688"/>
            <a:ext cx="1379538" cy="33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offer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3659188" y="2832100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src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223.1.2.5</a:t>
            </a:r>
            <a:r>
              <a:rPr lang="en-US" altLang="en-US" sz="1200" dirty="0">
                <a:latin typeface="Arial" pitchFamily="34" charset="0"/>
              </a:rPr>
              <a:t>, 67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dest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255.255.255.255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 68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yiaddrr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b="1" dirty="0">
                <a:solidFill>
                  <a:srgbClr val="FF0000"/>
                </a:solidFill>
                <a:latin typeface="Arial" pitchFamily="34" charset="0"/>
              </a:rPr>
              <a:t>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transaction ID: 654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lifetime: 3600 </a:t>
            </a: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secs</a:t>
            </a:r>
            <a:endParaRPr lang="en-US" altLang="en-US" sz="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1" name="Line 29"/>
          <p:cNvSpPr>
            <a:spLocks noChangeShapeType="1"/>
          </p:cNvSpPr>
          <p:nvPr/>
        </p:nvSpPr>
        <p:spPr bwMode="auto">
          <a:xfrm flipH="1">
            <a:off x="1846738" y="4422775"/>
            <a:ext cx="4506436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22" name="Text Box 30"/>
          <p:cNvSpPr txBox="1">
            <a:spLocks noChangeArrowheads="1"/>
          </p:cNvSpPr>
          <p:nvPr/>
        </p:nvSpPr>
        <p:spPr bwMode="auto">
          <a:xfrm>
            <a:off x="1966913" y="376555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request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3" name="Text Box 31"/>
          <p:cNvSpPr txBox="1">
            <a:spLocks noChangeArrowheads="1"/>
          </p:cNvSpPr>
          <p:nvPr/>
        </p:nvSpPr>
        <p:spPr bwMode="auto">
          <a:xfrm>
            <a:off x="2097088" y="4027488"/>
            <a:ext cx="2757487" cy="998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</a:rPr>
              <a:t>src</a:t>
            </a: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0.0.0.0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 68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dest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255.255.255.255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,67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</a:rPr>
              <a:t>yiaddrr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b="1" dirty="0">
                <a:solidFill>
                  <a:srgbClr val="FF0000"/>
                </a:solidFill>
                <a:latin typeface="Arial" pitchFamily="34" charset="0"/>
              </a:rPr>
              <a:t>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transaction ID: 655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lifetime: 3600 </a:t>
            </a: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secs</a:t>
            </a:r>
            <a:endParaRPr lang="en-US" alt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4" name="Line 32"/>
          <p:cNvSpPr>
            <a:spLocks noChangeShapeType="1"/>
          </p:cNvSpPr>
          <p:nvPr/>
        </p:nvSpPr>
        <p:spPr bwMode="auto">
          <a:xfrm>
            <a:off x="1881188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25" name="Text Box 33"/>
          <p:cNvSpPr txBox="1">
            <a:spLocks noChangeArrowheads="1"/>
          </p:cNvSpPr>
          <p:nvPr/>
        </p:nvSpPr>
        <p:spPr bwMode="auto">
          <a:xfrm>
            <a:off x="3519488" y="516890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ACK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6" name="Text Box 34"/>
          <p:cNvSpPr txBox="1">
            <a:spLocks noChangeArrowheads="1"/>
          </p:cNvSpPr>
          <p:nvPr/>
        </p:nvSpPr>
        <p:spPr bwMode="auto">
          <a:xfrm>
            <a:off x="3616325" y="5421313"/>
            <a:ext cx="2413000" cy="1019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src: 223.1.2.5, 67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dest:  255.255.255.255, 68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yiaddrr: 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transaction ID: 655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lifetime: 3600 secs</a:t>
            </a:r>
            <a:endParaRPr lang="en-US" altLang="en-US" sz="100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43027" name="Group 36"/>
          <p:cNvGrpSpPr>
            <a:grpSpLocks/>
          </p:cNvGrpSpPr>
          <p:nvPr/>
        </p:nvGrpSpPr>
        <p:grpSpPr bwMode="auto">
          <a:xfrm>
            <a:off x="6294438" y="1781175"/>
            <a:ext cx="784225" cy="549275"/>
            <a:chOff x="4420" y="878"/>
            <a:chExt cx="614" cy="458"/>
          </a:xfrm>
        </p:grpSpPr>
        <p:pic>
          <p:nvPicPr>
            <p:cNvPr id="43063" name="Picture 37" descr="laptop_keyboa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4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pic>
          <p:nvPicPr>
            <p:cNvPr id="43065" name="Picture 39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6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7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8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9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0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1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3072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3079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0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1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2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3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4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3073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4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5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6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7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8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3028" name="Group 60"/>
          <p:cNvGrpSpPr>
            <a:grpSpLocks/>
          </p:cNvGrpSpPr>
          <p:nvPr/>
        </p:nvGrpSpPr>
        <p:grpSpPr bwMode="auto">
          <a:xfrm>
            <a:off x="1717675" y="1590675"/>
            <a:ext cx="334963" cy="536575"/>
            <a:chOff x="4140" y="429"/>
            <a:chExt cx="1425" cy="2396"/>
          </a:xfrm>
        </p:grpSpPr>
        <p:sp>
          <p:nvSpPr>
            <p:cNvPr id="43031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28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33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34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31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36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157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8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3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38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155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6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5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36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41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153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4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042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3043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151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2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40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45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46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43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48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45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6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7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8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7149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50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7125" name="Rectangle 94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DHCP client-server scenario</a:t>
            </a:r>
          </a:p>
        </p:txBody>
      </p:sp>
      <p:pic>
        <p:nvPicPr>
          <p:cNvPr id="43030" name="Picture 9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35724" y="3387967"/>
            <a:ext cx="225742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dirty="0" smtClean="0"/>
              <a:t>accept the offer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Broadcast to all nodes attached to the subnet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>
            <a:off x="4871154" y="3988132"/>
            <a:ext cx="1864570" cy="18937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772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D2DF4A85-B0CD-44BC-B140-897E075B4E2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881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DHCP server: 223.1.2.5</a:t>
            </a: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6037263" y="1311275"/>
            <a:ext cx="849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arriving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itchFamily="34" charset="0"/>
              </a:rPr>
              <a:t> client</a:t>
            </a:r>
            <a:endParaRPr lang="en-US" altLang="en-US" sz="1800">
              <a:solidFill>
                <a:srgbClr val="CC0000"/>
              </a:solidFill>
              <a:latin typeface="Arial" pitchFamily="34" charset="0"/>
            </a:endParaRPr>
          </a:p>
        </p:txBody>
      </p:sp>
      <p:sp>
        <p:nvSpPr>
          <p:cNvPr id="43014" name="Line 9"/>
          <p:cNvSpPr>
            <a:spLocks noChangeShapeType="1"/>
          </p:cNvSpPr>
          <p:nvPr/>
        </p:nvSpPr>
        <p:spPr bwMode="auto">
          <a:xfrm flipH="1">
            <a:off x="1860550" y="2208213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5" name="Line 10"/>
          <p:cNvSpPr>
            <a:spLocks noChangeShapeType="1"/>
          </p:cNvSpPr>
          <p:nvPr/>
        </p:nvSpPr>
        <p:spPr bwMode="auto">
          <a:xfrm flipH="1">
            <a:off x="1816100" y="2163763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H="1">
            <a:off x="6342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43017" name="Group 23"/>
          <p:cNvGrpSpPr>
            <a:grpSpLocks/>
          </p:cNvGrpSpPr>
          <p:nvPr/>
        </p:nvGrpSpPr>
        <p:grpSpPr bwMode="auto">
          <a:xfrm>
            <a:off x="3389313" y="1343025"/>
            <a:ext cx="2673350" cy="1116013"/>
            <a:chOff x="11865" y="3885"/>
            <a:chExt cx="3720" cy="1260"/>
          </a:xfrm>
        </p:grpSpPr>
        <p:sp>
          <p:nvSpPr>
            <p:cNvPr id="43085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itchFamily="34" charset="0"/>
                </a:rPr>
                <a:t>DHCP discover</a:t>
              </a:r>
              <a:endParaRPr lang="en-US" altLang="en-US" sz="12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3086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itchFamily="34" charset="0"/>
                </a:rPr>
                <a:t>src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 : </a:t>
              </a:r>
              <a:r>
                <a:rPr lang="en-US" altLang="en-US" sz="1200" dirty="0">
                  <a:solidFill>
                    <a:srgbClr val="C00000"/>
                  </a:solidFill>
                  <a:latin typeface="Arial" pitchFamily="34" charset="0"/>
                </a:rPr>
                <a:t>0.0.0.0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, 68   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 smtClean="0">
                  <a:solidFill>
                    <a:srgbClr val="000000"/>
                  </a:solidFill>
                  <a:latin typeface="Arial" pitchFamily="34" charset="0"/>
                </a:rPr>
                <a:t>dest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Arial" pitchFamily="34" charset="0"/>
                </a:rPr>
                <a:t>: </a:t>
              </a:r>
              <a:r>
                <a:rPr lang="en-US" altLang="en-US" sz="1200" dirty="0">
                  <a:solidFill>
                    <a:srgbClr val="C00000"/>
                  </a:solidFill>
                  <a:latin typeface="Arial" pitchFamily="34" charset="0"/>
                </a:rPr>
                <a:t>255.255.255.255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,67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itchFamily="34" charset="0"/>
                </a:rPr>
                <a:t>yiaddr</a:t>
              </a: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:    0.0.0.0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transaction ID: 654</a:t>
              </a:r>
              <a:endParaRPr lang="en-US" alt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43018" name="Line 26"/>
          <p:cNvSpPr>
            <a:spLocks noChangeShapeType="1"/>
          </p:cNvSpPr>
          <p:nvPr/>
        </p:nvSpPr>
        <p:spPr bwMode="auto">
          <a:xfrm>
            <a:off x="1903413" y="31940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3562350" y="2579688"/>
            <a:ext cx="1379538" cy="33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offer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3659188" y="2832100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src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223.1.2.5</a:t>
            </a:r>
            <a:r>
              <a:rPr lang="en-US" altLang="en-US" sz="1200" dirty="0">
                <a:latin typeface="Arial" pitchFamily="34" charset="0"/>
              </a:rPr>
              <a:t>, 67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dest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255.255.255.255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 68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yiaddrr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b="1" dirty="0">
                <a:solidFill>
                  <a:srgbClr val="FF0000"/>
                </a:solidFill>
                <a:latin typeface="Arial" pitchFamily="34" charset="0"/>
              </a:rPr>
              <a:t>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transaction ID: 654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lifetime: 3600 </a:t>
            </a: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secs</a:t>
            </a:r>
            <a:endParaRPr lang="en-US" altLang="en-US" sz="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1" name="Line 29"/>
          <p:cNvSpPr>
            <a:spLocks noChangeShapeType="1"/>
          </p:cNvSpPr>
          <p:nvPr/>
        </p:nvSpPr>
        <p:spPr bwMode="auto">
          <a:xfrm flipH="1">
            <a:off x="1846738" y="4422775"/>
            <a:ext cx="4506436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22" name="Text Box 30"/>
          <p:cNvSpPr txBox="1">
            <a:spLocks noChangeArrowheads="1"/>
          </p:cNvSpPr>
          <p:nvPr/>
        </p:nvSpPr>
        <p:spPr bwMode="auto">
          <a:xfrm>
            <a:off x="1966913" y="376555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request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3" name="Text Box 31"/>
          <p:cNvSpPr txBox="1">
            <a:spLocks noChangeArrowheads="1"/>
          </p:cNvSpPr>
          <p:nvPr/>
        </p:nvSpPr>
        <p:spPr bwMode="auto">
          <a:xfrm>
            <a:off x="2097088" y="4027488"/>
            <a:ext cx="2757487" cy="998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</a:rPr>
              <a:t>src</a:t>
            </a: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0.0.0.0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 68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dest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255.255.255.255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,67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 smtClean="0">
                <a:solidFill>
                  <a:srgbClr val="000000"/>
                </a:solidFill>
                <a:latin typeface="Arial" pitchFamily="34" charset="0"/>
              </a:rPr>
              <a:t>yiaddrr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b="1" dirty="0">
                <a:solidFill>
                  <a:srgbClr val="FF0000"/>
                </a:solidFill>
                <a:latin typeface="Arial" pitchFamily="34" charset="0"/>
              </a:rPr>
              <a:t>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transaction ID: 655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lifetime: 3600 </a:t>
            </a: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secs</a:t>
            </a:r>
            <a:endParaRPr lang="en-US" alt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4" name="Line 32"/>
          <p:cNvSpPr>
            <a:spLocks noChangeShapeType="1"/>
          </p:cNvSpPr>
          <p:nvPr/>
        </p:nvSpPr>
        <p:spPr bwMode="auto">
          <a:xfrm>
            <a:off x="1881188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25" name="Text Box 33"/>
          <p:cNvSpPr txBox="1">
            <a:spLocks noChangeArrowheads="1"/>
          </p:cNvSpPr>
          <p:nvPr/>
        </p:nvSpPr>
        <p:spPr bwMode="auto">
          <a:xfrm>
            <a:off x="3519488" y="516890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itchFamily="34" charset="0"/>
              </a:rPr>
              <a:t>DHCP ACK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3026" name="Text Box 34"/>
          <p:cNvSpPr txBox="1">
            <a:spLocks noChangeArrowheads="1"/>
          </p:cNvSpPr>
          <p:nvPr/>
        </p:nvSpPr>
        <p:spPr bwMode="auto">
          <a:xfrm>
            <a:off x="3616325" y="5421313"/>
            <a:ext cx="2413000" cy="1019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src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223.1.2.5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 67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dest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 </a:t>
            </a:r>
            <a:r>
              <a:rPr lang="en-US" altLang="en-US" sz="1200" dirty="0">
                <a:solidFill>
                  <a:srgbClr val="C00000"/>
                </a:solidFill>
                <a:latin typeface="Arial" pitchFamily="34" charset="0"/>
              </a:rPr>
              <a:t>255.255.255.255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, 68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yiaddrr</a:t>
            </a: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altLang="en-US" sz="1200" b="1" dirty="0">
                <a:solidFill>
                  <a:srgbClr val="FF0000"/>
                </a:solidFill>
                <a:latin typeface="Arial" pitchFamily="34" charset="0"/>
              </a:rPr>
              <a:t>223.1.2.4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transaction ID: 655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</a:rPr>
              <a:t>lifetime: 3600 </a:t>
            </a:r>
            <a:r>
              <a:rPr lang="en-US" altLang="en-US" sz="1200" dirty="0" err="1">
                <a:solidFill>
                  <a:srgbClr val="000000"/>
                </a:solidFill>
                <a:latin typeface="Arial" pitchFamily="34" charset="0"/>
              </a:rPr>
              <a:t>secs</a:t>
            </a:r>
            <a:endParaRPr lang="en-US" altLang="en-US" sz="1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43027" name="Group 36"/>
          <p:cNvGrpSpPr>
            <a:grpSpLocks/>
          </p:cNvGrpSpPr>
          <p:nvPr/>
        </p:nvGrpSpPr>
        <p:grpSpPr bwMode="auto">
          <a:xfrm>
            <a:off x="6294438" y="1781175"/>
            <a:ext cx="784225" cy="549275"/>
            <a:chOff x="4420" y="878"/>
            <a:chExt cx="614" cy="458"/>
          </a:xfrm>
        </p:grpSpPr>
        <p:pic>
          <p:nvPicPr>
            <p:cNvPr id="43063" name="Picture 37" descr="laptop_keyboa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4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pic>
          <p:nvPicPr>
            <p:cNvPr id="43065" name="Picture 39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66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7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8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69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0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1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3072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3079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0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1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2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3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43084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3073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4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5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6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7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78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3028" name="Group 60"/>
          <p:cNvGrpSpPr>
            <a:grpSpLocks/>
          </p:cNvGrpSpPr>
          <p:nvPr/>
        </p:nvGrpSpPr>
        <p:grpSpPr bwMode="auto">
          <a:xfrm>
            <a:off x="1717675" y="1590675"/>
            <a:ext cx="334963" cy="536575"/>
            <a:chOff x="4140" y="429"/>
            <a:chExt cx="1425" cy="2396"/>
          </a:xfrm>
        </p:grpSpPr>
        <p:sp>
          <p:nvSpPr>
            <p:cNvPr id="43031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28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33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34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31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36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157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8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3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38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155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6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5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36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43041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153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4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042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43043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151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2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40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45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3046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43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048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47145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6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7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48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7149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7150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7125" name="Rectangle 94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DHCP client-server scenario</a:t>
            </a:r>
          </a:p>
        </p:txBody>
      </p:sp>
      <p:pic>
        <p:nvPicPr>
          <p:cNvPr id="43030" name="Picture 9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35724" y="3387967"/>
            <a:ext cx="225742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dirty="0" smtClean="0"/>
              <a:t>confirm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Broadcast</a:t>
            </a:r>
            <a:r>
              <a:rPr lang="en-US" b="1" dirty="0" smtClean="0"/>
              <a:t> </a:t>
            </a:r>
            <a:r>
              <a:rPr lang="en-US" dirty="0" smtClean="0"/>
              <a:t>to the client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>
            <a:off x="6029326" y="3849632"/>
            <a:ext cx="706398" cy="160343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873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9129570F-F444-475C-8620-C34A5D02D20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4813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001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 smtClean="0">
                <a:ea typeface="ＭＳ Ｐゴシック" pitchFamily="34" charset="-128"/>
              </a:rPr>
              <a:t>IP addressing: the last word...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Q:</a:t>
            </a:r>
            <a:r>
              <a:rPr lang="en-US" dirty="0">
                <a:cs typeface="+mn-cs"/>
              </a:rPr>
              <a:t> how does an ISP get block of addresses?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A:</a:t>
            </a:r>
            <a:r>
              <a:rPr lang="en-US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dirty="0">
                <a:solidFill>
                  <a:srgbClr val="000099"/>
                </a:solidFill>
                <a:cs typeface="+mn-cs"/>
              </a:rPr>
              <a:t>ICANN</a:t>
            </a:r>
            <a:r>
              <a:rPr lang="en-US" dirty="0">
                <a:cs typeface="+mn-cs"/>
              </a:rPr>
              <a:t>: </a:t>
            </a:r>
            <a:r>
              <a:rPr lang="en-US" dirty="0">
                <a:solidFill>
                  <a:srgbClr val="000099"/>
                </a:solidFill>
                <a:cs typeface="+mn-cs"/>
              </a:rPr>
              <a:t>I</a:t>
            </a:r>
            <a:r>
              <a:rPr lang="en-US" dirty="0">
                <a:cs typeface="+mn-cs"/>
              </a:rPr>
              <a:t>nternet </a:t>
            </a:r>
            <a:r>
              <a:rPr lang="en-US" dirty="0">
                <a:solidFill>
                  <a:srgbClr val="000099"/>
                </a:solidFill>
                <a:cs typeface="+mn-cs"/>
              </a:rPr>
              <a:t>C</a:t>
            </a:r>
            <a:r>
              <a:rPr lang="en-US" dirty="0">
                <a:cs typeface="+mn-cs"/>
              </a:rPr>
              <a:t>orporation for </a:t>
            </a:r>
            <a:r>
              <a:rPr lang="en-US" dirty="0">
                <a:solidFill>
                  <a:srgbClr val="000099"/>
                </a:solidFill>
                <a:cs typeface="+mn-cs"/>
              </a:rPr>
              <a:t>A</a:t>
            </a:r>
            <a:r>
              <a:rPr lang="en-US" dirty="0">
                <a:cs typeface="+mn-cs"/>
              </a:rPr>
              <a:t>ssigned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     </a:t>
            </a:r>
            <a:r>
              <a:rPr lang="en-US" dirty="0">
                <a:solidFill>
                  <a:srgbClr val="000099"/>
                </a:solidFill>
                <a:cs typeface="+mn-cs"/>
              </a:rPr>
              <a:t>N</a:t>
            </a:r>
            <a:r>
              <a:rPr lang="en-US" dirty="0">
                <a:cs typeface="+mn-cs"/>
              </a:rPr>
              <a:t>ames and </a:t>
            </a:r>
            <a:r>
              <a:rPr lang="en-US" dirty="0">
                <a:solidFill>
                  <a:srgbClr val="000099"/>
                </a:solidFill>
                <a:cs typeface="+mn-cs"/>
              </a:rPr>
              <a:t>N</a:t>
            </a:r>
            <a:r>
              <a:rPr lang="en-US" dirty="0">
                <a:cs typeface="+mn-cs"/>
              </a:rPr>
              <a:t>umbers http://www.icann.org/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/>
              <a:t>allocates addresses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/>
              <a:t>manages DNS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/>
              <a:t>assigns domain names, resolves disputes</a:t>
            </a:r>
          </a:p>
        </p:txBody>
      </p:sp>
    </p:spTree>
    <p:extLst>
      <p:ext uri="{BB962C8B-B14F-4D97-AF65-F5344CB8AC3E}">
        <p14:creationId xmlns:p14="http://schemas.microsoft.com/office/powerpoint/2010/main" val="17749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1F8328B1-AA04-4BAD-933E-38C9F62170AC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57348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4.3 what</a:t>
            </a:r>
            <a:r>
              <a:rPr lang="ja-JP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6451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9622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1F8328B1-AA04-4BAD-933E-38C9F62170AC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57348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4.3 what</a:t>
            </a:r>
            <a:r>
              <a:rPr lang="ja-JP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IPv6</a:t>
            </a:r>
          </a:p>
        </p:txBody>
      </p:sp>
      <p:sp>
        <p:nvSpPr>
          <p:cNvPr id="6451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22479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CD412F33-C9C0-4CD7-89D5-09A70DE45F8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IPv6: motivation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01763"/>
            <a:ext cx="8205788" cy="5105400"/>
          </a:xfrm>
        </p:spPr>
        <p:txBody>
          <a:bodyPr/>
          <a:lstStyle/>
          <a:p>
            <a:pPr>
              <a:defRPr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initial motivation:</a:t>
            </a:r>
            <a:r>
              <a:rPr lang="en-US" altLang="en-US" i="1" smtClean="0"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</a:rPr>
              <a:t>32-bit address space soon to be completely allocated.  </a:t>
            </a:r>
          </a:p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additional motivation:</a:t>
            </a:r>
          </a:p>
          <a:p>
            <a:pPr lvl="1">
              <a:defRPr/>
            </a:pPr>
            <a:r>
              <a:rPr lang="en-US" altLang="en-US" smtClean="0">
                <a:ea typeface="ＭＳ Ｐゴシック" pitchFamily="34" charset="-128"/>
              </a:rPr>
              <a:t>header format helps speed processing/forwarding</a:t>
            </a:r>
          </a:p>
          <a:p>
            <a:pPr lvl="1">
              <a:defRPr/>
            </a:pPr>
            <a:r>
              <a:rPr lang="en-US" altLang="en-US" smtClean="0">
                <a:ea typeface="ＭＳ Ｐゴシック" pitchFamily="34" charset="-128"/>
              </a:rPr>
              <a:t>header changes to facilitate QoS </a:t>
            </a:r>
          </a:p>
          <a:p>
            <a:pPr lvl="1">
              <a:defRPr/>
            </a:pPr>
            <a:endParaRPr lang="en-US" altLang="en-US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IPv6 datagram format: </a:t>
            </a:r>
          </a:p>
          <a:p>
            <a:pPr lvl="1">
              <a:defRPr/>
            </a:pPr>
            <a:r>
              <a:rPr lang="en-US" altLang="en-US" smtClean="0">
                <a:ea typeface="ＭＳ Ｐゴシック" pitchFamily="34" charset="-128"/>
              </a:rPr>
              <a:t>fixed-length 40 byte header</a:t>
            </a:r>
          </a:p>
          <a:p>
            <a:pPr lvl="1">
              <a:defRPr/>
            </a:pPr>
            <a:r>
              <a:rPr lang="en-US" altLang="en-US" smtClean="0">
                <a:ea typeface="ＭＳ Ｐゴシック" pitchFamily="34" charset="-128"/>
              </a:rPr>
              <a:t>no fragmentation allowed</a:t>
            </a:r>
            <a:endParaRPr lang="en-US" altLang="en-US" i="1" smtClean="0">
              <a:ea typeface="ＭＳ Ｐゴシック" pitchFamily="34" charset="-128"/>
            </a:endParaRPr>
          </a:p>
        </p:txBody>
      </p:sp>
      <p:pic>
        <p:nvPicPr>
          <p:cNvPr id="6042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0556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3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1CB5A1DE-D637-4F28-80E0-2B42D8885888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61444" name="Picture 8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8715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Rectangle 80"/>
          <p:cNvSpPr>
            <a:spLocks noChangeArrowheads="1"/>
          </p:cNvSpPr>
          <p:nvPr/>
        </p:nvSpPr>
        <p:spPr bwMode="auto">
          <a:xfrm>
            <a:off x="2216150" y="3263900"/>
            <a:ext cx="4748213" cy="28178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86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IPv6 datagram format</a:t>
            </a: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479425" y="1306513"/>
            <a:ext cx="754616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i="1" dirty="0" smtClean="0">
                <a:solidFill>
                  <a:srgbClr val="CC0000"/>
                </a:solidFill>
                <a:latin typeface="Gill Sans MT" pitchFamily="34" charset="0"/>
              </a:rPr>
              <a:t>priority:</a:t>
            </a: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 identify priority among datagrams in flow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i="1" dirty="0" smtClean="0">
                <a:solidFill>
                  <a:srgbClr val="CC0000"/>
                </a:solidFill>
                <a:latin typeface="Gill Sans MT" pitchFamily="34" charset="0"/>
              </a:rPr>
              <a:t>flow Label:</a:t>
            </a: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identify datagrams in same 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“flow</a:t>
            </a:r>
            <a:r>
              <a:rPr lang="en-US" altLang="ja-JP" sz="2800" dirty="0">
                <a:solidFill>
                  <a:srgbClr val="000000"/>
                </a:solidFill>
                <a:latin typeface="Gill Sans MT" pitchFamily="34" charset="0"/>
              </a:rPr>
              <a:t>”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                   (concept of 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“flow” not well defined).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i="1" dirty="0" smtClean="0">
                <a:solidFill>
                  <a:srgbClr val="CC0000"/>
                </a:solidFill>
                <a:latin typeface="Gill Sans MT" pitchFamily="34" charset="0"/>
              </a:rPr>
              <a:t>next header:</a:t>
            </a: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identify upper layer protocol for data</a:t>
            </a:r>
            <a:r>
              <a:rPr lang="en-US" altLang="en-US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68616" name="Rectangle 56"/>
          <p:cNvSpPr>
            <a:spLocks noChangeArrowheads="1"/>
          </p:cNvSpPr>
          <p:nvPr/>
        </p:nvSpPr>
        <p:spPr bwMode="auto">
          <a:xfrm>
            <a:off x="2141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8617" name="Line 60"/>
          <p:cNvSpPr>
            <a:spLocks noChangeShapeType="1"/>
          </p:cNvSpPr>
          <p:nvPr/>
        </p:nvSpPr>
        <p:spPr bwMode="auto">
          <a:xfrm>
            <a:off x="2143125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18" name="Line 61"/>
          <p:cNvSpPr>
            <a:spLocks noChangeShapeType="1"/>
          </p:cNvSpPr>
          <p:nvPr/>
        </p:nvSpPr>
        <p:spPr bwMode="auto">
          <a:xfrm>
            <a:off x="2794000" y="335438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19" name="Line 63"/>
          <p:cNvSpPr>
            <a:spLocks noChangeShapeType="1"/>
          </p:cNvSpPr>
          <p:nvPr/>
        </p:nvSpPr>
        <p:spPr bwMode="auto">
          <a:xfrm>
            <a:off x="3482975" y="335121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20" name="Line 64"/>
          <p:cNvSpPr>
            <a:spLocks noChangeShapeType="1"/>
          </p:cNvSpPr>
          <p:nvPr/>
        </p:nvSpPr>
        <p:spPr bwMode="auto">
          <a:xfrm>
            <a:off x="4410075" y="364966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21" name="Line 65"/>
          <p:cNvSpPr>
            <a:spLocks noChangeShapeType="1"/>
          </p:cNvSpPr>
          <p:nvPr/>
        </p:nvSpPr>
        <p:spPr bwMode="auto">
          <a:xfrm>
            <a:off x="5556250" y="365283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22" name="Line 66"/>
          <p:cNvSpPr>
            <a:spLocks noChangeShapeType="1"/>
          </p:cNvSpPr>
          <p:nvPr/>
        </p:nvSpPr>
        <p:spPr bwMode="auto">
          <a:xfrm>
            <a:off x="2130425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23" name="Line 67"/>
          <p:cNvSpPr>
            <a:spLocks noChangeShapeType="1"/>
          </p:cNvSpPr>
          <p:nvPr/>
        </p:nvSpPr>
        <p:spPr bwMode="auto">
          <a:xfrm>
            <a:off x="2147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24" name="Line 68"/>
          <p:cNvSpPr>
            <a:spLocks noChangeShapeType="1"/>
          </p:cNvSpPr>
          <p:nvPr/>
        </p:nvSpPr>
        <p:spPr bwMode="auto">
          <a:xfrm>
            <a:off x="2133600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25" name="Text Box 69"/>
          <p:cNvSpPr txBox="1">
            <a:spLocks noChangeArrowheads="1"/>
          </p:cNvSpPr>
          <p:nvPr/>
        </p:nvSpPr>
        <p:spPr bwMode="auto">
          <a:xfrm>
            <a:off x="4046538" y="54403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68626" name="Text Box 70"/>
          <p:cNvSpPr txBox="1">
            <a:spLocks noChangeArrowheads="1"/>
          </p:cNvSpPr>
          <p:nvPr/>
        </p:nvSpPr>
        <p:spPr bwMode="auto">
          <a:xfrm>
            <a:off x="3378200" y="4578350"/>
            <a:ext cx="21653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destination address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(128 bits)</a:t>
            </a:r>
          </a:p>
        </p:txBody>
      </p:sp>
      <p:sp>
        <p:nvSpPr>
          <p:cNvPr id="68627" name="Text Box 71"/>
          <p:cNvSpPr txBox="1">
            <a:spLocks noChangeArrowheads="1"/>
          </p:cNvSpPr>
          <p:nvPr/>
        </p:nvSpPr>
        <p:spPr bwMode="auto">
          <a:xfrm>
            <a:off x="3543300" y="3971925"/>
            <a:ext cx="17462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source address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(128 bits)</a:t>
            </a:r>
          </a:p>
        </p:txBody>
      </p:sp>
      <p:sp>
        <p:nvSpPr>
          <p:cNvPr id="68628" name="Text Box 72"/>
          <p:cNvSpPr txBox="1">
            <a:spLocks noChangeArrowheads="1"/>
          </p:cNvSpPr>
          <p:nvPr/>
        </p:nvSpPr>
        <p:spPr bwMode="auto">
          <a:xfrm>
            <a:off x="2627313" y="3619500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payload len</a:t>
            </a:r>
          </a:p>
        </p:txBody>
      </p:sp>
      <p:sp>
        <p:nvSpPr>
          <p:cNvPr id="68629" name="Text Box 73"/>
          <p:cNvSpPr txBox="1">
            <a:spLocks noChangeArrowheads="1"/>
          </p:cNvSpPr>
          <p:nvPr/>
        </p:nvSpPr>
        <p:spPr bwMode="auto">
          <a:xfrm>
            <a:off x="4408488" y="3627438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next hdr</a:t>
            </a:r>
          </a:p>
        </p:txBody>
      </p:sp>
      <p:sp>
        <p:nvSpPr>
          <p:cNvPr id="68630" name="Text Box 74"/>
          <p:cNvSpPr txBox="1">
            <a:spLocks noChangeArrowheads="1"/>
          </p:cNvSpPr>
          <p:nvPr/>
        </p:nvSpPr>
        <p:spPr bwMode="auto">
          <a:xfrm>
            <a:off x="5664200" y="3613150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hop limit</a:t>
            </a:r>
          </a:p>
        </p:txBody>
      </p:sp>
      <p:sp>
        <p:nvSpPr>
          <p:cNvPr id="68631" name="Text Box 75"/>
          <p:cNvSpPr txBox="1">
            <a:spLocks noChangeArrowheads="1"/>
          </p:cNvSpPr>
          <p:nvPr/>
        </p:nvSpPr>
        <p:spPr bwMode="auto">
          <a:xfrm>
            <a:off x="4533900" y="331946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flow label</a:t>
            </a:r>
          </a:p>
        </p:txBody>
      </p:sp>
      <p:sp>
        <p:nvSpPr>
          <p:cNvPr id="68632" name="Text Box 76"/>
          <p:cNvSpPr txBox="1">
            <a:spLocks noChangeArrowheads="1"/>
          </p:cNvSpPr>
          <p:nvPr/>
        </p:nvSpPr>
        <p:spPr bwMode="auto">
          <a:xfrm>
            <a:off x="2913063" y="33051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pri</a:t>
            </a:r>
          </a:p>
        </p:txBody>
      </p:sp>
      <p:sp>
        <p:nvSpPr>
          <p:cNvPr id="68633" name="Text Box 77"/>
          <p:cNvSpPr txBox="1">
            <a:spLocks noChangeArrowheads="1"/>
          </p:cNvSpPr>
          <p:nvPr/>
        </p:nvSpPr>
        <p:spPr bwMode="auto">
          <a:xfrm>
            <a:off x="2206625" y="33131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ver</a:t>
            </a:r>
          </a:p>
        </p:txBody>
      </p:sp>
      <p:sp>
        <p:nvSpPr>
          <p:cNvPr id="68634" name="Line 79"/>
          <p:cNvSpPr>
            <a:spLocks noChangeShapeType="1"/>
          </p:cNvSpPr>
          <p:nvPr/>
        </p:nvSpPr>
        <p:spPr bwMode="auto">
          <a:xfrm>
            <a:off x="2119313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635" name="Text Box 78"/>
          <p:cNvSpPr txBox="1">
            <a:spLocks noChangeArrowheads="1"/>
          </p:cNvSpPr>
          <p:nvPr/>
        </p:nvSpPr>
        <p:spPr bwMode="auto">
          <a:xfrm>
            <a:off x="3978275" y="6210300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20971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8EF30007-4498-4D2B-A746-9673E113B41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49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62468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04298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Other changes from IPv4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checksum</a:t>
            </a: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: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removed entirely to reduce processing time at each hop</a:t>
            </a:r>
          </a:p>
          <a:p>
            <a:pPr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options:</a:t>
            </a:r>
            <a:r>
              <a:rPr lang="en-US" altLang="en-US" dirty="0" smtClean="0">
                <a:ea typeface="ＭＳ Ｐゴシック" pitchFamily="34" charset="-128"/>
              </a:rPr>
              <a:t> allowed, but outside of header, indicated by </a:t>
            </a:r>
            <a:r>
              <a:rPr lang="en-US" altLang="ja-JP" dirty="0" smtClean="0">
                <a:ea typeface="ＭＳ Ｐゴシック" pitchFamily="34" charset="-128"/>
              </a:rPr>
              <a:t>“Next Header” field</a:t>
            </a:r>
          </a:p>
          <a:p>
            <a:pPr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ICMPv6:</a:t>
            </a:r>
            <a:r>
              <a:rPr lang="en-US" altLang="en-US" dirty="0" smtClean="0">
                <a:ea typeface="ＭＳ Ｐゴシック" pitchFamily="34" charset="-128"/>
              </a:rPr>
              <a:t> new version of ICMP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additional message types, e.g. </a:t>
            </a:r>
            <a:r>
              <a:rPr lang="en-US" altLang="ja-JP" dirty="0" smtClean="0">
                <a:ea typeface="ＭＳ Ｐゴシック" pitchFamily="34" charset="-128"/>
              </a:rPr>
              <a:t>“Packet Too Big”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multicast group management functions</a:t>
            </a:r>
          </a:p>
        </p:txBody>
      </p:sp>
    </p:spTree>
    <p:extLst>
      <p:ext uri="{BB962C8B-B14F-4D97-AF65-F5344CB8AC3E}">
        <p14:creationId xmlns:p14="http://schemas.microsoft.com/office/powerpoint/2010/main" val="13639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FBB307F5-0F73-4AC4-AB40-F8BF9EA59276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6148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Two key network-layer functions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25600"/>
            <a:ext cx="4192587" cy="4648200"/>
          </a:xfrm>
        </p:spPr>
        <p:txBody>
          <a:bodyPr/>
          <a:lstStyle/>
          <a:p>
            <a:pPr>
              <a:defRPr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pitchFamily="34" charset="-128"/>
              </a:rPr>
              <a:t>forwarding:</a:t>
            </a:r>
            <a:r>
              <a:rPr lang="en-US" altLang="en-US" dirty="0" smtClean="0">
                <a:ea typeface="ＭＳ Ｐゴシック" pitchFamily="34" charset="-128"/>
              </a:rPr>
              <a:t> move packets from router</a:t>
            </a:r>
            <a:r>
              <a:rPr lang="en-US" altLang="ja-JP" dirty="0" smtClean="0">
                <a:ea typeface="ＭＳ Ｐゴシック" pitchFamily="34" charset="-128"/>
              </a:rPr>
              <a:t>’s input to appropriate router output</a:t>
            </a:r>
          </a:p>
          <a:p>
            <a:pPr>
              <a:spcBef>
                <a:spcPct val="70000"/>
              </a:spcBef>
              <a:defRPr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pitchFamily="34" charset="-128"/>
              </a:rPr>
              <a:t>routing:</a:t>
            </a:r>
            <a:r>
              <a:rPr lang="en-US" altLang="en-US" dirty="0" smtClean="0">
                <a:ea typeface="ＭＳ Ｐゴシック" pitchFamily="34" charset="-128"/>
              </a:rPr>
              <a:t> determine route taken by packets from source to </a:t>
            </a:r>
            <a:r>
              <a:rPr lang="en-US" altLang="en-US" dirty="0" err="1" smtClean="0">
                <a:ea typeface="ＭＳ Ｐゴシック" pitchFamily="34" charset="-128"/>
              </a:rPr>
              <a:t>dest</a:t>
            </a:r>
            <a:r>
              <a:rPr lang="en-US" altLang="en-US" dirty="0" smtClean="0">
                <a:ea typeface="ＭＳ Ｐゴシック" pitchFamily="34" charset="-128"/>
              </a:rPr>
              <a:t>. </a:t>
            </a:r>
          </a:p>
          <a:p>
            <a:pPr lvl="1">
              <a:spcBef>
                <a:spcPct val="70000"/>
              </a:spcBef>
              <a:defRPr/>
            </a:pPr>
            <a:r>
              <a:rPr lang="en-US" altLang="en-US" i="1" dirty="0" smtClean="0">
                <a:ea typeface="ＭＳ Ｐゴシック" pitchFamily="34" charset="-128"/>
              </a:rPr>
              <a:t>routing algorithms</a:t>
            </a:r>
            <a:endParaRPr lang="en-US" alt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4784725" y="1577975"/>
            <a:ext cx="41925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7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3200" i="1" dirty="0" smtClean="0">
                <a:solidFill>
                  <a:srgbClr val="CC0000"/>
                </a:solidFill>
                <a:latin typeface="Gill Sans MT" pitchFamily="34" charset="0"/>
              </a:rPr>
              <a:t>analogy:</a:t>
            </a:r>
          </a:p>
          <a:p>
            <a:pPr eaLnBrk="0" fontAlgn="base" hangingPunct="0">
              <a:lnSpc>
                <a:spcPct val="85000"/>
              </a:lnSpc>
              <a:spcBef>
                <a:spcPct val="7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800" i="1" dirty="0" smtClean="0">
                <a:solidFill>
                  <a:srgbClr val="000099"/>
                </a:solidFill>
                <a:latin typeface="Gill Sans MT" pitchFamily="34" charset="0"/>
              </a:rPr>
              <a:t>routing:</a:t>
            </a: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process of planning trip from source to </a:t>
            </a:r>
            <a:r>
              <a:rPr lang="en-US" altLang="en-US" sz="2800" dirty="0" err="1" smtClean="0">
                <a:solidFill>
                  <a:srgbClr val="000000"/>
                </a:solidFill>
                <a:latin typeface="Gill Sans MT" pitchFamily="34" charset="0"/>
              </a:rPr>
              <a:t>dest</a:t>
            </a: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7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800" i="1" dirty="0" smtClean="0">
                <a:solidFill>
                  <a:srgbClr val="000099"/>
                </a:solidFill>
                <a:latin typeface="Gill Sans MT" pitchFamily="34" charset="0"/>
              </a:rPr>
              <a:t>forwarding</a:t>
            </a:r>
            <a:r>
              <a:rPr lang="en-US" altLang="en-US" sz="2800" i="1" dirty="0" smtClean="0">
                <a:solidFill>
                  <a:srgbClr val="3333CC"/>
                </a:solidFill>
                <a:latin typeface="Gill Sans MT" pitchFamily="34" charset="0"/>
              </a:rPr>
              <a:t>:</a:t>
            </a: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process of getting through single interchange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309D8FFA-09C3-42DB-B2CA-CB84D011FCF3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50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Transition from IPv4 to IPv6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00188"/>
            <a:ext cx="8256587" cy="24876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altLang="en-US" dirty="0" smtClean="0">
                <a:ea typeface="ＭＳ Ｐゴシック" pitchFamily="34" charset="-128"/>
              </a:rPr>
              <a:t>not all routers can be upgraded simultaneously</a:t>
            </a:r>
          </a:p>
          <a:p>
            <a:pPr lvl="1">
              <a:lnSpc>
                <a:spcPct val="75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no </a:t>
            </a:r>
            <a:r>
              <a:rPr lang="en-US" altLang="ja-JP" sz="2800" dirty="0" smtClean="0">
                <a:ea typeface="ＭＳ Ｐゴシック" pitchFamily="34" charset="-128"/>
              </a:rPr>
              <a:t>“flag days”</a:t>
            </a:r>
          </a:p>
          <a:p>
            <a:pPr lvl="1">
              <a:lnSpc>
                <a:spcPct val="75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how will network operate with mixed IPv4 and IPv6 routers? </a:t>
            </a:r>
          </a:p>
          <a:p>
            <a:pPr>
              <a:defRPr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tunneling:</a:t>
            </a:r>
            <a:r>
              <a:rPr lang="en-US" altLang="en-US" dirty="0" smtClean="0">
                <a:ea typeface="ＭＳ Ｐゴシック" pitchFamily="34" charset="-128"/>
              </a:rPr>
              <a:t> IPv6 datagram carried as </a:t>
            </a:r>
            <a:r>
              <a:rPr lang="en-US" altLang="en-US" i="1" dirty="0" smtClean="0">
                <a:ea typeface="ＭＳ Ｐゴシック" pitchFamily="34" charset="-128"/>
              </a:rPr>
              <a:t>payload</a:t>
            </a:r>
            <a:r>
              <a:rPr lang="en-US" altLang="en-US" dirty="0" smtClean="0">
                <a:ea typeface="ＭＳ Ｐゴシック" pitchFamily="34" charset="-128"/>
              </a:rPr>
              <a:t> in IPv4 datagram among IPv4 routers</a:t>
            </a:r>
          </a:p>
        </p:txBody>
      </p:sp>
      <p:pic>
        <p:nvPicPr>
          <p:cNvPr id="63494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255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495" name="Group 47"/>
          <p:cNvGrpSpPr>
            <a:grpSpLocks/>
          </p:cNvGrpSpPr>
          <p:nvPr/>
        </p:nvGrpSpPr>
        <p:grpSpPr bwMode="auto">
          <a:xfrm>
            <a:off x="2101850" y="5351463"/>
            <a:ext cx="4854575" cy="473075"/>
            <a:chOff x="1163" y="3504"/>
            <a:chExt cx="3058" cy="298"/>
          </a:xfrm>
        </p:grpSpPr>
        <p:sp>
          <p:nvSpPr>
            <p:cNvPr id="70696" name="Rectangle 26"/>
            <p:cNvSpPr>
              <a:spLocks noChangeArrowheads="1"/>
            </p:cNvSpPr>
            <p:nvPr/>
          </p:nvSpPr>
          <p:spPr bwMode="auto">
            <a:xfrm>
              <a:off x="1163" y="3505"/>
              <a:ext cx="3058" cy="295"/>
            </a:xfrm>
            <a:prstGeom prst="rect">
              <a:avLst/>
            </a:prstGeom>
            <a:gradFill rotWithShape="1">
              <a:gsLst>
                <a:gs pos="0">
                  <a:srgbClr val="CC0000">
                    <a:alpha val="40999"/>
                  </a:srgbClr>
                </a:gs>
                <a:gs pos="100000">
                  <a:srgbClr val="CC0000">
                    <a:alpha val="37999"/>
                  </a:srgbClr>
                </a:gs>
              </a:gsLst>
              <a:lin ang="540000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0697" name="Line 27"/>
            <p:cNvSpPr>
              <a:spLocks noChangeShapeType="1"/>
            </p:cNvSpPr>
            <p:nvPr/>
          </p:nvSpPr>
          <p:spPr bwMode="auto">
            <a:xfrm>
              <a:off x="202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8" name="Line 28"/>
            <p:cNvSpPr>
              <a:spLocks noChangeShapeType="1"/>
            </p:cNvSpPr>
            <p:nvPr/>
          </p:nvSpPr>
          <p:spPr bwMode="auto">
            <a:xfrm>
              <a:off x="1781" y="3507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9" name="Line 29"/>
            <p:cNvSpPr>
              <a:spLocks noChangeShapeType="1"/>
            </p:cNvSpPr>
            <p:nvPr/>
          </p:nvSpPr>
          <p:spPr bwMode="auto">
            <a:xfrm>
              <a:off x="153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0" name="Line 31"/>
            <p:cNvSpPr>
              <a:spLocks noChangeShapeType="1"/>
            </p:cNvSpPr>
            <p:nvPr/>
          </p:nvSpPr>
          <p:spPr bwMode="auto">
            <a:xfrm>
              <a:off x="1187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1" name="Line 32"/>
            <p:cNvSpPr>
              <a:spLocks noChangeShapeType="1"/>
            </p:cNvSpPr>
            <p:nvPr/>
          </p:nvSpPr>
          <p:spPr bwMode="auto">
            <a:xfrm>
              <a:off x="1187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2" name="Line 33"/>
            <p:cNvSpPr>
              <a:spLocks noChangeShapeType="1"/>
            </p:cNvSpPr>
            <p:nvPr/>
          </p:nvSpPr>
          <p:spPr bwMode="auto">
            <a:xfrm>
              <a:off x="1283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3" name="Line 34"/>
            <p:cNvSpPr>
              <a:spLocks noChangeShapeType="1"/>
            </p:cNvSpPr>
            <p:nvPr/>
          </p:nvSpPr>
          <p:spPr bwMode="auto">
            <a:xfrm>
              <a:off x="1283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4" name="Line 35"/>
            <p:cNvSpPr>
              <a:spLocks noChangeShapeType="1"/>
            </p:cNvSpPr>
            <p:nvPr/>
          </p:nvSpPr>
          <p:spPr bwMode="auto">
            <a:xfrm>
              <a:off x="1379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5" name="Line 36"/>
            <p:cNvSpPr>
              <a:spLocks noChangeShapeType="1"/>
            </p:cNvSpPr>
            <p:nvPr/>
          </p:nvSpPr>
          <p:spPr bwMode="auto">
            <a:xfrm>
              <a:off x="1379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6" name="Line 37"/>
            <p:cNvSpPr>
              <a:spLocks noChangeShapeType="1"/>
            </p:cNvSpPr>
            <p:nvPr/>
          </p:nvSpPr>
          <p:spPr bwMode="auto">
            <a:xfrm>
              <a:off x="1475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7" name="Line 38"/>
            <p:cNvSpPr>
              <a:spLocks noChangeShapeType="1"/>
            </p:cNvSpPr>
            <p:nvPr/>
          </p:nvSpPr>
          <p:spPr bwMode="auto">
            <a:xfrm>
              <a:off x="1475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8" name="Line 39"/>
            <p:cNvSpPr>
              <a:spLocks noChangeShapeType="1"/>
            </p:cNvSpPr>
            <p:nvPr/>
          </p:nvSpPr>
          <p:spPr bwMode="auto">
            <a:xfrm>
              <a:off x="1327" y="350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9" name="Line 40"/>
            <p:cNvSpPr>
              <a:spLocks noChangeShapeType="1"/>
            </p:cNvSpPr>
            <p:nvPr/>
          </p:nvSpPr>
          <p:spPr bwMode="auto">
            <a:xfrm>
              <a:off x="1327" y="374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0" name="Line 41"/>
            <p:cNvSpPr>
              <a:spLocks noChangeShapeType="1"/>
            </p:cNvSpPr>
            <p:nvPr/>
          </p:nvSpPr>
          <p:spPr bwMode="auto">
            <a:xfrm>
              <a:off x="1213" y="3508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1" name="Line 42"/>
            <p:cNvSpPr>
              <a:spLocks noChangeShapeType="1"/>
            </p:cNvSpPr>
            <p:nvPr/>
          </p:nvSpPr>
          <p:spPr bwMode="auto">
            <a:xfrm>
              <a:off x="1213" y="374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0664" name="Text Box 48"/>
          <p:cNvSpPr txBox="1">
            <a:spLocks noChangeArrowheads="1"/>
          </p:cNvSpPr>
          <p:nvPr/>
        </p:nvSpPr>
        <p:spPr bwMode="auto">
          <a:xfrm>
            <a:off x="1597025" y="4549775"/>
            <a:ext cx="200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IPv4 source, dest addr </a:t>
            </a:r>
          </a:p>
        </p:txBody>
      </p:sp>
      <p:sp>
        <p:nvSpPr>
          <p:cNvPr id="70665" name="Text Box 50"/>
          <p:cNvSpPr txBox="1">
            <a:spLocks noChangeArrowheads="1"/>
          </p:cNvSpPr>
          <p:nvPr/>
        </p:nvSpPr>
        <p:spPr bwMode="auto">
          <a:xfrm>
            <a:off x="1303338" y="4318000"/>
            <a:ext cx="1652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IPv4 header fields </a:t>
            </a:r>
          </a:p>
        </p:txBody>
      </p:sp>
      <p:sp>
        <p:nvSpPr>
          <p:cNvPr id="70666" name="Line 55"/>
          <p:cNvSpPr>
            <a:spLocks noChangeShapeType="1"/>
          </p:cNvSpPr>
          <p:nvPr/>
        </p:nvSpPr>
        <p:spPr bwMode="auto">
          <a:xfrm>
            <a:off x="2855913" y="4808538"/>
            <a:ext cx="0" cy="7381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667" name="Line 56"/>
          <p:cNvSpPr>
            <a:spLocks noChangeShapeType="1"/>
          </p:cNvSpPr>
          <p:nvPr/>
        </p:nvSpPr>
        <p:spPr bwMode="auto">
          <a:xfrm>
            <a:off x="2860675" y="4803775"/>
            <a:ext cx="381000" cy="7381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668" name="Line 57"/>
          <p:cNvSpPr>
            <a:spLocks noChangeShapeType="1"/>
          </p:cNvSpPr>
          <p:nvPr/>
        </p:nvSpPr>
        <p:spPr bwMode="auto">
          <a:xfrm>
            <a:off x="2260600" y="4560888"/>
            <a:ext cx="0" cy="9763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669" name="Text Box 23"/>
          <p:cNvSpPr txBox="1">
            <a:spLocks noChangeArrowheads="1"/>
          </p:cNvSpPr>
          <p:nvPr/>
        </p:nvSpPr>
        <p:spPr bwMode="auto">
          <a:xfrm>
            <a:off x="3663950" y="617855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IPv4 datagram</a:t>
            </a:r>
          </a:p>
        </p:txBody>
      </p:sp>
      <p:sp>
        <p:nvSpPr>
          <p:cNvPr id="70670" name="Line 24"/>
          <p:cNvSpPr>
            <a:spLocks noChangeShapeType="1"/>
          </p:cNvSpPr>
          <p:nvPr/>
        </p:nvSpPr>
        <p:spPr bwMode="auto">
          <a:xfrm>
            <a:off x="5284788" y="6367463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671" name="Line 25"/>
          <p:cNvSpPr>
            <a:spLocks noChangeShapeType="1"/>
          </p:cNvSpPr>
          <p:nvPr/>
        </p:nvSpPr>
        <p:spPr bwMode="auto">
          <a:xfrm flipH="1">
            <a:off x="2095500" y="6367463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8880" name="Text Box 64"/>
          <p:cNvSpPr txBox="1">
            <a:spLocks noChangeArrowheads="1"/>
          </p:cNvSpPr>
          <p:nvPr/>
        </p:nvSpPr>
        <p:spPr bwMode="auto">
          <a:xfrm>
            <a:off x="4384675" y="582930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IPv6 datagram</a:t>
            </a:r>
          </a:p>
        </p:txBody>
      </p:sp>
      <p:sp>
        <p:nvSpPr>
          <p:cNvPr id="418881" name="Line 65"/>
          <p:cNvSpPr>
            <a:spLocks noChangeShapeType="1"/>
          </p:cNvSpPr>
          <p:nvPr/>
        </p:nvSpPr>
        <p:spPr bwMode="auto">
          <a:xfrm>
            <a:off x="6021388" y="59991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8882" name="Line 66"/>
          <p:cNvSpPr>
            <a:spLocks noChangeShapeType="1"/>
          </p:cNvSpPr>
          <p:nvPr/>
        </p:nvSpPr>
        <p:spPr bwMode="auto">
          <a:xfrm flipH="1">
            <a:off x="3522663" y="5999163"/>
            <a:ext cx="92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675" name="Rectangle 69"/>
          <p:cNvSpPr>
            <a:spLocks noChangeArrowheads="1"/>
          </p:cNvSpPr>
          <p:nvPr/>
        </p:nvSpPr>
        <p:spPr bwMode="auto">
          <a:xfrm>
            <a:off x="3490913" y="5386388"/>
            <a:ext cx="3422650" cy="401637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grpSp>
        <p:nvGrpSpPr>
          <p:cNvPr id="418886" name="Group 70"/>
          <p:cNvGrpSpPr>
            <a:grpSpLocks/>
          </p:cNvGrpSpPr>
          <p:nvPr/>
        </p:nvGrpSpPr>
        <p:grpSpPr bwMode="auto">
          <a:xfrm>
            <a:off x="4552950" y="4416425"/>
            <a:ext cx="3379788" cy="1109663"/>
            <a:chOff x="2868" y="2782"/>
            <a:chExt cx="2129" cy="699"/>
          </a:xfrm>
        </p:grpSpPr>
        <p:sp>
          <p:nvSpPr>
            <p:cNvPr id="70694" name="Text Box 51"/>
            <p:cNvSpPr txBox="1">
              <a:spLocks noChangeArrowheads="1"/>
            </p:cNvSpPr>
            <p:nvPr/>
          </p:nvSpPr>
          <p:spPr bwMode="auto">
            <a:xfrm>
              <a:off x="4204" y="2782"/>
              <a:ext cx="7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IPv4 payload </a:t>
              </a:r>
            </a:p>
          </p:txBody>
        </p:sp>
        <p:sp>
          <p:nvSpPr>
            <p:cNvPr id="70695" name="Line 54"/>
            <p:cNvSpPr>
              <a:spLocks noChangeShapeType="1"/>
            </p:cNvSpPr>
            <p:nvPr/>
          </p:nvSpPr>
          <p:spPr bwMode="auto">
            <a:xfrm flipH="1">
              <a:off x="2868" y="2979"/>
              <a:ext cx="1532" cy="50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8887" name="Group 71"/>
          <p:cNvGrpSpPr>
            <a:grpSpLocks/>
          </p:cNvGrpSpPr>
          <p:nvPr/>
        </p:nvGrpSpPr>
        <p:grpSpPr bwMode="auto">
          <a:xfrm>
            <a:off x="3506788" y="4321175"/>
            <a:ext cx="3402012" cy="1476375"/>
            <a:chOff x="2280" y="1247"/>
            <a:chExt cx="2143" cy="930"/>
          </a:xfrm>
        </p:grpSpPr>
        <p:sp>
          <p:nvSpPr>
            <p:cNvPr id="70678" name="Rectangle 5"/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0679" name="Line 8"/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0" name="Line 9"/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1" name="Line 10"/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2" name="Line 11"/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3" name="Line 12"/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4" name="Line 13"/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5" name="Line 14"/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6" name="Line 15"/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7" name="Text Box 16"/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UDP/TCP payload</a:t>
              </a:r>
            </a:p>
          </p:txBody>
        </p:sp>
        <p:sp>
          <p:nvSpPr>
            <p:cNvPr id="70688" name="Text Box 17"/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IPv6 source dest addr</a:t>
              </a:r>
            </a:p>
          </p:txBody>
        </p:sp>
        <p:sp>
          <p:nvSpPr>
            <p:cNvPr id="70689" name="Text Box 18"/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IPv6 header fields</a:t>
              </a:r>
            </a:p>
          </p:txBody>
        </p:sp>
        <p:sp>
          <p:nvSpPr>
            <p:cNvPr id="70690" name="Line 19"/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1" name="Line 20"/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2" name="Line 58"/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3" name="Line 59"/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34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18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8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B09CA929-78ED-4763-BAC1-4B9DFA158272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51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64516" name="Picture 35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66788"/>
            <a:ext cx="2741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Tunneling</a:t>
            </a:r>
          </a:p>
        </p:txBody>
      </p:sp>
      <p:sp>
        <p:nvSpPr>
          <p:cNvPr id="71686" name="Text Box 76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physical view:</a:t>
            </a:r>
          </a:p>
        </p:txBody>
      </p:sp>
      <p:sp>
        <p:nvSpPr>
          <p:cNvPr id="71687" name="Line 147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688" name="Text Box 18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smtClean="0">
                <a:solidFill>
                  <a:srgbClr val="CC0000"/>
                </a:solidFill>
              </a:rPr>
              <a:t>IPv4</a:t>
            </a:r>
          </a:p>
        </p:txBody>
      </p:sp>
      <p:sp>
        <p:nvSpPr>
          <p:cNvPr id="71689" name="Text Box 18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smtClean="0">
                <a:solidFill>
                  <a:srgbClr val="CC0000"/>
                </a:solidFill>
              </a:rPr>
              <a:t>IPv4</a:t>
            </a:r>
          </a:p>
        </p:txBody>
      </p:sp>
      <p:grpSp>
        <p:nvGrpSpPr>
          <p:cNvPr id="64522" name="Group 254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6463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463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463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64637" name="Group 25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4640" name="Freeform 2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64641" name="Freeform 2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71806" name="Line 261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1807" name="Line 262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4523" name="Group 328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71779" name="Text Box 92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1780" name="Text Box 108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1781" name="Line 141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1782" name="Text Box 143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sp>
          <p:nvSpPr>
            <p:cNvPr id="71783" name="Text Box 144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grpSp>
          <p:nvGrpSpPr>
            <p:cNvPr id="64616" name="Group 245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64626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4627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4628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64629" name="Group 24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4632" name="Freeform 2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4633" name="Freeform 2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1798" name="Line 25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799" name="Line 25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4617" name="Group 263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64618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4619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4620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64621" name="Group 26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4624" name="Freeform 2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4625" name="Freeform 2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1790" name="Line 27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791" name="Line 27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4524" name="Group 272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6460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460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460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64606" name="Group 2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4609" name="Freeform 2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64610" name="Freeform 2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71775" name="Line 2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1776" name="Line 280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4525" name="Group 303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71748" name="Text Box 50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71749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1750" name="Text Box 145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sp>
          <p:nvSpPr>
            <p:cNvPr id="71751" name="Text Box 146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grpSp>
          <p:nvGrpSpPr>
            <p:cNvPr id="64584" name="Group 281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6459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459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459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64598" name="Group 285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4601" name="Freeform 28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4602" name="Freeform 28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1767" name="Line 288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768" name="Line 289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4585" name="Group 290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6458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458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458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64590" name="Group 29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4593" name="Freeform 29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4594" name="Freeform 29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1759" name="Line 297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760" name="Line 298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1754" name="Text Box 299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71694" name="Text Box 300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1695" name="Text Box 301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D</a:t>
            </a:r>
          </a:p>
        </p:txBody>
      </p:sp>
      <p:grpSp>
        <p:nvGrpSpPr>
          <p:cNvPr id="619874" name="Group 354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71697" name="Rectangle 6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1698" name="Text Box 75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logical view:</a:t>
              </a:r>
            </a:p>
          </p:txBody>
        </p:sp>
        <p:sp>
          <p:nvSpPr>
            <p:cNvPr id="71699" name="Text Box 244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1" smtClean="0">
                  <a:solidFill>
                    <a:srgbClr val="CC0000"/>
                  </a:solidFill>
                </a:rPr>
                <a:t>IPv4 tunnel 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1" smtClean="0">
                  <a:solidFill>
                    <a:srgbClr val="CC0000"/>
                  </a:solidFill>
                </a:rPr>
                <a:t>connecting IPv6 routers</a:t>
              </a:r>
            </a:p>
          </p:txBody>
        </p:sp>
        <p:grpSp>
          <p:nvGrpSpPr>
            <p:cNvPr id="64532" name="Group 304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71725" name="Text Box 305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E</a:t>
                </a:r>
              </a:p>
            </p:txBody>
          </p:sp>
          <p:sp>
            <p:nvSpPr>
              <p:cNvPr id="71726" name="Line 306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727" name="Text Box 307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smtClean="0">
                    <a:solidFill>
                      <a:srgbClr val="000000"/>
                    </a:solidFill>
                  </a:rPr>
                  <a:t>IPv6</a:t>
                </a:r>
              </a:p>
            </p:txBody>
          </p:sp>
          <p:sp>
            <p:nvSpPr>
              <p:cNvPr id="71728" name="Text Box 308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smtClean="0">
                    <a:solidFill>
                      <a:srgbClr val="000000"/>
                    </a:solidFill>
                  </a:rPr>
                  <a:t>IPv6</a:t>
                </a:r>
              </a:p>
            </p:txBody>
          </p:sp>
          <p:grpSp>
            <p:nvGrpSpPr>
              <p:cNvPr id="64561" name="Group 309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64572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457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4574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4575" name="Group 31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4578" name="Freeform 31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4579" name="Freeform 31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1744" name="Line 31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745" name="Line 31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4562" name="Group 318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64564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456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4566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4567" name="Group 322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4570" name="Freeform 323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4571" name="Freeform 324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1736" name="Line 325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737" name="Line 326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71731" name="Text Box 327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F</a:t>
                </a:r>
              </a:p>
            </p:txBody>
          </p:sp>
        </p:grpSp>
        <p:grpSp>
          <p:nvGrpSpPr>
            <p:cNvPr id="64533" name="Group 329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71702" name="Text Box 330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71703" name="Text Box 331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71704" name="Line 332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705" name="Text Box 333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smtClean="0">
                    <a:solidFill>
                      <a:srgbClr val="000000"/>
                    </a:solidFill>
                  </a:rPr>
                  <a:t>IPv6</a:t>
                </a:r>
              </a:p>
            </p:txBody>
          </p:sp>
          <p:sp>
            <p:nvSpPr>
              <p:cNvPr id="71706" name="Text Box 334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smtClean="0">
                    <a:solidFill>
                      <a:srgbClr val="000000"/>
                    </a:solidFill>
                  </a:rPr>
                  <a:t>IPv6</a:t>
                </a:r>
              </a:p>
            </p:txBody>
          </p:sp>
          <p:grpSp>
            <p:nvGrpSpPr>
              <p:cNvPr id="64539" name="Group 335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6454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455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455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4552" name="Group 33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4555" name="Freeform 34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4556" name="Freeform 34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1721" name="Line 34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722" name="Line 34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4540" name="Group 344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6454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454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454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4544" name="Group 34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4547" name="Freeform 34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4548" name="Freeform 35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1713" name="Line 35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714" name="Line 35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383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9A78F65F-2FB0-4B6E-A58E-DF4EF5D2942A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52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620896" name="Group 352"/>
          <p:cNvGrpSpPr>
            <a:grpSpLocks/>
          </p:cNvGrpSpPr>
          <p:nvPr/>
        </p:nvGrpSpPr>
        <p:grpSpPr bwMode="auto">
          <a:xfrm>
            <a:off x="2557463" y="3384550"/>
            <a:ext cx="817562" cy="2981325"/>
            <a:chOff x="1611" y="2132"/>
            <a:chExt cx="515" cy="1878"/>
          </a:xfrm>
        </p:grpSpPr>
        <p:grpSp>
          <p:nvGrpSpPr>
            <p:cNvPr id="65694" name="Group 212"/>
            <p:cNvGrpSpPr>
              <a:grpSpLocks/>
            </p:cNvGrpSpPr>
            <p:nvPr/>
          </p:nvGrpSpPr>
          <p:grpSpPr bwMode="auto">
            <a:xfrm>
              <a:off x="1625" y="2200"/>
              <a:ext cx="471" cy="908"/>
              <a:chOff x="643" y="2144"/>
              <a:chExt cx="471" cy="908"/>
            </a:xfrm>
          </p:grpSpPr>
          <p:sp>
            <p:nvSpPr>
              <p:cNvPr id="72866" name="Rectangle 183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867" name="Text Box 184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400" smtClean="0">
                    <a:solidFill>
                      <a:srgbClr val="000000"/>
                    </a:solidFill>
                  </a:rPr>
                  <a:t>flow: X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400" smtClean="0">
                    <a:solidFill>
                      <a:srgbClr val="000000"/>
                    </a:solidFill>
                  </a:rPr>
                  <a:t>src: A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400" smtClean="0">
                    <a:solidFill>
                      <a:srgbClr val="000000"/>
                    </a:solidFill>
                  </a:rPr>
                  <a:t>dest: F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400" smtClean="0">
                    <a:solidFill>
                      <a:srgbClr val="000000"/>
                    </a:solidFill>
                  </a:rPr>
                  <a:t>data</a:t>
                </a:r>
              </a:p>
            </p:txBody>
          </p:sp>
        </p:grpSp>
        <p:sp>
          <p:nvSpPr>
            <p:cNvPr id="72863" name="Line 194"/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864" name="Text Box 204"/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A-to-B: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sp>
          <p:nvSpPr>
            <p:cNvPr id="72865" name="Line 205"/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20897" name="Group 353"/>
          <p:cNvGrpSpPr>
            <a:grpSpLocks/>
          </p:cNvGrpSpPr>
          <p:nvPr/>
        </p:nvGrpSpPr>
        <p:grpSpPr bwMode="auto">
          <a:xfrm>
            <a:off x="3532188" y="3376613"/>
            <a:ext cx="1185862" cy="3319462"/>
            <a:chOff x="2225" y="2127"/>
            <a:chExt cx="747" cy="2091"/>
          </a:xfrm>
        </p:grpSpPr>
        <p:grpSp>
          <p:nvGrpSpPr>
            <p:cNvPr id="65685" name="Group 216"/>
            <p:cNvGrpSpPr>
              <a:grpSpLocks/>
            </p:cNvGrpSpPr>
            <p:nvPr/>
          </p:nvGrpSpPr>
          <p:grpSpPr bwMode="auto">
            <a:xfrm>
              <a:off x="2225" y="2194"/>
              <a:ext cx="620" cy="1388"/>
              <a:chOff x="441" y="2082"/>
              <a:chExt cx="620" cy="1388"/>
            </a:xfrm>
          </p:grpSpPr>
          <p:sp>
            <p:nvSpPr>
              <p:cNvPr id="72857" name="Rectangle 189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5690" name="Group 190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72860" name="Rectangle 191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861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1400" smtClean="0">
                      <a:solidFill>
                        <a:srgbClr val="000000"/>
                      </a:solidFill>
                    </a:rPr>
                    <a:t>Flow: X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1400" smtClean="0">
                      <a:solidFill>
                        <a:srgbClr val="000000"/>
                      </a:solidFill>
                    </a:rPr>
                    <a:t>Src: A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1400" smtClean="0">
                      <a:solidFill>
                        <a:srgbClr val="000000"/>
                      </a:solidFill>
                    </a:rPr>
                    <a:t>Dest: F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400" smtClean="0">
                    <a:solidFill>
                      <a:srgbClr val="000000"/>
                    </a:solidFill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400" smtClean="0">
                    <a:solidFill>
                      <a:srgbClr val="000000"/>
                    </a:solidFill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1400" smtClean="0">
                      <a:solidFill>
                        <a:srgbClr val="000000"/>
                      </a:solidFill>
                    </a:rPr>
                    <a:t>data</a:t>
                  </a:r>
                </a:p>
              </p:txBody>
            </p:sp>
          </p:grpSp>
          <p:sp>
            <p:nvSpPr>
              <p:cNvPr id="72859" name="Text Box 193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FFFFFF"/>
                    </a:solidFill>
                  </a:rPr>
                  <a:t>src:B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FFFFFF"/>
                    </a:solidFill>
                  </a:rPr>
                  <a:t>dest: E</a:t>
                </a:r>
              </a:p>
            </p:txBody>
          </p:sp>
        </p:grpSp>
        <p:sp>
          <p:nvSpPr>
            <p:cNvPr id="72854" name="Line 195"/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855" name="Text Box 208"/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B-to-C: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 inside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IPv4</a:t>
              </a:r>
            </a:p>
          </p:txBody>
        </p:sp>
        <p:sp>
          <p:nvSpPr>
            <p:cNvPr id="72856" name="Line 209"/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20899" name="Group 355"/>
          <p:cNvGrpSpPr>
            <a:grpSpLocks/>
          </p:cNvGrpSpPr>
          <p:nvPr/>
        </p:nvGrpSpPr>
        <p:grpSpPr bwMode="auto">
          <a:xfrm>
            <a:off x="6748463" y="3379788"/>
            <a:ext cx="881062" cy="2998787"/>
            <a:chOff x="4251" y="2129"/>
            <a:chExt cx="555" cy="1889"/>
          </a:xfrm>
        </p:grpSpPr>
        <p:sp>
          <p:nvSpPr>
            <p:cNvPr id="72847" name="Line 197"/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848" name="Text Box 206"/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E-to-F: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sp>
          <p:nvSpPr>
            <p:cNvPr id="72849" name="Line 207"/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682" name="Group 213"/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72851" name="Rectangle 214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852" name="Text Box 215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400" smtClean="0">
                    <a:solidFill>
                      <a:srgbClr val="000000"/>
                    </a:solidFill>
                  </a:rPr>
                  <a:t>flow: X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400" smtClean="0">
                    <a:solidFill>
                      <a:srgbClr val="000000"/>
                    </a:solidFill>
                  </a:rPr>
                  <a:t>src: A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400" smtClean="0">
                    <a:solidFill>
                      <a:srgbClr val="000000"/>
                    </a:solidFill>
                  </a:rPr>
                  <a:t>dest: F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40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400" smtClean="0">
                    <a:solidFill>
                      <a:srgbClr val="000000"/>
                    </a:solidFill>
                  </a:rPr>
                  <a:t>data</a:t>
                </a:r>
              </a:p>
            </p:txBody>
          </p:sp>
        </p:grpSp>
      </p:grpSp>
      <p:grpSp>
        <p:nvGrpSpPr>
          <p:cNvPr id="620898" name="Group 354"/>
          <p:cNvGrpSpPr>
            <a:grpSpLocks/>
          </p:cNvGrpSpPr>
          <p:nvPr/>
        </p:nvGrpSpPr>
        <p:grpSpPr bwMode="auto">
          <a:xfrm>
            <a:off x="5567363" y="3378200"/>
            <a:ext cx="1176337" cy="3330575"/>
            <a:chOff x="3507" y="2128"/>
            <a:chExt cx="741" cy="2098"/>
          </a:xfrm>
        </p:grpSpPr>
        <p:sp>
          <p:nvSpPr>
            <p:cNvPr id="72838" name="Line 196"/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839" name="Text Box 210"/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B-to-C: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 inside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IPv4</a:t>
              </a:r>
            </a:p>
          </p:txBody>
        </p:sp>
        <p:sp>
          <p:nvSpPr>
            <p:cNvPr id="72840" name="Line 211"/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673" name="Group 217"/>
            <p:cNvGrpSpPr>
              <a:grpSpLocks/>
            </p:cNvGrpSpPr>
            <p:nvPr/>
          </p:nvGrpSpPr>
          <p:grpSpPr bwMode="auto">
            <a:xfrm>
              <a:off x="3521" y="2220"/>
              <a:ext cx="620" cy="1388"/>
              <a:chOff x="441" y="2082"/>
              <a:chExt cx="620" cy="1388"/>
            </a:xfrm>
          </p:grpSpPr>
          <p:sp>
            <p:nvSpPr>
              <p:cNvPr id="72842" name="Rectangle 218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5675" name="Group 219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72845" name="Rectangle 220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846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1400" smtClean="0">
                      <a:solidFill>
                        <a:srgbClr val="000000"/>
                      </a:solidFill>
                    </a:rPr>
                    <a:t>Flow: X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1400" smtClean="0">
                      <a:solidFill>
                        <a:srgbClr val="000000"/>
                      </a:solidFill>
                    </a:rPr>
                    <a:t>Src: A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1400" smtClean="0">
                      <a:solidFill>
                        <a:srgbClr val="000000"/>
                      </a:solidFill>
                    </a:rPr>
                    <a:t>Dest: F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400" smtClean="0">
                    <a:solidFill>
                      <a:srgbClr val="000000"/>
                    </a:solidFill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en-US" sz="1400" smtClean="0">
                    <a:solidFill>
                      <a:srgbClr val="000000"/>
                    </a:solidFill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1400" smtClean="0">
                      <a:solidFill>
                        <a:srgbClr val="000000"/>
                      </a:solidFill>
                    </a:rPr>
                    <a:t>data</a:t>
                  </a:r>
                </a:p>
              </p:txBody>
            </p:sp>
          </p:grpSp>
          <p:sp>
            <p:nvSpPr>
              <p:cNvPr id="72844" name="Text Box 222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FFFFFF"/>
                    </a:solidFill>
                  </a:rPr>
                  <a:t>src:B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FFFFFF"/>
                    </a:solidFill>
                  </a:rPr>
                  <a:t>dest: E</a:t>
                </a:r>
              </a:p>
            </p:txBody>
          </p:sp>
        </p:grpSp>
      </p:grpSp>
      <p:sp>
        <p:nvSpPr>
          <p:cNvPr id="72712" name="Text Box 224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physical view:</a:t>
            </a:r>
          </a:p>
        </p:txBody>
      </p:sp>
      <p:sp>
        <p:nvSpPr>
          <p:cNvPr id="72713" name="Line 225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5546" name="Group 228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6566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566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566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65665" name="Group 23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5668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65669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72834" name="Line 23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835" name="Line 23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5547" name="Group 237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72807" name="Text Box 238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2808" name="Text Box 239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2809" name="Line 240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810" name="Text Box 241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sp>
          <p:nvSpPr>
            <p:cNvPr id="72811" name="Text Box 242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grpSp>
          <p:nvGrpSpPr>
            <p:cNvPr id="65644" name="Group 243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6565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565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565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65657" name="Group 24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5660" name="Freeform 2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5661" name="Freeform 2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2826" name="Line 25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827" name="Line 25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645" name="Group 252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65646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5647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5648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65649" name="Group 25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5652" name="Freeform 2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5653" name="Freeform 2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2818" name="Line 259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819" name="Line 260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5548" name="Group 261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6563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563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563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65634" name="Group 26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5637" name="Freeform 2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65638" name="Freeform 2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72803" name="Line 26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804" name="Line 269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5549" name="Group 270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72776" name="Text Box 271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72777" name="Line 27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778" name="Text Box 273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sp>
          <p:nvSpPr>
            <p:cNvPr id="72779" name="Text Box 274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IPv6</a:t>
              </a:r>
            </a:p>
          </p:txBody>
        </p:sp>
        <p:grpSp>
          <p:nvGrpSpPr>
            <p:cNvPr id="65612" name="Group 275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6562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562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562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65626" name="Group 27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5629" name="Freeform 2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5630" name="Freeform 2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2795" name="Line 28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796" name="Line 28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613" name="Group 284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6561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561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6561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65618" name="Group 28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5621" name="Freeform 2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5622" name="Freeform 2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2787" name="Line 291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788" name="Line 292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2782" name="Text Box 293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72718" name="Text Box 294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2719" name="Text Box 295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D</a:t>
            </a:r>
          </a:p>
        </p:txBody>
      </p:sp>
      <p:grpSp>
        <p:nvGrpSpPr>
          <p:cNvPr id="65552" name="Group 296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72725" name="Rectangle 29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2726" name="Text Box 298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logical view:</a:t>
              </a:r>
            </a:p>
          </p:txBody>
        </p:sp>
        <p:sp>
          <p:nvSpPr>
            <p:cNvPr id="72727" name="Text Box 299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1" smtClean="0">
                  <a:solidFill>
                    <a:srgbClr val="CC0000"/>
                  </a:solidFill>
                </a:rPr>
                <a:t>IPv4 tunnel 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1" smtClean="0">
                  <a:solidFill>
                    <a:srgbClr val="CC0000"/>
                  </a:solidFill>
                </a:rPr>
                <a:t>connecting IPv6 routers</a:t>
              </a:r>
            </a:p>
          </p:txBody>
        </p:sp>
        <p:grpSp>
          <p:nvGrpSpPr>
            <p:cNvPr id="65560" name="Group 300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72753" name="Text Box 301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E</a:t>
                </a:r>
              </a:p>
            </p:txBody>
          </p:sp>
          <p:sp>
            <p:nvSpPr>
              <p:cNvPr id="72754" name="Line 302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755" name="Text Box 303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smtClean="0">
                    <a:solidFill>
                      <a:srgbClr val="000000"/>
                    </a:solidFill>
                  </a:rPr>
                  <a:t>IPv6</a:t>
                </a:r>
              </a:p>
            </p:txBody>
          </p:sp>
          <p:sp>
            <p:nvSpPr>
              <p:cNvPr id="72756" name="Text Box 304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smtClean="0">
                    <a:solidFill>
                      <a:srgbClr val="000000"/>
                    </a:solidFill>
                  </a:rPr>
                  <a:t>IPv6</a:t>
                </a:r>
              </a:p>
            </p:txBody>
          </p:sp>
          <p:grpSp>
            <p:nvGrpSpPr>
              <p:cNvPr id="65589" name="Group 305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65600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5601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5602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5603" name="Group 30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5606" name="Freeform 31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5607" name="Freeform 31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2772" name="Line 31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2773" name="Line 31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5590" name="Group 314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65592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55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5594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5595" name="Group 31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5598" name="Freeform 31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5599" name="Freeform 32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2764" name="Line 32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2765" name="Line 32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72759" name="Text Box 323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F</a:t>
                </a:r>
              </a:p>
            </p:txBody>
          </p:sp>
        </p:grpSp>
        <p:grpSp>
          <p:nvGrpSpPr>
            <p:cNvPr id="65561" name="Group 324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72730" name="Text Box 325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72731" name="Text Box 326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72732" name="Line 327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733" name="Text Box 328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smtClean="0">
                    <a:solidFill>
                      <a:srgbClr val="000000"/>
                    </a:solidFill>
                  </a:rPr>
                  <a:t>IPv6</a:t>
                </a:r>
              </a:p>
            </p:txBody>
          </p:sp>
          <p:sp>
            <p:nvSpPr>
              <p:cNvPr id="72734" name="Text Box 329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smtClean="0">
                    <a:solidFill>
                      <a:srgbClr val="000000"/>
                    </a:solidFill>
                  </a:rPr>
                  <a:t>IPv6</a:t>
                </a:r>
              </a:p>
            </p:txBody>
          </p:sp>
          <p:grpSp>
            <p:nvGrpSpPr>
              <p:cNvPr id="65567" name="Group 330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65577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557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5579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5580" name="Group 334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5583" name="Freeform 335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5584" name="Freeform 336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2749" name="Line 337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2750" name="Line 338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5568" name="Group 339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6556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557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6557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65572" name="Group 34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5575" name="Freeform 34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65576" name="Freeform 34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</p:grpSp>
            <p:sp>
              <p:nvSpPr>
                <p:cNvPr id="72741" name="Line 34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2742" name="Line 34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pic>
        <p:nvPicPr>
          <p:cNvPr id="65553" name="Picture 34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66788"/>
            <a:ext cx="2741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2" name="Rectangle 349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Tunneling</a:t>
            </a:r>
          </a:p>
        </p:txBody>
      </p:sp>
      <p:sp>
        <p:nvSpPr>
          <p:cNvPr id="72723" name="Text Box 35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smtClean="0">
                <a:solidFill>
                  <a:srgbClr val="CC0000"/>
                </a:solidFill>
              </a:rPr>
              <a:t>IPv4</a:t>
            </a:r>
          </a:p>
        </p:txBody>
      </p:sp>
      <p:sp>
        <p:nvSpPr>
          <p:cNvPr id="72724" name="Text Box 35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smtClean="0">
                <a:solidFill>
                  <a:srgbClr val="CC0000"/>
                </a:solidFill>
              </a:rPr>
              <a:t>IPv4</a:t>
            </a:r>
          </a:p>
        </p:txBody>
      </p:sp>
    </p:spTree>
    <p:extLst>
      <p:ext uri="{BB962C8B-B14F-4D97-AF65-F5344CB8AC3E}">
        <p14:creationId xmlns:p14="http://schemas.microsoft.com/office/powerpoint/2010/main" val="27033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A5C1E05A-4606-4214-A52D-1D602939E897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7172" name="Picture 16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7032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Group 166"/>
          <p:cNvGrpSpPr>
            <a:grpSpLocks/>
          </p:cNvGrpSpPr>
          <p:nvPr/>
        </p:nvGrpSpPr>
        <p:grpSpPr bwMode="auto">
          <a:xfrm>
            <a:off x="1301750" y="1198563"/>
            <a:ext cx="5530850" cy="5245100"/>
            <a:chOff x="398" y="129"/>
            <a:chExt cx="3484" cy="3304"/>
          </a:xfrm>
        </p:grpSpPr>
        <p:sp>
          <p:nvSpPr>
            <p:cNvPr id="7181" name="Freeform 2"/>
            <p:cNvSpPr>
              <a:spLocks/>
            </p:cNvSpPr>
            <p:nvPr/>
          </p:nvSpPr>
          <p:spPr bwMode="auto">
            <a:xfrm>
              <a:off x="2031" y="2058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182" name="Freeform 3"/>
            <p:cNvSpPr>
              <a:spLocks/>
            </p:cNvSpPr>
            <p:nvPr/>
          </p:nvSpPr>
          <p:spPr bwMode="auto">
            <a:xfrm>
              <a:off x="1090" y="1594"/>
              <a:ext cx="1443" cy="816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159" name="Rectangle 4"/>
            <p:cNvSpPr>
              <a:spLocks noChangeArrowheads="1"/>
            </p:cNvSpPr>
            <p:nvPr/>
          </p:nvSpPr>
          <p:spPr bwMode="auto">
            <a:xfrm>
              <a:off x="1084" y="129"/>
              <a:ext cx="1460" cy="147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160" name="Oval 5"/>
            <p:cNvSpPr>
              <a:spLocks noChangeArrowheads="1"/>
            </p:cNvSpPr>
            <p:nvPr/>
          </p:nvSpPr>
          <p:spPr bwMode="auto">
            <a:xfrm>
              <a:off x="1163" y="162"/>
              <a:ext cx="132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7185" name="Freeform 6"/>
            <p:cNvSpPr>
              <a:spLocks/>
            </p:cNvSpPr>
            <p:nvPr/>
          </p:nvSpPr>
          <p:spPr bwMode="auto">
            <a:xfrm>
              <a:off x="2433" y="22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7186" name="Group 7"/>
            <p:cNvGrpSpPr>
              <a:grpSpLocks/>
            </p:cNvGrpSpPr>
            <p:nvPr/>
          </p:nvGrpSpPr>
          <p:grpSpPr bwMode="auto"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6307" name="Oval 8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08" name="Line 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09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10" name="Rectangle 1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11" name="Oval 1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336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31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18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19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337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31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15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16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7187" name="Group 21"/>
            <p:cNvGrpSpPr>
              <a:grpSpLocks/>
            </p:cNvGrpSpPr>
            <p:nvPr/>
          </p:nvGrpSpPr>
          <p:grpSpPr bwMode="auto"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6294" name="Oval 22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95" name="Line 2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6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7" name="Rectangle 2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98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323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30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05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06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324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301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02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03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7188" name="Group 35"/>
            <p:cNvGrpSpPr>
              <a:grpSpLocks/>
            </p:cNvGrpSpPr>
            <p:nvPr/>
          </p:nvGrpSpPr>
          <p:grpSpPr bwMode="auto"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6281" name="Oval 36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82" name="Line 3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83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84" name="Rectangle 3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85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310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9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92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93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311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88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89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90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7189" name="Group 49"/>
            <p:cNvGrpSpPr>
              <a:grpSpLocks/>
            </p:cNvGrpSpPr>
            <p:nvPr/>
          </p:nvGrpSpPr>
          <p:grpSpPr bwMode="auto"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6268" name="Oval 50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69" name="Line 5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70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71" name="Rectangle 5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72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97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7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79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80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298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75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76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77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7190" name="Group 63"/>
            <p:cNvGrpSpPr>
              <a:grpSpLocks/>
            </p:cNvGrpSpPr>
            <p:nvPr/>
          </p:nvGrpSpPr>
          <p:grpSpPr bwMode="auto"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6255" name="Oval 64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56" name="Line 6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7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8" name="Rectangle 6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59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84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65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66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67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285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62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63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64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7191" name="Group 77"/>
            <p:cNvGrpSpPr>
              <a:grpSpLocks/>
            </p:cNvGrpSpPr>
            <p:nvPr/>
          </p:nvGrpSpPr>
          <p:grpSpPr bwMode="auto"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6242" name="Oval 78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3" name="Line 7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4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5" name="Rectangle 8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46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71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5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53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54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272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4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50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51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7192" name="Freeform 91"/>
            <p:cNvSpPr>
              <a:spLocks/>
            </p:cNvSpPr>
            <p:nvPr/>
          </p:nvSpPr>
          <p:spPr bwMode="auto">
            <a:xfrm>
              <a:off x="3089" y="2245"/>
              <a:ext cx="318" cy="194"/>
            </a:xfrm>
            <a:custGeom>
              <a:avLst/>
              <a:gdLst>
                <a:gd name="T0" fmla="*/ 0 w 318"/>
                <a:gd name="T1" fmla="*/ 0 h 194"/>
                <a:gd name="T2" fmla="*/ 318 w 318"/>
                <a:gd name="T3" fmla="*/ 194 h 1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193" name="Freeform 92"/>
            <p:cNvSpPr>
              <a:spLocks/>
            </p:cNvSpPr>
            <p:nvPr/>
          </p:nvSpPr>
          <p:spPr bwMode="auto">
            <a:xfrm>
              <a:off x="2418" y="2492"/>
              <a:ext cx="303" cy="150"/>
            </a:xfrm>
            <a:custGeom>
              <a:avLst/>
              <a:gdLst>
                <a:gd name="T0" fmla="*/ 0 w 294"/>
                <a:gd name="T1" fmla="*/ 0 h 174"/>
                <a:gd name="T2" fmla="*/ 374 w 294"/>
                <a:gd name="T3" fmla="*/ 53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194" name="Freeform 93"/>
            <p:cNvSpPr>
              <a:spLocks/>
            </p:cNvSpPr>
            <p:nvPr/>
          </p:nvSpPr>
          <p:spPr bwMode="auto">
            <a:xfrm>
              <a:off x="3015" y="2477"/>
              <a:ext cx="396" cy="156"/>
            </a:xfrm>
            <a:custGeom>
              <a:avLst/>
              <a:gdLst>
                <a:gd name="T0" fmla="*/ 0 w 378"/>
                <a:gd name="T1" fmla="*/ 74 h 174"/>
                <a:gd name="T2" fmla="*/ 550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195" name="Freeform 94"/>
            <p:cNvSpPr>
              <a:spLocks/>
            </p:cNvSpPr>
            <p:nvPr/>
          </p:nvSpPr>
          <p:spPr bwMode="auto">
            <a:xfrm>
              <a:off x="3435" y="2511"/>
              <a:ext cx="130" cy="320"/>
            </a:xfrm>
            <a:custGeom>
              <a:avLst/>
              <a:gdLst>
                <a:gd name="T0" fmla="*/ 0 w 118"/>
                <a:gd name="T1" fmla="*/ 14 h 500"/>
                <a:gd name="T2" fmla="*/ 258 w 118"/>
                <a:gd name="T3" fmla="*/ 0 h 5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196" name="Freeform 95"/>
            <p:cNvSpPr>
              <a:spLocks/>
            </p:cNvSpPr>
            <p:nvPr/>
          </p:nvSpPr>
          <p:spPr bwMode="auto">
            <a:xfrm>
              <a:off x="2657" y="2847"/>
              <a:ext cx="464" cy="47"/>
            </a:xfrm>
            <a:custGeom>
              <a:avLst/>
              <a:gdLst>
                <a:gd name="T0" fmla="*/ 2261 w 370"/>
                <a:gd name="T1" fmla="*/ 689 h 32"/>
                <a:gd name="T2" fmla="*/ 0 w 370"/>
                <a:gd name="T3" fmla="*/ 0 h 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197" name="Freeform 96"/>
            <p:cNvSpPr>
              <a:spLocks/>
            </p:cNvSpPr>
            <p:nvPr/>
          </p:nvSpPr>
          <p:spPr bwMode="auto">
            <a:xfrm>
              <a:off x="2319" y="2507"/>
              <a:ext cx="122" cy="268"/>
            </a:xfrm>
            <a:custGeom>
              <a:avLst/>
              <a:gdLst>
                <a:gd name="T0" fmla="*/ 8 w 176"/>
                <a:gd name="T1" fmla="*/ 13 h 412"/>
                <a:gd name="T2" fmla="*/ 9 w 176"/>
                <a:gd name="T3" fmla="*/ 13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174" name="Rectangle 97"/>
            <p:cNvSpPr>
              <a:spLocks noChangeArrowheads="1"/>
            </p:cNvSpPr>
            <p:nvPr/>
          </p:nvSpPr>
          <p:spPr bwMode="auto">
            <a:xfrm>
              <a:off x="1128" y="2264"/>
              <a:ext cx="728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175" name="Rectangle 98"/>
            <p:cNvSpPr>
              <a:spLocks noChangeArrowheads="1"/>
            </p:cNvSpPr>
            <p:nvPr/>
          </p:nvSpPr>
          <p:spPr bwMode="auto">
            <a:xfrm>
              <a:off x="1113" y="2279"/>
              <a:ext cx="723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176" name="Line 99"/>
            <p:cNvSpPr>
              <a:spLocks noChangeShapeType="1"/>
            </p:cNvSpPr>
            <p:nvPr/>
          </p:nvSpPr>
          <p:spPr bwMode="auto">
            <a:xfrm>
              <a:off x="1759" y="2362"/>
              <a:ext cx="26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77" name="Text Box 100"/>
            <p:cNvSpPr txBox="1">
              <a:spLocks noChangeArrowheads="1"/>
            </p:cNvSpPr>
            <p:nvPr/>
          </p:nvSpPr>
          <p:spPr bwMode="auto">
            <a:xfrm>
              <a:off x="2390" y="218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178" name="Text Box 101"/>
            <p:cNvSpPr txBox="1">
              <a:spLocks noChangeArrowheads="1"/>
            </p:cNvSpPr>
            <p:nvPr/>
          </p:nvSpPr>
          <p:spPr bwMode="auto">
            <a:xfrm>
              <a:off x="2336" y="245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179" name="Text Box 102"/>
            <p:cNvSpPr txBox="1">
              <a:spLocks noChangeArrowheads="1"/>
            </p:cNvSpPr>
            <p:nvPr/>
          </p:nvSpPr>
          <p:spPr bwMode="auto">
            <a:xfrm>
              <a:off x="2178" y="250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180" name="Rectangle 104"/>
            <p:cNvSpPr>
              <a:spLocks noChangeArrowheads="1"/>
            </p:cNvSpPr>
            <p:nvPr/>
          </p:nvSpPr>
          <p:spPr bwMode="auto">
            <a:xfrm>
              <a:off x="1509" y="2281"/>
              <a:ext cx="269" cy="1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181" name="Text Box 105"/>
            <p:cNvSpPr txBox="1">
              <a:spLocks noChangeArrowheads="1"/>
            </p:cNvSpPr>
            <p:nvPr/>
          </p:nvSpPr>
          <p:spPr bwMode="auto">
            <a:xfrm>
              <a:off x="1479" y="2264"/>
              <a:ext cx="3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0111</a:t>
              </a:r>
            </a:p>
          </p:txBody>
        </p:sp>
        <p:sp>
          <p:nvSpPr>
            <p:cNvPr id="6182" name="Text Box 106"/>
            <p:cNvSpPr txBox="1">
              <a:spLocks noChangeArrowheads="1"/>
            </p:cNvSpPr>
            <p:nvPr/>
          </p:nvSpPr>
          <p:spPr bwMode="auto">
            <a:xfrm>
              <a:off x="398" y="1841"/>
              <a:ext cx="101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dirty="0" smtClean="0">
                  <a:solidFill>
                    <a:srgbClr val="000000"/>
                  </a:solidFill>
                </a:rPr>
                <a:t>value in arriving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600" dirty="0" smtClean="0">
                  <a:solidFill>
                    <a:srgbClr val="000000"/>
                  </a:solidFill>
                </a:rPr>
                <a:t>packet</a:t>
              </a:r>
              <a:r>
                <a:rPr lang="en-US" altLang="ja-JP" sz="1600" dirty="0" smtClean="0">
                  <a:solidFill>
                    <a:srgbClr val="000000"/>
                  </a:solidFill>
                </a:rPr>
                <a:t>’s header</a:t>
              </a:r>
              <a:endParaRPr lang="en-US" altLang="en-US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183" name="Line 107"/>
            <p:cNvSpPr>
              <a:spLocks noChangeShapeType="1"/>
            </p:cNvSpPr>
            <p:nvPr/>
          </p:nvSpPr>
          <p:spPr bwMode="auto">
            <a:xfrm flipH="1">
              <a:off x="1269" y="2444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84" name="Text Box 108"/>
            <p:cNvSpPr txBox="1">
              <a:spLocks noChangeArrowheads="1"/>
            </p:cNvSpPr>
            <p:nvPr/>
          </p:nvSpPr>
          <p:spPr bwMode="auto">
            <a:xfrm>
              <a:off x="1244" y="261"/>
              <a:ext cx="1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routing algorithm</a:t>
              </a:r>
            </a:p>
          </p:txBody>
        </p:sp>
        <p:sp>
          <p:nvSpPr>
            <p:cNvPr id="6185" name="Rectangle 109"/>
            <p:cNvSpPr>
              <a:spLocks noChangeArrowheads="1"/>
            </p:cNvSpPr>
            <p:nvPr/>
          </p:nvSpPr>
          <p:spPr bwMode="auto">
            <a:xfrm>
              <a:off x="1197" y="732"/>
              <a:ext cx="1263" cy="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186" name="Text Box 110"/>
            <p:cNvSpPr txBox="1">
              <a:spLocks noChangeArrowheads="1"/>
            </p:cNvSpPr>
            <p:nvPr/>
          </p:nvSpPr>
          <p:spPr bwMode="auto">
            <a:xfrm>
              <a:off x="1248" y="702"/>
              <a:ext cx="1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local forwarding table</a:t>
              </a:r>
            </a:p>
          </p:txBody>
        </p:sp>
        <p:sp>
          <p:nvSpPr>
            <p:cNvPr id="6187" name="Text Box 111"/>
            <p:cNvSpPr txBox="1">
              <a:spLocks noChangeArrowheads="1"/>
            </p:cNvSpPr>
            <p:nvPr/>
          </p:nvSpPr>
          <p:spPr bwMode="auto">
            <a:xfrm>
              <a:off x="1174" y="858"/>
              <a:ext cx="7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header value</a:t>
              </a:r>
            </a:p>
          </p:txBody>
        </p:sp>
        <p:sp>
          <p:nvSpPr>
            <p:cNvPr id="6188" name="Text Box 112"/>
            <p:cNvSpPr txBox="1">
              <a:spLocks noChangeArrowheads="1"/>
            </p:cNvSpPr>
            <p:nvPr/>
          </p:nvSpPr>
          <p:spPr bwMode="auto">
            <a:xfrm>
              <a:off x="1846" y="859"/>
              <a:ext cx="6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output link</a:t>
              </a:r>
            </a:p>
          </p:txBody>
        </p:sp>
        <p:sp>
          <p:nvSpPr>
            <p:cNvPr id="6189" name="Line 113"/>
            <p:cNvSpPr>
              <a:spLocks noChangeShapeType="1"/>
            </p:cNvSpPr>
            <p:nvPr/>
          </p:nvSpPr>
          <p:spPr bwMode="auto">
            <a:xfrm>
              <a:off x="1908" y="866"/>
              <a:ext cx="5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90" name="Text Box 114"/>
            <p:cNvSpPr txBox="1">
              <a:spLocks noChangeArrowheads="1"/>
            </p:cNvSpPr>
            <p:nvPr/>
          </p:nvSpPr>
          <p:spPr bwMode="auto">
            <a:xfrm>
              <a:off x="1587" y="1037"/>
              <a:ext cx="3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0100</a:t>
              </a:r>
            </a:p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0101</a:t>
              </a:r>
            </a:p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0111</a:t>
              </a:r>
            </a:p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1001</a:t>
              </a:r>
            </a:p>
          </p:txBody>
        </p:sp>
        <p:sp>
          <p:nvSpPr>
            <p:cNvPr id="6191" name="Text Box 115"/>
            <p:cNvSpPr txBox="1">
              <a:spLocks noChangeArrowheads="1"/>
            </p:cNvSpPr>
            <p:nvPr/>
          </p:nvSpPr>
          <p:spPr bwMode="auto">
            <a:xfrm>
              <a:off x="1918" y="1037"/>
              <a:ext cx="16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3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192" name="Line 116"/>
            <p:cNvSpPr>
              <a:spLocks noChangeShapeType="1"/>
            </p:cNvSpPr>
            <p:nvPr/>
          </p:nvSpPr>
          <p:spPr bwMode="auto">
            <a:xfrm>
              <a:off x="1197" y="1028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93" name="Line 117"/>
            <p:cNvSpPr>
              <a:spLocks noChangeShapeType="1"/>
            </p:cNvSpPr>
            <p:nvPr/>
          </p:nvSpPr>
          <p:spPr bwMode="auto">
            <a:xfrm>
              <a:off x="1192" y="872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94" name="AutoShape 118"/>
            <p:cNvSpPr>
              <a:spLocks noChangeArrowheads="1"/>
            </p:cNvSpPr>
            <p:nvPr/>
          </p:nvSpPr>
          <p:spPr bwMode="auto">
            <a:xfrm rot="5400000">
              <a:off x="1763" y="548"/>
              <a:ext cx="151" cy="172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195" name="Line 119"/>
            <p:cNvSpPr>
              <a:spLocks noChangeShapeType="1"/>
            </p:cNvSpPr>
            <p:nvPr/>
          </p:nvSpPr>
          <p:spPr bwMode="auto">
            <a:xfrm>
              <a:off x="1371" y="2086"/>
              <a:ext cx="229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20" name="Freeform 120"/>
            <p:cNvSpPr>
              <a:spLocks/>
            </p:cNvSpPr>
            <p:nvPr/>
          </p:nvSpPr>
          <p:spPr bwMode="auto">
            <a:xfrm>
              <a:off x="2047" y="2395"/>
              <a:ext cx="554" cy="167"/>
            </a:xfrm>
            <a:custGeom>
              <a:avLst/>
              <a:gdLst>
                <a:gd name="T0" fmla="*/ 0 w 554"/>
                <a:gd name="T1" fmla="*/ 10 h 167"/>
                <a:gd name="T2" fmla="*/ 324 w 554"/>
                <a:gd name="T3" fmla="*/ 26 h 167"/>
                <a:gd name="T4" fmla="*/ 554 w 554"/>
                <a:gd name="T5" fmla="*/ 167 h 1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221" name="Freeform 121"/>
            <p:cNvSpPr>
              <a:spLocks/>
            </p:cNvSpPr>
            <p:nvPr/>
          </p:nvSpPr>
          <p:spPr bwMode="auto">
            <a:xfrm flipH="1">
              <a:off x="3518" y="2127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222" name="Freeform 122"/>
            <p:cNvSpPr>
              <a:spLocks/>
            </p:cNvSpPr>
            <p:nvPr/>
          </p:nvSpPr>
          <p:spPr bwMode="auto">
            <a:xfrm flipH="1">
              <a:off x="2881" y="1948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223" name="Freeform 123"/>
            <p:cNvSpPr>
              <a:spLocks/>
            </p:cNvSpPr>
            <p:nvPr/>
          </p:nvSpPr>
          <p:spPr bwMode="auto">
            <a:xfrm flipH="1" flipV="1">
              <a:off x="3302" y="292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224" name="Freeform 124"/>
            <p:cNvSpPr>
              <a:spLocks/>
            </p:cNvSpPr>
            <p:nvPr/>
          </p:nvSpPr>
          <p:spPr bwMode="auto">
            <a:xfrm flipH="1" flipV="1">
              <a:off x="2452" y="291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225" name="Freeform 125"/>
            <p:cNvSpPr>
              <a:spLocks/>
            </p:cNvSpPr>
            <p:nvPr/>
          </p:nvSpPr>
          <p:spPr bwMode="auto">
            <a:xfrm flipH="1" flipV="1">
              <a:off x="2855" y="2728"/>
              <a:ext cx="342" cy="285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7226" name="Group 126"/>
            <p:cNvGrpSpPr>
              <a:grpSpLocks/>
            </p:cNvGrpSpPr>
            <p:nvPr/>
          </p:nvGrpSpPr>
          <p:grpSpPr bwMode="auto"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6235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36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37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38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9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0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1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27" name="Group 134"/>
            <p:cNvGrpSpPr>
              <a:grpSpLocks/>
            </p:cNvGrpSpPr>
            <p:nvPr/>
          </p:nvGrpSpPr>
          <p:grpSpPr bwMode="auto"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6228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29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30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31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2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3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4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28" name="Group 142"/>
            <p:cNvGrpSpPr>
              <a:grpSpLocks/>
            </p:cNvGrpSpPr>
            <p:nvPr/>
          </p:nvGrpSpPr>
          <p:grpSpPr bwMode="auto"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6221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22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23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24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5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6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7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29" name="Group 150"/>
            <p:cNvGrpSpPr>
              <a:grpSpLocks/>
            </p:cNvGrpSpPr>
            <p:nvPr/>
          </p:nvGrpSpPr>
          <p:grpSpPr bwMode="auto"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6214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15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16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17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8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9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0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30" name="Group 158"/>
            <p:cNvGrpSpPr>
              <a:grpSpLocks/>
            </p:cNvGrpSpPr>
            <p:nvPr/>
          </p:nvGrpSpPr>
          <p:grpSpPr bwMode="auto"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6207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08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09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10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1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2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3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150" name="Text Box 167"/>
          <p:cNvSpPr txBox="1">
            <a:spLocks noChangeArrowheads="1"/>
          </p:cNvSpPr>
          <p:nvPr/>
        </p:nvSpPr>
        <p:spPr bwMode="auto">
          <a:xfrm>
            <a:off x="501650" y="195263"/>
            <a:ext cx="7912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smtClean="0">
                <a:solidFill>
                  <a:srgbClr val="000099"/>
                </a:solidFill>
                <a:latin typeface="Gill Sans MT" charset="0"/>
              </a:rPr>
              <a:t>Interplay between routing and forwarding</a:t>
            </a:r>
          </a:p>
        </p:txBody>
      </p:sp>
      <p:grpSp>
        <p:nvGrpSpPr>
          <p:cNvPr id="426154" name="Group 170"/>
          <p:cNvGrpSpPr>
            <a:grpSpLocks/>
          </p:cNvGrpSpPr>
          <p:nvPr/>
        </p:nvGrpSpPr>
        <p:grpSpPr bwMode="auto">
          <a:xfrm>
            <a:off x="4360863" y="1292225"/>
            <a:ext cx="4435475" cy="641350"/>
            <a:chOff x="2782" y="912"/>
            <a:chExt cx="2794" cy="404"/>
          </a:xfrm>
        </p:grpSpPr>
        <p:sp>
          <p:nvSpPr>
            <p:cNvPr id="6155" name="Line 171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56" name="Text Box 172"/>
            <p:cNvSpPr txBox="1">
              <a:spLocks noChangeArrowheads="1"/>
            </p:cNvSpPr>
            <p:nvPr/>
          </p:nvSpPr>
          <p:spPr bwMode="auto">
            <a:xfrm>
              <a:off x="3532" y="912"/>
              <a:ext cx="20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routing algorithm determines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end-end-path through network</a:t>
              </a:r>
            </a:p>
          </p:txBody>
        </p:sp>
      </p:grpSp>
      <p:grpSp>
        <p:nvGrpSpPr>
          <p:cNvPr id="426157" name="Group 173"/>
          <p:cNvGrpSpPr>
            <a:grpSpLocks/>
          </p:cNvGrpSpPr>
          <p:nvPr/>
        </p:nvGrpSpPr>
        <p:grpSpPr bwMode="auto">
          <a:xfrm>
            <a:off x="4424363" y="1979613"/>
            <a:ext cx="4308475" cy="641350"/>
            <a:chOff x="2782" y="912"/>
            <a:chExt cx="2714" cy="404"/>
          </a:xfrm>
        </p:grpSpPr>
        <p:sp>
          <p:nvSpPr>
            <p:cNvPr id="6153" name="Line 174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54" name="Text Box 175"/>
            <p:cNvSpPr txBox="1">
              <a:spLocks noChangeArrowheads="1"/>
            </p:cNvSpPr>
            <p:nvPr/>
          </p:nvSpPr>
          <p:spPr bwMode="auto">
            <a:xfrm>
              <a:off x="3532" y="912"/>
              <a:ext cx="19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forwarding table determines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local forwarding at this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3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A976ED29-8E9E-4443-B9CB-44816A0AE6DC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8196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4.3 what</a:t>
            </a:r>
            <a:r>
              <a:rPr lang="en-US" altLang="ja-JP" sz="2400" dirty="0" smtClean="0">
                <a:ea typeface="ＭＳ Ｐゴシック" pitchFamily="34" charset="-128"/>
              </a:rPr>
              <a:t>’s inside a router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4.4 IP: Internet Protocol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datagram format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IPv4 addressing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ICMP</a:t>
            </a:r>
          </a:p>
          <a:p>
            <a:pPr lvl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102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4.5 routing algorithms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link state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distance vector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RIP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OSPF</a:t>
            </a:r>
          </a:p>
          <a:p>
            <a:pPr lvl="1">
              <a:defRPr/>
            </a:pPr>
            <a:r>
              <a:rPr lang="en-US" alt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4.7 broadcast and multicast routing</a:t>
            </a:r>
          </a:p>
          <a:p>
            <a:pPr>
              <a:defRPr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72372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A339C8A4-1A7C-4DBD-AFF0-08296992498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Connection, connection-less service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000099"/>
                </a:solidFill>
                <a:cs typeface="+mn-cs"/>
              </a:rPr>
              <a:t>datagram </a:t>
            </a:r>
            <a:r>
              <a:rPr lang="en-US" dirty="0">
                <a:cs typeface="+mn-cs"/>
              </a:rPr>
              <a:t>network provides network-layer </a:t>
            </a:r>
            <a:r>
              <a:rPr lang="en-US" i="1" dirty="0">
                <a:solidFill>
                  <a:srgbClr val="000099"/>
                </a:solidFill>
                <a:cs typeface="+mn-cs"/>
              </a:rPr>
              <a:t>connectionless</a:t>
            </a:r>
            <a:r>
              <a:rPr lang="en-US" dirty="0">
                <a:cs typeface="+mn-cs"/>
              </a:rPr>
              <a:t> service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000099"/>
                </a:solidFill>
                <a:cs typeface="+mn-cs"/>
              </a:rPr>
              <a:t>virtual-circuit</a:t>
            </a:r>
            <a:r>
              <a:rPr lang="en-US" dirty="0">
                <a:cs typeface="+mn-cs"/>
              </a:rPr>
              <a:t> network provides network-layer </a:t>
            </a:r>
            <a:r>
              <a:rPr lang="en-US" i="1" dirty="0">
                <a:solidFill>
                  <a:srgbClr val="000099"/>
                </a:solidFill>
                <a:cs typeface="+mn-cs"/>
              </a:rPr>
              <a:t>connection</a:t>
            </a:r>
            <a:r>
              <a:rPr lang="en-US" dirty="0">
                <a:cs typeface="+mn-cs"/>
              </a:rPr>
              <a:t> service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analogous to TCP/UDP </a:t>
            </a:r>
            <a:r>
              <a:rPr lang="en-US" dirty="0" err="1">
                <a:cs typeface="+mn-cs"/>
              </a:rPr>
              <a:t>connecton</a:t>
            </a:r>
            <a:r>
              <a:rPr lang="en-US" dirty="0">
                <a:cs typeface="+mn-cs"/>
              </a:rPr>
              <a:t>-oriented / connectionless transport-layer services, but: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</a:rPr>
              <a:t>service: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host-to-host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</a:rPr>
              <a:t>no choice: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network provides one or the other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</a:rPr>
              <a:t>implementation: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in network core</a:t>
            </a:r>
          </a:p>
        </p:txBody>
      </p:sp>
      <p:pic>
        <p:nvPicPr>
          <p:cNvPr id="922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0048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9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Network Layer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4-</a:t>
            </a:r>
            <a:fld id="{0ADB1118-F34B-420C-8BC1-518ACF7F7CCB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0244" name="Picture 2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79216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133350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>
                <a:ea typeface="ＭＳ Ｐゴシック" pitchFamily="34" charset="-128"/>
              </a:rPr>
              <a:t>Datagram networks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2788" y="1104900"/>
            <a:ext cx="8070850" cy="227647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no call setup at network layer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routers: no state about end-to-end connections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no network-level concept of </a:t>
            </a:r>
            <a:r>
              <a:rPr lang="en-US" altLang="ja-JP" dirty="0" smtClean="0">
                <a:ea typeface="ＭＳ Ｐゴシック" pitchFamily="34" charset="-128"/>
              </a:rPr>
              <a:t>“connection”</a:t>
            </a: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packets forwarded using destination host address</a:t>
            </a:r>
          </a:p>
        </p:txBody>
      </p:sp>
      <p:sp>
        <p:nvSpPr>
          <p:cNvPr id="111736" name="Text Box 120"/>
          <p:cNvSpPr txBox="1">
            <a:spLocks noChangeArrowheads="1"/>
          </p:cNvSpPr>
          <p:nvPr/>
        </p:nvSpPr>
        <p:spPr bwMode="auto">
          <a:xfrm>
            <a:off x="1900238" y="4295775"/>
            <a:ext cx="207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1. send datagrams</a:t>
            </a:r>
            <a:endParaRPr lang="en-US" altLang="en-US" smtClean="0">
              <a:solidFill>
                <a:srgbClr val="CC0000"/>
              </a:solidFill>
            </a:endParaRPr>
          </a:p>
        </p:txBody>
      </p:sp>
      <p:grpSp>
        <p:nvGrpSpPr>
          <p:cNvPr id="10248" name="Group 458"/>
          <p:cNvGrpSpPr>
            <a:grpSpLocks/>
          </p:cNvGrpSpPr>
          <p:nvPr/>
        </p:nvGrpSpPr>
        <p:grpSpPr bwMode="auto">
          <a:xfrm>
            <a:off x="6865938" y="3735388"/>
            <a:ext cx="2006600" cy="2416175"/>
            <a:chOff x="4325" y="2353"/>
            <a:chExt cx="1264" cy="1522"/>
          </a:xfrm>
        </p:grpSpPr>
        <p:sp>
          <p:nvSpPr>
            <p:cNvPr id="10353" name="Freeform 459"/>
            <p:cNvSpPr>
              <a:spLocks/>
            </p:cNvSpPr>
            <p:nvPr/>
          </p:nvSpPr>
          <p:spPr bwMode="auto">
            <a:xfrm>
              <a:off x="4536" y="2358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0354" name="Group 460"/>
            <p:cNvGrpSpPr>
              <a:grpSpLocks/>
            </p:cNvGrpSpPr>
            <p:nvPr/>
          </p:nvGrpSpPr>
          <p:grpSpPr bwMode="auto">
            <a:xfrm>
              <a:off x="4325" y="3402"/>
              <a:ext cx="454" cy="473"/>
              <a:chOff x="-44" y="1473"/>
              <a:chExt cx="981" cy="1105"/>
            </a:xfrm>
          </p:grpSpPr>
          <p:pic>
            <p:nvPicPr>
              <p:cNvPr id="10363" name="Picture 46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64" name="Freeform 46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6499" name="Rectangle 463"/>
            <p:cNvSpPr>
              <a:spLocks noChangeArrowheads="1"/>
            </p:cNvSpPr>
            <p:nvPr/>
          </p:nvSpPr>
          <p:spPr bwMode="auto">
            <a:xfrm>
              <a:off x="4719" y="2353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500" name="Rectangle 464"/>
            <p:cNvSpPr>
              <a:spLocks noChangeArrowheads="1"/>
            </p:cNvSpPr>
            <p:nvPr/>
          </p:nvSpPr>
          <p:spPr bwMode="auto">
            <a:xfrm>
              <a:off x="4679" y="2382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501" name="Rectangle 465"/>
            <p:cNvSpPr>
              <a:spLocks noChangeArrowheads="1"/>
            </p:cNvSpPr>
            <p:nvPr/>
          </p:nvSpPr>
          <p:spPr bwMode="auto">
            <a:xfrm>
              <a:off x="4683" y="2784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502" name="Text Box 466"/>
            <p:cNvSpPr txBox="1">
              <a:spLocks noChangeArrowheads="1"/>
            </p:cNvSpPr>
            <p:nvPr/>
          </p:nvSpPr>
          <p:spPr bwMode="auto">
            <a:xfrm>
              <a:off x="4602" y="2360"/>
              <a:ext cx="9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application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transport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FFFFFF"/>
                  </a:solidFill>
                </a:rPr>
                <a:t>network</a:t>
              </a:r>
              <a:endParaRPr lang="en-US" altLang="en-US" sz="2000" smtClean="0">
                <a:solidFill>
                  <a:srgbClr val="000000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6503" name="Line 467"/>
            <p:cNvSpPr>
              <a:spLocks noChangeShapeType="1"/>
            </p:cNvSpPr>
            <p:nvPr/>
          </p:nvSpPr>
          <p:spPr bwMode="auto">
            <a:xfrm>
              <a:off x="4678" y="278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4" name="Line 468"/>
            <p:cNvSpPr>
              <a:spLocks noChangeShapeType="1"/>
            </p:cNvSpPr>
            <p:nvPr/>
          </p:nvSpPr>
          <p:spPr bwMode="auto">
            <a:xfrm>
              <a:off x="4678" y="2976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5" name="Line 469"/>
            <p:cNvSpPr>
              <a:spLocks noChangeShapeType="1"/>
            </p:cNvSpPr>
            <p:nvPr/>
          </p:nvSpPr>
          <p:spPr bwMode="auto">
            <a:xfrm>
              <a:off x="4676" y="316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506" name="Line 470"/>
            <p:cNvSpPr>
              <a:spLocks noChangeShapeType="1"/>
            </p:cNvSpPr>
            <p:nvPr/>
          </p:nvSpPr>
          <p:spPr bwMode="auto">
            <a:xfrm>
              <a:off x="4678" y="258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249" name="Group 471"/>
          <p:cNvGrpSpPr>
            <a:grpSpLocks/>
          </p:cNvGrpSpPr>
          <p:nvPr/>
        </p:nvGrpSpPr>
        <p:grpSpPr bwMode="auto">
          <a:xfrm>
            <a:off x="0" y="3627438"/>
            <a:ext cx="2039938" cy="2427287"/>
            <a:chOff x="0" y="2285"/>
            <a:chExt cx="1285" cy="1529"/>
          </a:xfrm>
        </p:grpSpPr>
        <p:sp>
          <p:nvSpPr>
            <p:cNvPr id="10341" name="Freeform 472"/>
            <p:cNvSpPr>
              <a:spLocks/>
            </p:cNvSpPr>
            <p:nvPr/>
          </p:nvSpPr>
          <p:spPr bwMode="auto">
            <a:xfrm>
              <a:off x="211" y="2297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6486" name="Rectangle 473"/>
            <p:cNvSpPr>
              <a:spLocks noChangeArrowheads="1"/>
            </p:cNvSpPr>
            <p:nvPr/>
          </p:nvSpPr>
          <p:spPr bwMode="auto">
            <a:xfrm>
              <a:off x="415" y="2285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487" name="Rectangle 474"/>
            <p:cNvSpPr>
              <a:spLocks noChangeArrowheads="1"/>
            </p:cNvSpPr>
            <p:nvPr/>
          </p:nvSpPr>
          <p:spPr bwMode="auto">
            <a:xfrm>
              <a:off x="375" y="2314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488" name="Rectangle 475"/>
            <p:cNvSpPr>
              <a:spLocks noChangeArrowheads="1"/>
            </p:cNvSpPr>
            <p:nvPr/>
          </p:nvSpPr>
          <p:spPr bwMode="auto">
            <a:xfrm>
              <a:off x="379" y="2716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489" name="Text Box 476"/>
            <p:cNvSpPr txBox="1">
              <a:spLocks noChangeArrowheads="1"/>
            </p:cNvSpPr>
            <p:nvPr/>
          </p:nvSpPr>
          <p:spPr bwMode="auto">
            <a:xfrm>
              <a:off x="298" y="2292"/>
              <a:ext cx="9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application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transport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FFFFFF"/>
                  </a:solidFill>
                </a:rPr>
                <a:t>network</a:t>
              </a:r>
              <a:endParaRPr lang="en-US" altLang="en-US" sz="2000" smtClean="0">
                <a:solidFill>
                  <a:srgbClr val="000000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00" smtClean="0">
                  <a:solidFill>
                    <a:srgbClr val="000000"/>
                  </a:solidFill>
                </a:rPr>
                <a:t>physical</a:t>
              </a:r>
            </a:p>
          </p:txBody>
        </p:sp>
        <p:sp>
          <p:nvSpPr>
            <p:cNvPr id="16490" name="Line 477"/>
            <p:cNvSpPr>
              <a:spLocks noChangeShapeType="1"/>
            </p:cNvSpPr>
            <p:nvPr/>
          </p:nvSpPr>
          <p:spPr bwMode="auto">
            <a:xfrm>
              <a:off x="374" y="2714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91" name="Line 478"/>
            <p:cNvSpPr>
              <a:spLocks noChangeShapeType="1"/>
            </p:cNvSpPr>
            <p:nvPr/>
          </p:nvSpPr>
          <p:spPr bwMode="auto">
            <a:xfrm>
              <a:off x="374" y="290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92" name="Line 479"/>
            <p:cNvSpPr>
              <a:spLocks noChangeShapeType="1"/>
            </p:cNvSpPr>
            <p:nvPr/>
          </p:nvSpPr>
          <p:spPr bwMode="auto">
            <a:xfrm>
              <a:off x="372" y="309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93" name="Line 480"/>
            <p:cNvSpPr>
              <a:spLocks noChangeShapeType="1"/>
            </p:cNvSpPr>
            <p:nvPr/>
          </p:nvSpPr>
          <p:spPr bwMode="auto">
            <a:xfrm>
              <a:off x="374" y="252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0350" name="Group 481"/>
            <p:cNvGrpSpPr>
              <a:grpSpLocks/>
            </p:cNvGrpSpPr>
            <p:nvPr/>
          </p:nvGrpSpPr>
          <p:grpSpPr bwMode="auto">
            <a:xfrm>
              <a:off x="0" y="3341"/>
              <a:ext cx="454" cy="473"/>
              <a:chOff x="-44" y="1473"/>
              <a:chExt cx="981" cy="1105"/>
            </a:xfrm>
          </p:grpSpPr>
          <p:pic>
            <p:nvPicPr>
              <p:cNvPr id="10351" name="Picture 4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52" name="Freeform 4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</p:grpSp>
      <p:sp>
        <p:nvSpPr>
          <p:cNvPr id="10250" name="Freeform 484"/>
          <p:cNvSpPr>
            <a:spLocks/>
          </p:cNvSpPr>
          <p:nvPr/>
        </p:nvSpPr>
        <p:spPr bwMode="auto">
          <a:xfrm>
            <a:off x="3371850" y="4608513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10251" name="Group 485"/>
          <p:cNvGrpSpPr>
            <a:grpSpLocks/>
          </p:cNvGrpSpPr>
          <p:nvPr/>
        </p:nvGrpSpPr>
        <p:grpSpPr bwMode="auto">
          <a:xfrm>
            <a:off x="3486150" y="5016500"/>
            <a:ext cx="2606675" cy="658813"/>
            <a:chOff x="959" y="3814"/>
            <a:chExt cx="1642" cy="415"/>
          </a:xfrm>
        </p:grpSpPr>
        <p:grpSp>
          <p:nvGrpSpPr>
            <p:cNvPr id="10314" name="Group 486"/>
            <p:cNvGrpSpPr>
              <a:grpSpLocks/>
            </p:cNvGrpSpPr>
            <p:nvPr/>
          </p:nvGrpSpPr>
          <p:grpSpPr bwMode="auto">
            <a:xfrm>
              <a:off x="2223" y="3814"/>
              <a:ext cx="378" cy="181"/>
              <a:chOff x="4396" y="1245"/>
              <a:chExt cx="672" cy="248"/>
            </a:xfrm>
          </p:grpSpPr>
          <p:sp>
            <p:nvSpPr>
              <p:cNvPr id="1033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033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033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0336" name="Group 490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0339" name="Freeform 49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340" name="Freeform 49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6481" name="Line 493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82" name="Line 494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315" name="Group 495"/>
            <p:cNvGrpSpPr>
              <a:grpSpLocks/>
            </p:cNvGrpSpPr>
            <p:nvPr/>
          </p:nvGrpSpPr>
          <p:grpSpPr bwMode="auto">
            <a:xfrm>
              <a:off x="1559" y="4048"/>
              <a:ext cx="378" cy="181"/>
              <a:chOff x="4396" y="1245"/>
              <a:chExt cx="672" cy="248"/>
            </a:xfrm>
          </p:grpSpPr>
          <p:sp>
            <p:nvSpPr>
              <p:cNvPr id="1032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032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032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0328" name="Group 49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0331" name="Freeform 50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332" name="Freeform 50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6473" name="Line 502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74" name="Line 503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316" name="Group 504"/>
            <p:cNvGrpSpPr>
              <a:grpSpLocks/>
            </p:cNvGrpSpPr>
            <p:nvPr/>
          </p:nvGrpSpPr>
          <p:grpSpPr bwMode="auto">
            <a:xfrm>
              <a:off x="959" y="3816"/>
              <a:ext cx="378" cy="181"/>
              <a:chOff x="4396" y="1245"/>
              <a:chExt cx="672" cy="248"/>
            </a:xfrm>
          </p:grpSpPr>
          <p:sp>
            <p:nvSpPr>
              <p:cNvPr id="1031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031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031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0320" name="Group 50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0323" name="Freeform 50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324" name="Freeform 51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6465" name="Line 511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66" name="Line 512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16396" name="Line 541"/>
          <p:cNvSpPr>
            <a:spLocks noChangeShapeType="1"/>
          </p:cNvSpPr>
          <p:nvPr/>
        </p:nvSpPr>
        <p:spPr bwMode="auto">
          <a:xfrm rot="5400000" flipV="1">
            <a:off x="2725738" y="4348162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53" name="Freeform 542"/>
          <p:cNvSpPr>
            <a:spLocks/>
          </p:cNvSpPr>
          <p:nvPr/>
        </p:nvSpPr>
        <p:spPr bwMode="auto">
          <a:xfrm>
            <a:off x="4086225" y="4899025"/>
            <a:ext cx="466725" cy="263525"/>
          </a:xfrm>
          <a:custGeom>
            <a:avLst/>
            <a:gdLst>
              <a:gd name="T0" fmla="*/ 0 w 294"/>
              <a:gd name="T1" fmla="*/ 2147483647 h 166"/>
              <a:gd name="T2" fmla="*/ 2147483647 w 294"/>
              <a:gd name="T3" fmla="*/ 0 h 1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4" h="166">
                <a:moveTo>
                  <a:pt x="0" y="166"/>
                </a:moveTo>
                <a:lnTo>
                  <a:pt x="294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54" name="Freeform 543"/>
          <p:cNvSpPr>
            <a:spLocks/>
          </p:cNvSpPr>
          <p:nvPr/>
        </p:nvSpPr>
        <p:spPr bwMode="auto">
          <a:xfrm>
            <a:off x="5051425" y="4892675"/>
            <a:ext cx="431800" cy="276225"/>
          </a:xfrm>
          <a:custGeom>
            <a:avLst/>
            <a:gdLst>
              <a:gd name="T0" fmla="*/ 0 w 272"/>
              <a:gd name="T1" fmla="*/ 0 h 174"/>
              <a:gd name="T2" fmla="*/ 2147483647 w 272"/>
              <a:gd name="T3" fmla="*/ 2147483647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72" h="174">
                <a:moveTo>
                  <a:pt x="0" y="0"/>
                </a:moveTo>
                <a:lnTo>
                  <a:pt x="272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55" name="Freeform 544"/>
          <p:cNvSpPr>
            <a:spLocks/>
          </p:cNvSpPr>
          <p:nvPr/>
        </p:nvSpPr>
        <p:spPr bwMode="auto">
          <a:xfrm>
            <a:off x="3986213" y="5284788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56" name="Freeform 545"/>
          <p:cNvSpPr>
            <a:spLocks/>
          </p:cNvSpPr>
          <p:nvPr/>
        </p:nvSpPr>
        <p:spPr bwMode="auto">
          <a:xfrm>
            <a:off x="5029200" y="5273675"/>
            <a:ext cx="558800" cy="234950"/>
          </a:xfrm>
          <a:custGeom>
            <a:avLst/>
            <a:gdLst>
              <a:gd name="T0" fmla="*/ 0 w 352"/>
              <a:gd name="T1" fmla="*/ 2147483647 h 148"/>
              <a:gd name="T2" fmla="*/ 2147483647 w 352"/>
              <a:gd name="T3" fmla="*/ 0 h 14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52" h="148">
                <a:moveTo>
                  <a:pt x="0" y="148"/>
                </a:moveTo>
                <a:lnTo>
                  <a:pt x="35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57" name="Freeform 546"/>
          <p:cNvSpPr>
            <a:spLocks/>
          </p:cNvSpPr>
          <p:nvPr/>
        </p:nvSpPr>
        <p:spPr bwMode="auto">
          <a:xfrm>
            <a:off x="5600700" y="5314950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58" name="Freeform 547"/>
          <p:cNvSpPr>
            <a:spLocks/>
          </p:cNvSpPr>
          <p:nvPr/>
        </p:nvSpPr>
        <p:spPr bwMode="auto">
          <a:xfrm>
            <a:off x="4365625" y="5848350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59" name="Freeform 548"/>
          <p:cNvSpPr>
            <a:spLocks/>
          </p:cNvSpPr>
          <p:nvPr/>
        </p:nvSpPr>
        <p:spPr bwMode="auto">
          <a:xfrm>
            <a:off x="3829050" y="5308600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404" name="Line 549"/>
          <p:cNvSpPr>
            <a:spLocks noChangeShapeType="1"/>
          </p:cNvSpPr>
          <p:nvPr/>
        </p:nvSpPr>
        <p:spPr bwMode="auto">
          <a:xfrm rot="-5400000" flipH="1" flipV="1">
            <a:off x="6745288" y="4548187"/>
            <a:ext cx="0" cy="136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261" name="Group 553"/>
          <p:cNvGrpSpPr>
            <a:grpSpLocks/>
          </p:cNvGrpSpPr>
          <p:nvPr/>
        </p:nvGrpSpPr>
        <p:grpSpPr bwMode="auto">
          <a:xfrm>
            <a:off x="4479925" y="4721225"/>
            <a:ext cx="600075" cy="287338"/>
            <a:chOff x="4396" y="1245"/>
            <a:chExt cx="672" cy="248"/>
          </a:xfrm>
        </p:grpSpPr>
        <p:sp>
          <p:nvSpPr>
            <p:cNvPr id="1030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30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30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0309" name="Group 55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312" name="Freeform 55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313" name="Freeform 55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6454" name="Line 560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55" name="Line 56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262" name="Group 562"/>
          <p:cNvGrpSpPr>
            <a:grpSpLocks/>
          </p:cNvGrpSpPr>
          <p:nvPr/>
        </p:nvGrpSpPr>
        <p:grpSpPr bwMode="auto">
          <a:xfrm>
            <a:off x="5033963" y="5721350"/>
            <a:ext cx="600075" cy="287338"/>
            <a:chOff x="4396" y="1245"/>
            <a:chExt cx="672" cy="248"/>
          </a:xfrm>
        </p:grpSpPr>
        <p:sp>
          <p:nvSpPr>
            <p:cNvPr id="1029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29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30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0301" name="Group 56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304" name="Freeform 56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305" name="Freeform 56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6446" name="Line 569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47" name="Line 57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263" name="Group 571"/>
          <p:cNvGrpSpPr>
            <a:grpSpLocks/>
          </p:cNvGrpSpPr>
          <p:nvPr/>
        </p:nvGrpSpPr>
        <p:grpSpPr bwMode="auto">
          <a:xfrm>
            <a:off x="3814763" y="5673725"/>
            <a:ext cx="600075" cy="287338"/>
            <a:chOff x="4396" y="1245"/>
            <a:chExt cx="672" cy="248"/>
          </a:xfrm>
        </p:grpSpPr>
        <p:sp>
          <p:nvSpPr>
            <p:cNvPr id="1029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29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29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0293" name="Group 57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296" name="Freeform 57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97" name="Freeform 57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6438" name="Line 578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39" name="Line 57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264" name="Group 342"/>
          <p:cNvGrpSpPr>
            <a:grpSpLocks/>
          </p:cNvGrpSpPr>
          <p:nvPr/>
        </p:nvGrpSpPr>
        <p:grpSpPr bwMode="auto">
          <a:xfrm>
            <a:off x="2386013" y="4770438"/>
            <a:ext cx="4433887" cy="1200150"/>
            <a:chOff x="1489" y="3201"/>
            <a:chExt cx="2793" cy="756"/>
          </a:xfrm>
        </p:grpSpPr>
        <p:grpSp>
          <p:nvGrpSpPr>
            <p:cNvPr id="10266" name="Group 177"/>
            <p:cNvGrpSpPr>
              <a:grpSpLocks/>
            </p:cNvGrpSpPr>
            <p:nvPr/>
          </p:nvGrpSpPr>
          <p:grpSpPr bwMode="auto">
            <a:xfrm>
              <a:off x="1489" y="3267"/>
              <a:ext cx="228" cy="165"/>
              <a:chOff x="1548" y="3723"/>
              <a:chExt cx="228" cy="165"/>
            </a:xfrm>
          </p:grpSpPr>
          <p:sp>
            <p:nvSpPr>
              <p:cNvPr id="16431" name="Rectangle 17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32" name="Rectangle 17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33" name="Line 176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267" name="Group 178"/>
            <p:cNvGrpSpPr>
              <a:grpSpLocks/>
            </p:cNvGrpSpPr>
            <p:nvPr/>
          </p:nvGrpSpPr>
          <p:grpSpPr bwMode="auto">
            <a:xfrm>
              <a:off x="1987" y="3270"/>
              <a:ext cx="228" cy="165"/>
              <a:chOff x="1548" y="3723"/>
              <a:chExt cx="228" cy="165"/>
            </a:xfrm>
          </p:grpSpPr>
          <p:sp>
            <p:nvSpPr>
              <p:cNvPr id="16428" name="Rectangle 179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9" name="Rectangle 180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30" name="Line 181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268" name="Group 182"/>
            <p:cNvGrpSpPr>
              <a:grpSpLocks/>
            </p:cNvGrpSpPr>
            <p:nvPr/>
          </p:nvGrpSpPr>
          <p:grpSpPr bwMode="auto">
            <a:xfrm>
              <a:off x="3166" y="3201"/>
              <a:ext cx="228" cy="165"/>
              <a:chOff x="1548" y="3723"/>
              <a:chExt cx="228" cy="165"/>
            </a:xfrm>
          </p:grpSpPr>
          <p:sp>
            <p:nvSpPr>
              <p:cNvPr id="16425" name="Rectangle 183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6" name="Rectangle 18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7" name="Line 185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269" name="Group 186"/>
            <p:cNvGrpSpPr>
              <a:grpSpLocks/>
            </p:cNvGrpSpPr>
            <p:nvPr/>
          </p:nvGrpSpPr>
          <p:grpSpPr bwMode="auto">
            <a:xfrm>
              <a:off x="2836" y="3792"/>
              <a:ext cx="228" cy="165"/>
              <a:chOff x="1548" y="3723"/>
              <a:chExt cx="228" cy="165"/>
            </a:xfrm>
          </p:grpSpPr>
          <p:sp>
            <p:nvSpPr>
              <p:cNvPr id="16422" name="Rectangle 187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3" name="Rectangle 188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4" name="Line 189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270" name="Group 190"/>
            <p:cNvGrpSpPr>
              <a:grpSpLocks/>
            </p:cNvGrpSpPr>
            <p:nvPr/>
          </p:nvGrpSpPr>
          <p:grpSpPr bwMode="auto">
            <a:xfrm>
              <a:off x="2572" y="3492"/>
              <a:ext cx="228" cy="165"/>
              <a:chOff x="1548" y="3723"/>
              <a:chExt cx="228" cy="165"/>
            </a:xfrm>
          </p:grpSpPr>
          <p:sp>
            <p:nvSpPr>
              <p:cNvPr id="16419" name="Rectangle 191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0" name="Rectangle 192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1" name="Line 193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271" name="Group 194"/>
            <p:cNvGrpSpPr>
              <a:grpSpLocks/>
            </p:cNvGrpSpPr>
            <p:nvPr/>
          </p:nvGrpSpPr>
          <p:grpSpPr bwMode="auto">
            <a:xfrm>
              <a:off x="4054" y="3318"/>
              <a:ext cx="228" cy="165"/>
              <a:chOff x="1548" y="3723"/>
              <a:chExt cx="228" cy="165"/>
            </a:xfrm>
          </p:grpSpPr>
          <p:sp>
            <p:nvSpPr>
              <p:cNvPr id="16416" name="Rectangle 19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17" name="Rectangle 196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18" name="Line 197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111738" name="Text Box 122"/>
          <p:cNvSpPr txBox="1">
            <a:spLocks noChangeArrowheads="1"/>
          </p:cNvSpPr>
          <p:nvPr/>
        </p:nvSpPr>
        <p:spPr bwMode="auto">
          <a:xfrm>
            <a:off x="5194300" y="4384675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2. receive datagrams</a:t>
            </a:r>
            <a:endParaRPr lang="en-US" altLang="en-US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5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36" grpId="0" autoUpdateAnimBg="0"/>
      <p:bldP spid="111738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3673</Words>
  <Application>Microsoft Macintosh PowerPoint</Application>
  <PresentationFormat>On-screen Show (4:3)</PresentationFormat>
  <Paragraphs>1227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Arial</vt:lpstr>
      <vt:lpstr>Calibri</vt:lpstr>
      <vt:lpstr>Comic Sans MS</vt:lpstr>
      <vt:lpstr>Courier New</vt:lpstr>
      <vt:lpstr>Gill Sans MT</vt:lpstr>
      <vt:lpstr>ＭＳ Ｐゴシック</vt:lpstr>
      <vt:lpstr>Tahoma</vt:lpstr>
      <vt:lpstr>Times</vt:lpstr>
      <vt:lpstr>Times New Roman</vt:lpstr>
      <vt:lpstr>Wingdings</vt:lpstr>
      <vt:lpstr>ZapfDingbats</vt:lpstr>
      <vt:lpstr>Office Theme</vt:lpstr>
      <vt:lpstr>Default Design</vt:lpstr>
      <vt:lpstr>PowerPoint Presentation</vt:lpstr>
      <vt:lpstr>Goals</vt:lpstr>
      <vt:lpstr>PowerPoint Presentation</vt:lpstr>
      <vt:lpstr>Network layer</vt:lpstr>
      <vt:lpstr>Two key network-layer functions</vt:lpstr>
      <vt:lpstr>PowerPoint Presentation</vt:lpstr>
      <vt:lpstr>PowerPoint Presentation</vt:lpstr>
      <vt:lpstr>Connection, connection-less service</vt:lpstr>
      <vt:lpstr>Datagram networks</vt:lpstr>
      <vt:lpstr>Datagram forwarding  table</vt:lpstr>
      <vt:lpstr>Datagram forwarding  table</vt:lpstr>
      <vt:lpstr>Datagram forwarding  table</vt:lpstr>
      <vt:lpstr>Datagram forwarding  table</vt:lpstr>
      <vt:lpstr>Longest prefix matching</vt:lpstr>
      <vt:lpstr>Longest prefix matching</vt:lpstr>
      <vt:lpstr>Review Question</vt:lpstr>
      <vt:lpstr>Review Question</vt:lpstr>
      <vt:lpstr>PowerPoint Presentation</vt:lpstr>
      <vt:lpstr>PowerPoint Presentation</vt:lpstr>
      <vt:lpstr>The Internet network layer</vt:lpstr>
      <vt:lpstr>IP datagram format</vt:lpstr>
      <vt:lpstr>IP datagram format</vt:lpstr>
      <vt:lpstr>IP datagram format</vt:lpstr>
      <vt:lpstr>IP fragmentation, reassembly</vt:lpstr>
      <vt:lpstr>IP fragmentation, reassembly</vt:lpstr>
      <vt:lpstr>Review Question</vt:lpstr>
      <vt:lpstr>Review Question</vt:lpstr>
      <vt:lpstr>PowerPoint Presentation</vt:lpstr>
      <vt:lpstr>IP addressing: introduction</vt:lpstr>
      <vt:lpstr>IP addressing: introduction</vt:lpstr>
      <vt:lpstr>Subnets</vt:lpstr>
      <vt:lpstr>Subnets</vt:lpstr>
      <vt:lpstr>Subnets</vt:lpstr>
      <vt:lpstr>IP addressing: CIDR</vt:lpstr>
      <vt:lpstr>IP addressing: CIDR</vt:lpstr>
      <vt:lpstr>IP addresses: how to get one?</vt:lpstr>
      <vt:lpstr>IP addresses: how to get one?</vt:lpstr>
      <vt:lpstr>DHCP: Dynamic Host Configuration Protocol</vt:lpstr>
      <vt:lpstr>DHCP client-server scenario</vt:lpstr>
      <vt:lpstr>DHCP client-server scenario</vt:lpstr>
      <vt:lpstr>DHCP client-server scenario</vt:lpstr>
      <vt:lpstr>DHCP client-server scenario</vt:lpstr>
      <vt:lpstr>DHCP client-server scenario</vt:lpstr>
      <vt:lpstr>IP addressing: the last word...</vt:lpstr>
      <vt:lpstr>PowerPoint Presentation</vt:lpstr>
      <vt:lpstr>PowerPoint Presentation</vt:lpstr>
      <vt:lpstr>IPv6: motivation</vt:lpstr>
      <vt:lpstr>IPv6 datagram format</vt:lpstr>
      <vt:lpstr>Other changes from IPv4</vt:lpstr>
      <vt:lpstr>Transition from IPv4 to IPv6</vt:lpstr>
      <vt:lpstr>Tunneling</vt:lpstr>
      <vt:lpstr>Tunneling</vt:lpstr>
    </vt:vector>
  </TitlesOfParts>
  <Company>Hewlett-Packard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Anmin</dc:creator>
  <cp:lastModifiedBy>Cameron Keith Green</cp:lastModifiedBy>
  <cp:revision>39</cp:revision>
  <dcterms:created xsi:type="dcterms:W3CDTF">2013-11-13T04:39:37Z</dcterms:created>
  <dcterms:modified xsi:type="dcterms:W3CDTF">2016-11-12T00:04:09Z</dcterms:modified>
</cp:coreProperties>
</file>