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5" r:id="rId4"/>
    <p:sldId id="258" r:id="rId5"/>
    <p:sldId id="259" r:id="rId6"/>
    <p:sldId id="284" r:id="rId7"/>
    <p:sldId id="286" r:id="rId8"/>
    <p:sldId id="287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9" r:id="rId26"/>
    <p:sldId id="275" r:id="rId27"/>
    <p:sldId id="276" r:id="rId28"/>
    <p:sldId id="277" r:id="rId29"/>
    <p:sldId id="291" r:id="rId30"/>
    <p:sldId id="290" r:id="rId31"/>
    <p:sldId id="281" r:id="rId32"/>
    <p:sldId id="282" r:id="rId33"/>
    <p:sldId id="283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834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F842-BDD1-4872-91FC-B7BE741B440A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96D4-6E50-4172-94DE-0101538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= </a:t>
            </a:r>
            <a:r>
              <a:rPr lang="en-US" dirty="0" err="1" smtClean="0"/>
              <a:t>Syncronizing</a:t>
            </a:r>
            <a:endParaRPr lang="en-US" dirty="0" smtClean="0"/>
          </a:p>
          <a:p>
            <a:r>
              <a:rPr lang="en-US" dirty="0" smtClean="0"/>
              <a:t>F = Finalizing</a:t>
            </a:r>
          </a:p>
          <a:p>
            <a:endParaRPr lang="en-US" dirty="0" smtClean="0"/>
          </a:p>
          <a:p>
            <a:r>
              <a:rPr lang="en-US" dirty="0" smtClean="0"/>
              <a:t>If sender wants to close</a:t>
            </a:r>
            <a:r>
              <a:rPr lang="en-US" baseline="0" dirty="0" smtClean="0"/>
              <a:t> he connection. The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field will be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996D4-6E50-4172-94DE-01015383D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Mss</a:t>
            </a:r>
            <a:r>
              <a:rPr lang="en-US" dirty="0" smtClean="0"/>
              <a:t> = maximum data a segment can transfer.</a:t>
            </a:r>
            <a:r>
              <a:rPr lang="en-US" baseline="0" dirty="0" smtClean="0"/>
              <a:t> (it’s non-intuitive)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996D4-6E50-4172-94DE-01015383D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35E0B139-DBD1-4A30-BD69-457B9E228AE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1F5ADA73-559C-418C-8DD1-32C7C89C908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19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0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AEAEE09-0B63-423D-AC2D-D4E11C05BF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CDD799D2-9782-4C48-A922-FF83765E91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0B75F083-5E5C-4126-B2AC-C3D237A6E7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2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50E884-B828-4BC8-9F97-FD1AEA9845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27EBC6A-9980-401F-A995-7054C91559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FB94C02C-0D6D-4158-991B-C6664F1702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1BE5A23D-024C-4993-B6CD-D56D9472E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2D4ACE15-90DF-49CD-A75A-0003C765EC9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95E3592F-0728-4671-ABC2-FC9009D1AAB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6CB5BA45-13BC-465B-A66F-1CCE165012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3-</a:t>
            </a:r>
            <a:fld id="{76536FDD-B660-4C23-8FE3-D480002C713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5FBF09F8-D53E-433F-B605-B46A93F2977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05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77EC876-7BAE-42DD-8C19-2DC094C610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246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1522961" y="4922837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1537249" y="3154362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</a:t>
            </a:r>
            <a:r>
              <a:rPr lang="en-US" dirty="0">
                <a:ea typeface="ＭＳ Ｐゴシック" charset="0"/>
              </a:rPr>
              <a:t>ACK</a:t>
            </a:r>
            <a:r>
              <a:rPr lang="en-US" dirty="0" smtClean="0">
                <a:ea typeface="ＭＳ Ｐゴシック" charset="0"/>
                <a:cs typeface="+mj-cs"/>
              </a:rPr>
              <a:t>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727624" y="2760662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User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types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476799" y="4373562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of echoed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137574" y="3495675"/>
            <a:ext cx="11753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host ACKs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receipt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r>
              <a:rPr lang="en-US" altLang="ja-JP" dirty="0" smtClean="0">
                <a:solidFill>
                  <a:srgbClr val="000000"/>
                </a:solidFill>
              </a:rPr>
              <a:t>, echoes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back </a:t>
            </a:r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1527724" y="3927475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1721399" y="5730875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99"/>
                </a:solidFill>
              </a:rPr>
              <a:t>simple telnet scenario</a:t>
            </a:r>
            <a:endParaRPr lang="en-US" altLang="en-US" sz="1000" smtClean="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712124" y="187007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1141961" y="187642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2350049" y="3246437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1605028" y="3298825"/>
            <a:ext cx="2496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</a:rPr>
              <a:t>=42, ACK=79, data = 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2384974" y="4205287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1617331" y="4194175"/>
            <a:ext cx="24734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err="1" smtClean="0">
                <a:solidFill>
                  <a:srgbClr val="000000"/>
                </a:solidFill>
                <a:latin typeface="Arial" pitchFamily="34" charset="0"/>
              </a:rPr>
              <a:t>Seq</a:t>
            </a:r>
            <a:r>
              <a:rPr lang="en-US" altLang="en-US" sz="1400" dirty="0" smtClean="0">
                <a:solidFill>
                  <a:srgbClr val="000000"/>
                </a:solidFill>
                <a:latin typeface="Arial" pitchFamily="34" charset="0"/>
              </a:rPr>
              <a:t>=79, ACK=43, data = </a:t>
            </a:r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‘C’</a:t>
            </a:r>
            <a:endParaRPr lang="en-US" altLang="en-US" sz="1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2451649" y="5053012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2130974" y="5067300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Seq=43, ACK=80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1515024" y="2913062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4177261" y="2965450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62487" name="Group 27"/>
          <p:cNvGrpSpPr>
            <a:grpSpLocks/>
          </p:cNvGrpSpPr>
          <p:nvPr/>
        </p:nvGrpSpPr>
        <p:grpSpPr bwMode="auto">
          <a:xfrm>
            <a:off x="1007024" y="2092325"/>
            <a:ext cx="755650" cy="782637"/>
            <a:chOff x="-44" y="1473"/>
            <a:chExt cx="981" cy="1105"/>
          </a:xfrm>
        </p:grpSpPr>
        <p:pic>
          <p:nvPicPr>
            <p:cNvPr id="6249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62488" name="Group 30"/>
          <p:cNvGrpSpPr>
            <a:grpSpLocks/>
          </p:cNvGrpSpPr>
          <p:nvPr/>
        </p:nvGrpSpPr>
        <p:grpSpPr bwMode="auto">
          <a:xfrm flipH="1">
            <a:off x="3869286" y="2132012"/>
            <a:ext cx="788988" cy="862013"/>
            <a:chOff x="-44" y="1473"/>
            <a:chExt cx="981" cy="1105"/>
          </a:xfrm>
        </p:grpSpPr>
        <p:pic>
          <p:nvPicPr>
            <p:cNvPr id="6248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9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1447800"/>
            <a:ext cx="840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Suppose that starting sequence numbers are 42 and 79 for the client (A) and server (B).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2063750"/>
            <a:ext cx="3102561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Recall that the ACK # is the Sequence # of the next byte of data that the host is waiting for!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81788" y="1807150"/>
            <a:ext cx="2290212" cy="1559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2313764" y="1752600"/>
            <a:ext cx="2944036" cy="2448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791201" y="3440112"/>
            <a:ext cx="3102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ACK 79 in Client-to-Server data is carried in a segment carrying Server-to-Client data.</a:t>
            </a:r>
          </a:p>
          <a:p>
            <a:r>
              <a:rPr lang="en-US" dirty="0" smtClean="0"/>
              <a:t>This ACK is said to be </a:t>
            </a:r>
            <a:r>
              <a:rPr lang="en-US" b="1" dirty="0" smtClean="0"/>
              <a:t>piggybacked</a:t>
            </a:r>
            <a:r>
              <a:rPr lang="en-US" dirty="0" smtClean="0"/>
              <a:t> on the Server-to-Client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8983963-A90B-46DA-B5FD-D3054FDA9A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3492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round trip time, timeout</a:t>
            </a:r>
            <a:endParaRPr lang="en-US" altLang="en-US" sz="4800" smtClean="0"/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short:</a:t>
            </a:r>
            <a:r>
              <a:rPr lang="en-US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ea typeface="ＭＳ Ｐゴシック" charset="0"/>
                <a:cs typeface="+mn-cs"/>
              </a:rPr>
              <a:t>too long:</a:t>
            </a:r>
            <a:r>
              <a:rPr lang="en-US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FF0000"/>
                </a:solidFill>
              </a:rPr>
              <a:t>Q:</a:t>
            </a:r>
            <a:r>
              <a:rPr lang="en-US" altLang="en-US" dirty="0" smtClean="0"/>
              <a:t> how to estimate RTT?</a:t>
            </a:r>
          </a:p>
          <a:p>
            <a:pPr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urier New" pitchFamily="49" charset="0"/>
              </a:rPr>
              <a:t>SampleRTT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dirty="0" smtClean="0"/>
              <a:t> measured time from segment transmission until ACK receipt</a:t>
            </a:r>
          </a:p>
          <a:p>
            <a:pPr lvl="1">
              <a:defRPr/>
            </a:pPr>
            <a:r>
              <a:rPr lang="en-US" altLang="en-US" dirty="0" smtClean="0"/>
              <a:t>ignore retransmissions</a:t>
            </a:r>
          </a:p>
          <a:p>
            <a:pPr>
              <a:defRPr/>
            </a:pPr>
            <a:r>
              <a:rPr lang="en-US" altLang="en-US" sz="2400" b="1" dirty="0" err="1" smtClean="0">
                <a:latin typeface="Courier New" pitchFamily="49" charset="0"/>
              </a:rPr>
              <a:t>SampleRTT</a:t>
            </a:r>
            <a:r>
              <a:rPr lang="en-US" altLang="en-US" sz="2400" dirty="0" smtClean="0"/>
              <a:t> will vary, want estimated RTT </a:t>
            </a:r>
            <a:r>
              <a:rPr lang="en-US" altLang="ja-JP" sz="2400" dirty="0" smtClean="0"/>
              <a:t>“smoother”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dirty="0" smtClean="0"/>
              <a:t>average several </a:t>
            </a:r>
            <a:r>
              <a:rPr lang="en-US" altLang="en-US" i="1" dirty="0" smtClean="0"/>
              <a:t>recent</a:t>
            </a:r>
            <a:r>
              <a:rPr lang="en-US" altLang="en-US" dirty="0" smtClean="0"/>
              <a:t> measurements, not just current </a:t>
            </a:r>
            <a:r>
              <a:rPr lang="en-US" altLang="en-US" b="1" dirty="0" err="1" smtClean="0">
                <a:latin typeface="Courier New" pitchFamily="49" charset="0"/>
              </a:rPr>
              <a:t>SampleRTT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77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5BB47B4-4953-497C-9153-3BA414BDBF1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64516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4531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EstimatedRTT = (1-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)*EstimatedRTT +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exponential weighted moving average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influence of past sample decreases exponentially fast</a:t>
            </a:r>
          </a:p>
          <a:p>
            <a:pPr marL="342900" indent="-342900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typical value: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sym typeface="Symbol" charset="0"/>
              </a:rPr>
              <a:t> =</a:t>
            </a:r>
            <a:r>
              <a:rPr lang="en-US" sz="2400">
                <a:solidFill>
                  <a:srgbClr val="000000"/>
                </a:solidFill>
                <a:ea typeface="ＭＳ Ｐゴシック" charset="0"/>
              </a:rPr>
              <a:t> 0.125</a:t>
            </a:r>
          </a:p>
        </p:txBody>
      </p:sp>
      <p:pic>
        <p:nvPicPr>
          <p:cNvPr id="6451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RTT: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gaia.cs.umass.edu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64528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489BA7E-215A-4237-9693-6D0D07BAEE9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99"/>
                </a:solidFill>
              </a:rPr>
              <a:t>timeout interval: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latin typeface="Courier New" pitchFamily="49" charset="0"/>
              </a:rPr>
              <a:t>EstimatedRTT</a:t>
            </a:r>
            <a:r>
              <a:rPr lang="en-US" altLang="en-US" sz="2400" dirty="0" smtClean="0"/>
              <a:t> plus </a:t>
            </a:r>
            <a:r>
              <a:rPr lang="en-US" altLang="ja-JP" sz="2400" dirty="0" smtClean="0"/>
              <a:t>“safety margin”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 smtClean="0"/>
              <a:t>large variation in </a:t>
            </a:r>
            <a:r>
              <a:rPr lang="en-US" altLang="en-US" sz="2000" b="1" dirty="0" err="1" smtClean="0">
                <a:latin typeface="Courier New" pitchFamily="49" charset="0"/>
              </a:rPr>
              <a:t>EstimatedRTT</a:t>
            </a:r>
            <a:r>
              <a:rPr lang="en-US" altLang="en-US" sz="2000" b="1" dirty="0" smtClean="0">
                <a:latin typeface="Courier New" pitchFamily="49" charset="0"/>
              </a:rPr>
              <a:t> -&gt;</a:t>
            </a:r>
            <a:r>
              <a:rPr lang="en-US" altLang="en-US" sz="2000" dirty="0" smtClean="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altLang="en-US" sz="2400" dirty="0" smtClean="0"/>
              <a:t>estimate </a:t>
            </a:r>
            <a:r>
              <a:rPr lang="en-US" altLang="en-US" sz="2400" dirty="0" err="1" smtClean="0"/>
              <a:t>SampleRTT</a:t>
            </a:r>
            <a:r>
              <a:rPr lang="en-US" altLang="en-US" sz="2400" dirty="0" smtClean="0"/>
              <a:t> deviation from </a:t>
            </a:r>
            <a:r>
              <a:rPr lang="en-US" altLang="en-US" sz="2400" dirty="0" err="1" smtClean="0"/>
              <a:t>EstimatedRTT</a:t>
            </a:r>
            <a:r>
              <a:rPr lang="en-US" altLang="en-US" sz="2400" dirty="0" smtClean="0"/>
              <a:t>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DevRTT = (1-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)*DevRTT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            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*|SampleRTT-EstimatedRTT|</a:t>
            </a:r>
          </a:p>
        </p:txBody>
      </p:sp>
      <p:pic>
        <p:nvPicPr>
          <p:cNvPr id="6554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000000"/>
                </a:solidFill>
                <a:latin typeface="Courier New" charset="0"/>
              </a:rPr>
              <a:t>(typically, </a:t>
            </a:r>
            <a:r>
              <a:rPr lang="en-US" sz="2000" b="1" smtClean="0">
                <a:solidFill>
                  <a:srgbClr val="000000"/>
                </a:solidFill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smtClean="0">
                <a:solidFill>
                  <a:srgbClr val="000099"/>
                </a:solidFill>
              </a:rPr>
              <a:t>“</a:t>
            </a:r>
            <a:r>
              <a:rPr lang="en-US" altLang="ja-JP" sz="2000" smtClean="0">
                <a:solidFill>
                  <a:srgbClr val="000099"/>
                </a:solidFill>
              </a:rPr>
              <a:t>safety margin</a:t>
            </a:r>
            <a:r>
              <a:rPr lang="ja-JP" altLang="en-US" sz="2000" smtClean="0">
                <a:solidFill>
                  <a:srgbClr val="000099"/>
                </a:solidFill>
              </a:rPr>
              <a:t>”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5550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6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C831D8B-02F2-4AAC-9801-5BD9F68CE3E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4DC54EA-0959-4A50-B0F9-6EDE10BF46F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TCP creates 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 service on top of IP</a:t>
            </a:r>
            <a:r>
              <a:rPr lang="en-US" altLang="ja-JP" dirty="0" smtClean="0"/>
              <a:t>’s unreliable service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pipelined segments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cumulative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acks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b="1" u="sng" dirty="0" smtClean="0">
                <a:solidFill>
                  <a:srgbClr val="FF0000"/>
                </a:solidFill>
              </a:rPr>
              <a:t>single</a:t>
            </a:r>
            <a:r>
              <a:rPr lang="en-US" altLang="en-US" b="1" dirty="0" smtClean="0">
                <a:solidFill>
                  <a:srgbClr val="FF0000"/>
                </a:solidFill>
              </a:rPr>
              <a:t> retransmission timer</a:t>
            </a:r>
          </a:p>
          <a:p>
            <a:pPr>
              <a:defRPr/>
            </a:pPr>
            <a:r>
              <a:rPr lang="en-US" altLang="en-US" dirty="0" smtClean="0"/>
              <a:t>retransmissions  triggered by:</a:t>
            </a:r>
          </a:p>
          <a:p>
            <a:pPr lvl="1">
              <a:defRPr/>
            </a:pPr>
            <a:r>
              <a:rPr lang="en-US" altLang="en-US" dirty="0" smtClean="0"/>
              <a:t>timeout events</a:t>
            </a:r>
          </a:p>
          <a:p>
            <a:pPr lvl="1">
              <a:defRPr/>
            </a:pPr>
            <a:r>
              <a:rPr lang="en-US" altLang="en-US" dirty="0" smtClean="0"/>
              <a:t>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Let</a:t>
            </a:r>
            <a:r>
              <a:rPr lang="en-US" altLang="ja-JP" dirty="0" smtClean="0"/>
              <a:t>’s initially consider simplified TCP sender:</a:t>
            </a:r>
          </a:p>
          <a:p>
            <a:pPr lvl="1">
              <a:defRPr/>
            </a:pPr>
            <a:r>
              <a:rPr lang="en-US" altLang="en-US" dirty="0" smtClean="0"/>
              <a:t>ignore duplicate </a:t>
            </a:r>
            <a:r>
              <a:rPr lang="en-US" altLang="en-US" dirty="0" err="1" smtClean="0"/>
              <a:t>acks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ignore flow control, congestion control</a:t>
            </a:r>
          </a:p>
        </p:txBody>
      </p:sp>
      <p:pic>
        <p:nvPicPr>
          <p:cNvPr id="6759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D7FC79D-FCCF-4B7F-A212-30CF535DCE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2"/>
            <a:ext cx="3810000" cy="52339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data rcvd from app:</a:t>
            </a:r>
          </a:p>
          <a:p>
            <a:pPr>
              <a:defRPr/>
            </a:pPr>
            <a:r>
              <a:rPr lang="en-US" altLang="en-US" dirty="0" smtClean="0"/>
              <a:t>create segment with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is byte-stream number of first data byte in  segment</a:t>
            </a:r>
          </a:p>
          <a:p>
            <a:pPr>
              <a:defRPr/>
            </a:pPr>
            <a:r>
              <a:rPr lang="en-US" altLang="en-US" dirty="0" smtClean="0"/>
              <a:t>start timer if not already running </a:t>
            </a:r>
          </a:p>
          <a:p>
            <a:pPr lvl="1">
              <a:defRPr/>
            </a:pPr>
            <a:r>
              <a:rPr lang="en-US" altLang="en-US" dirty="0" smtClean="0"/>
              <a:t>think of timer as for oldest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</a:t>
            </a:r>
          </a:p>
          <a:p>
            <a:pPr lvl="1">
              <a:defRPr/>
            </a:pPr>
            <a:r>
              <a:rPr lang="en-US" altLang="en-US" dirty="0" smtClean="0"/>
              <a:t>expiration interval: </a:t>
            </a:r>
            <a:r>
              <a:rPr lang="en-US" altLang="en-US" sz="2000" b="1" dirty="0" err="1" smtClean="0">
                <a:latin typeface="Courier New" pitchFamily="49" charset="0"/>
              </a:rPr>
              <a:t>TimeOutInterval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endParaRPr lang="en-US" altLang="en-US" dirty="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5233986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timeout:</a:t>
            </a:r>
          </a:p>
          <a:p>
            <a:pPr>
              <a:defRPr/>
            </a:pPr>
            <a:r>
              <a:rPr lang="en-US" altLang="en-US" dirty="0" smtClean="0"/>
              <a:t>retransmit segment that caused timeout</a:t>
            </a:r>
          </a:p>
          <a:p>
            <a:pPr>
              <a:defRPr/>
            </a:pPr>
            <a:r>
              <a:rPr lang="en-US" altLang="en-US" dirty="0" smtClean="0"/>
              <a:t>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 </a:t>
            </a:r>
            <a:r>
              <a:rPr lang="en-US" altLang="en-US" i="1" dirty="0" err="1" smtClean="0">
                <a:solidFill>
                  <a:srgbClr val="CC0000"/>
                </a:solidFill>
              </a:rPr>
              <a:t>ack</a:t>
            </a:r>
            <a:r>
              <a:rPr lang="en-US" altLang="en-US" i="1" dirty="0" smtClean="0">
                <a:solidFill>
                  <a:srgbClr val="CC0000"/>
                </a:solidFill>
              </a:rPr>
              <a:t> rcvd:</a:t>
            </a:r>
          </a:p>
          <a:p>
            <a:pPr>
              <a:defRPr/>
            </a:pPr>
            <a:r>
              <a:rPr lang="en-US" altLang="en-US" dirty="0" smtClean="0"/>
              <a:t>if </a:t>
            </a:r>
            <a:r>
              <a:rPr lang="en-US" altLang="en-US" dirty="0" err="1" smtClean="0"/>
              <a:t>ack</a:t>
            </a:r>
            <a:r>
              <a:rPr lang="en-US" altLang="en-US" dirty="0" smtClean="0"/>
              <a:t> acknowledges previously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defRPr/>
            </a:pPr>
            <a:r>
              <a:rPr lang="en-US" altLang="en-US" dirty="0" smtClean="0"/>
              <a:t>update what is known to be </a:t>
            </a:r>
            <a:r>
              <a:rPr lang="en-US" altLang="en-US" dirty="0" err="1" smtClean="0"/>
              <a:t>ACKed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start timer if there are  still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segments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pic>
        <p:nvPicPr>
          <p:cNvPr id="6861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4FB0ED-94C8-4013-8D26-5187B4834AE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9636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 sender </a:t>
            </a:r>
            <a:r>
              <a:rPr lang="en-US" altLang="en-US" sz="3200" smtClean="0"/>
              <a:t>(simplified)</a:t>
            </a:r>
            <a:endParaRPr lang="en-US" altLang="en-US" smtClean="0"/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wait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for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NextSeqNum = InitialSeqNum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69645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create segment, seq. #: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endParaRPr lang="en-US" altLang="en-US" dirty="0" smtClean="0">
                <a:solidFill>
                  <a:srgbClr val="000000"/>
                </a:solidFill>
              </a:endParaRP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pass segment to IP (i.e., </a:t>
              </a:r>
              <a:r>
                <a:rPr lang="en-US" altLang="ja-JP" dirty="0" smtClean="0">
                  <a:solidFill>
                    <a:srgbClr val="000000"/>
                  </a:solidFill>
                </a:rPr>
                <a:t>“send”)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=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NextSeqNum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+ length(data) 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if (timer currently not running)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dirty="0" smtClean="0">
                  <a:solidFill>
                    <a:srgbClr val="000000"/>
                  </a:solidFill>
                </a:rPr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6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retransmit not-yet-acked segment         	with smallest seq. #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9647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if (y &gt; SendBase) {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SendBase = y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/* SendBase–1: last cumulatively ACKed byte */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if (there are currently not-yet-acked segments)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  start timer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  else stop timer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mtClean="0">
                  <a:solidFill>
                    <a:srgbClr val="000000"/>
                  </a:solidFill>
                  <a:latin typeface="Arial" pitchFamily="34" charset="0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48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49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9650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BDFBF84-BE7D-45E6-A6E8-5B7E3C85B31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TCP: retransmission scenarios</a:t>
            </a:r>
            <a:endParaRPr lang="en-US" altLang="en-US" dirty="0" smtClean="0"/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lost ACK scenario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ACK=100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80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681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premature timeout</a:t>
            </a:r>
            <a:endParaRPr lang="en-US" alt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0690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37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Seq</a:t>
            </a:r>
            <a:r>
              <a:rPr lang="en-US" sz="1400" dirty="0" smtClean="0">
                <a:solidFill>
                  <a:srgbClr val="000000"/>
                </a:solidFill>
              </a:rPr>
              <a:t>=92, 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8 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ACK=120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699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0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0701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0703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0708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709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70719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20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0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70717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8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1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70715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6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0712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70713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14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384336" y="4998222"/>
            <a:ext cx="351654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7144544" y="5116466"/>
            <a:ext cx="351654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532004"/>
            <a:ext cx="74295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waits </a:t>
            </a:r>
            <a:r>
              <a:rPr lang="en-US" sz="1200" dirty="0">
                <a:solidFill>
                  <a:srgbClr val="00B0F0"/>
                </a:solidFill>
              </a:rPr>
              <a:t>for </a:t>
            </a:r>
            <a:r>
              <a:rPr lang="en-US" sz="1200" dirty="0" smtClean="0">
                <a:solidFill>
                  <a:srgbClr val="00B0F0"/>
                </a:solidFill>
              </a:rPr>
              <a:t>ACK100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 bwMode="auto">
          <a:xfrm flipV="1">
            <a:off x="819151" y="2532004"/>
            <a:ext cx="234949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707015" y="4686420"/>
            <a:ext cx="788785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discards the bytes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 bwMode="auto">
          <a:xfrm flipH="1" flipV="1">
            <a:off x="3484563" y="4740968"/>
            <a:ext cx="222452" cy="176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4343400" y="3428356"/>
            <a:ext cx="78878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restarts timer for </a:t>
            </a:r>
            <a:r>
              <a:rPr lang="en-US" sz="1200" dirty="0" err="1" smtClean="0">
                <a:solidFill>
                  <a:srgbClr val="00B0F0"/>
                </a:solidFill>
              </a:rPr>
              <a:t>Seq</a:t>
            </a:r>
            <a:r>
              <a:rPr lang="en-US" sz="1200" dirty="0" smtClean="0">
                <a:solidFill>
                  <a:srgbClr val="00B0F0"/>
                </a:solidFill>
              </a:rPr>
              <a:t> 92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5132185" y="3890021"/>
            <a:ext cx="430415" cy="418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191"/>
          <p:cNvSpPr txBox="1">
            <a:spLocks noChangeArrowheads="1"/>
          </p:cNvSpPr>
          <p:nvPr/>
        </p:nvSpPr>
        <p:spPr bwMode="auto">
          <a:xfrm rot="10800000">
            <a:off x="5408983" y="4504346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5" name="Group 195"/>
          <p:cNvGrpSpPr>
            <a:grpSpLocks/>
          </p:cNvGrpSpPr>
          <p:nvPr/>
        </p:nvGrpSpPr>
        <p:grpSpPr bwMode="auto">
          <a:xfrm>
            <a:off x="5557838" y="4184650"/>
            <a:ext cx="114300" cy="311150"/>
            <a:chOff x="3099" y="1749"/>
            <a:chExt cx="66" cy="320"/>
          </a:xfrm>
        </p:grpSpPr>
        <p:sp>
          <p:nvSpPr>
            <p:cNvPr id="106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" name="Group 198"/>
          <p:cNvGrpSpPr>
            <a:grpSpLocks/>
          </p:cNvGrpSpPr>
          <p:nvPr/>
        </p:nvGrpSpPr>
        <p:grpSpPr bwMode="auto">
          <a:xfrm rot="10800000">
            <a:off x="5549291" y="5173768"/>
            <a:ext cx="137928" cy="276224"/>
            <a:chOff x="3099" y="1749"/>
            <a:chExt cx="66" cy="320"/>
          </a:xfrm>
        </p:grpSpPr>
        <p:sp>
          <p:nvSpPr>
            <p:cNvPr id="109" name="Line 199"/>
            <p:cNvSpPr>
              <a:spLocks noChangeShapeType="1"/>
            </p:cNvSpPr>
            <p:nvPr/>
          </p:nvSpPr>
          <p:spPr bwMode="auto">
            <a:xfrm flipV="1">
              <a:off x="3132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Line 200"/>
            <p:cNvSpPr>
              <a:spLocks noChangeShapeType="1"/>
            </p:cNvSpPr>
            <p:nvPr/>
          </p:nvSpPr>
          <p:spPr bwMode="auto">
            <a:xfrm>
              <a:off x="3102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313BDE8-82CB-4075-8309-F18AB7235A7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TCP: retransmission scenarios</a:t>
            </a:r>
            <a:endParaRPr lang="en-US" altLang="en-US" smtClean="0"/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cumulative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1694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1700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171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171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1701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1703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ACK=120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71704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05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7170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1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1706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7170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0" y="3378777"/>
            <a:ext cx="38862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Cumulative ACK avoids retransmission of the first segment.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876154" y="4713197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5800" y="1967855"/>
            <a:ext cx="38862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Host A </a:t>
            </a:r>
            <a:r>
              <a:rPr lang="en-US" b="1" dirty="0" smtClean="0">
                <a:solidFill>
                  <a:srgbClr val="00B0F0"/>
                </a:solidFill>
              </a:rPr>
              <a:t>knows </a:t>
            </a:r>
            <a:r>
              <a:rPr lang="en-US" b="1" dirty="0">
                <a:solidFill>
                  <a:srgbClr val="00B0F0"/>
                </a:solidFill>
              </a:rPr>
              <a:t>that Host B has received everything up through byte </a:t>
            </a:r>
            <a:r>
              <a:rPr lang="en-US" b="1" dirty="0" smtClean="0">
                <a:solidFill>
                  <a:srgbClr val="00B0F0"/>
                </a:solidFill>
              </a:rPr>
              <a:t>119.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402986" y="1037746"/>
            <a:ext cx="4707399" cy="3452852"/>
          </a:xfrm>
          <a:custGeom>
            <a:avLst/>
            <a:gdLst>
              <a:gd name="connsiteX0" fmla="*/ 4707399 w 4707399"/>
              <a:gd name="connsiteY0" fmla="*/ 919241 h 3452852"/>
              <a:gd name="connsiteX1" fmla="*/ 3485350 w 4707399"/>
              <a:gd name="connsiteY1" fmla="*/ 175757 h 3452852"/>
              <a:gd name="connsiteX2" fmla="*/ 904521 w 4707399"/>
              <a:gd name="connsiteY2" fmla="*/ 124482 h 3452852"/>
              <a:gd name="connsiteX3" fmla="*/ 41395 w 4707399"/>
              <a:gd name="connsiteY3" fmla="*/ 1619996 h 3452852"/>
              <a:gd name="connsiteX4" fmla="*/ 212311 w 4707399"/>
              <a:gd name="connsiteY4" fmla="*/ 3183876 h 3452852"/>
              <a:gd name="connsiteX5" fmla="*/ 870337 w 4707399"/>
              <a:gd name="connsiteY5" fmla="*/ 3440250 h 345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7399" h="3452852">
                <a:moveTo>
                  <a:pt x="4707399" y="919241"/>
                </a:moveTo>
                <a:cubicBezTo>
                  <a:pt x="4413281" y="613729"/>
                  <a:pt x="4119163" y="308217"/>
                  <a:pt x="3485350" y="175757"/>
                </a:cubicBezTo>
                <a:cubicBezTo>
                  <a:pt x="2851537" y="43297"/>
                  <a:pt x="1478513" y="-116224"/>
                  <a:pt x="904521" y="124482"/>
                </a:cubicBezTo>
                <a:cubicBezTo>
                  <a:pt x="330529" y="365188"/>
                  <a:pt x="156763" y="1110097"/>
                  <a:pt x="41395" y="1619996"/>
                </a:cubicBezTo>
                <a:cubicBezTo>
                  <a:pt x="-73973" y="2129895"/>
                  <a:pt x="74154" y="2880500"/>
                  <a:pt x="212311" y="3183876"/>
                </a:cubicBezTo>
                <a:cubicBezTo>
                  <a:pt x="350468" y="3487252"/>
                  <a:pt x="610402" y="3463751"/>
                  <a:pt x="870337" y="3440250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34528E1-62CD-4093-A497-E75026AC62E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TCP: Overview  </a:t>
            </a:r>
            <a:r>
              <a:rPr lang="en-US" altLang="en-US" sz="2400" smtClean="0"/>
              <a:t>RFCs: 793,1122,1323, 2018, 2581</a:t>
            </a:r>
            <a:endParaRPr lang="en-US" alt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connection-oriented: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point-to-point:</a:t>
            </a:r>
          </a:p>
          <a:p>
            <a:pPr lvl="1">
              <a:defRPr/>
            </a:pPr>
            <a:r>
              <a:rPr lang="en-US" altLang="en-US" dirty="0" smtClean="0"/>
              <a:t>one sender, one receiver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reliable, in-order </a:t>
            </a:r>
            <a:r>
              <a:rPr lang="en-US" altLang="en-US" i="1" dirty="0" smtClean="0">
                <a:solidFill>
                  <a:srgbClr val="CC0000"/>
                </a:solidFill>
              </a:rPr>
              <a:t>byte steam:</a:t>
            </a:r>
          </a:p>
          <a:p>
            <a:pPr lvl="1">
              <a:defRPr/>
            </a:pPr>
            <a:r>
              <a:rPr lang="en-US" altLang="en-US" dirty="0" smtClean="0"/>
              <a:t>no </a:t>
            </a:r>
            <a:r>
              <a:rPr lang="en-US" altLang="ja-JP" dirty="0" smtClean="0"/>
              <a:t>“message boundaries”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pipelined:</a:t>
            </a:r>
          </a:p>
          <a:p>
            <a:pPr lvl="1">
              <a:defRPr/>
            </a:pPr>
            <a:r>
              <a:rPr lang="en-US" altLang="en-US" dirty="0" smtClean="0"/>
              <a:t>TCP congestion and flow control set window size</a:t>
            </a:r>
            <a:endParaRPr lang="en-US" altLang="en-US" i="1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59399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7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C49A2C3-91F0-462B-AB85-50698082A43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event at receiver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All data up 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 already ACKed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in-order segment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expected seq #. One other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has ACK pending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out-of-order segment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higher-than-expect seq. # 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Gap detected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arrival of segment that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partially or completely fills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smtClean="0">
                <a:solidFill>
                  <a:srgbClr val="CC0000"/>
                </a:solidFill>
                <a:latin typeface="Arial" pitchFamily="34" charset="0"/>
              </a:rPr>
              <a:t>TCP receiver action</a:t>
            </a: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i="1" smtClean="0">
              <a:solidFill>
                <a:srgbClr val="CC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delayed ACK. Wait up to 500ms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for next segment. If no next segment,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send 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single cumulative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ACK, ACKing both in-order segments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immediately send </a:t>
            </a:r>
            <a:r>
              <a:rPr lang="en-US" altLang="en-US" sz="1800" i="1" smtClean="0">
                <a:solidFill>
                  <a:srgbClr val="CC0000"/>
                </a:solidFill>
                <a:latin typeface="Arial" pitchFamily="34" charset="0"/>
              </a:rPr>
              <a:t>duplicate ACK</a:t>
            </a:r>
            <a:r>
              <a:rPr lang="en-US" altLang="en-US" sz="1800" smtClean="0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indicating seq. # of next expected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immediate send ACK, provided that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segment starts at lower end of gap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271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6C1E9E30-EEB0-4C2A-975C-91415A8B01E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time-out period  often relatively long:</a:t>
            </a:r>
          </a:p>
          <a:p>
            <a:pPr lvl="1">
              <a:defRPr/>
            </a:pPr>
            <a:r>
              <a:rPr lang="en-US" altLang="en-US" dirty="0" smtClean="0"/>
              <a:t>long delay before resending lost packet</a:t>
            </a:r>
          </a:p>
          <a:p>
            <a:pPr>
              <a:defRPr/>
            </a:pPr>
            <a:r>
              <a:rPr lang="en-US" altLang="en-US" dirty="0" smtClean="0"/>
              <a:t>detect lost segments via </a:t>
            </a:r>
            <a:r>
              <a:rPr lang="en-US" altLang="en-US" dirty="0" smtClean="0">
                <a:solidFill>
                  <a:srgbClr val="C00000"/>
                </a:solidFill>
              </a:rPr>
              <a:t>duplicate ACKs</a:t>
            </a:r>
            <a:r>
              <a:rPr lang="en-US" altLang="en-US" dirty="0" smtClean="0"/>
              <a:t>.</a:t>
            </a:r>
          </a:p>
          <a:p>
            <a:pPr lvl="1">
              <a:defRPr/>
            </a:pPr>
            <a:r>
              <a:rPr lang="en-US" altLang="en-US" dirty="0" smtClean="0"/>
              <a:t>sender often sends many segments back-to-back</a:t>
            </a:r>
          </a:p>
          <a:p>
            <a:pPr lvl="1">
              <a:defRPr/>
            </a:pPr>
            <a:r>
              <a:rPr lang="en-US" altLang="en-US" dirty="0" smtClean="0"/>
              <a:t>if segment is lost, there will likely be many duplicate ACKs.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74445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if sender receives three ACKs for same data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triple duplicate ACKs</a:t>
            </a:r>
            <a:r>
              <a:rPr lang="ja-JP" altLang="en-US" sz="2400" dirty="0" smtClean="0">
                <a:solidFill>
                  <a:srgbClr val="000000"/>
                </a:solidFill>
                <a:latin typeface="Gill Sans MT" pitchFamily="34" charset="0"/>
              </a:rPr>
              <a:t>”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resend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segment with smallest </a:t>
            </a:r>
            <a:r>
              <a:rPr lang="en-US" altLang="ja-JP" sz="28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#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likely that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unacked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segment lost, so don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’t wait for timeout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smtClean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85937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(</a:t>
            </a:r>
            <a:r>
              <a:rPr lang="en-US" altLang="ja-JP" sz="2400" dirty="0" smtClean="0">
                <a:solidFill>
                  <a:srgbClr val="000000"/>
                </a:solidFill>
                <a:latin typeface="Gill Sans MT" pitchFamily="34" charset="0"/>
              </a:rPr>
              <a:t>“triple duplicate ACKs”),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73738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1AF17BA-31A5-40A7-B6F1-2EB4F3BA41B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smtClean="0">
                <a:solidFill>
                  <a:srgbClr val="FF0000"/>
                </a:solidFill>
                <a:latin typeface="Arial" pitchFamily="34" charset="0"/>
              </a:rPr>
              <a:t>X</a:t>
            </a:r>
            <a:endParaRPr lang="en-US" altLang="en-US" sz="1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fast retransmit after sender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receipt of triple duplicate ACK</a:t>
            </a:r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Seq=92, 8 bytes of data</a:t>
            </a:r>
          </a:p>
        </p:txBody>
      </p:sp>
      <p:grpSp>
        <p:nvGrpSpPr>
          <p:cNvPr id="74773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4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</p:txBody>
        </p:sp>
        <p:grpSp>
          <p:nvGrpSpPr>
            <p:cNvPr id="74797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4798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4775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6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77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400" smtClean="0">
                  <a:solidFill>
                    <a:srgbClr val="000000"/>
                  </a:solidFill>
                  <a:latin typeface="Arial" pitchFamily="34" charset="0"/>
                </a:rPr>
                <a:t>ACK=100</a:t>
              </a:r>
              <a:endParaRPr lang="en-US" altLang="en-US" sz="1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74779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Seq=100, 20 bytes of data</a:t>
            </a:r>
          </a:p>
        </p:txBody>
      </p:sp>
      <p:grpSp>
        <p:nvGrpSpPr>
          <p:cNvPr id="74784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4788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9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4785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4786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7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3685178" y="4766129"/>
            <a:ext cx="1879010" cy="290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91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ECBF2D-19F6-4B52-9276-D4A5CA1290F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57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0DD52E4B-CC6C-4EBE-8301-E64DDBBC92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6806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process</a:t>
            </a:r>
          </a:p>
        </p:txBody>
      </p:sp>
      <p:grpSp>
        <p:nvGrpSpPr>
          <p:cNvPr id="76809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TCP socket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6814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6817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6818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76819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76824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application may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remove data from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… slower than TCP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receiver is delivering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Gill Sans MT" pitchFamily="34" charset="0"/>
                </a:rPr>
                <a:t>receiver controls sender, so sender won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Gill Sans MT" pitchFamily="34" charset="0"/>
                </a:rPr>
                <a:t>’t overflow receiver’s buffer by transmitting too much, too fast</a:t>
              </a:r>
              <a:endParaRPr lang="en-US" altLang="en-US" sz="1000" dirty="0" smtClean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76841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i="1" smtClean="0">
                    <a:solidFill>
                      <a:srgbClr val="CC0000"/>
                    </a:solidFill>
                    <a:latin typeface="Gill Sans MT" charset="0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76834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35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76836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0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connection estab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062787" y="4044950"/>
            <a:ext cx="200501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Used to give the sender an idea of how much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free buffer space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is available at the receiver.</a:t>
            </a:r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H="1" flipV="1">
            <a:off x="6686550" y="3041649"/>
            <a:ext cx="752474" cy="9898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180B00C-C026-44F5-B5C1-2947DF4E7C0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77829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0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77844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00"/>
                  </a:solidFill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receiver </a:t>
            </a:r>
            <a:r>
              <a:rPr lang="en-US" altLang="ja-JP" sz="2400" dirty="0" smtClean="0"/>
              <a:t>“advertises” free buffer space by including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dirty="0" smtClean="0"/>
              <a:t> value in TCP header of receiver-to-sender segments</a:t>
            </a:r>
          </a:p>
          <a:p>
            <a:pPr lvl="1">
              <a:defRPr/>
            </a:pP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size set via socket options (typical default is 4096 bytes)</a:t>
            </a:r>
          </a:p>
          <a:p>
            <a:pPr lvl="1">
              <a:defRPr/>
            </a:pPr>
            <a:r>
              <a:rPr lang="en-US" altLang="en-US" sz="2000" dirty="0" smtClean="0"/>
              <a:t>many operating systems </a:t>
            </a:r>
            <a:r>
              <a:rPr lang="en-US" altLang="en-US" sz="2000" dirty="0" err="1" smtClean="0"/>
              <a:t>autoadjust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RcvBuffer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400" dirty="0" smtClean="0"/>
              <a:t>sender limits amount of </a:t>
            </a:r>
            <a:r>
              <a:rPr lang="en-US" altLang="en-US" sz="2400" dirty="0" err="1" smtClean="0"/>
              <a:t>unacked</a:t>
            </a:r>
            <a:r>
              <a:rPr lang="en-US" altLang="en-US" sz="2400" dirty="0" smtClean="0"/>
              <a:t> (</a:t>
            </a:r>
            <a:r>
              <a:rPr lang="en-US" altLang="ja-JP" sz="2400" dirty="0" smtClean="0"/>
              <a:t>“in-flight”) data to receiver’s </a:t>
            </a:r>
            <a:r>
              <a:rPr lang="en-US" altLang="ja-JP" sz="2400" b="1" dirty="0" err="1" smtClean="0">
                <a:latin typeface="Courier New" pitchFamily="49" charset="0"/>
              </a:rPr>
              <a:t>rwnd</a:t>
            </a:r>
            <a:r>
              <a:rPr lang="en-US" altLang="ja-JP" sz="2400" b="1" dirty="0" smtClean="0">
                <a:latin typeface="Courier New" pitchFamily="49" charset="0"/>
              </a:rPr>
              <a:t> </a:t>
            </a:r>
            <a:r>
              <a:rPr lang="en-US" altLang="ja-JP" sz="2400" dirty="0" smtClean="0"/>
              <a:t>value </a:t>
            </a:r>
          </a:p>
          <a:p>
            <a:pPr>
              <a:defRPr/>
            </a:pPr>
            <a:r>
              <a:rPr lang="en-US" altLang="en-US" sz="2400" dirty="0" smtClean="0"/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396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585115A-3FEC-4ADF-9C9F-432435EE413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788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1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656C1-B1DC-40F7-87CF-88705B2F7F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79876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Connection Management</a:t>
            </a:r>
            <a:endParaRPr lang="en-US" altLang="en-US" smtClean="0"/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800" dirty="0" smtClean="0"/>
              <a:t>before exchanging data, sender/receiver </a:t>
            </a:r>
            <a:r>
              <a:rPr lang="en-US" altLang="ja-JP" sz="2800" dirty="0" smtClean="0"/>
              <a:t>“handshake”:</a:t>
            </a:r>
          </a:p>
          <a:p>
            <a:pPr>
              <a:defRPr/>
            </a:pPr>
            <a:r>
              <a:rPr lang="en-US" altLang="en-US" sz="2400" dirty="0" smtClean="0"/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altLang="en-US" sz="2400" dirty="0" smtClean="0"/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8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state: ESTAB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connection Variables: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seq # client-to-server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server-to-client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srgbClr val="000000"/>
                </a:solidFill>
                <a:latin typeface="Courier New" charset="0"/>
              </a:rPr>
              <a:t>rcvBuffer</a:t>
            </a:r>
            <a:r>
              <a:rPr lang="en-US" sz="1400" smtClean="0">
                <a:solidFill>
                  <a:srgbClr val="000000"/>
                </a:solidFill>
              </a:rPr>
              <a:t> size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at server,client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           </a:t>
            </a:r>
          </a:p>
        </p:txBody>
      </p:sp>
      <p:grpSp>
        <p:nvGrpSpPr>
          <p:cNvPr id="7989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7990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993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4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7990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990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0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1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7991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91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7991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992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92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1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773113"/>
            <a:ext cx="68087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TCP segment structure - review</a:t>
            </a:r>
            <a:endParaRPr lang="en-US" alt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F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S</a:t>
            </a:r>
            <a:endParaRPr lang="en-US" altLang="en-US" sz="24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FF0000"/>
                </a:solidFill>
                <a:latin typeface="Arial" pitchFamily="34" charset="0"/>
              </a:rPr>
              <a:t>ACK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RST,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SYN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FIN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connection </a:t>
            </a: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estab</a:t>
            </a:r>
            <a:endParaRPr lang="en-US" sz="1800" dirty="0" smtClean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BA7976-7C0F-4FA7-A2F2-2604BD9BFB79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5837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1B5C906-6FEE-4A96-A357-A89C36CE769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2948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TCP 3-way handshake</a:t>
            </a:r>
            <a:endParaRPr lang="en-US" altLang="en-US" dirty="0" smtClean="0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4538" y="2314574"/>
            <a:ext cx="0" cy="340042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x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SYNbit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Seq</a:t>
              </a:r>
              <a:r>
                <a:rPr lang="en-US" dirty="0" smtClean="0">
                  <a:solidFill>
                    <a:srgbClr val="000000"/>
                  </a:solidFill>
                </a:rPr>
                <a:t>=y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choose init seq num, 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TCP SYNACK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85" y="2735"/>
              <a:ext cx="15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SYNbit</a:t>
              </a:r>
              <a:r>
                <a:rPr lang="en-US" dirty="0">
                  <a:solidFill>
                    <a:srgbClr val="000000"/>
                  </a:solidFill>
                </a:rPr>
                <a:t> = 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=1,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SYNACK(x)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server is live;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ACK for SYNACK;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this segment may contain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received ACK(y) 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2960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client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smtClean="0">
                  <a:solidFill>
                    <a:srgbClr val="000099"/>
                  </a:solidFill>
                </a:rPr>
                <a:t>server state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i="1" smtClean="0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LISTEN</a:t>
              </a:r>
            </a:p>
          </p:txBody>
        </p:sp>
        <p:grpSp>
          <p:nvGrpSpPr>
            <p:cNvPr id="82965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82999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00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82966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82967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69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70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2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4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977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2978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82979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1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2982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4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373280" y="141727"/>
            <a:ext cx="357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TCP segment (SYN segment)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with SYN = 1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>
            <a:endCxn id="81994" idx="0"/>
          </p:cNvCxnSpPr>
          <p:nvPr/>
        </p:nvCxnSpPr>
        <p:spPr bwMode="auto">
          <a:xfrm flipH="1">
            <a:off x="4548188" y="773113"/>
            <a:ext cx="1379502" cy="18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6389222" y="965027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(SYNACK segment)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4814112" y="1323975"/>
            <a:ext cx="2045638" cy="2189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  <p:bldP spid="2" grpId="0"/>
      <p:bldP spid="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42BDB9-1915-4120-9E1D-C9CE87D6A74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TCP 3-way handshake: FSM</a:t>
            </a:r>
            <a:endParaRPr lang="en-US" altLang="en-US" smtClean="0"/>
          </a:p>
        </p:txBody>
      </p:sp>
      <p:pic>
        <p:nvPicPr>
          <p:cNvPr id="83973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grpSp>
        <p:nvGrpSpPr>
          <p:cNvPr id="83977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listen</a:t>
            </a:r>
          </a:p>
        </p:txBody>
      </p:sp>
      <p:grpSp>
        <p:nvGrpSpPr>
          <p:cNvPr id="83979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rcvd</a:t>
            </a:r>
          </a:p>
        </p:txBody>
      </p:sp>
      <p:grpSp>
        <p:nvGrpSpPr>
          <p:cNvPr id="83981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SYN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sent</a:t>
            </a:r>
          </a:p>
        </p:txBody>
      </p:sp>
      <p:grpSp>
        <p:nvGrpSpPr>
          <p:cNvPr id="83983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clientSocket =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SYN(seq=x)</a:t>
            </a:r>
          </a:p>
        </p:txBody>
      </p:sp>
      <p:sp>
        <p:nvSpPr>
          <p:cNvPr id="83988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smtClean="0">
                <a:solidFill>
                  <a:srgbClr val="000000"/>
                </a:solidFill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3992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create new socket for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communication back to client</a:t>
            </a:r>
          </a:p>
        </p:txBody>
      </p:sp>
      <p:sp>
        <p:nvSpPr>
          <p:cNvPr id="83996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3997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SYNACK(seq=y,ACKnum=x+1)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ACK(ACKnum=y+1)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338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98A2E7C-6700-4F77-9395-5EFAC096DC4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499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10403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8260C98-4E09-4D17-9037-C013534B2E0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86020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ACKbit</a:t>
              </a:r>
              <a:r>
                <a:rPr lang="en-US" dirty="0" smtClean="0">
                  <a:solidFill>
                    <a:srgbClr val="000000"/>
                  </a:solidFill>
                </a:rPr>
                <a:t>=1; </a:t>
              </a:r>
              <a:r>
                <a:rPr lang="en-US" dirty="0" err="1" smtClean="0">
                  <a:solidFill>
                    <a:srgbClr val="000000"/>
                  </a:solidFill>
                </a:rPr>
                <a:t>ACKnum</a:t>
              </a:r>
              <a:r>
                <a:rPr lang="en-US" dirty="0" smtClean="0">
                  <a:solidFill>
                    <a:srgbClr val="000000"/>
                  </a:solidFill>
                </a:rPr>
                <a:t>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wait for server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still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data</a:t>
              </a:r>
            </a:p>
          </p:txBody>
        </p:sp>
        <p:grpSp>
          <p:nvGrpSpPr>
            <p:cNvPr id="86093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timed wait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for 2*max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can no longer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send but can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client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smtClean="0">
                <a:solidFill>
                  <a:srgbClr val="000099"/>
                </a:solidFill>
              </a:rPr>
              <a:t>server state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i="1" smtClean="0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ESTAB</a:t>
            </a:r>
          </a:p>
        </p:txBody>
      </p:sp>
      <p:grpSp>
        <p:nvGrpSpPr>
          <p:cNvPr id="86039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86073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4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86040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86041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43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44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6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48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86051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052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86053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5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6056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058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2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0F826BA2-1E8D-40D3-ADC9-032A087CEE03}" type="slidenum">
              <a:rPr lang="en-US" altLang="en-US" sz="1200" smtClean="0"/>
              <a:pPr>
                <a:defRPr/>
              </a:pPr>
              <a:t>34</a:t>
            </a:fld>
            <a:endParaRPr lang="en-US" altLang="en-US" sz="1200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70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35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congestion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informally: </a:t>
            </a:r>
            <a:r>
              <a:rPr lang="en-US" altLang="ja-JP" dirty="0" smtClean="0"/>
              <a:t>“too many sources sending too much data too fast for </a:t>
            </a:r>
            <a:r>
              <a:rPr lang="en-US" altLang="ja-JP" i="1" dirty="0" smtClean="0">
                <a:solidFill>
                  <a:srgbClr val="000099"/>
                </a:solidFill>
              </a:rPr>
              <a:t>network</a:t>
            </a:r>
            <a:r>
              <a:rPr lang="en-US" altLang="ja-JP" dirty="0" smtClean="0"/>
              <a:t> to handle”</a:t>
            </a:r>
          </a:p>
          <a:p>
            <a:pPr>
              <a:defRPr/>
            </a:pPr>
            <a:r>
              <a:rPr lang="en-US" altLang="en-US" dirty="0" smtClean="0"/>
              <a:t>different from flow control!</a:t>
            </a:r>
          </a:p>
          <a:p>
            <a:pPr>
              <a:defRPr/>
            </a:pPr>
            <a:r>
              <a:rPr lang="en-US" altLang="en-US" dirty="0" smtClean="0"/>
              <a:t>manifestations:</a:t>
            </a:r>
          </a:p>
          <a:p>
            <a:pPr lvl="1">
              <a:defRPr/>
            </a:pPr>
            <a:r>
              <a:rPr lang="en-US" altLang="en-US" sz="2800" dirty="0" smtClean="0"/>
              <a:t>lost packets (buffer overflow at routers)</a:t>
            </a:r>
          </a:p>
          <a:p>
            <a:pPr lvl="1">
              <a:defRPr/>
            </a:pPr>
            <a:r>
              <a:rPr lang="en-US" altLang="en-US" sz="2800" dirty="0" smtClean="0"/>
              <a:t>long delays (</a:t>
            </a:r>
            <a:r>
              <a:rPr lang="en-US" altLang="en-US" sz="2800" dirty="0" err="1" smtClean="0"/>
              <a:t>queueing</a:t>
            </a:r>
            <a:r>
              <a:rPr lang="en-US" altLang="en-US" sz="2800" dirty="0" smtClean="0"/>
              <a:t> in router buffers)</a:t>
            </a:r>
          </a:p>
          <a:p>
            <a:pPr>
              <a:defRPr/>
            </a:pPr>
            <a:r>
              <a:rPr lang="en-US" altLang="en-US" dirty="0" smtClean="0"/>
              <a:t>a top-10 problem!</a:t>
            </a:r>
          </a:p>
          <a:p>
            <a:pPr>
              <a:defRPr/>
            </a:pPr>
            <a:endParaRPr lang="en-US" altLang="en-US" sz="2400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36</a:t>
            </a:fld>
            <a:endParaRPr lang="en-US" altLang="en-US" sz="120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Principles of congestion control</a:t>
            </a:r>
            <a:endParaRPr lang="en-US" altLang="en-US" smtClean="0"/>
          </a:p>
        </p:txBody>
      </p:sp>
      <p:sp>
        <p:nvSpPr>
          <p:cNvPr id="8" name="Freeform 354"/>
          <p:cNvSpPr>
            <a:spLocks/>
          </p:cNvSpPr>
          <p:nvPr/>
        </p:nvSpPr>
        <p:spPr bwMode="auto">
          <a:xfrm flipH="1">
            <a:off x="2933700" y="22717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50"/>
          <p:cNvSpPr>
            <a:spLocks/>
          </p:cNvSpPr>
          <p:nvPr/>
        </p:nvSpPr>
        <p:spPr bwMode="auto">
          <a:xfrm flipH="1">
            <a:off x="917575" y="4252912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47"/>
          <p:cNvSpPr>
            <a:spLocks/>
          </p:cNvSpPr>
          <p:nvPr/>
        </p:nvSpPr>
        <p:spPr bwMode="auto">
          <a:xfrm>
            <a:off x="7175500" y="4451350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344"/>
          <p:cNvSpPr>
            <a:spLocks/>
          </p:cNvSpPr>
          <p:nvPr/>
        </p:nvSpPr>
        <p:spPr bwMode="auto">
          <a:xfrm>
            <a:off x="7608888" y="2436812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37075" y="2957512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224213" y="3338512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709988" y="3338512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3163888" y="2319337"/>
            <a:ext cx="650875" cy="904875"/>
            <a:chOff x="12762" y="10336"/>
            <a:chExt cx="1027" cy="1700"/>
          </a:xfrm>
        </p:grpSpPr>
        <p:sp>
          <p:nvSpPr>
            <p:cNvPr id="1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3065463" y="2005012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A</a:t>
            </a:r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 flipH="1">
            <a:off x="1870075" y="5319712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154113" y="4291012"/>
            <a:ext cx="650875" cy="904875"/>
            <a:chOff x="12762" y="10336"/>
            <a:chExt cx="1027" cy="1700"/>
          </a:xfrm>
        </p:grpSpPr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Line 117"/>
          <p:cNvSpPr>
            <a:spLocks noChangeShapeType="1"/>
          </p:cNvSpPr>
          <p:nvPr/>
        </p:nvSpPr>
        <p:spPr bwMode="auto">
          <a:xfrm flipH="1">
            <a:off x="3709988" y="3767137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18"/>
          <p:cNvSpPr>
            <a:spLocks noChangeShapeType="1"/>
          </p:cNvSpPr>
          <p:nvPr/>
        </p:nvSpPr>
        <p:spPr bwMode="auto">
          <a:xfrm flipH="1" flipV="1">
            <a:off x="5491163" y="3786187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19"/>
          <p:cNvSpPr>
            <a:spLocks noChangeShapeType="1"/>
          </p:cNvSpPr>
          <p:nvPr/>
        </p:nvSpPr>
        <p:spPr bwMode="auto">
          <a:xfrm flipH="1">
            <a:off x="5434013" y="3357562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0"/>
          <p:cNvSpPr>
            <a:spLocks noChangeShapeType="1"/>
          </p:cNvSpPr>
          <p:nvPr/>
        </p:nvSpPr>
        <p:spPr bwMode="auto">
          <a:xfrm flipH="1">
            <a:off x="6689725" y="3376612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3"/>
          <p:cNvSpPr>
            <a:spLocks/>
          </p:cNvSpPr>
          <p:nvPr/>
        </p:nvSpPr>
        <p:spPr bwMode="auto">
          <a:xfrm>
            <a:off x="7115175" y="2794000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"/>
          <p:cNvSpPr>
            <a:spLocks/>
          </p:cNvSpPr>
          <p:nvPr/>
        </p:nvSpPr>
        <p:spPr bwMode="auto">
          <a:xfrm>
            <a:off x="7150100" y="2892425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"/>
          <p:cNvSpPr>
            <a:spLocks/>
          </p:cNvSpPr>
          <p:nvPr/>
        </p:nvSpPr>
        <p:spPr bwMode="auto">
          <a:xfrm>
            <a:off x="7083425" y="3244850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6"/>
          <p:cNvSpPr>
            <a:spLocks/>
          </p:cNvSpPr>
          <p:nvPr/>
        </p:nvSpPr>
        <p:spPr bwMode="auto">
          <a:xfrm>
            <a:off x="7273925" y="3284537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7"/>
          <p:cNvSpPr>
            <a:spLocks/>
          </p:cNvSpPr>
          <p:nvPr/>
        </p:nvSpPr>
        <p:spPr bwMode="auto">
          <a:xfrm>
            <a:off x="7108825" y="3255962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8"/>
          <p:cNvSpPr>
            <a:spLocks/>
          </p:cNvSpPr>
          <p:nvPr/>
        </p:nvSpPr>
        <p:spPr bwMode="auto">
          <a:xfrm>
            <a:off x="6834188" y="3297237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9"/>
          <p:cNvSpPr>
            <a:spLocks/>
          </p:cNvSpPr>
          <p:nvPr/>
        </p:nvSpPr>
        <p:spPr bwMode="auto">
          <a:xfrm>
            <a:off x="7475538" y="3273425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0"/>
          <p:cNvSpPr>
            <a:spLocks/>
          </p:cNvSpPr>
          <p:nvPr/>
        </p:nvSpPr>
        <p:spPr bwMode="auto">
          <a:xfrm>
            <a:off x="6883400" y="2833687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1"/>
          <p:cNvSpPr>
            <a:spLocks/>
          </p:cNvSpPr>
          <p:nvPr/>
        </p:nvSpPr>
        <p:spPr bwMode="auto">
          <a:xfrm>
            <a:off x="6886575" y="2838450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32"/>
          <p:cNvSpPr>
            <a:spLocks/>
          </p:cNvSpPr>
          <p:nvPr/>
        </p:nvSpPr>
        <p:spPr bwMode="auto">
          <a:xfrm>
            <a:off x="6889750" y="2843212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3"/>
          <p:cNvSpPr>
            <a:spLocks/>
          </p:cNvSpPr>
          <p:nvPr/>
        </p:nvSpPr>
        <p:spPr bwMode="auto">
          <a:xfrm>
            <a:off x="6892925" y="2846387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4"/>
          <p:cNvSpPr>
            <a:spLocks/>
          </p:cNvSpPr>
          <p:nvPr/>
        </p:nvSpPr>
        <p:spPr bwMode="auto">
          <a:xfrm>
            <a:off x="6897688" y="2849562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35"/>
          <p:cNvSpPr>
            <a:spLocks/>
          </p:cNvSpPr>
          <p:nvPr/>
        </p:nvSpPr>
        <p:spPr bwMode="auto">
          <a:xfrm>
            <a:off x="6900863" y="2854325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36"/>
          <p:cNvSpPr>
            <a:spLocks/>
          </p:cNvSpPr>
          <p:nvPr/>
        </p:nvSpPr>
        <p:spPr bwMode="auto">
          <a:xfrm>
            <a:off x="7339013" y="3157537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37"/>
          <p:cNvSpPr>
            <a:spLocks/>
          </p:cNvSpPr>
          <p:nvPr/>
        </p:nvSpPr>
        <p:spPr bwMode="auto">
          <a:xfrm>
            <a:off x="7175500" y="3159125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38"/>
          <p:cNvSpPr>
            <a:spLocks/>
          </p:cNvSpPr>
          <p:nvPr/>
        </p:nvSpPr>
        <p:spPr bwMode="auto">
          <a:xfrm>
            <a:off x="7221538" y="3160712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39"/>
          <p:cNvSpPr>
            <a:spLocks/>
          </p:cNvSpPr>
          <p:nvPr/>
        </p:nvSpPr>
        <p:spPr bwMode="auto">
          <a:xfrm>
            <a:off x="7042150" y="2790825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40"/>
          <p:cNvSpPr>
            <a:spLocks/>
          </p:cNvSpPr>
          <p:nvPr/>
        </p:nvSpPr>
        <p:spPr bwMode="auto">
          <a:xfrm>
            <a:off x="7432675" y="2744787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41"/>
          <p:cNvSpPr>
            <a:spLocks/>
          </p:cNvSpPr>
          <p:nvPr/>
        </p:nvSpPr>
        <p:spPr bwMode="auto">
          <a:xfrm>
            <a:off x="7045325" y="2813050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42"/>
          <p:cNvSpPr>
            <a:spLocks/>
          </p:cNvSpPr>
          <p:nvPr/>
        </p:nvSpPr>
        <p:spPr bwMode="auto">
          <a:xfrm>
            <a:off x="7048500" y="2835275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143"/>
          <p:cNvSpPr>
            <a:spLocks/>
          </p:cNvSpPr>
          <p:nvPr/>
        </p:nvSpPr>
        <p:spPr bwMode="auto">
          <a:xfrm>
            <a:off x="7050088" y="2855912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44"/>
          <p:cNvSpPr>
            <a:spLocks/>
          </p:cNvSpPr>
          <p:nvPr/>
        </p:nvSpPr>
        <p:spPr bwMode="auto">
          <a:xfrm>
            <a:off x="7053263" y="2878137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45"/>
          <p:cNvSpPr>
            <a:spLocks/>
          </p:cNvSpPr>
          <p:nvPr/>
        </p:nvSpPr>
        <p:spPr bwMode="auto">
          <a:xfrm>
            <a:off x="7056438" y="2900362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46"/>
          <p:cNvSpPr>
            <a:spLocks/>
          </p:cNvSpPr>
          <p:nvPr/>
        </p:nvSpPr>
        <p:spPr bwMode="auto">
          <a:xfrm>
            <a:off x="7435850" y="2770187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47"/>
          <p:cNvSpPr>
            <a:spLocks/>
          </p:cNvSpPr>
          <p:nvPr/>
        </p:nvSpPr>
        <p:spPr bwMode="auto">
          <a:xfrm>
            <a:off x="7439025" y="2795587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48"/>
          <p:cNvSpPr>
            <a:spLocks/>
          </p:cNvSpPr>
          <p:nvPr/>
        </p:nvSpPr>
        <p:spPr bwMode="auto">
          <a:xfrm>
            <a:off x="7442200" y="2820987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49"/>
          <p:cNvSpPr>
            <a:spLocks/>
          </p:cNvSpPr>
          <p:nvPr/>
        </p:nvSpPr>
        <p:spPr bwMode="auto">
          <a:xfrm>
            <a:off x="7445375" y="2844800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50"/>
          <p:cNvSpPr>
            <a:spLocks/>
          </p:cNvSpPr>
          <p:nvPr/>
        </p:nvSpPr>
        <p:spPr bwMode="auto">
          <a:xfrm>
            <a:off x="7450138" y="2870200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151"/>
          <p:cNvSpPr>
            <a:spLocks noChangeArrowheads="1"/>
          </p:cNvSpPr>
          <p:nvPr/>
        </p:nvSpPr>
        <p:spPr bwMode="auto">
          <a:xfrm>
            <a:off x="6964363" y="2833687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64" name="Freeform 152"/>
          <p:cNvSpPr>
            <a:spLocks/>
          </p:cNvSpPr>
          <p:nvPr/>
        </p:nvSpPr>
        <p:spPr bwMode="auto">
          <a:xfrm>
            <a:off x="7129463" y="2827337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53"/>
          <p:cNvSpPr>
            <a:spLocks/>
          </p:cNvSpPr>
          <p:nvPr/>
        </p:nvSpPr>
        <p:spPr bwMode="auto">
          <a:xfrm>
            <a:off x="6877050" y="2987675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54"/>
          <p:cNvSpPr>
            <a:spLocks/>
          </p:cNvSpPr>
          <p:nvPr/>
        </p:nvSpPr>
        <p:spPr bwMode="auto">
          <a:xfrm>
            <a:off x="6877050" y="2889250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55"/>
          <p:cNvSpPr>
            <a:spLocks/>
          </p:cNvSpPr>
          <p:nvPr/>
        </p:nvSpPr>
        <p:spPr bwMode="auto">
          <a:xfrm>
            <a:off x="7016750" y="2843212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56"/>
          <p:cNvSpPr>
            <a:spLocks/>
          </p:cNvSpPr>
          <p:nvPr/>
        </p:nvSpPr>
        <p:spPr bwMode="auto">
          <a:xfrm>
            <a:off x="7135813" y="2740025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57"/>
          <p:cNvSpPr>
            <a:spLocks/>
          </p:cNvSpPr>
          <p:nvPr/>
        </p:nvSpPr>
        <p:spPr bwMode="auto">
          <a:xfrm>
            <a:off x="6953250" y="3302000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58"/>
          <p:cNvSpPr>
            <a:spLocks/>
          </p:cNvSpPr>
          <p:nvPr/>
        </p:nvSpPr>
        <p:spPr bwMode="auto">
          <a:xfrm>
            <a:off x="6846888" y="3348037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59"/>
          <p:cNvSpPr>
            <a:spLocks/>
          </p:cNvSpPr>
          <p:nvPr/>
        </p:nvSpPr>
        <p:spPr bwMode="auto">
          <a:xfrm>
            <a:off x="6935788" y="3327400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160"/>
          <p:cNvSpPr>
            <a:spLocks/>
          </p:cNvSpPr>
          <p:nvPr/>
        </p:nvSpPr>
        <p:spPr bwMode="auto">
          <a:xfrm>
            <a:off x="6892925" y="3333750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161"/>
          <p:cNvGrpSpPr>
            <a:grpSpLocks/>
          </p:cNvGrpSpPr>
          <p:nvPr/>
        </p:nvGrpSpPr>
        <p:grpSpPr bwMode="auto">
          <a:xfrm>
            <a:off x="7004050" y="2452687"/>
            <a:ext cx="649288" cy="904875"/>
            <a:chOff x="12762" y="10336"/>
            <a:chExt cx="1027" cy="1700"/>
          </a:xfrm>
        </p:grpSpPr>
        <p:sp>
          <p:nvSpPr>
            <p:cNvPr id="74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5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76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08"/>
          <p:cNvGrpSpPr>
            <a:grpSpLocks/>
          </p:cNvGrpSpPr>
          <p:nvPr/>
        </p:nvGrpSpPr>
        <p:grpSpPr bwMode="auto">
          <a:xfrm>
            <a:off x="6518275" y="4527550"/>
            <a:ext cx="647700" cy="906462"/>
            <a:chOff x="12762" y="10336"/>
            <a:chExt cx="1027" cy="1700"/>
          </a:xfrm>
        </p:grpSpPr>
        <p:sp>
          <p:nvSpPr>
            <p:cNvPr id="81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2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83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Line 218"/>
          <p:cNvSpPr>
            <a:spLocks noChangeShapeType="1"/>
          </p:cNvSpPr>
          <p:nvPr/>
        </p:nvSpPr>
        <p:spPr bwMode="auto">
          <a:xfrm flipH="1">
            <a:off x="5322888" y="3392487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1" name="Group 219"/>
          <p:cNvGrpSpPr>
            <a:grpSpLocks/>
          </p:cNvGrpSpPr>
          <p:nvPr/>
        </p:nvGrpSpPr>
        <p:grpSpPr bwMode="auto">
          <a:xfrm>
            <a:off x="4406900" y="3535362"/>
            <a:ext cx="1073150" cy="422275"/>
            <a:chOff x="9542" y="11900"/>
            <a:chExt cx="1624" cy="640"/>
          </a:xfrm>
        </p:grpSpPr>
        <p:sp>
          <p:nvSpPr>
            <p:cNvPr id="92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93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6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7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grpSp>
          <p:nvGrpSpPr>
            <p:cNvPr id="98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1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8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01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itchFamily="34" charset="0"/>
                </a:endParaRPr>
              </a:p>
            </p:txBody>
          </p:sp>
          <p:sp>
            <p:nvSpPr>
              <p:cNvPr id="102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4" name="Line 242"/>
          <p:cNvSpPr>
            <a:spLocks noChangeShapeType="1"/>
          </p:cNvSpPr>
          <p:nvPr/>
        </p:nvSpPr>
        <p:spPr bwMode="auto">
          <a:xfrm>
            <a:off x="5538788" y="2700337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" name="Group 243"/>
          <p:cNvGrpSpPr>
            <a:grpSpLocks/>
          </p:cNvGrpSpPr>
          <p:nvPr/>
        </p:nvGrpSpPr>
        <p:grpSpPr bwMode="auto">
          <a:xfrm>
            <a:off x="3490913" y="2376487"/>
            <a:ext cx="90487" cy="271463"/>
            <a:chOff x="10104" y="10005"/>
            <a:chExt cx="137" cy="411"/>
          </a:xfrm>
        </p:grpSpPr>
        <p:sp>
          <p:nvSpPr>
            <p:cNvPr id="116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17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119" name="Oval 248"/>
          <p:cNvSpPr>
            <a:spLocks noChangeArrowheads="1"/>
          </p:cNvSpPr>
          <p:nvPr/>
        </p:nvSpPr>
        <p:spPr bwMode="auto">
          <a:xfrm>
            <a:off x="5100638" y="4446587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20" name="Line 249"/>
          <p:cNvSpPr>
            <a:spLocks noChangeShapeType="1"/>
          </p:cNvSpPr>
          <p:nvPr/>
        </p:nvSpPr>
        <p:spPr bwMode="auto">
          <a:xfrm>
            <a:off x="5100638" y="4427537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250"/>
          <p:cNvSpPr>
            <a:spLocks noChangeShapeType="1"/>
          </p:cNvSpPr>
          <p:nvPr/>
        </p:nvSpPr>
        <p:spPr bwMode="auto">
          <a:xfrm>
            <a:off x="6165850" y="4427537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251"/>
          <p:cNvSpPr>
            <a:spLocks noChangeArrowheads="1"/>
          </p:cNvSpPr>
          <p:nvPr/>
        </p:nvSpPr>
        <p:spPr bwMode="auto">
          <a:xfrm>
            <a:off x="5100638" y="4427537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3" name="Rectangle 252"/>
          <p:cNvSpPr>
            <a:spLocks noChangeArrowheads="1"/>
          </p:cNvSpPr>
          <p:nvPr/>
        </p:nvSpPr>
        <p:spPr bwMode="auto">
          <a:xfrm>
            <a:off x="5843588" y="4418012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4" name="Oval 253"/>
          <p:cNvSpPr>
            <a:spLocks noChangeArrowheads="1"/>
          </p:cNvSpPr>
          <p:nvPr/>
        </p:nvSpPr>
        <p:spPr bwMode="auto">
          <a:xfrm>
            <a:off x="5081588" y="42592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25" name="Group 254"/>
          <p:cNvGrpSpPr>
            <a:grpSpLocks/>
          </p:cNvGrpSpPr>
          <p:nvPr/>
        </p:nvGrpSpPr>
        <p:grpSpPr bwMode="auto">
          <a:xfrm>
            <a:off x="5348288" y="4319587"/>
            <a:ext cx="527050" cy="158750"/>
            <a:chOff x="2848" y="848"/>
            <a:chExt cx="140" cy="98"/>
          </a:xfrm>
        </p:grpSpPr>
        <p:sp>
          <p:nvSpPr>
            <p:cNvPr id="126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58"/>
          <p:cNvGrpSpPr>
            <a:grpSpLocks/>
          </p:cNvGrpSpPr>
          <p:nvPr/>
        </p:nvGrpSpPr>
        <p:grpSpPr bwMode="auto">
          <a:xfrm flipV="1">
            <a:off x="5348288" y="4316412"/>
            <a:ext cx="527050" cy="160338"/>
            <a:chOff x="2848" y="848"/>
            <a:chExt cx="140" cy="98"/>
          </a:xfrm>
        </p:grpSpPr>
        <p:sp>
          <p:nvSpPr>
            <p:cNvPr id="130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262"/>
          <p:cNvGrpSpPr>
            <a:grpSpLocks/>
          </p:cNvGrpSpPr>
          <p:nvPr/>
        </p:nvGrpSpPr>
        <p:grpSpPr bwMode="auto">
          <a:xfrm rot="7844936">
            <a:off x="5348288" y="4448175"/>
            <a:ext cx="322262" cy="239712"/>
            <a:chOff x="11283" y="10423"/>
            <a:chExt cx="475" cy="374"/>
          </a:xfrm>
        </p:grpSpPr>
        <p:sp>
          <p:nvSpPr>
            <p:cNvPr id="134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35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270"/>
          <p:cNvSpPr>
            <a:spLocks noChangeShapeType="1"/>
          </p:cNvSpPr>
          <p:nvPr/>
        </p:nvSpPr>
        <p:spPr bwMode="auto">
          <a:xfrm flipH="1" flipV="1">
            <a:off x="4165600" y="5310187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71"/>
          <p:cNvSpPr>
            <a:spLocks noChangeShapeType="1"/>
          </p:cNvSpPr>
          <p:nvPr/>
        </p:nvSpPr>
        <p:spPr bwMode="auto">
          <a:xfrm flipH="1">
            <a:off x="4784725" y="4662487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272"/>
          <p:cNvSpPr>
            <a:spLocks/>
          </p:cNvSpPr>
          <p:nvPr/>
        </p:nvSpPr>
        <p:spPr bwMode="auto">
          <a:xfrm>
            <a:off x="3536950" y="2414587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Oval 273"/>
          <p:cNvSpPr>
            <a:spLocks noChangeArrowheads="1"/>
          </p:cNvSpPr>
          <p:nvPr/>
        </p:nvSpPr>
        <p:spPr bwMode="auto">
          <a:xfrm>
            <a:off x="3340100" y="5246687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45" name="Line 274"/>
          <p:cNvSpPr>
            <a:spLocks noChangeShapeType="1"/>
          </p:cNvSpPr>
          <p:nvPr/>
        </p:nvSpPr>
        <p:spPr bwMode="auto">
          <a:xfrm>
            <a:off x="3340100" y="5227637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275"/>
          <p:cNvSpPr>
            <a:spLocks noChangeShapeType="1"/>
          </p:cNvSpPr>
          <p:nvPr/>
        </p:nvSpPr>
        <p:spPr bwMode="auto">
          <a:xfrm>
            <a:off x="4402138" y="5227637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276"/>
          <p:cNvSpPr>
            <a:spLocks noChangeArrowheads="1"/>
          </p:cNvSpPr>
          <p:nvPr/>
        </p:nvSpPr>
        <p:spPr bwMode="auto">
          <a:xfrm>
            <a:off x="3340100" y="5227637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8" name="Rectangle 277"/>
          <p:cNvSpPr>
            <a:spLocks noChangeArrowheads="1"/>
          </p:cNvSpPr>
          <p:nvPr/>
        </p:nvSpPr>
        <p:spPr bwMode="auto">
          <a:xfrm>
            <a:off x="4079875" y="5218112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9" name="Oval 278"/>
          <p:cNvSpPr>
            <a:spLocks noChangeArrowheads="1"/>
          </p:cNvSpPr>
          <p:nvPr/>
        </p:nvSpPr>
        <p:spPr bwMode="auto">
          <a:xfrm>
            <a:off x="3328988" y="505936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50" name="Group 279"/>
          <p:cNvGrpSpPr>
            <a:grpSpLocks/>
          </p:cNvGrpSpPr>
          <p:nvPr/>
        </p:nvGrpSpPr>
        <p:grpSpPr bwMode="auto">
          <a:xfrm>
            <a:off x="3586163" y="5119687"/>
            <a:ext cx="525462" cy="158750"/>
            <a:chOff x="2848" y="848"/>
            <a:chExt cx="140" cy="98"/>
          </a:xfrm>
        </p:grpSpPr>
        <p:sp>
          <p:nvSpPr>
            <p:cNvPr id="151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" name="Group 283"/>
          <p:cNvGrpSpPr>
            <a:grpSpLocks/>
          </p:cNvGrpSpPr>
          <p:nvPr/>
        </p:nvGrpSpPr>
        <p:grpSpPr bwMode="auto">
          <a:xfrm flipV="1">
            <a:off x="3586163" y="5116512"/>
            <a:ext cx="525462" cy="158750"/>
            <a:chOff x="2848" y="848"/>
            <a:chExt cx="140" cy="98"/>
          </a:xfrm>
        </p:grpSpPr>
        <p:sp>
          <p:nvSpPr>
            <p:cNvPr id="155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287"/>
          <p:cNvGrpSpPr>
            <a:grpSpLocks/>
          </p:cNvGrpSpPr>
          <p:nvPr/>
        </p:nvGrpSpPr>
        <p:grpSpPr bwMode="auto">
          <a:xfrm>
            <a:off x="3403600" y="5186362"/>
            <a:ext cx="315913" cy="247650"/>
            <a:chOff x="11283" y="10423"/>
            <a:chExt cx="475" cy="374"/>
          </a:xfrm>
        </p:grpSpPr>
        <p:sp>
          <p:nvSpPr>
            <p:cNvPr id="159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60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Oval 295"/>
          <p:cNvSpPr>
            <a:spLocks noChangeArrowheads="1"/>
          </p:cNvSpPr>
          <p:nvPr/>
        </p:nvSpPr>
        <p:spPr bwMode="auto">
          <a:xfrm>
            <a:off x="2700338" y="4313237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sp>
        <p:nvSpPr>
          <p:cNvPr id="167" name="Line 296"/>
          <p:cNvSpPr>
            <a:spLocks noChangeShapeType="1"/>
          </p:cNvSpPr>
          <p:nvPr/>
        </p:nvSpPr>
        <p:spPr bwMode="auto">
          <a:xfrm>
            <a:off x="2700338" y="4294187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297"/>
          <p:cNvSpPr>
            <a:spLocks noChangeShapeType="1"/>
          </p:cNvSpPr>
          <p:nvPr/>
        </p:nvSpPr>
        <p:spPr bwMode="auto">
          <a:xfrm>
            <a:off x="3763963" y="4294187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298"/>
          <p:cNvSpPr>
            <a:spLocks noChangeArrowheads="1"/>
          </p:cNvSpPr>
          <p:nvPr/>
        </p:nvSpPr>
        <p:spPr bwMode="auto">
          <a:xfrm>
            <a:off x="2700338" y="4294187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0" name="Rectangle 299"/>
          <p:cNvSpPr>
            <a:spLocks noChangeArrowheads="1"/>
          </p:cNvSpPr>
          <p:nvPr/>
        </p:nvSpPr>
        <p:spPr bwMode="auto">
          <a:xfrm>
            <a:off x="3441700" y="4284662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1" name="Oval 300"/>
          <p:cNvSpPr>
            <a:spLocks noChangeArrowheads="1"/>
          </p:cNvSpPr>
          <p:nvPr/>
        </p:nvSpPr>
        <p:spPr bwMode="auto">
          <a:xfrm>
            <a:off x="2690813" y="4125912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itchFamily="34" charset="0"/>
            </a:endParaRPr>
          </a:p>
        </p:txBody>
      </p:sp>
      <p:grpSp>
        <p:nvGrpSpPr>
          <p:cNvPr id="172" name="Group 301"/>
          <p:cNvGrpSpPr>
            <a:grpSpLocks/>
          </p:cNvGrpSpPr>
          <p:nvPr/>
        </p:nvGrpSpPr>
        <p:grpSpPr bwMode="auto">
          <a:xfrm>
            <a:off x="2947988" y="4186237"/>
            <a:ext cx="525462" cy="158750"/>
            <a:chOff x="2848" y="848"/>
            <a:chExt cx="140" cy="98"/>
          </a:xfrm>
        </p:grpSpPr>
        <p:sp>
          <p:nvSpPr>
            <p:cNvPr id="173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305"/>
          <p:cNvGrpSpPr>
            <a:grpSpLocks/>
          </p:cNvGrpSpPr>
          <p:nvPr/>
        </p:nvGrpSpPr>
        <p:grpSpPr bwMode="auto">
          <a:xfrm flipV="1">
            <a:off x="2947988" y="4183062"/>
            <a:ext cx="525462" cy="158750"/>
            <a:chOff x="2848" y="848"/>
            <a:chExt cx="140" cy="98"/>
          </a:xfrm>
        </p:grpSpPr>
        <p:sp>
          <p:nvSpPr>
            <p:cNvPr id="177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" name="Line 309"/>
          <p:cNvSpPr>
            <a:spLocks noChangeShapeType="1"/>
          </p:cNvSpPr>
          <p:nvPr/>
        </p:nvSpPr>
        <p:spPr bwMode="auto">
          <a:xfrm flipH="1">
            <a:off x="2060575" y="4510087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1" name="Group 310"/>
          <p:cNvGrpSpPr>
            <a:grpSpLocks/>
          </p:cNvGrpSpPr>
          <p:nvPr/>
        </p:nvGrpSpPr>
        <p:grpSpPr bwMode="auto">
          <a:xfrm rot="8027572">
            <a:off x="3043238" y="4114800"/>
            <a:ext cx="322262" cy="239712"/>
            <a:chOff x="11283" y="10423"/>
            <a:chExt cx="475" cy="374"/>
          </a:xfrm>
        </p:grpSpPr>
        <p:sp>
          <p:nvSpPr>
            <p:cNvPr id="18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8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Freeform 318"/>
          <p:cNvSpPr>
            <a:spLocks/>
          </p:cNvSpPr>
          <p:nvPr/>
        </p:nvSpPr>
        <p:spPr bwMode="auto">
          <a:xfrm>
            <a:off x="1898650" y="2452687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Freeform 319"/>
          <p:cNvSpPr>
            <a:spLocks/>
          </p:cNvSpPr>
          <p:nvPr/>
        </p:nvSpPr>
        <p:spPr bwMode="auto">
          <a:xfrm>
            <a:off x="1498600" y="2547937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Freeform 320"/>
          <p:cNvSpPr>
            <a:spLocks/>
          </p:cNvSpPr>
          <p:nvPr/>
        </p:nvSpPr>
        <p:spPr bwMode="auto">
          <a:xfrm>
            <a:off x="1622425" y="2595562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2" name="Group 321"/>
          <p:cNvGrpSpPr>
            <a:grpSpLocks/>
          </p:cNvGrpSpPr>
          <p:nvPr/>
        </p:nvGrpSpPr>
        <p:grpSpPr bwMode="auto">
          <a:xfrm>
            <a:off x="1452563" y="4348162"/>
            <a:ext cx="90487" cy="271463"/>
            <a:chOff x="10104" y="10005"/>
            <a:chExt cx="137" cy="411"/>
          </a:xfrm>
        </p:grpSpPr>
        <p:sp>
          <p:nvSpPr>
            <p:cNvPr id="193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4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5" name="Group 324"/>
          <p:cNvGrpSpPr>
            <a:grpSpLocks/>
          </p:cNvGrpSpPr>
          <p:nvPr/>
        </p:nvGrpSpPr>
        <p:grpSpPr bwMode="auto">
          <a:xfrm>
            <a:off x="6908800" y="4584700"/>
            <a:ext cx="92075" cy="271462"/>
            <a:chOff x="10104" y="10005"/>
            <a:chExt cx="137" cy="411"/>
          </a:xfrm>
        </p:grpSpPr>
        <p:sp>
          <p:nvSpPr>
            <p:cNvPr id="196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197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7356475" y="2527300"/>
            <a:ext cx="90488" cy="271462"/>
            <a:chOff x="10104" y="10005"/>
            <a:chExt cx="137" cy="411"/>
          </a:xfrm>
        </p:grpSpPr>
        <p:sp>
          <p:nvSpPr>
            <p:cNvPr id="199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  <p:sp>
          <p:nvSpPr>
            <p:cNvPr id="200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itchFamily="34" charset="0"/>
              </a:endParaRPr>
            </a:p>
          </p:txBody>
        </p:sp>
      </p:grpSp>
      <p:sp>
        <p:nvSpPr>
          <p:cNvPr id="201" name="Text Box 335"/>
          <p:cNvSpPr txBox="1">
            <a:spLocks noChangeArrowheads="1"/>
          </p:cNvSpPr>
          <p:nvPr/>
        </p:nvSpPr>
        <p:spPr bwMode="auto">
          <a:xfrm>
            <a:off x="7100888" y="219075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B</a:t>
            </a:r>
          </a:p>
        </p:txBody>
      </p:sp>
      <p:sp>
        <p:nvSpPr>
          <p:cNvPr id="202" name="Text Box 336"/>
          <p:cNvSpPr txBox="1">
            <a:spLocks noChangeArrowheads="1"/>
          </p:cNvSpPr>
          <p:nvPr/>
        </p:nvSpPr>
        <p:spPr bwMode="auto">
          <a:xfrm>
            <a:off x="6553200" y="4251325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C</a:t>
            </a:r>
          </a:p>
        </p:txBody>
      </p:sp>
      <p:sp>
        <p:nvSpPr>
          <p:cNvPr id="203" name="Text Box 337"/>
          <p:cNvSpPr txBox="1">
            <a:spLocks noChangeArrowheads="1"/>
          </p:cNvSpPr>
          <p:nvPr/>
        </p:nvSpPr>
        <p:spPr bwMode="auto">
          <a:xfrm>
            <a:off x="1116013" y="400843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charset="0"/>
              </a:rPr>
              <a:t>Host D</a:t>
            </a:r>
          </a:p>
        </p:txBody>
      </p:sp>
      <p:sp>
        <p:nvSpPr>
          <p:cNvPr id="205" name="Line 340"/>
          <p:cNvSpPr>
            <a:spLocks noChangeShapeType="1"/>
          </p:cNvSpPr>
          <p:nvPr/>
        </p:nvSpPr>
        <p:spPr bwMode="auto">
          <a:xfrm>
            <a:off x="5378450" y="261461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" name="Group 358"/>
          <p:cNvGrpSpPr>
            <a:grpSpLocks/>
          </p:cNvGrpSpPr>
          <p:nvPr/>
        </p:nvGrpSpPr>
        <p:grpSpPr bwMode="auto">
          <a:xfrm>
            <a:off x="7794625" y="3281362"/>
            <a:ext cx="231775" cy="441325"/>
            <a:chOff x="4140" y="429"/>
            <a:chExt cx="1425" cy="2396"/>
          </a:xfrm>
        </p:grpSpPr>
        <p:sp>
          <p:nvSpPr>
            <p:cNvPr id="208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0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3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8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9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4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5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6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7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6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17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18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4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5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0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2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33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21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2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5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7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8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9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31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40" name="Group 391"/>
          <p:cNvGrpSpPr>
            <a:grpSpLocks/>
          </p:cNvGrpSpPr>
          <p:nvPr/>
        </p:nvGrpSpPr>
        <p:grpSpPr bwMode="auto">
          <a:xfrm>
            <a:off x="7315200" y="5138737"/>
            <a:ext cx="231775" cy="441325"/>
            <a:chOff x="4140" y="429"/>
            <a:chExt cx="1425" cy="2396"/>
          </a:xfrm>
        </p:grpSpPr>
        <p:sp>
          <p:nvSpPr>
            <p:cNvPr id="241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43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6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1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2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7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48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9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70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49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0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51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7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8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2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3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5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66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54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5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58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0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1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2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4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273" name="Group 424"/>
          <p:cNvGrpSpPr>
            <a:grpSpLocks/>
          </p:cNvGrpSpPr>
          <p:nvPr/>
        </p:nvGrpSpPr>
        <p:grpSpPr bwMode="auto">
          <a:xfrm>
            <a:off x="762000" y="4975225"/>
            <a:ext cx="231775" cy="441325"/>
            <a:chOff x="4140" y="429"/>
            <a:chExt cx="1425" cy="2396"/>
          </a:xfrm>
        </p:grpSpPr>
        <p:sp>
          <p:nvSpPr>
            <p:cNvPr id="274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76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79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4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5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0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1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2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3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2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3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284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0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1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5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8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9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287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88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1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3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4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5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97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grpSp>
        <p:nvGrpSpPr>
          <p:cNvPr id="306" name="Group 457"/>
          <p:cNvGrpSpPr>
            <a:grpSpLocks/>
          </p:cNvGrpSpPr>
          <p:nvPr/>
        </p:nvGrpSpPr>
        <p:grpSpPr bwMode="auto">
          <a:xfrm>
            <a:off x="2776538" y="2970212"/>
            <a:ext cx="231775" cy="441325"/>
            <a:chOff x="4140" y="429"/>
            <a:chExt cx="1425" cy="2396"/>
          </a:xfrm>
        </p:grpSpPr>
        <p:sp>
          <p:nvSpPr>
            <p:cNvPr id="307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09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2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7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8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3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4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5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6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5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16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317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3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4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18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1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2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320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1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4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6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7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28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330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13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37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approach</a:t>
            </a:r>
            <a:r>
              <a:rPr lang="en-US" altLang="en-US" sz="3200" dirty="0" smtClean="0">
                <a:solidFill>
                  <a:srgbClr val="CC0000"/>
                </a:solidFill>
              </a:rPr>
              <a:t>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to have each sender limit the rate at which it sends traffic into its connection as a function of perceived network congestion.</a:t>
            </a:r>
          </a:p>
          <a:p>
            <a:pPr>
              <a:defRPr/>
            </a:pPr>
            <a:r>
              <a:rPr lang="en-US" altLang="en-US" dirty="0" smtClean="0"/>
              <a:t>If a TCP sender perceives that there is little congestion on the path between itself and the destination, then it increases its sending rate. Otherwise, it reduces its sending rate.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congestion 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38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</a:rPr>
              <a:t>How?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How does a TCP sender limit the rate at which it sends traffic into its connection?</a:t>
            </a:r>
          </a:p>
          <a:p>
            <a:pPr>
              <a:defRPr/>
            </a:pPr>
            <a:r>
              <a:rPr lang="en-US" altLang="en-US" dirty="0" smtClean="0"/>
              <a:t>How does a TCP sender perceive that there is congestion on the path between itself and destination?</a:t>
            </a:r>
          </a:p>
          <a:p>
            <a:pPr>
              <a:defRPr/>
            </a:pPr>
            <a:r>
              <a:rPr lang="en-US" altLang="en-US" dirty="0" smtClean="0"/>
              <a:t>What algorithm should the sender use to change its sending rate as a function of perceived end-to-end congestion?</a:t>
            </a:r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5" y="1092200"/>
            <a:ext cx="51513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</a:rPr>
              <a:t>Flow control vs. Congestion </a:t>
            </a:r>
            <a:r>
              <a:rPr lang="en-US" sz="4000" dirty="0">
                <a:ea typeface="ＭＳ Ｐゴシック" charset="0"/>
              </a:rPr>
              <a:t>control</a:t>
            </a:r>
            <a:endParaRPr lang="en-US" altLang="en-US" dirty="0" smtClean="0"/>
          </a:p>
        </p:txBody>
      </p:sp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3-</a:t>
            </a:r>
            <a:fld id="{AF79D550-1854-46E9-9875-8CC6E522D331}" type="slidenum">
              <a:rPr lang="en-US" altLang="en-US" sz="1200" smtClean="0"/>
              <a:pPr>
                <a:defRPr/>
              </a:pPr>
              <a:t>39</a:t>
            </a:fld>
            <a:endParaRPr lang="en-US" altLang="en-US" sz="12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Flow control:</a:t>
            </a:r>
          </a:p>
          <a:p>
            <a:pPr lvl="1">
              <a:defRPr/>
            </a:pPr>
            <a:r>
              <a:rPr lang="en-US" altLang="en-US" dirty="0" smtClean="0"/>
              <a:t>prevents the </a:t>
            </a:r>
            <a:r>
              <a:rPr lang="en-US" altLang="en-US" dirty="0"/>
              <a:t>source from sending data that the </a:t>
            </a:r>
            <a:r>
              <a:rPr lang="en-US" altLang="en-US" dirty="0" smtClean="0"/>
              <a:t>receiver will </a:t>
            </a:r>
            <a:r>
              <a:rPr lang="en-US" altLang="en-US" dirty="0"/>
              <a:t>end up dropping because it runs out of buffer </a:t>
            </a:r>
            <a:r>
              <a:rPr lang="en-US" altLang="en-US" dirty="0" smtClean="0"/>
              <a:t>space. </a:t>
            </a:r>
            <a:endParaRPr lang="en-US" altLang="en-US" dirty="0"/>
          </a:p>
          <a:p>
            <a:pPr lvl="2">
              <a:defRPr/>
            </a:pPr>
            <a:r>
              <a:rPr lang="en-US" altLang="en-US" sz="2400" dirty="0" smtClean="0"/>
              <a:t>(</a:t>
            </a:r>
            <a:r>
              <a:rPr lang="en-US" sz="2400" dirty="0" smtClean="0"/>
              <a:t>mechanism </a:t>
            </a:r>
            <a:r>
              <a:rPr lang="en-US" sz="2400" dirty="0"/>
              <a:t>used to handle the transmission between a particular sender and a </a:t>
            </a:r>
            <a:r>
              <a:rPr lang="en-US" sz="2400" dirty="0" smtClean="0"/>
              <a:t>receiver)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Congestion control:</a:t>
            </a:r>
          </a:p>
          <a:p>
            <a:pPr lvl="1">
              <a:defRPr/>
            </a:pPr>
            <a:r>
              <a:rPr lang="en-US" dirty="0" smtClean="0"/>
              <a:t>prevents </a:t>
            </a:r>
            <a:r>
              <a:rPr lang="en-US" dirty="0"/>
              <a:t>loss of packets and delay caused due to congestion in the </a:t>
            </a:r>
            <a:r>
              <a:rPr lang="en-US" dirty="0" smtClean="0"/>
              <a:t>network.</a:t>
            </a:r>
          </a:p>
          <a:p>
            <a:pPr lvl="2">
              <a:defRPr/>
            </a:pPr>
            <a:r>
              <a:rPr lang="en-US" sz="2400" dirty="0" smtClean="0"/>
              <a:t>(mechanism </a:t>
            </a:r>
            <a:r>
              <a:rPr lang="en-US" sz="2400" dirty="0"/>
              <a:t>that makes sure that an entire network can handle the traffic that is coming to the </a:t>
            </a:r>
            <a:r>
              <a:rPr lang="en-US" sz="2400" dirty="0" smtClean="0"/>
              <a:t>network)</a:t>
            </a:r>
            <a:endParaRPr 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pic>
        <p:nvPicPr>
          <p:cNvPr id="8806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2200"/>
            <a:ext cx="754205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84AA24-8676-459F-A5DC-5B78D710147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0420" name="Picture 5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TCP segment structure</a:t>
            </a:r>
            <a:endParaRPr lang="en-US" altLang="en-US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source port #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dest port #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32 bits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Application </a:t>
            </a:r>
            <a:endParaRPr lang="en-US" altLang="en-US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itchFamily="34" charset="0"/>
              </a:rPr>
              <a:t>(variable length)</a:t>
            </a:r>
            <a:endParaRPr lang="en-US" altLang="en-US" sz="24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sequence number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F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R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U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head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len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not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Arial" pitchFamily="34" charset="0"/>
              </a:rPr>
              <a:t>used</a:t>
            </a:r>
            <a:endParaRPr lang="en-US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Arial" pitchFamily="34" charset="0"/>
              </a:rPr>
              <a:t>options (variable length)</a:t>
            </a:r>
            <a:endParaRPr lang="en-US" alt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URG: urgent data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(generally not used)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ACK: ACK #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valid</a:t>
            </a:r>
            <a:endParaRPr lang="en-US" altLang="en-US" sz="10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PSH: push data now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-75599" y="3627438"/>
            <a:ext cx="25314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RST, SYN, FIN: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connection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established</a:t>
            </a:r>
            <a:endParaRPr lang="en-US" sz="1800" dirty="0" smtClean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(setup, teardown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2629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#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</a:rPr>
              <a:t>rcvr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willing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to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accept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(Remaining Buffer Size)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counting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by bytes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of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checksum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5213350"/>
          </a:xfrm>
        </p:spPr>
        <p:txBody>
          <a:bodyPr/>
          <a:lstStyle/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sequence numbers: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smtClean="0"/>
              <a:t>byte stream </a:t>
            </a:r>
            <a:r>
              <a:rPr lang="en-US" altLang="ja-JP" b="1" dirty="0" smtClean="0"/>
              <a:t>“number” of </a:t>
            </a:r>
            <a:r>
              <a:rPr lang="en-US" altLang="ja-JP" b="1" u="sng" dirty="0" smtClean="0"/>
              <a:t>first</a:t>
            </a:r>
            <a:r>
              <a:rPr lang="en-US" altLang="ja-JP" b="1" dirty="0" smtClean="0"/>
              <a:t> byte in segment’s data</a:t>
            </a:r>
            <a:endParaRPr lang="en-US" altLang="ja-JP" sz="2000" b="1" dirty="0" smtClean="0"/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u="sng" dirty="0" smtClean="0">
                <a:solidFill>
                  <a:srgbClr val="CC0000"/>
                </a:solidFill>
              </a:rPr>
              <a:t>acknowledgements:</a:t>
            </a:r>
            <a:endParaRPr lang="en-US" altLang="en-US" sz="2400" dirty="0" smtClean="0">
              <a:solidFill>
                <a:srgbClr val="CC0000"/>
              </a:solidFill>
            </a:endParaRPr>
          </a:p>
          <a:p>
            <a:pPr marL="512763" lvl="1" indent="-163513">
              <a:defRPr/>
            </a:pPr>
            <a:r>
              <a:rPr lang="en-US" altLang="en-US" b="1" dirty="0" err="1" smtClean="0"/>
              <a:t>seq</a:t>
            </a:r>
            <a:r>
              <a:rPr lang="en-US" altLang="en-US" b="1" dirty="0" smtClean="0"/>
              <a:t> # of </a:t>
            </a:r>
            <a:r>
              <a:rPr lang="en-US" altLang="en-US" b="1" u="sng" dirty="0" smtClean="0"/>
              <a:t>next</a:t>
            </a:r>
            <a:r>
              <a:rPr lang="en-US" altLang="en-US" b="1" dirty="0" smtClean="0"/>
              <a:t> byte expected from other side</a:t>
            </a:r>
          </a:p>
          <a:p>
            <a:pPr marL="512763" lvl="1" indent="-163513"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cumulative ACK</a:t>
            </a:r>
          </a:p>
          <a:p>
            <a:pPr marL="234950" indent="-123825"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</a:rPr>
              <a:t>Q:</a:t>
            </a:r>
            <a:r>
              <a:rPr lang="en-US" altLang="en-US" sz="2400" dirty="0" smtClean="0"/>
              <a:t> how receiver handles out-of-order segments</a:t>
            </a:r>
          </a:p>
          <a:p>
            <a:pPr marL="512763" lvl="1" indent="-163513">
              <a:defRPr/>
            </a:pPr>
            <a:r>
              <a:rPr lang="en-US" altLang="en-US" dirty="0" smtClean="0"/>
              <a:t>A: TCP spec doesn</a:t>
            </a:r>
            <a:r>
              <a:rPr lang="en-US" altLang="ja-JP" dirty="0" smtClean="0"/>
              <a:t>’t say, - up to </a:t>
            </a:r>
            <a:r>
              <a:rPr lang="en-US" altLang="ja-JP" dirty="0" err="1" smtClean="0"/>
              <a:t>implementor</a:t>
            </a:r>
            <a:endParaRPr lang="en-US" altLang="en-US" dirty="0" smtClean="0"/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30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incoming segment to sender</a:t>
              </a:r>
            </a:p>
          </p:txBody>
        </p:sp>
        <p:sp>
          <p:nvSpPr>
            <p:cNvPr id="61532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540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sent, not-yet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ACKed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“in-flight”)</a:t>
            </a:r>
            <a:endParaRPr lang="en-US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but 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window size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 N</a:t>
            </a:r>
          </a:p>
        </p:txBody>
      </p:sp>
      <p:grpSp>
        <p:nvGrpSpPr>
          <p:cNvPr id="61499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1500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1" smtClean="0">
                <a:solidFill>
                  <a:srgbClr val="000000"/>
                </a:solidFill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61504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outgoing segment from sender</a:t>
              </a:r>
            </a:p>
          </p:txBody>
        </p:sp>
        <p:sp>
          <p:nvSpPr>
            <p:cNvPr id="61506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53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8077200" cy="37338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 smtClean="0"/>
              <a:t>Host A wants to send a stream of data to a process in Host B over a TCP connection.</a:t>
            </a:r>
          </a:p>
          <a:p>
            <a:pPr lvl="1"/>
            <a:r>
              <a:rPr lang="en-US" dirty="0" smtClean="0"/>
              <a:t>The TCP in Host A will implicitly number each byte in the data stream.</a:t>
            </a:r>
          </a:p>
          <a:p>
            <a:pPr lvl="2"/>
            <a:r>
              <a:rPr lang="en-US" sz="2400" dirty="0" smtClean="0"/>
              <a:t>The data stream consists of a file consisting of 5000 bytes.</a:t>
            </a:r>
          </a:p>
          <a:p>
            <a:pPr lvl="2"/>
            <a:r>
              <a:rPr lang="en-US" sz="2400" dirty="0" smtClean="0"/>
              <a:t>MSS (Maximum Segment Size) is 1000 bytes.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Sequence numbers by </a:t>
            </a:r>
            <a:r>
              <a:rPr lang="en-US" dirty="0" smtClean="0">
                <a:solidFill>
                  <a:srgbClr val="FF0000"/>
                </a:solidFill>
              </a:rPr>
              <a:t>A (sender)?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ACK numbers by B (receiver)?</a:t>
            </a:r>
          </a:p>
          <a:p>
            <a:pPr lvl="2"/>
            <a:r>
              <a:rPr lang="en-US" sz="2400" dirty="0" smtClean="0"/>
              <a:t>The ACK # that B puts in its segment is the Sequence # of the next byte that B is expecting from A.</a:t>
            </a:r>
          </a:p>
          <a:p>
            <a:pPr lvl="1"/>
            <a:endParaRPr lang="en-US" sz="28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2840"/>
            <a:ext cx="77819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Oval 111"/>
          <p:cNvSpPr/>
          <p:nvPr/>
        </p:nvSpPr>
        <p:spPr bwMode="auto">
          <a:xfrm>
            <a:off x="1115290" y="6096000"/>
            <a:ext cx="737616" cy="60960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3990110" y="6096000"/>
            <a:ext cx="737616" cy="609600"/>
          </a:xfrm>
          <a:prstGeom prst="ellipse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u="sng" dirty="0" smtClean="0"/>
              <a:t>Question</a:t>
            </a:r>
            <a:r>
              <a:rPr lang="en-US" dirty="0" smtClean="0"/>
              <a:t>. </a:t>
            </a:r>
          </a:p>
          <a:p>
            <a:pPr lvl="2"/>
            <a:r>
              <a:rPr lang="en-US" sz="2400" dirty="0" smtClean="0"/>
              <a:t>Suppose B has received one segment from A containing bytes 0 from 535.</a:t>
            </a:r>
          </a:p>
          <a:p>
            <a:pPr lvl="2"/>
            <a:r>
              <a:rPr lang="en-US" sz="2400" dirty="0" smtClean="0"/>
              <a:t>B is about to send a segment to A.</a:t>
            </a:r>
          </a:p>
          <a:p>
            <a:pPr lvl="2"/>
            <a:r>
              <a:rPr lang="en-US" sz="2400" dirty="0" smtClean="0"/>
              <a:t>B waits for bytes from 536 and all the subsequent bytes in A’s data stream.</a:t>
            </a:r>
          </a:p>
          <a:p>
            <a:pPr lvl="2"/>
            <a:r>
              <a:rPr lang="en-US" sz="2400" dirty="0" smtClean="0"/>
              <a:t>What ACK # in B’s segment sent to A?</a:t>
            </a:r>
          </a:p>
          <a:p>
            <a:pPr lvl="3"/>
            <a:r>
              <a:rPr lang="en-US" sz="2200" dirty="0" smtClean="0">
                <a:solidFill>
                  <a:srgbClr val="00B050"/>
                </a:solidFill>
                <a:latin typeface="+mn-lt"/>
              </a:rPr>
              <a:t>Answer: 536</a:t>
            </a:r>
          </a:p>
          <a:p>
            <a:pPr lvl="1"/>
            <a:endParaRPr lang="en-US" sz="32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6D7C7B-23F4-40AB-BC76-44C856D3288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614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</a:rPr>
              <a:t>Dividing file data into TCP segments</a:t>
            </a:r>
          </a:p>
          <a:p>
            <a:pPr lvl="1"/>
            <a:r>
              <a:rPr lang="en-US" sz="2000" u="sng" dirty="0" smtClean="0"/>
              <a:t>Question</a:t>
            </a:r>
            <a:r>
              <a:rPr lang="en-US" sz="2000" dirty="0" smtClean="0"/>
              <a:t>. </a:t>
            </a:r>
          </a:p>
          <a:p>
            <a:pPr lvl="2"/>
            <a:r>
              <a:rPr lang="en-US" dirty="0" smtClean="0"/>
              <a:t>Suppose B has received one segment from A containing </a:t>
            </a:r>
            <a:r>
              <a:rPr lang="en-US" u="sng" dirty="0" smtClean="0">
                <a:solidFill>
                  <a:srgbClr val="0070C0"/>
                </a:solidFill>
              </a:rPr>
              <a:t>bytes 0 from 535</a:t>
            </a:r>
            <a:r>
              <a:rPr lang="en-US" dirty="0" smtClean="0"/>
              <a:t>, and another segment containing </a:t>
            </a:r>
            <a:r>
              <a:rPr lang="en-US" u="sng" dirty="0" smtClean="0">
                <a:solidFill>
                  <a:srgbClr val="7030A0"/>
                </a:solidFill>
              </a:rPr>
              <a:t>bytes 900 through 1000</a:t>
            </a:r>
            <a:r>
              <a:rPr lang="en-US" dirty="0" smtClean="0"/>
              <a:t>. (For some reason, B has not yet received bytes 536 through 899.)</a:t>
            </a:r>
          </a:p>
          <a:p>
            <a:pPr lvl="2"/>
            <a:r>
              <a:rPr lang="en-US" dirty="0" smtClean="0"/>
              <a:t>B is about to send a segment to A.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 waits for </a:t>
            </a:r>
            <a:r>
              <a:rPr lang="en-US" u="sng" dirty="0" smtClean="0">
                <a:solidFill>
                  <a:srgbClr val="FF0000"/>
                </a:solidFill>
              </a:rPr>
              <a:t>bytes from 536</a:t>
            </a:r>
            <a:r>
              <a:rPr lang="en-US" dirty="0" smtClean="0">
                <a:solidFill>
                  <a:srgbClr val="FF0000"/>
                </a:solidFill>
              </a:rPr>
              <a:t> and all the subsequent bytes in A’s data stream.</a:t>
            </a:r>
          </a:p>
          <a:p>
            <a:pPr lvl="2"/>
            <a:r>
              <a:rPr lang="en-US" dirty="0" smtClean="0"/>
              <a:t>What ACK # in B’s segment sent to A?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000" u="sng" baseline="30000" dirty="0" smtClean="0">
                <a:solidFill>
                  <a:srgbClr val="0070C0"/>
                </a:solidFill>
                <a:latin typeface="+mn-lt"/>
              </a:rPr>
              <a:t>st</a:t>
            </a:r>
            <a:r>
              <a:rPr lang="en-US" sz="2000" u="sng" dirty="0" smtClean="0">
                <a:solidFill>
                  <a:srgbClr val="0070C0"/>
                </a:solidFill>
                <a:latin typeface="+mn-lt"/>
              </a:rPr>
              <a:t> segment</a:t>
            </a:r>
            <a:r>
              <a:rPr lang="en-US" sz="2000" dirty="0" smtClean="0">
                <a:latin typeface="+mn-lt"/>
              </a:rPr>
              <a:t>?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ACK # 536</a:t>
            </a:r>
          </a:p>
          <a:p>
            <a:pPr lvl="3"/>
            <a:r>
              <a:rPr lang="en-US" sz="2000" dirty="0" smtClean="0">
                <a:latin typeface="+mn-lt"/>
              </a:rPr>
              <a:t>After receiving the 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2</a:t>
            </a:r>
            <a:r>
              <a:rPr lang="en-US" sz="2000" u="sng" baseline="30000" dirty="0" smtClean="0">
                <a:solidFill>
                  <a:srgbClr val="7030A0"/>
                </a:solidFill>
                <a:latin typeface="+mn-lt"/>
              </a:rPr>
              <a:t>nd</a:t>
            </a:r>
            <a:r>
              <a:rPr lang="en-US" sz="2000" u="sng" dirty="0" smtClean="0">
                <a:solidFill>
                  <a:srgbClr val="7030A0"/>
                </a:solidFill>
                <a:latin typeface="+mn-lt"/>
              </a:rPr>
              <a:t> segment</a:t>
            </a:r>
            <a:r>
              <a:rPr lang="en-US" sz="2000" dirty="0">
                <a:latin typeface="+mn-lt"/>
              </a:rPr>
              <a:t>?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ACK # 536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lvl="1"/>
            <a:endParaRPr lang="en-US" sz="2800" dirty="0" smtClean="0"/>
          </a:p>
          <a:p>
            <a:pPr lvl="1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5845314"/>
            <a:ext cx="6362255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TCP only acknowledges bytes up to the first missing bytes! </a:t>
            </a:r>
            <a:br>
              <a:rPr lang="en-US" sz="2000" dirty="0" smtClean="0"/>
            </a:br>
            <a:r>
              <a:rPr lang="en-US" sz="2000" dirty="0" smtClean="0"/>
              <a:t>TCP provides </a:t>
            </a:r>
            <a:r>
              <a:rPr lang="en-US" sz="2000" b="1" dirty="0" smtClean="0"/>
              <a:t>cumulative ACKs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24284" y="5062452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76888" y="5442089"/>
            <a:ext cx="1325403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2888</Words>
  <Application>Microsoft Macintosh PowerPoint</Application>
  <PresentationFormat>On-screen Show (4:3)</PresentationFormat>
  <Paragraphs>749</Paragraphs>
  <Slides>39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 Narrow</vt:lpstr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Arial</vt:lpstr>
      <vt:lpstr>Default Design</vt:lpstr>
      <vt:lpstr>Chapter 3 outline</vt:lpstr>
      <vt:lpstr>TCP: Overview  RFCs: 793,1122,1323, 2018, 2581</vt:lpstr>
      <vt:lpstr>Chapter 3 outline</vt:lpstr>
      <vt:lpstr>TCP segment structure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segment structure - review</vt:lpstr>
      <vt:lpstr>TCP flow control</vt:lpstr>
      <vt:lpstr>Chapter 3 outline</vt:lpstr>
      <vt:lpstr>Connection Management</vt:lpstr>
      <vt:lpstr>TCP segment structure - review</vt:lpstr>
      <vt:lpstr>TCP 3-way handshake</vt:lpstr>
      <vt:lpstr>TCP 3-way handshake: FSM</vt:lpstr>
      <vt:lpstr>TCP: closing a connection</vt:lpstr>
      <vt:lpstr>TCP: closing a connection</vt:lpstr>
      <vt:lpstr>Chapter 3 outline</vt:lpstr>
      <vt:lpstr>Principles of congestion control</vt:lpstr>
      <vt:lpstr>Principles of congestion control</vt:lpstr>
      <vt:lpstr>TCP congestion control</vt:lpstr>
      <vt:lpstr>TCP congestion control</vt:lpstr>
      <vt:lpstr>Flow control vs. Congestion control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outline</dc:title>
  <dc:creator>Anmin</dc:creator>
  <cp:lastModifiedBy>Cameron Keith Green</cp:lastModifiedBy>
  <cp:revision>88</cp:revision>
  <dcterms:created xsi:type="dcterms:W3CDTF">2013-10-22T19:39:02Z</dcterms:created>
  <dcterms:modified xsi:type="dcterms:W3CDTF">2016-10-26T17:27:21Z</dcterms:modified>
</cp:coreProperties>
</file>