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30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1034"/>
  </p:normalViewPr>
  <p:slideViewPr>
    <p:cSldViewPr>
      <p:cViewPr>
        <p:scale>
          <a:sx n="87" d="100"/>
          <a:sy n="87" d="100"/>
        </p:scale>
        <p:origin x="1856" y="2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809C-B70C-4554-B2CC-773BA810214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AA2C-8902-44FD-A35F-BEA3BCFA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67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two generic forms of pipelined protocols: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go-Back-N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selective repeat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sequence numbers must be greater than the window:</a:t>
            </a:r>
            <a:r>
              <a:rPr lang="en-US" baseline="0" dirty="0" smtClean="0"/>
              <a:t> side N</a:t>
            </a:r>
          </a:p>
          <a:p>
            <a:r>
              <a:rPr lang="en-US" dirty="0" smtClean="0"/>
              <a:t>“ the #.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#s &gt;= N”</a:t>
            </a:r>
          </a:p>
          <a:p>
            <a:endParaRPr lang="en-US" baseline="0" dirty="0" smtClean="0"/>
          </a:p>
          <a:p>
            <a:r>
              <a:rPr lang="en-US" baseline="0" smtClean="0"/>
              <a:t>EXAM QUESTION: WHAT ACK NUMBERS IS THERECEIVER SENDING.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7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=9BuaeEjIeQI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06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windows size must be less than or equal to half the sequence number space for SR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6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  <a:r>
              <a:rPr lang="en-US" baseline="0" dirty="0" smtClean="0"/>
              <a:t> (TCP is identified by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Network Management Protocol (SNMP)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1378-D5DF-4739-A385-F596C9B740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Receiver adds all bits in</a:t>
            </a:r>
            <a:r>
              <a:rPr lang="en-US" baseline="0" dirty="0" smtClean="0"/>
              <a:t> the segment except for the checksum </a:t>
            </a:r>
          </a:p>
          <a:p>
            <a:r>
              <a:rPr lang="en-US" baseline="0" dirty="0" smtClean="0"/>
              <a:t>And then adds checksum. The </a:t>
            </a:r>
            <a:r>
              <a:rPr lang="en-US" baseline="0" smtClean="0"/>
              <a:t>answer should be all 1s if not all 1s then there’s an error</a:t>
            </a:r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27348" indent="-27974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18997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566596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14195" indent="-223799" defTabSz="91384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461793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09392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356991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04590" indent="-223799" algn="ctr" defTabSz="91384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A57D8333-5D1D-4335-BF08-EB9F874DAF4D}" type="slidenum">
              <a:rPr lang="en-US" altLang="en-US" sz="120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25</a:t>
            </a:fld>
            <a:endParaRPr lang="en-US" altLang="en-US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  <p:extLst>
      <p:ext uri="{BB962C8B-B14F-4D97-AF65-F5344CB8AC3E}">
        <p14:creationId xmlns:p14="http://schemas.microsoft.com/office/powerpoint/2010/main" val="167382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RDT1.0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for</a:t>
            </a:r>
            <a:r>
              <a:rPr lang="en-US" baseline="0" dirty="0" smtClean="0"/>
              <a:t> ideal environment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 errors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No losses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u="sng" baseline="0" dirty="0" smtClean="0"/>
              <a:t>Sender always receives all bits and packets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RDT 2.0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Assumption of no packet loss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But there are errors we now look for acknowledgement messages.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ACK= acknowledgment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NAK = Negative Acknowledgements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 if there are errors send NAK. Otherwise send ACK</a:t>
            </a:r>
          </a:p>
          <a:p>
            <a:pPr marL="628650" lvl="1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3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expires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given amount of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has expired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EAA2C-8902-44FD-A35F-BEA3BCFAD38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B78F4B3-A576-485D-91E9-49232AA3655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7768833-DA7A-4CC6-916D-FB865208846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8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B3A2FA37-1687-4647-B83C-98176633EB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8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4792EDC7-BF00-42DC-A994-8301F35F27B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D9F090D2-F6CC-4A10-9F6B-C57BF9C400C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4A8104E4-489A-4673-919E-910391522E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9632E9B1-F308-4DE3-8442-5F4F6EAB780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12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E885A917-65E9-49FB-B947-A8A40586FB8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83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12E83187-F7B0-4D52-B8CD-203D54DD355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01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3-</a:t>
            </a:r>
            <a:fld id="{1768C04F-13F1-4659-9B0C-5929EE3B07D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t>3-</a:t>
            </a:r>
            <a:fld id="{91440F71-E4E1-45D1-A794-D2C55193EBD9}" type="slidenum">
              <a:rPr lang="en-US" altLang="en-US">
                <a:solidFill>
                  <a:srgbClr val="000000"/>
                </a:solidFill>
                <a:latin typeface="Tahoma" pitchFamily="34" charset="0"/>
                <a:ea typeface="MS PGothic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1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9BuaeEjIeQI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9538"/>
            <a:ext cx="2895600" cy="2873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Tahoma" charset="0"/>
              </a:rPr>
              <a:t>Transport Layer</a:t>
            </a:r>
            <a:endParaRPr lang="en-US" sz="1200" dirty="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cs typeface="Arial" pitchFamily="34" charset="0"/>
              </a:rPr>
              <a:t>3-</a:t>
            </a:r>
            <a:fld id="{53292A41-8C58-46E6-9FB2-55480AF40033}" type="slidenum">
              <a:rPr lang="en-US" altLang="en-US" sz="1200">
                <a:solidFill>
                  <a:srgbClr val="000000"/>
                </a:solidFill>
                <a:cs typeface="Arial" pitchFamily="34" charset="0"/>
              </a:rPr>
              <a:pPr/>
              <a:t>1</a:t>
            </a:fld>
            <a:endParaRPr lang="en-US" altLang="en-US" sz="12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Chapter 3</a:t>
            </a:r>
            <a:r>
              <a:rPr lang="en-US" alt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48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4400">
                <a:solidFill>
                  <a:srgbClr val="000099"/>
                </a:solidFill>
                <a:latin typeface="Gill Sans MT" pitchFamily="34" charset="0"/>
                <a:cs typeface="Arial" pitchFamily="34" charset="0"/>
              </a:rPr>
              <a:t>Transport Layer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Computer Networking: A Top Down Approach </a:t>
            </a:r>
            <a:r>
              <a:rPr lang="en-US" alt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/>
            </a:r>
            <a:br>
              <a:rPr lang="en-US" altLang="en-US" sz="28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6</a:t>
            </a:r>
            <a:r>
              <a:rPr lang="en-US" altLang="en-US" sz="2000" baseline="30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th</a:t>
            </a: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 edition 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Jim Kurose, Keith Ross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Addison-Wesley</a:t>
            </a:r>
            <a:b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</a:br>
            <a:r>
              <a:rPr lang="en-US" altLang="en-US" sz="2000">
                <a:solidFill>
                  <a:srgbClr val="008000"/>
                </a:solidFill>
                <a:latin typeface="Gill Sans MT" pitchFamily="34" charset="0"/>
                <a:cs typeface="Arial" pitchFamily="34" charset="0"/>
              </a:rPr>
              <a:t>March 2012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8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note on the use of these </a:t>
            </a:r>
            <a:r>
              <a:rPr lang="en-US" alt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ppt</a:t>
            </a:r>
            <a:r>
              <a:rPr lang="en-US" alt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slides: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’re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making these slides freely available to all (faculty, students, readers). 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They’re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lot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of work on our part. In return for use, we only ask the following: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3038" indent="-17303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Gill Sans MT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you use these slides (e.g., in a class) that you mention their source (after all, </a:t>
            </a:r>
            <a:r>
              <a:rPr lang="en-US" alt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altLang="ja-JP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’d </a:t>
            </a:r>
            <a:r>
              <a:rPr lang="en-US" altLang="ja-JP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like people to use our book!)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q"/>
            </a:pP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Thanks and enjoy!  JFK/KWR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All material copyright 1996-2012</a:t>
            </a:r>
          </a:p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J.F Kurose and K.W. Ross, All Rights Reserved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TextBox 2"/>
          <p:cNvSpPr txBox="1">
            <a:spLocks noChangeArrowheads="1"/>
          </p:cNvSpPr>
          <p:nvPr/>
        </p:nvSpPr>
        <p:spPr bwMode="auto">
          <a:xfrm>
            <a:off x="-1995488" y="3043238"/>
            <a:ext cx="1841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BE889D80-1292-48E3-A203-3C1916652525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0223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How demultiplexing works</a:t>
            </a:r>
            <a:endParaRPr lang="en-US" altLang="en-US" smtClean="0"/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4" y="1595438"/>
            <a:ext cx="4994276" cy="4576762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b="1" dirty="0">
                <a:ea typeface="ＭＳ Ｐゴシック" charset="0"/>
                <a:cs typeface="+mn-cs"/>
              </a:rPr>
              <a:t>host</a:t>
            </a:r>
            <a:r>
              <a:rPr lang="en-US" sz="2400" dirty="0">
                <a:ea typeface="ＭＳ Ｐゴシック" charset="0"/>
                <a:cs typeface="+mn-cs"/>
              </a:rPr>
              <a:t> receives </a:t>
            </a:r>
            <a:r>
              <a:rPr lang="en-US" sz="2400" b="1" dirty="0" smtClean="0">
                <a:solidFill>
                  <a:srgbClr val="C00000"/>
                </a:solidFill>
                <a:ea typeface="ＭＳ Ｐゴシック" charset="0"/>
                <a:cs typeface="+mn-cs"/>
              </a:rPr>
              <a:t>IP datagrams</a:t>
            </a:r>
            <a:endParaRPr lang="en-US" sz="2400" b="1" dirty="0">
              <a:solidFill>
                <a:srgbClr val="C00000"/>
              </a:solidFill>
              <a:ea typeface="ＭＳ Ｐゴシック" charset="0"/>
              <a:cs typeface="+mn-cs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</a:t>
            </a:r>
            <a:r>
              <a:rPr lang="en-US" dirty="0" smtClean="0">
                <a:ea typeface="ＭＳ Ｐゴシック" charset="0"/>
              </a:rPr>
              <a:t>datagram has </a:t>
            </a:r>
            <a:r>
              <a:rPr lang="en-US" b="1" dirty="0">
                <a:ea typeface="ＭＳ Ｐゴシック" charset="0"/>
              </a:rPr>
              <a:t>source </a:t>
            </a:r>
            <a:r>
              <a:rPr lang="en-US" b="1" dirty="0" smtClean="0">
                <a:ea typeface="ＭＳ Ｐゴシック" charset="0"/>
              </a:rPr>
              <a:t>IP address, </a:t>
            </a:r>
            <a:r>
              <a:rPr lang="en-US" b="1" dirty="0">
                <a:ea typeface="ＭＳ Ｐゴシック" charset="0"/>
              </a:rPr>
              <a:t>destination </a:t>
            </a:r>
            <a:r>
              <a:rPr lang="en-US" b="1" dirty="0" smtClean="0">
                <a:ea typeface="ＭＳ Ｐゴシック" charset="0"/>
              </a:rPr>
              <a:t>IP address</a:t>
            </a:r>
            <a:endParaRPr lang="en-US" b="1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datagram carries one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transport-layer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segment has </a:t>
            </a:r>
            <a:r>
              <a:rPr lang="en-US" b="1" dirty="0">
                <a:ea typeface="ＭＳ Ｐゴシック" charset="0"/>
              </a:rPr>
              <a:t>source, destination port </a:t>
            </a:r>
            <a:r>
              <a:rPr lang="en-US" b="1" dirty="0" smtClean="0">
                <a:ea typeface="ＭＳ Ｐゴシック" charset="0"/>
              </a:rPr>
              <a:t>numbers </a:t>
            </a:r>
            <a:endParaRPr lang="en-US" b="1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b="1" dirty="0">
                <a:ea typeface="ＭＳ Ｐゴシック" charset="0"/>
                <a:cs typeface="+mn-cs"/>
              </a:rPr>
              <a:t>host</a:t>
            </a:r>
            <a:r>
              <a:rPr lang="en-US" sz="2400" dirty="0">
                <a:ea typeface="ＭＳ Ｐゴシック" charset="0"/>
                <a:cs typeface="+mn-cs"/>
              </a:rPr>
              <a:t> uses </a:t>
            </a:r>
            <a:r>
              <a:rPr lang="en-US" sz="2400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 sz="2400" dirty="0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5307013" y="2108200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source port #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7092950" y="2108200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</a:rPr>
              <a:t>dest port #</a:t>
            </a:r>
            <a:endParaRPr lang="en-US" alt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6450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32 bits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6161088" y="3816350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(payload)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5776913" y="2849563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other header fields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5397298" y="5380038"/>
            <a:ext cx="32262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TCP/UDP </a:t>
            </a:r>
            <a:r>
              <a:rPr lang="en-US" altLang="en-US" sz="2000" b="1" dirty="0">
                <a:solidFill>
                  <a:srgbClr val="C00000"/>
                </a:solidFill>
              </a:rPr>
              <a:t>segment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format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8B51D5BC-D89F-4C3A-86C9-80E3B17F66CF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9350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demultiplexing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" y="1495425"/>
            <a:ext cx="4940300" cy="1858963"/>
          </a:xfrm>
        </p:spPr>
        <p:txBody>
          <a:bodyPr/>
          <a:lstStyle/>
          <a:p>
            <a:pPr marL="347663" indent="-290513"/>
            <a:r>
              <a:rPr lang="en-US" altLang="en-US" i="1" dirty="0" smtClean="0"/>
              <a:t>recall:</a:t>
            </a:r>
            <a:r>
              <a:rPr lang="en-US" altLang="en-US" dirty="0" smtClean="0"/>
              <a:t> created socket has host-local port #:</a:t>
            </a:r>
          </a:p>
          <a:p>
            <a:pPr marL="347663" indent="-290513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  </a:t>
            </a:r>
            <a:r>
              <a:rPr lang="en-US" altLang="en-US" sz="2000" b="1" dirty="0" err="1" smtClean="0">
                <a:latin typeface="Courier New" pitchFamily="49" charset="0"/>
              </a:rPr>
              <a:t>DatagramSocket</a:t>
            </a:r>
            <a:r>
              <a:rPr lang="en-US" altLang="en-US" sz="2000" b="1" dirty="0" smtClean="0">
                <a:latin typeface="Courier New" pitchFamily="49" charset="0"/>
              </a:rPr>
              <a:t> mySocket1        = new </a:t>
            </a:r>
            <a:r>
              <a:rPr lang="en-US" altLang="en-US" sz="2000" b="1" dirty="0" err="1" smtClean="0">
                <a:latin typeface="Courier New" pitchFamily="49" charset="0"/>
              </a:rPr>
              <a:t>DatagramSocket</a:t>
            </a:r>
            <a:r>
              <a:rPr lang="en-US" altLang="en-US" sz="2000" b="1" dirty="0" smtClean="0">
                <a:latin typeface="Courier New" pitchFamily="49" charset="0"/>
              </a:rPr>
              <a:t>(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itchFamily="49" charset="0"/>
              </a:rPr>
              <a:t>12534</a:t>
            </a:r>
            <a:r>
              <a:rPr lang="en-US" altLang="en-US" sz="2000" b="1" dirty="0" smtClean="0">
                <a:latin typeface="Courier New" pitchFamily="49" charset="0"/>
              </a:rPr>
              <a:t>);</a:t>
            </a:r>
          </a:p>
          <a:p>
            <a:pPr marL="347663" indent="-290513">
              <a:buFont typeface="Wingdings" pitchFamily="2" charset="2"/>
              <a:buNone/>
            </a:pPr>
            <a:endParaRPr lang="en-US" altLang="en-US" sz="2000" dirty="0" smtClean="0">
              <a:latin typeface="Courier New" pitchFamily="49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312738" y="3862388"/>
            <a:ext cx="4114800" cy="236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when host receives UDP segment: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 destination port # in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4678363" y="1162050"/>
            <a:ext cx="4465637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7663" indent="-290513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850900" indent="-23177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endParaRPr lang="en-US" alt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altLang="en-US" sz="2800" i="1" dirty="0">
                <a:solidFill>
                  <a:srgbClr val="000000"/>
                </a:solidFill>
                <a:latin typeface="Gill Sans MT" pitchFamily="34" charset="0"/>
              </a:rPr>
              <a:t>recall:</a:t>
            </a:r>
            <a:r>
              <a:rPr lang="en-US" altLang="en-US" sz="2800" dirty="0">
                <a:solidFill>
                  <a:srgbClr val="000000"/>
                </a:solidFill>
                <a:latin typeface="Gill Sans MT" pitchFamily="34" charset="0"/>
              </a:rPr>
              <a:t> when creating datagram to send into UDP socket, must specify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destination IP address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Gill Sans MT" pitchFamily="34" charset="0"/>
              </a:rPr>
              <a:t>destination port #</a:t>
            </a: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5260975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datagrams with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same </a:t>
            </a:r>
            <a:r>
              <a:rPr lang="en-US" sz="2400" i="1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. port #,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same socket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at </a:t>
            </a:r>
            <a:r>
              <a:rPr lang="en-US" sz="2400" dirty="0" err="1">
                <a:solidFill>
                  <a:srgbClr val="000000"/>
                </a:solidFill>
                <a:ea typeface="ＭＳ Ｐゴシック" charset="0"/>
              </a:rPr>
              <a:t>dest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35E51665-4097-4DB3-8FE8-4B3A82763734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Connectionless demux: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73475" y="1989513"/>
            <a:ext cx="1638300" cy="725488"/>
          </a:xfrm>
        </p:spPr>
        <p:txBody>
          <a:bodyPr anchor="ctr"/>
          <a:lstStyle/>
          <a:p>
            <a:pPr marL="173038" indent="-173038">
              <a:buFont typeface="Wingdings" pitchFamily="2" charset="2"/>
              <a:buNone/>
            </a:pPr>
            <a:r>
              <a:rPr lang="en-US" altLang="en-US" sz="2000" b="1" dirty="0" smtClean="0">
                <a:latin typeface="Courier New" pitchFamily="49" charset="0"/>
              </a:rPr>
              <a:t>Port#</a:t>
            </a:r>
            <a:r>
              <a:rPr lang="en-US" altLang="en-US" sz="2000" b="1" dirty="0" smtClean="0">
                <a:solidFill>
                  <a:srgbClr val="CC0000"/>
                </a:solidFill>
                <a:latin typeface="Courier New" pitchFamily="49" charset="0"/>
              </a:rPr>
              <a:t>6428</a:t>
            </a:r>
            <a:endParaRPr lang="en-US" altLang="en-US" sz="4000" dirty="0" smtClean="0"/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3189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404813" y="27828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909638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871538" y="28035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881063" y="3563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838200" y="35464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889000" y="38846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874713" y="4194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874713" y="44799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873125" y="27940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828675" y="44513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847725" y="41656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838200" y="3870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1208088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1176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3736975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3702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3708400" y="3340100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3779838" y="33226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3709988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776663" y="25368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3773488" y="42275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3773488" y="39417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3773488" y="3643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3706813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3703638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4121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3992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6743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6705600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6715125" y="3556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6672263" y="35385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6723063" y="38766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6708775" y="41862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6708775" y="44719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6707188" y="27860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6662738" y="44434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6681788" y="41576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6672263" y="3862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7042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8002588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7035800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6629400" y="2237189"/>
            <a:ext cx="1493838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Port#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5775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790844" y="2274598"/>
            <a:ext cx="1495156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marL="115888" indent="-115888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</a:rPr>
              <a:t>Port#</a:t>
            </a:r>
            <a:r>
              <a:rPr lang="en-US" altLang="en-US" sz="1800" b="1" dirty="0" smtClean="0">
                <a:solidFill>
                  <a:srgbClr val="CC0000"/>
                </a:solidFill>
                <a:latin typeface="Courier New" pitchFamily="49" charset="0"/>
              </a:rPr>
              <a:t>9157</a:t>
            </a:r>
            <a:endParaRPr lang="en-US" altLang="en-US" sz="1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1412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4343400" y="326548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1412875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4219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1520825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1514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7423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7305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4486275" y="3284538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4619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4508500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4594225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1130300" y="5765800"/>
            <a:ext cx="1644650" cy="652463"/>
            <a:chOff x="1318" y="3697"/>
            <a:chExt cx="1036" cy="411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2428875" y="4889500"/>
            <a:ext cx="1692275" cy="652463"/>
            <a:chOff x="2741" y="3750"/>
            <a:chExt cx="1066" cy="411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6428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5453063" y="4889500"/>
            <a:ext cx="1341437" cy="652463"/>
            <a:chOff x="1509" y="3697"/>
            <a:chExt cx="845" cy="411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?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4694238" y="5743575"/>
            <a:ext cx="1389062" cy="652463"/>
            <a:chOff x="2741" y="3750"/>
            <a:chExt cx="875" cy="411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port: ?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0" y="4381500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8269288" y="4505325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3092450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60387" y="1281113"/>
            <a:ext cx="4159251" cy="93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UDP socket </a:t>
            </a:r>
            <a:r>
              <a:rPr lang="en-US" sz="2000" kern="0" dirty="0">
                <a:solidFill>
                  <a:srgbClr val="000000"/>
                </a:solidFill>
                <a:ea typeface="ＭＳ Ｐゴシック" charset="0"/>
              </a:rPr>
              <a:t>identified by </a:t>
            </a: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2-tuple</a:t>
            </a:r>
            <a:r>
              <a:rPr lang="en-US" sz="2000" kern="0" dirty="0">
                <a:solidFill>
                  <a:srgbClr val="000000"/>
                </a:solidFill>
                <a:ea typeface="ＭＳ Ｐゴシック" charset="0"/>
              </a:rPr>
              <a:t>: 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kern="0" dirty="0" err="1" smtClean="0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kern="0" dirty="0" smtClean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IP address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kern="0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714874" y="1283625"/>
            <a:ext cx="415925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kern="0" dirty="0" smtClean="0">
                <a:solidFill>
                  <a:srgbClr val="000000"/>
                </a:solidFill>
                <a:ea typeface="ＭＳ Ｐゴシック" charset="0"/>
              </a:rPr>
              <a:t>Q. What is the purpose of the source port number in the UDP segment?</a:t>
            </a:r>
            <a:endParaRPr lang="en-US" kern="0" dirty="0">
              <a:solidFill>
                <a:srgbClr val="CC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  <p:bldP spid="131" grpId="0"/>
      <p:bldP spid="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B3D332FA-8E45-4C7A-85D3-ED5B6B9AC92D}" type="slidenum">
              <a:rPr lang="en-US" altLang="en-US" sz="1200">
                <a:solidFill>
                  <a:srgbClr val="000000"/>
                </a:solidFill>
              </a:rPr>
              <a:pPr/>
              <a:t>13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96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err="1">
                <a:ea typeface="ＭＳ Ｐゴシック" charset="0"/>
                <a:cs typeface="+mn-cs"/>
              </a:rPr>
              <a:t>demux</a:t>
            </a:r>
            <a:r>
              <a:rPr lang="en-US" dirty="0">
                <a:ea typeface="ＭＳ Ｐゴシック" charset="0"/>
                <a:cs typeface="+mn-cs"/>
              </a:rPr>
              <a:t>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1587500"/>
            <a:ext cx="41148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72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5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7C998E82-4243-4945-B72B-14F7EAE59870}" type="slidenum">
              <a:rPr lang="en-US" altLang="en-US" sz="1200">
                <a:solidFill>
                  <a:srgbClr val="000000"/>
                </a:solidFill>
              </a:rPr>
              <a:pPr/>
              <a:t>14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dest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508000" y="6081713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three segments, all destined to IP address: B,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CC0000"/>
                </a:solidFill>
              </a:rPr>
              <a:t> dest port: 80 are demultiplexed to </a:t>
            </a:r>
            <a:r>
              <a:rPr lang="en-US" i="1" smtClean="0">
                <a:solidFill>
                  <a:srgbClr val="CC0000"/>
                </a:solidFill>
              </a:rPr>
              <a:t>different </a:t>
            </a:r>
            <a:r>
              <a:rPr lang="en-US" smtClean="0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6646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9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DF4AD176-AF3F-428B-A065-D32903FC3958}" type="slidenum">
              <a:rPr lang="en-US" altLang="en-US" sz="1200">
                <a:solidFill>
                  <a:srgbClr val="000000"/>
                </a:solidFill>
              </a:rPr>
              <a:pPr/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244475" y="200025"/>
            <a:ext cx="8085138" cy="935038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Connection-oriented demux: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2830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438150" y="193357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8004175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A,9157</a:t>
              </a:r>
            </a:p>
            <a:p>
              <a:pPr algn="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B,80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source IP,port: C,5775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</a:rPr>
                <a:t>source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C,9157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err="1" smtClean="0">
                  <a:solidFill>
                    <a:srgbClr val="000000"/>
                  </a:solidFill>
                </a:rPr>
                <a:t>dest</a:t>
              </a:r>
              <a:r>
                <a:rPr lang="en-US" sz="1400" dirty="0" smtClean="0">
                  <a:solidFill>
                    <a:srgbClr val="00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000000"/>
                  </a:solidFill>
                </a:rPr>
                <a:t>IP,port</a:t>
              </a:r>
              <a:r>
                <a:rPr lang="en-US" sz="1400" dirty="0" smtClean="0">
                  <a:solidFill>
                    <a:srgbClr val="000000"/>
                  </a:solidFill>
                </a:rPr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3497263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4970463" y="1171575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4779963" y="1516063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81063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6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Q1</a:t>
            </a:r>
            <a:r>
              <a:rPr lang="en-US" altLang="en-US" dirty="0"/>
              <a:t>. A UDP socket is fully identified by:</a:t>
            </a:r>
          </a:p>
          <a:p>
            <a:pPr lvl="1"/>
            <a:r>
              <a:rPr lang="en-US" altLang="en-US" dirty="0"/>
              <a:t>A. </a:t>
            </a:r>
            <a:r>
              <a:rPr lang="en-US" altLang="en-US" dirty="0" smtClean="0"/>
              <a:t>destination </a:t>
            </a:r>
            <a:r>
              <a:rPr lang="en-US" altLang="en-US" dirty="0"/>
              <a:t>IP</a:t>
            </a:r>
          </a:p>
          <a:p>
            <a:pPr lvl="1"/>
            <a:r>
              <a:rPr lang="en-US" altLang="en-US" dirty="0"/>
              <a:t>B. destination port number</a:t>
            </a:r>
          </a:p>
          <a:p>
            <a:pPr lvl="1"/>
            <a:r>
              <a:rPr lang="en-US" altLang="en-US" dirty="0"/>
              <a:t>C. source </a:t>
            </a:r>
            <a:r>
              <a:rPr lang="en-US" altLang="en-US" dirty="0" smtClean="0"/>
              <a:t>IP</a:t>
            </a:r>
            <a:endParaRPr lang="en-US" altLang="en-US" dirty="0"/>
          </a:p>
          <a:p>
            <a:pPr lvl="1"/>
            <a:r>
              <a:rPr lang="en-US" altLang="en-US" dirty="0"/>
              <a:t>D. source port number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Q2</a:t>
            </a:r>
            <a:r>
              <a:rPr lang="en-US" altLang="en-US" dirty="0"/>
              <a:t>. A TCP socket is fully identified by:</a:t>
            </a:r>
          </a:p>
          <a:p>
            <a:pPr lvl="1"/>
            <a:r>
              <a:rPr lang="en-US" altLang="en-US" dirty="0"/>
              <a:t>A. destination IP</a:t>
            </a:r>
          </a:p>
          <a:p>
            <a:pPr lvl="1"/>
            <a:r>
              <a:rPr lang="en-US" altLang="en-US" dirty="0"/>
              <a:t>B. destination port number</a:t>
            </a:r>
          </a:p>
          <a:p>
            <a:pPr lvl="1"/>
            <a:r>
              <a:rPr lang="en-US" altLang="en-US" dirty="0"/>
              <a:t>C. source IP</a:t>
            </a:r>
          </a:p>
          <a:p>
            <a:pPr lvl="1"/>
            <a:r>
              <a:rPr lang="en-US" altLang="en-US" dirty="0"/>
              <a:t>D. source port number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Q3. True or False?</a:t>
            </a:r>
          </a:p>
          <a:p>
            <a:pPr lvl="1"/>
            <a:r>
              <a:rPr lang="en-US" altLang="en-US" dirty="0" smtClean="0"/>
              <a:t>“UDP segment with </a:t>
            </a:r>
            <a:r>
              <a:rPr lang="en-US" altLang="en-US" b="1" i="1" dirty="0"/>
              <a:t>different source IP addresses and/or source port numbers </a:t>
            </a:r>
            <a:r>
              <a:rPr lang="en-US" altLang="en-US" dirty="0"/>
              <a:t>but with </a:t>
            </a:r>
            <a:r>
              <a:rPr lang="en-US" altLang="en-US" b="1" i="1" dirty="0"/>
              <a:t>same destination IP and port number</a:t>
            </a:r>
            <a:r>
              <a:rPr lang="en-US" altLang="en-US" dirty="0"/>
              <a:t> are directed to same </a:t>
            </a:r>
            <a:r>
              <a:rPr lang="en-US" altLang="en-US" dirty="0" smtClean="0"/>
              <a:t>socket.”</a:t>
            </a:r>
          </a:p>
          <a:p>
            <a:pPr lvl="1"/>
            <a:r>
              <a:rPr lang="en-US" altLang="en-US" dirty="0" smtClean="0"/>
              <a:t>“TCP segment with </a:t>
            </a:r>
            <a:r>
              <a:rPr lang="en-US" altLang="en-US" b="1" i="1" dirty="0" smtClean="0"/>
              <a:t>different source IP addresses and/or source port numbers </a:t>
            </a:r>
            <a:r>
              <a:rPr lang="en-US" altLang="en-US" dirty="0" smtClean="0"/>
              <a:t>but with </a:t>
            </a:r>
            <a:r>
              <a:rPr lang="en-US" altLang="en-US" b="1" i="1" dirty="0" smtClean="0"/>
              <a:t>same destination IP and port number</a:t>
            </a:r>
            <a:r>
              <a:rPr lang="en-US" altLang="en-US" dirty="0" smtClean="0"/>
              <a:t> are directed to same socket.”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(Sec 3.1-3.2)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Q4. </a:t>
            </a:r>
          </a:p>
          <a:p>
            <a:pPr lvl="1"/>
            <a:r>
              <a:rPr lang="en-US" altLang="en-US" dirty="0" smtClean="0"/>
              <a:t>Host C has UDP Socket with Port # 6789.</a:t>
            </a:r>
          </a:p>
          <a:p>
            <a:pPr lvl="1"/>
            <a:r>
              <a:rPr lang="en-US" altLang="en-US" dirty="0" smtClean="0"/>
              <a:t>Host A &amp; Host B each send a UDP segment to Host C with destination Port # 6789.</a:t>
            </a:r>
          </a:p>
          <a:p>
            <a:pPr lvl="1"/>
            <a:r>
              <a:rPr lang="en-US" altLang="en-US" dirty="0" smtClean="0"/>
              <a:t>Will both of these segments be direct to the same socket to Host C?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F0CF6D06-157A-4026-9151-9ED78D6DFC3A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5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COSC 2327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Gain </a:t>
            </a:r>
            <a:r>
              <a:rPr lang="en-US" b="1" u="sng" dirty="0">
                <a:solidFill>
                  <a:srgbClr val="FF0000"/>
                </a:solidFill>
              </a:rPr>
              <a:t>factual knowledge</a:t>
            </a:r>
            <a:r>
              <a:rPr lang="en-US" b="1" dirty="0">
                <a:solidFill>
                  <a:schemeClr val="accent2"/>
                </a:solidFill>
              </a:rPr>
              <a:t> on transport layer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Get to know the </a:t>
            </a:r>
            <a:r>
              <a:rPr lang="en-US" b="1" u="sng" dirty="0">
                <a:solidFill>
                  <a:srgbClr val="FF0000"/>
                </a:solidFill>
              </a:rPr>
              <a:t>principles</a:t>
            </a:r>
            <a:r>
              <a:rPr lang="en-US" b="1" dirty="0">
                <a:solidFill>
                  <a:srgbClr val="FF0000"/>
                </a:solidFill>
              </a:rPr>
              <a:t> of multiplexing/</a:t>
            </a:r>
            <a:r>
              <a:rPr lang="en-US" b="1" dirty="0" err="1">
                <a:solidFill>
                  <a:srgbClr val="FF0000"/>
                </a:solidFill>
              </a:rPr>
              <a:t>demultiplexing</a:t>
            </a:r>
            <a:r>
              <a:rPr lang="en-US" b="1" dirty="0">
                <a:solidFill>
                  <a:srgbClr val="FF0000"/>
                </a:solidFill>
              </a:rPr>
              <a:t>, reliable data transfer, congestion control, and flow control</a:t>
            </a:r>
            <a:r>
              <a:rPr lang="en-US" b="1" dirty="0" smtClean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D9F090D2-F6CC-4A10-9F6B-C57BF9C400C0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9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6015"/>
            <a:ext cx="4866151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59D1A1D8-60C5-4770-9B21-F2573D92329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1639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9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UDP	</a:t>
            </a:r>
          </a:p>
          <a:p>
            <a:pPr lvl="1"/>
            <a:r>
              <a:rPr lang="en-US" dirty="0" smtClean="0"/>
              <a:t>Connectionless</a:t>
            </a:r>
          </a:p>
          <a:p>
            <a:pPr lvl="1"/>
            <a:r>
              <a:rPr lang="en-US" dirty="0" smtClean="0"/>
              <a:t>Unreliable</a:t>
            </a:r>
          </a:p>
          <a:p>
            <a:pPr lvl="1"/>
            <a:r>
              <a:rPr lang="en-US" dirty="0" smtClean="0"/>
              <a:t>No Flow control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Congestion control</a:t>
            </a:r>
          </a:p>
          <a:p>
            <a:pPr lvl="1"/>
            <a:r>
              <a:rPr lang="en-US" dirty="0" smtClean="0"/>
              <a:t>No re-transmission</a:t>
            </a:r>
          </a:p>
          <a:p>
            <a:pPr lvl="1"/>
            <a:r>
              <a:rPr lang="en-US" dirty="0" smtClean="0"/>
              <a:t>Example: “What is past is past.”</a:t>
            </a:r>
          </a:p>
          <a:p>
            <a:pPr lvl="2"/>
            <a:r>
              <a:rPr lang="en-US" dirty="0" smtClean="0"/>
              <a:t>Game, Video, 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TCP</a:t>
            </a:r>
          </a:p>
          <a:p>
            <a:pPr lvl="1"/>
            <a:r>
              <a:rPr lang="en-US" dirty="0" smtClean="0"/>
              <a:t>Connection-oriented</a:t>
            </a:r>
          </a:p>
          <a:p>
            <a:pPr lvl="1"/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Flow control</a:t>
            </a:r>
          </a:p>
          <a:p>
            <a:pPr lvl="2"/>
            <a:r>
              <a:rPr lang="en-US" dirty="0" smtClean="0"/>
              <a:t>Sliding Window</a:t>
            </a:r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Re-transmission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Email, FTP, …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65A1281C-886A-4BEE-ACA2-93289D1106DC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7588"/>
            <a:ext cx="186087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8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5192315B-F8B0-4211-88A6-2C73E9330A1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17412" name="Picture 1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3" y="182563"/>
            <a:ext cx="8529637" cy="92233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UDP: User Datagram Protocol </a:t>
            </a:r>
            <a:r>
              <a:rPr lang="en-US" altLang="en-US" sz="3200" smtClean="0"/>
              <a:t>[RFC 768]</a:t>
            </a:r>
            <a:endParaRPr lang="en-US" alt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32556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altLang="ja-JP" sz="2400" dirty="0" smtClean="0"/>
              <a:t>“no frills,” “bare bones” Internet transport protocol</a:t>
            </a:r>
          </a:p>
          <a:p>
            <a:pPr>
              <a:defRPr/>
            </a:pPr>
            <a:r>
              <a:rPr lang="en-US" altLang="ja-JP" sz="2400" dirty="0" smtClean="0"/>
              <a:t>“best effort” service, UDP segments may be:</a:t>
            </a:r>
          </a:p>
          <a:p>
            <a:pPr lvl="1">
              <a:defRPr/>
            </a:pPr>
            <a:r>
              <a:rPr lang="en-US" altLang="en-US" dirty="0" smtClean="0"/>
              <a:t>lost</a:t>
            </a:r>
          </a:p>
          <a:p>
            <a:pPr lvl="1">
              <a:defRPr/>
            </a:pPr>
            <a:r>
              <a:rPr lang="en-US" altLang="en-US" dirty="0" smtClean="0"/>
              <a:t>delivered out-of-order to app</a:t>
            </a:r>
          </a:p>
          <a:p>
            <a:pPr>
              <a:defRPr/>
            </a:pPr>
            <a:r>
              <a:rPr lang="en-US" altLang="en-US" sz="2400" i="1" dirty="0" smtClean="0">
                <a:solidFill>
                  <a:srgbClr val="CC0000"/>
                </a:solidFill>
              </a:rPr>
              <a:t>connectionless: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altLang="en-US" dirty="0" smtClean="0"/>
              <a:t>no handshaking between UDP sender, receiver</a:t>
            </a:r>
          </a:p>
          <a:p>
            <a:pPr lvl="1">
              <a:defRPr/>
            </a:pPr>
            <a:r>
              <a:rPr lang="en-US" altLang="en-US" dirty="0" smtClean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4745038" y="127158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UDP use: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streaming multimedia apps (loss tolerant, rate sensitive)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SNMP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reliable transfer over UDP: 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add reliability at application layer</a:t>
            </a:r>
          </a:p>
          <a:p>
            <a:pPr marL="688975" lvl="1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application-specific error recovery!</a:t>
            </a:r>
          </a:p>
        </p:txBody>
      </p:sp>
    </p:spTree>
    <p:extLst>
      <p:ext uri="{BB962C8B-B14F-4D97-AF65-F5344CB8AC3E}">
        <p14:creationId xmlns:p14="http://schemas.microsoft.com/office/powerpoint/2010/main" val="21780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D0F8C30-BF06-44E8-B430-8A19772EA6F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18436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509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9238"/>
            <a:ext cx="8343900" cy="9937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UDP: segment header</a:t>
            </a:r>
            <a:endParaRPr lang="en-US" altLang="en-US" smtClean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14375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38175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677863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source port #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463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628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619125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2276475" y="19478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1784350" y="14827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2733675" y="1714500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623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1481138" y="330676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application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data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(payload)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1074738" y="522287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smtClean="0">
                <a:solidFill>
                  <a:srgbClr val="000000"/>
                </a:solidFill>
              </a:rPr>
              <a:t>UDP segment format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2276475" y="235743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1020763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length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2566988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checksum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4260850" y="1316038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length, in bytes of UDP segment, including header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1878013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4865688" y="3044825"/>
            <a:ext cx="3810000" cy="30448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connection establishment (which can add delay)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simple: no connection state at sender, receiver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small header size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>
                <a:ea typeface="ＭＳ Ｐゴシック" charset="0"/>
                <a:cs typeface="+mn-cs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4703763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4935538" y="2643188"/>
            <a:ext cx="313055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why is there a UDP?</a:t>
            </a:r>
            <a:endParaRPr lang="en-US" altLang="en-US" smtClean="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926509D-53DA-42C6-92B9-902AF790AF1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557463"/>
            <a:ext cx="3657600" cy="349567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sz="3200" dirty="0" smtClean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checksum: addition (one</a:t>
            </a:r>
            <a:r>
              <a:rPr lang="en-US" altLang="ja-JP" sz="2400" dirty="0" smtClean="0"/>
              <a:t>’s complement sum) of segment contents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>
              <a:lnSpc>
                <a:spcPct val="70000"/>
              </a:lnSpc>
              <a:defRPr/>
            </a:pPr>
            <a:endParaRPr lang="en-US" altLang="en-US" sz="3200" dirty="0" smtClean="0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7830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receiver:</a:t>
            </a:r>
          </a:p>
          <a:p>
            <a:pPr>
              <a:defRPr/>
            </a:pPr>
            <a:r>
              <a:rPr lang="en-US" altLang="en-US" sz="2400" dirty="0" smtClean="0"/>
              <a:t>compute checksum of received segment</a:t>
            </a:r>
          </a:p>
          <a:p>
            <a:pPr>
              <a:defRPr/>
            </a:pPr>
            <a:r>
              <a:rPr lang="en-US" altLang="en-US" sz="2400" dirty="0" smtClean="0"/>
              <a:t>check if computed checksum equals checksum field value:</a:t>
            </a:r>
          </a:p>
          <a:p>
            <a:pPr lvl="1">
              <a:defRPr/>
            </a:pPr>
            <a:r>
              <a:rPr lang="en-US" altLang="en-US" dirty="0" smtClean="0"/>
              <a:t>NO - error detected</a:t>
            </a:r>
          </a:p>
          <a:p>
            <a:pPr lvl="1">
              <a:defRPr/>
            </a:pPr>
            <a:r>
              <a:rPr lang="en-US" altLang="en-US" dirty="0" smtClean="0"/>
              <a:t>YES - no error detected. </a:t>
            </a:r>
            <a:r>
              <a:rPr lang="en-US" altLang="en-US" i="1" dirty="0" smtClean="0"/>
              <a:t>But maybe errors nonetheless?</a:t>
            </a:r>
            <a:r>
              <a:rPr lang="en-US" altLang="en-US" dirty="0" smtClean="0"/>
              <a:t> More later ….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695325" y="1512888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i="1" dirty="0" smtClean="0">
                <a:solidFill>
                  <a:srgbClr val="CC0000"/>
                </a:solidFill>
                <a:latin typeface="Gill Sans MT" pitchFamily="34" charset="0"/>
              </a:rPr>
              <a:t>Goal:</a:t>
            </a:r>
            <a:r>
              <a:rPr lang="en-US" altLang="en-US" sz="2800" dirty="0" smtClean="0">
                <a:solidFill>
                  <a:srgbClr val="000000"/>
                </a:solidFill>
                <a:latin typeface="Gill Sans MT" pitchFamily="34" charset="0"/>
              </a:rPr>
              <a:t> detect </a:t>
            </a:r>
            <a:r>
              <a:rPr lang="en-US" altLang="ja-JP" sz="2800" dirty="0" smtClean="0">
                <a:solidFill>
                  <a:srgbClr val="000000"/>
                </a:solidFill>
                <a:latin typeface="Gill Sans MT" pitchFamily="34" charset="0"/>
              </a:rPr>
              <a:t>“errors” (e.g., flipped bits) in transmitted segment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pic>
        <p:nvPicPr>
          <p:cNvPr id="1946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27113"/>
            <a:ext cx="38385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4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9203112-03BA-429C-8B2A-E9F8ABBD639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0484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8493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>
                <a:ea typeface="ＭＳ Ｐゴシック" charset="0"/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  1  1  1  0  0  1  1  0  0  1  1  0  0  1  1  0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  1  1  0  1  0  1  0  1  0  1  0  1  0  1  0  1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1  1  0  1  1  1  0  1  1  1  0  1  1  1  0  1  1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b="1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  1  0  1  1  1  0  1  1  1  0  1  1  1  1  0  0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dirty="0" smtClean="0">
                <a:solidFill>
                  <a:srgbClr val="FFFFFF"/>
                </a:solidFill>
                <a:latin typeface="Comic Sans MS" pitchFamily="66" charset="0"/>
              </a:rPr>
              <a:t>1</a:t>
            </a:r>
            <a:r>
              <a:rPr lang="en-US" altLang="en-US" sz="2000" b="1" dirty="0" smtClean="0">
                <a:solidFill>
                  <a:srgbClr val="000000"/>
                </a:solidFill>
                <a:latin typeface="Comic Sans MS" pitchFamily="66" charset="0"/>
              </a:rPr>
              <a:t>  0  1  0  0  0  1  0  0  0  1  0  0  0  0  1  1</a:t>
            </a:r>
            <a:endParaRPr lang="en-US" altLang="en-US" sz="2400" b="1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0494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i="1" smtClean="0">
                <a:solidFill>
                  <a:srgbClr val="000000"/>
                </a:solidFill>
                <a:latin typeface="Gill Sans MT" pitchFamily="34" charset="0"/>
              </a:rPr>
              <a:t>Note:</a:t>
            </a: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 when adding numbers, a carryout from the most significant bit needs to be added to the result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(Sec </a:t>
            </a:r>
            <a:r>
              <a:rPr lang="en-US" dirty="0" smtClean="0"/>
              <a:t>3.3) </a:t>
            </a:r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r>
              <a:rPr lang="en-US" dirty="0"/>
              <a:t>has which of the following characteristics: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connection state at the server  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three-way hand shake for connection establishment  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Re-transmission of packets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none </a:t>
            </a:r>
            <a:r>
              <a:rPr lang="en-US" dirty="0"/>
              <a:t>of the above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55E2F66E-4F57-43AF-9416-E33F5D114FC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(Sec </a:t>
            </a:r>
            <a:r>
              <a:rPr lang="en-US" dirty="0" smtClean="0"/>
              <a:t>3.3) </a:t>
            </a:r>
            <a:r>
              <a:rPr lang="en-US" dirty="0"/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UDP uses </a:t>
            </a:r>
            <a:r>
              <a:rPr lang="en-US" sz="2800" b="1" dirty="0" smtClean="0"/>
              <a:t>1s </a:t>
            </a:r>
            <a:r>
              <a:rPr lang="en-US" sz="2800" b="1" dirty="0"/>
              <a:t>complement </a:t>
            </a:r>
            <a:r>
              <a:rPr lang="en-US" sz="2800" dirty="0"/>
              <a:t>for </a:t>
            </a:r>
            <a:r>
              <a:rPr lang="en-US" sz="2800" dirty="0" smtClean="0"/>
              <a:t>its checksum. </a:t>
            </a:r>
            <a:r>
              <a:rPr lang="en-US" sz="2800" dirty="0"/>
              <a:t>Suppose </a:t>
            </a:r>
            <a:r>
              <a:rPr lang="en-US" sz="2800" dirty="0" smtClean="0"/>
              <a:t>a sender’s segment has the </a:t>
            </a:r>
            <a:r>
              <a:rPr lang="en-US" sz="2800" dirty="0"/>
              <a:t>following three 8-bit bytes: </a:t>
            </a:r>
            <a:r>
              <a:rPr lang="en-US" sz="2800" dirty="0">
                <a:solidFill>
                  <a:srgbClr val="C00000"/>
                </a:solidFill>
              </a:rPr>
              <a:t>01010011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01100110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rgbClr val="C00000"/>
                </a:solidFill>
              </a:rPr>
              <a:t>01110100</a:t>
            </a:r>
            <a:r>
              <a:rPr lang="en-US" sz="2800" dirty="0"/>
              <a:t>. </a:t>
            </a:r>
            <a:r>
              <a:rPr lang="en-US" sz="2800" dirty="0" smtClean="0"/>
              <a:t>What is ‘checksum’ in the sender’s UDP segment? </a:t>
            </a:r>
            <a:br>
              <a:rPr lang="en-US" sz="2800" dirty="0" smtClean="0"/>
            </a:br>
            <a:r>
              <a:rPr lang="en-US" sz="2800" dirty="0" smtClean="0"/>
              <a:t>(For </a:t>
            </a:r>
            <a:r>
              <a:rPr lang="en-US" sz="2800" dirty="0"/>
              <a:t>this problem you are being asked to consider 8-bit sums, not </a:t>
            </a:r>
            <a:r>
              <a:rPr lang="en-US" sz="2800" dirty="0" smtClean="0"/>
              <a:t>16-bit.)</a:t>
            </a:r>
          </a:p>
          <a:p>
            <a:pPr lvl="1"/>
            <a:r>
              <a:rPr lang="en-US" sz="2400" dirty="0" smtClean="0"/>
              <a:t>11010001</a:t>
            </a:r>
            <a:endParaRPr lang="en-US" sz="2400" dirty="0"/>
          </a:p>
          <a:p>
            <a:r>
              <a:rPr lang="en-US" sz="2800" dirty="0" smtClean="0"/>
              <a:t>How does the receiver’s UDP check an error of the segment?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receiver adds the four words (the three original words and the checksum). If the sum contains a zero, the receiver knows there has been an </a:t>
            </a:r>
            <a:r>
              <a:rPr lang="en-US" sz="2400" dirty="0" smtClean="0"/>
              <a:t>error.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3-</a:t>
            </a:r>
            <a:fld id="{55E2F66E-4F57-43AF-9416-E33F5D114FC8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BDCC211-04CB-459D-ACC0-1386130EE7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7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E17B3E6-1EAD-4FDB-88B6-1627FD4BA2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2532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Principles of reliable data transfer</a:t>
            </a:r>
            <a:endParaRPr lang="en-US" altLang="en-US" sz="480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2536" name="Picture 5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3962400" y="3276600"/>
            <a:ext cx="48006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9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0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68BB6AE6-6753-4656-BDE8-3690062D305C}" type="slidenum">
              <a:rPr lang="en-US" altLang="en-US" sz="1200">
                <a:solidFill>
                  <a:srgbClr val="000000"/>
                </a:solidFill>
              </a:rPr>
              <a:pPr/>
              <a:t>3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638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0287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Transport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9388"/>
            <a:ext cx="3581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smtClean="0">
                <a:solidFill>
                  <a:srgbClr val="CC0000"/>
                </a:solidFill>
              </a:rPr>
              <a:t>our goals: </a:t>
            </a:r>
          </a:p>
          <a:p>
            <a:r>
              <a:rPr lang="en-US" altLang="en-US" smtClean="0"/>
              <a:t>understand principles behind transport layer services:</a:t>
            </a:r>
          </a:p>
          <a:p>
            <a:pPr lvl="1"/>
            <a:r>
              <a:rPr lang="en-US" altLang="en-US" smtClean="0"/>
              <a:t>multiplexing, demultiplexing</a:t>
            </a:r>
          </a:p>
          <a:p>
            <a:pPr lvl="1"/>
            <a:r>
              <a:rPr lang="en-US" altLang="en-US" smtClean="0"/>
              <a:t>reliable data transfer</a:t>
            </a:r>
          </a:p>
          <a:p>
            <a:pPr lvl="1"/>
            <a:r>
              <a:rPr lang="en-US" altLang="en-US" smtClean="0"/>
              <a:t>flow control</a:t>
            </a:r>
          </a:p>
          <a:p>
            <a:pPr lvl="1"/>
            <a:r>
              <a:rPr lang="en-US" altLang="en-US" smtClean="0"/>
              <a:t>congestion control</a:t>
            </a:r>
            <a:endParaRPr lang="en-US" altLang="en-US" sz="2800" smtClean="0"/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8163" y="1501775"/>
            <a:ext cx="4267200" cy="464820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learn about Internet transport layer protocols:</a:t>
            </a:r>
          </a:p>
          <a:p>
            <a:pPr lvl="1"/>
            <a:r>
              <a:rPr lang="en-US" altLang="en-US" smtClean="0"/>
              <a:t>UDP: connectionless transport</a:t>
            </a:r>
          </a:p>
          <a:p>
            <a:pPr lvl="1"/>
            <a:r>
              <a:rPr lang="en-US" altLang="en-US" smtClean="0"/>
              <a:t>TCP: connection-oriented reliable transport</a:t>
            </a:r>
          </a:p>
          <a:p>
            <a:pPr lvl="1"/>
            <a:r>
              <a:rPr lang="en-US" altLang="en-US" smtClean="0"/>
              <a:t>TCP congestion control</a:t>
            </a:r>
            <a:endParaRPr lang="en-US" altLang="en-US" sz="2000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553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19C53FC-71EE-496C-8769-C848B11CCB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3557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962400" y="33528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23559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  <p:sp>
        <p:nvSpPr>
          <p:cNvPr id="22537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7163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070F791-B7FB-49F3-8D6E-6C5EF9AC4D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5619750"/>
            <a:ext cx="7781925" cy="466725"/>
          </a:xfrm>
        </p:spPr>
        <p:txBody>
          <a:bodyPr/>
          <a:lstStyle/>
          <a:p>
            <a:pPr>
              <a:defRPr/>
            </a:pPr>
            <a:r>
              <a:rPr lang="en-US" altLang="en-US" sz="2400" smtClean="0"/>
              <a:t>characteristics of unreliable channel will determine complexity of reliable data transfer protocol (rdt)</a:t>
            </a:r>
            <a:endParaRPr lang="en-US" altLang="en-US" smtClean="0"/>
          </a:p>
        </p:txBody>
      </p:sp>
      <p:pic>
        <p:nvPicPr>
          <p:cNvPr id="24581" name="Picture 5" descr="rdt_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14550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77925"/>
            <a:ext cx="7658100" cy="8382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important in application, transport, link layers</a:t>
            </a:r>
          </a:p>
          <a:p>
            <a:pPr lvl="1">
              <a:defRPr/>
            </a:pPr>
            <a:r>
              <a:rPr lang="en-US" altLang="en-US" smtClean="0"/>
              <a:t>top-10 list of important networking topics!</a:t>
            </a:r>
          </a:p>
          <a:p>
            <a:pPr>
              <a:defRPr/>
            </a:pPr>
            <a:endParaRPr lang="en-US" altLang="en-US" sz="3200" smtClean="0"/>
          </a:p>
        </p:txBody>
      </p:sp>
      <p:pic>
        <p:nvPicPr>
          <p:cNvPr id="24583" name="Picture 1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8858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15"/>
          <p:cNvSpPr>
            <a:spLocks noGrp="1" noChangeArrowheads="1"/>
          </p:cNvSpPr>
          <p:nvPr>
            <p:ph type="title"/>
          </p:nvPr>
        </p:nvSpPr>
        <p:spPr>
          <a:xfrm>
            <a:off x="422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03039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75D98A5-5464-4B25-9C49-B723AC6A493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5604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Reliable data transfer: getting started</a:t>
            </a:r>
            <a:endParaRPr lang="en-US" altLang="en-US" smtClean="0"/>
          </a:p>
        </p:txBody>
      </p:sp>
      <p:pic>
        <p:nvPicPr>
          <p:cNvPr id="25606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1017588" y="3106738"/>
            <a:ext cx="84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7192963" y="3116263"/>
            <a:ext cx="116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rdt_send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from </a:t>
              </a:r>
              <a:r>
                <a:rPr lang="en-US" altLang="en-US" sz="1800" dirty="0">
                  <a:solidFill>
                    <a:srgbClr val="000000"/>
                  </a:solidFill>
                </a:rPr>
                <a:t>above (e.g., by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app-layer). Passes data to be delivered to receiver’s upper layer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26" name="Group 8"/>
            <p:cNvGrpSpPr>
              <a:grpSpLocks/>
            </p:cNvGrpSpPr>
            <p:nvPr/>
          </p:nvGrpSpPr>
          <p:grpSpPr bwMode="auto">
            <a:xfrm>
              <a:off x="143" y="930"/>
              <a:ext cx="2498" cy="882"/>
              <a:chOff x="143" y="942"/>
              <a:chExt cx="2498" cy="882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143" y="942"/>
                <a:ext cx="2498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dirty="0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udt_send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by </a:t>
              </a:r>
              <a:r>
                <a:rPr lang="en-US" altLang="en-US" sz="1800" b="1" dirty="0" err="1" smtClean="0">
                  <a:solidFill>
                    <a:srgbClr val="000000"/>
                  </a:solidFill>
                </a:rPr>
                <a:t>rdt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,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to transfer packet over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dirty="0" smtClean="0">
                  <a:solidFill>
                    <a:srgbClr val="000000"/>
                  </a:solidFill>
                </a:rPr>
                <a:t>unreliable channel to receiver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22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4922838" y="4362450"/>
            <a:ext cx="3965575" cy="1647825"/>
            <a:chOff x="3101" y="2748"/>
            <a:chExt cx="2498" cy="1038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rdt_rcv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when packet arrives on </a:t>
              </a:r>
              <a:r>
                <a:rPr lang="en-US" altLang="en-US" sz="1800" dirty="0" err="1" smtClean="0">
                  <a:solidFill>
                    <a:srgbClr val="000000"/>
                  </a:solidFill>
                </a:rPr>
                <a:t>rcv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-side of channel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18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8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deliver_data</a:t>
              </a:r>
              <a:r>
                <a:rPr lang="en-US" altLang="en-US" sz="1800" b="1" dirty="0" smtClean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called by </a:t>
              </a:r>
              <a:r>
                <a:rPr lang="en-US" altLang="en-US" sz="1800" b="1" dirty="0" err="1" smtClean="0">
                  <a:solidFill>
                    <a:srgbClr val="000000"/>
                  </a:solidFill>
                </a:rPr>
                <a:t>rdt</a:t>
              </a:r>
              <a:r>
                <a:rPr lang="en-US" altLang="en-US" sz="1800" dirty="0" smtClean="0">
                  <a:solidFill>
                    <a:srgbClr val="000000"/>
                  </a:solidFill>
                </a:rPr>
                <a:t> to deliver data to upper</a:t>
              </a:r>
              <a:endParaRPr lang="en-US" altLang="en-US" sz="2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5614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11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1EC20E8-9243-4670-B891-0D39AC7FB2A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193800"/>
            <a:ext cx="7947025" cy="3352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We</a:t>
            </a:r>
            <a:r>
              <a:rPr lang="en-US" altLang="ja-JP" dirty="0" smtClean="0">
                <a:solidFill>
                  <a:srgbClr val="CC0000"/>
                </a:solidFill>
              </a:rPr>
              <a:t>’ll:</a:t>
            </a:r>
          </a:p>
          <a:p>
            <a:pPr>
              <a:defRPr/>
            </a:pPr>
            <a:r>
              <a:rPr lang="en-US" altLang="en-US" dirty="0" smtClean="0"/>
              <a:t>incrementally develop sender, receiver sides of </a:t>
            </a:r>
            <a:r>
              <a:rPr lang="en-US" altLang="en-US" u="sng" dirty="0" smtClean="0">
                <a:solidFill>
                  <a:srgbClr val="CC0000"/>
                </a:solidFill>
              </a:rPr>
              <a:t>r</a:t>
            </a:r>
            <a:r>
              <a:rPr lang="en-US" altLang="en-US" dirty="0" smtClean="0"/>
              <a:t>eliable </a:t>
            </a:r>
            <a:r>
              <a:rPr lang="en-US" altLang="en-US" u="sng" dirty="0" smtClean="0">
                <a:solidFill>
                  <a:srgbClr val="CC0000"/>
                </a:solidFill>
              </a:rPr>
              <a:t>d</a:t>
            </a:r>
            <a:r>
              <a:rPr lang="en-US" altLang="en-US" dirty="0" smtClean="0"/>
              <a:t>ata </a:t>
            </a:r>
            <a:r>
              <a:rPr lang="en-US" altLang="en-US" u="sng" dirty="0" smtClean="0">
                <a:solidFill>
                  <a:srgbClr val="CC0000"/>
                </a:solidFill>
              </a:rPr>
              <a:t>t</a:t>
            </a:r>
            <a:r>
              <a:rPr lang="en-US" altLang="en-US" dirty="0" smtClean="0"/>
              <a:t>ransfer protocol (</a:t>
            </a:r>
            <a:r>
              <a:rPr lang="en-US" altLang="en-US" dirty="0" err="1" smtClean="0"/>
              <a:t>rdt</a:t>
            </a:r>
            <a:r>
              <a:rPr lang="en-US" altLang="en-US" dirty="0" smtClean="0"/>
              <a:t>)</a:t>
            </a:r>
          </a:p>
          <a:p>
            <a:pPr>
              <a:defRPr/>
            </a:pPr>
            <a:r>
              <a:rPr lang="en-US" altLang="en-US" dirty="0" smtClean="0"/>
              <a:t>consider only unidirectional data transfer</a:t>
            </a:r>
          </a:p>
          <a:p>
            <a:pPr lvl="1">
              <a:defRPr/>
            </a:pPr>
            <a:r>
              <a:rPr lang="en-US" altLang="en-US" dirty="0" smtClean="0"/>
              <a:t>but control info will flow on both directions!</a:t>
            </a:r>
          </a:p>
          <a:p>
            <a:pPr>
              <a:defRPr/>
            </a:pPr>
            <a:r>
              <a:rPr lang="en-US" altLang="en-US" dirty="0" smtClean="0"/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160713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095625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103563" y="4816475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state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7913688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7848600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7856538" y="4921250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state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4211638" y="4003675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event causing state transition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4138613" y="4298950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actions taken on state transition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105275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1800" dirty="0" smtClean="0">
                <a:solidFill>
                  <a:srgbClr val="CC0000"/>
                </a:solidFill>
              </a:rPr>
              <a:t>state:</a:t>
            </a:r>
            <a:r>
              <a:rPr lang="en-US" altLang="en-US" sz="1800" dirty="0" smtClean="0">
                <a:solidFill>
                  <a:srgbClr val="000000"/>
                </a:solidFill>
              </a:rPr>
              <a:t> when in this </a:t>
            </a:r>
            <a:r>
              <a:rPr lang="en-US" altLang="ja-JP" sz="1800" dirty="0" smtClean="0">
                <a:solidFill>
                  <a:srgbClr val="000000"/>
                </a:solidFill>
              </a:rPr>
              <a:t>“state” next state uniquely determined by next event</a:t>
            </a:r>
            <a:endParaRPr lang="en-US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26640" name="Freeform 17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6641" name="Freeform 18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4672013" y="509905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event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4632325" y="5403850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CC0000"/>
                </a:solidFill>
              </a:rPr>
              <a:t>actions</a:t>
            </a:r>
            <a:endParaRPr lang="en-US" altLang="en-US" sz="2400" smtClean="0">
              <a:solidFill>
                <a:srgbClr val="CC0000"/>
              </a:solidFill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4581525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26646" name="Picture 2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Reliable data transfer: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8698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B1F02BF-895F-499A-A33A-FFB5EC7430BE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8913"/>
            <a:ext cx="8001000" cy="10048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rdt1.0: </a:t>
            </a:r>
            <a:r>
              <a:rPr lang="en-US" sz="3200">
                <a:ea typeface="ＭＳ Ｐゴシック" charset="0"/>
                <a:cs typeface="+mj-cs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331913"/>
            <a:ext cx="7896225" cy="30194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underlying channel perfectly reliable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 bit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no loss of packets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ea typeface="ＭＳ Ｐゴシック" charset="0"/>
                <a:cs typeface="+mn-cs"/>
              </a:rPr>
              <a:t>separate FSMs for sender, receiver: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sender sends data into underlying channel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receiver reads data from underlying channel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808038" y="4246563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744538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6" name="Freeform 6"/>
          <p:cNvSpPr>
            <a:spLocks/>
          </p:cNvSpPr>
          <p:nvPr/>
        </p:nvSpPr>
        <p:spPr bwMode="auto">
          <a:xfrm>
            <a:off x="1617663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2070100" y="4754563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packet = make_pkt(data)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udt_send(packet)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2028825" y="4287838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2128838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84188" y="4230688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6335713" y="4613275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 (packet,data)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2" name="Oval 12"/>
          <p:cNvSpPr>
            <a:spLocks noChangeArrowheads="1"/>
          </p:cNvSpPr>
          <p:nvPr/>
        </p:nvSpPr>
        <p:spPr bwMode="auto">
          <a:xfrm>
            <a:off x="5116513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5053013" y="4318000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4" name="Freeform 14"/>
          <p:cNvSpPr>
            <a:spLocks/>
          </p:cNvSpPr>
          <p:nvPr/>
        </p:nvSpPr>
        <p:spPr bwMode="auto">
          <a:xfrm>
            <a:off x="5926138" y="4216400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6337300" y="42735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6437313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4792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6351588" y="4292600"/>
            <a:ext cx="154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2116138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5961063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27671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9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7A10882-BBA9-4FB0-9D69-B25171FD01D4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receiver 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</a:t>
            </a:r>
            <a:r>
              <a:rPr lang="en-US" dirty="0" err="1">
                <a:ea typeface="ＭＳ Ｐゴシック" charset="0"/>
              </a:rPr>
              <a:t>rcvr</a:t>
            </a:r>
            <a:r>
              <a:rPr lang="en-US" dirty="0">
                <a:ea typeface="ＭＳ Ｐゴシック" charset="0"/>
              </a:rPr>
              <a:t>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28678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1113" y="2516188"/>
            <a:ext cx="9144000" cy="3786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751368" y="3678238"/>
            <a:ext cx="605242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How do humans recover from “</a:t>
            </a:r>
            <a:r>
              <a:rPr lang="en-US" altLang="ja-JP" sz="3200" i="1" dirty="0" smtClean="0">
                <a:solidFill>
                  <a:srgbClr val="CC0000"/>
                </a:solidFill>
                <a:latin typeface="Gill Sans MT" pitchFamily="34" charset="0"/>
              </a:rPr>
              <a:t>errors”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i="1" dirty="0" smtClean="0">
                <a:solidFill>
                  <a:srgbClr val="CC0000"/>
                </a:solidFill>
                <a:latin typeface="Gill Sans MT" pitchFamily="34" charset="0"/>
              </a:rPr>
              <a:t>during conversation?</a:t>
            </a:r>
          </a:p>
        </p:txBody>
      </p:sp>
    </p:spTree>
    <p:extLst>
      <p:ext uri="{BB962C8B-B14F-4D97-AF65-F5344CB8AC3E}">
        <p14:creationId xmlns:p14="http://schemas.microsoft.com/office/powerpoint/2010/main" val="18198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F69570A8-F6AF-41D8-8BF5-1696720D495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66838"/>
            <a:ext cx="7896225" cy="44481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</a:p>
          <a:p>
            <a:pPr lvl="1">
              <a:spcBef>
                <a:spcPct val="45000"/>
              </a:spcBef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  <a:cs typeface="+mn-cs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from receiver to sender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2970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715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7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F68612E-0BD2-4FF7-8E0C-E62C34DE168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0724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56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1288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FSM specification</a:t>
            </a:r>
            <a:endParaRPr lang="en-US" altLang="en-US" smtClean="0"/>
          </a:p>
        </p:txBody>
      </p:sp>
      <p:sp>
        <p:nvSpPr>
          <p:cNvPr id="30726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0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1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3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4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5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6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7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38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39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0741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075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5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75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075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0755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43" name="Line 25"/>
          <p:cNvSpPr>
            <a:spLocks noChangeShapeType="1"/>
          </p:cNvSpPr>
          <p:nvPr/>
        </p:nvSpPr>
        <p:spPr bwMode="auto">
          <a:xfrm>
            <a:off x="6334125" y="34972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44" name="Freeform 26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0745" name="Group 27"/>
          <p:cNvGrpSpPr>
            <a:grpSpLocks/>
          </p:cNvGrpSpPr>
          <p:nvPr/>
        </p:nvGrpSpPr>
        <p:grpSpPr bwMode="auto">
          <a:xfrm>
            <a:off x="6677025" y="3568700"/>
            <a:ext cx="1200150" cy="962025"/>
            <a:chOff x="1335" y="3347"/>
            <a:chExt cx="756" cy="606"/>
          </a:xfrm>
        </p:grpSpPr>
        <p:sp>
          <p:nvSpPr>
            <p:cNvPr id="30752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0753" name="Text Box 29"/>
            <p:cNvSpPr txBox="1">
              <a:spLocks noChangeArrowheads="1"/>
            </p:cNvSpPr>
            <p:nvPr/>
          </p:nvSpPr>
          <p:spPr bwMode="auto">
            <a:xfrm>
              <a:off x="1335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call from below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46" name="Freeform 30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896938" y="4154488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6972300" y="146685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smtClean="0">
                <a:solidFill>
                  <a:srgbClr val="CC0000"/>
                </a:solidFill>
              </a:rPr>
              <a:t>receiver</a:t>
            </a:r>
          </a:p>
        </p:txBody>
      </p:sp>
      <p:sp>
        <p:nvSpPr>
          <p:cNvPr id="30749" name="Line 33"/>
          <p:cNvSpPr>
            <a:spLocks noChangeShapeType="1"/>
          </p:cNvSpPr>
          <p:nvPr/>
        </p:nvSpPr>
        <p:spPr bwMode="auto">
          <a:xfrm>
            <a:off x="349250" y="216693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0750" name="Text Box 34"/>
          <p:cNvSpPr txBox="1">
            <a:spLocks noChangeArrowheads="1"/>
          </p:cNvSpPr>
          <p:nvPr/>
        </p:nvSpPr>
        <p:spPr bwMode="auto">
          <a:xfrm>
            <a:off x="1031875" y="1212850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1462088" y="37861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542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492C849-61B6-475A-89AC-7947BDD2051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1748" name="Picture 4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7985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85738"/>
            <a:ext cx="7772400" cy="8286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operation with no errors</a:t>
            </a:r>
            <a:endParaRPr lang="en-US" altLang="en-US" smtClean="0"/>
          </a:p>
        </p:txBody>
      </p:sp>
      <p:sp>
        <p:nvSpPr>
          <p:cNvPr id="31750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2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5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rdt_rcv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rcvpkt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notcorrupt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rcvpkt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7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8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59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0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1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2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3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64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1765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1793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94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95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1766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1791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1792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1767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68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69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770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1789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90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1787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8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1773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1011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1785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6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1783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1784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1409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4420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animBg="1"/>
      <p:bldP spid="288809" grpId="0" animBg="1"/>
      <p:bldP spid="288811" grpId="0" animBg="1"/>
      <p:bldP spid="288815" grpId="0" animBg="1"/>
      <p:bldP spid="28881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E8A7E01F-0C68-43F6-B306-B49BC34B59CD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85738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rdt2.0: error scenario</a:t>
            </a:r>
            <a:endParaRPr lang="en-US" altLang="en-US" smtClean="0"/>
          </a:p>
        </p:txBody>
      </p:sp>
      <p:sp>
        <p:nvSpPr>
          <p:cNvPr id="32773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above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udt_send(ACK)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8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notcorrupt(rcvpkt)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0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1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isACK(rcvpkt)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4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85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6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  isNAK(rcvpkt)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2788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3282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udt_send(NAK)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corrupt(rcvpkt)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823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2789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3281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2820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 for ACK or NAK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2790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2791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 for call from below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3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32817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8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32815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6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32796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13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4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32811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2812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32810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2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29" grpId="0" animBg="1"/>
      <p:bldP spid="289833" grpId="0" animBg="1"/>
      <p:bldP spid="289835" grpId="0" animBg="1"/>
      <p:bldP spid="289839" grpId="0" animBg="1"/>
      <p:bldP spid="289839" grpId="1" animBg="1"/>
      <p:bldP spid="289841" grpId="0" animBg="1"/>
      <p:bldP spid="2898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27B1B53-9CDF-468F-A0A6-C06476FCF12F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7411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7568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277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7A14AE1E-A482-4E6B-AE2C-2902CD228F2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85738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sender doesn</a:t>
            </a:r>
            <a:r>
              <a:rPr lang="en-US" altLang="ja-JP" sz="2400" dirty="0" smtClean="0"/>
              <a:t>’t know what happened at receiver!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can</a:t>
            </a:r>
            <a:r>
              <a:rPr lang="en-US" altLang="ja-JP" sz="2400" dirty="0" smtClean="0"/>
              <a:t>’t just retransmit: possible duplicate</a:t>
            </a:r>
            <a:endParaRPr lang="en-US" altLang="ja-JP" dirty="0" smtClean="0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  <a:defRPr/>
            </a:pPr>
            <a:endParaRPr lang="en-US" altLang="en-US" sz="2400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3810000" cy="25622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z="3200" dirty="0" smtClean="0">
                <a:solidFill>
                  <a:srgbClr val="CC0000"/>
                </a:solidFill>
              </a:rPr>
              <a:t>handling duplicates</a:t>
            </a:r>
            <a:r>
              <a:rPr lang="en-US" altLang="en-US" sz="3200" dirty="0" smtClean="0">
                <a:solidFill>
                  <a:srgbClr val="FF0000"/>
                </a:solidFill>
              </a:rPr>
              <a:t>: </a:t>
            </a:r>
          </a:p>
          <a:p>
            <a:pPr>
              <a:defRPr/>
            </a:pPr>
            <a:r>
              <a:rPr lang="en-US" altLang="en-US" sz="2400" dirty="0" smtClean="0"/>
              <a:t>sender retransmits current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if ACK/NAK corrupted</a:t>
            </a:r>
          </a:p>
          <a:p>
            <a:pPr>
              <a:defRPr/>
            </a:pPr>
            <a:r>
              <a:rPr lang="en-US" altLang="en-US" sz="2400" dirty="0" smtClean="0"/>
              <a:t>sender adds </a:t>
            </a:r>
            <a:r>
              <a:rPr lang="en-US" altLang="en-US" sz="2400" i="1" dirty="0" smtClean="0">
                <a:solidFill>
                  <a:srgbClr val="000099"/>
                </a:solidFill>
              </a:rPr>
              <a:t>sequence number</a:t>
            </a:r>
            <a:r>
              <a:rPr lang="en-US" altLang="en-US" sz="2400" dirty="0" smtClean="0"/>
              <a:t> to each </a:t>
            </a:r>
            <a:r>
              <a:rPr lang="en-US" altLang="en-US" sz="2400" dirty="0" err="1" smtClean="0"/>
              <a:t>pkt</a:t>
            </a: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receiver discards (doesn</a:t>
            </a:r>
            <a:r>
              <a:rPr lang="en-US" altLang="ja-JP" sz="2400" dirty="0" smtClean="0"/>
              <a:t>’t deliver up) duplicate </a:t>
            </a:r>
            <a:r>
              <a:rPr lang="en-US" altLang="ja-JP" sz="2400" dirty="0" err="1" smtClean="0"/>
              <a:t>pkt</a:t>
            </a:r>
            <a:endParaRPr lang="en-US" altLang="en-US" sz="2400" dirty="0" smtClean="0"/>
          </a:p>
        </p:txBody>
      </p:sp>
      <p:pic>
        <p:nvPicPr>
          <p:cNvPr id="33799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92868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2463800" y="4445000"/>
            <a:ext cx="4092575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34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CC0000"/>
                  </a:solidFill>
                  <a:latin typeface="Gill Sans MT" charset="0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sender sends one packet, 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then waits for receiver </a:t>
              </a:r>
            </a:p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00"/>
                  </a:solidFill>
                  <a:latin typeface="Gill Sans MT" charset="0"/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rdt2.1: sender, handles garbled ACK/NAKs</a:t>
            </a:r>
            <a:endParaRPr lang="en-US" altLang="en-US" dirty="0" smtClean="0"/>
          </a:p>
        </p:txBody>
      </p:sp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8888A30-ABE4-485A-9E48-19D8B6F20E3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4820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Wait for call 0 from above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8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29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485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7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30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 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7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48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4854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5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 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849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4852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3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012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rdt2.1: receiver, handles garbled </a:t>
            </a:r>
            <a:r>
              <a:rPr lang="en-US" altLang="en-US" sz="3200" dirty="0" smtClean="0"/>
              <a:t>ACK/NAKs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2943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8888A30-ABE4-485A-9E48-19D8B6F20E3C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61925"/>
            <a:ext cx="8277225" cy="974725"/>
          </a:xfrm>
        </p:spPr>
        <p:txBody>
          <a:bodyPr/>
          <a:lstStyle/>
          <a:p>
            <a:pPr>
              <a:defRPr/>
            </a:pPr>
            <a:r>
              <a:rPr lang="en-US" altLang="en-US" sz="3600" dirty="0" smtClean="0"/>
              <a:t>(Question) rdt2.1: sender</a:t>
            </a:r>
            <a:endParaRPr lang="en-US" altLang="en-US" dirty="0" smtClean="0"/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2868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2816225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Wait for call 0 from above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3124200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3138488" y="1265238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26" name="Line 7"/>
          <p:cNvSpPr>
            <a:spLocks noChangeShapeType="1"/>
          </p:cNvSpPr>
          <p:nvPr/>
        </p:nvSpPr>
        <p:spPr bwMode="auto">
          <a:xfrm>
            <a:off x="3255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2593975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28" name="Freeform 9"/>
          <p:cNvSpPr>
            <a:spLocks/>
          </p:cNvSpPr>
          <p:nvPr/>
        </p:nvSpPr>
        <p:spPr bwMode="auto">
          <a:xfrm rot="-6989453">
            <a:off x="2179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29" name="Group 10"/>
          <p:cNvGrpSpPr>
            <a:grpSpLocks/>
          </p:cNvGrpSpPr>
          <p:nvPr/>
        </p:nvGrpSpPr>
        <p:grpSpPr bwMode="auto">
          <a:xfrm>
            <a:off x="4702175" y="2254250"/>
            <a:ext cx="1089025" cy="865188"/>
            <a:chOff x="2848" y="1499"/>
            <a:chExt cx="660" cy="510"/>
          </a:xfrm>
        </p:grpSpPr>
        <p:sp>
          <p:nvSpPr>
            <p:cNvPr id="34856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7" name="Text Box 12"/>
            <p:cNvSpPr txBox="1">
              <a:spLocks noChangeArrowheads="1"/>
            </p:cNvSpPr>
            <p:nvPr/>
          </p:nvSpPr>
          <p:spPr bwMode="auto">
            <a:xfrm>
              <a:off x="2848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830" name="Freeform 13"/>
          <p:cNvSpPr>
            <a:spLocks/>
          </p:cNvSpPr>
          <p:nvPr/>
        </p:nvSpPr>
        <p:spPr bwMode="auto">
          <a:xfrm flipV="1">
            <a:off x="3425825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 rot="-1357180">
            <a:off x="5589588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5913438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5875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>
            <a:off x="6045200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5" name="Freeform 18"/>
          <p:cNvSpPr>
            <a:spLocks/>
          </p:cNvSpPr>
          <p:nvPr/>
        </p:nvSpPr>
        <p:spPr bwMode="auto">
          <a:xfrm rot="16200000" flipV="1">
            <a:off x="2201863" y="3492500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6" name="Freeform 19"/>
          <p:cNvSpPr>
            <a:spLocks/>
          </p:cNvSpPr>
          <p:nvPr/>
        </p:nvSpPr>
        <p:spPr bwMode="auto">
          <a:xfrm>
            <a:off x="3600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7" name="Freeform 20"/>
          <p:cNvSpPr>
            <a:spLocks/>
          </p:cNvSpPr>
          <p:nvPr/>
        </p:nvSpPr>
        <p:spPr bwMode="auto">
          <a:xfrm rot="5400000" flipH="1" flipV="1">
            <a:off x="4970462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3365500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435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>
            <a:off x="3482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692775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 </a:t>
            </a:r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>
            <a:off x="5821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720725" y="5435600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695325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isNAK(rcvpkt) )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>
            <a:off x="811213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38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&amp;&amp; isACK(rcvpkt)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47" name="Line 30"/>
          <p:cNvSpPr>
            <a:spLocks noChangeShapeType="1"/>
          </p:cNvSpPr>
          <p:nvPr/>
        </p:nvSpPr>
        <p:spPr bwMode="auto">
          <a:xfrm>
            <a:off x="782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34848" name="Group 31"/>
          <p:cNvGrpSpPr>
            <a:grpSpLocks/>
          </p:cNvGrpSpPr>
          <p:nvPr/>
        </p:nvGrpSpPr>
        <p:grpSpPr bwMode="auto">
          <a:xfrm>
            <a:off x="4852988" y="4200525"/>
            <a:ext cx="1117600" cy="823913"/>
            <a:chOff x="4156" y="2812"/>
            <a:chExt cx="704" cy="519"/>
          </a:xfrm>
        </p:grpSpPr>
        <p:sp>
          <p:nvSpPr>
            <p:cNvPr id="34854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5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 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849" name="Group 34"/>
          <p:cNvGrpSpPr>
            <a:grpSpLocks/>
          </p:cNvGrpSpPr>
          <p:nvPr/>
        </p:nvGrpSpPr>
        <p:grpSpPr bwMode="auto">
          <a:xfrm>
            <a:off x="2663825" y="4146550"/>
            <a:ext cx="1046163" cy="823913"/>
            <a:chOff x="4916" y="3266"/>
            <a:chExt cx="659" cy="519"/>
          </a:xfrm>
        </p:grpSpPr>
        <p:sp>
          <p:nvSpPr>
            <p:cNvPr id="34852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4853" name="Text Box 36"/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 or NAK 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6203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1354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5704610" y="1633806"/>
            <a:ext cx="2133600" cy="154668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Line Callout 3 42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57046"/>
              <a:gd name="adj2" fmla="val 101565"/>
              <a:gd name="adj3" fmla="val 80454"/>
              <a:gd name="adj4" fmla="val 116148"/>
              <a:gd name="adj5" fmla="val 95745"/>
              <a:gd name="adj6" fmla="val 127083"/>
              <a:gd name="adj7" fmla="val 124097"/>
              <a:gd name="adj8" fmla="val 141014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  <p:pic>
        <p:nvPicPr>
          <p:cNvPr id="44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2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(Question) </a:t>
            </a:r>
            <a:r>
              <a:rPr lang="en-US" altLang="en-US" sz="3600" dirty="0" smtClean="0"/>
              <a:t>rdt2.1: receiver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14371" y="3279531"/>
            <a:ext cx="3093377" cy="204176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Line Callout 3 38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109026"/>
              <a:gd name="adj2" fmla="val 25046"/>
              <a:gd name="adj3" fmla="val 181679"/>
              <a:gd name="adj4" fmla="val 29634"/>
              <a:gd name="adj5" fmla="val 213385"/>
              <a:gd name="adj6" fmla="val 38845"/>
              <a:gd name="adj7" fmla="val 438715"/>
              <a:gd name="adj8" fmla="val 44159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D6C6C66F-AC16-4F76-A921-EF5E01F2EE0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3038475" y="3352800"/>
            <a:ext cx="817563" cy="795338"/>
            <a:chOff x="963" y="1131"/>
            <a:chExt cx="515" cy="501"/>
          </a:xfrm>
        </p:grpSpPr>
        <p:sp>
          <p:nvSpPr>
            <p:cNvPr id="35875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6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0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74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6" name="Freeform 7"/>
          <p:cNvSpPr>
            <a:spLocks/>
          </p:cNvSpPr>
          <p:nvPr/>
        </p:nvSpPr>
        <p:spPr bwMode="auto">
          <a:xfrm flipV="1">
            <a:off x="3556000" y="26003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6116638" y="295910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make_pkt(NAK,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119813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has_seq0(rcvpkt)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6203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0" name="Freeform 11"/>
          <p:cNvSpPr>
            <a:spLocks/>
          </p:cNvSpPr>
          <p:nvPr/>
        </p:nvSpPr>
        <p:spPr bwMode="auto">
          <a:xfrm>
            <a:off x="3573463" y="41687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2962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has_seq1(rcvpkt)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3028950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3" name="Text Box 14"/>
          <p:cNvSpPr txBox="1">
            <a:spLocks noChangeArrowheads="1"/>
          </p:cNvSpPr>
          <p:nvPr/>
        </p:nvSpPr>
        <p:spPr bwMode="auto">
          <a:xfrm>
            <a:off x="2971800" y="5362575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5854" name="Group 15"/>
          <p:cNvGrpSpPr>
            <a:grpSpLocks/>
          </p:cNvGrpSpPr>
          <p:nvPr/>
        </p:nvGrpSpPr>
        <p:grpSpPr bwMode="auto">
          <a:xfrm>
            <a:off x="4737100" y="3387725"/>
            <a:ext cx="825500" cy="796925"/>
            <a:chOff x="4398" y="3133"/>
            <a:chExt cx="520" cy="502"/>
          </a:xfrm>
        </p:grpSpPr>
        <p:sp>
          <p:nvSpPr>
            <p:cNvPr id="35873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35874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1 from below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55" name="Freeform 18"/>
          <p:cNvSpPr>
            <a:spLocks/>
          </p:cNvSpPr>
          <p:nvPr/>
        </p:nvSpPr>
        <p:spPr bwMode="auto">
          <a:xfrm rot="-1361013">
            <a:off x="5437188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6" name="Text Box 19"/>
          <p:cNvSpPr txBox="1">
            <a:spLocks noChangeArrowheads="1"/>
          </p:cNvSpPr>
          <p:nvPr/>
        </p:nvSpPr>
        <p:spPr bwMode="auto">
          <a:xfrm>
            <a:off x="3124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has_seq0(rcvpkt)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7" name="Line 20"/>
          <p:cNvSpPr>
            <a:spLocks noChangeShapeType="1"/>
          </p:cNvSpPr>
          <p:nvPr/>
        </p:nvSpPr>
        <p:spPr bwMode="auto">
          <a:xfrm>
            <a:off x="3233738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58" name="Text Box 21"/>
          <p:cNvSpPr txBox="1">
            <a:spLocks noChangeArrowheads="1"/>
          </p:cNvSpPr>
          <p:nvPr/>
        </p:nvSpPr>
        <p:spPr bwMode="auto">
          <a:xfrm>
            <a:off x="3136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9" name="Freeform 22"/>
          <p:cNvSpPr>
            <a:spLocks/>
          </p:cNvSpPr>
          <p:nvPr/>
        </p:nvSpPr>
        <p:spPr bwMode="auto">
          <a:xfrm rot="1020547">
            <a:off x="5461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0" name="Text Box 23"/>
          <p:cNvSpPr txBox="1">
            <a:spLocks noChangeArrowheads="1"/>
          </p:cNvSpPr>
          <p:nvPr/>
        </p:nvSpPr>
        <p:spPr bwMode="auto">
          <a:xfrm>
            <a:off x="6067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1" name="Line 24"/>
          <p:cNvSpPr>
            <a:spLocks noChangeShapeType="1"/>
          </p:cNvSpPr>
          <p:nvPr/>
        </p:nvSpPr>
        <p:spPr bwMode="auto">
          <a:xfrm>
            <a:off x="6205538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2" name="Text Box 25"/>
          <p:cNvSpPr txBox="1">
            <a:spLocks noChangeArrowheads="1"/>
          </p:cNvSpPr>
          <p:nvPr/>
        </p:nvSpPr>
        <p:spPr bwMode="auto">
          <a:xfrm>
            <a:off x="6075363" y="4424363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3" name="Text Box 26"/>
          <p:cNvSpPr txBox="1">
            <a:spLocks noChangeArrowheads="1"/>
          </p:cNvSpPr>
          <p:nvPr/>
        </p:nvSpPr>
        <p:spPr bwMode="auto">
          <a:xfrm>
            <a:off x="193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 corrupt(rcvpkt) &amp;&amp;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has_seq1(rcvpkt)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4" name="Line 27"/>
          <p:cNvSpPr>
            <a:spLocks noChangeShapeType="1"/>
          </p:cNvSpPr>
          <p:nvPr/>
        </p:nvSpPr>
        <p:spPr bwMode="auto">
          <a:xfrm>
            <a:off x="277813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5" name="Text Box 28"/>
          <p:cNvSpPr txBox="1">
            <a:spLocks noChangeArrowheads="1"/>
          </p:cNvSpPr>
          <p:nvPr/>
        </p:nvSpPr>
        <p:spPr bwMode="auto">
          <a:xfrm>
            <a:off x="141288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(corrupt(rcvpkt)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6" name="Line 29"/>
          <p:cNvSpPr>
            <a:spLocks noChangeShapeType="1"/>
          </p:cNvSpPr>
          <p:nvPr/>
        </p:nvSpPr>
        <p:spPr bwMode="auto">
          <a:xfrm>
            <a:off x="279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67" name="Text Box 30"/>
          <p:cNvSpPr txBox="1">
            <a:spLocks noChangeArrowheads="1"/>
          </p:cNvSpPr>
          <p:nvPr/>
        </p:nvSpPr>
        <p:spPr bwMode="auto">
          <a:xfrm>
            <a:off x="225425" y="43815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make_pkt(ACK, 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8" name="Text Box 31"/>
          <p:cNvSpPr txBox="1">
            <a:spLocks noChangeArrowheads="1"/>
          </p:cNvSpPr>
          <p:nvPr/>
        </p:nvSpPr>
        <p:spPr bwMode="auto">
          <a:xfrm>
            <a:off x="201613" y="2940050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make_pkt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(NAK, 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chksum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udt_send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Arial" charset="0"/>
              </a:rPr>
              <a:t>sndpkt</a:t>
            </a:r>
            <a:r>
              <a:rPr lang="en-US" altLang="en-US" sz="140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69" name="Freeform 32"/>
          <p:cNvSpPr>
            <a:spLocks/>
          </p:cNvSpPr>
          <p:nvPr/>
        </p:nvSpPr>
        <p:spPr bwMode="auto">
          <a:xfrm rot="20579453" flipH="1">
            <a:off x="2235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5870" name="Freeform 33"/>
          <p:cNvSpPr>
            <a:spLocks/>
          </p:cNvSpPr>
          <p:nvPr/>
        </p:nvSpPr>
        <p:spPr bwMode="auto">
          <a:xfrm rot="1361013" flipH="1">
            <a:off x="2222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pic>
        <p:nvPicPr>
          <p:cNvPr id="35871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8255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85738"/>
            <a:ext cx="8324850" cy="941387"/>
          </a:xfrm>
        </p:spPr>
        <p:txBody>
          <a:bodyPr/>
          <a:lstStyle/>
          <a:p>
            <a:pPr>
              <a:defRPr/>
            </a:pPr>
            <a:r>
              <a:rPr lang="en-US" altLang="en-US" sz="3600" dirty="0"/>
              <a:t>(Question) </a:t>
            </a:r>
            <a:r>
              <a:rPr lang="en-US" altLang="en-US" sz="3600" dirty="0" smtClean="0"/>
              <a:t>rdt2.1: receiver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2564030" y="4513262"/>
            <a:ext cx="3555783" cy="2041769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39" name="Line Callout 3 38"/>
          <p:cNvSpPr>
            <a:spLocks/>
          </p:cNvSpPr>
          <p:nvPr/>
        </p:nvSpPr>
        <p:spPr bwMode="auto">
          <a:xfrm>
            <a:off x="480219" y="1169987"/>
            <a:ext cx="4019550" cy="506413"/>
          </a:xfrm>
          <a:prstGeom prst="borderCallout3">
            <a:avLst>
              <a:gd name="adj1" fmla="val 100819"/>
              <a:gd name="adj2" fmla="val 33663"/>
              <a:gd name="adj3" fmla="val 187151"/>
              <a:gd name="adj4" fmla="val 47213"/>
              <a:gd name="adj5" fmla="val 221592"/>
              <a:gd name="adj6" fmla="val 53322"/>
              <a:gd name="adj7" fmla="val 654845"/>
              <a:gd name="adj8" fmla="val 95516"/>
            </a:avLst>
          </a:prstGeom>
          <a:solidFill>
            <a:schemeClr val="accent1"/>
          </a:solidFill>
          <a:ln w="254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400" dirty="0"/>
              <a:t>Please describe </a:t>
            </a:r>
            <a:r>
              <a:rPr lang="en-US" altLang="en-US" sz="2400" dirty="0" smtClean="0"/>
              <a:t>the event?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2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6400800" y="-195262"/>
            <a:ext cx="5105400" cy="1981200"/>
          </a:xfrm>
          <a:prstGeom prst="wedgeRoundRectCallout">
            <a:avLst>
              <a:gd name="adj1" fmla="val -95479"/>
              <a:gd name="adj2" fmla="val 9318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It allows the </a:t>
            </a:r>
            <a:r>
              <a:rPr lang="en-US" altLang="en-US" dirty="0" smtClean="0"/>
              <a:t>receiver to </a:t>
            </a:r>
            <a:r>
              <a:rPr lang="en-US" altLang="en-US" dirty="0"/>
              <a:t>know </a:t>
            </a:r>
            <a:r>
              <a:rPr lang="en-US" altLang="en-US" dirty="0" smtClean="0"/>
              <a:t>whether </a:t>
            </a:r>
            <a:r>
              <a:rPr lang="en-US" altLang="en-US" dirty="0"/>
              <a:t>the </a:t>
            </a:r>
            <a:r>
              <a:rPr lang="en-US" altLang="en-US" dirty="0" smtClean="0"/>
              <a:t>sender</a:t>
            </a:r>
          </a:p>
          <a:p>
            <a:r>
              <a:rPr lang="en-US" altLang="en-US" dirty="0" smtClean="0"/>
              <a:t>is resending the </a:t>
            </a:r>
            <a:r>
              <a:rPr lang="en-US" altLang="en-US" dirty="0"/>
              <a:t>previously transmitted packet </a:t>
            </a:r>
            <a:endParaRPr lang="en-US" altLang="en-US" dirty="0" smtClean="0"/>
          </a:p>
          <a:p>
            <a:r>
              <a:rPr lang="en-US" altLang="en-US" dirty="0" smtClean="0"/>
              <a:t>(</a:t>
            </a:r>
            <a:r>
              <a:rPr lang="en-US" altLang="en-US" dirty="0"/>
              <a:t>the sequence number of the received packet has </a:t>
            </a:r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same sequence number as the most recently </a:t>
            </a:r>
            <a:endParaRPr lang="en-US" altLang="en-US" dirty="0" smtClean="0"/>
          </a:p>
          <a:p>
            <a:r>
              <a:rPr lang="en-US" altLang="en-US" dirty="0" smtClean="0"/>
              <a:t>received </a:t>
            </a:r>
            <a:r>
              <a:rPr lang="en-US" altLang="en-US" dirty="0"/>
              <a:t>packet) or </a:t>
            </a:r>
            <a:r>
              <a:rPr lang="en-US" altLang="en-US" dirty="0" smtClean="0"/>
              <a:t>a </a:t>
            </a:r>
            <a:r>
              <a:rPr lang="en-US" altLang="en-US" dirty="0"/>
              <a:t>new packet (the sequence </a:t>
            </a:r>
            <a:endParaRPr lang="en-US" altLang="en-US" dirty="0" smtClean="0"/>
          </a:p>
          <a:p>
            <a:r>
              <a:rPr lang="en-US" altLang="en-US" dirty="0" smtClean="0"/>
              <a:t>number </a:t>
            </a:r>
            <a:r>
              <a:rPr lang="en-US" altLang="en-US" dirty="0"/>
              <a:t>changes).</a:t>
            </a:r>
            <a:endParaRPr lang="en-US" altLang="en-US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Callout 7"/>
          <p:cNvSpPr>
            <a:spLocks noChangeArrowheads="1"/>
          </p:cNvSpPr>
          <p:nvPr/>
        </p:nvSpPr>
        <p:spPr bwMode="auto">
          <a:xfrm>
            <a:off x="4171950" y="1123950"/>
            <a:ext cx="4533900" cy="2841625"/>
          </a:xfrm>
          <a:prstGeom prst="wedgeEllipseCallout">
            <a:avLst>
              <a:gd name="adj1" fmla="val -47722"/>
              <a:gd name="adj2" fmla="val 443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/>
              <a:t>Q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. How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sender check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if received ACK/NAK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corrupted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65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Callout 7"/>
          <p:cNvSpPr>
            <a:spLocks noChangeArrowheads="1"/>
          </p:cNvSpPr>
          <p:nvPr/>
        </p:nvSpPr>
        <p:spPr bwMode="auto">
          <a:xfrm>
            <a:off x="114300" y="1276350"/>
            <a:ext cx="4533900" cy="2841625"/>
          </a:xfrm>
          <a:prstGeom prst="wedgeEllipseCallout">
            <a:avLst>
              <a:gd name="adj1" fmla="val 56477"/>
              <a:gd name="adj2" fmla="val -38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Q. How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endParaRPr lang="en-US" altLang="en-US" sz="2800" dirty="0" smtClean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receiver check </a:t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if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received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packet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is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duplicate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465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9B93D31B-EDF2-4258-B23D-4A729756CEF0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sender: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err="1" smtClean="0"/>
              <a:t>seq</a:t>
            </a:r>
            <a:r>
              <a:rPr lang="en-US" altLang="en-US" dirty="0" smtClean="0"/>
              <a:t> # added to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two seq. #</a:t>
            </a:r>
            <a:r>
              <a:rPr lang="en-US" altLang="ja-JP" dirty="0" smtClean="0"/>
              <a:t>’s (0,1) will suffice.  Why?</a:t>
            </a:r>
          </a:p>
          <a:p>
            <a:pPr>
              <a:defRPr/>
            </a:pPr>
            <a:r>
              <a:rPr lang="en-US" altLang="en-US" dirty="0" smtClean="0"/>
              <a:t>must check if received ACK/NAK corrupted </a:t>
            </a:r>
          </a:p>
          <a:p>
            <a:pPr>
              <a:defRPr/>
            </a:pPr>
            <a:r>
              <a:rPr lang="en-US" altLang="en-US" dirty="0" smtClean="0"/>
              <a:t>twice as many states</a:t>
            </a:r>
          </a:p>
          <a:p>
            <a:pPr lvl="1">
              <a:defRPr/>
            </a:pPr>
            <a:r>
              <a:rPr lang="en-US" altLang="en-US" dirty="0" smtClean="0"/>
              <a:t>state must </a:t>
            </a:r>
            <a:r>
              <a:rPr lang="en-US" altLang="ja-JP" dirty="0" smtClean="0"/>
              <a:t>“remember” whether “expected”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receiver:</a:t>
            </a:r>
            <a:endParaRPr lang="en-US" altLang="en-US" dirty="0" smtClean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altLang="en-US" dirty="0" smtClean="0"/>
              <a:t>must check if received packet is duplicate</a:t>
            </a:r>
          </a:p>
          <a:p>
            <a:pPr lvl="1">
              <a:defRPr/>
            </a:pPr>
            <a:r>
              <a:rPr lang="en-US" altLang="en-US" dirty="0" smtClean="0"/>
              <a:t>state indicates whether 0 or 1 is expected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>
              <a:defRPr/>
            </a:pPr>
            <a:r>
              <a:rPr lang="en-US" altLang="en-US" dirty="0" smtClean="0"/>
              <a:t>note: receiver can </a:t>
            </a:r>
            <a:r>
              <a:rPr lang="en-US" altLang="en-US" i="1" dirty="0" smtClean="0"/>
              <a:t>not</a:t>
            </a:r>
            <a:r>
              <a:rPr lang="en-US" altLang="en-US" dirty="0" smtClean="0"/>
              <a:t> know if its last ACK/NAK received OK at sender</a:t>
            </a:r>
          </a:p>
        </p:txBody>
      </p:sp>
      <p:pic>
        <p:nvPicPr>
          <p:cNvPr id="3687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175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Callout 7"/>
          <p:cNvSpPr>
            <a:spLocks noChangeArrowheads="1"/>
          </p:cNvSpPr>
          <p:nvPr/>
        </p:nvSpPr>
        <p:spPr bwMode="auto">
          <a:xfrm>
            <a:off x="114300" y="1276350"/>
            <a:ext cx="4533900" cy="2841625"/>
          </a:xfrm>
          <a:prstGeom prst="wedgeEllipseCallout">
            <a:avLst>
              <a:gd name="adj1" fmla="val 56477"/>
              <a:gd name="adj2" fmla="val -38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Q. Why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does the </a:t>
            </a:r>
            <a:b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sender may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send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duplicated packet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 </a:t>
            </a: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/>
            </a:r>
            <a:b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</a:br>
            <a:r>
              <a:rPr lang="en-US" altLang="en-US" sz="2800" dirty="0" smtClean="0">
                <a:solidFill>
                  <a:schemeClr val="accent4">
                    <a:lumMod val="95000"/>
                    <a:lumOff val="5000"/>
                  </a:schemeClr>
                </a:solidFill>
              </a:rPr>
              <a:t>Or </a:t>
            </a:r>
            <a:r>
              <a:rPr lang="en-US" alt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in which case?</a:t>
            </a:r>
          </a:p>
        </p:txBody>
      </p:sp>
    </p:spTree>
    <p:extLst>
      <p:ext uri="{BB962C8B-B14F-4D97-AF65-F5344CB8AC3E}">
        <p14:creationId xmlns:p14="http://schemas.microsoft.com/office/powerpoint/2010/main" val="14141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5689CBE1-E67D-4AAB-9300-D1FD1E890E2C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5102225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511300"/>
            <a:ext cx="4086225" cy="51149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logical communication</a:t>
            </a:r>
            <a:r>
              <a:rPr lang="en-US" sz="2400" dirty="0">
                <a:ea typeface="ＭＳ Ｐゴシック" charset="0"/>
                <a:cs typeface="+mn-cs"/>
              </a:rPr>
              <a:t> </a:t>
            </a:r>
            <a:r>
              <a:rPr lang="en-US" sz="2400" u="sng" dirty="0">
                <a:ea typeface="ＭＳ Ｐゴシック" charset="0"/>
                <a:cs typeface="+mn-cs"/>
              </a:rPr>
              <a:t>between app processes </a:t>
            </a:r>
            <a:r>
              <a:rPr lang="en-US" sz="2400" dirty="0">
                <a:ea typeface="ＭＳ Ｐゴシック" charset="0"/>
                <a:cs typeface="+mn-cs"/>
              </a:rPr>
              <a:t>running on different hosts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transport protocols run in end systems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 side: breaks app messages into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dirty="0">
                <a:ea typeface="ＭＳ Ｐゴシック" charset="0"/>
              </a:rPr>
              <a:t>, passes to  network layer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err="1">
                <a:ea typeface="ＭＳ Ｐゴシック" charset="0"/>
              </a:rPr>
              <a:t>rcv</a:t>
            </a:r>
            <a:r>
              <a:rPr lang="en-US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ea typeface="ＭＳ Ｐゴシック" charset="0"/>
                <a:cs typeface="+mn-cs"/>
              </a:rPr>
              <a:t>more than one transport protocol available to apps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7856538" y="4454525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5389563" y="3022600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</a:rPr>
                <a:t>logical end-end transport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5462588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9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BA1B68C-E240-4EF3-A3D5-A0A5021D886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789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92233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30188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rdt2.2: a NAK-free protocol</a:t>
            </a:r>
            <a:endParaRPr lang="en-US" alt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581150"/>
            <a:ext cx="8064500" cy="27495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same functionality as rdt2.1, using ACKs only</a:t>
            </a:r>
          </a:p>
          <a:p>
            <a:pPr>
              <a:defRPr/>
            </a:pPr>
            <a:r>
              <a:rPr lang="en-US" altLang="en-US" dirty="0" smtClean="0"/>
              <a:t>instead of NAK, receiver sends </a:t>
            </a:r>
            <a:r>
              <a:rPr lang="en-US" altLang="en-US" dirty="0" smtClean="0">
                <a:solidFill>
                  <a:srgbClr val="FF0000"/>
                </a:solidFill>
              </a:rPr>
              <a:t>ACK for last </a:t>
            </a:r>
            <a:r>
              <a:rPr lang="en-US" altLang="en-US" dirty="0" err="1" smtClean="0">
                <a:solidFill>
                  <a:srgbClr val="FF0000"/>
                </a:solidFill>
              </a:rPr>
              <a:t>pkt</a:t>
            </a:r>
            <a:r>
              <a:rPr lang="en-US" altLang="en-US" dirty="0" smtClean="0">
                <a:solidFill>
                  <a:srgbClr val="FF0000"/>
                </a:solidFill>
              </a:rPr>
              <a:t> received OK</a:t>
            </a:r>
          </a:p>
          <a:p>
            <a:pPr lvl="1">
              <a:defRPr/>
            </a:pPr>
            <a:r>
              <a:rPr lang="en-US" altLang="en-US" dirty="0" smtClean="0"/>
              <a:t>receiver must </a:t>
            </a:r>
            <a:r>
              <a:rPr lang="en-US" altLang="en-US" i="1" dirty="0" smtClean="0"/>
              <a:t>explicitly</a:t>
            </a:r>
            <a:r>
              <a:rPr lang="en-US" altLang="en-US" dirty="0" smtClean="0"/>
              <a:t> include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of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being </a:t>
            </a:r>
            <a:r>
              <a:rPr lang="en-US" altLang="en-US" dirty="0" err="1" smtClean="0"/>
              <a:t>ACKed</a:t>
            </a:r>
            <a:r>
              <a:rPr lang="en-US" altLang="en-US" dirty="0" smtClean="0"/>
              <a:t> </a:t>
            </a:r>
          </a:p>
          <a:p>
            <a:pPr>
              <a:defRPr/>
            </a:pPr>
            <a:r>
              <a:rPr lang="en-US" altLang="en-US" dirty="0" smtClean="0"/>
              <a:t>duplicate ACK at sender results in same action as NAK: </a:t>
            </a:r>
            <a:r>
              <a:rPr lang="en-US" altLang="en-US" i="1" dirty="0" smtClean="0"/>
              <a:t>retransmit current </a:t>
            </a:r>
            <a:r>
              <a:rPr lang="en-US" altLang="en-US" i="1" dirty="0" err="1" smtClean="0"/>
              <a:t>pkt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2F1A806-1E38-4CBA-9B76-B6B85C68E155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38916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048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4625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rdt2.2: sender, receiver fragments</a:t>
            </a:r>
          </a:p>
        </p:txBody>
      </p:sp>
      <p:grpSp>
        <p:nvGrpSpPr>
          <p:cNvPr id="38918" name="Group 3"/>
          <p:cNvGrpSpPr>
            <a:grpSpLocks/>
          </p:cNvGrpSpPr>
          <p:nvPr/>
        </p:nvGrpSpPr>
        <p:grpSpPr bwMode="auto">
          <a:xfrm>
            <a:off x="2427288" y="1238250"/>
            <a:ext cx="6508750" cy="2841625"/>
            <a:chOff x="1529" y="780"/>
            <a:chExt cx="4100" cy="1790"/>
          </a:xfrm>
        </p:grpSpPr>
        <p:grpSp>
          <p:nvGrpSpPr>
            <p:cNvPr id="38936" name="Group 4"/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38953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954" name="Text Box 6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Wait for call 0 from above</a:t>
                </a:r>
                <a:endParaRPr lang="en-US" altLang="en-US" sz="1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8937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sndpkt = make_pkt(0, data, checksum)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8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rdt_send(data)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39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0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1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38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2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7 h 1080"/>
                <a:gd name="T2" fmla="*/ 0 w 735"/>
                <a:gd name="T3" fmla="*/ 2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3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altLang="en-US" sz="16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38944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( corrupt(rcvpkt) ||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45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6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38947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 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&amp;&amp; </a:t>
              </a: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altLang="en-US" sz="10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48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38949" name="Group 19"/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38951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952" name="Text Box 21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Wait for ACK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charset="0"/>
                  </a:rPr>
                  <a:t>0</a:t>
                </a:r>
                <a:endParaRPr lang="en-US" altLang="en-US" sz="1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sender FSM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smtClean="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665163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0" y="3824288"/>
            <a:ext cx="7234238" cy="2535237"/>
            <a:chOff x="0" y="2409"/>
            <a:chExt cx="4557" cy="1597"/>
          </a:xfrm>
        </p:grpSpPr>
        <p:sp>
          <p:nvSpPr>
            <p:cNvPr id="38921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rdt_rcv(rcvpkt) &amp;&amp; notcorrupt(rcvpkt)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  &amp;&amp; has_seq1(rcvpkt) 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8922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extract(rcvpkt,data)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deliver_data(data)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Arial" charset="0"/>
                </a:rPr>
                <a:t>sndpkt = make_pkt(ACK1, chksum)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udt_send(sndpkt)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8923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38925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38934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 algn="l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algn="l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3893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1pPr>
                  <a:lvl2pPr marL="742950" indent="-285750" algn="l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2pPr>
                  <a:lvl3pPr marL="1143000" indent="-228600" algn="l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itchFamily="34" charset="0"/>
                      <a:ea typeface="MS PGothic" pitchFamily="34" charset="-128"/>
                    </a:defRPr>
                  </a:lvl3pPr>
                  <a:lvl4pPr marL="1600200" indent="-228600" algn="l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4pPr>
                  <a:lvl5pPr marL="2057400" indent="-228600" algn="l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charset="0"/>
                    </a:rPr>
                    <a:t>Wait for </a:t>
                  </a:r>
                </a:p>
                <a:p>
                  <a:pPr algn="ctr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charset="0"/>
                    </a:rPr>
                    <a:t>0 from below</a:t>
                  </a:r>
                  <a:endParaRPr lang="en-US" altLang="en-US" sz="140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8926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7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8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29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1 w 619"/>
                  <a:gd name="T1" fmla="*/ 26 h 1815"/>
                  <a:gd name="T2" fmla="*/ 0 w 619"/>
                  <a:gd name="T3" fmla="*/ 18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30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38931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rdt_rcv(rcvpkt) &amp;&amp;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   (corrupt(rcvpkt) ||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charset="0"/>
                  </a:rPr>
                  <a:t>     </a:t>
                </a: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has_seq1(rcvpkt))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32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1pPr>
                <a:lvl2pPr marL="742950" indent="-285750" algn="l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itchFamily="34" charset="0"/>
                    <a:ea typeface="MS PGothic" pitchFamily="34" charset="-128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rgbClr val="FF0000"/>
                    </a:solidFill>
                    <a:latin typeface="Arial" charset="0"/>
                  </a:rPr>
                  <a:t>udt_send(sndpkt)</a:t>
                </a:r>
                <a:endParaRPr lang="en-US" altLang="en-US" sz="16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receiver FSM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smtClean="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  <a:latin typeface="Symbol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5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5A58AB8-337F-4B96-81DA-5150D567A0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 smtClean="0"/>
              <a:t>rdts</a:t>
            </a:r>
            <a:r>
              <a:rPr lang="en-US" altLang="en-US" sz="3600" dirty="0" smtClean="0"/>
              <a:t> 1.0, 2.0, 2.1, 2.2</a:t>
            </a:r>
            <a:endParaRPr lang="en-US" altLang="en-US" dirty="0" smtClean="0"/>
          </a:p>
        </p:txBody>
      </p:sp>
      <p:pic>
        <p:nvPicPr>
          <p:cNvPr id="399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4"/>
            <a:ext cx="3838575" cy="18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8077200" cy="5284788"/>
          </a:xfrm>
        </p:spPr>
        <p:txBody>
          <a:bodyPr/>
          <a:lstStyle/>
          <a:p>
            <a:r>
              <a:rPr lang="en-US" dirty="0" err="1" smtClean="0"/>
              <a:t>rdt</a:t>
            </a:r>
            <a:r>
              <a:rPr lang="en-US" dirty="0" smtClean="0"/>
              <a:t> 1.0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pkt</a:t>
            </a:r>
            <a:r>
              <a:rPr lang="en-US" dirty="0" smtClean="0"/>
              <a:t> loss, No </a:t>
            </a:r>
            <a:r>
              <a:rPr lang="en-US" dirty="0" err="1" smtClean="0"/>
              <a:t>pkt</a:t>
            </a:r>
            <a:r>
              <a:rPr lang="en-US" dirty="0" smtClean="0"/>
              <a:t> error (corruption)</a:t>
            </a:r>
          </a:p>
          <a:p>
            <a:r>
              <a:rPr lang="en-US" dirty="0" err="1" smtClean="0"/>
              <a:t>rdt</a:t>
            </a:r>
            <a:r>
              <a:rPr lang="en-US" dirty="0" smtClean="0"/>
              <a:t> 2.0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pkt</a:t>
            </a:r>
            <a:r>
              <a:rPr lang="en-US" dirty="0" smtClean="0"/>
              <a:t> loss</a:t>
            </a:r>
          </a:p>
          <a:p>
            <a:pPr lvl="1"/>
            <a:r>
              <a:rPr lang="en-US" dirty="0" err="1" smtClean="0"/>
              <a:t>Pkt</a:t>
            </a:r>
            <a:r>
              <a:rPr lang="en-US" dirty="0" smtClean="0"/>
              <a:t> error </a:t>
            </a:r>
            <a:r>
              <a:rPr lang="en-US" dirty="0" smtClean="0">
                <a:sym typeface="Wingdings" panose="05000000000000000000" pitchFamily="2" charset="2"/>
              </a:rPr>
              <a:t> Use ACK/NAK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ACK/NAK corruptions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rdt</a:t>
            </a:r>
            <a:r>
              <a:rPr lang="en-US" dirty="0" smtClean="0">
                <a:sym typeface="Wingdings" panose="05000000000000000000" pitchFamily="2" charset="2"/>
              </a:rPr>
              <a:t> 2.1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 </a:t>
            </a:r>
            <a:r>
              <a:rPr lang="en-US" dirty="0" err="1" smtClean="0">
                <a:sym typeface="Wingdings" panose="05000000000000000000" pitchFamily="2" charset="2"/>
              </a:rPr>
              <a:t>pkt</a:t>
            </a:r>
            <a:r>
              <a:rPr lang="en-US" dirty="0" smtClean="0">
                <a:sym typeface="Wingdings" panose="05000000000000000000" pitchFamily="2" charset="2"/>
              </a:rPr>
              <a:t> loss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Pkt</a:t>
            </a:r>
            <a:r>
              <a:rPr lang="en-US" dirty="0" smtClean="0">
                <a:sym typeface="Wingdings" panose="05000000000000000000" pitchFamily="2" charset="2"/>
              </a:rPr>
              <a:t> error, Use ACK/NAK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ACK/NAK corruptions  Use sequence #s on </a:t>
            </a:r>
            <a:r>
              <a:rPr lang="en-US" dirty="0" err="1" smtClean="0">
                <a:sym typeface="Wingdings" panose="05000000000000000000" pitchFamily="2" charset="2"/>
              </a:rPr>
              <a:t>pkts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rdt</a:t>
            </a:r>
            <a:r>
              <a:rPr lang="en-US" dirty="0" smtClean="0">
                <a:sym typeface="Wingdings" panose="05000000000000000000" pitchFamily="2" charset="2"/>
              </a:rPr>
              <a:t> 2.2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same </a:t>
            </a:r>
            <a:r>
              <a:rPr lang="en-US" dirty="0" smtClean="0">
                <a:sym typeface="Wingdings" panose="05000000000000000000" pitchFamily="2" charset="2"/>
              </a:rPr>
              <a:t>as </a:t>
            </a:r>
            <a:r>
              <a:rPr lang="en-US" dirty="0">
                <a:sym typeface="Wingdings" panose="05000000000000000000" pitchFamily="2" charset="2"/>
              </a:rPr>
              <a:t>rdt2.1, using ACKs only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sequence #s on ACKs, too.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19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891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25A58AB8-337F-4B96-81DA-5150D567A09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9075"/>
            <a:ext cx="7772400" cy="963613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rdt3.0: channels with errors </a:t>
            </a:r>
            <a:r>
              <a:rPr lang="en-US" altLang="en-US" sz="3600" i="1" smtClean="0"/>
              <a:t>and</a:t>
            </a:r>
            <a:r>
              <a:rPr lang="en-US" altLang="en-US" sz="3600" smtClean="0"/>
              <a:t> loss</a:t>
            </a:r>
            <a:endParaRPr lang="en-US" altLang="en-US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new assumption:</a:t>
            </a:r>
            <a:r>
              <a:rPr lang="en-US" altLang="en-US" dirty="0" smtClean="0"/>
              <a:t> underlying channel can also </a:t>
            </a:r>
            <a:r>
              <a:rPr lang="en-US" altLang="en-US" b="1" dirty="0" smtClean="0"/>
              <a:t>lose</a:t>
            </a:r>
            <a:r>
              <a:rPr lang="en-US" altLang="en-US" dirty="0" smtClean="0"/>
              <a:t> packets (data, ACKs)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199"/>
            <a:ext cx="4343400" cy="48625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approach:</a:t>
            </a:r>
            <a:r>
              <a:rPr lang="en-US" altLang="en-US" dirty="0" smtClean="0"/>
              <a:t> sender waits </a:t>
            </a:r>
            <a:r>
              <a:rPr lang="en-US" altLang="ja-JP" dirty="0" smtClean="0">
                <a:solidFill>
                  <a:schemeClr val="accent6"/>
                </a:solidFill>
              </a:rPr>
              <a:t>“reasonable” amount of time </a:t>
            </a:r>
            <a:r>
              <a:rPr lang="en-US" altLang="ja-JP" dirty="0" smtClean="0"/>
              <a:t>for ACK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retransmits if no ACK received in this time</a:t>
            </a:r>
          </a:p>
          <a:p>
            <a:pPr>
              <a:lnSpc>
                <a:spcPct val="70000"/>
              </a:lnSpc>
              <a:defRPr/>
            </a:pPr>
            <a:r>
              <a:rPr lang="en-US" altLang="en-US" sz="2400" dirty="0" smtClean="0"/>
              <a:t>if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(or ACK) just delayed (not lost):</a:t>
            </a:r>
          </a:p>
          <a:p>
            <a:pPr lvl="1">
              <a:defRPr/>
            </a:pPr>
            <a:r>
              <a:rPr lang="en-US" altLang="en-US" dirty="0" smtClean="0"/>
              <a:t>retransmission will be  duplicate, but seq. #</a:t>
            </a:r>
            <a:r>
              <a:rPr lang="en-US" altLang="ja-JP" dirty="0" smtClean="0"/>
              <a:t>’s already handles this</a:t>
            </a:r>
            <a:endParaRPr lang="en-US" altLang="ja-JP" sz="2000" dirty="0" smtClean="0"/>
          </a:p>
          <a:p>
            <a:pPr lvl="1">
              <a:defRPr/>
            </a:pPr>
            <a:r>
              <a:rPr lang="en-US" altLang="en-US" dirty="0" smtClean="0"/>
              <a:t>receiver must specify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 of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being </a:t>
            </a:r>
            <a:r>
              <a:rPr lang="en-US" altLang="en-US" dirty="0" err="1" smtClean="0"/>
              <a:t>ACKed</a:t>
            </a:r>
            <a:endParaRPr lang="en-US" altLang="en-US" sz="2000" dirty="0" smtClean="0"/>
          </a:p>
          <a:p>
            <a:pPr>
              <a:lnSpc>
                <a:spcPct val="70000"/>
              </a:lnSpc>
              <a:defRPr/>
            </a:pPr>
            <a:r>
              <a:rPr lang="en-US" altLang="en-US" sz="2400" dirty="0" smtClean="0"/>
              <a:t>requires </a:t>
            </a:r>
            <a:r>
              <a:rPr lang="en-US" altLang="en-US" sz="2400" b="1" dirty="0" smtClean="0"/>
              <a:t>countdown timer</a:t>
            </a:r>
          </a:p>
        </p:txBody>
      </p:sp>
      <p:pic>
        <p:nvPicPr>
          <p:cNvPr id="399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7947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6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76AC8EA-FA6C-4575-B89F-DE061CD1E98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42888"/>
            <a:ext cx="3560763" cy="893762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sender</a:t>
            </a:r>
            <a:endParaRPr lang="en-US" altLang="en-US" smtClean="0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3019425" y="1384300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make_pkt(0,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3060700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>
            <a:off x="3162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2749550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0969" name="Group 7"/>
          <p:cNvGrpSpPr>
            <a:grpSpLocks/>
          </p:cNvGrpSpPr>
          <p:nvPr/>
        </p:nvGrpSpPr>
        <p:grpSpPr bwMode="auto">
          <a:xfrm>
            <a:off x="5360988" y="2090738"/>
            <a:ext cx="889000" cy="865187"/>
            <a:chOff x="445" y="1273"/>
            <a:chExt cx="560" cy="545"/>
          </a:xfrm>
        </p:grpSpPr>
        <p:sp>
          <p:nvSpPr>
            <p:cNvPr id="41017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8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ACK0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70" name="Freeform 10"/>
          <p:cNvSpPr>
            <a:spLocks/>
          </p:cNvSpPr>
          <p:nvPr/>
        </p:nvSpPr>
        <p:spPr bwMode="auto">
          <a:xfrm flipV="1">
            <a:off x="3384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1" name="Freeform 11"/>
          <p:cNvSpPr>
            <a:spLocks/>
          </p:cNvSpPr>
          <p:nvPr/>
        </p:nvSpPr>
        <p:spPr bwMode="auto">
          <a:xfrm>
            <a:off x="6069013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481763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isACK(rcvpkt,1) 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6691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5453063" y="4005263"/>
            <a:ext cx="1189037" cy="850900"/>
            <a:chOff x="4090" y="3230"/>
            <a:chExt cx="749" cy="536"/>
          </a:xfrm>
        </p:grpSpPr>
        <p:sp>
          <p:nvSpPr>
            <p:cNvPr id="41015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6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call 1 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0975" name="Freeform 17"/>
          <p:cNvSpPr>
            <a:spLocks/>
          </p:cNvSpPr>
          <p:nvPr/>
        </p:nvSpPr>
        <p:spPr bwMode="auto">
          <a:xfrm rot="16200000" flipV="1">
            <a:off x="2140744" y="3402806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6" name="Freeform 18"/>
          <p:cNvSpPr>
            <a:spLocks/>
          </p:cNvSpPr>
          <p:nvPr/>
        </p:nvSpPr>
        <p:spPr bwMode="auto">
          <a:xfrm>
            <a:off x="3370263" y="4738688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7" name="Freeform 19"/>
          <p:cNvSpPr>
            <a:spLocks/>
          </p:cNvSpPr>
          <p:nvPr/>
        </p:nvSpPr>
        <p:spPr bwMode="auto">
          <a:xfrm rot="5400000" flipH="1" flipV="1">
            <a:off x="5611019" y="3328194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316288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make_pkt(1, data, checksum)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3316288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3435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6280150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isACK(rcvpkt,0)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>
            <a:off x="6396038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1290638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( corrupt(rcvpkt) ||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isACK(rcvpkt,0) 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>
            <a:off x="1393825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908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notcorrupt(rcvpkt)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&amp;&amp; isACK(rcvpkt,1)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>
            <a:off x="1035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6300788" y="3798888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900113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stop_timer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89" name="Freeform 31"/>
          <p:cNvSpPr>
            <a:spLocks/>
          </p:cNvSpPr>
          <p:nvPr/>
        </p:nvSpPr>
        <p:spPr bwMode="auto">
          <a:xfrm>
            <a:off x="6238875" y="2338388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0" name="Text Box 32"/>
          <p:cNvSpPr txBox="1">
            <a:spLocks noChangeArrowheads="1"/>
          </p:cNvSpPr>
          <p:nvPr/>
        </p:nvSpPr>
        <p:spPr bwMode="auto">
          <a:xfrm>
            <a:off x="6570663" y="2516188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6592888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>
            <a:off x="6681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3" name="Freeform 35"/>
          <p:cNvSpPr>
            <a:spLocks/>
          </p:cNvSpPr>
          <p:nvPr/>
        </p:nvSpPr>
        <p:spPr bwMode="auto">
          <a:xfrm>
            <a:off x="2230438" y="4702175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4" name="Freeform 36"/>
          <p:cNvSpPr>
            <a:spLocks/>
          </p:cNvSpPr>
          <p:nvPr/>
        </p:nvSpPr>
        <p:spPr bwMode="auto">
          <a:xfrm>
            <a:off x="2030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5" name="Text Box 37"/>
          <p:cNvSpPr txBox="1">
            <a:spLocks noChangeArrowheads="1"/>
          </p:cNvSpPr>
          <p:nvPr/>
        </p:nvSpPr>
        <p:spPr bwMode="auto">
          <a:xfrm>
            <a:off x="628650" y="4460875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6" name="Text Box 38"/>
          <p:cNvSpPr txBox="1">
            <a:spLocks noChangeArrowheads="1"/>
          </p:cNvSpPr>
          <p:nvPr/>
        </p:nvSpPr>
        <p:spPr bwMode="auto">
          <a:xfrm>
            <a:off x="642938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97" name="Line 39"/>
          <p:cNvSpPr>
            <a:spLocks noChangeShapeType="1"/>
          </p:cNvSpPr>
          <p:nvPr/>
        </p:nvSpPr>
        <p:spPr bwMode="auto">
          <a:xfrm>
            <a:off x="746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8" name="Freeform 40"/>
          <p:cNvSpPr>
            <a:spLocks/>
          </p:cNvSpPr>
          <p:nvPr/>
        </p:nvSpPr>
        <p:spPr bwMode="auto">
          <a:xfrm>
            <a:off x="6426200" y="43735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0999" name="Text Box 41"/>
          <p:cNvSpPr txBox="1">
            <a:spLocks noChangeArrowheads="1"/>
          </p:cNvSpPr>
          <p:nvPr/>
        </p:nvSpPr>
        <p:spPr bwMode="auto">
          <a:xfrm>
            <a:off x="1036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1000" name="Group 42"/>
          <p:cNvGrpSpPr>
            <a:grpSpLocks/>
          </p:cNvGrpSpPr>
          <p:nvPr/>
        </p:nvGrpSpPr>
        <p:grpSpPr bwMode="auto">
          <a:xfrm>
            <a:off x="2419350" y="2135188"/>
            <a:ext cx="1189038" cy="850900"/>
            <a:chOff x="4090" y="3230"/>
            <a:chExt cx="749" cy="536"/>
          </a:xfrm>
        </p:grpSpPr>
        <p:sp>
          <p:nvSpPr>
            <p:cNvPr id="41013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4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call 0from above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01" name="Line 45"/>
          <p:cNvSpPr>
            <a:spLocks noChangeShapeType="1"/>
          </p:cNvSpPr>
          <p:nvPr/>
        </p:nvSpPr>
        <p:spPr bwMode="auto">
          <a:xfrm>
            <a:off x="1123950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1002" name="Group 46"/>
          <p:cNvGrpSpPr>
            <a:grpSpLocks/>
          </p:cNvGrpSpPr>
          <p:nvPr/>
        </p:nvGrpSpPr>
        <p:grpSpPr bwMode="auto">
          <a:xfrm>
            <a:off x="2630488" y="3989388"/>
            <a:ext cx="889000" cy="865187"/>
            <a:chOff x="445" y="1273"/>
            <a:chExt cx="560" cy="545"/>
          </a:xfrm>
        </p:grpSpPr>
        <p:sp>
          <p:nvSpPr>
            <p:cNvPr id="41011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41012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charset="0"/>
                </a:rPr>
                <a:t>Wait for ACK1</a:t>
              </a:r>
              <a:endParaRPr lang="en-US" altLang="en-US" sz="1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03" name="Freeform 49"/>
          <p:cNvSpPr>
            <a:spLocks/>
          </p:cNvSpPr>
          <p:nvPr/>
        </p:nvSpPr>
        <p:spPr bwMode="auto">
          <a:xfrm flipH="1" flipV="1">
            <a:off x="2006600" y="1782763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7224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41005" name="Text Box 51"/>
          <p:cNvSpPr txBox="1">
            <a:spLocks noChangeArrowheads="1"/>
          </p:cNvSpPr>
          <p:nvPr/>
        </p:nvSpPr>
        <p:spPr bwMode="auto">
          <a:xfrm>
            <a:off x="6757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06" name="Line 52"/>
          <p:cNvSpPr>
            <a:spLocks noChangeShapeType="1"/>
          </p:cNvSpPr>
          <p:nvPr/>
        </p:nvSpPr>
        <p:spPr bwMode="auto">
          <a:xfrm>
            <a:off x="6845300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7127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1476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1879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41010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77888"/>
            <a:ext cx="30162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0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D201494-BB05-4E43-9048-C43817B0DF97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371475" y="13303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811463" y="132556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14638" y="29495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2820988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2817813" y="22637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2814638" y="31750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2814638" y="40005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300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44463" y="36068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44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288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33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2809875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1349375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1343025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1357313" y="2714625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1343025" y="3179763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335088" y="2339975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1328738" y="4032250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1636713" y="5111750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4929188" y="13271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7369175" y="132238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7370763" y="423862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7378700" y="50800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7375525" y="226060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7372350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7372350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4857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4702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4702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4846638" y="46418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4691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7367588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5907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5900738" y="4851400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5900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5892800" y="2336800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5886450" y="5302250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5980113" y="6019800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5915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5795963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5924550" y="4003675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4492625" y="3627438"/>
            <a:ext cx="1377950" cy="731837"/>
            <a:chOff x="2802" y="2348"/>
            <a:chExt cx="868" cy="461"/>
          </a:xfrm>
        </p:grpSpPr>
        <p:pic>
          <p:nvPicPr>
            <p:cNvPr id="42033" name="Picture 87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42032" name="Picture 9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0075F79-A353-4038-BF26-ABF4BD2F580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in action</a:t>
            </a:r>
            <a:endParaRPr lang="en-US" altLang="en-US" smtClean="0"/>
          </a:p>
        </p:txBody>
      </p:sp>
      <p:pic>
        <p:nvPicPr>
          <p:cNvPr id="43013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3106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3093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rcv ack1</a:t>
              </a:r>
            </a:p>
          </p:txBody>
        </p:sp>
        <p:grpSp>
          <p:nvGrpSpPr>
            <p:cNvPr id="43065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66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3067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68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ack1</a:t>
                </a:r>
              </a:p>
            </p:txBody>
          </p:sp>
        </p:grpSp>
        <p:grpSp>
          <p:nvGrpSpPr>
            <p:cNvPr id="4306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70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</p:grpSp>
        <p:grpSp>
          <p:nvGrpSpPr>
            <p:cNvPr id="4307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72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smtClean="0">
                    <a:solidFill>
                      <a:srgbClr val="000000"/>
                    </a:solidFill>
                  </a:rPr>
                  <a:t>(detect duplicate)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6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0075F79-A353-4038-BF26-ABF4BD2F5801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52413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rdt3.0 in action</a:t>
            </a:r>
            <a:endParaRPr lang="en-US" altLang="en-US" smtClean="0"/>
          </a:p>
        </p:txBody>
      </p:sp>
      <p:pic>
        <p:nvPicPr>
          <p:cNvPr id="43013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768350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2892425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2892425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2873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1423988" y="2486025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436563" y="1104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2876550" y="11001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2889250" y="3860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2886075" y="485775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2882900" y="2038350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2901950" y="428307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2879725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365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209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209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354013" y="44196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98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2874963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1414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1408113" y="4629150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1408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1400175" y="2114550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1393825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1192213" y="5797550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1679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smtClean="0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1303338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1431925" y="3781425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0" y="3405188"/>
            <a:ext cx="1377950" cy="731837"/>
            <a:chOff x="2802" y="2348"/>
            <a:chExt cx="868" cy="461"/>
          </a:xfrm>
        </p:grpSpPr>
        <p:pic>
          <p:nvPicPr>
            <p:cNvPr id="43106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7594600" y="237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7594600" y="2600325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7556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6126163" y="2147888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5138738" y="766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dirty="0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7578725" y="762000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7572375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7585075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5067300" y="194945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4911725" y="2168525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4900613" y="12065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7577138" y="1489075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6116638" y="1276350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6102350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4757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6005513" y="2454275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6134100" y="3443288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4702175" y="3067050"/>
            <a:ext cx="1377950" cy="731838"/>
            <a:chOff x="2802" y="2348"/>
            <a:chExt cx="868" cy="461"/>
          </a:xfrm>
        </p:grpSpPr>
        <p:pic>
          <p:nvPicPr>
            <p:cNvPr id="43093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 eaLnBrk="0" fontAlgn="base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6523038" y="2706688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6024563" y="3251200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4892675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smtClean="0">
                  <a:solidFill>
                    <a:srgbClr val="000000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dirty="0" err="1" smtClean="0">
                  <a:solidFill>
                    <a:srgbClr val="000000"/>
                  </a:solidFill>
                </a:rPr>
                <a:t>rcv</a:t>
              </a:r>
              <a:r>
                <a:rPr lang="en-US" sz="1800" dirty="0" smtClean="0">
                  <a:solidFill>
                    <a:srgbClr val="000000"/>
                  </a:solidFill>
                </a:rPr>
                <a:t> ack1</a:t>
              </a:r>
            </a:p>
          </p:txBody>
        </p:sp>
        <p:grpSp>
          <p:nvGrpSpPr>
            <p:cNvPr id="43065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66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43067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68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ack1</a:t>
                </a:r>
              </a:p>
            </p:txBody>
          </p:sp>
        </p:grpSp>
        <p:grpSp>
          <p:nvGrpSpPr>
            <p:cNvPr id="43069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43070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</p:grpSp>
        <p:grpSp>
          <p:nvGrpSpPr>
            <p:cNvPr id="43071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43072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smtClean="0">
                    <a:solidFill>
                      <a:srgbClr val="000000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smtClean="0">
                    <a:solidFill>
                      <a:srgbClr val="000000"/>
                    </a:solidFill>
                  </a:rPr>
                  <a:t>(detect duplicate)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 bwMode="auto">
          <a:xfrm>
            <a:off x="6250710" y="1309687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512897" y="1481498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6991711" y="2198615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519246" y="240419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997727" y="3489685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8518886" y="3563071"/>
            <a:ext cx="262804" cy="2628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6977423" y="3935642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8531586" y="4277448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7357197" y="463268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8544430" y="4782633"/>
            <a:ext cx="262804" cy="26280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9857" y="6185045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Waits for ACK-0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4031673" y="4332741"/>
            <a:ext cx="2036618" cy="1874095"/>
          </a:xfrm>
          <a:custGeom>
            <a:avLst/>
            <a:gdLst>
              <a:gd name="connsiteX0" fmla="*/ 0 w 2036618"/>
              <a:gd name="connsiteY0" fmla="*/ 1874095 h 1874095"/>
              <a:gd name="connsiteX1" fmla="*/ 568036 w 2036618"/>
              <a:gd name="connsiteY1" fmla="*/ 294677 h 1874095"/>
              <a:gd name="connsiteX2" fmla="*/ 2036618 w 2036618"/>
              <a:gd name="connsiteY2" fmla="*/ 3732 h 1874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18" h="1874095">
                <a:moveTo>
                  <a:pt x="0" y="1874095"/>
                </a:moveTo>
                <a:cubicBezTo>
                  <a:pt x="114300" y="1240249"/>
                  <a:pt x="228600" y="606404"/>
                  <a:pt x="568036" y="294677"/>
                </a:cubicBezTo>
                <a:cubicBezTo>
                  <a:pt x="907472" y="-17050"/>
                  <a:pt x="1472045" y="-6659"/>
                  <a:pt x="2036618" y="373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48400" y="304800"/>
            <a:ext cx="17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Waits for ACK-1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4201013" y="435622"/>
            <a:ext cx="2075096" cy="3413545"/>
          </a:xfrm>
          <a:custGeom>
            <a:avLst/>
            <a:gdLst>
              <a:gd name="connsiteX0" fmla="*/ 2075096 w 2075096"/>
              <a:gd name="connsiteY0" fmla="*/ 35433 h 3413545"/>
              <a:gd name="connsiteX1" fmla="*/ 537242 w 2075096"/>
              <a:gd name="connsiteY1" fmla="*/ 326378 h 3413545"/>
              <a:gd name="connsiteX2" fmla="*/ 10769 w 2075096"/>
              <a:gd name="connsiteY2" fmla="*/ 2404560 h 3413545"/>
              <a:gd name="connsiteX3" fmla="*/ 329423 w 2075096"/>
              <a:gd name="connsiteY3" fmla="*/ 3332814 h 3413545"/>
              <a:gd name="connsiteX4" fmla="*/ 1922696 w 2075096"/>
              <a:gd name="connsiteY4" fmla="*/ 3305105 h 341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5096" h="3413545">
                <a:moveTo>
                  <a:pt x="2075096" y="35433"/>
                </a:moveTo>
                <a:cubicBezTo>
                  <a:pt x="1478196" y="-16522"/>
                  <a:pt x="881296" y="-68477"/>
                  <a:pt x="537242" y="326378"/>
                </a:cubicBezTo>
                <a:cubicBezTo>
                  <a:pt x="193187" y="721233"/>
                  <a:pt x="45405" y="1903487"/>
                  <a:pt x="10769" y="2404560"/>
                </a:cubicBezTo>
                <a:cubicBezTo>
                  <a:pt x="-23867" y="2905633"/>
                  <a:pt x="10768" y="3182723"/>
                  <a:pt x="329423" y="3332814"/>
                </a:cubicBezTo>
                <a:cubicBezTo>
                  <a:pt x="648077" y="3482905"/>
                  <a:pt x="1285386" y="3394005"/>
                  <a:pt x="1922696" y="330510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223596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5541963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860245" y="581926"/>
            <a:ext cx="262804" cy="2628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92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3" grpId="0"/>
      <p:bldP spid="4" grpId="0" animBg="1"/>
      <p:bldP spid="139" grpId="0"/>
      <p:bldP spid="5" grpId="0" animBg="1"/>
      <p:bldP spid="142" grpId="0" animBg="1"/>
      <p:bldP spid="145" grpId="0" animBg="1"/>
      <p:bldP spid="14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75D98A5-5464-4B25-9C49-B723AC6A493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25604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831850"/>
            <a:ext cx="7313613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93675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altLang="en-US" sz="3600" dirty="0" err="1" smtClean="0"/>
              <a:t>rdt</a:t>
            </a:r>
            <a:r>
              <a:rPr lang="en-US" altLang="en-US" sz="3600" dirty="0" smtClean="0"/>
              <a:t> (reliable data transfer) protocols:</a:t>
            </a:r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477963" y="2362200"/>
            <a:ext cx="6248400" cy="1668466"/>
            <a:chOff x="1556259" y="2529543"/>
            <a:chExt cx="6248400" cy="1668466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556259" y="3168650"/>
              <a:ext cx="6248400" cy="824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000000"/>
                  </a:solidFill>
                  <a:latin typeface="Gill Sans MT" charset="0"/>
                </a:rPr>
                <a:t>sender sends one packet, </a:t>
              </a:r>
            </a:p>
            <a:p>
              <a:pPr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000000"/>
                  </a:solidFill>
                  <a:latin typeface="Gill Sans MT" charset="0"/>
                </a:rPr>
                <a:t>then waits for receiver response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1905000" y="2870859"/>
              <a:ext cx="5638800" cy="1327150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821496" y="2529543"/>
              <a:ext cx="3747244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dirty="0" smtClean="0">
                  <a:solidFill>
                    <a:srgbClr val="CC0000"/>
                  </a:solidFill>
                  <a:latin typeface="Gill Sans MT" charset="0"/>
                </a:rPr>
                <a:t>stop and wait protocols!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3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505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12C5B68A-5A0C-4E2E-82A1-85BD7207334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6084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9" y="803275"/>
            <a:ext cx="4154921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altLang="en-US" sz="4000" dirty="0" smtClean="0"/>
              <a:t>Pipelined protocols</a:t>
            </a:r>
            <a:endParaRPr lang="en-US" altLang="en-US" dirty="0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>
                <a:solidFill>
                  <a:srgbClr val="CC0000"/>
                </a:solidFill>
              </a:rPr>
              <a:t>pipelining:</a:t>
            </a:r>
            <a:r>
              <a:rPr lang="en-US" altLang="en-US" dirty="0" smtClean="0"/>
              <a:t> sender allows multiple, </a:t>
            </a:r>
            <a:r>
              <a:rPr lang="en-US" altLang="ja-JP" dirty="0" smtClean="0"/>
              <a:t>“in-flight”, yet-to-be-acknowledged </a:t>
            </a:r>
            <a:r>
              <a:rPr lang="en-US" altLang="ja-JP" dirty="0" err="1" smtClean="0"/>
              <a:t>pkts</a:t>
            </a:r>
            <a:endParaRPr lang="en-US" altLang="ja-JP" dirty="0" smtClean="0"/>
          </a:p>
          <a:p>
            <a:pPr lvl="1">
              <a:defRPr/>
            </a:pPr>
            <a:r>
              <a:rPr lang="en-US" altLang="en-US" b="1" dirty="0" smtClean="0"/>
              <a:t>range of sequence numbers must be increased</a:t>
            </a:r>
          </a:p>
          <a:p>
            <a:pPr lvl="1">
              <a:defRPr/>
            </a:pPr>
            <a:r>
              <a:rPr lang="en-US" altLang="en-US" b="1" dirty="0" smtClean="0"/>
              <a:t>buffering</a:t>
            </a:r>
            <a:r>
              <a:rPr lang="en-US" altLang="en-US" dirty="0" smtClean="0"/>
              <a:t>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550" y="5419725"/>
            <a:ext cx="8286750" cy="1076325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46088" name="Picture 5" descr="rdt_pipelined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9" name="Group 44"/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63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6164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65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sp>
        <p:nvSpPr>
          <p:cNvPr id="46090" name="Freeform 48"/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6091" name="Group 50"/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59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46160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161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grpSp>
        <p:nvGrpSpPr>
          <p:cNvPr id="46092" name="Group 55"/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46126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28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29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1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3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36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37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6138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40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41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43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6093" name="Group 88"/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46094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096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097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01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grpSp>
          <p:nvGrpSpPr>
            <p:cNvPr id="46104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5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6106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08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6109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6111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9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626FF6D-B95B-4443-B44B-D209506BDE06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39813"/>
            <a:ext cx="65817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89088"/>
            <a:ext cx="3810000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network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</a:t>
            </a:r>
            <a:r>
              <a:rPr lang="en-US" sz="3200" u="sng" dirty="0">
                <a:ea typeface="ＭＳ Ｐゴシック" charset="0"/>
                <a:cs typeface="+mn-cs"/>
              </a:rPr>
              <a:t>hosts</a:t>
            </a:r>
          </a:p>
          <a:p>
            <a:pPr>
              <a:lnSpc>
                <a:spcPct val="70000"/>
              </a:lnSpc>
              <a:buFont typeface="Wingdings" charset="0"/>
              <a:buChar char="v"/>
              <a:defRPr/>
            </a:pPr>
            <a:r>
              <a:rPr lang="en-US" sz="3200" i="1" dirty="0">
                <a:solidFill>
                  <a:srgbClr val="000099"/>
                </a:solidFill>
                <a:ea typeface="ＭＳ Ｐゴシック" charset="0"/>
                <a:cs typeface="+mn-cs"/>
              </a:rPr>
              <a:t>transport layer:</a:t>
            </a:r>
            <a:r>
              <a:rPr lang="en-US" sz="3200" dirty="0">
                <a:ea typeface="ＭＳ Ｐゴシック" charset="0"/>
                <a:cs typeface="+mn-cs"/>
              </a:rPr>
              <a:t> logical communication between </a:t>
            </a:r>
            <a:r>
              <a:rPr lang="en-US" sz="3200" u="sng" dirty="0">
                <a:ea typeface="ＭＳ Ｐゴシック" charset="0"/>
                <a:cs typeface="+mn-cs"/>
              </a:rPr>
              <a:t>processes</a:t>
            </a:r>
            <a:r>
              <a:rPr lang="en-US" u="sng" dirty="0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Font typeface="Wingdings" charset="0"/>
              <a:buChar char="§"/>
              <a:defRPr/>
            </a:pPr>
            <a:r>
              <a:rPr lang="en-US" sz="2800" dirty="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2230438"/>
            <a:ext cx="3967162" cy="4249737"/>
          </a:xfrm>
          <a:extLst>
            <a:ext uri="{91240B29-F687-4F45-9708-019B960494DF}">
              <a14:hiddenLine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12 kids in Ann</a:t>
            </a:r>
            <a:r>
              <a:rPr lang="en-US" altLang="ja-JP" sz="2400" i="1" dirty="0" smtClean="0"/>
              <a:t>’s house sending letters to 12 kids in Bill</a:t>
            </a:r>
            <a:r>
              <a:rPr lang="ja-JP" altLang="en-US" sz="2400" i="1" dirty="0" smtClean="0"/>
              <a:t>’</a:t>
            </a:r>
            <a:r>
              <a:rPr lang="en-US" altLang="ja-JP" sz="2400" i="1" dirty="0" smtClean="0"/>
              <a:t>s house:</a:t>
            </a:r>
            <a:endParaRPr lang="en-US" altLang="ja-JP" sz="2400" dirty="0" smtClean="0"/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transport protocol = Ann and Bill who </a:t>
            </a:r>
            <a:r>
              <a:rPr lang="en-US" altLang="en-US" sz="2400" dirty="0" err="1" smtClean="0"/>
              <a:t>demux</a:t>
            </a:r>
            <a:r>
              <a:rPr lang="en-US" altLang="en-US" sz="2400" dirty="0" smtClean="0"/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altLang="en-US" sz="2400" dirty="0" smtClean="0"/>
              <a:t>network-layer protocol = postal service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2400" dirty="0" smtClean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4779963" y="1947863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4900613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45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altLang="en-US" sz="2800" i="1">
                <a:solidFill>
                  <a:srgbClr val="000099"/>
                </a:solidFill>
                <a:latin typeface="Gill Sans MT" pitchFamily="34" charset="0"/>
              </a:rPr>
              <a:t>household analogy:</a:t>
            </a:r>
            <a:endParaRPr lang="en-US" altLang="en-US" sz="2800" i="1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3230FE6-0533-4382-9981-7B2966F482C3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7108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8429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Pipelining: increased utilization</a:t>
            </a:r>
          </a:p>
        </p:txBody>
      </p:sp>
      <p:sp>
        <p:nvSpPr>
          <p:cNvPr id="47110" name="Line 3"/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first packet bit transmitted, t = 0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4" name="Text Box 7"/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sender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5" name="Text Box 8"/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receiver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16" name="Line 9"/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7" name="Line 10"/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8" name="Freeform 11"/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19" name="Line 12"/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0" name="Line 13"/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1" name="Text Box 14"/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RTT 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2" name="Line 15"/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3" name="Line 16"/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4" name="Text Box 17"/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transmitted, t = L / 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5" name="Line 18"/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6" name="Text Box 19"/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first packet bit arrives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7" name="Line 20"/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28" name="Text Box 21"/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packet bit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29" name="Text Box 22"/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ACK arrives, send next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packet, t = RTT + L / R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7130" name="Group 23"/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47159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60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61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64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65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62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63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47131" name="Freeform 31"/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2" name="Freeform 32"/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3" name="Line 33"/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4" name="Line 34"/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grpSp>
        <p:nvGrpSpPr>
          <p:cNvPr id="47135" name="Group 35"/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47152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53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54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57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58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55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56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47136" name="Group 43"/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47145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46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23728 w 1845"/>
                <a:gd name="T3" fmla="*/ 7628 h 592"/>
                <a:gd name="T4" fmla="*/ 14083 w 1845"/>
                <a:gd name="T5" fmla="*/ 7628 h 592"/>
                <a:gd name="T6" fmla="*/ 0 w 1845"/>
                <a:gd name="T7" fmla="*/ 3183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47147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47150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47151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47148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47149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sp>
        <p:nvSpPr>
          <p:cNvPr id="47137" name="Line 51"/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38" name="Text Box 52"/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of 2</a:t>
            </a:r>
            <a:r>
              <a:rPr lang="en-US" altLang="en-US" sz="1600" baseline="30000">
                <a:solidFill>
                  <a:srgbClr val="000000"/>
                </a:solidFill>
                <a:latin typeface="Arial" charset="0"/>
              </a:rPr>
              <a:t>nd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9" name="Line 53"/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40" name="Line 54"/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7141" name="Text Box 55"/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last bit of 3</a:t>
            </a:r>
            <a:r>
              <a:rPr lang="en-US" altLang="en-US" sz="1600" baseline="3000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 packet arrives, send ACK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smtClean="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aphicFrame>
        <p:nvGraphicFramePr>
          <p:cNvPr id="47144" name="Object 61"/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5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710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DBDDB30-DB5A-4E6A-B468-CC6987DE21C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48132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55738"/>
            <a:ext cx="3954463" cy="4848225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can have </a:t>
            </a:r>
            <a:r>
              <a:rPr lang="en-US" altLang="en-US" dirty="0" smtClean="0">
                <a:solidFill>
                  <a:srgbClr val="0070C0"/>
                </a:solidFill>
              </a:rPr>
              <a:t>up to N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packets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in pipeline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receiver only sends </a:t>
            </a:r>
            <a:r>
              <a:rPr lang="en-US" altLang="en-US" i="1" u="sng" dirty="0" smtClean="0">
                <a:solidFill>
                  <a:srgbClr val="CC0000"/>
                </a:solidFill>
              </a:rPr>
              <a:t>cumulative </a:t>
            </a:r>
            <a:r>
              <a:rPr lang="en-US" altLang="en-US" i="1" u="sng" dirty="0" err="1" smtClean="0">
                <a:solidFill>
                  <a:srgbClr val="CC0000"/>
                </a:solidFill>
              </a:rPr>
              <a:t>ack</a:t>
            </a:r>
            <a:endParaRPr lang="en-US" altLang="en-US" i="1" u="sng" dirty="0" smtClean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altLang="en-US" dirty="0" smtClean="0"/>
              <a:t>doesn’</a:t>
            </a:r>
            <a:r>
              <a:rPr lang="en-US" altLang="ja-JP" dirty="0" smtClean="0"/>
              <a:t>t </a:t>
            </a:r>
            <a:r>
              <a:rPr lang="en-US" altLang="ja-JP" dirty="0" err="1" smtClean="0"/>
              <a:t>ack</a:t>
            </a:r>
            <a:r>
              <a:rPr lang="en-US" altLang="ja-JP" dirty="0" smtClean="0"/>
              <a:t> packet if there’s a gap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has </a:t>
            </a:r>
            <a:r>
              <a:rPr lang="en-US" altLang="en-US" dirty="0" smtClean="0">
                <a:solidFill>
                  <a:srgbClr val="0070C0"/>
                </a:solidFill>
              </a:rPr>
              <a:t>timer for oldest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</a:t>
            </a:r>
          </a:p>
          <a:p>
            <a:pPr lvl="1">
              <a:defRPr/>
            </a:pPr>
            <a:r>
              <a:rPr lang="en-US" altLang="en-US" dirty="0" smtClean="0"/>
              <a:t>when timer expires, retransmit </a:t>
            </a:r>
            <a:r>
              <a:rPr lang="en-US" altLang="en-US" i="1" u="sng" dirty="0" smtClean="0">
                <a:solidFill>
                  <a:srgbClr val="FF0000"/>
                </a:solidFill>
              </a:rPr>
              <a:t>‘all’</a:t>
            </a:r>
            <a:r>
              <a:rPr lang="en-US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err="1" smtClean="0">
                <a:solidFill>
                  <a:srgbClr val="FF0000"/>
                </a:solidFill>
              </a:rPr>
              <a:t>unacked</a:t>
            </a:r>
            <a:r>
              <a:rPr lang="en-US" altLang="en-US" u="sng" dirty="0" smtClean="0">
                <a:solidFill>
                  <a:srgbClr val="FF0000"/>
                </a:solidFill>
              </a:rPr>
              <a:t>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3600" y="1455738"/>
            <a:ext cx="4289425" cy="46482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r>
              <a:rPr lang="en-US" altLang="en-US" u="sng" dirty="0" smtClean="0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 smtClean="0"/>
              <a:t>sender can have </a:t>
            </a:r>
            <a:r>
              <a:rPr lang="en-US" altLang="en-US" dirty="0" smtClean="0">
                <a:solidFill>
                  <a:srgbClr val="0070C0"/>
                </a:solidFill>
              </a:rPr>
              <a:t>up to N </a:t>
            </a:r>
            <a:r>
              <a:rPr lang="en-US" altLang="en-US" dirty="0" err="1" smtClean="0">
                <a:solidFill>
                  <a:srgbClr val="0070C0"/>
                </a:solidFill>
              </a:rPr>
              <a:t>unack</a:t>
            </a:r>
            <a:r>
              <a:rPr lang="en-US" altLang="ja-JP" dirty="0" err="1" smtClean="0">
                <a:solidFill>
                  <a:srgbClr val="0070C0"/>
                </a:solidFill>
              </a:rPr>
              <a:t>ed</a:t>
            </a:r>
            <a:r>
              <a:rPr lang="en-US" altLang="ja-JP" dirty="0" smtClean="0">
                <a:solidFill>
                  <a:srgbClr val="0070C0"/>
                </a:solidFill>
              </a:rPr>
              <a:t> packets</a:t>
            </a:r>
            <a:r>
              <a:rPr lang="en-US" altLang="ja-JP" dirty="0" smtClean="0"/>
              <a:t> in pipeline</a:t>
            </a:r>
          </a:p>
          <a:p>
            <a:pPr>
              <a:lnSpc>
                <a:spcPct val="75000"/>
              </a:lnSpc>
              <a:defRPr/>
            </a:pPr>
            <a:r>
              <a:rPr lang="en-US" altLang="en-US" dirty="0"/>
              <a:t>receiver sends </a:t>
            </a:r>
            <a:r>
              <a:rPr lang="en-US" altLang="en-US" i="1" u="sng" dirty="0" smtClean="0">
                <a:solidFill>
                  <a:srgbClr val="CC0000"/>
                </a:solidFill>
              </a:rPr>
              <a:t>individual </a:t>
            </a:r>
            <a:r>
              <a:rPr lang="en-US" altLang="en-US" i="1" u="sng" dirty="0" err="1" smtClean="0">
                <a:solidFill>
                  <a:srgbClr val="CC0000"/>
                </a:solidFill>
              </a:rPr>
              <a:t>ack</a:t>
            </a:r>
            <a:r>
              <a:rPr lang="en-US" altLang="en-US" dirty="0" smtClean="0"/>
              <a:t> for each packet</a:t>
            </a:r>
          </a:p>
          <a:p>
            <a:pPr>
              <a:lnSpc>
                <a:spcPct val="70000"/>
              </a:lnSpc>
              <a:defRPr/>
            </a:pPr>
            <a:endParaRPr lang="en-US" altLang="en-US" dirty="0" smtClean="0"/>
          </a:p>
          <a:p>
            <a:pPr>
              <a:lnSpc>
                <a:spcPct val="70000"/>
              </a:lnSpc>
              <a:buFont typeface="Wingdings" pitchFamily="2" charset="2"/>
              <a:buNone/>
              <a:defRPr/>
            </a:pPr>
            <a:endParaRPr lang="en-US" altLang="en-US" dirty="0" smtClean="0"/>
          </a:p>
          <a:p>
            <a:pPr>
              <a:lnSpc>
                <a:spcPct val="75000"/>
              </a:lnSpc>
              <a:spcBef>
                <a:spcPct val="0"/>
              </a:spcBef>
              <a:defRPr/>
            </a:pPr>
            <a:r>
              <a:rPr lang="en-US" altLang="en-US" dirty="0" smtClean="0"/>
              <a:t>sender maintains </a:t>
            </a:r>
            <a:r>
              <a:rPr lang="en-US" altLang="en-US" dirty="0" smtClean="0">
                <a:solidFill>
                  <a:srgbClr val="0070C0"/>
                </a:solidFill>
              </a:rPr>
              <a:t>timer for each </a:t>
            </a:r>
            <a:r>
              <a:rPr lang="en-US" altLang="en-US" dirty="0" err="1" smtClean="0">
                <a:solidFill>
                  <a:srgbClr val="0070C0"/>
                </a:solidFill>
              </a:rPr>
              <a:t>unacked</a:t>
            </a:r>
            <a:r>
              <a:rPr lang="en-US" altLang="en-US" dirty="0" smtClean="0">
                <a:solidFill>
                  <a:srgbClr val="0070C0"/>
                </a:solidFill>
              </a:rPr>
              <a:t> packet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 smtClean="0"/>
              <a:t>when timer expires, retransmit </a:t>
            </a:r>
            <a:r>
              <a:rPr lang="en-US" altLang="en-US" u="sng" dirty="0" smtClean="0">
                <a:solidFill>
                  <a:srgbClr val="FF0000"/>
                </a:solidFill>
              </a:rPr>
              <a:t>only ‘</a:t>
            </a:r>
            <a:r>
              <a:rPr lang="en-US" altLang="en-US" i="1" u="sng" dirty="0" smtClean="0">
                <a:solidFill>
                  <a:srgbClr val="FF0000"/>
                </a:solidFill>
              </a:rPr>
              <a:t>that’</a:t>
            </a:r>
            <a:r>
              <a:rPr lang="en-US" altLang="en-US" u="sng" dirty="0" smtClean="0">
                <a:solidFill>
                  <a:srgbClr val="FF0000"/>
                </a:solidFill>
              </a:rPr>
              <a:t> </a:t>
            </a:r>
            <a:r>
              <a:rPr lang="en-US" altLang="en-US" u="sng" dirty="0" err="1" smtClean="0">
                <a:solidFill>
                  <a:srgbClr val="FF0000"/>
                </a:solidFill>
              </a:rPr>
              <a:t>unacked</a:t>
            </a:r>
            <a:r>
              <a:rPr lang="en-US" altLang="en-US" u="sng" dirty="0" smtClean="0">
                <a:solidFill>
                  <a:srgbClr val="FF0000"/>
                </a:solidFill>
              </a:rPr>
              <a:t> packet</a:t>
            </a:r>
          </a:p>
          <a:p>
            <a:pPr>
              <a:lnSpc>
                <a:spcPct val="70000"/>
              </a:lnSpc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80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168660" y="4836775"/>
            <a:ext cx="535570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09801" y="5624511"/>
            <a:ext cx="5943600" cy="36988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74713" y="5936993"/>
            <a:ext cx="1106487" cy="36988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8131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8580D50B-FD92-4655-998F-5388E6CCB7FA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k-bit </a:t>
            </a:r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# in </a:t>
            </a:r>
            <a:r>
              <a:rPr lang="en-US" altLang="en-US" sz="2400" dirty="0" err="1" smtClean="0"/>
              <a:t>pkt</a:t>
            </a:r>
            <a:r>
              <a:rPr lang="en-US" altLang="en-US" sz="2400" dirty="0" smtClean="0"/>
              <a:t> header</a:t>
            </a:r>
          </a:p>
          <a:p>
            <a:pPr>
              <a:defRPr/>
            </a:pPr>
            <a:r>
              <a:rPr lang="en-US" altLang="ja-JP" sz="2400" dirty="0" smtClean="0"/>
              <a:t>“window” of up to N, consecutive </a:t>
            </a:r>
            <a:r>
              <a:rPr lang="en-US" altLang="ja-JP" sz="2400" dirty="0" err="1" smtClean="0"/>
              <a:t>unack’ed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pkts</a:t>
            </a:r>
            <a:r>
              <a:rPr lang="en-US" altLang="ja-JP" sz="2400" dirty="0" smtClean="0"/>
              <a:t> allowed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49158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476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ACK(n): ACKs all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pkts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up to, including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# n – </a:t>
            </a:r>
            <a:r>
              <a:rPr lang="en-US" altLang="ja-JP" sz="2400" i="1" dirty="0" smtClean="0">
                <a:solidFill>
                  <a:srgbClr val="CC0000"/>
                </a:solidFill>
                <a:latin typeface="Gill Sans MT" pitchFamily="34" charset="0"/>
              </a:rPr>
              <a:t>“cumulative ACK”</a:t>
            </a:r>
          </a:p>
          <a:p>
            <a:pPr lvl="1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may receive duplicate ACKs (see receiver)</a:t>
            </a:r>
            <a:endParaRPr lang="en-US" altLang="en-US" sz="20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timer for oldest in-flight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</a:t>
            </a:r>
            <a:endParaRPr lang="en-US" altLang="en-US" sz="24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i="1" dirty="0" smtClean="0">
                <a:solidFill>
                  <a:srgbClr val="000000"/>
                </a:solidFill>
                <a:latin typeface="Gill Sans MT" pitchFamily="34" charset="0"/>
              </a:rPr>
              <a:t>timeout(n):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retransmit packet n and all higher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seq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# </a:t>
            </a:r>
            <a:r>
              <a:rPr lang="en-US" altLang="en-US" sz="2400" dirty="0" err="1" smtClean="0">
                <a:solidFill>
                  <a:srgbClr val="000000"/>
                </a:solidFill>
                <a:latin typeface="Gill Sans MT" pitchFamily="34" charset="0"/>
              </a:rPr>
              <a:t>pkts</a:t>
            </a:r>
            <a:r>
              <a:rPr lang="en-US" altLang="en-US" sz="2400" dirty="0" smtClean="0">
                <a:solidFill>
                  <a:srgbClr val="000000"/>
                </a:solidFill>
                <a:latin typeface="Gill Sans MT" pitchFamily="34" charset="0"/>
              </a:rPr>
              <a:t> in window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dirty="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4916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6E47347-BB58-4E98-96A4-80FBFE300F6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GBN: sender extended FSM</a:t>
            </a:r>
            <a:endParaRPr lang="en-US" altLang="en-US" smtClean="0"/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50202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50203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1pPr>
              <a:lvl2pPr marL="742950" indent="-285750" algn="l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itchFamily="34" charset="0"/>
                  <a:ea typeface="MS PGothic" pitchFamily="34" charset="-128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Wait</a:t>
              </a:r>
              <a:endParaRPr lang="en-US" altLang="en-US" sz="16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udt_send(sndpkt[base])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udt_send(sndpkt[base+1])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udt_send(sndpkt[nextseqnum-1])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timeout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6" name="Freeform 10"/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rdt_send(data)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if (nextseqnum &lt; base+N)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sndpkt[nextseqnum] = make_pkt(nextseqnum,data,chksum)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udt_send(sndpkt[nextseqnum])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   start_timer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nextseqnum++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refuse_data(data)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0" name="Freeform 14"/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base = getacknum(rcvpkt)+1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If (base == nextseqnum)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stop_timer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else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 start_timer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&amp;&amp;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notcorrupt(rcvpkt)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4" name="Freeform 18"/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base=1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nextseqnum=1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 &amp;&amp; corrupt(rcvpkt)</a:t>
            </a:r>
            <a:r>
              <a:rPr lang="en-US" altLang="en-US" sz="10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0199" name="Freeform 23"/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pic>
        <p:nvPicPr>
          <p:cNvPr id="50201" name="Picture 2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7604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54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1219200" y="5207953"/>
            <a:ext cx="260667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502295" y="5644212"/>
            <a:ext cx="5355705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497273" y="6066431"/>
            <a:ext cx="5208328" cy="439962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91210" y="3636963"/>
            <a:ext cx="7688263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106424" y="4047773"/>
            <a:ext cx="4608575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527937" y="4450064"/>
            <a:ext cx="3806063" cy="412525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Transport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B234E0D-26EE-430D-AC99-D1E55F1FE36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5" name="Oval 4"/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Wait</a:t>
            </a:r>
            <a:endParaRPr lang="en-US" altLang="en-US" sz="1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08" name="Text Box 7"/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default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0" name="Line 9"/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1" name="Freeform 10"/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rdt_rcv(rcvpkt)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notcurrupt(rcvpkt)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&amp;&amp; hasseqnum(rcvpkt,expectedseqnum) 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extract(rcvpkt,data)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deliver_data(data)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udt_send(sndpkt)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expectedseqnum++</a:t>
            </a: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15" name="Freeform 14"/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51217" name="Text Box 16"/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MS PGothic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expectedseqnum=1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sndpkt =  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  make_pkt(expectedseqnum,ACK,chksum)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Symbol" charset="0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51220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01688" y="3641725"/>
            <a:ext cx="8148637" cy="285432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ACK-only: always send ACK for correctly-received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with highest </a:t>
            </a:r>
            <a:r>
              <a:rPr lang="en-US" altLang="en-US" i="1" dirty="0" smtClean="0">
                <a:solidFill>
                  <a:srgbClr val="CC0000"/>
                </a:solidFill>
              </a:rPr>
              <a:t>in-order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  <a:p>
            <a:pPr lvl="1">
              <a:defRPr/>
            </a:pPr>
            <a:r>
              <a:rPr lang="en-US" altLang="en-US" dirty="0" smtClean="0"/>
              <a:t>may generate duplicate ACKs</a:t>
            </a:r>
          </a:p>
          <a:p>
            <a:pPr lvl="1">
              <a:defRPr/>
            </a:pPr>
            <a:r>
              <a:rPr lang="en-US" altLang="en-US" dirty="0" smtClean="0"/>
              <a:t>need only remember </a:t>
            </a:r>
            <a:r>
              <a:rPr lang="en-US" altLang="en-US" b="1" dirty="0" err="1" smtClean="0">
                <a:latin typeface="Courier New" pitchFamily="49" charset="0"/>
              </a:rPr>
              <a:t>expectedseqnum</a:t>
            </a:r>
            <a:endParaRPr lang="en-US" altLang="en-US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altLang="en-US" dirty="0" smtClean="0"/>
              <a:t>out-of-order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: </a:t>
            </a:r>
          </a:p>
          <a:p>
            <a:pPr lvl="1">
              <a:defRPr/>
            </a:pPr>
            <a:r>
              <a:rPr lang="en-US" altLang="en-US" dirty="0" smtClean="0"/>
              <a:t>discard (don</a:t>
            </a:r>
            <a:r>
              <a:rPr lang="en-US" altLang="ja-JP" dirty="0" smtClean="0"/>
              <a:t>’t buffer): </a:t>
            </a:r>
            <a:r>
              <a:rPr lang="en-US" altLang="ja-JP" i="1" dirty="0" smtClean="0">
                <a:solidFill>
                  <a:srgbClr val="CC0000"/>
                </a:solidFill>
              </a:rPr>
              <a:t>no receiver buffering!</a:t>
            </a:r>
          </a:p>
          <a:p>
            <a:pPr lvl="1">
              <a:defRPr/>
            </a:pPr>
            <a:r>
              <a:rPr lang="en-US" altLang="en-US" dirty="0" smtClean="0"/>
              <a:t>re-ACK </a:t>
            </a:r>
            <a:r>
              <a:rPr lang="en-US" altLang="en-US" dirty="0" err="1" smtClean="0"/>
              <a:t>pkt</a:t>
            </a:r>
            <a:r>
              <a:rPr lang="en-US" altLang="en-US" dirty="0" smtClean="0"/>
              <a:t> with highest in-order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</a:t>
            </a:r>
          </a:p>
        </p:txBody>
      </p:sp>
    </p:spTree>
    <p:extLst>
      <p:ext uri="{BB962C8B-B14F-4D97-AF65-F5344CB8AC3E}">
        <p14:creationId xmlns:p14="http://schemas.microsoft.com/office/powerpoint/2010/main" val="215438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EF63F7D-B521-4776-8A33-8CD96CA68A5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GBN in action</a:t>
            </a:r>
            <a:endParaRPr lang="en-US" altLang="en-US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pkt3, </a:t>
            </a:r>
            <a:r>
              <a:rPr lang="en-US" sz="1800" dirty="0" smtClean="0">
                <a:solidFill>
                  <a:srgbClr val="FF0000"/>
                </a:solidFill>
              </a:rPr>
              <a:t>discard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52235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pkt4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2249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pkt4, </a:t>
            </a:r>
            <a:r>
              <a:rPr lang="en-US" sz="1800" dirty="0" smtClean="0">
                <a:solidFill>
                  <a:srgbClr val="FF0000"/>
                </a:solidFill>
              </a:rPr>
              <a:t>discard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pkt5, </a:t>
            </a:r>
            <a:r>
              <a:rPr lang="en-US" sz="1800" dirty="0" smtClean="0">
                <a:solidFill>
                  <a:srgbClr val="FF0000"/>
                </a:solidFill>
              </a:rPr>
              <a:t>discard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pkt2, deliver, send ack2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pkt3, deliver, send ack3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pkt4, deliver, send ack4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ignore duplicate ACK</a:t>
            </a:r>
          </a:p>
        </p:txBody>
      </p:sp>
      <p:grpSp>
        <p:nvGrpSpPr>
          <p:cNvPr id="52258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2260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1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2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2265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6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7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8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9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pic>
        <p:nvPicPr>
          <p:cNvPr id="52270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61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EF63F7D-B521-4776-8A33-8CD96CA68A5F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04788"/>
            <a:ext cx="7772400" cy="650875"/>
          </a:xfrm>
        </p:spPr>
        <p:txBody>
          <a:bodyPr/>
          <a:lstStyle/>
          <a:p>
            <a:pPr>
              <a:defRPr/>
            </a:pPr>
            <a:r>
              <a:rPr lang="en-US" altLang="en-US" sz="4000" smtClean="0"/>
              <a:t>GBN in action</a:t>
            </a:r>
            <a:endParaRPr lang="en-US" altLang="en-US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receive pkt3,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smtClean="0">
                <a:solidFill>
                  <a:srgbClr val="000000"/>
                </a:solidFill>
              </a:rPr>
              <a:t>rcv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pic>
        <p:nvPicPr>
          <p:cNvPr id="52235" name="Picture 34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pkt4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99000" y="2179638"/>
            <a:ext cx="681038" cy="366712"/>
            <a:chOff x="4699000" y="2179638"/>
            <a:chExt cx="681038" cy="366712"/>
          </a:xfrm>
        </p:grpSpPr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4857750" y="2200275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1" dirty="0" smtClean="0">
                  <a:solidFill>
                    <a:srgbClr val="FF0000"/>
                  </a:solidFill>
                </a:rPr>
                <a:t>loss</a:t>
              </a:r>
            </a:p>
          </p:txBody>
        </p:sp>
        <p:sp>
          <p:nvSpPr>
            <p:cNvPr id="51219" name="Text Box 19"/>
            <p:cNvSpPr txBox="1">
              <a:spLocks noChangeArrowheads="1"/>
            </p:cNvSpPr>
            <p:nvPr/>
          </p:nvSpPr>
          <p:spPr bwMode="auto">
            <a:xfrm>
              <a:off x="4699000" y="2179638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00" b="1" dirty="0" smtClean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2249" name="Group 29"/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discard,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pkt2, deliver, send ack2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pkt3, deliver, send ack3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pkt4, deliver, send ack4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ignore duplicate ACK</a:t>
            </a:r>
          </a:p>
        </p:txBody>
      </p:sp>
      <p:grpSp>
        <p:nvGrpSpPr>
          <p:cNvPr id="52258" name="Group 65"/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39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2260" name="Group 67"/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1" name="Group 70"/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2262" name="Group 73"/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2265" name="Group 84"/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6" name="Group 85"/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7" name="Group 88"/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8" name="Group 91"/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2269" name="Group 94"/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pic>
        <p:nvPicPr>
          <p:cNvPr id="52270" name="Picture 9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7445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098886" y="2191948"/>
            <a:ext cx="2500312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8886" y="1902591"/>
            <a:ext cx="2500312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98886" y="2733647"/>
            <a:ext cx="2500312" cy="5607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098886" y="3361534"/>
            <a:ext cx="2500312" cy="616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6098886" y="3991515"/>
            <a:ext cx="2500312" cy="616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65073" y="98207"/>
            <a:ext cx="442118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Wait for one or more of these packets to be acknowledged before proceeding.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 bwMode="auto">
          <a:xfrm>
            <a:off x="1767367" y="3066761"/>
            <a:ext cx="2066374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1767367" y="3373582"/>
            <a:ext cx="2066374" cy="274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101878" y="429491"/>
            <a:ext cx="2470122" cy="2286000"/>
          </a:xfrm>
          <a:custGeom>
            <a:avLst/>
            <a:gdLst>
              <a:gd name="connsiteX0" fmla="*/ 2470122 w 2470122"/>
              <a:gd name="connsiteY0" fmla="*/ 0 h 2286000"/>
              <a:gd name="connsiteX1" fmla="*/ 1237067 w 2470122"/>
              <a:gd name="connsiteY1" fmla="*/ 443345 h 2286000"/>
              <a:gd name="connsiteX2" fmla="*/ 156413 w 2470122"/>
              <a:gd name="connsiteY2" fmla="*/ 1260764 h 2286000"/>
              <a:gd name="connsiteX3" fmla="*/ 100995 w 2470122"/>
              <a:gd name="connsiteY3" fmla="*/ 2078182 h 2286000"/>
              <a:gd name="connsiteX4" fmla="*/ 1056958 w 2470122"/>
              <a:gd name="connsiteY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122" h="2286000">
                <a:moveTo>
                  <a:pt x="2470122" y="0"/>
                </a:moveTo>
                <a:cubicBezTo>
                  <a:pt x="2046403" y="116609"/>
                  <a:pt x="1622685" y="233218"/>
                  <a:pt x="1237067" y="443345"/>
                </a:cubicBezTo>
                <a:cubicBezTo>
                  <a:pt x="851449" y="653472"/>
                  <a:pt x="345758" y="988291"/>
                  <a:pt x="156413" y="1260764"/>
                </a:cubicBezTo>
                <a:cubicBezTo>
                  <a:pt x="-32932" y="1533237"/>
                  <a:pt x="-49096" y="1907309"/>
                  <a:pt x="100995" y="2078182"/>
                </a:cubicBezTo>
                <a:cubicBezTo>
                  <a:pt x="251086" y="2249055"/>
                  <a:pt x="654022" y="2267527"/>
                  <a:pt x="1056958" y="228600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1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/>
      <p:bldP spid="51214" grpId="0" animBg="1"/>
      <p:bldP spid="51215" grpId="0" animBg="1"/>
      <p:bldP spid="51216" grpId="0" animBg="1"/>
      <p:bldP spid="51217" grpId="0" animBg="1"/>
      <p:bldP spid="51218" grpId="0" animBg="1"/>
      <p:bldP spid="51221" grpId="0" animBg="1"/>
      <p:bldP spid="51222" grpId="0" animBg="1"/>
      <p:bldP spid="51223" grpId="0" animBg="1"/>
      <p:bldP spid="51224" grpId="0" animBg="1"/>
      <p:bldP spid="51226" grpId="0" animBg="1"/>
      <p:bldP spid="51227" grpId="0" animBg="1"/>
      <p:bldP spid="51228" grpId="0" animBg="1"/>
      <p:bldP spid="51229" grpId="0" animBg="1"/>
      <p:bldP spid="51232" grpId="0"/>
      <p:bldP spid="51233" grpId="0"/>
      <p:bldP spid="51247" grpId="0" animBg="1"/>
      <p:bldP spid="51248" grpId="0" animBg="1"/>
      <p:bldP spid="51249" grpId="0" animBg="1"/>
      <p:bldP spid="51250" grpId="0" animBg="1"/>
      <p:bldP spid="51251" grpId="0" animBg="1"/>
      <p:bldP spid="51252" grpId="0" animBg="1"/>
      <p:bldP spid="2" grpId="0" animBg="1"/>
      <p:bldP spid="75" grpId="0" animBg="1"/>
      <p:bldP spid="76" grpId="0" animBg="1"/>
      <p:bldP spid="77" grpId="0" animBg="1"/>
      <p:bldP spid="78" grpId="0" animBg="1"/>
      <p:bldP spid="4" grpId="0" animBg="1"/>
      <p:bldP spid="88" grpId="0" animBg="1"/>
      <p:bldP spid="89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BB234E0D-26EE-430D-AC99-D1E55F1FE36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4000"/>
            <a:ext cx="8569325" cy="4972051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Click: </a:t>
            </a:r>
            <a:r>
              <a:rPr lang="en-US" altLang="en-US" dirty="0" smtClean="0">
                <a:hlinkClick r:id="rId3"/>
              </a:rPr>
              <a:t>GBN Animation (YouTube)</a:t>
            </a:r>
            <a:endParaRPr lang="en-US" altLang="en-US" dirty="0" smtClean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GBN: </a:t>
            </a:r>
            <a:r>
              <a:rPr lang="en-US" dirty="0" smtClean="0">
                <a:ea typeface="ＭＳ Ｐゴシック" charset="0"/>
                <a:cs typeface="+mj-cs"/>
              </a:rPr>
              <a:t>Example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51220" name="Picture 22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3" y="806450"/>
            <a:ext cx="3411854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23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886968" y="3013935"/>
            <a:ext cx="6731508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6968" y="3371940"/>
            <a:ext cx="1399032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75588" y="3773360"/>
            <a:ext cx="4668012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1352" y="4199219"/>
            <a:ext cx="2365248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69492" y="4605341"/>
            <a:ext cx="2845308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4400" y="1486563"/>
            <a:ext cx="6858000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1352" y="1887983"/>
            <a:ext cx="2084832" cy="406091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69492" y="2292621"/>
            <a:ext cx="6731508" cy="369174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69492" y="2645939"/>
            <a:ext cx="1930908" cy="335613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22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AC29B8B6-BD70-4BDA-9FC3-3EA1266C111B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3252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001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 smtClean="0"/>
              <a:t>Selective repeat</a:t>
            </a:r>
            <a:endParaRPr lang="en-US" altLang="en-US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receiver </a:t>
            </a:r>
            <a:r>
              <a:rPr lang="en-US" altLang="en-US" i="1" dirty="0" smtClean="0"/>
              <a:t>individually</a:t>
            </a:r>
            <a:r>
              <a:rPr lang="en-US" altLang="en-US" dirty="0" smtClean="0"/>
              <a:t> acknowledges all correctly received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buffers </a:t>
            </a:r>
            <a:r>
              <a:rPr lang="en-US" altLang="en-US" dirty="0" err="1" smtClean="0"/>
              <a:t>pkts</a:t>
            </a:r>
            <a:r>
              <a:rPr lang="en-US" altLang="en-US" dirty="0" smtClean="0"/>
              <a:t>, as needed, for eventual in-order delivery to upper layer</a:t>
            </a:r>
          </a:p>
          <a:p>
            <a:pPr>
              <a:defRPr/>
            </a:pPr>
            <a:r>
              <a:rPr lang="en-US" altLang="en-US" dirty="0" smtClean="0"/>
              <a:t>sender only resends </a:t>
            </a:r>
            <a:r>
              <a:rPr lang="en-US" altLang="en-US" dirty="0" err="1" smtClean="0"/>
              <a:t>pkts</a:t>
            </a:r>
            <a:r>
              <a:rPr lang="en-US" altLang="en-US" dirty="0" smtClean="0"/>
              <a:t> for which ACK not received</a:t>
            </a:r>
          </a:p>
          <a:p>
            <a:pPr lvl="1">
              <a:defRPr/>
            </a:pPr>
            <a:r>
              <a:rPr lang="en-US" altLang="en-US" dirty="0" smtClean="0"/>
              <a:t>sender timer for each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pkt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sender window</a:t>
            </a:r>
          </a:p>
          <a:p>
            <a:pPr lvl="1">
              <a:defRPr/>
            </a:pPr>
            <a:r>
              <a:rPr lang="en-US" altLang="en-US" i="1" dirty="0" smtClean="0">
                <a:solidFill>
                  <a:srgbClr val="FF0000"/>
                </a:solidFill>
              </a:rPr>
              <a:t>N</a:t>
            </a:r>
            <a:r>
              <a:rPr lang="en-US" altLang="en-US" dirty="0" smtClean="0">
                <a:solidFill>
                  <a:srgbClr val="FF0000"/>
                </a:solidFill>
              </a:rPr>
              <a:t> consecutive </a:t>
            </a:r>
            <a:r>
              <a:rPr lang="en-US" altLang="en-US" dirty="0" err="1" smtClean="0">
                <a:solidFill>
                  <a:srgbClr val="FF0000"/>
                </a:solidFill>
              </a:rPr>
              <a:t>seq</a:t>
            </a:r>
            <a:r>
              <a:rPr lang="en-US" altLang="en-US" dirty="0" smtClean="0">
                <a:solidFill>
                  <a:srgbClr val="FF0000"/>
                </a:solidFill>
              </a:rPr>
              <a:t> #</a:t>
            </a:r>
            <a:r>
              <a:rPr lang="en-US" altLang="ja-JP" dirty="0" smtClean="0">
                <a:solidFill>
                  <a:srgbClr val="FF0000"/>
                </a:solidFill>
              </a:rPr>
              <a:t>’s</a:t>
            </a:r>
          </a:p>
          <a:p>
            <a:pPr lvl="1">
              <a:defRPr/>
            </a:pPr>
            <a:r>
              <a:rPr lang="en-US" altLang="en-US" dirty="0" smtClean="0"/>
              <a:t>limits </a:t>
            </a:r>
            <a:r>
              <a:rPr lang="en-US" altLang="en-US" dirty="0" err="1" smtClean="0"/>
              <a:t>seq</a:t>
            </a:r>
            <a:r>
              <a:rPr lang="en-US" altLang="en-US" dirty="0" smtClean="0"/>
              <a:t> #s of sent, </a:t>
            </a:r>
            <a:r>
              <a:rPr lang="en-US" altLang="en-US" dirty="0" err="1" smtClean="0"/>
              <a:t>unACKed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pkts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1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EDFE03-CA35-4D1A-A17A-BEF735F79568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2563"/>
            <a:ext cx="8486775" cy="898525"/>
          </a:xfrm>
        </p:spPr>
        <p:txBody>
          <a:bodyPr/>
          <a:lstStyle/>
          <a:p>
            <a:pPr>
              <a:defRPr/>
            </a:pPr>
            <a:r>
              <a:rPr lang="en-US" altLang="en-US" sz="3600" smtClean="0"/>
              <a:t>Selective repeat: sender, receiver windows</a:t>
            </a:r>
            <a:endParaRPr lang="en-US" altLang="en-US" smtClean="0"/>
          </a:p>
        </p:txBody>
      </p:sp>
      <p:pic>
        <p:nvPicPr>
          <p:cNvPr id="54277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4280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1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772DDA89-186E-4575-95BD-BC4110A20378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5048250" y="1524000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805 w 1036"/>
                <a:gd name="T1" fmla="*/ 11 h 675"/>
                <a:gd name="T2" fmla="*/ 485 w 1036"/>
                <a:gd name="T3" fmla="*/ 53 h 675"/>
                <a:gd name="T4" fmla="*/ 257 w 1036"/>
                <a:gd name="T5" fmla="*/ 129 h 675"/>
                <a:gd name="T6" fmla="*/ 190 w 1036"/>
                <a:gd name="T7" fmla="*/ 229 h 675"/>
                <a:gd name="T8" fmla="*/ 26 w 1036"/>
                <a:gd name="T9" fmla="*/ 297 h 675"/>
                <a:gd name="T10" fmla="*/ 22 w 1036"/>
                <a:gd name="T11" fmla="*/ 459 h 675"/>
                <a:gd name="T12" fmla="*/ 164 w 1036"/>
                <a:gd name="T13" fmla="*/ 489 h 675"/>
                <a:gd name="T14" fmla="*/ 570 w 1036"/>
                <a:gd name="T15" fmla="*/ 489 h 675"/>
                <a:gd name="T16" fmla="*/ 742 w 1036"/>
                <a:gd name="T17" fmla="*/ 555 h 675"/>
                <a:gd name="T18" fmla="*/ 935 w 1036"/>
                <a:gd name="T19" fmla="*/ 657 h 675"/>
                <a:gd name="T20" fmla="*/ 1081 w 1036"/>
                <a:gd name="T21" fmla="*/ 661 h 675"/>
                <a:gd name="T22" fmla="*/ 1183 w 1036"/>
                <a:gd name="T23" fmla="*/ 603 h 675"/>
                <a:gd name="T24" fmla="*/ 1234 w 1036"/>
                <a:gd name="T25" fmla="*/ 445 h 675"/>
                <a:gd name="T26" fmla="*/ 1266 w 1036"/>
                <a:gd name="T27" fmla="*/ 291 h 675"/>
                <a:gd name="T28" fmla="*/ 1270 w 1036"/>
                <a:gd name="T29" fmla="*/ 107 h 675"/>
                <a:gd name="T30" fmla="*/ 1161 w 1036"/>
                <a:gd name="T31" fmla="*/ 17 h 675"/>
                <a:gd name="T32" fmla="*/ 964 w 1036"/>
                <a:gd name="T33" fmla="*/ 3 h 675"/>
                <a:gd name="T34" fmla="*/ 805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CCFF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748 w 765"/>
                <a:gd name="T1" fmla="*/ 56 h 459"/>
                <a:gd name="T2" fmla="*/ 1185 w 765"/>
                <a:gd name="T3" fmla="*/ 399 h 459"/>
                <a:gd name="T4" fmla="*/ 396 w 765"/>
                <a:gd name="T5" fmla="*/ 568 h 459"/>
                <a:gd name="T6" fmla="*/ 57 w 765"/>
                <a:gd name="T7" fmla="*/ 1914 h 459"/>
                <a:gd name="T8" fmla="*/ 741 w 765"/>
                <a:gd name="T9" fmla="*/ 2529 h 459"/>
                <a:gd name="T10" fmla="*/ 1425 w 765"/>
                <a:gd name="T11" fmla="*/ 2424 h 459"/>
                <a:gd name="T12" fmla="*/ 2405 w 765"/>
                <a:gd name="T13" fmla="*/ 2529 h 459"/>
                <a:gd name="T14" fmla="*/ 2878 w 765"/>
                <a:gd name="T15" fmla="*/ 2470 h 459"/>
                <a:gd name="T16" fmla="*/ 3098 w 765"/>
                <a:gd name="T17" fmla="*/ 2119 h 459"/>
                <a:gd name="T18" fmla="*/ 3092 w 765"/>
                <a:gd name="T19" fmla="*/ 899 h 459"/>
                <a:gd name="T20" fmla="*/ 2729 w 765"/>
                <a:gd name="T21" fmla="*/ 196 h 459"/>
                <a:gd name="T22" fmla="*/ 1748 w 765"/>
                <a:gd name="T23" fmla="*/ 56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>
                  <a:solidFill>
                    <a:srgbClr val="000000"/>
                  </a:solidFill>
                  <a:latin typeface="Times New Roman" pitchFamily="18" charset="0"/>
                  <a:cs typeface="Arial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1 w 199"/>
                    <a:gd name="T1" fmla="*/ 0 h 232"/>
                    <a:gd name="T2" fmla="*/ 1 w 199"/>
                    <a:gd name="T3" fmla="*/ 0 h 232"/>
                    <a:gd name="T4" fmla="*/ 1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1 h 232"/>
                    <a:gd name="T24" fmla="*/ 1 w 199"/>
                    <a:gd name="T25" fmla="*/ 1 h 232"/>
                    <a:gd name="T26" fmla="*/ 1 w 199"/>
                    <a:gd name="T27" fmla="*/ 1 h 232"/>
                    <a:gd name="T28" fmla="*/ 1 w 199"/>
                    <a:gd name="T29" fmla="*/ 1 h 232"/>
                    <a:gd name="T30" fmla="*/ 2 w 199"/>
                    <a:gd name="T31" fmla="*/ 1 h 232"/>
                    <a:gd name="T32" fmla="*/ 2 w 199"/>
                    <a:gd name="T33" fmla="*/ 1 h 232"/>
                    <a:gd name="T34" fmla="*/ 2 w 199"/>
                    <a:gd name="T35" fmla="*/ 1 h 232"/>
                    <a:gd name="T36" fmla="*/ 2 w 199"/>
                    <a:gd name="T37" fmla="*/ 1 h 232"/>
                    <a:gd name="T38" fmla="*/ 2 w 199"/>
                    <a:gd name="T39" fmla="*/ 1 h 232"/>
                    <a:gd name="T40" fmla="*/ 2 w 199"/>
                    <a:gd name="T41" fmla="*/ 1 h 232"/>
                    <a:gd name="T42" fmla="*/ 2 w 199"/>
                    <a:gd name="T43" fmla="*/ 1 h 232"/>
                    <a:gd name="T44" fmla="*/ 2 w 199"/>
                    <a:gd name="T45" fmla="*/ 1 h 232"/>
                    <a:gd name="T46" fmla="*/ 2 w 199"/>
                    <a:gd name="T47" fmla="*/ 1 h 232"/>
                    <a:gd name="T48" fmla="*/ 2 w 199"/>
                    <a:gd name="T49" fmla="*/ 1 h 232"/>
                    <a:gd name="T50" fmla="*/ 2 w 199"/>
                    <a:gd name="T51" fmla="*/ 1 h 232"/>
                    <a:gd name="T52" fmla="*/ 1 w 199"/>
                    <a:gd name="T53" fmla="*/ 1 h 232"/>
                    <a:gd name="T54" fmla="*/ 1 w 199"/>
                    <a:gd name="T55" fmla="*/ 1 h 232"/>
                    <a:gd name="T56" fmla="*/ 1 w 199"/>
                    <a:gd name="T57" fmla="*/ 1 h 232"/>
                    <a:gd name="T58" fmla="*/ 1 w 199"/>
                    <a:gd name="T59" fmla="*/ 0 h 232"/>
                    <a:gd name="T60" fmla="*/ 1 w 199"/>
                    <a:gd name="T61" fmla="*/ 0 h 232"/>
                    <a:gd name="T62" fmla="*/ 1 w 199"/>
                    <a:gd name="T63" fmla="*/ 0 h 232"/>
                    <a:gd name="T64" fmla="*/ 1 w 199"/>
                    <a:gd name="T65" fmla="*/ 0 h 232"/>
                    <a:gd name="T66" fmla="*/ 1 w 199"/>
                    <a:gd name="T67" fmla="*/ 0 h 232"/>
                    <a:gd name="T68" fmla="*/ 1 w 199"/>
                    <a:gd name="T69" fmla="*/ 0 h 232"/>
                    <a:gd name="T70" fmla="*/ 1 w 199"/>
                    <a:gd name="T71" fmla="*/ 0 h 232"/>
                    <a:gd name="T72" fmla="*/ 1 w 199"/>
                    <a:gd name="T73" fmla="*/ 0 h 232"/>
                    <a:gd name="T74" fmla="*/ 2 w 199"/>
                    <a:gd name="T75" fmla="*/ 0 h 232"/>
                    <a:gd name="T76" fmla="*/ 2 w 199"/>
                    <a:gd name="T77" fmla="*/ 0 h 232"/>
                    <a:gd name="T78" fmla="*/ 2 w 199"/>
                    <a:gd name="T79" fmla="*/ 0 h 232"/>
                    <a:gd name="T80" fmla="*/ 3 w 199"/>
                    <a:gd name="T81" fmla="*/ 0 h 232"/>
                    <a:gd name="T82" fmla="*/ 3 w 199"/>
                    <a:gd name="T83" fmla="*/ 0 h 232"/>
                    <a:gd name="T84" fmla="*/ 2 w 199"/>
                    <a:gd name="T85" fmla="*/ 0 h 232"/>
                    <a:gd name="T86" fmla="*/ 2 w 199"/>
                    <a:gd name="T87" fmla="*/ 0 h 232"/>
                    <a:gd name="T88" fmla="*/ 2 w 199"/>
                    <a:gd name="T89" fmla="*/ 0 h 232"/>
                    <a:gd name="T90" fmla="*/ 2 w 199"/>
                    <a:gd name="T91" fmla="*/ 0 h 232"/>
                    <a:gd name="T92" fmla="*/ 1 w 199"/>
                    <a:gd name="T93" fmla="*/ 0 h 232"/>
                    <a:gd name="T94" fmla="*/ 1 w 199"/>
                    <a:gd name="T95" fmla="*/ 0 h 232"/>
                    <a:gd name="T96" fmla="*/ 1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2 w 128"/>
                    <a:gd name="T1" fmla="*/ 0 h 180"/>
                    <a:gd name="T2" fmla="*/ 2 w 128"/>
                    <a:gd name="T3" fmla="*/ 0 h 180"/>
                    <a:gd name="T4" fmla="*/ 2 w 128"/>
                    <a:gd name="T5" fmla="*/ 0 h 180"/>
                    <a:gd name="T6" fmla="*/ 2 w 128"/>
                    <a:gd name="T7" fmla="*/ 0 h 180"/>
                    <a:gd name="T8" fmla="*/ 1 w 128"/>
                    <a:gd name="T9" fmla="*/ 0 h 180"/>
                    <a:gd name="T10" fmla="*/ 1 w 128"/>
                    <a:gd name="T11" fmla="*/ 0 h 180"/>
                    <a:gd name="T12" fmla="*/ 1 w 128"/>
                    <a:gd name="T13" fmla="*/ 0 h 180"/>
                    <a:gd name="T14" fmla="*/ 1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1 w 128"/>
                    <a:gd name="T29" fmla="*/ 0 h 180"/>
                    <a:gd name="T30" fmla="*/ 1 w 128"/>
                    <a:gd name="T31" fmla="*/ 0 h 180"/>
                    <a:gd name="T32" fmla="*/ 1 w 128"/>
                    <a:gd name="T33" fmla="*/ 0 h 180"/>
                    <a:gd name="T34" fmla="*/ 1 w 128"/>
                    <a:gd name="T35" fmla="*/ 0 h 180"/>
                    <a:gd name="T36" fmla="*/ 1 w 128"/>
                    <a:gd name="T37" fmla="*/ 0 h 180"/>
                    <a:gd name="T38" fmla="*/ 2 w 128"/>
                    <a:gd name="T39" fmla="*/ 0 h 180"/>
                    <a:gd name="T40" fmla="*/ 2 w 128"/>
                    <a:gd name="T41" fmla="*/ 0 h 180"/>
                    <a:gd name="T42" fmla="*/ 2 w 128"/>
                    <a:gd name="T43" fmla="*/ 0 h 180"/>
                    <a:gd name="T44" fmla="*/ 2 w 128"/>
                    <a:gd name="T45" fmla="*/ 0 h 180"/>
                    <a:gd name="T46" fmla="*/ 2 w 128"/>
                    <a:gd name="T47" fmla="*/ 0 h 180"/>
                    <a:gd name="T48" fmla="*/ 2 w 128"/>
                    <a:gd name="T49" fmla="*/ 0 h 180"/>
                    <a:gd name="T50" fmla="*/ 2 w 128"/>
                    <a:gd name="T51" fmla="*/ 0 h 180"/>
                    <a:gd name="T52" fmla="*/ 2 w 128"/>
                    <a:gd name="T53" fmla="*/ 0 h 180"/>
                    <a:gd name="T54" fmla="*/ 1 w 128"/>
                    <a:gd name="T55" fmla="*/ 0 h 180"/>
                    <a:gd name="T56" fmla="*/ 1 w 128"/>
                    <a:gd name="T57" fmla="*/ 0 h 180"/>
                    <a:gd name="T58" fmla="*/ 1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1 w 128"/>
                    <a:gd name="T71" fmla="*/ 0 h 180"/>
                    <a:gd name="T72" fmla="*/ 1 w 128"/>
                    <a:gd name="T73" fmla="*/ 0 h 180"/>
                    <a:gd name="T74" fmla="*/ 1 w 128"/>
                    <a:gd name="T75" fmla="*/ 0 h 180"/>
                    <a:gd name="T76" fmla="*/ 1 w 128"/>
                    <a:gd name="T77" fmla="*/ 0 h 180"/>
                    <a:gd name="T78" fmla="*/ 2 w 128"/>
                    <a:gd name="T79" fmla="*/ 0 h 180"/>
                    <a:gd name="T80" fmla="*/ 2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1 w 322"/>
                    <a:gd name="T1" fmla="*/ 0 h 378"/>
                    <a:gd name="T2" fmla="*/ 1 w 322"/>
                    <a:gd name="T3" fmla="*/ 0 h 378"/>
                    <a:gd name="T4" fmla="*/ 0 w 322"/>
                    <a:gd name="T5" fmla="*/ 0 h 378"/>
                    <a:gd name="T6" fmla="*/ 0 w 322"/>
                    <a:gd name="T7" fmla="*/ 1 h 378"/>
                    <a:gd name="T8" fmla="*/ 0 w 322"/>
                    <a:gd name="T9" fmla="*/ 1 h 378"/>
                    <a:gd name="T10" fmla="*/ 0 w 322"/>
                    <a:gd name="T11" fmla="*/ 1 h 378"/>
                    <a:gd name="T12" fmla="*/ 0 w 322"/>
                    <a:gd name="T13" fmla="*/ 1 h 378"/>
                    <a:gd name="T14" fmla="*/ 0 w 322"/>
                    <a:gd name="T15" fmla="*/ 1 h 378"/>
                    <a:gd name="T16" fmla="*/ 1 w 322"/>
                    <a:gd name="T17" fmla="*/ 1 h 378"/>
                    <a:gd name="T18" fmla="*/ 1 w 322"/>
                    <a:gd name="T19" fmla="*/ 1 h 378"/>
                    <a:gd name="T20" fmla="*/ 2 w 322"/>
                    <a:gd name="T21" fmla="*/ 1 h 378"/>
                    <a:gd name="T22" fmla="*/ 2 w 322"/>
                    <a:gd name="T23" fmla="*/ 1 h 378"/>
                    <a:gd name="T24" fmla="*/ 3 w 322"/>
                    <a:gd name="T25" fmla="*/ 1 h 378"/>
                    <a:gd name="T26" fmla="*/ 4 w 322"/>
                    <a:gd name="T27" fmla="*/ 1 h 378"/>
                    <a:gd name="T28" fmla="*/ 4 w 322"/>
                    <a:gd name="T29" fmla="*/ 1 h 378"/>
                    <a:gd name="T30" fmla="*/ 5 w 322"/>
                    <a:gd name="T31" fmla="*/ 1 h 378"/>
                    <a:gd name="T32" fmla="*/ 5 w 322"/>
                    <a:gd name="T33" fmla="*/ 1 h 378"/>
                    <a:gd name="T34" fmla="*/ 5 w 322"/>
                    <a:gd name="T35" fmla="*/ 1 h 378"/>
                    <a:gd name="T36" fmla="*/ 5 w 322"/>
                    <a:gd name="T37" fmla="*/ 1 h 378"/>
                    <a:gd name="T38" fmla="*/ 5 w 322"/>
                    <a:gd name="T39" fmla="*/ 1 h 378"/>
                    <a:gd name="T40" fmla="*/ 5 w 322"/>
                    <a:gd name="T41" fmla="*/ 1 h 378"/>
                    <a:gd name="T42" fmla="*/ 4 w 322"/>
                    <a:gd name="T43" fmla="*/ 1 h 378"/>
                    <a:gd name="T44" fmla="*/ 4 w 322"/>
                    <a:gd name="T45" fmla="*/ 1 h 378"/>
                    <a:gd name="T46" fmla="*/ 3 w 322"/>
                    <a:gd name="T47" fmla="*/ 1 h 378"/>
                    <a:gd name="T48" fmla="*/ 2 w 322"/>
                    <a:gd name="T49" fmla="*/ 1 h 378"/>
                    <a:gd name="T50" fmla="*/ 2 w 322"/>
                    <a:gd name="T51" fmla="*/ 1 h 378"/>
                    <a:gd name="T52" fmla="*/ 2 w 322"/>
                    <a:gd name="T53" fmla="*/ 1 h 378"/>
                    <a:gd name="T54" fmla="*/ 1 w 322"/>
                    <a:gd name="T55" fmla="*/ 1 h 378"/>
                    <a:gd name="T56" fmla="*/ 1 w 322"/>
                    <a:gd name="T57" fmla="*/ 1 h 378"/>
                    <a:gd name="T58" fmla="*/ 1 w 322"/>
                    <a:gd name="T59" fmla="*/ 1 h 378"/>
                    <a:gd name="T60" fmla="*/ 0 w 322"/>
                    <a:gd name="T61" fmla="*/ 1 h 378"/>
                    <a:gd name="T62" fmla="*/ 1 w 322"/>
                    <a:gd name="T63" fmla="*/ 1 h 378"/>
                    <a:gd name="T64" fmla="*/ 1 w 322"/>
                    <a:gd name="T65" fmla="*/ 0 h 378"/>
                    <a:gd name="T66" fmla="*/ 1 w 322"/>
                    <a:gd name="T67" fmla="*/ 0 h 378"/>
                    <a:gd name="T68" fmla="*/ 1 w 322"/>
                    <a:gd name="T69" fmla="*/ 0 h 378"/>
                    <a:gd name="T70" fmla="*/ 2 w 322"/>
                    <a:gd name="T71" fmla="*/ 0 h 378"/>
                    <a:gd name="T72" fmla="*/ 2 w 322"/>
                    <a:gd name="T73" fmla="*/ 0 h 378"/>
                    <a:gd name="T74" fmla="*/ 3 w 322"/>
                    <a:gd name="T75" fmla="*/ 0 h 378"/>
                    <a:gd name="T76" fmla="*/ 4 w 322"/>
                    <a:gd name="T77" fmla="*/ 0 h 378"/>
                    <a:gd name="T78" fmla="*/ 4 w 322"/>
                    <a:gd name="T79" fmla="*/ 0 h 378"/>
                    <a:gd name="T80" fmla="*/ 4 w 322"/>
                    <a:gd name="T81" fmla="*/ 0 h 378"/>
                    <a:gd name="T82" fmla="*/ 4 w 322"/>
                    <a:gd name="T83" fmla="*/ 0 h 378"/>
                    <a:gd name="T84" fmla="*/ 3 w 322"/>
                    <a:gd name="T85" fmla="*/ 0 h 378"/>
                    <a:gd name="T86" fmla="*/ 2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3 w 283"/>
                    <a:gd name="T1" fmla="*/ 0 h 252"/>
                    <a:gd name="T2" fmla="*/ 3 w 283"/>
                    <a:gd name="T3" fmla="*/ 0 h 252"/>
                    <a:gd name="T4" fmla="*/ 4 w 283"/>
                    <a:gd name="T5" fmla="*/ 0 h 252"/>
                    <a:gd name="T6" fmla="*/ 4 w 283"/>
                    <a:gd name="T7" fmla="*/ 0 h 252"/>
                    <a:gd name="T8" fmla="*/ 4 w 283"/>
                    <a:gd name="T9" fmla="*/ 0 h 252"/>
                    <a:gd name="T10" fmla="*/ 4 w 283"/>
                    <a:gd name="T11" fmla="*/ 0 h 252"/>
                    <a:gd name="T12" fmla="*/ 4 w 283"/>
                    <a:gd name="T13" fmla="*/ 0 h 252"/>
                    <a:gd name="T14" fmla="*/ 3 w 283"/>
                    <a:gd name="T15" fmla="*/ 0 h 252"/>
                    <a:gd name="T16" fmla="*/ 3 w 283"/>
                    <a:gd name="T17" fmla="*/ 1 h 252"/>
                    <a:gd name="T18" fmla="*/ 3 w 283"/>
                    <a:gd name="T19" fmla="*/ 1 h 252"/>
                    <a:gd name="T20" fmla="*/ 3 w 283"/>
                    <a:gd name="T21" fmla="*/ 1 h 252"/>
                    <a:gd name="T22" fmla="*/ 3 w 283"/>
                    <a:gd name="T23" fmla="*/ 1 h 252"/>
                    <a:gd name="T24" fmla="*/ 3 w 283"/>
                    <a:gd name="T25" fmla="*/ 1 h 252"/>
                    <a:gd name="T26" fmla="*/ 3 w 283"/>
                    <a:gd name="T27" fmla="*/ 1 h 252"/>
                    <a:gd name="T28" fmla="*/ 3 w 283"/>
                    <a:gd name="T29" fmla="*/ 1 h 252"/>
                    <a:gd name="T30" fmla="*/ 3 w 283"/>
                    <a:gd name="T31" fmla="*/ 1 h 252"/>
                    <a:gd name="T32" fmla="*/ 3 w 283"/>
                    <a:gd name="T33" fmla="*/ 1 h 252"/>
                    <a:gd name="T34" fmla="*/ 3 w 283"/>
                    <a:gd name="T35" fmla="*/ 1 h 252"/>
                    <a:gd name="T36" fmla="*/ 3 w 283"/>
                    <a:gd name="T37" fmla="*/ 1 h 252"/>
                    <a:gd name="T38" fmla="*/ 3 w 283"/>
                    <a:gd name="T39" fmla="*/ 1 h 252"/>
                    <a:gd name="T40" fmla="*/ 3 w 283"/>
                    <a:gd name="T41" fmla="*/ 1 h 252"/>
                    <a:gd name="T42" fmla="*/ 3 w 283"/>
                    <a:gd name="T43" fmla="*/ 1 h 252"/>
                    <a:gd name="T44" fmla="*/ 4 w 283"/>
                    <a:gd name="T45" fmla="*/ 1 h 252"/>
                    <a:gd name="T46" fmla="*/ 4 w 283"/>
                    <a:gd name="T47" fmla="*/ 1 h 252"/>
                    <a:gd name="T48" fmla="*/ 4 w 283"/>
                    <a:gd name="T49" fmla="*/ 0 h 252"/>
                    <a:gd name="T50" fmla="*/ 4 w 283"/>
                    <a:gd name="T51" fmla="*/ 0 h 252"/>
                    <a:gd name="T52" fmla="*/ 4 w 283"/>
                    <a:gd name="T53" fmla="*/ 0 h 252"/>
                    <a:gd name="T54" fmla="*/ 4 w 283"/>
                    <a:gd name="T55" fmla="*/ 0 h 252"/>
                    <a:gd name="T56" fmla="*/ 4 w 283"/>
                    <a:gd name="T57" fmla="*/ 0 h 252"/>
                    <a:gd name="T58" fmla="*/ 3 w 283"/>
                    <a:gd name="T59" fmla="*/ 0 h 252"/>
                    <a:gd name="T60" fmla="*/ 3 w 283"/>
                    <a:gd name="T61" fmla="*/ 0 h 252"/>
                    <a:gd name="T62" fmla="*/ 3 w 283"/>
                    <a:gd name="T63" fmla="*/ 0 h 252"/>
                    <a:gd name="T64" fmla="*/ 3 w 283"/>
                    <a:gd name="T65" fmla="*/ 0 h 252"/>
                    <a:gd name="T66" fmla="*/ 2 w 283"/>
                    <a:gd name="T67" fmla="*/ 0 h 252"/>
                    <a:gd name="T68" fmla="*/ 2 w 283"/>
                    <a:gd name="T69" fmla="*/ 0 h 252"/>
                    <a:gd name="T70" fmla="*/ 2 w 283"/>
                    <a:gd name="T71" fmla="*/ 0 h 252"/>
                    <a:gd name="T72" fmla="*/ 2 w 283"/>
                    <a:gd name="T73" fmla="*/ 0 h 252"/>
                    <a:gd name="T74" fmla="*/ 1 w 283"/>
                    <a:gd name="T75" fmla="*/ 0 h 252"/>
                    <a:gd name="T76" fmla="*/ 1 w 283"/>
                    <a:gd name="T77" fmla="*/ 0 h 252"/>
                    <a:gd name="T78" fmla="*/ 1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1 w 283"/>
                    <a:gd name="T95" fmla="*/ 0 h 252"/>
                    <a:gd name="T96" fmla="*/ 1 w 283"/>
                    <a:gd name="T97" fmla="*/ 0 h 252"/>
                    <a:gd name="T98" fmla="*/ 1 w 283"/>
                    <a:gd name="T99" fmla="*/ 0 h 252"/>
                    <a:gd name="T100" fmla="*/ 1 w 283"/>
                    <a:gd name="T101" fmla="*/ 0 h 252"/>
                    <a:gd name="T102" fmla="*/ 1 w 283"/>
                    <a:gd name="T103" fmla="*/ 0 h 252"/>
                    <a:gd name="T104" fmla="*/ 2 w 283"/>
                    <a:gd name="T105" fmla="*/ 0 h 252"/>
                    <a:gd name="T106" fmla="*/ 2 w 283"/>
                    <a:gd name="T107" fmla="*/ 0 h 252"/>
                    <a:gd name="T108" fmla="*/ 2 w 283"/>
                    <a:gd name="T109" fmla="*/ 0 h 252"/>
                    <a:gd name="T110" fmla="*/ 2 w 283"/>
                    <a:gd name="T111" fmla="*/ 0 h 252"/>
                    <a:gd name="T112" fmla="*/ 3 w 283"/>
                    <a:gd name="T113" fmla="*/ 0 h 252"/>
                    <a:gd name="T114" fmla="*/ 3 w 283"/>
                    <a:gd name="T115" fmla="*/ 0 h 252"/>
                    <a:gd name="T116" fmla="*/ 3 w 283"/>
                    <a:gd name="T117" fmla="*/ 0 h 252"/>
                    <a:gd name="T118" fmla="*/ 3 w 283"/>
                    <a:gd name="T119" fmla="*/ 0 h 252"/>
                    <a:gd name="T120" fmla="*/ 3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1 h 238"/>
                    <a:gd name="T10" fmla="*/ 1 w 114"/>
                    <a:gd name="T11" fmla="*/ 1 h 238"/>
                    <a:gd name="T12" fmla="*/ 1 w 114"/>
                    <a:gd name="T13" fmla="*/ 1 h 238"/>
                    <a:gd name="T14" fmla="*/ 1 w 114"/>
                    <a:gd name="T15" fmla="*/ 1 h 238"/>
                    <a:gd name="T16" fmla="*/ 1 w 114"/>
                    <a:gd name="T17" fmla="*/ 1 h 238"/>
                    <a:gd name="T18" fmla="*/ 1 w 114"/>
                    <a:gd name="T19" fmla="*/ 1 h 238"/>
                    <a:gd name="T20" fmla="*/ 2 w 114"/>
                    <a:gd name="T21" fmla="*/ 1 h 238"/>
                    <a:gd name="T22" fmla="*/ 2 w 114"/>
                    <a:gd name="T23" fmla="*/ 1 h 238"/>
                    <a:gd name="T24" fmla="*/ 2 w 114"/>
                    <a:gd name="T25" fmla="*/ 1 h 238"/>
                    <a:gd name="T26" fmla="*/ 2 w 114"/>
                    <a:gd name="T27" fmla="*/ 1 h 238"/>
                    <a:gd name="T28" fmla="*/ 2 w 114"/>
                    <a:gd name="T29" fmla="*/ 1 h 238"/>
                    <a:gd name="T30" fmla="*/ 2 w 114"/>
                    <a:gd name="T31" fmla="*/ 1 h 238"/>
                    <a:gd name="T32" fmla="*/ 1 w 114"/>
                    <a:gd name="T33" fmla="*/ 1 h 238"/>
                    <a:gd name="T34" fmla="*/ 1 w 114"/>
                    <a:gd name="T35" fmla="*/ 1 h 238"/>
                    <a:gd name="T36" fmla="*/ 1 w 114"/>
                    <a:gd name="T37" fmla="*/ 0 h 238"/>
                    <a:gd name="T38" fmla="*/ 1 w 114"/>
                    <a:gd name="T39" fmla="*/ 0 h 238"/>
                    <a:gd name="T40" fmla="*/ 1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1 w 114"/>
                    <a:gd name="T51" fmla="*/ 0 h 238"/>
                    <a:gd name="T52" fmla="*/ 1 w 114"/>
                    <a:gd name="T53" fmla="*/ 0 h 238"/>
                    <a:gd name="T54" fmla="*/ 1 w 114"/>
                    <a:gd name="T55" fmla="*/ 0 h 238"/>
                    <a:gd name="T56" fmla="*/ 1 w 114"/>
                    <a:gd name="T57" fmla="*/ 0 h 238"/>
                    <a:gd name="T58" fmla="*/ 1 w 114"/>
                    <a:gd name="T59" fmla="*/ 0 h 238"/>
                    <a:gd name="T60" fmla="*/ 1 w 114"/>
                    <a:gd name="T61" fmla="*/ 0 h 238"/>
                    <a:gd name="T62" fmla="*/ 2 w 114"/>
                    <a:gd name="T63" fmla="*/ 0 h 238"/>
                    <a:gd name="T64" fmla="*/ 2 w 114"/>
                    <a:gd name="T65" fmla="*/ 0 h 238"/>
                    <a:gd name="T66" fmla="*/ 2 w 114"/>
                    <a:gd name="T67" fmla="*/ 0 h 238"/>
                    <a:gd name="T68" fmla="*/ 1 w 114"/>
                    <a:gd name="T69" fmla="*/ 0 h 238"/>
                    <a:gd name="T70" fmla="*/ 1 w 114"/>
                    <a:gd name="T71" fmla="*/ 0 h 238"/>
                    <a:gd name="T72" fmla="*/ 1 w 114"/>
                    <a:gd name="T73" fmla="*/ 0 h 238"/>
                    <a:gd name="T74" fmla="*/ 1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3 w 246"/>
                    <a:gd name="T1" fmla="*/ 0 h 310"/>
                    <a:gd name="T2" fmla="*/ 4 w 246"/>
                    <a:gd name="T3" fmla="*/ 0 h 310"/>
                    <a:gd name="T4" fmla="*/ 4 w 246"/>
                    <a:gd name="T5" fmla="*/ 0 h 310"/>
                    <a:gd name="T6" fmla="*/ 4 w 246"/>
                    <a:gd name="T7" fmla="*/ 0 h 310"/>
                    <a:gd name="T8" fmla="*/ 3 w 246"/>
                    <a:gd name="T9" fmla="*/ 1 h 310"/>
                    <a:gd name="T10" fmla="*/ 3 w 246"/>
                    <a:gd name="T11" fmla="*/ 1 h 310"/>
                    <a:gd name="T12" fmla="*/ 2 w 246"/>
                    <a:gd name="T13" fmla="*/ 1 h 310"/>
                    <a:gd name="T14" fmla="*/ 2 w 246"/>
                    <a:gd name="T15" fmla="*/ 1 h 310"/>
                    <a:gd name="T16" fmla="*/ 2 w 246"/>
                    <a:gd name="T17" fmla="*/ 1 h 310"/>
                    <a:gd name="T18" fmla="*/ 2 w 246"/>
                    <a:gd name="T19" fmla="*/ 1 h 310"/>
                    <a:gd name="T20" fmla="*/ 2 w 246"/>
                    <a:gd name="T21" fmla="*/ 1 h 310"/>
                    <a:gd name="T22" fmla="*/ 2 w 246"/>
                    <a:gd name="T23" fmla="*/ 1 h 310"/>
                    <a:gd name="T24" fmla="*/ 2 w 246"/>
                    <a:gd name="T25" fmla="*/ 1 h 310"/>
                    <a:gd name="T26" fmla="*/ 2 w 246"/>
                    <a:gd name="T27" fmla="*/ 1 h 310"/>
                    <a:gd name="T28" fmla="*/ 2 w 246"/>
                    <a:gd name="T29" fmla="*/ 1 h 310"/>
                    <a:gd name="T30" fmla="*/ 3 w 246"/>
                    <a:gd name="T31" fmla="*/ 1 h 310"/>
                    <a:gd name="T32" fmla="*/ 3 w 246"/>
                    <a:gd name="T33" fmla="*/ 1 h 310"/>
                    <a:gd name="T34" fmla="*/ 4 w 246"/>
                    <a:gd name="T35" fmla="*/ 1 h 310"/>
                    <a:gd name="T36" fmla="*/ 4 w 246"/>
                    <a:gd name="T37" fmla="*/ 0 h 310"/>
                    <a:gd name="T38" fmla="*/ 4 w 246"/>
                    <a:gd name="T39" fmla="*/ 0 h 310"/>
                    <a:gd name="T40" fmla="*/ 4 w 246"/>
                    <a:gd name="T41" fmla="*/ 0 h 310"/>
                    <a:gd name="T42" fmla="*/ 3 w 246"/>
                    <a:gd name="T43" fmla="*/ 0 h 310"/>
                    <a:gd name="T44" fmla="*/ 3 w 246"/>
                    <a:gd name="T45" fmla="*/ 0 h 310"/>
                    <a:gd name="T46" fmla="*/ 2 w 246"/>
                    <a:gd name="T47" fmla="*/ 0 h 310"/>
                    <a:gd name="T48" fmla="*/ 2 w 246"/>
                    <a:gd name="T49" fmla="*/ 0 h 310"/>
                    <a:gd name="T50" fmla="*/ 1 w 246"/>
                    <a:gd name="T51" fmla="*/ 0 h 310"/>
                    <a:gd name="T52" fmla="*/ 1 w 246"/>
                    <a:gd name="T53" fmla="*/ 0 h 310"/>
                    <a:gd name="T54" fmla="*/ 1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1 w 246"/>
                    <a:gd name="T65" fmla="*/ 0 h 310"/>
                    <a:gd name="T66" fmla="*/ 1 w 246"/>
                    <a:gd name="T67" fmla="*/ 0 h 310"/>
                    <a:gd name="T68" fmla="*/ 2 w 246"/>
                    <a:gd name="T69" fmla="*/ 0 h 310"/>
                    <a:gd name="T70" fmla="*/ 2 w 246"/>
                    <a:gd name="T71" fmla="*/ 0 h 310"/>
                    <a:gd name="T72" fmla="*/ 2 w 246"/>
                    <a:gd name="T73" fmla="*/ 0 h 310"/>
                    <a:gd name="T74" fmla="*/ 3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1 w 198"/>
                    <a:gd name="T1" fmla="*/ 0 h 236"/>
                    <a:gd name="T2" fmla="*/ 1 w 198"/>
                    <a:gd name="T3" fmla="*/ 0 h 236"/>
                    <a:gd name="T4" fmla="*/ 1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1 h 236"/>
                    <a:gd name="T24" fmla="*/ 1 w 198"/>
                    <a:gd name="T25" fmla="*/ 1 h 236"/>
                    <a:gd name="T26" fmla="*/ 1 w 198"/>
                    <a:gd name="T27" fmla="*/ 1 h 236"/>
                    <a:gd name="T28" fmla="*/ 1 w 198"/>
                    <a:gd name="T29" fmla="*/ 1 h 236"/>
                    <a:gd name="T30" fmla="*/ 2 w 198"/>
                    <a:gd name="T31" fmla="*/ 1 h 236"/>
                    <a:gd name="T32" fmla="*/ 2 w 198"/>
                    <a:gd name="T33" fmla="*/ 1 h 236"/>
                    <a:gd name="T34" fmla="*/ 2 w 198"/>
                    <a:gd name="T35" fmla="*/ 1 h 236"/>
                    <a:gd name="T36" fmla="*/ 2 w 198"/>
                    <a:gd name="T37" fmla="*/ 1 h 236"/>
                    <a:gd name="T38" fmla="*/ 2 w 198"/>
                    <a:gd name="T39" fmla="*/ 1 h 236"/>
                    <a:gd name="T40" fmla="*/ 2 w 198"/>
                    <a:gd name="T41" fmla="*/ 1 h 236"/>
                    <a:gd name="T42" fmla="*/ 2 w 198"/>
                    <a:gd name="T43" fmla="*/ 1 h 236"/>
                    <a:gd name="T44" fmla="*/ 2 w 198"/>
                    <a:gd name="T45" fmla="*/ 1 h 236"/>
                    <a:gd name="T46" fmla="*/ 2 w 198"/>
                    <a:gd name="T47" fmla="*/ 1 h 236"/>
                    <a:gd name="T48" fmla="*/ 2 w 198"/>
                    <a:gd name="T49" fmla="*/ 1 h 236"/>
                    <a:gd name="T50" fmla="*/ 2 w 198"/>
                    <a:gd name="T51" fmla="*/ 1 h 236"/>
                    <a:gd name="T52" fmla="*/ 2 w 198"/>
                    <a:gd name="T53" fmla="*/ 1 h 236"/>
                    <a:gd name="T54" fmla="*/ 2 w 198"/>
                    <a:gd name="T55" fmla="*/ 1 h 236"/>
                    <a:gd name="T56" fmla="*/ 2 w 198"/>
                    <a:gd name="T57" fmla="*/ 1 h 236"/>
                    <a:gd name="T58" fmla="*/ 1 w 198"/>
                    <a:gd name="T59" fmla="*/ 1 h 236"/>
                    <a:gd name="T60" fmla="*/ 1 w 198"/>
                    <a:gd name="T61" fmla="*/ 1 h 236"/>
                    <a:gd name="T62" fmla="*/ 1 w 198"/>
                    <a:gd name="T63" fmla="*/ 1 h 236"/>
                    <a:gd name="T64" fmla="*/ 1 w 198"/>
                    <a:gd name="T65" fmla="*/ 1 h 236"/>
                    <a:gd name="T66" fmla="*/ 1 w 198"/>
                    <a:gd name="T67" fmla="*/ 1 h 236"/>
                    <a:gd name="T68" fmla="*/ 1 w 198"/>
                    <a:gd name="T69" fmla="*/ 1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1 w 198"/>
                    <a:gd name="T83" fmla="*/ 0 h 236"/>
                    <a:gd name="T84" fmla="*/ 1 w 198"/>
                    <a:gd name="T85" fmla="*/ 0 h 236"/>
                    <a:gd name="T86" fmla="*/ 1 w 198"/>
                    <a:gd name="T87" fmla="*/ 0 h 236"/>
                    <a:gd name="T88" fmla="*/ 1 w 198"/>
                    <a:gd name="T89" fmla="*/ 0 h 236"/>
                    <a:gd name="T90" fmla="*/ 1 w 198"/>
                    <a:gd name="T91" fmla="*/ 0 h 236"/>
                    <a:gd name="T92" fmla="*/ 2 w 198"/>
                    <a:gd name="T93" fmla="*/ 0 h 236"/>
                    <a:gd name="T94" fmla="*/ 2 w 198"/>
                    <a:gd name="T95" fmla="*/ 0 h 236"/>
                    <a:gd name="T96" fmla="*/ 2 w 198"/>
                    <a:gd name="T97" fmla="*/ 0 h 236"/>
                    <a:gd name="T98" fmla="*/ 2 w 198"/>
                    <a:gd name="T99" fmla="*/ 0 h 236"/>
                    <a:gd name="T100" fmla="*/ 2 w 198"/>
                    <a:gd name="T101" fmla="*/ 0 h 236"/>
                    <a:gd name="T102" fmla="*/ 3 w 198"/>
                    <a:gd name="T103" fmla="*/ 0 h 236"/>
                    <a:gd name="T104" fmla="*/ 3 w 198"/>
                    <a:gd name="T105" fmla="*/ 0 h 236"/>
                    <a:gd name="T106" fmla="*/ 3 w 198"/>
                    <a:gd name="T107" fmla="*/ 0 h 236"/>
                    <a:gd name="T108" fmla="*/ 3 w 198"/>
                    <a:gd name="T109" fmla="*/ 0 h 236"/>
                    <a:gd name="T110" fmla="*/ 2 w 198"/>
                    <a:gd name="T111" fmla="*/ 0 h 236"/>
                    <a:gd name="T112" fmla="*/ 2 w 198"/>
                    <a:gd name="T113" fmla="*/ 0 h 236"/>
                    <a:gd name="T114" fmla="*/ 2 w 198"/>
                    <a:gd name="T115" fmla="*/ 0 h 236"/>
                    <a:gd name="T116" fmla="*/ 2 w 198"/>
                    <a:gd name="T117" fmla="*/ 0 h 236"/>
                    <a:gd name="T118" fmla="*/ 1 w 198"/>
                    <a:gd name="T119" fmla="*/ 0 h 236"/>
                    <a:gd name="T120" fmla="*/ 1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2 w 128"/>
                    <a:gd name="T1" fmla="*/ 0 h 183"/>
                    <a:gd name="T2" fmla="*/ 2 w 128"/>
                    <a:gd name="T3" fmla="*/ 0 h 183"/>
                    <a:gd name="T4" fmla="*/ 2 w 128"/>
                    <a:gd name="T5" fmla="*/ 0 h 183"/>
                    <a:gd name="T6" fmla="*/ 2 w 128"/>
                    <a:gd name="T7" fmla="*/ 0 h 183"/>
                    <a:gd name="T8" fmla="*/ 1 w 128"/>
                    <a:gd name="T9" fmla="*/ 0 h 183"/>
                    <a:gd name="T10" fmla="*/ 1 w 128"/>
                    <a:gd name="T11" fmla="*/ 0 h 183"/>
                    <a:gd name="T12" fmla="*/ 1 w 128"/>
                    <a:gd name="T13" fmla="*/ 0 h 183"/>
                    <a:gd name="T14" fmla="*/ 1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1 w 128"/>
                    <a:gd name="T31" fmla="*/ 0 h 183"/>
                    <a:gd name="T32" fmla="*/ 1 w 128"/>
                    <a:gd name="T33" fmla="*/ 0 h 183"/>
                    <a:gd name="T34" fmla="*/ 1 w 128"/>
                    <a:gd name="T35" fmla="*/ 0 h 183"/>
                    <a:gd name="T36" fmla="*/ 1 w 128"/>
                    <a:gd name="T37" fmla="*/ 0 h 183"/>
                    <a:gd name="T38" fmla="*/ 1 w 128"/>
                    <a:gd name="T39" fmla="*/ 0 h 183"/>
                    <a:gd name="T40" fmla="*/ 2 w 128"/>
                    <a:gd name="T41" fmla="*/ 0 h 183"/>
                    <a:gd name="T42" fmla="*/ 2 w 128"/>
                    <a:gd name="T43" fmla="*/ 0 h 183"/>
                    <a:gd name="T44" fmla="*/ 2 w 128"/>
                    <a:gd name="T45" fmla="*/ 0 h 183"/>
                    <a:gd name="T46" fmla="*/ 2 w 128"/>
                    <a:gd name="T47" fmla="*/ 0 h 183"/>
                    <a:gd name="T48" fmla="*/ 2 w 128"/>
                    <a:gd name="T49" fmla="*/ 0 h 183"/>
                    <a:gd name="T50" fmla="*/ 2 w 128"/>
                    <a:gd name="T51" fmla="*/ 0 h 183"/>
                    <a:gd name="T52" fmla="*/ 2 w 128"/>
                    <a:gd name="T53" fmla="*/ 0 h 183"/>
                    <a:gd name="T54" fmla="*/ 1 w 128"/>
                    <a:gd name="T55" fmla="*/ 0 h 183"/>
                    <a:gd name="T56" fmla="*/ 1 w 128"/>
                    <a:gd name="T57" fmla="*/ 0 h 183"/>
                    <a:gd name="T58" fmla="*/ 1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1 w 128"/>
                    <a:gd name="T71" fmla="*/ 0 h 183"/>
                    <a:gd name="T72" fmla="*/ 1 w 128"/>
                    <a:gd name="T73" fmla="*/ 0 h 183"/>
                    <a:gd name="T74" fmla="*/ 1 w 128"/>
                    <a:gd name="T75" fmla="*/ 0 h 183"/>
                    <a:gd name="T76" fmla="*/ 1 w 128"/>
                    <a:gd name="T77" fmla="*/ 0 h 183"/>
                    <a:gd name="T78" fmla="*/ 2 w 128"/>
                    <a:gd name="T79" fmla="*/ 0 h 183"/>
                    <a:gd name="T80" fmla="*/ 2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1 w 323"/>
                    <a:gd name="T1" fmla="*/ 0 h 379"/>
                    <a:gd name="T2" fmla="*/ 1 w 323"/>
                    <a:gd name="T3" fmla="*/ 0 h 379"/>
                    <a:gd name="T4" fmla="*/ 0 w 323"/>
                    <a:gd name="T5" fmla="*/ 0 h 379"/>
                    <a:gd name="T6" fmla="*/ 0 w 323"/>
                    <a:gd name="T7" fmla="*/ 1 h 379"/>
                    <a:gd name="T8" fmla="*/ 0 w 323"/>
                    <a:gd name="T9" fmla="*/ 1 h 379"/>
                    <a:gd name="T10" fmla="*/ 0 w 323"/>
                    <a:gd name="T11" fmla="*/ 1 h 379"/>
                    <a:gd name="T12" fmla="*/ 0 w 323"/>
                    <a:gd name="T13" fmla="*/ 1 h 379"/>
                    <a:gd name="T14" fmla="*/ 0 w 323"/>
                    <a:gd name="T15" fmla="*/ 1 h 379"/>
                    <a:gd name="T16" fmla="*/ 1 w 323"/>
                    <a:gd name="T17" fmla="*/ 1 h 379"/>
                    <a:gd name="T18" fmla="*/ 1 w 323"/>
                    <a:gd name="T19" fmla="*/ 1 h 379"/>
                    <a:gd name="T20" fmla="*/ 2 w 323"/>
                    <a:gd name="T21" fmla="*/ 1 h 379"/>
                    <a:gd name="T22" fmla="*/ 2 w 323"/>
                    <a:gd name="T23" fmla="*/ 1 h 379"/>
                    <a:gd name="T24" fmla="*/ 3 w 323"/>
                    <a:gd name="T25" fmla="*/ 1 h 379"/>
                    <a:gd name="T26" fmla="*/ 3 w 323"/>
                    <a:gd name="T27" fmla="*/ 1 h 379"/>
                    <a:gd name="T28" fmla="*/ 4 w 323"/>
                    <a:gd name="T29" fmla="*/ 1 h 379"/>
                    <a:gd name="T30" fmla="*/ 4 w 323"/>
                    <a:gd name="T31" fmla="*/ 1 h 379"/>
                    <a:gd name="T32" fmla="*/ 5 w 323"/>
                    <a:gd name="T33" fmla="*/ 1 h 379"/>
                    <a:gd name="T34" fmla="*/ 5 w 323"/>
                    <a:gd name="T35" fmla="*/ 1 h 379"/>
                    <a:gd name="T36" fmla="*/ 5 w 323"/>
                    <a:gd name="T37" fmla="*/ 1 h 379"/>
                    <a:gd name="T38" fmla="*/ 5 w 323"/>
                    <a:gd name="T39" fmla="*/ 1 h 379"/>
                    <a:gd name="T40" fmla="*/ 4 w 323"/>
                    <a:gd name="T41" fmla="*/ 1 h 379"/>
                    <a:gd name="T42" fmla="*/ 4 w 323"/>
                    <a:gd name="T43" fmla="*/ 1 h 379"/>
                    <a:gd name="T44" fmla="*/ 3 w 323"/>
                    <a:gd name="T45" fmla="*/ 1 h 379"/>
                    <a:gd name="T46" fmla="*/ 3 w 323"/>
                    <a:gd name="T47" fmla="*/ 1 h 379"/>
                    <a:gd name="T48" fmla="*/ 2 w 323"/>
                    <a:gd name="T49" fmla="*/ 1 h 379"/>
                    <a:gd name="T50" fmla="*/ 2 w 323"/>
                    <a:gd name="T51" fmla="*/ 1 h 379"/>
                    <a:gd name="T52" fmla="*/ 2 w 323"/>
                    <a:gd name="T53" fmla="*/ 1 h 379"/>
                    <a:gd name="T54" fmla="*/ 1 w 323"/>
                    <a:gd name="T55" fmla="*/ 1 h 379"/>
                    <a:gd name="T56" fmla="*/ 1 w 323"/>
                    <a:gd name="T57" fmla="*/ 1 h 379"/>
                    <a:gd name="T58" fmla="*/ 0 w 323"/>
                    <a:gd name="T59" fmla="*/ 1 h 379"/>
                    <a:gd name="T60" fmla="*/ 0 w 323"/>
                    <a:gd name="T61" fmla="*/ 1 h 379"/>
                    <a:gd name="T62" fmla="*/ 1 w 323"/>
                    <a:gd name="T63" fmla="*/ 1 h 379"/>
                    <a:gd name="T64" fmla="*/ 1 w 323"/>
                    <a:gd name="T65" fmla="*/ 0 h 379"/>
                    <a:gd name="T66" fmla="*/ 1 w 323"/>
                    <a:gd name="T67" fmla="*/ 0 h 379"/>
                    <a:gd name="T68" fmla="*/ 1 w 323"/>
                    <a:gd name="T69" fmla="*/ 0 h 379"/>
                    <a:gd name="T70" fmla="*/ 2 w 323"/>
                    <a:gd name="T71" fmla="*/ 0 h 379"/>
                    <a:gd name="T72" fmla="*/ 2 w 323"/>
                    <a:gd name="T73" fmla="*/ 0 h 379"/>
                    <a:gd name="T74" fmla="*/ 3 w 323"/>
                    <a:gd name="T75" fmla="*/ 0 h 379"/>
                    <a:gd name="T76" fmla="*/ 3 w 323"/>
                    <a:gd name="T77" fmla="*/ 0 h 379"/>
                    <a:gd name="T78" fmla="*/ 4 w 323"/>
                    <a:gd name="T79" fmla="*/ 0 h 379"/>
                    <a:gd name="T80" fmla="*/ 4 w 323"/>
                    <a:gd name="T81" fmla="*/ 0 h 379"/>
                    <a:gd name="T82" fmla="*/ 3 w 323"/>
                    <a:gd name="T83" fmla="*/ 0 h 379"/>
                    <a:gd name="T84" fmla="*/ 3 w 323"/>
                    <a:gd name="T85" fmla="*/ 0 h 379"/>
                    <a:gd name="T86" fmla="*/ 2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4 w 282"/>
                    <a:gd name="T1" fmla="*/ 0 h 253"/>
                    <a:gd name="T2" fmla="*/ 4 w 282"/>
                    <a:gd name="T3" fmla="*/ 0 h 253"/>
                    <a:gd name="T4" fmla="*/ 4 w 282"/>
                    <a:gd name="T5" fmla="*/ 0 h 253"/>
                    <a:gd name="T6" fmla="*/ 4 w 282"/>
                    <a:gd name="T7" fmla="*/ 0 h 253"/>
                    <a:gd name="T8" fmla="*/ 4 w 282"/>
                    <a:gd name="T9" fmla="*/ 0 h 253"/>
                    <a:gd name="T10" fmla="*/ 4 w 282"/>
                    <a:gd name="T11" fmla="*/ 0 h 253"/>
                    <a:gd name="T12" fmla="*/ 4 w 282"/>
                    <a:gd name="T13" fmla="*/ 0 h 253"/>
                    <a:gd name="T14" fmla="*/ 4 w 282"/>
                    <a:gd name="T15" fmla="*/ 0 h 253"/>
                    <a:gd name="T16" fmla="*/ 4 w 282"/>
                    <a:gd name="T17" fmla="*/ 0 h 253"/>
                    <a:gd name="T18" fmla="*/ 4 w 282"/>
                    <a:gd name="T19" fmla="*/ 1 h 253"/>
                    <a:gd name="T20" fmla="*/ 3 w 282"/>
                    <a:gd name="T21" fmla="*/ 1 h 253"/>
                    <a:gd name="T22" fmla="*/ 3 w 282"/>
                    <a:gd name="T23" fmla="*/ 1 h 253"/>
                    <a:gd name="T24" fmla="*/ 3 w 282"/>
                    <a:gd name="T25" fmla="*/ 1 h 253"/>
                    <a:gd name="T26" fmla="*/ 3 w 282"/>
                    <a:gd name="T27" fmla="*/ 1 h 253"/>
                    <a:gd name="T28" fmla="*/ 3 w 282"/>
                    <a:gd name="T29" fmla="*/ 1 h 253"/>
                    <a:gd name="T30" fmla="*/ 3 w 282"/>
                    <a:gd name="T31" fmla="*/ 1 h 253"/>
                    <a:gd name="T32" fmla="*/ 3 w 282"/>
                    <a:gd name="T33" fmla="*/ 1 h 253"/>
                    <a:gd name="T34" fmla="*/ 3 w 282"/>
                    <a:gd name="T35" fmla="*/ 1 h 253"/>
                    <a:gd name="T36" fmla="*/ 3 w 282"/>
                    <a:gd name="T37" fmla="*/ 1 h 253"/>
                    <a:gd name="T38" fmla="*/ 3 w 282"/>
                    <a:gd name="T39" fmla="*/ 1 h 253"/>
                    <a:gd name="T40" fmla="*/ 3 w 282"/>
                    <a:gd name="T41" fmla="*/ 1 h 253"/>
                    <a:gd name="T42" fmla="*/ 4 w 282"/>
                    <a:gd name="T43" fmla="*/ 1 h 253"/>
                    <a:gd name="T44" fmla="*/ 4 w 282"/>
                    <a:gd name="T45" fmla="*/ 1 h 253"/>
                    <a:gd name="T46" fmla="*/ 4 w 282"/>
                    <a:gd name="T47" fmla="*/ 0 h 253"/>
                    <a:gd name="T48" fmla="*/ 4 w 282"/>
                    <a:gd name="T49" fmla="*/ 0 h 253"/>
                    <a:gd name="T50" fmla="*/ 4 w 282"/>
                    <a:gd name="T51" fmla="*/ 0 h 253"/>
                    <a:gd name="T52" fmla="*/ 4 w 282"/>
                    <a:gd name="T53" fmla="*/ 0 h 253"/>
                    <a:gd name="T54" fmla="*/ 4 w 282"/>
                    <a:gd name="T55" fmla="*/ 0 h 253"/>
                    <a:gd name="T56" fmla="*/ 4 w 282"/>
                    <a:gd name="T57" fmla="*/ 0 h 253"/>
                    <a:gd name="T58" fmla="*/ 4 w 282"/>
                    <a:gd name="T59" fmla="*/ 0 h 253"/>
                    <a:gd name="T60" fmla="*/ 3 w 282"/>
                    <a:gd name="T61" fmla="*/ 0 h 253"/>
                    <a:gd name="T62" fmla="*/ 3 w 282"/>
                    <a:gd name="T63" fmla="*/ 0 h 253"/>
                    <a:gd name="T64" fmla="*/ 3 w 282"/>
                    <a:gd name="T65" fmla="*/ 0 h 253"/>
                    <a:gd name="T66" fmla="*/ 2 w 282"/>
                    <a:gd name="T67" fmla="*/ 0 h 253"/>
                    <a:gd name="T68" fmla="*/ 2 w 282"/>
                    <a:gd name="T69" fmla="*/ 0 h 253"/>
                    <a:gd name="T70" fmla="*/ 2 w 282"/>
                    <a:gd name="T71" fmla="*/ 0 h 253"/>
                    <a:gd name="T72" fmla="*/ 1 w 282"/>
                    <a:gd name="T73" fmla="*/ 0 h 253"/>
                    <a:gd name="T74" fmla="*/ 1 w 282"/>
                    <a:gd name="T75" fmla="*/ 0 h 253"/>
                    <a:gd name="T76" fmla="*/ 1 w 282"/>
                    <a:gd name="T77" fmla="*/ 0 h 253"/>
                    <a:gd name="T78" fmla="*/ 1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1 w 282"/>
                    <a:gd name="T95" fmla="*/ 0 h 253"/>
                    <a:gd name="T96" fmla="*/ 1 w 282"/>
                    <a:gd name="T97" fmla="*/ 0 h 253"/>
                    <a:gd name="T98" fmla="*/ 1 w 282"/>
                    <a:gd name="T99" fmla="*/ 0 h 253"/>
                    <a:gd name="T100" fmla="*/ 1 w 282"/>
                    <a:gd name="T101" fmla="*/ 0 h 253"/>
                    <a:gd name="T102" fmla="*/ 1 w 282"/>
                    <a:gd name="T103" fmla="*/ 0 h 253"/>
                    <a:gd name="T104" fmla="*/ 2 w 282"/>
                    <a:gd name="T105" fmla="*/ 0 h 253"/>
                    <a:gd name="T106" fmla="*/ 2 w 282"/>
                    <a:gd name="T107" fmla="*/ 0 h 253"/>
                    <a:gd name="T108" fmla="*/ 2 w 282"/>
                    <a:gd name="T109" fmla="*/ 0 h 253"/>
                    <a:gd name="T110" fmla="*/ 2 w 282"/>
                    <a:gd name="T111" fmla="*/ 0 h 253"/>
                    <a:gd name="T112" fmla="*/ 3 w 282"/>
                    <a:gd name="T113" fmla="*/ 0 h 253"/>
                    <a:gd name="T114" fmla="*/ 3 w 282"/>
                    <a:gd name="T115" fmla="*/ 0 h 253"/>
                    <a:gd name="T116" fmla="*/ 3 w 282"/>
                    <a:gd name="T117" fmla="*/ 0 h 253"/>
                    <a:gd name="T118" fmla="*/ 3 w 282"/>
                    <a:gd name="T119" fmla="*/ 0 h 253"/>
                    <a:gd name="T120" fmla="*/ 4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1 w 115"/>
                    <a:gd name="T11" fmla="*/ 1 h 236"/>
                    <a:gd name="T12" fmla="*/ 1 w 115"/>
                    <a:gd name="T13" fmla="*/ 1 h 236"/>
                    <a:gd name="T14" fmla="*/ 1 w 115"/>
                    <a:gd name="T15" fmla="*/ 1 h 236"/>
                    <a:gd name="T16" fmla="*/ 1 w 115"/>
                    <a:gd name="T17" fmla="*/ 1 h 236"/>
                    <a:gd name="T18" fmla="*/ 1 w 115"/>
                    <a:gd name="T19" fmla="*/ 1 h 236"/>
                    <a:gd name="T20" fmla="*/ 2 w 115"/>
                    <a:gd name="T21" fmla="*/ 1 h 236"/>
                    <a:gd name="T22" fmla="*/ 2 w 115"/>
                    <a:gd name="T23" fmla="*/ 1 h 236"/>
                    <a:gd name="T24" fmla="*/ 2 w 115"/>
                    <a:gd name="T25" fmla="*/ 1 h 236"/>
                    <a:gd name="T26" fmla="*/ 2 w 115"/>
                    <a:gd name="T27" fmla="*/ 1 h 236"/>
                    <a:gd name="T28" fmla="*/ 2 w 115"/>
                    <a:gd name="T29" fmla="*/ 1 h 236"/>
                    <a:gd name="T30" fmla="*/ 2 w 115"/>
                    <a:gd name="T31" fmla="*/ 1 h 236"/>
                    <a:gd name="T32" fmla="*/ 1 w 115"/>
                    <a:gd name="T33" fmla="*/ 1 h 236"/>
                    <a:gd name="T34" fmla="*/ 1 w 115"/>
                    <a:gd name="T35" fmla="*/ 1 h 236"/>
                    <a:gd name="T36" fmla="*/ 1 w 115"/>
                    <a:gd name="T37" fmla="*/ 0 h 236"/>
                    <a:gd name="T38" fmla="*/ 1 w 115"/>
                    <a:gd name="T39" fmla="*/ 0 h 236"/>
                    <a:gd name="T40" fmla="*/ 1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1 w 115"/>
                    <a:gd name="T51" fmla="*/ 0 h 236"/>
                    <a:gd name="T52" fmla="*/ 1 w 115"/>
                    <a:gd name="T53" fmla="*/ 0 h 236"/>
                    <a:gd name="T54" fmla="*/ 1 w 115"/>
                    <a:gd name="T55" fmla="*/ 0 h 236"/>
                    <a:gd name="T56" fmla="*/ 1 w 115"/>
                    <a:gd name="T57" fmla="*/ 0 h 236"/>
                    <a:gd name="T58" fmla="*/ 1 w 115"/>
                    <a:gd name="T59" fmla="*/ 0 h 236"/>
                    <a:gd name="T60" fmla="*/ 2 w 115"/>
                    <a:gd name="T61" fmla="*/ 0 h 236"/>
                    <a:gd name="T62" fmla="*/ 2 w 115"/>
                    <a:gd name="T63" fmla="*/ 0 h 236"/>
                    <a:gd name="T64" fmla="*/ 2 w 115"/>
                    <a:gd name="T65" fmla="*/ 0 h 236"/>
                    <a:gd name="T66" fmla="*/ 1 w 115"/>
                    <a:gd name="T67" fmla="*/ 0 h 236"/>
                    <a:gd name="T68" fmla="*/ 1 w 115"/>
                    <a:gd name="T69" fmla="*/ 0 h 236"/>
                    <a:gd name="T70" fmla="*/ 1 w 115"/>
                    <a:gd name="T71" fmla="*/ 0 h 236"/>
                    <a:gd name="T72" fmla="*/ 1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3 w 245"/>
                    <a:gd name="T1" fmla="*/ 0 h 310"/>
                    <a:gd name="T2" fmla="*/ 4 w 245"/>
                    <a:gd name="T3" fmla="*/ 0 h 310"/>
                    <a:gd name="T4" fmla="*/ 4 w 245"/>
                    <a:gd name="T5" fmla="*/ 0 h 310"/>
                    <a:gd name="T6" fmla="*/ 4 w 245"/>
                    <a:gd name="T7" fmla="*/ 0 h 310"/>
                    <a:gd name="T8" fmla="*/ 3 w 245"/>
                    <a:gd name="T9" fmla="*/ 1 h 310"/>
                    <a:gd name="T10" fmla="*/ 3 w 245"/>
                    <a:gd name="T11" fmla="*/ 1 h 310"/>
                    <a:gd name="T12" fmla="*/ 2 w 245"/>
                    <a:gd name="T13" fmla="*/ 1 h 310"/>
                    <a:gd name="T14" fmla="*/ 2 w 245"/>
                    <a:gd name="T15" fmla="*/ 1 h 310"/>
                    <a:gd name="T16" fmla="*/ 2 w 245"/>
                    <a:gd name="T17" fmla="*/ 1 h 310"/>
                    <a:gd name="T18" fmla="*/ 2 w 245"/>
                    <a:gd name="T19" fmla="*/ 1 h 310"/>
                    <a:gd name="T20" fmla="*/ 2 w 245"/>
                    <a:gd name="T21" fmla="*/ 1 h 310"/>
                    <a:gd name="T22" fmla="*/ 2 w 245"/>
                    <a:gd name="T23" fmla="*/ 1 h 310"/>
                    <a:gd name="T24" fmla="*/ 2 w 245"/>
                    <a:gd name="T25" fmla="*/ 1 h 310"/>
                    <a:gd name="T26" fmla="*/ 2 w 245"/>
                    <a:gd name="T27" fmla="*/ 1 h 310"/>
                    <a:gd name="T28" fmla="*/ 2 w 245"/>
                    <a:gd name="T29" fmla="*/ 1 h 310"/>
                    <a:gd name="T30" fmla="*/ 3 w 245"/>
                    <a:gd name="T31" fmla="*/ 1 h 310"/>
                    <a:gd name="T32" fmla="*/ 3 w 245"/>
                    <a:gd name="T33" fmla="*/ 1 h 310"/>
                    <a:gd name="T34" fmla="*/ 4 w 245"/>
                    <a:gd name="T35" fmla="*/ 1 h 310"/>
                    <a:gd name="T36" fmla="*/ 4 w 245"/>
                    <a:gd name="T37" fmla="*/ 0 h 310"/>
                    <a:gd name="T38" fmla="*/ 4 w 245"/>
                    <a:gd name="T39" fmla="*/ 0 h 310"/>
                    <a:gd name="T40" fmla="*/ 4 w 245"/>
                    <a:gd name="T41" fmla="*/ 0 h 310"/>
                    <a:gd name="T42" fmla="*/ 3 w 245"/>
                    <a:gd name="T43" fmla="*/ 0 h 310"/>
                    <a:gd name="T44" fmla="*/ 3 w 245"/>
                    <a:gd name="T45" fmla="*/ 0 h 310"/>
                    <a:gd name="T46" fmla="*/ 2 w 245"/>
                    <a:gd name="T47" fmla="*/ 0 h 310"/>
                    <a:gd name="T48" fmla="*/ 2 w 245"/>
                    <a:gd name="T49" fmla="*/ 0 h 310"/>
                    <a:gd name="T50" fmla="*/ 1 w 245"/>
                    <a:gd name="T51" fmla="*/ 0 h 310"/>
                    <a:gd name="T52" fmla="*/ 1 w 245"/>
                    <a:gd name="T53" fmla="*/ 0 h 310"/>
                    <a:gd name="T54" fmla="*/ 1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1 w 245"/>
                    <a:gd name="T63" fmla="*/ 0 h 310"/>
                    <a:gd name="T64" fmla="*/ 1 w 245"/>
                    <a:gd name="T65" fmla="*/ 0 h 310"/>
                    <a:gd name="T66" fmla="*/ 1 w 245"/>
                    <a:gd name="T67" fmla="*/ 0 h 310"/>
                    <a:gd name="T68" fmla="*/ 2 w 245"/>
                    <a:gd name="T69" fmla="*/ 0 h 310"/>
                    <a:gd name="T70" fmla="*/ 2 w 245"/>
                    <a:gd name="T71" fmla="*/ 0 h 310"/>
                    <a:gd name="T72" fmla="*/ 2 w 245"/>
                    <a:gd name="T73" fmla="*/ 0 h 310"/>
                    <a:gd name="T74" fmla="*/ 3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73 w 2982"/>
                  <a:gd name="T1" fmla="*/ 0 h 2442"/>
                  <a:gd name="T2" fmla="*/ 0 w 2982"/>
                  <a:gd name="T3" fmla="*/ 149 h 2442"/>
                  <a:gd name="T4" fmla="*/ 323 w 2982"/>
                  <a:gd name="T5" fmla="*/ 210 h 2442"/>
                  <a:gd name="T6" fmla="*/ 402 w 2982"/>
                  <a:gd name="T7" fmla="*/ 27 h 2442"/>
                  <a:gd name="T8" fmla="*/ 73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2 w 2528"/>
                  <a:gd name="T1" fmla="*/ 0 h 455"/>
                  <a:gd name="T2" fmla="*/ 340 w 2528"/>
                  <a:gd name="T3" fmla="*/ 29 h 455"/>
                  <a:gd name="T4" fmla="*/ 334 w 2528"/>
                  <a:gd name="T5" fmla="*/ 39 h 455"/>
                  <a:gd name="T6" fmla="*/ 0 w 2528"/>
                  <a:gd name="T7" fmla="*/ 8 h 455"/>
                  <a:gd name="T8" fmla="*/ 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78 w 702"/>
                  <a:gd name="T1" fmla="*/ 0 h 1893"/>
                  <a:gd name="T2" fmla="*/ 0 w 702"/>
                  <a:gd name="T3" fmla="*/ 160 h 1893"/>
                  <a:gd name="T4" fmla="*/ 15 w 702"/>
                  <a:gd name="T5" fmla="*/ 162 h 1893"/>
                  <a:gd name="T6" fmla="*/ 94 w 702"/>
                  <a:gd name="T7" fmla="*/ 4 h 1893"/>
                  <a:gd name="T8" fmla="*/ 78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02 w 756"/>
                  <a:gd name="T1" fmla="*/ 0 h 2184"/>
                  <a:gd name="T2" fmla="*/ 19 w 756"/>
                  <a:gd name="T3" fmla="*/ 187 h 2184"/>
                  <a:gd name="T4" fmla="*/ 0 w 756"/>
                  <a:gd name="T5" fmla="*/ 184 h 2184"/>
                  <a:gd name="T6" fmla="*/ 81 w 756"/>
                  <a:gd name="T7" fmla="*/ 6 h 2184"/>
                  <a:gd name="T8" fmla="*/ 102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4 w 2773"/>
                  <a:gd name="T1" fmla="*/ 0 h 738"/>
                  <a:gd name="T2" fmla="*/ 0 w 2773"/>
                  <a:gd name="T3" fmla="*/ 9 h 738"/>
                  <a:gd name="T4" fmla="*/ 328 w 2773"/>
                  <a:gd name="T5" fmla="*/ 63 h 738"/>
                  <a:gd name="T6" fmla="*/ 320 w 2773"/>
                  <a:gd name="T7" fmla="*/ 51 h 738"/>
                  <a:gd name="T8" fmla="*/ 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7 w 637"/>
                  <a:gd name="T1" fmla="*/ 0 h 1659"/>
                  <a:gd name="T2" fmla="*/ 131 w 637"/>
                  <a:gd name="T3" fmla="*/ 0 h 1659"/>
                  <a:gd name="T4" fmla="*/ 14 w 637"/>
                  <a:gd name="T5" fmla="*/ 434 h 1659"/>
                  <a:gd name="T6" fmla="*/ 0 w 637"/>
                  <a:gd name="T7" fmla="*/ 431 h 1659"/>
                  <a:gd name="T8" fmla="*/ 127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2 w 2216"/>
                  <a:gd name="T3" fmla="*/ 15 h 550"/>
                  <a:gd name="T4" fmla="*/ 447 w 2216"/>
                  <a:gd name="T5" fmla="*/ 145 h 550"/>
                  <a:gd name="T6" fmla="*/ 458 w 2216"/>
                  <a:gd name="T7" fmla="*/ 13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00">
                    <a:solidFill>
                      <a:srgbClr val="000000"/>
                    </a:solidFill>
                    <a:latin typeface="Tahoma" pitchFamily="34" charset="0"/>
                    <a:ea typeface="MS PGothic" pitchFamily="34" charset="-128"/>
                  </a:endParaRPr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31 h 792"/>
                  <a:gd name="T2" fmla="*/ 146 w 990"/>
                  <a:gd name="T3" fmla="*/ 0 h 792"/>
                  <a:gd name="T4" fmla="*/ 146 w 990"/>
                  <a:gd name="T5" fmla="*/ 10 h 792"/>
                  <a:gd name="T6" fmla="*/ 0 w 990"/>
                  <a:gd name="T7" fmla="*/ 141 h 792"/>
                  <a:gd name="T8" fmla="*/ 1 w 990"/>
                  <a:gd name="T9" fmla="*/ 13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6 w 2532"/>
                  <a:gd name="T3" fmla="*/ 0 h 723"/>
                  <a:gd name="T4" fmla="*/ 375 w 2532"/>
                  <a:gd name="T5" fmla="*/ 120 h 723"/>
                  <a:gd name="T6" fmla="*/ 375 w 2532"/>
                  <a:gd name="T7" fmla="*/ 128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5 w 26"/>
                  <a:gd name="T1" fmla="*/ 2 h 147"/>
                  <a:gd name="T2" fmla="*/ 5 w 26"/>
                  <a:gd name="T3" fmla="*/ 25 h 147"/>
                  <a:gd name="T4" fmla="*/ 0 w 26"/>
                  <a:gd name="T5" fmla="*/ 25 h 147"/>
                  <a:gd name="T6" fmla="*/ 1 w 26"/>
                  <a:gd name="T7" fmla="*/ 0 h 147"/>
                  <a:gd name="T8" fmla="*/ 5 w 26"/>
                  <a:gd name="T9" fmla="*/ 2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74 w 1176"/>
                  <a:gd name="T1" fmla="*/ 0 h 606"/>
                  <a:gd name="T2" fmla="*/ 0 w 1176"/>
                  <a:gd name="T3" fmla="*/ 106 h 606"/>
                  <a:gd name="T4" fmla="*/ 4 w 1176"/>
                  <a:gd name="T5" fmla="*/ 107 h 606"/>
                  <a:gd name="T6" fmla="*/ 174 w 1176"/>
                  <a:gd name="T7" fmla="*/ 3 h 606"/>
                  <a:gd name="T8" fmla="*/ 174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4 w 2532"/>
                  <a:gd name="T3" fmla="*/ 0 h 723"/>
                  <a:gd name="T4" fmla="*/ 304 w 2532"/>
                  <a:gd name="T5" fmla="*/ 103 h 723"/>
                  <a:gd name="T6" fmla="*/ 303 w 2532"/>
                  <a:gd name="T7" fmla="*/ 109 h 723"/>
                  <a:gd name="T8" fmla="*/ 0 w 2532"/>
                  <a:gd name="T9" fmla="*/ 4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8 w 2532"/>
                  <a:gd name="T5" fmla="*/ 118 h 723"/>
                  <a:gd name="T6" fmla="*/ 8 w 2532"/>
                  <a:gd name="T7" fmla="*/ 126 h 723"/>
                  <a:gd name="T8" fmla="*/ 0 w 2532"/>
                  <a:gd name="T9" fmla="*/ 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9366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en-US" altLang="en-US" dirty="0" smtClean="0"/>
              <a:t>reliable, in-order delivery (TCP)</a:t>
            </a:r>
          </a:p>
          <a:p>
            <a:pPr lvl="1"/>
            <a:r>
              <a:rPr lang="en-US" altLang="en-US" dirty="0" smtClean="0"/>
              <a:t>congestion control </a:t>
            </a:r>
          </a:p>
          <a:p>
            <a:pPr lvl="1"/>
            <a:r>
              <a:rPr lang="en-US" altLang="en-US" dirty="0" smtClean="0"/>
              <a:t>flow control</a:t>
            </a:r>
          </a:p>
          <a:p>
            <a:pPr lvl="1"/>
            <a:r>
              <a:rPr lang="en-US" altLang="en-US" dirty="0" smtClean="0"/>
              <a:t>connection setup</a:t>
            </a:r>
            <a:endParaRPr lang="en-US" altLang="en-US" sz="2800" dirty="0" smtClean="0"/>
          </a:p>
          <a:p>
            <a:r>
              <a:rPr lang="en-US" altLang="en-US" dirty="0" smtClean="0"/>
              <a:t>unreliable, unordered delivery: UDP</a:t>
            </a:r>
          </a:p>
          <a:p>
            <a:pPr lvl="1"/>
            <a:r>
              <a:rPr lang="en-US" altLang="en-US" dirty="0" smtClean="0"/>
              <a:t>no-frills extension of “</a:t>
            </a:r>
            <a:r>
              <a:rPr lang="en-US" altLang="ja-JP" dirty="0" smtClean="0"/>
              <a:t>best-effort” IP</a:t>
            </a:r>
          </a:p>
          <a:p>
            <a:r>
              <a:rPr lang="en-US" altLang="en-US" dirty="0" smtClean="0"/>
              <a:t>services not available: </a:t>
            </a:r>
          </a:p>
          <a:p>
            <a:pPr lvl="1"/>
            <a:r>
              <a:rPr lang="en-US" altLang="en-US" dirty="0" smtClean="0"/>
              <a:t>delay guarantees</a:t>
            </a:r>
          </a:p>
          <a:p>
            <a:pPr lvl="1"/>
            <a:r>
              <a:rPr lang="en-US" altLang="en-US" dirty="0" smtClean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6456363" y="2490788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7091363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6470650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7029450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6943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6969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6824663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7148513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7005638" y="3978275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6653213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7307263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5359400" y="1330325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7869238" y="4343400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application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FFFFFF"/>
                    </a:solidFill>
                  </a:rPr>
                  <a:t>transport</a:t>
                </a:r>
                <a:endParaRPr lang="en-US" altLang="en-US" sz="1000">
                  <a:solidFill>
                    <a:srgbClr val="000000"/>
                  </a:solidFill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network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data link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>
                    <a:solidFill>
                      <a:srgbClr val="000000"/>
                    </a:solidFill>
                  </a:rPr>
                  <a:t>physical</a:t>
                </a: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00">
                  <a:solidFill>
                    <a:srgbClr val="000000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5913438" y="2057400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6729413" y="2479675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6738938" y="1901825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6513513" y="3089275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7100888" y="3594100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6589713" y="4003675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7237413" y="4400550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Comic Sans MS" pitchFamily="66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data link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>
                  <a:solidFill>
                    <a:srgbClr val="000000"/>
                  </a:solidFill>
                </a:rPr>
                <a:t>physical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5389563" y="2911475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6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FFFFFF"/>
                  </a:solidFill>
                </a:rPr>
                <a:t>logical end-end transport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2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4275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C3E9D5CD-0930-4BC1-8CE0-B270D18C483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5300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CC0000"/>
                </a:solidFill>
              </a:rPr>
              <a:t>data from above:</a:t>
            </a:r>
          </a:p>
          <a:p>
            <a:pPr>
              <a:defRPr/>
            </a:pPr>
            <a:r>
              <a:rPr lang="en-US" altLang="en-US" sz="2400" smtClean="0"/>
              <a:t>if next available seq # in window, send pkt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mtClean="0">
                <a:solidFill>
                  <a:srgbClr val="CC0000"/>
                </a:solidFill>
              </a:rPr>
              <a:t>timeout(n):</a:t>
            </a:r>
          </a:p>
          <a:p>
            <a:pPr>
              <a:defRPr/>
            </a:pPr>
            <a:r>
              <a:rPr lang="en-US" altLang="en-US" sz="2400" smtClean="0"/>
              <a:t>resend pkt n, restart timer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</a:rPr>
              <a:t>ACK(n)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z="2400" smtClean="0"/>
              <a:t>in </a:t>
            </a:r>
            <a:r>
              <a:rPr lang="en-US" altLang="en-US" sz="1800" smtClean="0"/>
              <a:t>[sendbase,sendbase+N]:</a:t>
            </a:r>
            <a:endParaRPr lang="en-US" altLang="en-US" sz="2400" smtClean="0"/>
          </a:p>
          <a:p>
            <a:pPr>
              <a:defRPr/>
            </a:pPr>
            <a:r>
              <a:rPr lang="en-US" altLang="en-US" sz="2400" smtClean="0"/>
              <a:t>mark pkt n as received</a:t>
            </a:r>
          </a:p>
          <a:p>
            <a:pPr>
              <a:defRPr/>
            </a:pPr>
            <a:r>
              <a:rPr lang="en-US" altLang="en-US" sz="2400" smtClean="0"/>
              <a:t>if n smallest unACKed pkt, advance window base to next unACKed seq # </a:t>
            </a: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495300" y="145732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55304" name="Group 5"/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en-US" sz="1800" smtClean="0">
                <a:solidFill>
                  <a:srgbClr val="CC0000"/>
                </a:solidFill>
                <a:latin typeface="Gill Sans MT" pitchFamily="34" charset="0"/>
              </a:rPr>
              <a:t>[rcvbase, rcvbase+N-1]</a:t>
            </a:r>
            <a:endParaRPr lang="en-US" altLang="en-US" sz="2800" smtClean="0">
              <a:solidFill>
                <a:srgbClr val="CC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send ACK(n)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out-of-order: buffer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in-order: deliver (also deliver buffered, in-order pkts), advance window to next not-yet-received pkt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pkt n in </a:t>
            </a:r>
            <a:r>
              <a:rPr lang="en-US" altLang="en-US" sz="1800" smtClean="0">
                <a:solidFill>
                  <a:srgbClr val="CC0000"/>
                </a:solidFill>
                <a:latin typeface="Gill Sans MT" pitchFamily="34" charset="0"/>
              </a:rPr>
              <a:t>[rcvbase-N,rcvbase-1]</a:t>
            </a:r>
            <a:endParaRPr lang="en-US" altLang="en-US" sz="2800" smtClean="0">
              <a:solidFill>
                <a:srgbClr val="CC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ACK(n)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800" smtClean="0">
                <a:solidFill>
                  <a:srgbClr val="CC0000"/>
                </a:solidFill>
                <a:latin typeface="Gill Sans MT" pitchFamily="34" charset="0"/>
              </a:rPr>
              <a:t>otherwise:</a:t>
            </a:r>
            <a:r>
              <a:rPr lang="en-US" altLang="en-US" sz="2400" smtClean="0">
                <a:solidFill>
                  <a:srgbClr val="FF0000"/>
                </a:solidFill>
                <a:latin typeface="Gill Sans MT" pitchFamily="34" charset="0"/>
              </a:rPr>
              <a:t> 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ignore </a:t>
            </a:r>
            <a:endParaRPr lang="en-US" altLang="en-US" sz="280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endParaRPr lang="en-US" altLang="en-US" sz="2800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4962525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grpSp>
        <p:nvGrpSpPr>
          <p:cNvPr id="55307" name="Group 10"/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smtClean="0">
                  <a:solidFill>
                    <a:srgbClr val="000099"/>
                  </a:solidFill>
                  <a:latin typeface="Gill Sans MT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0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484782EC-EE83-4947-8B6C-B9785E142DB2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pic>
        <p:nvPicPr>
          <p:cNvPr id="56324" name="Picture 9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pkt0, send ack0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pkt1, send ack1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pkt3,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rcv</a:t>
            </a:r>
            <a:r>
              <a:rPr lang="en-US" altLang="en-US" sz="1800" dirty="0" smtClean="0">
                <a:solidFill>
                  <a:srgbClr val="000000"/>
                </a:solidFill>
              </a:rPr>
              <a:t> ack0, send pkt4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800" dirty="0" err="1" smtClean="0">
                <a:solidFill>
                  <a:srgbClr val="000000"/>
                </a:solidFill>
              </a:rPr>
              <a:t>rcv</a:t>
            </a:r>
            <a:r>
              <a:rPr lang="en-US" altLang="en-US" sz="1800" dirty="0" smtClean="0">
                <a:solidFill>
                  <a:srgbClr val="000000"/>
                </a:solidFill>
              </a:rPr>
              <a:t> ack1, send pkt5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 smtClean="0">
              <a:solidFill>
                <a:srgbClr val="000000"/>
              </a:solidFill>
            </a:endParaRPr>
          </a:p>
        </p:txBody>
      </p:sp>
      <p:pic>
        <p:nvPicPr>
          <p:cNvPr id="56332" name="Picture 10" descr="alarm_clock_ring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i="1" smtClean="0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56346" name="Group 25"/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pkt4,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receive pkt5, buffer,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rcv pkt2; deliver pkt2,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smtClean="0">
                <a:solidFill>
                  <a:srgbClr val="000000"/>
                </a:solidFill>
              </a:rPr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record ack3 arrived</a:t>
            </a:r>
          </a:p>
        </p:txBody>
      </p:sp>
      <p:grpSp>
        <p:nvGrpSpPr>
          <p:cNvPr id="56352" name="Group 37"/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56355" name="Group 42"/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6356" name="Group 45"/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grpSp>
        <p:nvGrpSpPr>
          <p:cNvPr id="56357" name="Group 48"/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0 1 2 3 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0 </a:t>
            </a:r>
            <a:r>
              <a:rPr lang="en-US" sz="1400" smtClean="0">
                <a:solidFill>
                  <a:srgbClr val="FFFFFF"/>
                </a:solidFill>
                <a:latin typeface="Arial" charset="0"/>
              </a:rPr>
              <a:t>1 2 3 4</a:t>
            </a:r>
            <a:r>
              <a:rPr lang="en-US" sz="1400" smtClean="0">
                <a:solidFill>
                  <a:srgbClr val="000000"/>
                </a:solidFill>
                <a:latin typeface="Arial" charset="0"/>
              </a:rPr>
              <a:t> 5 6 7 8 </a:t>
            </a:r>
          </a:p>
        </p:txBody>
      </p:sp>
      <p:grpSp>
        <p:nvGrpSpPr>
          <p:cNvPr id="56360" name="Group 53"/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1" name="Group 56"/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2" name="Group 59"/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3" name="Group 62"/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grpSp>
        <p:nvGrpSpPr>
          <p:cNvPr id="56364" name="Group 65"/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400" smtClean="0">
                  <a:solidFill>
                    <a:srgbClr val="FFFFFF"/>
                  </a:solidFill>
                  <a:latin typeface="Arial" charset="0"/>
                </a:rPr>
                <a:t> 2 3 4 5</a:t>
              </a:r>
              <a:r>
                <a:rPr lang="en-US" sz="1400" smtClean="0">
                  <a:solidFill>
                    <a:srgbClr val="000000"/>
                  </a:solidFill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smtClean="0">
                <a:solidFill>
                  <a:srgbClr val="000000"/>
                </a:solidFill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10018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>
                <a:solidFill>
                  <a:srgbClr val="000000"/>
                </a:solidFill>
              </a:rPr>
              <a:t>3-</a:t>
            </a:r>
            <a:fld id="{32C11FBA-4B81-430E-AEF3-4AE3DFA684A6}" type="slidenum">
              <a:rPr lang="en-US" altLang="en-US" sz="1200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17488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3600" smtClean="0"/>
              <a:t>Selective repeat:</a:t>
            </a:r>
            <a:br>
              <a:rPr lang="en-US" altLang="en-US" sz="3600" smtClean="0"/>
            </a:br>
            <a:r>
              <a:rPr lang="en-US" altLang="en-US" sz="3600" smtClean="0"/>
              <a:t>dilemma</a:t>
            </a:r>
            <a:endParaRPr lang="en-US" altLang="en-US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524000"/>
            <a:ext cx="3276600" cy="3530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en-US" dirty="0" smtClean="0"/>
              <a:t>example: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err="1" smtClean="0"/>
              <a:t>seq</a:t>
            </a:r>
            <a:r>
              <a:rPr lang="en-US" altLang="en-US" sz="2400" dirty="0" smtClean="0"/>
              <a:t> #</a:t>
            </a:r>
            <a:r>
              <a:rPr lang="en-US" altLang="ja-JP" sz="2400" dirty="0" smtClean="0"/>
              <a:t>’s: 0, 1, 2, 3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 smtClean="0"/>
              <a:t>window size=3</a:t>
            </a:r>
            <a:endParaRPr lang="en-US" altLang="en-US" dirty="0" smtClean="0"/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receiver window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sender window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smtClean="0">
                <a:solidFill>
                  <a:srgbClr val="000000"/>
                </a:solidFill>
              </a:rPr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57398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99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400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pkt2</a:t>
              </a:r>
            </a:p>
          </p:txBody>
        </p:sp>
        <p:grpSp>
          <p:nvGrpSpPr>
            <p:cNvPr id="57407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timeout</a:t>
              </a:r>
            </a:p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1 2 3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2 3 0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0 1 2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3 0 1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(b) oops!</a:t>
              </a:r>
            </a:p>
          </p:txBody>
        </p:sp>
      </p:grpSp>
      <p:grpSp>
        <p:nvGrpSpPr>
          <p:cNvPr id="57355" name="Group 128"/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57362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63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57364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0 1 2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1 2 3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 2 3 0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0 1 2 </a:t>
              </a:r>
              <a:r>
                <a:rPr lang="en-US" sz="1200" smtClean="0">
                  <a:solidFill>
                    <a:srgbClr val="FFFFFF"/>
                  </a:solidFill>
                  <a:latin typeface="Arial" charset="0"/>
                </a:rPr>
                <a:t>3 0 1</a:t>
              </a:r>
              <a:r>
                <a:rPr lang="en-US" sz="1200" smtClean="0">
                  <a:solidFill>
                    <a:srgbClr val="000000"/>
                  </a:solidFill>
                  <a:latin typeface="Arial" charset="0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smtClean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will accept packet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1" smtClean="0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57387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0 </a:t>
                </a: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1 2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r>
                  <a:rPr lang="en-US" sz="1200" smtClean="0">
                    <a:solidFill>
                      <a:srgbClr val="FFFFFF"/>
                    </a:solidFill>
                    <a:latin typeface="Arial" charset="0"/>
                  </a:rPr>
                  <a:t>3 </a:t>
                </a:r>
                <a:r>
                  <a:rPr lang="en-US" sz="1200" smtClean="0">
                    <a:solidFill>
                      <a:srgbClr val="000000"/>
                    </a:solidFill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smtClean="0">
                  <a:solidFill>
                    <a:srgbClr val="000000"/>
                  </a:solidFill>
                </a:rPr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mtClean="0">
                  <a:solidFill>
                    <a:srgbClr val="000000"/>
                  </a:solidFill>
                </a:rPr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57360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61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000000"/>
                </a:solidFill>
              </a:rPr>
              <a:t>receiver can</a:t>
            </a:r>
            <a:r>
              <a:rPr lang="en-US" altLang="ja-JP" i="1" dirty="0" smtClean="0">
                <a:solidFill>
                  <a:srgbClr val="000000"/>
                </a:solidFill>
              </a:rPr>
              <a:t>’t see sender side.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000000"/>
                </a:solidFill>
              </a:rPr>
              <a:t>receiver behavior identical in both cases!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dirty="0" smtClean="0">
                <a:solidFill>
                  <a:srgbClr val="CC0000"/>
                </a:solidFill>
              </a:rPr>
              <a:t>Something</a:t>
            </a:r>
            <a:r>
              <a:rPr lang="en-US" altLang="ja-JP" i="1" dirty="0" smtClean="0">
                <a:solidFill>
                  <a:srgbClr val="CC0000"/>
                </a:solidFill>
              </a:rPr>
              <a:t>’s (very) wrong!</a:t>
            </a:r>
            <a:endParaRPr lang="en-US" altLang="en-US" i="1" dirty="0" smtClean="0">
              <a:solidFill>
                <a:srgbClr val="CC0000"/>
              </a:solidFill>
            </a:endParaRPr>
          </a:p>
        </p:txBody>
      </p:sp>
      <p:pic>
        <p:nvPicPr>
          <p:cNvPr id="57358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157288"/>
            <a:ext cx="3076575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receiver sees no difference in two scenarios!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defRPr/>
            </a:pP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duplicate data accepted as new in (b)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endParaRPr lang="en-US" altLang="en-US" sz="2400" smtClean="0">
              <a:solidFill>
                <a:srgbClr val="000000"/>
              </a:solidFill>
              <a:latin typeface="Gill Sans MT" pitchFamily="34" charset="0"/>
            </a:endParaRP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CC0000"/>
                </a:solidFill>
                <a:latin typeface="Gill Sans MT" pitchFamily="34" charset="0"/>
              </a:rPr>
              <a:t>Q:</a:t>
            </a:r>
            <a:r>
              <a:rPr lang="en-US" altLang="en-US" sz="2400" smtClean="0">
                <a:solidFill>
                  <a:srgbClr val="000000"/>
                </a:solidFill>
                <a:latin typeface="Gill Sans MT" pitchFamily="34" charset="0"/>
              </a:rPr>
              <a:t> what relationship between seq # size and window size to avoid problem in (b)?</a:t>
            </a:r>
          </a:p>
        </p:txBody>
      </p:sp>
    </p:spTree>
    <p:extLst>
      <p:ext uri="{BB962C8B-B14F-4D97-AF65-F5344CB8AC3E}">
        <p14:creationId xmlns:p14="http://schemas.microsoft.com/office/powerpoint/2010/main" val="18292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0DAF9A00-FF7A-471F-BC1C-34ACC7B4E803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251325" cy="4648200"/>
          </a:xfrm>
        </p:spPr>
        <p:txBody>
          <a:bodyPr/>
          <a:lstStyle/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21510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17588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9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Transport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00"/>
                </a:solidFill>
              </a:rPr>
              <a:t>Layer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3-</a:t>
            </a:r>
            <a:fld id="{E0102DE0-8297-459D-B15D-F6A870A06A8E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9366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293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Multiplexing/demultiplexing</a:t>
            </a: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8007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4908550" y="1571625"/>
            <a:ext cx="3808413" cy="1468438"/>
            <a:chOff x="3092" y="990"/>
            <a:chExt cx="2399" cy="925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092" y="1163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use header info to deliver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received segments to correct 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990"/>
              <a:ext cx="1994" cy="288"/>
              <a:chOff x="1136" y="3681"/>
              <a:chExt cx="1600" cy="288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681"/>
                <a:ext cx="160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demultiplexing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411163" y="1335088"/>
            <a:ext cx="4029075" cy="1466850"/>
            <a:chOff x="259" y="841"/>
            <a:chExt cx="2538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068"/>
              <a:ext cx="2533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smtClean="0">
                  <a:solidFill>
                    <a:srgbClr val="000000"/>
                  </a:solidFill>
                  <a:latin typeface="Gill Sans MT" charset="0"/>
                </a:rPr>
                <a:t>handle data from multiple</a:t>
              </a:r>
            </a:p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smtClean="0">
                  <a:solidFill>
                    <a:srgbClr val="000000"/>
                  </a:solidFill>
                  <a:latin typeface="Gill Sans MT" charset="0"/>
                </a:rPr>
                <a:t>sockets, add transport header (later used for demultiplexing)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1742" cy="288"/>
              <a:chOff x="1101" y="3681"/>
              <a:chExt cx="1673" cy="288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4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67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smtClean="0">
                    <a:solidFill>
                      <a:srgbClr val="CC0000"/>
                    </a:solidFill>
                    <a:latin typeface="Gill Sans MT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omic Sans MS" pitchFamily="66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itchFamily="34" charset="0"/>
                <a:ea typeface="MS PGothic" pitchFamily="34" charset="-128"/>
              </a:endParaRPr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8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555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  <p:sp>
        <p:nvSpPr>
          <p:cNvPr id="22554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1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6121</Words>
  <Application>Microsoft Macintosh PowerPoint</Application>
  <PresentationFormat>On-screen Show (4:3)</PresentationFormat>
  <Paragraphs>1566</Paragraphs>
  <Slides>72</Slides>
  <Notes>13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Calibri</vt:lpstr>
      <vt:lpstr>Comic Sans MS</vt:lpstr>
      <vt:lpstr>Courier New</vt:lpstr>
      <vt:lpstr>Gill Sans MT</vt:lpstr>
      <vt:lpstr>MS PGothic</vt:lpstr>
      <vt:lpstr>ＭＳ Ｐゴシック</vt:lpstr>
      <vt:lpstr>Symbol</vt:lpstr>
      <vt:lpstr>Tahoma</vt:lpstr>
      <vt:lpstr>Times New Roman</vt:lpstr>
      <vt:lpstr>Wingdings</vt:lpstr>
      <vt:lpstr>Default Design</vt:lpstr>
      <vt:lpstr>Picture</vt:lpstr>
      <vt:lpstr>PowerPoint Presentation</vt:lpstr>
      <vt:lpstr>Goals of COSC 2327</vt:lpstr>
      <vt:lpstr>Chapter 3: Transport Layer</vt:lpstr>
      <vt:lpstr>Chapter 3 outline</vt:lpstr>
      <vt:lpstr>Transport services and protocols</vt:lpstr>
      <vt:lpstr>Transport vs. network layer</vt:lpstr>
      <vt:lpstr>Internet transport-layer protocols</vt:lpstr>
      <vt:lpstr>Chapter 3 outline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(Sec 3.1-3.2) Review Questions</vt:lpstr>
      <vt:lpstr>(Sec 3.1-3.2) Review Questions</vt:lpstr>
      <vt:lpstr>(Sec 3.1-3.2) Review Questions</vt:lpstr>
      <vt:lpstr>(Sec 3.1-3.2) Review Questions</vt:lpstr>
      <vt:lpstr>Chapter 3 outline</vt:lpstr>
      <vt:lpstr>Preview</vt:lpstr>
      <vt:lpstr>UDP: User Datagram Protocol [RFC 768]</vt:lpstr>
      <vt:lpstr>UDP: segment header</vt:lpstr>
      <vt:lpstr>UDP checksum</vt:lpstr>
      <vt:lpstr>Internet checksum: example</vt:lpstr>
      <vt:lpstr>(Sec 3.3) Review Questions</vt:lpstr>
      <vt:lpstr>(Sec 3.3) Review Questions</vt:lpstr>
      <vt:lpstr>Chapter 3 outline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(Question) rdt2.1: sender</vt:lpstr>
      <vt:lpstr>(Question) rdt2.1: receiver</vt:lpstr>
      <vt:lpstr>(Question) rdt2.1: receiver</vt:lpstr>
      <vt:lpstr>rdt2.1: discussion</vt:lpstr>
      <vt:lpstr>rdt2.1: discussion</vt:lpstr>
      <vt:lpstr>rdt2.1: discussion</vt:lpstr>
      <vt:lpstr>rdt2.1: discussion</vt:lpstr>
      <vt:lpstr>rdt2.2: a NAK-free protocol</vt:lpstr>
      <vt:lpstr>rdt2.2: sender, receiver fragments</vt:lpstr>
      <vt:lpstr>rdts 1.0, 2.0, 2.1, 2.2</vt:lpstr>
      <vt:lpstr>rdt3.0: channels with errors and loss</vt:lpstr>
      <vt:lpstr>rdt3.0 sender</vt:lpstr>
      <vt:lpstr>rdt3.0 in action</vt:lpstr>
      <vt:lpstr>rdt3.0 in action</vt:lpstr>
      <vt:lpstr>rdt3.0 in action</vt:lpstr>
      <vt:lpstr>rdt (reliable data transfer) protocols: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GBN in action</vt:lpstr>
      <vt:lpstr>GBN: Example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Anmin</dc:creator>
  <cp:lastModifiedBy>Cameron Keith Green</cp:lastModifiedBy>
  <cp:revision>67</cp:revision>
  <dcterms:created xsi:type="dcterms:W3CDTF">2013-10-08T18:17:02Z</dcterms:created>
  <dcterms:modified xsi:type="dcterms:W3CDTF">2016-10-22T01:38:33Z</dcterms:modified>
</cp:coreProperties>
</file>