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14"/>
  </p:normalViewPr>
  <p:slideViewPr>
    <p:cSldViewPr>
      <p:cViewPr varScale="1">
        <p:scale>
          <a:sx n="104" d="100"/>
          <a:sy n="104" d="100"/>
        </p:scale>
        <p:origin x="1344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53C78-4D12-41E0-B41F-76E8A5694A6E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BDB62-6565-4581-90AE-D6F05B5D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11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r>
              <a:rPr lang="en-US" baseline="0" dirty="0" smtClean="0"/>
              <a:t> algorithm: algorithm that finds least-cost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BDB62-6565-4581-90AE-D6F05B5D10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9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41A0E559-112F-4325-BC5B-F2D32B980AF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4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6ED55C24-8997-4AA2-8E6B-09AB619F370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13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F7B7C59F-E5A5-489B-813C-34B1D0EF865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201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B46849C6-6425-4AB0-B5A0-4E59BB9826A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90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5CEF1879-532F-4D8C-BB10-C1D116031F7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94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4588A7D4-E1ED-4ADA-8CE8-285CA787CE7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45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1179B72F-C996-4029-87E4-FDEF61EA4CE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67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FADE500F-42E7-432B-874A-21077495D4D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74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5F6DA76F-2FEF-4151-89C7-D1D3126D11F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19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507DE9AA-AC65-42F8-A52B-6DCFFA52BBF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20B11843-5A6F-4556-8386-5BC80EAC858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6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107FD28F-CE3C-4E6D-975E-49FEC12B5AB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7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ahoma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ea typeface="ＭＳ Ｐゴシック" pitchFamily="34" charset="-128"/>
              </a:rPr>
              <a:t>4-</a:t>
            </a:r>
            <a:fld id="{47209E6C-FE7B-49ED-B612-5069679309C6}" type="slidenum">
              <a:rPr lang="en-US" altLang="en-US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985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7373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BC43A5F2-A76B-4469-BE50-E795AE038931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67588" name="Picture 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4.1 introduction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4.2 virtual circuit and datagram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4.3 what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inside a router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4.4 IP: Internet Protocol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datagram format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IPv4 addressing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ICMP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IPv6</a:t>
            </a:r>
          </a:p>
        </p:txBody>
      </p:sp>
      <p:sp>
        <p:nvSpPr>
          <p:cNvPr id="7373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solidFill>
                  <a:srgbClr val="CC0000"/>
                </a:solidFill>
                <a:ea typeface="ＭＳ Ｐゴシック" pitchFamily="34" charset="-128"/>
              </a:rPr>
              <a:t>4.5 routing algorithms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link state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distance vector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hierarchical routing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4.6 routing in the Internet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RIP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OSPF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BGP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4.7 broadcast and multicast routing</a:t>
            </a:r>
          </a:p>
          <a:p>
            <a:pPr>
              <a:defRPr/>
            </a:pPr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Chapter 4: outline</a:t>
            </a:r>
          </a:p>
        </p:txBody>
      </p:sp>
    </p:spTree>
    <p:extLst>
      <p:ext uri="{BB962C8B-B14F-4D97-AF65-F5344CB8AC3E}">
        <p14:creationId xmlns:p14="http://schemas.microsoft.com/office/powerpoint/2010/main" val="317545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82947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B3935FB8-A01D-4A36-AAD6-1636FB86F63E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10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76804" name="Picture 9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8334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9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30175"/>
            <a:ext cx="8364537" cy="963613"/>
          </a:xfrm>
        </p:spPr>
        <p:txBody>
          <a:bodyPr/>
          <a:lstStyle/>
          <a:p>
            <a:pPr>
              <a:defRPr/>
            </a:pPr>
            <a:r>
              <a:rPr lang="en-US" altLang="en-US" sz="4000" dirty="0" err="1" smtClean="0">
                <a:ea typeface="ＭＳ Ｐゴシック" pitchFamily="34" charset="-128"/>
              </a:rPr>
              <a:t>Dijkstra</a:t>
            </a:r>
            <a:r>
              <a:rPr lang="en-US" altLang="ja-JP" sz="4000" dirty="0" err="1" smtClean="0">
                <a:ea typeface="ＭＳ Ｐゴシック" pitchFamily="34" charset="-128"/>
              </a:rPr>
              <a:t>’s</a:t>
            </a:r>
            <a:r>
              <a:rPr lang="en-US" altLang="ja-JP" sz="4000" dirty="0" smtClean="0">
                <a:ea typeface="ＭＳ Ｐゴシック" pitchFamily="34" charset="-128"/>
              </a:rPr>
              <a:t> algorithm: another example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82950" name="Text Box 3"/>
          <p:cNvSpPr txBox="1">
            <a:spLocks noChangeArrowheads="1"/>
          </p:cNvSpPr>
          <p:nvPr/>
        </p:nvSpPr>
        <p:spPr bwMode="auto">
          <a:xfrm>
            <a:off x="239713" y="1506538"/>
            <a:ext cx="706437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Step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0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1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2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3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4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951" name="Text Box 4"/>
          <p:cNvSpPr txBox="1">
            <a:spLocks noChangeArrowheads="1"/>
          </p:cNvSpPr>
          <p:nvPr/>
        </p:nvSpPr>
        <p:spPr bwMode="auto">
          <a:xfrm>
            <a:off x="1252538" y="1516063"/>
            <a:ext cx="1017587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N</a:t>
            </a:r>
            <a:r>
              <a:rPr lang="en-US" sz="2000" smtClean="0">
                <a:solidFill>
                  <a:srgbClr val="000000"/>
                </a:solidFill>
                <a:cs typeface="Arial" charset="0"/>
              </a:rPr>
              <a:t>'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u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ux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uxy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uxyv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uxyvw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uxyvwz</a:t>
            </a:r>
          </a:p>
        </p:txBody>
      </p:sp>
      <p:sp>
        <p:nvSpPr>
          <p:cNvPr id="82952" name="Text Box 5"/>
          <p:cNvSpPr txBox="1">
            <a:spLocks noChangeArrowheads="1"/>
          </p:cNvSpPr>
          <p:nvPr/>
        </p:nvSpPr>
        <p:spPr bwMode="auto">
          <a:xfrm>
            <a:off x="2500313" y="1497013"/>
            <a:ext cx="116998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D(v),p(v)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2,u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2,u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2,u</a:t>
            </a:r>
          </a:p>
        </p:txBody>
      </p:sp>
      <p:sp>
        <p:nvSpPr>
          <p:cNvPr id="82953" name="Text Box 6"/>
          <p:cNvSpPr txBox="1">
            <a:spLocks noChangeArrowheads="1"/>
          </p:cNvSpPr>
          <p:nvPr/>
        </p:nvSpPr>
        <p:spPr bwMode="auto">
          <a:xfrm>
            <a:off x="3667125" y="1501775"/>
            <a:ext cx="1284288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D(w),p(w)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5,u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4,x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3,y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3,y</a:t>
            </a:r>
          </a:p>
        </p:txBody>
      </p:sp>
      <p:sp>
        <p:nvSpPr>
          <p:cNvPr id="82954" name="Text Box 7"/>
          <p:cNvSpPr txBox="1">
            <a:spLocks noChangeArrowheads="1"/>
          </p:cNvSpPr>
          <p:nvPr/>
        </p:nvSpPr>
        <p:spPr bwMode="auto">
          <a:xfrm>
            <a:off x="5057775" y="1497013"/>
            <a:ext cx="1169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D(x),p(x)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1,u</a:t>
            </a:r>
          </a:p>
        </p:txBody>
      </p:sp>
      <p:sp>
        <p:nvSpPr>
          <p:cNvPr id="82955" name="Text Box 8"/>
          <p:cNvSpPr txBox="1">
            <a:spLocks noChangeArrowheads="1"/>
          </p:cNvSpPr>
          <p:nvPr/>
        </p:nvSpPr>
        <p:spPr bwMode="auto">
          <a:xfrm>
            <a:off x="6353175" y="1501775"/>
            <a:ext cx="11699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D(y),p(y)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  <a:latin typeface="Comic Sans MS" charset="0"/>
                <a:cs typeface="Arial" charset="0"/>
              </a:rPr>
              <a:t>∞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2,x</a:t>
            </a:r>
          </a:p>
        </p:txBody>
      </p:sp>
      <p:sp>
        <p:nvSpPr>
          <p:cNvPr id="82956" name="Text Box 9"/>
          <p:cNvSpPr txBox="1">
            <a:spLocks noChangeArrowheads="1"/>
          </p:cNvSpPr>
          <p:nvPr/>
        </p:nvSpPr>
        <p:spPr bwMode="auto">
          <a:xfrm>
            <a:off x="7605713" y="1516063"/>
            <a:ext cx="1169987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</a:rPr>
              <a:t>D(z),p(z)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Comic Sans MS" pitchFamily="66" charset="0"/>
              </a:rPr>
              <a:t>∞ </a:t>
            </a:r>
            <a:endParaRPr lang="en-US" altLang="en-US" sz="2000" smtClean="0">
              <a:solidFill>
                <a:srgbClr val="000000"/>
              </a:solidFill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Comic Sans MS" pitchFamily="66" charset="0"/>
              </a:rPr>
              <a:t>∞ </a:t>
            </a:r>
            <a:endParaRPr lang="en-US" altLang="en-US" sz="2000" smtClean="0">
              <a:solidFill>
                <a:srgbClr val="000000"/>
              </a:solidFill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</a:rPr>
              <a:t>4,y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</a:rPr>
              <a:t>4,y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</a:rPr>
              <a:t>4,y</a:t>
            </a:r>
          </a:p>
        </p:txBody>
      </p:sp>
      <p:sp>
        <p:nvSpPr>
          <p:cNvPr id="82957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2958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2959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2960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2961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2962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76819" name="Group 16"/>
          <p:cNvGrpSpPr>
            <a:grpSpLocks/>
          </p:cNvGrpSpPr>
          <p:nvPr/>
        </p:nvGrpSpPr>
        <p:grpSpPr bwMode="auto">
          <a:xfrm>
            <a:off x="2224088" y="4043363"/>
            <a:ext cx="3571875" cy="2236787"/>
            <a:chOff x="3162" y="1071"/>
            <a:chExt cx="2250" cy="1409"/>
          </a:xfrm>
        </p:grpSpPr>
        <p:sp>
          <p:nvSpPr>
            <p:cNvPr id="76825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6826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82971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2972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2973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2974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975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2976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2977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2978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2979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980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2981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2982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2983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2984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985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2986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2987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2988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2989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990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2991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2992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3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4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995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2996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2997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8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9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3000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6857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6858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6859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6860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6861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6862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6863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6864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6865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76866" name="Group 58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83036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037" name="Text Box 60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u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6867" name="Group 61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83034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1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035" name="Text Box 6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y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6868" name="Group 64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83032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033" name="Text Box 66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smtClean="0">
                    <a:solidFill>
                      <a:srgbClr val="000000"/>
                    </a:solidFill>
                  </a:rPr>
                  <a:t>x</a:t>
                </a:r>
              </a:p>
            </p:txBody>
          </p:sp>
        </p:grpSp>
        <p:grpSp>
          <p:nvGrpSpPr>
            <p:cNvPr id="76869" name="Group 67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83030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5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031" name="Text Box 69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w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6870" name="Group 70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83028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1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029" name="Text Box 72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v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6871" name="Group 73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83026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3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027" name="Text Box 75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smtClean="0">
                    <a:solidFill>
                      <a:srgbClr val="000000"/>
                    </a:solidFill>
                  </a:rPr>
                  <a:t>z</a:t>
                </a:r>
              </a:p>
            </p:txBody>
          </p:sp>
        </p:grpSp>
        <p:sp>
          <p:nvSpPr>
            <p:cNvPr id="83016" name="Text Box 76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2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3017" name="Text Box 77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2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3018" name="Text Box 78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1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3019" name="Text Box 79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3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3020" name="Text Box 80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1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3021" name="Text Box 81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1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3022" name="Text Box 82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2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3023" name="Text Box 83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5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3024" name="Text Box 84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3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3025" name="Text Box 85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5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18934" name="Line 86"/>
          <p:cNvSpPr>
            <a:spLocks noChangeShapeType="1"/>
          </p:cNvSpPr>
          <p:nvPr/>
        </p:nvSpPr>
        <p:spPr bwMode="auto">
          <a:xfrm flipH="1">
            <a:off x="2241550" y="2035175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8935" name="Line 87"/>
          <p:cNvSpPr>
            <a:spLocks noChangeShapeType="1"/>
          </p:cNvSpPr>
          <p:nvPr/>
        </p:nvSpPr>
        <p:spPr bwMode="auto">
          <a:xfrm flipH="1">
            <a:off x="2163763" y="2330450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8936" name="Line 88"/>
          <p:cNvSpPr>
            <a:spLocks noChangeShapeType="1"/>
          </p:cNvSpPr>
          <p:nvPr/>
        </p:nvSpPr>
        <p:spPr bwMode="auto">
          <a:xfrm flipH="1">
            <a:off x="2227263" y="2692400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8937" name="Line 89"/>
          <p:cNvSpPr>
            <a:spLocks noChangeShapeType="1"/>
          </p:cNvSpPr>
          <p:nvPr/>
        </p:nvSpPr>
        <p:spPr bwMode="auto">
          <a:xfrm flipH="1">
            <a:off x="2241550" y="2949575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8938" name="Line 90"/>
          <p:cNvSpPr>
            <a:spLocks noChangeShapeType="1"/>
          </p:cNvSpPr>
          <p:nvPr/>
        </p:nvSpPr>
        <p:spPr bwMode="auto">
          <a:xfrm flipH="1">
            <a:off x="2254250" y="3206750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69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83971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5FB1E396-DE68-4E20-A847-8E2DA2A863CC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11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852488"/>
          </a:xfrm>
        </p:spPr>
        <p:txBody>
          <a:bodyPr/>
          <a:lstStyle/>
          <a:p>
            <a:pPr>
              <a:defRPr/>
            </a:pPr>
            <a:r>
              <a:rPr lang="en-US" altLang="en-US" sz="4000" dirty="0" err="1" smtClean="0">
                <a:ea typeface="ＭＳ Ｐゴシック" pitchFamily="34" charset="-128"/>
              </a:rPr>
              <a:t>Dijkstra</a:t>
            </a:r>
            <a:r>
              <a:rPr lang="en-US" altLang="ja-JP" sz="4000" dirty="0" err="1" smtClean="0">
                <a:ea typeface="ＭＳ Ｐゴシック" pitchFamily="34" charset="-128"/>
              </a:rPr>
              <a:t>’s</a:t>
            </a:r>
            <a:r>
              <a:rPr lang="en-US" altLang="ja-JP" sz="4000" dirty="0" smtClean="0">
                <a:ea typeface="ＭＳ Ｐゴシック" pitchFamily="34" charset="-128"/>
              </a:rPr>
              <a:t> algorithm: example (2) </a:t>
            </a:r>
            <a:endParaRPr lang="en-US" altLang="en-US" sz="4000" dirty="0" smtClean="0">
              <a:ea typeface="ＭＳ Ｐゴシック" pitchFamily="34" charset="-128"/>
            </a:endParaRPr>
          </a:p>
        </p:txBody>
      </p:sp>
      <p:grpSp>
        <p:nvGrpSpPr>
          <p:cNvPr id="77829" name="Group 3"/>
          <p:cNvGrpSpPr>
            <a:grpSpLocks/>
          </p:cNvGrpSpPr>
          <p:nvPr/>
        </p:nvGrpSpPr>
        <p:grpSpPr bwMode="auto">
          <a:xfrm>
            <a:off x="2198688" y="2036763"/>
            <a:ext cx="3244850" cy="1500187"/>
            <a:chOff x="1385" y="1283"/>
            <a:chExt cx="2044" cy="945"/>
          </a:xfrm>
        </p:grpSpPr>
        <p:sp>
          <p:nvSpPr>
            <p:cNvPr id="77848" name="Freeform 4"/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83993" name="Oval 5"/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3994" name="Line 6"/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995" name="Line 7"/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996" name="Rectangle 8"/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3997" name="Oval 9"/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3998" name="Oval 10"/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3999" name="Line 11"/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4000" name="Line 12"/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4001" name="Rectangle 13"/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4002" name="Oval 14"/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4003" name="Oval 15"/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4004" name="Line 16"/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4005" name="Line 17"/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4006" name="Rectangle 18"/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4007" name="Oval 19"/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4008" name="Oval 20"/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4009" name="Line 21"/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4010" name="Line 22"/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4011" name="Rectangle 23"/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4012" name="Oval 24"/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4013" name="Oval 25"/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4014" name="Line 26"/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4015" name="Line 27"/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4016" name="Rectangle 28"/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4017" name="Oval 29"/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4018" name="Oval 30"/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4019" name="Line 31"/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4020" name="Line 32"/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4021" name="Rectangle 33"/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4022" name="Oval 34"/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7879" name="Freeform 35"/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7880" name="Freeform 36"/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7881" name="Freeform 37"/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7882" name="Freeform 38"/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77883" name="Group 39"/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84043" name="Rectangle 4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044" name="Text Box 41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u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7884" name="Group 42"/>
            <p:cNvGrpSpPr>
              <a:grpSpLocks/>
            </p:cNvGrpSpPr>
            <p:nvPr/>
          </p:nvGrpSpPr>
          <p:grpSpPr bwMode="auto"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84041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1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042" name="Text Box 44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y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7885" name="Group 45"/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84039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040" name="Text Box 47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smtClean="0">
                    <a:solidFill>
                      <a:srgbClr val="000000"/>
                    </a:solidFill>
                  </a:rPr>
                  <a:t>x</a:t>
                </a:r>
              </a:p>
            </p:txBody>
          </p:sp>
        </p:grpSp>
        <p:grpSp>
          <p:nvGrpSpPr>
            <p:cNvPr id="77886" name="Group 48"/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84037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5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038" name="Text Box 50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w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7887" name="Group 51"/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84035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1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036" name="Text Box 5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v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7888" name="Group 54"/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84033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3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034" name="Text Box 56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smtClean="0">
                    <a:solidFill>
                      <a:srgbClr val="000000"/>
                    </a:solidFill>
                  </a:rPr>
                  <a:t>z</a:t>
                </a:r>
              </a:p>
            </p:txBody>
          </p:sp>
        </p:grpSp>
      </p:grpSp>
      <p:sp>
        <p:nvSpPr>
          <p:cNvPr id="83974" name="Text Box 57"/>
          <p:cNvSpPr txBox="1">
            <a:spLocks noChangeArrowheads="1"/>
          </p:cNvSpPr>
          <p:nvPr/>
        </p:nvSpPr>
        <p:spPr bwMode="auto">
          <a:xfrm>
            <a:off x="577850" y="1220788"/>
            <a:ext cx="456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000000"/>
                </a:solidFill>
                <a:latin typeface="Gill Sans MT" charset="0"/>
              </a:rPr>
              <a:t>resulting shortest-path tree from u:</a:t>
            </a:r>
          </a:p>
        </p:txBody>
      </p:sp>
      <p:grpSp>
        <p:nvGrpSpPr>
          <p:cNvPr id="77831" name="Group 58"/>
          <p:cNvGrpSpPr>
            <a:grpSpLocks/>
          </p:cNvGrpSpPr>
          <p:nvPr/>
        </p:nvGrpSpPr>
        <p:grpSpPr bwMode="auto">
          <a:xfrm>
            <a:off x="2268538" y="4224338"/>
            <a:ext cx="2319337" cy="2276475"/>
            <a:chOff x="259" y="2768"/>
            <a:chExt cx="1461" cy="1434"/>
          </a:xfrm>
        </p:grpSpPr>
        <p:sp>
          <p:nvSpPr>
            <p:cNvPr id="83978" name="Line 59"/>
            <p:cNvSpPr>
              <a:spLocks noChangeShapeType="1"/>
            </p:cNvSpPr>
            <p:nvPr/>
          </p:nvSpPr>
          <p:spPr bwMode="auto">
            <a:xfrm>
              <a:off x="1152" y="2880"/>
              <a:ext cx="8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979" name="Line 60"/>
            <p:cNvSpPr>
              <a:spLocks noChangeShapeType="1"/>
            </p:cNvSpPr>
            <p:nvPr/>
          </p:nvSpPr>
          <p:spPr bwMode="auto">
            <a:xfrm>
              <a:off x="357" y="3058"/>
              <a:ext cx="1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980" name="Text Box 61"/>
            <p:cNvSpPr txBox="1">
              <a:spLocks noChangeArrowheads="1"/>
            </p:cNvSpPr>
            <p:nvPr/>
          </p:nvSpPr>
          <p:spPr bwMode="auto">
            <a:xfrm>
              <a:off x="883" y="306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v</a:t>
              </a:r>
            </a:p>
          </p:txBody>
        </p:sp>
        <p:sp>
          <p:nvSpPr>
            <p:cNvPr id="83981" name="Text Box 62"/>
            <p:cNvSpPr txBox="1">
              <a:spLocks noChangeArrowheads="1"/>
            </p:cNvSpPr>
            <p:nvPr/>
          </p:nvSpPr>
          <p:spPr bwMode="auto">
            <a:xfrm>
              <a:off x="876" y="324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83982" name="Text Box 63"/>
            <p:cNvSpPr txBox="1">
              <a:spLocks noChangeArrowheads="1"/>
            </p:cNvSpPr>
            <p:nvPr/>
          </p:nvSpPr>
          <p:spPr bwMode="auto">
            <a:xfrm>
              <a:off x="890" y="348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83983" name="Text Box 64"/>
            <p:cNvSpPr txBox="1">
              <a:spLocks noChangeArrowheads="1"/>
            </p:cNvSpPr>
            <p:nvPr/>
          </p:nvSpPr>
          <p:spPr bwMode="auto">
            <a:xfrm>
              <a:off x="875" y="3717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w</a:t>
              </a:r>
            </a:p>
          </p:txBody>
        </p:sp>
        <p:sp>
          <p:nvSpPr>
            <p:cNvPr id="83984" name="Text Box 65"/>
            <p:cNvSpPr txBox="1">
              <a:spLocks noChangeArrowheads="1"/>
            </p:cNvSpPr>
            <p:nvPr/>
          </p:nvSpPr>
          <p:spPr bwMode="auto">
            <a:xfrm>
              <a:off x="884" y="394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z</a:t>
              </a:r>
            </a:p>
          </p:txBody>
        </p:sp>
        <p:sp>
          <p:nvSpPr>
            <p:cNvPr id="83985" name="Text Box 66"/>
            <p:cNvSpPr txBox="1">
              <a:spLocks noChangeArrowheads="1"/>
            </p:cNvSpPr>
            <p:nvPr/>
          </p:nvSpPr>
          <p:spPr bwMode="auto">
            <a:xfrm>
              <a:off x="1248" y="3044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(u,v)</a:t>
              </a:r>
            </a:p>
          </p:txBody>
        </p:sp>
        <p:sp>
          <p:nvSpPr>
            <p:cNvPr id="83986" name="Text Box 67"/>
            <p:cNvSpPr txBox="1">
              <a:spLocks noChangeArrowheads="1"/>
            </p:cNvSpPr>
            <p:nvPr/>
          </p:nvSpPr>
          <p:spPr bwMode="auto">
            <a:xfrm>
              <a:off x="1249" y="3246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(u,x)</a:t>
              </a:r>
            </a:p>
          </p:txBody>
        </p:sp>
        <p:sp>
          <p:nvSpPr>
            <p:cNvPr id="83987" name="Text Box 68"/>
            <p:cNvSpPr txBox="1">
              <a:spLocks noChangeArrowheads="1"/>
            </p:cNvSpPr>
            <p:nvPr/>
          </p:nvSpPr>
          <p:spPr bwMode="auto">
            <a:xfrm>
              <a:off x="1248" y="3497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(u,x)</a:t>
              </a:r>
            </a:p>
          </p:txBody>
        </p:sp>
        <p:sp>
          <p:nvSpPr>
            <p:cNvPr id="83988" name="Text Box 69"/>
            <p:cNvSpPr txBox="1">
              <a:spLocks noChangeArrowheads="1"/>
            </p:cNvSpPr>
            <p:nvPr/>
          </p:nvSpPr>
          <p:spPr bwMode="auto">
            <a:xfrm>
              <a:off x="1264" y="3715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(u,x)</a:t>
              </a:r>
            </a:p>
          </p:txBody>
        </p:sp>
        <p:sp>
          <p:nvSpPr>
            <p:cNvPr id="83989" name="Text Box 70"/>
            <p:cNvSpPr txBox="1">
              <a:spLocks noChangeArrowheads="1"/>
            </p:cNvSpPr>
            <p:nvPr/>
          </p:nvSpPr>
          <p:spPr bwMode="auto">
            <a:xfrm>
              <a:off x="1254" y="3949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(u,x)</a:t>
              </a:r>
            </a:p>
          </p:txBody>
        </p:sp>
        <p:sp>
          <p:nvSpPr>
            <p:cNvPr id="83990" name="Text Box 71"/>
            <p:cNvSpPr txBox="1">
              <a:spLocks noChangeArrowheads="1"/>
            </p:cNvSpPr>
            <p:nvPr/>
          </p:nvSpPr>
          <p:spPr bwMode="auto">
            <a:xfrm>
              <a:off x="259" y="2768"/>
              <a:ext cx="8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destination</a:t>
              </a:r>
            </a:p>
          </p:txBody>
        </p:sp>
        <p:sp>
          <p:nvSpPr>
            <p:cNvPr id="83991" name="Text Box 72"/>
            <p:cNvSpPr txBox="1">
              <a:spLocks noChangeArrowheads="1"/>
            </p:cNvSpPr>
            <p:nvPr/>
          </p:nvSpPr>
          <p:spPr bwMode="auto">
            <a:xfrm>
              <a:off x="1232" y="2791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link</a:t>
              </a:r>
            </a:p>
          </p:txBody>
        </p:sp>
      </p:grpSp>
      <p:sp>
        <p:nvSpPr>
          <p:cNvPr id="83976" name="Text Box 73"/>
          <p:cNvSpPr txBox="1">
            <a:spLocks noChangeArrowheads="1"/>
          </p:cNvSpPr>
          <p:nvPr/>
        </p:nvSpPr>
        <p:spPr bwMode="auto">
          <a:xfrm>
            <a:off x="525463" y="3743325"/>
            <a:ext cx="394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000000"/>
                </a:solidFill>
                <a:latin typeface="Gill Sans MT" charset="0"/>
              </a:rPr>
              <a:t>resulting forwarding table in u:</a:t>
            </a:r>
          </a:p>
        </p:txBody>
      </p:sp>
      <p:pic>
        <p:nvPicPr>
          <p:cNvPr id="77833" name="Picture 7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8604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87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Network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Tahoma" pitchFamily="34" charset="0"/>
              </a:rPr>
              <a:t>4-</a:t>
            </a:r>
            <a:fld id="{768587F7-0D9B-406C-9575-266D31BEED96}" type="slidenum">
              <a:rPr lang="en-US" altLang="en-US">
                <a:solidFill>
                  <a:srgbClr val="000000"/>
                </a:solidFill>
                <a:latin typeface="Tahoma" pitchFamily="34" charset="0"/>
              </a:rPr>
              <a:pPr/>
              <a:t>12</a:t>
            </a:fld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4638" y="4494213"/>
            <a:ext cx="28035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pitchFamily="34" charset="-128"/>
              </a:rPr>
              <a:t>A’s Forwarding table:</a:t>
            </a:r>
          </a:p>
        </p:txBody>
      </p:sp>
      <p:grpSp>
        <p:nvGrpSpPr>
          <p:cNvPr id="78853" name="Group 61"/>
          <p:cNvGrpSpPr>
            <a:grpSpLocks/>
          </p:cNvGrpSpPr>
          <p:nvPr/>
        </p:nvGrpSpPr>
        <p:grpSpPr bwMode="auto">
          <a:xfrm>
            <a:off x="1108075" y="152400"/>
            <a:ext cx="6761163" cy="4222750"/>
            <a:chOff x="1108364" y="817418"/>
            <a:chExt cx="6761018" cy="4222383"/>
          </a:xfrm>
        </p:grpSpPr>
        <p:cxnSp>
          <p:nvCxnSpPr>
            <p:cNvPr id="78855" name="Straight Connector 44"/>
            <p:cNvCxnSpPr>
              <a:cxnSpLocks noChangeShapeType="1"/>
              <a:stCxn id="78871" idx="6"/>
              <a:endCxn id="78873" idx="2"/>
            </p:cNvCxnSpPr>
            <p:nvPr/>
          </p:nvCxnSpPr>
          <p:spPr bwMode="auto">
            <a:xfrm flipV="1">
              <a:off x="5902037" y="1842654"/>
              <a:ext cx="1302327" cy="8312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856" name="Straight Connector 47"/>
            <p:cNvCxnSpPr>
              <a:cxnSpLocks noChangeShapeType="1"/>
              <a:stCxn id="78872" idx="7"/>
              <a:endCxn id="78873" idx="3"/>
            </p:cNvCxnSpPr>
            <p:nvPr/>
          </p:nvCxnSpPr>
          <p:spPr bwMode="auto">
            <a:xfrm flipV="1">
              <a:off x="6317265" y="2077773"/>
              <a:ext cx="984489" cy="202358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857" name="Straight Connector 41"/>
            <p:cNvCxnSpPr>
              <a:cxnSpLocks noChangeShapeType="1"/>
              <a:stCxn id="78871" idx="1"/>
              <a:endCxn id="78868" idx="6"/>
            </p:cNvCxnSpPr>
            <p:nvPr/>
          </p:nvCxnSpPr>
          <p:spPr bwMode="auto">
            <a:xfrm flipH="1" flipV="1">
              <a:off x="2923309" y="1149927"/>
              <a:ext cx="2411100" cy="5407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858" name="Straight Connector 38"/>
            <p:cNvCxnSpPr>
              <a:cxnSpLocks noChangeShapeType="1"/>
              <a:stCxn id="78869" idx="1"/>
              <a:endCxn id="78868" idx="5"/>
            </p:cNvCxnSpPr>
            <p:nvPr/>
          </p:nvCxnSpPr>
          <p:spPr bwMode="auto">
            <a:xfrm flipH="1" flipV="1">
              <a:off x="2825919" y="1385047"/>
              <a:ext cx="499579" cy="133085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859" name="Straight Connector 35"/>
            <p:cNvCxnSpPr>
              <a:cxnSpLocks noChangeShapeType="1"/>
            </p:cNvCxnSpPr>
            <p:nvPr/>
          </p:nvCxnSpPr>
          <p:spPr bwMode="auto">
            <a:xfrm flipH="1">
              <a:off x="3858944" y="2033382"/>
              <a:ext cx="1411087" cy="76892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860" name="Straight Connector 32"/>
            <p:cNvCxnSpPr>
              <a:cxnSpLocks noChangeShapeType="1"/>
              <a:stCxn id="78871" idx="4"/>
              <a:endCxn id="78872" idx="0"/>
            </p:cNvCxnSpPr>
            <p:nvPr/>
          </p:nvCxnSpPr>
          <p:spPr bwMode="auto">
            <a:xfrm>
              <a:off x="5569528" y="2258290"/>
              <a:ext cx="512618" cy="174567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861" name="Straight Connector 30"/>
            <p:cNvCxnSpPr>
              <a:cxnSpLocks noChangeShapeType="1"/>
              <a:stCxn id="78871" idx="3"/>
              <a:endCxn id="78870" idx="7"/>
            </p:cNvCxnSpPr>
            <p:nvPr/>
          </p:nvCxnSpPr>
          <p:spPr bwMode="auto">
            <a:xfrm flipH="1">
              <a:off x="3490937" y="2160900"/>
              <a:ext cx="1843472" cy="228681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862" name="Straight Connector 27"/>
            <p:cNvCxnSpPr>
              <a:cxnSpLocks noChangeShapeType="1"/>
              <a:stCxn id="78869" idx="4"/>
              <a:endCxn id="78870" idx="0"/>
            </p:cNvCxnSpPr>
            <p:nvPr/>
          </p:nvCxnSpPr>
          <p:spPr bwMode="auto">
            <a:xfrm flipH="1">
              <a:off x="3255818" y="3283528"/>
              <a:ext cx="304799" cy="1066799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863" name="Straight Connector 24"/>
            <p:cNvCxnSpPr>
              <a:cxnSpLocks noChangeShapeType="1"/>
              <a:stCxn id="78872" idx="2"/>
              <a:endCxn id="78870" idx="6"/>
            </p:cNvCxnSpPr>
            <p:nvPr/>
          </p:nvCxnSpPr>
          <p:spPr bwMode="auto">
            <a:xfrm flipH="1">
              <a:off x="3588327" y="4336473"/>
              <a:ext cx="2161311" cy="3463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864" name="Straight Connector 21"/>
            <p:cNvCxnSpPr>
              <a:cxnSpLocks noChangeShapeType="1"/>
              <a:stCxn id="78867" idx="5"/>
              <a:endCxn id="78870" idx="1"/>
            </p:cNvCxnSpPr>
            <p:nvPr/>
          </p:nvCxnSpPr>
          <p:spPr bwMode="auto">
            <a:xfrm>
              <a:off x="1675992" y="2922902"/>
              <a:ext cx="1344707" cy="152481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865" name="Straight Connector 17"/>
            <p:cNvCxnSpPr>
              <a:cxnSpLocks noChangeShapeType="1"/>
              <a:stCxn id="78867" idx="6"/>
              <a:endCxn id="78869" idx="2"/>
            </p:cNvCxnSpPr>
            <p:nvPr/>
          </p:nvCxnSpPr>
          <p:spPr bwMode="auto">
            <a:xfrm>
              <a:off x="1773382" y="2687782"/>
              <a:ext cx="1454727" cy="26323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866" name="Straight Connector 16"/>
            <p:cNvCxnSpPr>
              <a:cxnSpLocks noChangeShapeType="1"/>
              <a:stCxn id="78867" idx="7"/>
              <a:endCxn id="78868" idx="3"/>
            </p:cNvCxnSpPr>
            <p:nvPr/>
          </p:nvCxnSpPr>
          <p:spPr bwMode="auto">
            <a:xfrm flipV="1">
              <a:off x="1675992" y="1385047"/>
              <a:ext cx="679689" cy="106761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867" name="Oval 4"/>
            <p:cNvSpPr>
              <a:spLocks noChangeArrowheads="1"/>
            </p:cNvSpPr>
            <p:nvPr/>
          </p:nvSpPr>
          <p:spPr bwMode="auto">
            <a:xfrm>
              <a:off x="1108364" y="2355273"/>
              <a:ext cx="665018" cy="66501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78868" name="Oval 9"/>
            <p:cNvSpPr>
              <a:spLocks noChangeArrowheads="1"/>
            </p:cNvSpPr>
            <p:nvPr/>
          </p:nvSpPr>
          <p:spPr bwMode="auto">
            <a:xfrm>
              <a:off x="2258291" y="817418"/>
              <a:ext cx="665018" cy="66501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78869" name="Oval 10"/>
            <p:cNvSpPr>
              <a:spLocks noChangeArrowheads="1"/>
            </p:cNvSpPr>
            <p:nvPr/>
          </p:nvSpPr>
          <p:spPr bwMode="auto">
            <a:xfrm>
              <a:off x="3228109" y="2618509"/>
              <a:ext cx="665018" cy="66501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78870" name="Oval 11"/>
            <p:cNvSpPr>
              <a:spLocks noChangeArrowheads="1"/>
            </p:cNvSpPr>
            <p:nvPr/>
          </p:nvSpPr>
          <p:spPr bwMode="auto">
            <a:xfrm>
              <a:off x="2923309" y="4350327"/>
              <a:ext cx="665018" cy="66501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78871" name="Oval 12"/>
            <p:cNvSpPr>
              <a:spLocks noChangeArrowheads="1"/>
            </p:cNvSpPr>
            <p:nvPr/>
          </p:nvSpPr>
          <p:spPr bwMode="auto">
            <a:xfrm>
              <a:off x="5237019" y="1593272"/>
              <a:ext cx="665018" cy="66501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78872" name="Oval 13"/>
            <p:cNvSpPr>
              <a:spLocks noChangeArrowheads="1"/>
            </p:cNvSpPr>
            <p:nvPr/>
          </p:nvSpPr>
          <p:spPr bwMode="auto">
            <a:xfrm>
              <a:off x="5749637" y="4003964"/>
              <a:ext cx="665018" cy="66501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78873" name="Oval 14"/>
            <p:cNvSpPr>
              <a:spLocks noChangeArrowheads="1"/>
            </p:cNvSpPr>
            <p:nvPr/>
          </p:nvSpPr>
          <p:spPr bwMode="auto">
            <a:xfrm>
              <a:off x="7204364" y="1510145"/>
              <a:ext cx="665018" cy="66501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78874" name="TextBox 50"/>
            <p:cNvSpPr txBox="1">
              <a:spLocks noChangeArrowheads="1"/>
            </p:cNvSpPr>
            <p:nvPr/>
          </p:nvSpPr>
          <p:spPr bwMode="auto">
            <a:xfrm>
              <a:off x="1676397" y="1565562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78875" name="TextBox 51"/>
            <p:cNvSpPr txBox="1">
              <a:spLocks noChangeArrowheads="1"/>
            </p:cNvSpPr>
            <p:nvPr/>
          </p:nvSpPr>
          <p:spPr bwMode="auto">
            <a:xfrm>
              <a:off x="2369128" y="2363109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8876" name="TextBox 52"/>
            <p:cNvSpPr txBox="1">
              <a:spLocks noChangeArrowheads="1"/>
            </p:cNvSpPr>
            <p:nvPr/>
          </p:nvSpPr>
          <p:spPr bwMode="auto">
            <a:xfrm>
              <a:off x="2356718" y="334219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78877" name="TextBox 53"/>
            <p:cNvSpPr txBox="1">
              <a:spLocks noChangeArrowheads="1"/>
            </p:cNvSpPr>
            <p:nvPr/>
          </p:nvSpPr>
          <p:spPr bwMode="auto">
            <a:xfrm>
              <a:off x="3409662" y="3442430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78878" name="TextBox 54"/>
            <p:cNvSpPr txBox="1">
              <a:spLocks noChangeArrowheads="1"/>
            </p:cNvSpPr>
            <p:nvPr/>
          </p:nvSpPr>
          <p:spPr bwMode="auto">
            <a:xfrm>
              <a:off x="4448752" y="3194675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8879" name="TextBox 55"/>
            <p:cNvSpPr txBox="1">
              <a:spLocks noChangeArrowheads="1"/>
            </p:cNvSpPr>
            <p:nvPr/>
          </p:nvSpPr>
          <p:spPr bwMode="auto">
            <a:xfrm>
              <a:off x="4522067" y="4516581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78880" name="TextBox 56"/>
            <p:cNvSpPr txBox="1">
              <a:spLocks noChangeArrowheads="1"/>
            </p:cNvSpPr>
            <p:nvPr/>
          </p:nvSpPr>
          <p:spPr bwMode="auto">
            <a:xfrm>
              <a:off x="5749637" y="2758681"/>
              <a:ext cx="5854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78881" name="TextBox 57"/>
            <p:cNvSpPr txBox="1">
              <a:spLocks noChangeArrowheads="1"/>
            </p:cNvSpPr>
            <p:nvPr/>
          </p:nvSpPr>
          <p:spPr bwMode="auto">
            <a:xfrm>
              <a:off x="6837218" y="3021917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8882" name="TextBox 58"/>
            <p:cNvSpPr txBox="1">
              <a:spLocks noChangeArrowheads="1"/>
            </p:cNvSpPr>
            <p:nvPr/>
          </p:nvSpPr>
          <p:spPr bwMode="auto">
            <a:xfrm>
              <a:off x="6397720" y="1371177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8883" name="TextBox 59"/>
            <p:cNvSpPr txBox="1">
              <a:spLocks noChangeArrowheads="1"/>
            </p:cNvSpPr>
            <p:nvPr/>
          </p:nvSpPr>
          <p:spPr bwMode="auto">
            <a:xfrm>
              <a:off x="3893127" y="95921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78884" name="TextBox 60"/>
            <p:cNvSpPr txBox="1">
              <a:spLocks noChangeArrowheads="1"/>
            </p:cNvSpPr>
            <p:nvPr/>
          </p:nvSpPr>
          <p:spPr bwMode="auto">
            <a:xfrm>
              <a:off x="3976591" y="2033382"/>
              <a:ext cx="55874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0000"/>
                  </a:solidFill>
                </a:rPr>
                <a:t>11</a:t>
              </a:r>
            </a:p>
          </p:txBody>
        </p:sp>
      </p:grpSp>
      <p:sp>
        <p:nvSpPr>
          <p:cNvPr id="78854" name="TextBox 62"/>
          <p:cNvSpPr txBox="1">
            <a:spLocks noChangeArrowheads="1"/>
          </p:cNvSpPr>
          <p:nvPr/>
        </p:nvSpPr>
        <p:spPr bwMode="auto">
          <a:xfrm>
            <a:off x="3089275" y="1047750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6761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Network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Tahoma" pitchFamily="34" charset="0"/>
              </a:rPr>
              <a:t>4-</a:t>
            </a:r>
            <a:fld id="{371D85CA-FB43-4733-A81C-2E8CA0B4D190}" type="slidenum">
              <a:rPr lang="en-US" altLang="en-US">
                <a:solidFill>
                  <a:srgbClr val="000000"/>
                </a:solidFill>
                <a:latin typeface="Tahoma" pitchFamily="34" charset="0"/>
              </a:rPr>
              <a:pPr/>
              <a:t>13</a:t>
            </a:fld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4638" y="4494213"/>
            <a:ext cx="28035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pitchFamily="34" charset="-128"/>
              </a:rPr>
              <a:t>E’s Forwarding table:</a:t>
            </a:r>
          </a:p>
        </p:txBody>
      </p:sp>
      <p:sp>
        <p:nvSpPr>
          <p:cNvPr id="79878" name="TextBox 37"/>
          <p:cNvSpPr txBox="1">
            <a:spLocks noChangeArrowheads="1"/>
          </p:cNvSpPr>
          <p:nvPr/>
        </p:nvSpPr>
        <p:spPr bwMode="auto">
          <a:xfrm>
            <a:off x="3089275" y="1047750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</a:rPr>
              <a:t>3</a:t>
            </a:r>
          </a:p>
        </p:txBody>
      </p:sp>
      <p:grpSp>
        <p:nvGrpSpPr>
          <p:cNvPr id="37" name="Group 61"/>
          <p:cNvGrpSpPr>
            <a:grpSpLocks/>
          </p:cNvGrpSpPr>
          <p:nvPr/>
        </p:nvGrpSpPr>
        <p:grpSpPr bwMode="auto">
          <a:xfrm>
            <a:off x="1108075" y="152400"/>
            <a:ext cx="6761163" cy="4222750"/>
            <a:chOff x="1108364" y="817418"/>
            <a:chExt cx="6761018" cy="4222383"/>
          </a:xfrm>
        </p:grpSpPr>
        <p:cxnSp>
          <p:nvCxnSpPr>
            <p:cNvPr id="38" name="Straight Connector 44"/>
            <p:cNvCxnSpPr>
              <a:cxnSpLocks noChangeShapeType="1"/>
              <a:stCxn id="55" idx="6"/>
              <a:endCxn id="57" idx="2"/>
            </p:cNvCxnSpPr>
            <p:nvPr/>
          </p:nvCxnSpPr>
          <p:spPr bwMode="auto">
            <a:xfrm flipV="1">
              <a:off x="5902037" y="1842654"/>
              <a:ext cx="1302327" cy="8312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47"/>
            <p:cNvCxnSpPr>
              <a:cxnSpLocks noChangeShapeType="1"/>
              <a:stCxn id="56" idx="7"/>
              <a:endCxn id="57" idx="3"/>
            </p:cNvCxnSpPr>
            <p:nvPr/>
          </p:nvCxnSpPr>
          <p:spPr bwMode="auto">
            <a:xfrm flipV="1">
              <a:off x="6317265" y="2077773"/>
              <a:ext cx="984489" cy="202358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41"/>
            <p:cNvCxnSpPr>
              <a:cxnSpLocks noChangeShapeType="1"/>
              <a:stCxn id="55" idx="1"/>
              <a:endCxn id="52" idx="6"/>
            </p:cNvCxnSpPr>
            <p:nvPr/>
          </p:nvCxnSpPr>
          <p:spPr bwMode="auto">
            <a:xfrm flipH="1" flipV="1">
              <a:off x="2923309" y="1149927"/>
              <a:ext cx="2411100" cy="5407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38"/>
            <p:cNvCxnSpPr>
              <a:cxnSpLocks noChangeShapeType="1"/>
              <a:stCxn id="53" idx="1"/>
              <a:endCxn id="52" idx="5"/>
            </p:cNvCxnSpPr>
            <p:nvPr/>
          </p:nvCxnSpPr>
          <p:spPr bwMode="auto">
            <a:xfrm flipH="1" flipV="1">
              <a:off x="2825919" y="1385047"/>
              <a:ext cx="499579" cy="133085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35"/>
            <p:cNvCxnSpPr>
              <a:cxnSpLocks noChangeShapeType="1"/>
            </p:cNvCxnSpPr>
            <p:nvPr/>
          </p:nvCxnSpPr>
          <p:spPr bwMode="auto">
            <a:xfrm flipH="1">
              <a:off x="3858944" y="2033382"/>
              <a:ext cx="1411087" cy="76892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32"/>
            <p:cNvCxnSpPr>
              <a:cxnSpLocks noChangeShapeType="1"/>
              <a:stCxn id="55" idx="4"/>
              <a:endCxn id="56" idx="0"/>
            </p:cNvCxnSpPr>
            <p:nvPr/>
          </p:nvCxnSpPr>
          <p:spPr bwMode="auto">
            <a:xfrm>
              <a:off x="5569528" y="2258290"/>
              <a:ext cx="512618" cy="174567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30"/>
            <p:cNvCxnSpPr>
              <a:cxnSpLocks noChangeShapeType="1"/>
              <a:stCxn id="55" idx="3"/>
              <a:endCxn id="54" idx="7"/>
            </p:cNvCxnSpPr>
            <p:nvPr/>
          </p:nvCxnSpPr>
          <p:spPr bwMode="auto">
            <a:xfrm flipH="1">
              <a:off x="3490937" y="2160900"/>
              <a:ext cx="1843472" cy="228681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27"/>
            <p:cNvCxnSpPr>
              <a:cxnSpLocks noChangeShapeType="1"/>
              <a:stCxn id="53" idx="4"/>
              <a:endCxn id="54" idx="0"/>
            </p:cNvCxnSpPr>
            <p:nvPr/>
          </p:nvCxnSpPr>
          <p:spPr bwMode="auto">
            <a:xfrm flipH="1">
              <a:off x="3255818" y="3283528"/>
              <a:ext cx="304799" cy="1066799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24"/>
            <p:cNvCxnSpPr>
              <a:cxnSpLocks noChangeShapeType="1"/>
              <a:stCxn id="56" idx="2"/>
              <a:endCxn id="54" idx="6"/>
            </p:cNvCxnSpPr>
            <p:nvPr/>
          </p:nvCxnSpPr>
          <p:spPr bwMode="auto">
            <a:xfrm flipH="1">
              <a:off x="3588327" y="4336473"/>
              <a:ext cx="2161311" cy="3463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21"/>
            <p:cNvCxnSpPr>
              <a:cxnSpLocks noChangeShapeType="1"/>
              <a:stCxn id="51" idx="5"/>
              <a:endCxn id="54" idx="1"/>
            </p:cNvCxnSpPr>
            <p:nvPr/>
          </p:nvCxnSpPr>
          <p:spPr bwMode="auto">
            <a:xfrm>
              <a:off x="1675992" y="2922902"/>
              <a:ext cx="1344707" cy="152481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17"/>
            <p:cNvCxnSpPr>
              <a:cxnSpLocks noChangeShapeType="1"/>
              <a:stCxn id="51" idx="6"/>
              <a:endCxn id="53" idx="2"/>
            </p:cNvCxnSpPr>
            <p:nvPr/>
          </p:nvCxnSpPr>
          <p:spPr bwMode="auto">
            <a:xfrm>
              <a:off x="1773382" y="2687782"/>
              <a:ext cx="1454727" cy="26323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16"/>
            <p:cNvCxnSpPr>
              <a:cxnSpLocks noChangeShapeType="1"/>
              <a:stCxn id="51" idx="7"/>
              <a:endCxn id="52" idx="3"/>
            </p:cNvCxnSpPr>
            <p:nvPr/>
          </p:nvCxnSpPr>
          <p:spPr bwMode="auto">
            <a:xfrm flipV="1">
              <a:off x="1675992" y="1385047"/>
              <a:ext cx="679689" cy="106761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1108364" y="2355273"/>
              <a:ext cx="665018" cy="66501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2" name="Oval 9"/>
            <p:cNvSpPr>
              <a:spLocks noChangeArrowheads="1"/>
            </p:cNvSpPr>
            <p:nvPr/>
          </p:nvSpPr>
          <p:spPr bwMode="auto">
            <a:xfrm>
              <a:off x="2258291" y="817418"/>
              <a:ext cx="665018" cy="66501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3" name="Oval 10"/>
            <p:cNvSpPr>
              <a:spLocks noChangeArrowheads="1"/>
            </p:cNvSpPr>
            <p:nvPr/>
          </p:nvSpPr>
          <p:spPr bwMode="auto">
            <a:xfrm>
              <a:off x="3228109" y="2618509"/>
              <a:ext cx="665018" cy="66501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54" name="Oval 11"/>
            <p:cNvSpPr>
              <a:spLocks noChangeArrowheads="1"/>
            </p:cNvSpPr>
            <p:nvPr/>
          </p:nvSpPr>
          <p:spPr bwMode="auto">
            <a:xfrm>
              <a:off x="2923309" y="4350327"/>
              <a:ext cx="665018" cy="66501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55" name="Oval 12"/>
            <p:cNvSpPr>
              <a:spLocks noChangeArrowheads="1"/>
            </p:cNvSpPr>
            <p:nvPr/>
          </p:nvSpPr>
          <p:spPr bwMode="auto">
            <a:xfrm>
              <a:off x="5237019" y="1593272"/>
              <a:ext cx="665018" cy="66501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56" name="Oval 13"/>
            <p:cNvSpPr>
              <a:spLocks noChangeArrowheads="1"/>
            </p:cNvSpPr>
            <p:nvPr/>
          </p:nvSpPr>
          <p:spPr bwMode="auto">
            <a:xfrm>
              <a:off x="5749637" y="4003964"/>
              <a:ext cx="665018" cy="66501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57" name="Oval 14"/>
            <p:cNvSpPr>
              <a:spLocks noChangeArrowheads="1"/>
            </p:cNvSpPr>
            <p:nvPr/>
          </p:nvSpPr>
          <p:spPr bwMode="auto">
            <a:xfrm>
              <a:off x="7204364" y="1510145"/>
              <a:ext cx="665018" cy="66501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58" name="TextBox 50"/>
            <p:cNvSpPr txBox="1">
              <a:spLocks noChangeArrowheads="1"/>
            </p:cNvSpPr>
            <p:nvPr/>
          </p:nvSpPr>
          <p:spPr bwMode="auto">
            <a:xfrm>
              <a:off x="1676397" y="1565562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59" name="TextBox 51"/>
            <p:cNvSpPr txBox="1">
              <a:spLocks noChangeArrowheads="1"/>
            </p:cNvSpPr>
            <p:nvPr/>
          </p:nvSpPr>
          <p:spPr bwMode="auto">
            <a:xfrm>
              <a:off x="2369128" y="2363109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0" name="TextBox 52"/>
            <p:cNvSpPr txBox="1">
              <a:spLocks noChangeArrowheads="1"/>
            </p:cNvSpPr>
            <p:nvPr/>
          </p:nvSpPr>
          <p:spPr bwMode="auto">
            <a:xfrm>
              <a:off x="2356718" y="334219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1" name="TextBox 53"/>
            <p:cNvSpPr txBox="1">
              <a:spLocks noChangeArrowheads="1"/>
            </p:cNvSpPr>
            <p:nvPr/>
          </p:nvSpPr>
          <p:spPr bwMode="auto">
            <a:xfrm>
              <a:off x="3409662" y="3442430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2" name="TextBox 54"/>
            <p:cNvSpPr txBox="1">
              <a:spLocks noChangeArrowheads="1"/>
            </p:cNvSpPr>
            <p:nvPr/>
          </p:nvSpPr>
          <p:spPr bwMode="auto">
            <a:xfrm>
              <a:off x="4448752" y="3194675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63" name="TextBox 55"/>
            <p:cNvSpPr txBox="1">
              <a:spLocks noChangeArrowheads="1"/>
            </p:cNvSpPr>
            <p:nvPr/>
          </p:nvSpPr>
          <p:spPr bwMode="auto">
            <a:xfrm>
              <a:off x="4522067" y="4516581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64" name="TextBox 56"/>
            <p:cNvSpPr txBox="1">
              <a:spLocks noChangeArrowheads="1"/>
            </p:cNvSpPr>
            <p:nvPr/>
          </p:nvSpPr>
          <p:spPr bwMode="auto">
            <a:xfrm>
              <a:off x="5749637" y="2758681"/>
              <a:ext cx="5854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65" name="TextBox 57"/>
            <p:cNvSpPr txBox="1">
              <a:spLocks noChangeArrowheads="1"/>
            </p:cNvSpPr>
            <p:nvPr/>
          </p:nvSpPr>
          <p:spPr bwMode="auto">
            <a:xfrm>
              <a:off x="6837218" y="3021917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6" name="TextBox 58"/>
            <p:cNvSpPr txBox="1">
              <a:spLocks noChangeArrowheads="1"/>
            </p:cNvSpPr>
            <p:nvPr/>
          </p:nvSpPr>
          <p:spPr bwMode="auto">
            <a:xfrm>
              <a:off x="6397720" y="1371177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67" name="TextBox 59"/>
            <p:cNvSpPr txBox="1">
              <a:spLocks noChangeArrowheads="1"/>
            </p:cNvSpPr>
            <p:nvPr/>
          </p:nvSpPr>
          <p:spPr bwMode="auto">
            <a:xfrm>
              <a:off x="3893127" y="95921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68" name="TextBox 60"/>
            <p:cNvSpPr txBox="1">
              <a:spLocks noChangeArrowheads="1"/>
            </p:cNvSpPr>
            <p:nvPr/>
          </p:nvSpPr>
          <p:spPr bwMode="auto">
            <a:xfrm>
              <a:off x="3976591" y="2033382"/>
              <a:ext cx="55874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0000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861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8499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8FAD23ED-82FF-4107-BCB5-F2030B289946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14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80900" name="Picture 2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8366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altLang="en-US" sz="4000" dirty="0" err="1" smtClean="0">
                <a:ea typeface="ＭＳ Ｐゴシック" pitchFamily="34" charset="-128"/>
              </a:rPr>
              <a:t>Dijkstra</a:t>
            </a:r>
            <a:r>
              <a:rPr lang="en-US" altLang="ja-JP" sz="4000" dirty="0" err="1" smtClean="0">
                <a:ea typeface="ＭＳ Ｐゴシック" pitchFamily="34" charset="-128"/>
              </a:rPr>
              <a:t>’s</a:t>
            </a:r>
            <a:r>
              <a:rPr lang="en-US" altLang="ja-JP" sz="4000" dirty="0" smtClean="0">
                <a:ea typeface="ＭＳ Ｐゴシック" pitchFamily="34" charset="-128"/>
              </a:rPr>
              <a:t> algorithm, discussion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8338" y="1190625"/>
            <a:ext cx="7353300" cy="2651125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algorithm complexity:</a:t>
            </a:r>
            <a:r>
              <a:rPr lang="en-US">
                <a:solidFill>
                  <a:srgbClr val="FF0000"/>
                </a:solidFill>
                <a:cs typeface="+mn-cs"/>
              </a:rPr>
              <a:t> </a:t>
            </a:r>
            <a:r>
              <a:rPr lang="en-US">
                <a:cs typeface="+mn-cs"/>
              </a:rPr>
              <a:t>n nodes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each iteration: need to check all nodes, w, not in N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n(n+1)/2 comparisons: O(n</a:t>
            </a:r>
            <a:r>
              <a:rPr lang="en-US" sz="2400" baseline="30000">
                <a:cs typeface="+mn-cs"/>
              </a:rPr>
              <a:t>2</a:t>
            </a:r>
            <a:r>
              <a:rPr lang="en-US" sz="2400">
                <a:cs typeface="+mn-cs"/>
              </a:rPr>
              <a:t>)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more efficient implementations possible: O(nlogn)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oscillations possible: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e.g., support link cost equals amount of carried traffic:</a:t>
            </a:r>
          </a:p>
        </p:txBody>
      </p:sp>
      <p:sp>
        <p:nvSpPr>
          <p:cNvPr id="80903" name="Freeform 5"/>
          <p:cNvSpPr>
            <a:spLocks/>
          </p:cNvSpPr>
          <p:nvPr/>
        </p:nvSpPr>
        <p:spPr bwMode="auto">
          <a:xfrm>
            <a:off x="395288" y="4141788"/>
            <a:ext cx="1971675" cy="1355725"/>
          </a:xfrm>
          <a:custGeom>
            <a:avLst/>
            <a:gdLst>
              <a:gd name="T0" fmla="*/ 2147483647 w 1242"/>
              <a:gd name="T1" fmla="*/ 2147483647 h 854"/>
              <a:gd name="T2" fmla="*/ 2147483647 w 1242"/>
              <a:gd name="T3" fmla="*/ 2147483647 h 854"/>
              <a:gd name="T4" fmla="*/ 2147483647 w 1242"/>
              <a:gd name="T5" fmla="*/ 2147483647 h 854"/>
              <a:gd name="T6" fmla="*/ 2147483647 w 1242"/>
              <a:gd name="T7" fmla="*/ 2147483647 h 854"/>
              <a:gd name="T8" fmla="*/ 2147483647 w 1242"/>
              <a:gd name="T9" fmla="*/ 2147483647 h 854"/>
              <a:gd name="T10" fmla="*/ 2147483647 w 1242"/>
              <a:gd name="T11" fmla="*/ 2147483647 h 854"/>
              <a:gd name="T12" fmla="*/ 2147483647 w 1242"/>
              <a:gd name="T13" fmla="*/ 2147483647 h 854"/>
              <a:gd name="T14" fmla="*/ 2147483647 w 1242"/>
              <a:gd name="T15" fmla="*/ 2147483647 h 854"/>
              <a:gd name="T16" fmla="*/ 2147483647 w 1242"/>
              <a:gd name="T17" fmla="*/ 2147483647 h 854"/>
              <a:gd name="T18" fmla="*/ 2147483647 w 1242"/>
              <a:gd name="T19" fmla="*/ 2147483647 h 8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2" h="854">
                <a:moveTo>
                  <a:pt x="1" y="381"/>
                </a:moveTo>
                <a:cubicBezTo>
                  <a:pt x="0" y="296"/>
                  <a:pt x="88" y="222"/>
                  <a:pt x="169" y="162"/>
                </a:cubicBezTo>
                <a:cubicBezTo>
                  <a:pt x="250" y="102"/>
                  <a:pt x="378" y="40"/>
                  <a:pt x="487" y="18"/>
                </a:cubicBezTo>
                <a:cubicBezTo>
                  <a:pt x="616" y="6"/>
                  <a:pt x="685" y="0"/>
                  <a:pt x="823" y="30"/>
                </a:cubicBezTo>
                <a:cubicBezTo>
                  <a:pt x="961" y="60"/>
                  <a:pt x="1121" y="165"/>
                  <a:pt x="1183" y="261"/>
                </a:cubicBezTo>
                <a:cubicBezTo>
                  <a:pt x="1242" y="357"/>
                  <a:pt x="1219" y="523"/>
                  <a:pt x="1177" y="609"/>
                </a:cubicBezTo>
                <a:cubicBezTo>
                  <a:pt x="1135" y="695"/>
                  <a:pt x="1049" y="742"/>
                  <a:pt x="928" y="780"/>
                </a:cubicBezTo>
                <a:cubicBezTo>
                  <a:pt x="807" y="818"/>
                  <a:pt x="573" y="854"/>
                  <a:pt x="448" y="837"/>
                </a:cubicBezTo>
                <a:cubicBezTo>
                  <a:pt x="323" y="820"/>
                  <a:pt x="252" y="751"/>
                  <a:pt x="178" y="675"/>
                </a:cubicBezTo>
                <a:cubicBezTo>
                  <a:pt x="104" y="599"/>
                  <a:pt x="2" y="466"/>
                  <a:pt x="1" y="3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0904" name="Freeform 6"/>
          <p:cNvSpPr>
            <a:spLocks/>
          </p:cNvSpPr>
          <p:nvPr/>
        </p:nvSpPr>
        <p:spPr bwMode="auto">
          <a:xfrm>
            <a:off x="796925" y="4479925"/>
            <a:ext cx="390525" cy="2095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80905" name="Group 7"/>
          <p:cNvGrpSpPr>
            <a:grpSpLocks/>
          </p:cNvGrpSpPr>
          <p:nvPr/>
        </p:nvGrpSpPr>
        <p:grpSpPr bwMode="auto">
          <a:xfrm>
            <a:off x="1103313" y="4162425"/>
            <a:ext cx="501650" cy="396875"/>
            <a:chOff x="1747" y="3190"/>
            <a:chExt cx="316" cy="250"/>
          </a:xfrm>
        </p:grpSpPr>
        <p:sp>
          <p:nvSpPr>
            <p:cNvPr id="85221" name="Oval 8"/>
            <p:cNvSpPr>
              <a:spLocks noChangeArrowheads="1"/>
            </p:cNvSpPr>
            <p:nvPr/>
          </p:nvSpPr>
          <p:spPr bwMode="auto">
            <a:xfrm>
              <a:off x="1750" y="330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5222" name="Line 9"/>
            <p:cNvSpPr>
              <a:spLocks noChangeShapeType="1"/>
            </p:cNvSpPr>
            <p:nvPr/>
          </p:nvSpPr>
          <p:spPr bwMode="auto">
            <a:xfrm>
              <a:off x="1750" y="330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5223" name="Line 10"/>
            <p:cNvSpPr>
              <a:spLocks noChangeShapeType="1"/>
            </p:cNvSpPr>
            <p:nvPr/>
          </p:nvSpPr>
          <p:spPr bwMode="auto">
            <a:xfrm>
              <a:off x="2063" y="330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5224" name="Rectangle 11"/>
            <p:cNvSpPr>
              <a:spLocks noChangeArrowheads="1"/>
            </p:cNvSpPr>
            <p:nvPr/>
          </p:nvSpPr>
          <p:spPr bwMode="auto">
            <a:xfrm>
              <a:off x="1750" y="330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225" name="Oval 12"/>
            <p:cNvSpPr>
              <a:spLocks noChangeArrowheads="1"/>
            </p:cNvSpPr>
            <p:nvPr/>
          </p:nvSpPr>
          <p:spPr bwMode="auto">
            <a:xfrm>
              <a:off x="1747" y="324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81130" name="Group 13"/>
            <p:cNvGrpSpPr>
              <a:grpSpLocks/>
            </p:cNvGrpSpPr>
            <p:nvPr/>
          </p:nvGrpSpPr>
          <p:grpSpPr bwMode="auto">
            <a:xfrm>
              <a:off x="1790" y="3190"/>
              <a:ext cx="223" cy="250"/>
              <a:chOff x="2945" y="2425"/>
              <a:chExt cx="226" cy="250"/>
            </a:xfrm>
          </p:grpSpPr>
          <p:sp>
            <p:nvSpPr>
              <p:cNvPr id="85227" name="Rectangle 1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228" name="Text Box 15"/>
              <p:cNvSpPr txBox="1">
                <a:spLocks noChangeArrowheads="1"/>
              </p:cNvSpPr>
              <p:nvPr/>
            </p:nvSpPr>
            <p:spPr bwMode="auto">
              <a:xfrm>
                <a:off x="2945" y="2425"/>
                <a:ext cx="22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A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80906" name="Group 16"/>
          <p:cNvGrpSpPr>
            <a:grpSpLocks/>
          </p:cNvGrpSpPr>
          <p:nvPr/>
        </p:nvGrpSpPr>
        <p:grpSpPr bwMode="auto">
          <a:xfrm>
            <a:off x="455613" y="4567238"/>
            <a:ext cx="501650" cy="396875"/>
            <a:chOff x="2221" y="3571"/>
            <a:chExt cx="316" cy="250"/>
          </a:xfrm>
        </p:grpSpPr>
        <p:sp>
          <p:nvSpPr>
            <p:cNvPr id="85213" name="Oval 17"/>
            <p:cNvSpPr>
              <a:spLocks noChangeArrowheads="1"/>
            </p:cNvSpPr>
            <p:nvPr/>
          </p:nvSpPr>
          <p:spPr bwMode="auto">
            <a:xfrm>
              <a:off x="2224" y="369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5214" name="Line 18"/>
            <p:cNvSpPr>
              <a:spLocks noChangeShapeType="1"/>
            </p:cNvSpPr>
            <p:nvPr/>
          </p:nvSpPr>
          <p:spPr bwMode="auto">
            <a:xfrm>
              <a:off x="2224" y="36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5215" name="Line 19"/>
            <p:cNvSpPr>
              <a:spLocks noChangeShapeType="1"/>
            </p:cNvSpPr>
            <p:nvPr/>
          </p:nvSpPr>
          <p:spPr bwMode="auto">
            <a:xfrm>
              <a:off x="2537" y="36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5216" name="Rectangle 20"/>
            <p:cNvSpPr>
              <a:spLocks noChangeArrowheads="1"/>
            </p:cNvSpPr>
            <p:nvPr/>
          </p:nvSpPr>
          <p:spPr bwMode="auto">
            <a:xfrm>
              <a:off x="2224" y="368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217" name="Oval 21"/>
            <p:cNvSpPr>
              <a:spLocks noChangeArrowheads="1"/>
            </p:cNvSpPr>
            <p:nvPr/>
          </p:nvSpPr>
          <p:spPr bwMode="auto">
            <a:xfrm>
              <a:off x="2221" y="362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81122" name="Group 22"/>
            <p:cNvGrpSpPr>
              <a:grpSpLocks/>
            </p:cNvGrpSpPr>
            <p:nvPr/>
          </p:nvGrpSpPr>
          <p:grpSpPr bwMode="auto">
            <a:xfrm>
              <a:off x="2275" y="3571"/>
              <a:ext cx="232" cy="250"/>
              <a:chOff x="2941" y="2425"/>
              <a:chExt cx="235" cy="250"/>
            </a:xfrm>
          </p:grpSpPr>
          <p:sp>
            <p:nvSpPr>
              <p:cNvPr id="85219" name="Rectangle 2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5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220" name="Text Box 24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D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80907" name="Group 25"/>
          <p:cNvGrpSpPr>
            <a:grpSpLocks/>
          </p:cNvGrpSpPr>
          <p:nvPr/>
        </p:nvGrpSpPr>
        <p:grpSpPr bwMode="auto">
          <a:xfrm>
            <a:off x="1090613" y="5029200"/>
            <a:ext cx="500062" cy="396875"/>
            <a:chOff x="2903" y="2884"/>
            <a:chExt cx="315" cy="250"/>
          </a:xfrm>
        </p:grpSpPr>
        <p:grpSp>
          <p:nvGrpSpPr>
            <p:cNvPr id="81108" name="Group 26"/>
            <p:cNvGrpSpPr>
              <a:grpSpLocks/>
            </p:cNvGrpSpPr>
            <p:nvPr/>
          </p:nvGrpSpPr>
          <p:grpSpPr bwMode="auto">
            <a:xfrm>
              <a:off x="2903" y="2938"/>
              <a:ext cx="315" cy="144"/>
              <a:chOff x="2903" y="2938"/>
              <a:chExt cx="315" cy="144"/>
            </a:xfrm>
          </p:grpSpPr>
          <p:sp>
            <p:nvSpPr>
              <p:cNvPr id="85208" name="Oval 27"/>
              <p:cNvSpPr>
                <a:spLocks noChangeArrowheads="1"/>
              </p:cNvSpPr>
              <p:nvPr/>
            </p:nvSpPr>
            <p:spPr bwMode="auto">
              <a:xfrm>
                <a:off x="2903" y="3001"/>
                <a:ext cx="312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209" name="Line 28"/>
              <p:cNvSpPr>
                <a:spLocks noChangeShapeType="1"/>
              </p:cNvSpPr>
              <p:nvPr/>
            </p:nvSpPr>
            <p:spPr bwMode="auto">
              <a:xfrm>
                <a:off x="2903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210" name="Line 29"/>
              <p:cNvSpPr>
                <a:spLocks noChangeShapeType="1"/>
              </p:cNvSpPr>
              <p:nvPr/>
            </p:nvSpPr>
            <p:spPr bwMode="auto">
              <a:xfrm>
                <a:off x="3215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211" name="Rectangle 30"/>
              <p:cNvSpPr>
                <a:spLocks noChangeArrowheads="1"/>
              </p:cNvSpPr>
              <p:nvPr/>
            </p:nvSpPr>
            <p:spPr bwMode="auto">
              <a:xfrm>
                <a:off x="2903" y="2994"/>
                <a:ext cx="309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212" name="Oval 31"/>
              <p:cNvSpPr>
                <a:spLocks noChangeArrowheads="1"/>
              </p:cNvSpPr>
              <p:nvPr/>
            </p:nvSpPr>
            <p:spPr bwMode="auto">
              <a:xfrm>
                <a:off x="2906" y="2938"/>
                <a:ext cx="312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1109" name="Group 32"/>
            <p:cNvGrpSpPr>
              <a:grpSpLocks/>
            </p:cNvGrpSpPr>
            <p:nvPr/>
          </p:nvGrpSpPr>
          <p:grpSpPr bwMode="auto">
            <a:xfrm>
              <a:off x="2949" y="2884"/>
              <a:ext cx="232" cy="250"/>
              <a:chOff x="2940" y="2425"/>
              <a:chExt cx="235" cy="250"/>
            </a:xfrm>
          </p:grpSpPr>
          <p:sp>
            <p:nvSpPr>
              <p:cNvPr id="85206" name="Rectangle 3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5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207" name="Text Box 34"/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C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80908" name="Group 35"/>
          <p:cNvGrpSpPr>
            <a:grpSpLocks/>
          </p:cNvGrpSpPr>
          <p:nvPr/>
        </p:nvGrpSpPr>
        <p:grpSpPr bwMode="auto">
          <a:xfrm>
            <a:off x="1744663" y="4581525"/>
            <a:ext cx="501650" cy="396875"/>
            <a:chOff x="2217" y="2884"/>
            <a:chExt cx="316" cy="250"/>
          </a:xfrm>
        </p:grpSpPr>
        <p:sp>
          <p:nvSpPr>
            <p:cNvPr id="85196" name="Oval 36"/>
            <p:cNvSpPr>
              <a:spLocks noChangeArrowheads="1"/>
            </p:cNvSpPr>
            <p:nvPr/>
          </p:nvSpPr>
          <p:spPr bwMode="auto">
            <a:xfrm>
              <a:off x="2220" y="30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5197" name="Line 37"/>
            <p:cNvSpPr>
              <a:spLocks noChangeShapeType="1"/>
            </p:cNvSpPr>
            <p:nvPr/>
          </p:nvSpPr>
          <p:spPr bwMode="auto">
            <a:xfrm>
              <a:off x="2220" y="29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5198" name="Line 38"/>
            <p:cNvSpPr>
              <a:spLocks noChangeShapeType="1"/>
            </p:cNvSpPr>
            <p:nvPr/>
          </p:nvSpPr>
          <p:spPr bwMode="auto">
            <a:xfrm>
              <a:off x="2533" y="29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5199" name="Rectangle 39"/>
            <p:cNvSpPr>
              <a:spLocks noChangeArrowheads="1"/>
            </p:cNvSpPr>
            <p:nvPr/>
          </p:nvSpPr>
          <p:spPr bwMode="auto">
            <a:xfrm>
              <a:off x="2220" y="29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200" name="Oval 40"/>
            <p:cNvSpPr>
              <a:spLocks noChangeArrowheads="1"/>
            </p:cNvSpPr>
            <p:nvPr/>
          </p:nvSpPr>
          <p:spPr bwMode="auto">
            <a:xfrm>
              <a:off x="2217" y="29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81105" name="Group 41"/>
            <p:cNvGrpSpPr>
              <a:grpSpLocks/>
            </p:cNvGrpSpPr>
            <p:nvPr/>
          </p:nvGrpSpPr>
          <p:grpSpPr bwMode="auto">
            <a:xfrm>
              <a:off x="2270" y="2884"/>
              <a:ext cx="223" cy="250"/>
              <a:chOff x="2945" y="2425"/>
              <a:chExt cx="226" cy="250"/>
            </a:xfrm>
          </p:grpSpPr>
          <p:sp>
            <p:nvSpPr>
              <p:cNvPr id="85202" name="Rectangle 4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203" name="Text Box 43"/>
              <p:cNvSpPr txBox="1">
                <a:spLocks noChangeArrowheads="1"/>
              </p:cNvSpPr>
              <p:nvPr/>
            </p:nvSpPr>
            <p:spPr bwMode="auto">
              <a:xfrm>
                <a:off x="2945" y="2425"/>
                <a:ext cx="22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B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85005" name="Text Box 44"/>
          <p:cNvSpPr txBox="1">
            <a:spLocks noChangeArrowheads="1"/>
          </p:cNvSpPr>
          <p:nvPr/>
        </p:nvSpPr>
        <p:spPr bwMode="auto">
          <a:xfrm>
            <a:off x="798513" y="43338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0910" name="Freeform 45"/>
          <p:cNvSpPr>
            <a:spLocks/>
          </p:cNvSpPr>
          <p:nvPr/>
        </p:nvSpPr>
        <p:spPr bwMode="auto">
          <a:xfrm flipH="1">
            <a:off x="1482725" y="4479925"/>
            <a:ext cx="338138" cy="204788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0911" name="Freeform 46"/>
          <p:cNvSpPr>
            <a:spLocks/>
          </p:cNvSpPr>
          <p:nvPr/>
        </p:nvSpPr>
        <p:spPr bwMode="auto">
          <a:xfrm flipH="1" flipV="1">
            <a:off x="1497013" y="4894263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0912" name="Freeform 47"/>
          <p:cNvSpPr>
            <a:spLocks/>
          </p:cNvSpPr>
          <p:nvPr/>
        </p:nvSpPr>
        <p:spPr bwMode="auto">
          <a:xfrm flipV="1">
            <a:off x="858838" y="4884738"/>
            <a:ext cx="323850" cy="2476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5009" name="Text Box 48"/>
          <p:cNvSpPr txBox="1">
            <a:spLocks noChangeArrowheads="1"/>
          </p:cNvSpPr>
          <p:nvPr/>
        </p:nvSpPr>
        <p:spPr bwMode="auto">
          <a:xfrm>
            <a:off x="1627188" y="4343400"/>
            <a:ext cx="484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1+e</a:t>
            </a:r>
          </a:p>
        </p:txBody>
      </p:sp>
      <p:sp>
        <p:nvSpPr>
          <p:cNvPr id="85010" name="Text Box 49"/>
          <p:cNvSpPr txBox="1">
            <a:spLocks noChangeArrowheads="1"/>
          </p:cNvSpPr>
          <p:nvPr/>
        </p:nvSpPr>
        <p:spPr bwMode="auto">
          <a:xfrm>
            <a:off x="1633538" y="493395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85011" name="Text Box 50"/>
          <p:cNvSpPr txBox="1">
            <a:spLocks noChangeArrowheads="1"/>
          </p:cNvSpPr>
          <p:nvPr/>
        </p:nvSpPr>
        <p:spPr bwMode="auto">
          <a:xfrm>
            <a:off x="762000" y="495776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5012" name="Line 51"/>
          <p:cNvSpPr>
            <a:spLocks noChangeShapeType="1"/>
          </p:cNvSpPr>
          <p:nvPr/>
        </p:nvSpPr>
        <p:spPr bwMode="auto">
          <a:xfrm flipV="1">
            <a:off x="1330325" y="5351463"/>
            <a:ext cx="0" cy="400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5013" name="Text Box 52"/>
          <p:cNvSpPr txBox="1">
            <a:spLocks noChangeArrowheads="1"/>
          </p:cNvSpPr>
          <p:nvPr/>
        </p:nvSpPr>
        <p:spPr bwMode="auto">
          <a:xfrm>
            <a:off x="1085850" y="55594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FF0000"/>
                </a:solidFill>
              </a:rPr>
              <a:t>e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85014" name="Line 53"/>
          <p:cNvSpPr>
            <a:spLocks noChangeShapeType="1"/>
          </p:cNvSpPr>
          <p:nvPr/>
        </p:nvSpPr>
        <p:spPr bwMode="auto">
          <a:xfrm flipH="1" flipV="1">
            <a:off x="511175" y="4884738"/>
            <a:ext cx="4763" cy="338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5015" name="Text Box 54"/>
          <p:cNvSpPr txBox="1">
            <a:spLocks noChangeArrowheads="1"/>
          </p:cNvSpPr>
          <p:nvPr/>
        </p:nvSpPr>
        <p:spPr bwMode="auto">
          <a:xfrm>
            <a:off x="338138" y="51736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FF0000"/>
                </a:solidFill>
              </a:rPr>
              <a:t>1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85016" name="Line 55"/>
          <p:cNvSpPr>
            <a:spLocks noChangeShapeType="1"/>
          </p:cNvSpPr>
          <p:nvPr/>
        </p:nvSpPr>
        <p:spPr bwMode="auto">
          <a:xfrm flipV="1">
            <a:off x="2030413" y="4918075"/>
            <a:ext cx="0" cy="428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5017" name="Text Box 56"/>
          <p:cNvSpPr txBox="1">
            <a:spLocks noChangeArrowheads="1"/>
          </p:cNvSpPr>
          <p:nvPr/>
        </p:nvSpPr>
        <p:spPr bwMode="auto">
          <a:xfrm>
            <a:off x="1871663" y="5278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FF0000"/>
                </a:solidFill>
              </a:rPr>
              <a:t>1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80922" name="Freeform 57"/>
          <p:cNvSpPr>
            <a:spLocks/>
          </p:cNvSpPr>
          <p:nvPr/>
        </p:nvSpPr>
        <p:spPr bwMode="auto">
          <a:xfrm flipH="1" flipV="1">
            <a:off x="1401763" y="4851400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0923" name="Freeform 58"/>
          <p:cNvSpPr>
            <a:spLocks/>
          </p:cNvSpPr>
          <p:nvPr/>
        </p:nvSpPr>
        <p:spPr bwMode="auto">
          <a:xfrm flipH="1">
            <a:off x="949325" y="4860925"/>
            <a:ext cx="304800" cy="2190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5020" name="Text Box 59"/>
          <p:cNvSpPr txBox="1">
            <a:spLocks noChangeArrowheads="1"/>
          </p:cNvSpPr>
          <p:nvPr/>
        </p:nvSpPr>
        <p:spPr bwMode="auto">
          <a:xfrm>
            <a:off x="1047750" y="473868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5021" name="Text Box 60"/>
          <p:cNvSpPr txBox="1">
            <a:spLocks noChangeArrowheads="1"/>
          </p:cNvSpPr>
          <p:nvPr/>
        </p:nvSpPr>
        <p:spPr bwMode="auto">
          <a:xfrm>
            <a:off x="1390650" y="473075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5022" name="Text Box 211"/>
          <p:cNvSpPr txBox="1">
            <a:spLocks noChangeArrowheads="1"/>
          </p:cNvSpPr>
          <p:nvPr/>
        </p:nvSpPr>
        <p:spPr bwMode="auto">
          <a:xfrm>
            <a:off x="908050" y="5824538"/>
            <a:ext cx="949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99"/>
                </a:solidFill>
              </a:rPr>
              <a:t>initially</a:t>
            </a:r>
            <a:endParaRPr lang="en-US" altLang="en-US" smtClean="0">
              <a:solidFill>
                <a:srgbClr val="000099"/>
              </a:solidFill>
            </a:endParaRPr>
          </a:p>
        </p:txBody>
      </p:sp>
      <p:grpSp>
        <p:nvGrpSpPr>
          <p:cNvPr id="721194" name="Group 298"/>
          <p:cNvGrpSpPr>
            <a:grpSpLocks/>
          </p:cNvGrpSpPr>
          <p:nvPr/>
        </p:nvGrpSpPr>
        <p:grpSpPr bwMode="auto">
          <a:xfrm>
            <a:off x="2544763" y="4189413"/>
            <a:ext cx="2195512" cy="2293937"/>
            <a:chOff x="1729" y="2639"/>
            <a:chExt cx="1383" cy="1445"/>
          </a:xfrm>
        </p:grpSpPr>
        <p:sp>
          <p:nvSpPr>
            <p:cNvPr id="81052" name="Freeform 61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81053" name="Freeform 62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4 h 186"/>
                <a:gd name="T2" fmla="*/ 9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81054" name="Group 63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85188" name="Oval 64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189" name="Line 65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90" name="Line 66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91" name="Rectangle 67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192" name="Oval 68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1097" name="Group 69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85194" name="Rectangle 7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519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2000" smtClean="0">
                      <a:solidFill>
                        <a:srgbClr val="000000"/>
                      </a:solidFill>
                    </a:rPr>
                    <a:t>A</a:t>
                  </a: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81055" name="Group 72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85180" name="Oval 73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181" name="Line 74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82" name="Line 75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83" name="Rectangle 76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184" name="Oval 77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1089" name="Group 78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85186" name="Rectangle 7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52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5187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2000" smtClean="0">
                      <a:solidFill>
                        <a:srgbClr val="000000"/>
                      </a:solidFill>
                    </a:rPr>
                    <a:t>D</a:t>
                  </a: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81056" name="Group 81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81075" name="Group 82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85175" name="Oval 83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5176" name="Line 84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5177" name="Line 85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5178" name="Rectangle 86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5179" name="Oval 87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81076" name="Group 88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85173" name="Rectangle 8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52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5174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2000" smtClean="0">
                      <a:solidFill>
                        <a:srgbClr val="000000"/>
                      </a:solidFill>
                    </a:rPr>
                    <a:t>C</a:t>
                  </a: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81057" name="Group 91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85163" name="Oval 92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164" name="Line 93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65" name="Line 94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66" name="Rectangle 95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167" name="Oval 96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1072" name="Group 97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85169" name="Rectangle 9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5170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2000" smtClean="0">
                      <a:solidFill>
                        <a:srgbClr val="000000"/>
                      </a:solidFill>
                    </a:rPr>
                    <a:t>B</a:t>
                  </a: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81058" name="Freeform 101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28 h 186"/>
                <a:gd name="T2" fmla="*/ 1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81059" name="Freeform 102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8 h 186"/>
                <a:gd name="T2" fmla="*/ 1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81060" name="Freeform 103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28 h 186"/>
                <a:gd name="T2" fmla="*/ 1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81061" name="Freeform 107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21 h 186"/>
                <a:gd name="T2" fmla="*/ 1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81062" name="Freeform 108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13 h 186"/>
                <a:gd name="T2" fmla="*/ 1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85159" name="Text Box 212"/>
            <p:cNvSpPr txBox="1">
              <a:spLocks noChangeArrowheads="1"/>
            </p:cNvSpPr>
            <p:nvPr/>
          </p:nvSpPr>
          <p:spPr bwMode="auto">
            <a:xfrm>
              <a:off x="1729" y="3612"/>
              <a:ext cx="138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99"/>
                  </a:solidFill>
                  <a:latin typeface="Gill Sans MT" pitchFamily="34" charset="0"/>
                </a:rPr>
                <a:t>given these costs,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99"/>
                  </a:solidFill>
                  <a:latin typeface="Gill Sans MT" pitchFamily="34" charset="0"/>
                </a:rPr>
                <a:t>find new routing….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99"/>
                  </a:solidFill>
                  <a:latin typeface="Gill Sans MT" pitchFamily="34" charset="0"/>
                </a:rPr>
                <a:t>resulting in new costs</a:t>
              </a:r>
            </a:p>
          </p:txBody>
        </p:sp>
        <p:sp>
          <p:nvSpPr>
            <p:cNvPr id="85160" name="Line 21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5161" name="Line 21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5162" name="Line 21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0928" name="Freeform 288"/>
          <p:cNvSpPr>
            <a:spLocks/>
          </p:cNvSpPr>
          <p:nvPr/>
        </p:nvSpPr>
        <p:spPr bwMode="auto">
          <a:xfrm>
            <a:off x="1358900" y="4338638"/>
            <a:ext cx="609600" cy="828675"/>
          </a:xfrm>
          <a:custGeom>
            <a:avLst/>
            <a:gdLst>
              <a:gd name="T0" fmla="*/ 0 w 384"/>
              <a:gd name="T1" fmla="*/ 2147483647 h 522"/>
              <a:gd name="T2" fmla="*/ 2147483647 w 384"/>
              <a:gd name="T3" fmla="*/ 2147483647 h 522"/>
              <a:gd name="T4" fmla="*/ 2147483647 w 384"/>
              <a:gd name="T5" fmla="*/ 0 h 5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522">
                <a:moveTo>
                  <a:pt x="0" y="522"/>
                </a:moveTo>
                <a:lnTo>
                  <a:pt x="384" y="249"/>
                </a:lnTo>
                <a:lnTo>
                  <a:pt x="12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5025" name="Line 289"/>
          <p:cNvSpPr>
            <a:spLocks noChangeShapeType="1"/>
          </p:cNvSpPr>
          <p:nvPr/>
        </p:nvSpPr>
        <p:spPr bwMode="auto">
          <a:xfrm flipV="1">
            <a:off x="720725" y="4419600"/>
            <a:ext cx="447675" cy="2428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21186" name="Freeform 290"/>
          <p:cNvSpPr>
            <a:spLocks/>
          </p:cNvSpPr>
          <p:nvPr/>
        </p:nvSpPr>
        <p:spPr bwMode="auto">
          <a:xfrm>
            <a:off x="2943225" y="4391025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721187" name="Group 291"/>
          <p:cNvGrpSpPr>
            <a:grpSpLocks/>
          </p:cNvGrpSpPr>
          <p:nvPr/>
        </p:nvGrpSpPr>
        <p:grpSpPr bwMode="auto">
          <a:xfrm>
            <a:off x="2768600" y="4376738"/>
            <a:ext cx="1430338" cy="966787"/>
            <a:chOff x="1870" y="2772"/>
            <a:chExt cx="901" cy="609"/>
          </a:xfrm>
        </p:grpSpPr>
        <p:sp>
          <p:nvSpPr>
            <p:cNvPr id="85142" name="Text Box 292"/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2+e</a:t>
              </a:r>
            </a:p>
          </p:txBody>
        </p:sp>
        <p:sp>
          <p:nvSpPr>
            <p:cNvPr id="85143" name="Text Box 293"/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85144" name="Text Box 294"/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85145" name="Text Box 295"/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85146" name="Text Box 296"/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1+e</a:t>
              </a:r>
            </a:p>
          </p:txBody>
        </p:sp>
        <p:sp>
          <p:nvSpPr>
            <p:cNvPr id="85147" name="Text Box 297"/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721195" name="Group 299"/>
          <p:cNvGrpSpPr>
            <a:grpSpLocks/>
          </p:cNvGrpSpPr>
          <p:nvPr/>
        </p:nvGrpSpPr>
        <p:grpSpPr bwMode="auto">
          <a:xfrm>
            <a:off x="4814888" y="4197350"/>
            <a:ext cx="2195512" cy="2293938"/>
            <a:chOff x="1729" y="2639"/>
            <a:chExt cx="1383" cy="1445"/>
          </a:xfrm>
        </p:grpSpPr>
        <p:sp>
          <p:nvSpPr>
            <p:cNvPr id="80998" name="Freeform 300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80999" name="Freeform 301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4 h 186"/>
                <a:gd name="T2" fmla="*/ 9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81000" name="Group 302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85134" name="Oval 303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135" name="Line 304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36" name="Line 305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37" name="Rectangle 306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138" name="Oval 307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1043" name="Group 308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85140" name="Rectangle 30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5141" name="Text Box 310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2000" smtClean="0">
                      <a:solidFill>
                        <a:srgbClr val="000000"/>
                      </a:solidFill>
                    </a:rPr>
                    <a:t>A</a:t>
                  </a: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81001" name="Group 311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85126" name="Oval 312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127" name="Line 313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28" name="Line 314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29" name="Rectangle 315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130" name="Oval 316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1035" name="Group 317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85132" name="Rectangle 31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52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5133" name="Text Box 319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2000" smtClean="0">
                      <a:solidFill>
                        <a:srgbClr val="000000"/>
                      </a:solidFill>
                    </a:rPr>
                    <a:t>D</a:t>
                  </a: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81002" name="Group 320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81021" name="Group 321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85121" name="Oval 322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5122" name="Line 323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5123" name="Line 324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5124" name="Rectangle 325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5125" name="Oval 326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81022" name="Group 327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85119" name="Rectangle 32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52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5120" name="Text Box 329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2000" smtClean="0">
                      <a:solidFill>
                        <a:srgbClr val="000000"/>
                      </a:solidFill>
                    </a:rPr>
                    <a:t>C</a:t>
                  </a: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81003" name="Group 330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85109" name="Oval 331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110" name="Line 332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11" name="Line 333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12" name="Rectangle 334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113" name="Oval 335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1018" name="Group 336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85115" name="Rectangle 3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5116" name="Text Box 338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2000" smtClean="0">
                      <a:solidFill>
                        <a:srgbClr val="000000"/>
                      </a:solidFill>
                    </a:rPr>
                    <a:t>B</a:t>
                  </a: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81004" name="Freeform 339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28 h 186"/>
                <a:gd name="T2" fmla="*/ 1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81005" name="Freeform 340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8 h 186"/>
                <a:gd name="T2" fmla="*/ 1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81006" name="Freeform 341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28 h 186"/>
                <a:gd name="T2" fmla="*/ 1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81007" name="Freeform 342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21 h 186"/>
                <a:gd name="T2" fmla="*/ 1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81008" name="Freeform 343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13 h 186"/>
                <a:gd name="T2" fmla="*/ 1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85105" name="Text Box 344"/>
            <p:cNvSpPr txBox="1">
              <a:spLocks noChangeArrowheads="1"/>
            </p:cNvSpPr>
            <p:nvPr/>
          </p:nvSpPr>
          <p:spPr bwMode="auto">
            <a:xfrm>
              <a:off x="1729" y="3612"/>
              <a:ext cx="138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99"/>
                  </a:solidFill>
                  <a:latin typeface="Gill Sans MT" pitchFamily="34" charset="0"/>
                </a:rPr>
                <a:t>given these costs,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99"/>
                  </a:solidFill>
                  <a:latin typeface="Gill Sans MT" pitchFamily="34" charset="0"/>
                </a:rPr>
                <a:t>find new routing….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99"/>
                  </a:solidFill>
                  <a:latin typeface="Gill Sans MT" pitchFamily="34" charset="0"/>
                </a:rPr>
                <a:t>resulting in new costs</a:t>
              </a:r>
            </a:p>
          </p:txBody>
        </p:sp>
        <p:sp>
          <p:nvSpPr>
            <p:cNvPr id="85106" name="Line 34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5107" name="Line 34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5108" name="Line 34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21124" name="Freeform 228"/>
          <p:cNvSpPr>
            <a:spLocks/>
          </p:cNvSpPr>
          <p:nvPr/>
        </p:nvSpPr>
        <p:spPr bwMode="auto">
          <a:xfrm>
            <a:off x="5219700" y="4332288"/>
            <a:ext cx="1181100" cy="952500"/>
          </a:xfrm>
          <a:custGeom>
            <a:avLst/>
            <a:gdLst>
              <a:gd name="T0" fmla="*/ 0 w 744"/>
              <a:gd name="T1" fmla="*/ 2147483647 h 600"/>
              <a:gd name="T2" fmla="*/ 2147483647 w 744"/>
              <a:gd name="T3" fmla="*/ 2147483647 h 600"/>
              <a:gd name="T4" fmla="*/ 2147483647 w 744"/>
              <a:gd name="T5" fmla="*/ 2147483647 h 600"/>
              <a:gd name="T6" fmla="*/ 2147483647 w 744"/>
              <a:gd name="T7" fmla="*/ 2147483647 h 600"/>
              <a:gd name="T8" fmla="*/ 2147483647 w 744"/>
              <a:gd name="T9" fmla="*/ 0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4" h="600">
                <a:moveTo>
                  <a:pt x="0" y="294"/>
                </a:moveTo>
                <a:lnTo>
                  <a:pt x="387" y="600"/>
                </a:lnTo>
                <a:lnTo>
                  <a:pt x="744" y="304"/>
                </a:lnTo>
                <a:lnTo>
                  <a:pt x="429" y="66"/>
                </a:lnTo>
                <a:lnTo>
                  <a:pt x="354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721244" name="Group 348"/>
          <p:cNvGrpSpPr>
            <a:grpSpLocks/>
          </p:cNvGrpSpPr>
          <p:nvPr/>
        </p:nvGrpSpPr>
        <p:grpSpPr bwMode="auto">
          <a:xfrm>
            <a:off x="5137150" y="4410075"/>
            <a:ext cx="1493838" cy="990600"/>
            <a:chOff x="-186" y="1184"/>
            <a:chExt cx="941" cy="624"/>
          </a:xfrm>
        </p:grpSpPr>
        <p:sp>
          <p:nvSpPr>
            <p:cNvPr id="85088" name="Text Box 270"/>
            <p:cNvSpPr txBox="1">
              <a:spLocks noChangeArrowheads="1"/>
            </p:cNvSpPr>
            <p:nvPr/>
          </p:nvSpPr>
          <p:spPr bwMode="auto">
            <a:xfrm>
              <a:off x="-186" y="1199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85089" name="Text Box 274"/>
            <p:cNvSpPr txBox="1">
              <a:spLocks noChangeArrowheads="1"/>
            </p:cNvSpPr>
            <p:nvPr/>
          </p:nvSpPr>
          <p:spPr bwMode="auto">
            <a:xfrm>
              <a:off x="450" y="1184"/>
              <a:ext cx="30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2+e</a:t>
              </a:r>
            </a:p>
          </p:txBody>
        </p:sp>
        <p:sp>
          <p:nvSpPr>
            <p:cNvPr id="85090" name="Text Box 275"/>
            <p:cNvSpPr txBox="1">
              <a:spLocks noChangeArrowheads="1"/>
            </p:cNvSpPr>
            <p:nvPr/>
          </p:nvSpPr>
          <p:spPr bwMode="auto">
            <a:xfrm>
              <a:off x="340" y="1616"/>
              <a:ext cx="30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1+e</a:t>
              </a:r>
            </a:p>
          </p:txBody>
        </p:sp>
        <p:sp>
          <p:nvSpPr>
            <p:cNvPr id="85091" name="Text Box 276"/>
            <p:cNvSpPr txBox="1">
              <a:spLocks noChangeArrowheads="1"/>
            </p:cNvSpPr>
            <p:nvPr/>
          </p:nvSpPr>
          <p:spPr bwMode="auto">
            <a:xfrm>
              <a:off x="-132" y="158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5092" name="Text Box 279"/>
            <p:cNvSpPr txBox="1">
              <a:spLocks noChangeArrowheads="1"/>
            </p:cNvSpPr>
            <p:nvPr/>
          </p:nvSpPr>
          <p:spPr bwMode="auto">
            <a:xfrm>
              <a:off x="79" y="143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85093" name="Text Box 280"/>
            <p:cNvSpPr txBox="1">
              <a:spLocks noChangeArrowheads="1"/>
            </p:cNvSpPr>
            <p:nvPr/>
          </p:nvSpPr>
          <p:spPr bwMode="auto">
            <a:xfrm>
              <a:off x="261" y="143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0</a:t>
              </a:r>
            </a:p>
          </p:txBody>
        </p:sp>
      </p:grpSp>
      <p:grpSp>
        <p:nvGrpSpPr>
          <p:cNvPr id="721245" name="Group 349"/>
          <p:cNvGrpSpPr>
            <a:grpSpLocks/>
          </p:cNvGrpSpPr>
          <p:nvPr/>
        </p:nvGrpSpPr>
        <p:grpSpPr bwMode="auto">
          <a:xfrm>
            <a:off x="6967538" y="4195763"/>
            <a:ext cx="2195512" cy="2293937"/>
            <a:chOff x="1729" y="2639"/>
            <a:chExt cx="1383" cy="1445"/>
          </a:xfrm>
        </p:grpSpPr>
        <p:sp>
          <p:nvSpPr>
            <p:cNvPr id="80944" name="Freeform 350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80945" name="Freeform 351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4 h 186"/>
                <a:gd name="T2" fmla="*/ 9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80946" name="Group 352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85080" name="Oval 353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81" name="Line 354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082" name="Line 355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083" name="Rectangle 356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84" name="Oval 357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0989" name="Group 358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85086" name="Rectangle 35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5087" name="Text Box 360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2000" smtClean="0">
                      <a:solidFill>
                        <a:srgbClr val="000000"/>
                      </a:solidFill>
                    </a:rPr>
                    <a:t>A</a:t>
                  </a: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80947" name="Group 361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85072" name="Oval 362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73" name="Line 363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074" name="Line 364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075" name="Rectangle 365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76" name="Oval 366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0981" name="Group 367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85078" name="Rectangle 36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52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5079" name="Text Box 369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2000" smtClean="0">
                      <a:solidFill>
                        <a:srgbClr val="000000"/>
                      </a:solidFill>
                    </a:rPr>
                    <a:t>D</a:t>
                  </a: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80948" name="Group 370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80967" name="Group 371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85067" name="Oval 372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5068" name="Line 373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5069" name="Line 374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5070" name="Rectangle 375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5071" name="Oval 376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80968" name="Group 377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85065" name="Rectangle 3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52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5066" name="Text Box 379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2000" smtClean="0">
                      <a:solidFill>
                        <a:srgbClr val="000000"/>
                      </a:solidFill>
                    </a:rPr>
                    <a:t>C</a:t>
                  </a: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80949" name="Group 380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85055" name="Oval 381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56" name="Line 382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057" name="Line 383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058" name="Rectangle 384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59" name="Oval 385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0964" name="Group 386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85061" name="Rectangle 38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5062" name="Text Box 388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2000" smtClean="0">
                      <a:solidFill>
                        <a:srgbClr val="000000"/>
                      </a:solidFill>
                    </a:rPr>
                    <a:t>B</a:t>
                  </a: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80950" name="Freeform 389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28 h 186"/>
                <a:gd name="T2" fmla="*/ 1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80951" name="Freeform 390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8 h 186"/>
                <a:gd name="T2" fmla="*/ 1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80952" name="Freeform 391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28 h 186"/>
                <a:gd name="T2" fmla="*/ 1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80953" name="Freeform 392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21 h 186"/>
                <a:gd name="T2" fmla="*/ 1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80954" name="Freeform 393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13 h 186"/>
                <a:gd name="T2" fmla="*/ 1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85051" name="Text Box 394"/>
            <p:cNvSpPr txBox="1">
              <a:spLocks noChangeArrowheads="1"/>
            </p:cNvSpPr>
            <p:nvPr/>
          </p:nvSpPr>
          <p:spPr bwMode="auto">
            <a:xfrm>
              <a:off x="1729" y="3612"/>
              <a:ext cx="138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99"/>
                  </a:solidFill>
                  <a:latin typeface="Gill Sans MT" pitchFamily="34" charset="0"/>
                </a:rPr>
                <a:t>given these costs,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99"/>
                  </a:solidFill>
                  <a:latin typeface="Gill Sans MT" pitchFamily="34" charset="0"/>
                </a:rPr>
                <a:t>find new routing….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99"/>
                  </a:solidFill>
                  <a:latin typeface="Gill Sans MT" pitchFamily="34" charset="0"/>
                </a:rPr>
                <a:t>resulting in new costs</a:t>
              </a:r>
            </a:p>
          </p:txBody>
        </p:sp>
        <p:sp>
          <p:nvSpPr>
            <p:cNvPr id="85052" name="Line 39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5053" name="Line 39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5054" name="Line 39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21294" name="Freeform 398"/>
          <p:cNvSpPr>
            <a:spLocks/>
          </p:cNvSpPr>
          <p:nvPr/>
        </p:nvSpPr>
        <p:spPr bwMode="auto">
          <a:xfrm>
            <a:off x="7366000" y="4397375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721295" name="Group 399"/>
          <p:cNvGrpSpPr>
            <a:grpSpLocks/>
          </p:cNvGrpSpPr>
          <p:nvPr/>
        </p:nvGrpSpPr>
        <p:grpSpPr bwMode="auto">
          <a:xfrm>
            <a:off x="7191375" y="4383088"/>
            <a:ext cx="1430338" cy="966787"/>
            <a:chOff x="1870" y="2772"/>
            <a:chExt cx="901" cy="609"/>
          </a:xfrm>
        </p:grpSpPr>
        <p:sp>
          <p:nvSpPr>
            <p:cNvPr id="85034" name="Text Box 400"/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2+e</a:t>
              </a:r>
            </a:p>
          </p:txBody>
        </p:sp>
        <p:sp>
          <p:nvSpPr>
            <p:cNvPr id="85035" name="Text Box 401"/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85036" name="Text Box 402"/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85037" name="Text Box 403"/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85038" name="Text Box 404"/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1+e</a:t>
              </a:r>
            </a:p>
          </p:txBody>
        </p:sp>
        <p:sp>
          <p:nvSpPr>
            <p:cNvPr id="85039" name="Text Box 405"/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10123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2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2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2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186" grpId="0" animBg="1"/>
      <p:bldP spid="721124" grpId="0" animBg="1"/>
      <p:bldP spid="72129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8601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76544239-36B5-42C1-833F-0F2E87959019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15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81924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4.1 introduction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4.2 virtual circuit and datagram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4.3 what</a:t>
            </a:r>
            <a:r>
              <a:rPr lang="en-US" altLang="ja-JP" sz="2400" dirty="0" smtClean="0">
                <a:ea typeface="ＭＳ Ｐゴシック" pitchFamily="34" charset="-128"/>
              </a:rPr>
              <a:t>’s inside a router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4.4 IP: Internet Protocol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datagram format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IPv4 addressing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ICMP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IPv6</a:t>
            </a:r>
          </a:p>
        </p:txBody>
      </p:sp>
      <p:sp>
        <p:nvSpPr>
          <p:cNvPr id="8602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solidFill>
                  <a:srgbClr val="CC0000"/>
                </a:solidFill>
                <a:ea typeface="ＭＳ Ｐゴシック" pitchFamily="34" charset="-128"/>
              </a:rPr>
              <a:t>4.5 routing algorithms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link state</a:t>
            </a:r>
          </a:p>
          <a:p>
            <a:pPr lvl="1">
              <a:defRPr/>
            </a:pPr>
            <a:r>
              <a:rPr lang="en-US" altLang="en-US" sz="2000" smtClean="0">
                <a:solidFill>
                  <a:srgbClr val="CC0000"/>
                </a:solidFill>
                <a:ea typeface="ＭＳ Ｐゴシック" pitchFamily="34" charset="-128"/>
              </a:rPr>
              <a:t>distance vector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hierarchical routing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4.6 routing in the Internet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RIP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OSPF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BGP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4.7 broadcast and multicast routing</a:t>
            </a:r>
          </a:p>
          <a:p>
            <a:pPr>
              <a:defRPr/>
            </a:pPr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81927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Chapter 4: outline</a:t>
            </a:r>
          </a:p>
        </p:txBody>
      </p:sp>
    </p:spTree>
    <p:extLst>
      <p:ext uri="{BB962C8B-B14F-4D97-AF65-F5344CB8AC3E}">
        <p14:creationId xmlns:p14="http://schemas.microsoft.com/office/powerpoint/2010/main" val="338974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9113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8904CBCF-48C7-4433-960E-9A163AB8EE49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16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417638"/>
            <a:ext cx="378142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iterative, asynchronous:</a:t>
            </a:r>
            <a:r>
              <a:rPr lang="en-US" altLang="en-US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en-US" sz="2400" smtClean="0">
                <a:ea typeface="ＭＳ Ｐゴシック" pitchFamily="34" charset="-128"/>
              </a:rPr>
              <a:t>each local iteration caused by: </a:t>
            </a:r>
          </a:p>
          <a:p>
            <a:pPr>
              <a:defRPr/>
            </a:pPr>
            <a:r>
              <a:rPr lang="en-US" altLang="en-US" sz="2400" smtClean="0">
                <a:ea typeface="ＭＳ Ｐゴシック" pitchFamily="34" charset="-128"/>
              </a:rPr>
              <a:t>local link cost change </a:t>
            </a:r>
          </a:p>
          <a:p>
            <a:pPr>
              <a:defRPr/>
            </a:pPr>
            <a:r>
              <a:rPr lang="en-US" altLang="en-US" sz="2400" smtClean="0">
                <a:ea typeface="ＭＳ Ｐゴシック" pitchFamily="34" charset="-128"/>
              </a:rPr>
              <a:t>DV update message from neighbor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distributed:</a:t>
            </a:r>
          </a:p>
          <a:p>
            <a:pPr>
              <a:defRPr/>
            </a:pPr>
            <a:r>
              <a:rPr lang="en-US" altLang="en-US" sz="2400" smtClean="0">
                <a:ea typeface="ＭＳ Ｐゴシック" pitchFamily="34" charset="-128"/>
              </a:rPr>
              <a:t>each node notifies neighbors </a:t>
            </a:r>
            <a:r>
              <a:rPr lang="en-US" altLang="en-US" sz="2400" i="1" smtClean="0">
                <a:ea typeface="ＭＳ Ｐゴシック" pitchFamily="34" charset="-128"/>
              </a:rPr>
              <a:t>only</a:t>
            </a:r>
            <a:r>
              <a:rPr lang="en-US" altLang="en-US" sz="2400" smtClean="0">
                <a:ea typeface="ＭＳ Ｐゴシック" pitchFamily="34" charset="-128"/>
              </a:rPr>
              <a:t> when its DV changes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neighbors then notify their neighbors if necessary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91141" name="Text Box 4"/>
          <p:cNvSpPr txBox="1">
            <a:spLocks noChangeArrowheads="1"/>
          </p:cNvSpPr>
          <p:nvPr/>
        </p:nvSpPr>
        <p:spPr bwMode="auto">
          <a:xfrm>
            <a:off x="5257800" y="1751013"/>
            <a:ext cx="3524250" cy="414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i="1" smtClean="0">
                <a:solidFill>
                  <a:srgbClr val="000099"/>
                </a:solidFill>
              </a:rPr>
              <a:t>wait</a:t>
            </a:r>
            <a:r>
              <a:rPr lang="en-US" altLang="en-US" sz="2000" smtClean="0">
                <a:solidFill>
                  <a:srgbClr val="000099"/>
                </a:solidFill>
              </a:rPr>
              <a:t> </a:t>
            </a:r>
            <a:r>
              <a:rPr lang="en-US" altLang="en-US" sz="2000" smtClean="0">
                <a:solidFill>
                  <a:srgbClr val="000000"/>
                </a:solidFill>
              </a:rPr>
              <a:t>for (change in local link cost or msg from neighbor)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altLang="en-US" sz="200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i="1" smtClean="0">
                <a:solidFill>
                  <a:srgbClr val="000099"/>
                </a:solidFill>
              </a:rPr>
              <a:t>recompute</a:t>
            </a:r>
            <a:r>
              <a:rPr lang="en-US" altLang="en-US" sz="2000" smtClean="0">
                <a:solidFill>
                  <a:srgbClr val="000000"/>
                </a:solidFill>
              </a:rPr>
              <a:t> estimates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altLang="en-US" sz="200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</a:rPr>
              <a:t>if DV to any dest has changed, </a:t>
            </a:r>
            <a:r>
              <a:rPr lang="en-US" altLang="en-US" i="1" smtClean="0">
                <a:solidFill>
                  <a:srgbClr val="000099"/>
                </a:solidFill>
              </a:rPr>
              <a:t>notify</a:t>
            </a:r>
            <a:r>
              <a:rPr lang="en-US" altLang="en-US" sz="2000" smtClean="0">
                <a:solidFill>
                  <a:srgbClr val="000000"/>
                </a:solidFill>
              </a:rPr>
              <a:t> neighbors </a:t>
            </a:r>
            <a:endParaRPr lang="en-US" altLang="en-US" smtClean="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42" name="Line 5"/>
          <p:cNvSpPr>
            <a:spLocks noChangeShapeType="1"/>
          </p:cNvSpPr>
          <p:nvPr/>
        </p:nvSpPr>
        <p:spPr bwMode="auto">
          <a:xfrm>
            <a:off x="6811963" y="3055938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1143" name="Line 6"/>
          <p:cNvSpPr>
            <a:spLocks noChangeShapeType="1"/>
          </p:cNvSpPr>
          <p:nvPr/>
        </p:nvSpPr>
        <p:spPr bwMode="auto">
          <a:xfrm>
            <a:off x="6791325" y="4075113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7048" name="Freeform 7"/>
          <p:cNvSpPr>
            <a:spLocks/>
          </p:cNvSpPr>
          <p:nvPr/>
        </p:nvSpPr>
        <p:spPr bwMode="auto">
          <a:xfrm>
            <a:off x="5229225" y="2160588"/>
            <a:ext cx="1552575" cy="3581400"/>
          </a:xfrm>
          <a:custGeom>
            <a:avLst/>
            <a:gdLst>
              <a:gd name="T0" fmla="*/ 2147483647 w 978"/>
              <a:gd name="T1" fmla="*/ 2147483647 h 2256"/>
              <a:gd name="T2" fmla="*/ 2147483647 w 978"/>
              <a:gd name="T3" fmla="*/ 2147483647 h 2256"/>
              <a:gd name="T4" fmla="*/ 0 w 978"/>
              <a:gd name="T5" fmla="*/ 2147483647 h 2256"/>
              <a:gd name="T6" fmla="*/ 0 w 978"/>
              <a:gd name="T7" fmla="*/ 0 h 2256"/>
              <a:gd name="T8" fmla="*/ 2147483647 w 978"/>
              <a:gd name="T9" fmla="*/ 0 h 2256"/>
              <a:gd name="T10" fmla="*/ 2147483647 w 978"/>
              <a:gd name="T11" fmla="*/ 2147483647 h 2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78" h="2256">
                <a:moveTo>
                  <a:pt x="960" y="2010"/>
                </a:moveTo>
                <a:lnTo>
                  <a:pt x="961" y="2256"/>
                </a:lnTo>
                <a:lnTo>
                  <a:pt x="0" y="2256"/>
                </a:lnTo>
                <a:lnTo>
                  <a:pt x="0" y="0"/>
                </a:lnTo>
                <a:lnTo>
                  <a:pt x="978" y="0"/>
                </a:lnTo>
                <a:lnTo>
                  <a:pt x="978" y="155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91145" name="Text Box 8"/>
          <p:cNvSpPr txBox="1">
            <a:spLocks noChangeArrowheads="1"/>
          </p:cNvSpPr>
          <p:nvPr/>
        </p:nvSpPr>
        <p:spPr bwMode="auto">
          <a:xfrm>
            <a:off x="4916488" y="1327150"/>
            <a:ext cx="162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i="1" smtClean="0">
                <a:solidFill>
                  <a:srgbClr val="CC0000"/>
                </a:solidFill>
                <a:latin typeface="Gill Sans MT" charset="0"/>
              </a:rPr>
              <a:t>each node:</a:t>
            </a:r>
          </a:p>
        </p:txBody>
      </p:sp>
      <p:pic>
        <p:nvPicPr>
          <p:cNvPr id="87050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668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>
          <a:xfrm>
            <a:off x="533400" y="2397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</p:spTree>
    <p:extLst>
      <p:ext uri="{BB962C8B-B14F-4D97-AF65-F5344CB8AC3E}">
        <p14:creationId xmlns:p14="http://schemas.microsoft.com/office/powerpoint/2010/main" val="6927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15C250A6-F35B-4A90-BD59-461378B03449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17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2164" name="Line 3"/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2165" name="Line 4"/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2166" name="Text Box 5"/>
          <p:cNvSpPr txBox="1">
            <a:spLocks noChangeArrowheads="1"/>
          </p:cNvSpPr>
          <p:nvPr/>
        </p:nvSpPr>
        <p:spPr bwMode="auto">
          <a:xfrm>
            <a:off x="1219200" y="12906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92167" name="Text Box 6"/>
          <p:cNvSpPr txBox="1">
            <a:spLocks noChangeArrowheads="1"/>
          </p:cNvSpPr>
          <p:nvPr/>
        </p:nvSpPr>
        <p:spPr bwMode="auto">
          <a:xfrm>
            <a:off x="914400" y="1671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92168" name="Text Box 7"/>
          <p:cNvSpPr txBox="1">
            <a:spLocks noChangeArrowheads="1"/>
          </p:cNvSpPr>
          <p:nvPr/>
        </p:nvSpPr>
        <p:spPr bwMode="auto">
          <a:xfrm>
            <a:off x="914400" y="1976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92169" name="Text Box 8"/>
          <p:cNvSpPr txBox="1">
            <a:spLocks noChangeArrowheads="1"/>
          </p:cNvSpPr>
          <p:nvPr/>
        </p:nvSpPr>
        <p:spPr bwMode="auto">
          <a:xfrm>
            <a:off x="914400" y="2281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92170" name="Text Box 9"/>
          <p:cNvSpPr txBox="1">
            <a:spLocks noChangeArrowheads="1"/>
          </p:cNvSpPr>
          <p:nvPr/>
        </p:nvSpPr>
        <p:spPr bwMode="auto">
          <a:xfrm>
            <a:off x="1219200" y="16716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0  2   7</a:t>
            </a:r>
          </a:p>
        </p:txBody>
      </p:sp>
      <p:sp>
        <p:nvSpPr>
          <p:cNvPr id="92171" name="Text Box 10"/>
          <p:cNvSpPr txBox="1">
            <a:spLocks noChangeArrowheads="1"/>
          </p:cNvSpPr>
          <p:nvPr/>
        </p:nvSpPr>
        <p:spPr bwMode="auto">
          <a:xfrm>
            <a:off x="1219200" y="20526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92172" name="Text Box 11"/>
          <p:cNvSpPr txBox="1">
            <a:spLocks noChangeArrowheads="1"/>
          </p:cNvSpPr>
          <p:nvPr/>
        </p:nvSpPr>
        <p:spPr bwMode="auto">
          <a:xfrm>
            <a:off x="1447800" y="20526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92173" name="Text Box 12"/>
          <p:cNvSpPr txBox="1">
            <a:spLocks noChangeArrowheads="1"/>
          </p:cNvSpPr>
          <p:nvPr/>
        </p:nvSpPr>
        <p:spPr bwMode="auto">
          <a:xfrm>
            <a:off x="1828800" y="20526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92174" name="Text Box 13"/>
          <p:cNvSpPr txBox="1">
            <a:spLocks noChangeArrowheads="1"/>
          </p:cNvSpPr>
          <p:nvPr/>
        </p:nvSpPr>
        <p:spPr bwMode="auto">
          <a:xfrm>
            <a:off x="1219200" y="23574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92175" name="Text Box 14"/>
          <p:cNvSpPr txBox="1">
            <a:spLocks noChangeArrowheads="1"/>
          </p:cNvSpPr>
          <p:nvPr/>
        </p:nvSpPr>
        <p:spPr bwMode="auto">
          <a:xfrm>
            <a:off x="1447800" y="23574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92176" name="Text Box 15"/>
          <p:cNvSpPr txBox="1">
            <a:spLocks noChangeArrowheads="1"/>
          </p:cNvSpPr>
          <p:nvPr/>
        </p:nvSpPr>
        <p:spPr bwMode="auto">
          <a:xfrm>
            <a:off x="1828800" y="23574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92177" name="Text Box 16"/>
          <p:cNvSpPr txBox="1">
            <a:spLocks noChangeArrowheads="1"/>
          </p:cNvSpPr>
          <p:nvPr/>
        </p:nvSpPr>
        <p:spPr bwMode="auto">
          <a:xfrm rot="-5400000">
            <a:off x="2650332" y="2026444"/>
            <a:ext cx="538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1" smtClean="0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92178" name="Text Box 17"/>
          <p:cNvSpPr txBox="1">
            <a:spLocks noChangeArrowheads="1"/>
          </p:cNvSpPr>
          <p:nvPr/>
        </p:nvSpPr>
        <p:spPr bwMode="auto">
          <a:xfrm>
            <a:off x="1352550" y="11588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1" smtClean="0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92179" name="Text Box 18"/>
          <p:cNvSpPr txBox="1">
            <a:spLocks noChangeArrowheads="1"/>
          </p:cNvSpPr>
          <p:nvPr/>
        </p:nvSpPr>
        <p:spPr bwMode="auto">
          <a:xfrm rot="-5400000">
            <a:off x="518319" y="3810794"/>
            <a:ext cx="538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92180" name="Text Box 19"/>
          <p:cNvSpPr txBox="1">
            <a:spLocks noChangeArrowheads="1"/>
          </p:cNvSpPr>
          <p:nvPr/>
        </p:nvSpPr>
        <p:spPr bwMode="auto">
          <a:xfrm rot="-5400000">
            <a:off x="518318" y="5618957"/>
            <a:ext cx="538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1" smtClean="0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92181" name="Line 20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2182" name="Line 21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2183" name="Text Box 22"/>
          <p:cNvSpPr txBox="1">
            <a:spLocks noChangeArrowheads="1"/>
          </p:cNvSpPr>
          <p:nvPr/>
        </p:nvSpPr>
        <p:spPr bwMode="auto">
          <a:xfrm>
            <a:off x="3276600" y="12906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92184" name="Text Box 23"/>
          <p:cNvSpPr txBox="1">
            <a:spLocks noChangeArrowheads="1"/>
          </p:cNvSpPr>
          <p:nvPr/>
        </p:nvSpPr>
        <p:spPr bwMode="auto">
          <a:xfrm>
            <a:off x="2971800" y="1671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92185" name="Text Box 24"/>
          <p:cNvSpPr txBox="1">
            <a:spLocks noChangeArrowheads="1"/>
          </p:cNvSpPr>
          <p:nvPr/>
        </p:nvSpPr>
        <p:spPr bwMode="auto">
          <a:xfrm>
            <a:off x="2971800" y="1976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92186" name="Text Box 25"/>
          <p:cNvSpPr txBox="1">
            <a:spLocks noChangeArrowheads="1"/>
          </p:cNvSpPr>
          <p:nvPr/>
        </p:nvSpPr>
        <p:spPr bwMode="auto">
          <a:xfrm>
            <a:off x="2971800" y="2281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92187" name="Text Box 26"/>
          <p:cNvSpPr txBox="1">
            <a:spLocks noChangeArrowheads="1"/>
          </p:cNvSpPr>
          <p:nvPr/>
        </p:nvSpPr>
        <p:spPr bwMode="auto">
          <a:xfrm>
            <a:off x="3297238" y="16716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2188" name="Line 29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2189" name="Line 30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2190" name="Text Box 31"/>
          <p:cNvSpPr txBox="1">
            <a:spLocks noChangeArrowheads="1"/>
          </p:cNvSpPr>
          <p:nvPr/>
        </p:nvSpPr>
        <p:spPr bwMode="auto">
          <a:xfrm>
            <a:off x="1219200" y="30432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92191" name="Text Box 32"/>
          <p:cNvSpPr txBox="1">
            <a:spLocks noChangeArrowheads="1"/>
          </p:cNvSpPr>
          <p:nvPr/>
        </p:nvSpPr>
        <p:spPr bwMode="auto">
          <a:xfrm>
            <a:off x="914400" y="3424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92192" name="Text Box 33"/>
          <p:cNvSpPr txBox="1">
            <a:spLocks noChangeArrowheads="1"/>
          </p:cNvSpPr>
          <p:nvPr/>
        </p:nvSpPr>
        <p:spPr bwMode="auto">
          <a:xfrm>
            <a:off x="914400" y="3729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92193" name="Text Box 34"/>
          <p:cNvSpPr txBox="1">
            <a:spLocks noChangeArrowheads="1"/>
          </p:cNvSpPr>
          <p:nvPr/>
        </p:nvSpPr>
        <p:spPr bwMode="auto">
          <a:xfrm>
            <a:off x="914400" y="4033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92194" name="Text Box 35"/>
          <p:cNvSpPr txBox="1">
            <a:spLocks noChangeArrowheads="1"/>
          </p:cNvSpPr>
          <p:nvPr/>
        </p:nvSpPr>
        <p:spPr bwMode="auto">
          <a:xfrm>
            <a:off x="1524000" y="34242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92195" name="Text Box 36"/>
          <p:cNvSpPr txBox="1">
            <a:spLocks noChangeArrowheads="1"/>
          </p:cNvSpPr>
          <p:nvPr/>
        </p:nvSpPr>
        <p:spPr bwMode="auto">
          <a:xfrm>
            <a:off x="1828800" y="34242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92196" name="Text Box 37"/>
          <p:cNvSpPr txBox="1">
            <a:spLocks noChangeArrowheads="1"/>
          </p:cNvSpPr>
          <p:nvPr/>
        </p:nvSpPr>
        <p:spPr bwMode="auto">
          <a:xfrm>
            <a:off x="1219200" y="41100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92197" name="Text Box 38"/>
          <p:cNvSpPr txBox="1">
            <a:spLocks noChangeArrowheads="1"/>
          </p:cNvSpPr>
          <p:nvPr/>
        </p:nvSpPr>
        <p:spPr bwMode="auto">
          <a:xfrm>
            <a:off x="1447800" y="41100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92198" name="Text Box 39"/>
          <p:cNvSpPr txBox="1">
            <a:spLocks noChangeArrowheads="1"/>
          </p:cNvSpPr>
          <p:nvPr/>
        </p:nvSpPr>
        <p:spPr bwMode="auto">
          <a:xfrm>
            <a:off x="1828800" y="41100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92199" name="Text Box 40"/>
          <p:cNvSpPr txBox="1">
            <a:spLocks noChangeArrowheads="1"/>
          </p:cNvSpPr>
          <p:nvPr/>
        </p:nvSpPr>
        <p:spPr bwMode="auto">
          <a:xfrm>
            <a:off x="1341438" y="2933700"/>
            <a:ext cx="706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1" smtClean="0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92200" name="Line 41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2201" name="Line 42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2202" name="Text Box 43"/>
          <p:cNvSpPr txBox="1">
            <a:spLocks noChangeArrowheads="1"/>
          </p:cNvSpPr>
          <p:nvPr/>
        </p:nvSpPr>
        <p:spPr bwMode="auto">
          <a:xfrm>
            <a:off x="1219200" y="48720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92203" name="Text Box 44"/>
          <p:cNvSpPr txBox="1">
            <a:spLocks noChangeArrowheads="1"/>
          </p:cNvSpPr>
          <p:nvPr/>
        </p:nvSpPr>
        <p:spPr bwMode="auto">
          <a:xfrm>
            <a:off x="914400" y="5253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92204" name="Text Box 45"/>
          <p:cNvSpPr txBox="1">
            <a:spLocks noChangeArrowheads="1"/>
          </p:cNvSpPr>
          <p:nvPr/>
        </p:nvSpPr>
        <p:spPr bwMode="auto">
          <a:xfrm>
            <a:off x="914400" y="5557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92205" name="Text Box 46"/>
          <p:cNvSpPr txBox="1">
            <a:spLocks noChangeArrowheads="1"/>
          </p:cNvSpPr>
          <p:nvPr/>
        </p:nvSpPr>
        <p:spPr bwMode="auto">
          <a:xfrm>
            <a:off x="914400" y="5862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92206" name="Text Box 47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92207" name="Text Box 48"/>
          <p:cNvSpPr txBox="1">
            <a:spLocks noChangeArrowheads="1"/>
          </p:cNvSpPr>
          <p:nvPr/>
        </p:nvSpPr>
        <p:spPr bwMode="auto">
          <a:xfrm>
            <a:off x="1447800" y="56340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92208" name="Text Box 49"/>
          <p:cNvSpPr txBox="1">
            <a:spLocks noChangeArrowheads="1"/>
          </p:cNvSpPr>
          <p:nvPr/>
        </p:nvSpPr>
        <p:spPr bwMode="auto">
          <a:xfrm>
            <a:off x="1828800" y="56340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92209" name="Text Box 50"/>
          <p:cNvSpPr txBox="1">
            <a:spLocks noChangeArrowheads="1"/>
          </p:cNvSpPr>
          <p:nvPr/>
        </p:nvSpPr>
        <p:spPr bwMode="auto">
          <a:xfrm>
            <a:off x="1219200" y="59388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2210" name="Text Box 51"/>
          <p:cNvSpPr txBox="1">
            <a:spLocks noChangeArrowheads="1"/>
          </p:cNvSpPr>
          <p:nvPr/>
        </p:nvSpPr>
        <p:spPr bwMode="auto">
          <a:xfrm>
            <a:off x="1447800" y="59388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2211" name="Text Box 52"/>
          <p:cNvSpPr txBox="1">
            <a:spLocks noChangeArrowheads="1"/>
          </p:cNvSpPr>
          <p:nvPr/>
        </p:nvSpPr>
        <p:spPr bwMode="auto">
          <a:xfrm>
            <a:off x="1828800" y="59388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2212" name="Text Box 53"/>
          <p:cNvSpPr txBox="1">
            <a:spLocks noChangeArrowheads="1"/>
          </p:cNvSpPr>
          <p:nvPr/>
        </p:nvSpPr>
        <p:spPr bwMode="auto">
          <a:xfrm>
            <a:off x="1363663" y="4740275"/>
            <a:ext cx="706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1" smtClean="0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92213" name="Text Box 54"/>
          <p:cNvSpPr txBox="1">
            <a:spLocks noChangeArrowheads="1"/>
          </p:cNvSpPr>
          <p:nvPr/>
        </p:nvSpPr>
        <p:spPr bwMode="auto">
          <a:xfrm>
            <a:off x="1219200" y="3500438"/>
            <a:ext cx="94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2   0   1</a:t>
            </a:r>
          </a:p>
        </p:txBody>
      </p:sp>
      <p:sp>
        <p:nvSpPr>
          <p:cNvPr id="92214" name="Text Box 55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 ∞  ∞</a:t>
            </a:r>
          </a:p>
        </p:txBody>
      </p:sp>
      <p:sp>
        <p:nvSpPr>
          <p:cNvPr id="92215" name="Text Box 56"/>
          <p:cNvSpPr txBox="1">
            <a:spLocks noChangeArrowheads="1"/>
          </p:cNvSpPr>
          <p:nvPr/>
        </p:nvSpPr>
        <p:spPr bwMode="auto">
          <a:xfrm>
            <a:off x="3260725" y="20066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2   0   1</a:t>
            </a:r>
          </a:p>
        </p:txBody>
      </p:sp>
      <p:sp>
        <p:nvSpPr>
          <p:cNvPr id="92216" name="Text Box 57"/>
          <p:cNvSpPr txBox="1">
            <a:spLocks noChangeArrowheads="1"/>
          </p:cNvSpPr>
          <p:nvPr/>
        </p:nvSpPr>
        <p:spPr bwMode="auto">
          <a:xfrm>
            <a:off x="3260725" y="2322513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7   1   0</a:t>
            </a:r>
          </a:p>
        </p:txBody>
      </p:sp>
      <p:sp>
        <p:nvSpPr>
          <p:cNvPr id="92217" name="Line 58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2218" name="Line 59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2219" name="Line 60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2220" name="Line 61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2221" name="Line 62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2222" name="Line 63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2223" name="Line 64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2224" name="Text Box 65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time</a:t>
            </a:r>
          </a:p>
        </p:txBody>
      </p:sp>
      <p:grpSp>
        <p:nvGrpSpPr>
          <p:cNvPr id="88129" name="Group 66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88145" name="Freeform 67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88146" name="Group 68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88147" name="Freeform 69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92244" name="Oval 70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245" name="Line 71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46" name="Line 72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47" name="Rectangle 73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248" name="Oval 74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153" name="Freeform 75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88154" name="Freeform 76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grpSp>
            <p:nvGrpSpPr>
              <p:cNvPr id="88155" name="Group 77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92273" name="Rectangle 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274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2000" smtClean="0">
                      <a:solidFill>
                        <a:srgbClr val="000000"/>
                      </a:solidFill>
                    </a:rPr>
                    <a:t>x</a:t>
                  </a: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88156" name="Group 80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92265" name="Oval 81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266" name="Line 82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2267" name="Line 83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2268" name="Rectangle 84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269" name="Oval 85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88174" name="Group 86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92271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altLang="en-US" sz="1800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2272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2400" smtClean="0">
                        <a:solidFill>
                          <a:srgbClr val="000000"/>
                        </a:solidFill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92253" name="Text Box 89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800" smtClean="0">
                    <a:solidFill>
                      <a:srgbClr val="000000"/>
                    </a:solidFill>
                  </a:rPr>
                  <a:t>1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254" name="Text Box 90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800" smtClean="0">
                    <a:solidFill>
                      <a:srgbClr val="000000"/>
                    </a:solidFill>
                  </a:rPr>
                  <a:t>2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255" name="Text Box 91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800" smtClean="0">
                    <a:solidFill>
                      <a:srgbClr val="000000"/>
                    </a:solidFill>
                  </a:rPr>
                  <a:t>7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8160" name="Group 92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92257" name="Oval 93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258" name="Line 94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2259" name="Line 95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2260" name="Rectangle 96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261" name="Oval 97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88166" name="Group 98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9226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36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altLang="en-US" sz="1800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2264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altLang="en-US" sz="2000" smtClean="0">
                        <a:solidFill>
                          <a:srgbClr val="000000"/>
                        </a:solidFill>
                      </a:rPr>
                      <a:t>y</a:t>
                    </a:r>
                    <a:endParaRPr lang="en-US" altLang="en-US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92226" name="Text Box 101"/>
          <p:cNvSpPr txBox="1">
            <a:spLocks noChangeArrowheads="1"/>
          </p:cNvSpPr>
          <p:nvPr/>
        </p:nvSpPr>
        <p:spPr bwMode="auto">
          <a:xfrm>
            <a:off x="263525" y="1104900"/>
            <a:ext cx="9207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rgbClr val="CC0000"/>
                </a:solidFill>
              </a:rPr>
              <a:t>node x</a:t>
            </a:r>
          </a:p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92227" name="Oval 104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92228" name="Oval 105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92229" name="Oval 106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92230" name="Oval 107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728172" name="Rectangle 108"/>
          <p:cNvSpPr>
            <a:spLocks noChangeArrowheads="1"/>
          </p:cNvSpPr>
          <p:nvPr/>
        </p:nvSpPr>
        <p:spPr bwMode="auto">
          <a:xfrm>
            <a:off x="1590675" y="187325"/>
            <a:ext cx="431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x</a:t>
            </a:r>
            <a:r>
              <a:rPr lang="fr-FR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y</a:t>
            </a:r>
            <a:r>
              <a:rPr lang="fr-FR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z</a:t>
            </a:r>
            <a:r>
              <a:rPr lang="fr-FR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(y)} </a:t>
            </a:r>
            <a:br>
              <a:rPr lang="fr-FR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</a:br>
            <a:r>
              <a:rPr lang="fr-FR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             = min{2+0 , 7+1} = 2</a:t>
            </a:r>
          </a:p>
        </p:txBody>
      </p:sp>
      <p:sp>
        <p:nvSpPr>
          <p:cNvPr id="728173" name="Line 109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28174" name="Rectangle 110"/>
          <p:cNvSpPr>
            <a:spLocks noChangeArrowheads="1"/>
          </p:cNvSpPr>
          <p:nvPr/>
        </p:nvSpPr>
        <p:spPr bwMode="auto">
          <a:xfrm>
            <a:off x="6384925" y="28575"/>
            <a:ext cx="266700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fr-FR" i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</a:t>
            </a:r>
            <a:r>
              <a:rPr lang="fr-FR" i="1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x</a:t>
            </a:r>
            <a:r>
              <a:rPr lang="fr-FR" i="1">
                <a:solidFill>
                  <a:srgbClr val="000000"/>
                </a:solidFill>
                <a:latin typeface="Arial" charset="0"/>
                <a:ea typeface="ＭＳ Ｐゴシック" charset="0"/>
              </a:rPr>
              <a:t>(z) = </a:t>
            </a:r>
            <a:r>
              <a:rPr lang="fr-FR">
                <a:solidFill>
                  <a:srgbClr val="000000"/>
                </a:solidFill>
                <a:latin typeface="Arial" charset="0"/>
                <a:ea typeface="ＭＳ Ｐゴシック" charset="0"/>
              </a:rPr>
              <a:t>min{</a:t>
            </a:r>
            <a:r>
              <a:rPr lang="fr-FR" i="1">
                <a:solidFill>
                  <a:srgbClr val="000000"/>
                </a:solidFill>
                <a:latin typeface="Arial" charset="0"/>
                <a:ea typeface="ＭＳ Ｐゴシック" charset="0"/>
              </a:rPr>
              <a:t>c(x,y) + </a:t>
            </a:r>
            <a:br>
              <a:rPr lang="fr-FR" i="1">
                <a:solidFill>
                  <a:srgbClr val="000000"/>
                </a:solidFill>
                <a:latin typeface="Arial" charset="0"/>
                <a:ea typeface="ＭＳ Ｐゴシック" charset="0"/>
              </a:rPr>
            </a:br>
            <a:r>
              <a:rPr lang="fr-FR" i="1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D</a:t>
            </a:r>
            <a:r>
              <a:rPr lang="fr-FR" i="1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y</a:t>
            </a:r>
            <a:r>
              <a:rPr lang="fr-FR" i="1">
                <a:solidFill>
                  <a:srgbClr val="000000"/>
                </a:solidFill>
                <a:latin typeface="Arial" charset="0"/>
                <a:ea typeface="ＭＳ Ｐゴシック" charset="0"/>
              </a:rPr>
              <a:t>(z), c(x,z) + D</a:t>
            </a:r>
            <a:r>
              <a:rPr lang="fr-FR" i="1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z</a:t>
            </a:r>
            <a:r>
              <a:rPr lang="fr-FR" i="1">
                <a:solidFill>
                  <a:srgbClr val="000000"/>
                </a:solidFill>
                <a:latin typeface="Arial" charset="0"/>
                <a:ea typeface="ＭＳ Ｐゴシック" charset="0"/>
              </a:rPr>
              <a:t>(z)</a:t>
            </a:r>
            <a:r>
              <a:rPr lang="fr-FR">
                <a:solidFill>
                  <a:srgbClr val="000000"/>
                </a:solidFill>
                <a:latin typeface="Arial" charset="0"/>
                <a:ea typeface="ＭＳ Ｐゴシック" charset="0"/>
              </a:rPr>
              <a:t>}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fr-FR">
                <a:solidFill>
                  <a:srgbClr val="000000"/>
                </a:solidFill>
                <a:latin typeface="Arial" charset="0"/>
                <a:ea typeface="ＭＳ Ｐゴシック" charset="0"/>
              </a:rPr>
              <a:t>= min{2+1 , 7+0} = 3</a:t>
            </a:r>
          </a:p>
        </p:txBody>
      </p:sp>
      <p:sp>
        <p:nvSpPr>
          <p:cNvPr id="728175" name="Line 111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28176" name="Text Box 112"/>
          <p:cNvSpPr txBox="1">
            <a:spLocks noChangeArrowheads="1"/>
          </p:cNvSpPr>
          <p:nvPr/>
        </p:nvSpPr>
        <p:spPr bwMode="auto">
          <a:xfrm>
            <a:off x="3922713" y="1674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28177" name="Text Box 113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2 </a:t>
            </a:r>
          </a:p>
        </p:txBody>
      </p:sp>
      <p:sp>
        <p:nvSpPr>
          <p:cNvPr id="92237" name="Text Box 114"/>
          <p:cNvSpPr txBox="1">
            <a:spLocks noChangeArrowheads="1"/>
          </p:cNvSpPr>
          <p:nvPr/>
        </p:nvSpPr>
        <p:spPr bwMode="auto">
          <a:xfrm>
            <a:off x="292100" y="2851150"/>
            <a:ext cx="9207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rgbClr val="CC0000"/>
                </a:solidFill>
              </a:rPr>
              <a:t>node y</a:t>
            </a:r>
          </a:p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92238" name="Text Box 115"/>
          <p:cNvSpPr txBox="1">
            <a:spLocks noChangeArrowheads="1"/>
          </p:cNvSpPr>
          <p:nvPr/>
        </p:nvSpPr>
        <p:spPr bwMode="auto">
          <a:xfrm>
            <a:off x="311150" y="4699000"/>
            <a:ext cx="9080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rgbClr val="CC0000"/>
                </a:solidFill>
              </a:rPr>
              <a:t>node z</a:t>
            </a:r>
          </a:p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92239" name="Text Box 117"/>
          <p:cNvSpPr txBox="1">
            <a:spLocks noChangeArrowheads="1"/>
          </p:cNvSpPr>
          <p:nvPr/>
        </p:nvSpPr>
        <p:spPr bwMode="auto">
          <a:xfrm>
            <a:off x="3413125" y="1143000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1" smtClean="0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92240" name="Text Box 118"/>
          <p:cNvSpPr txBox="1">
            <a:spLocks noChangeArrowheads="1"/>
          </p:cNvSpPr>
          <p:nvPr/>
        </p:nvSpPr>
        <p:spPr bwMode="auto">
          <a:xfrm rot="-5400000">
            <a:off x="561182" y="2067719"/>
            <a:ext cx="538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1" smtClean="0">
                <a:solidFill>
                  <a:srgbClr val="000000"/>
                </a:solidFill>
              </a:rPr>
              <a:t>from</a:t>
            </a:r>
          </a:p>
        </p:txBody>
      </p:sp>
    </p:spTree>
    <p:extLst>
      <p:ext uri="{BB962C8B-B14F-4D97-AF65-F5344CB8AC3E}">
        <p14:creationId xmlns:p14="http://schemas.microsoft.com/office/powerpoint/2010/main" val="15093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172" grpId="0"/>
      <p:bldP spid="728174" grpId="0"/>
      <p:bldP spid="728176" grpId="0"/>
      <p:bldP spid="7281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E1731537-9872-4116-B402-911226A49F51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18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3188" name="Line 20"/>
          <p:cNvSpPr>
            <a:spLocks noChangeShapeType="1"/>
          </p:cNvSpPr>
          <p:nvPr/>
        </p:nvSpPr>
        <p:spPr bwMode="auto">
          <a:xfrm>
            <a:off x="5486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189" name="Line 21"/>
          <p:cNvSpPr>
            <a:spLocks noChangeShapeType="1"/>
          </p:cNvSpPr>
          <p:nvPr/>
        </p:nvSpPr>
        <p:spPr bwMode="auto">
          <a:xfrm>
            <a:off x="5181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190" name="Text Box 22"/>
          <p:cNvSpPr txBox="1">
            <a:spLocks noChangeArrowheads="1"/>
          </p:cNvSpPr>
          <p:nvPr/>
        </p:nvSpPr>
        <p:spPr bwMode="auto">
          <a:xfrm>
            <a:off x="5486400" y="13668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93191" name="Text Box 23"/>
          <p:cNvSpPr txBox="1">
            <a:spLocks noChangeArrowheads="1"/>
          </p:cNvSpPr>
          <p:nvPr/>
        </p:nvSpPr>
        <p:spPr bwMode="auto">
          <a:xfrm>
            <a:off x="5181600" y="1747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93192" name="Text Box 24"/>
          <p:cNvSpPr txBox="1">
            <a:spLocks noChangeArrowheads="1"/>
          </p:cNvSpPr>
          <p:nvPr/>
        </p:nvSpPr>
        <p:spPr bwMode="auto">
          <a:xfrm>
            <a:off x="5181600" y="2052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93193" name="Text Box 25"/>
          <p:cNvSpPr txBox="1">
            <a:spLocks noChangeArrowheads="1"/>
          </p:cNvSpPr>
          <p:nvPr/>
        </p:nvSpPr>
        <p:spPr bwMode="auto">
          <a:xfrm>
            <a:off x="5181600" y="2357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93194" name="Text Box 26"/>
          <p:cNvSpPr txBox="1">
            <a:spLocks noChangeArrowheads="1"/>
          </p:cNvSpPr>
          <p:nvPr/>
        </p:nvSpPr>
        <p:spPr bwMode="auto">
          <a:xfrm>
            <a:off x="5486400" y="17478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0  2   3</a:t>
            </a:r>
          </a:p>
        </p:txBody>
      </p:sp>
      <p:sp>
        <p:nvSpPr>
          <p:cNvPr id="93195" name="Text Box 27"/>
          <p:cNvSpPr txBox="1">
            <a:spLocks noChangeArrowheads="1"/>
          </p:cNvSpPr>
          <p:nvPr/>
        </p:nvSpPr>
        <p:spPr bwMode="auto">
          <a:xfrm rot="-5400000">
            <a:off x="4820443" y="2167732"/>
            <a:ext cx="538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1" smtClean="0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93196" name="Text Box 28"/>
          <p:cNvSpPr txBox="1">
            <a:spLocks noChangeArrowheads="1"/>
          </p:cNvSpPr>
          <p:nvPr/>
        </p:nvSpPr>
        <p:spPr bwMode="auto">
          <a:xfrm>
            <a:off x="5608638" y="1223963"/>
            <a:ext cx="706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1" smtClean="0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93197" name="Line 50"/>
          <p:cNvSpPr>
            <a:spLocks noChangeShapeType="1"/>
          </p:cNvSpPr>
          <p:nvPr/>
        </p:nvSpPr>
        <p:spPr bwMode="auto">
          <a:xfrm>
            <a:off x="3276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198" name="Line 51"/>
          <p:cNvSpPr>
            <a:spLocks noChangeShapeType="1"/>
          </p:cNvSpPr>
          <p:nvPr/>
        </p:nvSpPr>
        <p:spPr bwMode="auto">
          <a:xfrm>
            <a:off x="2971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199" name="Text Box 52"/>
          <p:cNvSpPr txBox="1">
            <a:spLocks noChangeArrowheads="1"/>
          </p:cNvSpPr>
          <p:nvPr/>
        </p:nvSpPr>
        <p:spPr bwMode="auto">
          <a:xfrm>
            <a:off x="3276600" y="30432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93200" name="Text Box 53"/>
          <p:cNvSpPr txBox="1">
            <a:spLocks noChangeArrowheads="1"/>
          </p:cNvSpPr>
          <p:nvPr/>
        </p:nvSpPr>
        <p:spPr bwMode="auto">
          <a:xfrm>
            <a:off x="2971800" y="3424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93201" name="Text Box 54"/>
          <p:cNvSpPr txBox="1">
            <a:spLocks noChangeArrowheads="1"/>
          </p:cNvSpPr>
          <p:nvPr/>
        </p:nvSpPr>
        <p:spPr bwMode="auto">
          <a:xfrm>
            <a:off x="2971800" y="3729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93202" name="Text Box 55"/>
          <p:cNvSpPr txBox="1">
            <a:spLocks noChangeArrowheads="1"/>
          </p:cNvSpPr>
          <p:nvPr/>
        </p:nvSpPr>
        <p:spPr bwMode="auto">
          <a:xfrm>
            <a:off x="2971800" y="4033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93203" name="Text Box 56"/>
          <p:cNvSpPr txBox="1">
            <a:spLocks noChangeArrowheads="1"/>
          </p:cNvSpPr>
          <p:nvPr/>
        </p:nvSpPr>
        <p:spPr bwMode="auto">
          <a:xfrm>
            <a:off x="3276600" y="34242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0  2   7</a:t>
            </a:r>
          </a:p>
        </p:txBody>
      </p:sp>
      <p:sp>
        <p:nvSpPr>
          <p:cNvPr id="93204" name="Text Box 57"/>
          <p:cNvSpPr txBox="1">
            <a:spLocks noChangeArrowheads="1"/>
          </p:cNvSpPr>
          <p:nvPr/>
        </p:nvSpPr>
        <p:spPr bwMode="auto">
          <a:xfrm rot="-5400000">
            <a:off x="2643981" y="3821907"/>
            <a:ext cx="538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1" smtClean="0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93205" name="Text Box 58"/>
          <p:cNvSpPr txBox="1">
            <a:spLocks noChangeArrowheads="1"/>
          </p:cNvSpPr>
          <p:nvPr/>
        </p:nvSpPr>
        <p:spPr bwMode="auto">
          <a:xfrm>
            <a:off x="3421063" y="2900363"/>
            <a:ext cx="706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1" smtClean="0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93206" name="Line 59"/>
          <p:cNvSpPr>
            <a:spLocks noChangeShapeType="1"/>
          </p:cNvSpPr>
          <p:nvPr/>
        </p:nvSpPr>
        <p:spPr bwMode="auto">
          <a:xfrm>
            <a:off x="5486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207" name="Line 60"/>
          <p:cNvSpPr>
            <a:spLocks noChangeShapeType="1"/>
          </p:cNvSpPr>
          <p:nvPr/>
        </p:nvSpPr>
        <p:spPr bwMode="auto">
          <a:xfrm>
            <a:off x="5181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208" name="Text Box 61"/>
          <p:cNvSpPr txBox="1">
            <a:spLocks noChangeArrowheads="1"/>
          </p:cNvSpPr>
          <p:nvPr/>
        </p:nvSpPr>
        <p:spPr bwMode="auto">
          <a:xfrm>
            <a:off x="5486400" y="31194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93209" name="Text Box 62"/>
          <p:cNvSpPr txBox="1">
            <a:spLocks noChangeArrowheads="1"/>
          </p:cNvSpPr>
          <p:nvPr/>
        </p:nvSpPr>
        <p:spPr bwMode="auto">
          <a:xfrm>
            <a:off x="5181600" y="3500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93210" name="Text Box 63"/>
          <p:cNvSpPr txBox="1">
            <a:spLocks noChangeArrowheads="1"/>
          </p:cNvSpPr>
          <p:nvPr/>
        </p:nvSpPr>
        <p:spPr bwMode="auto">
          <a:xfrm>
            <a:off x="5181600" y="3805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93211" name="Text Box 64"/>
          <p:cNvSpPr txBox="1">
            <a:spLocks noChangeArrowheads="1"/>
          </p:cNvSpPr>
          <p:nvPr/>
        </p:nvSpPr>
        <p:spPr bwMode="auto">
          <a:xfrm>
            <a:off x="5181600" y="4110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93212" name="Text Box 65"/>
          <p:cNvSpPr txBox="1">
            <a:spLocks noChangeArrowheads="1"/>
          </p:cNvSpPr>
          <p:nvPr/>
        </p:nvSpPr>
        <p:spPr bwMode="auto">
          <a:xfrm>
            <a:off x="5486400" y="35004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0  2   3</a:t>
            </a:r>
          </a:p>
        </p:txBody>
      </p:sp>
      <p:sp>
        <p:nvSpPr>
          <p:cNvPr id="93213" name="Text Box 66"/>
          <p:cNvSpPr txBox="1">
            <a:spLocks noChangeArrowheads="1"/>
          </p:cNvSpPr>
          <p:nvPr/>
        </p:nvSpPr>
        <p:spPr bwMode="auto">
          <a:xfrm rot="-5400000">
            <a:off x="4820443" y="3898107"/>
            <a:ext cx="538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1" smtClean="0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93214" name="Text Box 67"/>
          <p:cNvSpPr txBox="1">
            <a:spLocks noChangeArrowheads="1"/>
          </p:cNvSpPr>
          <p:nvPr/>
        </p:nvSpPr>
        <p:spPr bwMode="auto">
          <a:xfrm>
            <a:off x="5597525" y="2965450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1" smtClean="0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93215" name="Line 68"/>
          <p:cNvSpPr>
            <a:spLocks noChangeShapeType="1"/>
          </p:cNvSpPr>
          <p:nvPr/>
        </p:nvSpPr>
        <p:spPr bwMode="auto">
          <a:xfrm>
            <a:off x="5410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216" name="Line 69"/>
          <p:cNvSpPr>
            <a:spLocks noChangeShapeType="1"/>
          </p:cNvSpPr>
          <p:nvPr/>
        </p:nvSpPr>
        <p:spPr bwMode="auto">
          <a:xfrm>
            <a:off x="5105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217" name="Text Box 70"/>
          <p:cNvSpPr txBox="1">
            <a:spLocks noChangeArrowheads="1"/>
          </p:cNvSpPr>
          <p:nvPr/>
        </p:nvSpPr>
        <p:spPr bwMode="auto">
          <a:xfrm>
            <a:off x="5410200" y="47958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93218" name="Text Box 71"/>
          <p:cNvSpPr txBox="1">
            <a:spLocks noChangeArrowheads="1"/>
          </p:cNvSpPr>
          <p:nvPr/>
        </p:nvSpPr>
        <p:spPr bwMode="auto">
          <a:xfrm>
            <a:off x="5105400" y="5176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93219" name="Text Box 72"/>
          <p:cNvSpPr txBox="1">
            <a:spLocks noChangeArrowheads="1"/>
          </p:cNvSpPr>
          <p:nvPr/>
        </p:nvSpPr>
        <p:spPr bwMode="auto">
          <a:xfrm>
            <a:off x="5105400" y="5481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93220" name="Text Box 73"/>
          <p:cNvSpPr txBox="1">
            <a:spLocks noChangeArrowheads="1"/>
          </p:cNvSpPr>
          <p:nvPr/>
        </p:nvSpPr>
        <p:spPr bwMode="auto">
          <a:xfrm>
            <a:off x="5105400" y="5786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93221" name="Text Box 74"/>
          <p:cNvSpPr txBox="1">
            <a:spLocks noChangeArrowheads="1"/>
          </p:cNvSpPr>
          <p:nvPr/>
        </p:nvSpPr>
        <p:spPr bwMode="auto">
          <a:xfrm>
            <a:off x="5410200" y="51768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0  2   3</a:t>
            </a:r>
          </a:p>
        </p:txBody>
      </p:sp>
      <p:sp>
        <p:nvSpPr>
          <p:cNvPr id="93222" name="Text Box 75"/>
          <p:cNvSpPr txBox="1">
            <a:spLocks noChangeArrowheads="1"/>
          </p:cNvSpPr>
          <p:nvPr/>
        </p:nvSpPr>
        <p:spPr bwMode="auto">
          <a:xfrm rot="-5400000">
            <a:off x="4755357" y="5563394"/>
            <a:ext cx="538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1" smtClean="0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93223" name="Text Box 76"/>
          <p:cNvSpPr txBox="1">
            <a:spLocks noChangeArrowheads="1"/>
          </p:cNvSpPr>
          <p:nvPr/>
        </p:nvSpPr>
        <p:spPr bwMode="auto">
          <a:xfrm>
            <a:off x="5521325" y="46640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1" smtClean="0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93224" name="Line 77"/>
          <p:cNvSpPr>
            <a:spLocks noChangeShapeType="1"/>
          </p:cNvSpPr>
          <p:nvPr/>
        </p:nvSpPr>
        <p:spPr bwMode="auto">
          <a:xfrm>
            <a:off x="3276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225" name="Line 78"/>
          <p:cNvSpPr>
            <a:spLocks noChangeShapeType="1"/>
          </p:cNvSpPr>
          <p:nvPr/>
        </p:nvSpPr>
        <p:spPr bwMode="auto">
          <a:xfrm>
            <a:off x="2971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226" name="Text Box 79"/>
          <p:cNvSpPr txBox="1">
            <a:spLocks noChangeArrowheads="1"/>
          </p:cNvSpPr>
          <p:nvPr/>
        </p:nvSpPr>
        <p:spPr bwMode="auto">
          <a:xfrm>
            <a:off x="3276600" y="47958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93227" name="Text Box 80"/>
          <p:cNvSpPr txBox="1">
            <a:spLocks noChangeArrowheads="1"/>
          </p:cNvSpPr>
          <p:nvPr/>
        </p:nvSpPr>
        <p:spPr bwMode="auto">
          <a:xfrm>
            <a:off x="2971800" y="5176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93228" name="Text Box 81"/>
          <p:cNvSpPr txBox="1">
            <a:spLocks noChangeArrowheads="1"/>
          </p:cNvSpPr>
          <p:nvPr/>
        </p:nvSpPr>
        <p:spPr bwMode="auto">
          <a:xfrm>
            <a:off x="2971800" y="5481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93229" name="Text Box 82"/>
          <p:cNvSpPr txBox="1">
            <a:spLocks noChangeArrowheads="1"/>
          </p:cNvSpPr>
          <p:nvPr/>
        </p:nvSpPr>
        <p:spPr bwMode="auto">
          <a:xfrm>
            <a:off x="2971800" y="5786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93230" name="Text Box 83"/>
          <p:cNvSpPr txBox="1">
            <a:spLocks noChangeArrowheads="1"/>
          </p:cNvSpPr>
          <p:nvPr/>
        </p:nvSpPr>
        <p:spPr bwMode="auto">
          <a:xfrm>
            <a:off x="3276600" y="51768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0  2   7</a:t>
            </a:r>
          </a:p>
        </p:txBody>
      </p:sp>
      <p:sp>
        <p:nvSpPr>
          <p:cNvPr id="93231" name="Text Box 84"/>
          <p:cNvSpPr txBox="1">
            <a:spLocks noChangeArrowheads="1"/>
          </p:cNvSpPr>
          <p:nvPr/>
        </p:nvSpPr>
        <p:spPr bwMode="auto">
          <a:xfrm rot="-5400000">
            <a:off x="2643982" y="5531644"/>
            <a:ext cx="538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1" smtClean="0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93232" name="Text Box 85"/>
          <p:cNvSpPr txBox="1">
            <a:spLocks noChangeArrowheads="1"/>
          </p:cNvSpPr>
          <p:nvPr/>
        </p:nvSpPr>
        <p:spPr bwMode="auto">
          <a:xfrm>
            <a:off x="3409950" y="46640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1" smtClean="0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93233" name="Text Box 103"/>
          <p:cNvSpPr txBox="1">
            <a:spLocks noChangeArrowheads="1"/>
          </p:cNvSpPr>
          <p:nvPr/>
        </p:nvSpPr>
        <p:spPr bwMode="auto">
          <a:xfrm>
            <a:off x="3276600" y="3771900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2  0   1</a:t>
            </a:r>
          </a:p>
        </p:txBody>
      </p:sp>
      <p:sp>
        <p:nvSpPr>
          <p:cNvPr id="93234" name="Text Box 104"/>
          <p:cNvSpPr txBox="1">
            <a:spLocks noChangeArrowheads="1"/>
          </p:cNvSpPr>
          <p:nvPr/>
        </p:nvSpPr>
        <p:spPr bwMode="auto">
          <a:xfrm>
            <a:off x="3276600" y="4110038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7   1   0</a:t>
            </a:r>
          </a:p>
        </p:txBody>
      </p:sp>
      <p:sp>
        <p:nvSpPr>
          <p:cNvPr id="93235" name="Text Box 105"/>
          <p:cNvSpPr txBox="1">
            <a:spLocks noChangeArrowheads="1"/>
          </p:cNvSpPr>
          <p:nvPr/>
        </p:nvSpPr>
        <p:spPr bwMode="auto">
          <a:xfrm>
            <a:off x="3276600" y="55578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2  0   1</a:t>
            </a:r>
          </a:p>
        </p:txBody>
      </p:sp>
      <p:sp>
        <p:nvSpPr>
          <p:cNvPr id="93236" name="Text Box 106"/>
          <p:cNvSpPr txBox="1">
            <a:spLocks noChangeArrowheads="1"/>
          </p:cNvSpPr>
          <p:nvPr/>
        </p:nvSpPr>
        <p:spPr bwMode="auto">
          <a:xfrm>
            <a:off x="3276600" y="58626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3  1   0</a:t>
            </a:r>
          </a:p>
        </p:txBody>
      </p:sp>
      <p:sp>
        <p:nvSpPr>
          <p:cNvPr id="93237" name="Text Box 107"/>
          <p:cNvSpPr txBox="1">
            <a:spLocks noChangeArrowheads="1"/>
          </p:cNvSpPr>
          <p:nvPr/>
        </p:nvSpPr>
        <p:spPr bwMode="auto">
          <a:xfrm>
            <a:off x="5486400" y="20955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2   0   1</a:t>
            </a:r>
          </a:p>
        </p:txBody>
      </p:sp>
      <p:sp>
        <p:nvSpPr>
          <p:cNvPr id="93238" name="Text Box 108"/>
          <p:cNvSpPr txBox="1">
            <a:spLocks noChangeArrowheads="1"/>
          </p:cNvSpPr>
          <p:nvPr/>
        </p:nvSpPr>
        <p:spPr bwMode="auto">
          <a:xfrm>
            <a:off x="5486400" y="24336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3  1   0</a:t>
            </a:r>
          </a:p>
        </p:txBody>
      </p:sp>
      <p:sp>
        <p:nvSpPr>
          <p:cNvPr id="93239" name="Text Box 109"/>
          <p:cNvSpPr txBox="1">
            <a:spLocks noChangeArrowheads="1"/>
          </p:cNvSpPr>
          <p:nvPr/>
        </p:nvSpPr>
        <p:spPr bwMode="auto">
          <a:xfrm>
            <a:off x="5486400" y="3825875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2  0   1</a:t>
            </a:r>
          </a:p>
        </p:txBody>
      </p:sp>
      <p:sp>
        <p:nvSpPr>
          <p:cNvPr id="93240" name="Text Box 110"/>
          <p:cNvSpPr txBox="1">
            <a:spLocks noChangeArrowheads="1"/>
          </p:cNvSpPr>
          <p:nvPr/>
        </p:nvSpPr>
        <p:spPr bwMode="auto">
          <a:xfrm>
            <a:off x="5410200" y="58626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3  1   0</a:t>
            </a:r>
          </a:p>
        </p:txBody>
      </p:sp>
      <p:sp>
        <p:nvSpPr>
          <p:cNvPr id="93241" name="Text Box 111"/>
          <p:cNvSpPr txBox="1">
            <a:spLocks noChangeArrowheads="1"/>
          </p:cNvSpPr>
          <p:nvPr/>
        </p:nvSpPr>
        <p:spPr bwMode="auto">
          <a:xfrm>
            <a:off x="5410200" y="54816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2  0   1</a:t>
            </a:r>
          </a:p>
        </p:txBody>
      </p:sp>
      <p:sp>
        <p:nvSpPr>
          <p:cNvPr id="93242" name="Text Box 112"/>
          <p:cNvSpPr txBox="1">
            <a:spLocks noChangeArrowheads="1"/>
          </p:cNvSpPr>
          <p:nvPr/>
        </p:nvSpPr>
        <p:spPr bwMode="auto">
          <a:xfrm>
            <a:off x="5486400" y="41100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3  1   0</a:t>
            </a:r>
          </a:p>
        </p:txBody>
      </p:sp>
      <p:sp>
        <p:nvSpPr>
          <p:cNvPr id="93243" name="Line 113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244" name="Line 114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245" name="Line 116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246" name="Line 118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247" name="Line 119"/>
          <p:cNvSpPr>
            <a:spLocks noChangeShapeType="1"/>
          </p:cNvSpPr>
          <p:nvPr/>
        </p:nvSpPr>
        <p:spPr bwMode="auto">
          <a:xfrm>
            <a:off x="4267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248" name="Line 120"/>
          <p:cNvSpPr>
            <a:spLocks noChangeShapeType="1"/>
          </p:cNvSpPr>
          <p:nvPr/>
        </p:nvSpPr>
        <p:spPr bwMode="auto">
          <a:xfrm>
            <a:off x="4191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249" name="Line 121"/>
          <p:cNvSpPr>
            <a:spLocks noChangeShapeType="1"/>
          </p:cNvSpPr>
          <p:nvPr/>
        </p:nvSpPr>
        <p:spPr bwMode="auto">
          <a:xfrm flipV="1">
            <a:off x="4114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250" name="Line 122"/>
          <p:cNvSpPr>
            <a:spLocks noChangeShapeType="1"/>
          </p:cNvSpPr>
          <p:nvPr/>
        </p:nvSpPr>
        <p:spPr bwMode="auto">
          <a:xfrm flipV="1">
            <a:off x="4114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251" name="Line 12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252" name="Text Box 124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93253" name="Oval 167"/>
          <p:cNvSpPr>
            <a:spLocks noChangeArrowheads="1"/>
          </p:cNvSpPr>
          <p:nvPr/>
        </p:nvSpPr>
        <p:spPr bwMode="auto">
          <a:xfrm>
            <a:off x="3200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93254" name="Line 174"/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255" name="Line 175"/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256" name="Text Box 176"/>
          <p:cNvSpPr txBox="1">
            <a:spLocks noChangeArrowheads="1"/>
          </p:cNvSpPr>
          <p:nvPr/>
        </p:nvSpPr>
        <p:spPr bwMode="auto">
          <a:xfrm>
            <a:off x="1219200" y="12906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93257" name="Text Box 177"/>
          <p:cNvSpPr txBox="1">
            <a:spLocks noChangeArrowheads="1"/>
          </p:cNvSpPr>
          <p:nvPr/>
        </p:nvSpPr>
        <p:spPr bwMode="auto">
          <a:xfrm>
            <a:off x="914400" y="1671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93258" name="Text Box 178"/>
          <p:cNvSpPr txBox="1">
            <a:spLocks noChangeArrowheads="1"/>
          </p:cNvSpPr>
          <p:nvPr/>
        </p:nvSpPr>
        <p:spPr bwMode="auto">
          <a:xfrm>
            <a:off x="914400" y="1976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93259" name="Text Box 179"/>
          <p:cNvSpPr txBox="1">
            <a:spLocks noChangeArrowheads="1"/>
          </p:cNvSpPr>
          <p:nvPr/>
        </p:nvSpPr>
        <p:spPr bwMode="auto">
          <a:xfrm>
            <a:off x="914400" y="2281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93260" name="Text Box 180"/>
          <p:cNvSpPr txBox="1">
            <a:spLocks noChangeArrowheads="1"/>
          </p:cNvSpPr>
          <p:nvPr/>
        </p:nvSpPr>
        <p:spPr bwMode="auto">
          <a:xfrm>
            <a:off x="1219200" y="16716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0  2   7</a:t>
            </a:r>
          </a:p>
        </p:txBody>
      </p:sp>
      <p:sp>
        <p:nvSpPr>
          <p:cNvPr id="93261" name="Text Box 181"/>
          <p:cNvSpPr txBox="1">
            <a:spLocks noChangeArrowheads="1"/>
          </p:cNvSpPr>
          <p:nvPr/>
        </p:nvSpPr>
        <p:spPr bwMode="auto">
          <a:xfrm>
            <a:off x="1219200" y="20526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93262" name="Text Box 182"/>
          <p:cNvSpPr txBox="1">
            <a:spLocks noChangeArrowheads="1"/>
          </p:cNvSpPr>
          <p:nvPr/>
        </p:nvSpPr>
        <p:spPr bwMode="auto">
          <a:xfrm>
            <a:off x="1447800" y="20526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93263" name="Text Box 183"/>
          <p:cNvSpPr txBox="1">
            <a:spLocks noChangeArrowheads="1"/>
          </p:cNvSpPr>
          <p:nvPr/>
        </p:nvSpPr>
        <p:spPr bwMode="auto">
          <a:xfrm>
            <a:off x="1828800" y="20526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93264" name="Text Box 184"/>
          <p:cNvSpPr txBox="1">
            <a:spLocks noChangeArrowheads="1"/>
          </p:cNvSpPr>
          <p:nvPr/>
        </p:nvSpPr>
        <p:spPr bwMode="auto">
          <a:xfrm>
            <a:off x="1219200" y="23574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93265" name="Text Box 185"/>
          <p:cNvSpPr txBox="1">
            <a:spLocks noChangeArrowheads="1"/>
          </p:cNvSpPr>
          <p:nvPr/>
        </p:nvSpPr>
        <p:spPr bwMode="auto">
          <a:xfrm>
            <a:off x="1447800" y="23574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93266" name="Text Box 186"/>
          <p:cNvSpPr txBox="1">
            <a:spLocks noChangeArrowheads="1"/>
          </p:cNvSpPr>
          <p:nvPr/>
        </p:nvSpPr>
        <p:spPr bwMode="auto">
          <a:xfrm>
            <a:off x="1828800" y="23574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93267" name="Text Box 187"/>
          <p:cNvSpPr txBox="1">
            <a:spLocks noChangeArrowheads="1"/>
          </p:cNvSpPr>
          <p:nvPr/>
        </p:nvSpPr>
        <p:spPr bwMode="auto">
          <a:xfrm rot="-5400000">
            <a:off x="2650332" y="2026444"/>
            <a:ext cx="538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1" smtClean="0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93268" name="Text Box 188"/>
          <p:cNvSpPr txBox="1">
            <a:spLocks noChangeArrowheads="1"/>
          </p:cNvSpPr>
          <p:nvPr/>
        </p:nvSpPr>
        <p:spPr bwMode="auto">
          <a:xfrm>
            <a:off x="1352550" y="11588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1" smtClean="0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93269" name="Text Box 189"/>
          <p:cNvSpPr txBox="1">
            <a:spLocks noChangeArrowheads="1"/>
          </p:cNvSpPr>
          <p:nvPr/>
        </p:nvSpPr>
        <p:spPr bwMode="auto">
          <a:xfrm rot="-5400000">
            <a:off x="518319" y="3810794"/>
            <a:ext cx="538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93270" name="Text Box 190"/>
          <p:cNvSpPr txBox="1">
            <a:spLocks noChangeArrowheads="1"/>
          </p:cNvSpPr>
          <p:nvPr/>
        </p:nvSpPr>
        <p:spPr bwMode="auto">
          <a:xfrm rot="-5400000">
            <a:off x="518318" y="5618957"/>
            <a:ext cx="538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1" smtClean="0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93271" name="Line 191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272" name="Line 192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273" name="Text Box 193"/>
          <p:cNvSpPr txBox="1">
            <a:spLocks noChangeArrowheads="1"/>
          </p:cNvSpPr>
          <p:nvPr/>
        </p:nvSpPr>
        <p:spPr bwMode="auto">
          <a:xfrm>
            <a:off x="3276600" y="12906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93274" name="Text Box 194"/>
          <p:cNvSpPr txBox="1">
            <a:spLocks noChangeArrowheads="1"/>
          </p:cNvSpPr>
          <p:nvPr/>
        </p:nvSpPr>
        <p:spPr bwMode="auto">
          <a:xfrm>
            <a:off x="2971800" y="1671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93275" name="Text Box 195"/>
          <p:cNvSpPr txBox="1">
            <a:spLocks noChangeArrowheads="1"/>
          </p:cNvSpPr>
          <p:nvPr/>
        </p:nvSpPr>
        <p:spPr bwMode="auto">
          <a:xfrm>
            <a:off x="2971800" y="1976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93276" name="Text Box 196"/>
          <p:cNvSpPr txBox="1">
            <a:spLocks noChangeArrowheads="1"/>
          </p:cNvSpPr>
          <p:nvPr/>
        </p:nvSpPr>
        <p:spPr bwMode="auto">
          <a:xfrm>
            <a:off x="2971800" y="2281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93277" name="Text Box 197"/>
          <p:cNvSpPr txBox="1">
            <a:spLocks noChangeArrowheads="1"/>
          </p:cNvSpPr>
          <p:nvPr/>
        </p:nvSpPr>
        <p:spPr bwMode="auto">
          <a:xfrm>
            <a:off x="3297238" y="16716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3278" name="Line 198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279" name="Line 199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280" name="Text Box 200"/>
          <p:cNvSpPr txBox="1">
            <a:spLocks noChangeArrowheads="1"/>
          </p:cNvSpPr>
          <p:nvPr/>
        </p:nvSpPr>
        <p:spPr bwMode="auto">
          <a:xfrm>
            <a:off x="1219200" y="30432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93281" name="Text Box 201"/>
          <p:cNvSpPr txBox="1">
            <a:spLocks noChangeArrowheads="1"/>
          </p:cNvSpPr>
          <p:nvPr/>
        </p:nvSpPr>
        <p:spPr bwMode="auto">
          <a:xfrm>
            <a:off x="914400" y="3424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93282" name="Text Box 202"/>
          <p:cNvSpPr txBox="1">
            <a:spLocks noChangeArrowheads="1"/>
          </p:cNvSpPr>
          <p:nvPr/>
        </p:nvSpPr>
        <p:spPr bwMode="auto">
          <a:xfrm>
            <a:off x="914400" y="3729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93283" name="Text Box 203"/>
          <p:cNvSpPr txBox="1">
            <a:spLocks noChangeArrowheads="1"/>
          </p:cNvSpPr>
          <p:nvPr/>
        </p:nvSpPr>
        <p:spPr bwMode="auto">
          <a:xfrm>
            <a:off x="914400" y="4033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93284" name="Text Box 204"/>
          <p:cNvSpPr txBox="1">
            <a:spLocks noChangeArrowheads="1"/>
          </p:cNvSpPr>
          <p:nvPr/>
        </p:nvSpPr>
        <p:spPr bwMode="auto">
          <a:xfrm>
            <a:off x="1524000" y="34242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93285" name="Text Box 205"/>
          <p:cNvSpPr txBox="1">
            <a:spLocks noChangeArrowheads="1"/>
          </p:cNvSpPr>
          <p:nvPr/>
        </p:nvSpPr>
        <p:spPr bwMode="auto">
          <a:xfrm>
            <a:off x="1828800" y="34242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93286" name="Text Box 206"/>
          <p:cNvSpPr txBox="1">
            <a:spLocks noChangeArrowheads="1"/>
          </p:cNvSpPr>
          <p:nvPr/>
        </p:nvSpPr>
        <p:spPr bwMode="auto">
          <a:xfrm>
            <a:off x="1219200" y="41100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93287" name="Text Box 207"/>
          <p:cNvSpPr txBox="1">
            <a:spLocks noChangeArrowheads="1"/>
          </p:cNvSpPr>
          <p:nvPr/>
        </p:nvSpPr>
        <p:spPr bwMode="auto">
          <a:xfrm>
            <a:off x="1447800" y="41100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93288" name="Text Box 208"/>
          <p:cNvSpPr txBox="1">
            <a:spLocks noChangeArrowheads="1"/>
          </p:cNvSpPr>
          <p:nvPr/>
        </p:nvSpPr>
        <p:spPr bwMode="auto">
          <a:xfrm>
            <a:off x="1828800" y="41100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93289" name="Text Box 209"/>
          <p:cNvSpPr txBox="1">
            <a:spLocks noChangeArrowheads="1"/>
          </p:cNvSpPr>
          <p:nvPr/>
        </p:nvSpPr>
        <p:spPr bwMode="auto">
          <a:xfrm>
            <a:off x="1341438" y="2933700"/>
            <a:ext cx="706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1" smtClean="0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93290" name="Line 210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291" name="Line 211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292" name="Text Box 212"/>
          <p:cNvSpPr txBox="1">
            <a:spLocks noChangeArrowheads="1"/>
          </p:cNvSpPr>
          <p:nvPr/>
        </p:nvSpPr>
        <p:spPr bwMode="auto">
          <a:xfrm>
            <a:off x="1219200" y="48720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93293" name="Text Box 213"/>
          <p:cNvSpPr txBox="1">
            <a:spLocks noChangeArrowheads="1"/>
          </p:cNvSpPr>
          <p:nvPr/>
        </p:nvSpPr>
        <p:spPr bwMode="auto">
          <a:xfrm>
            <a:off x="914400" y="5253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93294" name="Text Box 214"/>
          <p:cNvSpPr txBox="1">
            <a:spLocks noChangeArrowheads="1"/>
          </p:cNvSpPr>
          <p:nvPr/>
        </p:nvSpPr>
        <p:spPr bwMode="auto">
          <a:xfrm>
            <a:off x="914400" y="5557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93295" name="Text Box 215"/>
          <p:cNvSpPr txBox="1">
            <a:spLocks noChangeArrowheads="1"/>
          </p:cNvSpPr>
          <p:nvPr/>
        </p:nvSpPr>
        <p:spPr bwMode="auto">
          <a:xfrm>
            <a:off x="914400" y="5862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93296" name="Text Box 216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93297" name="Text Box 217"/>
          <p:cNvSpPr txBox="1">
            <a:spLocks noChangeArrowheads="1"/>
          </p:cNvSpPr>
          <p:nvPr/>
        </p:nvSpPr>
        <p:spPr bwMode="auto">
          <a:xfrm>
            <a:off x="1447800" y="56340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93298" name="Text Box 218"/>
          <p:cNvSpPr txBox="1">
            <a:spLocks noChangeArrowheads="1"/>
          </p:cNvSpPr>
          <p:nvPr/>
        </p:nvSpPr>
        <p:spPr bwMode="auto">
          <a:xfrm>
            <a:off x="1828800" y="56340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93299" name="Text Box 219"/>
          <p:cNvSpPr txBox="1">
            <a:spLocks noChangeArrowheads="1"/>
          </p:cNvSpPr>
          <p:nvPr/>
        </p:nvSpPr>
        <p:spPr bwMode="auto">
          <a:xfrm>
            <a:off x="1219200" y="59388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3300" name="Text Box 220"/>
          <p:cNvSpPr txBox="1">
            <a:spLocks noChangeArrowheads="1"/>
          </p:cNvSpPr>
          <p:nvPr/>
        </p:nvSpPr>
        <p:spPr bwMode="auto">
          <a:xfrm>
            <a:off x="1447800" y="59388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3301" name="Text Box 221"/>
          <p:cNvSpPr txBox="1">
            <a:spLocks noChangeArrowheads="1"/>
          </p:cNvSpPr>
          <p:nvPr/>
        </p:nvSpPr>
        <p:spPr bwMode="auto">
          <a:xfrm>
            <a:off x="1828800" y="59388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3302" name="Text Box 222"/>
          <p:cNvSpPr txBox="1">
            <a:spLocks noChangeArrowheads="1"/>
          </p:cNvSpPr>
          <p:nvPr/>
        </p:nvSpPr>
        <p:spPr bwMode="auto">
          <a:xfrm>
            <a:off x="1363663" y="4740275"/>
            <a:ext cx="706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1" smtClean="0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93303" name="Text Box 223"/>
          <p:cNvSpPr txBox="1">
            <a:spLocks noChangeArrowheads="1"/>
          </p:cNvSpPr>
          <p:nvPr/>
        </p:nvSpPr>
        <p:spPr bwMode="auto">
          <a:xfrm>
            <a:off x="1219200" y="3467100"/>
            <a:ext cx="94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2   0   1</a:t>
            </a:r>
          </a:p>
        </p:txBody>
      </p:sp>
      <p:sp>
        <p:nvSpPr>
          <p:cNvPr id="93304" name="Text Box 224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∞ ∞  ∞</a:t>
            </a:r>
          </a:p>
        </p:txBody>
      </p:sp>
      <p:sp>
        <p:nvSpPr>
          <p:cNvPr id="93305" name="Text Box 225"/>
          <p:cNvSpPr txBox="1">
            <a:spLocks noChangeArrowheads="1"/>
          </p:cNvSpPr>
          <p:nvPr/>
        </p:nvSpPr>
        <p:spPr bwMode="auto">
          <a:xfrm>
            <a:off x="3260725" y="20066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2   0   1</a:t>
            </a:r>
          </a:p>
        </p:txBody>
      </p:sp>
      <p:sp>
        <p:nvSpPr>
          <p:cNvPr id="93306" name="Text Box 226"/>
          <p:cNvSpPr txBox="1">
            <a:spLocks noChangeArrowheads="1"/>
          </p:cNvSpPr>
          <p:nvPr/>
        </p:nvSpPr>
        <p:spPr bwMode="auto">
          <a:xfrm>
            <a:off x="3260725" y="2322513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7   1   0</a:t>
            </a:r>
          </a:p>
        </p:txBody>
      </p:sp>
      <p:sp>
        <p:nvSpPr>
          <p:cNvPr id="93307" name="Line 227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308" name="Line 228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309" name="Line 229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310" name="Line 230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311" name="Line 231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312" name="Line 232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313" name="Line 23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314" name="Text Box 234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time</a:t>
            </a:r>
          </a:p>
        </p:txBody>
      </p:sp>
      <p:grpSp>
        <p:nvGrpSpPr>
          <p:cNvPr id="89219" name="Group 235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89235" name="Freeform 23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89236" name="Group 237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89237" name="Freeform 23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93334" name="Oval 23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335" name="Line 24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336" name="Line 24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337" name="Rectangle 24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338" name="Oval 24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243" name="Freeform 24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89244" name="Freeform 24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grpSp>
            <p:nvGrpSpPr>
              <p:cNvPr id="89245" name="Group 246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93363" name="Rectangle 24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364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2000" smtClean="0">
                      <a:solidFill>
                        <a:srgbClr val="000000"/>
                      </a:solidFill>
                    </a:rPr>
                    <a:t>x</a:t>
                  </a: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89246" name="Group 249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93355" name="Oval 25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356" name="Line 25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3357" name="Line 25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3358" name="Rectangle 25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359" name="Oval 25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89264" name="Group 255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93361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altLang="en-US" sz="1800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3362" name="Text Box 2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2400" smtClean="0">
                        <a:solidFill>
                          <a:srgbClr val="000000"/>
                        </a:solidFill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93343" name="Text Box 258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800" smtClean="0">
                    <a:solidFill>
                      <a:srgbClr val="000000"/>
                    </a:solidFill>
                  </a:rPr>
                  <a:t>1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344" name="Text Box 259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800" smtClean="0">
                    <a:solidFill>
                      <a:srgbClr val="000000"/>
                    </a:solidFill>
                  </a:rPr>
                  <a:t>2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345" name="Text Box 260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800" smtClean="0">
                    <a:solidFill>
                      <a:srgbClr val="000000"/>
                    </a:solidFill>
                  </a:rPr>
                  <a:t>7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9250" name="Group 261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93347" name="Oval 26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348" name="Line 26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3349" name="Line 26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3350" name="Rectangle 26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351" name="Oval 26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89256" name="Group 267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93353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36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altLang="en-US" sz="1800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3354" name="Text Box 2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altLang="en-US" sz="2000" smtClean="0">
                        <a:solidFill>
                          <a:srgbClr val="000000"/>
                        </a:solidFill>
                      </a:rPr>
                      <a:t>y</a:t>
                    </a:r>
                    <a:endParaRPr lang="en-US" altLang="en-US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93316" name="Text Box 270"/>
          <p:cNvSpPr txBox="1">
            <a:spLocks noChangeArrowheads="1"/>
          </p:cNvSpPr>
          <p:nvPr/>
        </p:nvSpPr>
        <p:spPr bwMode="auto">
          <a:xfrm>
            <a:off x="263525" y="1104900"/>
            <a:ext cx="9207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rgbClr val="CC0000"/>
                </a:solidFill>
              </a:rPr>
              <a:t>node x</a:t>
            </a:r>
          </a:p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93317" name="Oval 271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93318" name="Oval 272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93319" name="Oval 273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93320" name="Oval 274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93321" name="Rectangle 275"/>
          <p:cNvSpPr>
            <a:spLocks noChangeArrowheads="1"/>
          </p:cNvSpPr>
          <p:nvPr/>
        </p:nvSpPr>
        <p:spPr bwMode="auto">
          <a:xfrm>
            <a:off x="1590675" y="187325"/>
            <a:ext cx="431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x</a:t>
            </a:r>
            <a:r>
              <a:rPr lang="fr-FR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y</a:t>
            </a:r>
            <a:r>
              <a:rPr lang="fr-FR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z</a:t>
            </a:r>
            <a:r>
              <a:rPr lang="fr-FR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(y)} </a:t>
            </a:r>
            <a:br>
              <a:rPr lang="fr-FR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</a:br>
            <a:r>
              <a:rPr lang="fr-FR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             = min{2+0 , 7+1} = 2</a:t>
            </a:r>
          </a:p>
        </p:txBody>
      </p:sp>
      <p:sp>
        <p:nvSpPr>
          <p:cNvPr id="93322" name="Line 276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323" name="Rectangle 277"/>
          <p:cNvSpPr>
            <a:spLocks noChangeArrowheads="1"/>
          </p:cNvSpPr>
          <p:nvPr/>
        </p:nvSpPr>
        <p:spPr bwMode="auto">
          <a:xfrm>
            <a:off x="6384925" y="28575"/>
            <a:ext cx="266700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fr-FR" i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</a:t>
            </a:r>
            <a:r>
              <a:rPr lang="fr-FR" i="1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x</a:t>
            </a:r>
            <a:r>
              <a:rPr lang="fr-FR" i="1">
                <a:solidFill>
                  <a:srgbClr val="000000"/>
                </a:solidFill>
                <a:latin typeface="Arial" charset="0"/>
                <a:ea typeface="ＭＳ Ｐゴシック" charset="0"/>
              </a:rPr>
              <a:t>(z) = </a:t>
            </a:r>
            <a:r>
              <a:rPr lang="fr-FR">
                <a:solidFill>
                  <a:srgbClr val="000000"/>
                </a:solidFill>
                <a:latin typeface="Arial" charset="0"/>
                <a:ea typeface="ＭＳ Ｐゴシック" charset="0"/>
              </a:rPr>
              <a:t>min{</a:t>
            </a:r>
            <a:r>
              <a:rPr lang="fr-FR" i="1">
                <a:solidFill>
                  <a:srgbClr val="000000"/>
                </a:solidFill>
                <a:latin typeface="Arial" charset="0"/>
                <a:ea typeface="ＭＳ Ｐゴシック" charset="0"/>
              </a:rPr>
              <a:t>c(x,y) + </a:t>
            </a:r>
            <a:br>
              <a:rPr lang="fr-FR" i="1">
                <a:solidFill>
                  <a:srgbClr val="000000"/>
                </a:solidFill>
                <a:latin typeface="Arial" charset="0"/>
                <a:ea typeface="ＭＳ Ｐゴシック" charset="0"/>
              </a:rPr>
            </a:br>
            <a:r>
              <a:rPr lang="fr-FR" i="1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D</a:t>
            </a:r>
            <a:r>
              <a:rPr lang="fr-FR" i="1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y</a:t>
            </a:r>
            <a:r>
              <a:rPr lang="fr-FR" i="1">
                <a:solidFill>
                  <a:srgbClr val="000000"/>
                </a:solidFill>
                <a:latin typeface="Arial" charset="0"/>
                <a:ea typeface="ＭＳ Ｐゴシック" charset="0"/>
              </a:rPr>
              <a:t>(z), c(x,z) + D</a:t>
            </a:r>
            <a:r>
              <a:rPr lang="fr-FR" i="1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z</a:t>
            </a:r>
            <a:r>
              <a:rPr lang="fr-FR" i="1">
                <a:solidFill>
                  <a:srgbClr val="000000"/>
                </a:solidFill>
                <a:latin typeface="Arial" charset="0"/>
                <a:ea typeface="ＭＳ Ｐゴシック" charset="0"/>
              </a:rPr>
              <a:t>(z)</a:t>
            </a:r>
            <a:r>
              <a:rPr lang="fr-FR">
                <a:solidFill>
                  <a:srgbClr val="000000"/>
                </a:solidFill>
                <a:latin typeface="Arial" charset="0"/>
                <a:ea typeface="ＭＳ Ｐゴシック" charset="0"/>
              </a:rPr>
              <a:t>}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fr-FR">
                <a:solidFill>
                  <a:srgbClr val="000000"/>
                </a:solidFill>
                <a:latin typeface="Arial" charset="0"/>
                <a:ea typeface="ＭＳ Ｐゴシック" charset="0"/>
              </a:rPr>
              <a:t>= min{2+1 , 7+0} = 3</a:t>
            </a:r>
          </a:p>
        </p:txBody>
      </p:sp>
      <p:sp>
        <p:nvSpPr>
          <p:cNvPr id="93324" name="Line 278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325" name="Text Box 279"/>
          <p:cNvSpPr txBox="1">
            <a:spLocks noChangeArrowheads="1"/>
          </p:cNvSpPr>
          <p:nvPr/>
        </p:nvSpPr>
        <p:spPr bwMode="auto">
          <a:xfrm>
            <a:off x="3922713" y="1674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3326" name="Text Box 280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2 </a:t>
            </a:r>
          </a:p>
        </p:txBody>
      </p:sp>
      <p:sp>
        <p:nvSpPr>
          <p:cNvPr id="93327" name="Text Box 281"/>
          <p:cNvSpPr txBox="1">
            <a:spLocks noChangeArrowheads="1"/>
          </p:cNvSpPr>
          <p:nvPr/>
        </p:nvSpPr>
        <p:spPr bwMode="auto">
          <a:xfrm>
            <a:off x="292100" y="2851150"/>
            <a:ext cx="9207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rgbClr val="CC0000"/>
                </a:solidFill>
              </a:rPr>
              <a:t>node y</a:t>
            </a:r>
          </a:p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93328" name="Text Box 282"/>
          <p:cNvSpPr txBox="1">
            <a:spLocks noChangeArrowheads="1"/>
          </p:cNvSpPr>
          <p:nvPr/>
        </p:nvSpPr>
        <p:spPr bwMode="auto">
          <a:xfrm>
            <a:off x="311150" y="4699000"/>
            <a:ext cx="9080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rgbClr val="CC0000"/>
                </a:solidFill>
              </a:rPr>
              <a:t>node z</a:t>
            </a:r>
          </a:p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93329" name="Text Box 283"/>
          <p:cNvSpPr txBox="1">
            <a:spLocks noChangeArrowheads="1"/>
          </p:cNvSpPr>
          <p:nvPr/>
        </p:nvSpPr>
        <p:spPr bwMode="auto">
          <a:xfrm>
            <a:off x="3413125" y="1143000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1" smtClean="0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93330" name="Text Box 284"/>
          <p:cNvSpPr txBox="1">
            <a:spLocks noChangeArrowheads="1"/>
          </p:cNvSpPr>
          <p:nvPr/>
        </p:nvSpPr>
        <p:spPr bwMode="auto">
          <a:xfrm rot="-5400000">
            <a:off x="561182" y="2067719"/>
            <a:ext cx="538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1" smtClean="0">
                <a:solidFill>
                  <a:srgbClr val="000000"/>
                </a:solidFill>
              </a:rPr>
              <a:t>from</a:t>
            </a:r>
          </a:p>
        </p:txBody>
      </p:sp>
    </p:spTree>
    <p:extLst>
      <p:ext uri="{BB962C8B-B14F-4D97-AF65-F5344CB8AC3E}">
        <p14:creationId xmlns:p14="http://schemas.microsoft.com/office/powerpoint/2010/main" val="40948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9728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EF245A0E-2741-4795-9D99-5683FF191BF6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19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93188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4.1 introduction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4.2 virtual circuit and datagram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4.3 what</a:t>
            </a:r>
            <a:r>
              <a:rPr lang="en-US" altLang="ja-JP" sz="2400" dirty="0" smtClean="0">
                <a:ea typeface="ＭＳ Ｐゴシック" pitchFamily="34" charset="-128"/>
              </a:rPr>
              <a:t>’s inside a router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4.4 IP: Internet Protocol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datagram format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IPv4 addressing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ICMP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IPv6</a:t>
            </a:r>
          </a:p>
        </p:txBody>
      </p:sp>
      <p:sp>
        <p:nvSpPr>
          <p:cNvPr id="9728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solidFill>
                  <a:srgbClr val="CC0000"/>
                </a:solidFill>
                <a:ea typeface="ＭＳ Ｐゴシック" pitchFamily="34" charset="-128"/>
              </a:rPr>
              <a:t>4.5 routing algorithms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link state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distance vector</a:t>
            </a:r>
          </a:p>
          <a:p>
            <a:pPr lvl="1">
              <a:defRPr/>
            </a:pPr>
            <a:r>
              <a:rPr lang="en-US" altLang="en-US" sz="2000" smtClean="0">
                <a:solidFill>
                  <a:srgbClr val="CC0000"/>
                </a:solidFill>
                <a:ea typeface="ＭＳ Ｐゴシック" pitchFamily="34" charset="-128"/>
              </a:rPr>
              <a:t>hierarchical routing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4.6 routing in the Internet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RIP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OSPF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BGP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4.7 broadcast and multicast routing</a:t>
            </a:r>
          </a:p>
          <a:p>
            <a:pPr>
              <a:defRPr/>
            </a:pPr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93191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Chapter 4: outline</a:t>
            </a:r>
          </a:p>
        </p:txBody>
      </p:sp>
    </p:spTree>
    <p:extLst>
      <p:ext uri="{BB962C8B-B14F-4D97-AF65-F5344CB8AC3E}">
        <p14:creationId xmlns:p14="http://schemas.microsoft.com/office/powerpoint/2010/main" val="203150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7475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EB10E3B6-7398-4290-BAA1-4A2F77A41B05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68612" name="Group 2"/>
          <p:cNvGrpSpPr>
            <a:grpSpLocks/>
          </p:cNvGrpSpPr>
          <p:nvPr/>
        </p:nvGrpSpPr>
        <p:grpSpPr bwMode="auto">
          <a:xfrm>
            <a:off x="3851275" y="4497388"/>
            <a:ext cx="2847975" cy="1481137"/>
            <a:chOff x="291" y="3093"/>
            <a:chExt cx="1794" cy="933"/>
          </a:xfrm>
        </p:grpSpPr>
        <p:grpSp>
          <p:nvGrpSpPr>
            <p:cNvPr id="68689" name="Group 3"/>
            <p:cNvGrpSpPr>
              <a:grpSpLocks/>
            </p:cNvGrpSpPr>
            <p:nvPr/>
          </p:nvGrpSpPr>
          <p:grpSpPr bwMode="auto">
            <a:xfrm>
              <a:off x="291" y="3093"/>
              <a:ext cx="1794" cy="933"/>
              <a:chOff x="2124" y="2903"/>
              <a:chExt cx="1794" cy="933"/>
            </a:xfrm>
          </p:grpSpPr>
          <p:sp>
            <p:nvSpPr>
              <p:cNvPr id="68693" name="Freeform 4"/>
              <p:cNvSpPr>
                <a:spLocks/>
              </p:cNvSpPr>
              <p:nvPr/>
            </p:nvSpPr>
            <p:spPr bwMode="auto">
              <a:xfrm>
                <a:off x="2124" y="2903"/>
                <a:ext cx="1794" cy="933"/>
              </a:xfrm>
              <a:custGeom>
                <a:avLst/>
                <a:gdLst>
                  <a:gd name="T0" fmla="*/ 6 w 1794"/>
                  <a:gd name="T1" fmla="*/ 483 h 933"/>
                  <a:gd name="T2" fmla="*/ 108 w 1794"/>
                  <a:gd name="T3" fmla="*/ 125 h 933"/>
                  <a:gd name="T4" fmla="*/ 559 w 1794"/>
                  <a:gd name="T5" fmla="*/ 100 h 933"/>
                  <a:gd name="T6" fmla="*/ 1128 w 1794"/>
                  <a:gd name="T7" fmla="*/ 29 h 933"/>
                  <a:gd name="T8" fmla="*/ 1716 w 1794"/>
                  <a:gd name="T9" fmla="*/ 275 h 933"/>
                  <a:gd name="T10" fmla="*/ 1596 w 1794"/>
                  <a:gd name="T11" fmla="*/ 827 h 933"/>
                  <a:gd name="T12" fmla="*/ 1380 w 1794"/>
                  <a:gd name="T13" fmla="*/ 911 h 933"/>
                  <a:gd name="T14" fmla="*/ 840 w 1794"/>
                  <a:gd name="T15" fmla="*/ 929 h 933"/>
                  <a:gd name="T16" fmla="*/ 414 w 1794"/>
                  <a:gd name="T17" fmla="*/ 911 h 933"/>
                  <a:gd name="T18" fmla="*/ 143 w 1794"/>
                  <a:gd name="T19" fmla="*/ 832 h 933"/>
                  <a:gd name="T20" fmla="*/ 6 w 1794"/>
                  <a:gd name="T21" fmla="*/ 483 h 9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94" h="933">
                    <a:moveTo>
                      <a:pt x="6" y="483"/>
                    </a:moveTo>
                    <a:cubicBezTo>
                      <a:pt x="0" y="365"/>
                      <a:pt x="16" y="189"/>
                      <a:pt x="108" y="125"/>
                    </a:cubicBezTo>
                    <a:cubicBezTo>
                      <a:pt x="200" y="61"/>
                      <a:pt x="389" y="116"/>
                      <a:pt x="559" y="100"/>
                    </a:cubicBezTo>
                    <a:cubicBezTo>
                      <a:pt x="729" y="84"/>
                      <a:pt x="935" y="0"/>
                      <a:pt x="1128" y="29"/>
                    </a:cubicBezTo>
                    <a:cubicBezTo>
                      <a:pt x="1321" y="58"/>
                      <a:pt x="1638" y="142"/>
                      <a:pt x="1716" y="275"/>
                    </a:cubicBezTo>
                    <a:cubicBezTo>
                      <a:pt x="1794" y="408"/>
                      <a:pt x="1652" y="721"/>
                      <a:pt x="1596" y="827"/>
                    </a:cubicBezTo>
                    <a:cubicBezTo>
                      <a:pt x="1540" y="933"/>
                      <a:pt x="1506" y="894"/>
                      <a:pt x="1380" y="911"/>
                    </a:cubicBezTo>
                    <a:cubicBezTo>
                      <a:pt x="1254" y="928"/>
                      <a:pt x="1001" y="929"/>
                      <a:pt x="840" y="929"/>
                    </a:cubicBezTo>
                    <a:cubicBezTo>
                      <a:pt x="679" y="929"/>
                      <a:pt x="530" y="927"/>
                      <a:pt x="414" y="911"/>
                    </a:cubicBezTo>
                    <a:cubicBezTo>
                      <a:pt x="298" y="895"/>
                      <a:pt x="211" y="903"/>
                      <a:pt x="143" y="832"/>
                    </a:cubicBezTo>
                    <a:cubicBezTo>
                      <a:pt x="75" y="761"/>
                      <a:pt x="4" y="624"/>
                      <a:pt x="6" y="483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grpSp>
            <p:nvGrpSpPr>
              <p:cNvPr id="68694" name="Group 5"/>
              <p:cNvGrpSpPr>
                <a:grpSpLocks/>
              </p:cNvGrpSpPr>
              <p:nvPr/>
            </p:nvGrpSpPr>
            <p:grpSpPr bwMode="auto">
              <a:xfrm>
                <a:off x="2196" y="3160"/>
                <a:ext cx="1642" cy="415"/>
                <a:chOff x="959" y="3814"/>
                <a:chExt cx="1642" cy="415"/>
              </a:xfrm>
            </p:grpSpPr>
            <p:grpSp>
              <p:nvGrpSpPr>
                <p:cNvPr id="68729" name="Group 6"/>
                <p:cNvGrpSpPr>
                  <a:grpSpLocks/>
                </p:cNvGrpSpPr>
                <p:nvPr/>
              </p:nvGrpSpPr>
              <p:grpSpPr bwMode="auto">
                <a:xfrm>
                  <a:off x="2223" y="3814"/>
                  <a:ext cx="378" cy="181"/>
                  <a:chOff x="4396" y="1245"/>
                  <a:chExt cx="672" cy="248"/>
                </a:xfrm>
              </p:grpSpPr>
              <p:sp>
                <p:nvSpPr>
                  <p:cNvPr id="68748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  <a:ea typeface="ＭＳ Ｐゴシック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8749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  <a:ea typeface="ＭＳ Ｐゴシック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8750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  <a:ea typeface="ＭＳ Ｐゴシック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68751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68754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  <a:ea typeface="ＭＳ Ｐゴシック" pitchFamily="34" charset="-128"/>
                      </a:endParaRPr>
                    </a:p>
                  </p:txBody>
                </p:sp>
                <p:sp>
                  <p:nvSpPr>
                    <p:cNvPr id="68755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  <a:ea typeface="ＭＳ Ｐゴシック" pitchFamily="34" charset="-128"/>
                      </a:endParaRPr>
                    </a:p>
                  </p:txBody>
                </p:sp>
              </p:grpSp>
              <p:sp>
                <p:nvSpPr>
                  <p:cNvPr id="74896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4897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68730" name="Group 15"/>
                <p:cNvGrpSpPr>
                  <a:grpSpLocks/>
                </p:cNvGrpSpPr>
                <p:nvPr/>
              </p:nvGrpSpPr>
              <p:grpSpPr bwMode="auto">
                <a:xfrm>
                  <a:off x="1559" y="4048"/>
                  <a:ext cx="378" cy="181"/>
                  <a:chOff x="4396" y="1245"/>
                  <a:chExt cx="672" cy="248"/>
                </a:xfrm>
              </p:grpSpPr>
              <p:sp>
                <p:nvSpPr>
                  <p:cNvPr id="68740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  <a:ea typeface="ＭＳ Ｐゴシック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8741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  <a:ea typeface="ＭＳ Ｐゴシック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8742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  <a:ea typeface="ＭＳ Ｐゴシック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68743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68746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  <a:ea typeface="ＭＳ Ｐゴシック" pitchFamily="34" charset="-128"/>
                      </a:endParaRPr>
                    </a:p>
                  </p:txBody>
                </p:sp>
                <p:sp>
                  <p:nvSpPr>
                    <p:cNvPr id="68747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  <a:ea typeface="ＭＳ Ｐゴシック" pitchFamily="34" charset="-128"/>
                      </a:endParaRPr>
                    </a:p>
                  </p:txBody>
                </p:sp>
              </p:grpSp>
              <p:sp>
                <p:nvSpPr>
                  <p:cNvPr id="74888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488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68731" name="Group 24"/>
                <p:cNvGrpSpPr>
                  <a:grpSpLocks/>
                </p:cNvGrpSpPr>
                <p:nvPr/>
              </p:nvGrpSpPr>
              <p:grpSpPr bwMode="auto">
                <a:xfrm>
                  <a:off x="959" y="3816"/>
                  <a:ext cx="378" cy="181"/>
                  <a:chOff x="4396" y="1245"/>
                  <a:chExt cx="672" cy="248"/>
                </a:xfrm>
              </p:grpSpPr>
              <p:sp>
                <p:nvSpPr>
                  <p:cNvPr id="68732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  <a:ea typeface="ＭＳ Ｐゴシック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8733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  <a:ea typeface="ＭＳ Ｐゴシック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8734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  <a:ea typeface="ＭＳ Ｐゴシック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68735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68738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  <a:ea typeface="ＭＳ Ｐゴシック" pitchFamily="34" charset="-128"/>
                      </a:endParaRPr>
                    </a:p>
                  </p:txBody>
                </p:sp>
                <p:sp>
                  <p:nvSpPr>
                    <p:cNvPr id="68739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  <a:ea typeface="ＭＳ Ｐゴシック" pitchFamily="34" charset="-128"/>
                      </a:endParaRPr>
                    </a:p>
                  </p:txBody>
                </p:sp>
              </p:grpSp>
              <p:sp>
                <p:nvSpPr>
                  <p:cNvPr id="74880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4881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68695" name="Freeform 33"/>
              <p:cNvSpPr>
                <a:spLocks/>
              </p:cNvSpPr>
              <p:nvPr/>
            </p:nvSpPr>
            <p:spPr bwMode="auto">
              <a:xfrm>
                <a:off x="2574" y="3086"/>
                <a:ext cx="294" cy="166"/>
              </a:xfrm>
              <a:custGeom>
                <a:avLst/>
                <a:gdLst>
                  <a:gd name="T0" fmla="*/ 0 w 294"/>
                  <a:gd name="T1" fmla="*/ 166 h 166"/>
                  <a:gd name="T2" fmla="*/ 294 w 294"/>
                  <a:gd name="T3" fmla="*/ 0 h 16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94" h="166">
                    <a:moveTo>
                      <a:pt x="0" y="166"/>
                    </a:moveTo>
                    <a:lnTo>
                      <a:pt x="294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68696" name="Freeform 34"/>
              <p:cNvSpPr>
                <a:spLocks/>
              </p:cNvSpPr>
              <p:nvPr/>
            </p:nvSpPr>
            <p:spPr bwMode="auto">
              <a:xfrm>
                <a:off x="3182" y="3082"/>
                <a:ext cx="272" cy="174"/>
              </a:xfrm>
              <a:custGeom>
                <a:avLst/>
                <a:gdLst>
                  <a:gd name="T0" fmla="*/ 0 w 272"/>
                  <a:gd name="T1" fmla="*/ 0 h 174"/>
                  <a:gd name="T2" fmla="*/ 272 w 272"/>
                  <a:gd name="T3" fmla="*/ 174 h 1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72" h="174">
                    <a:moveTo>
                      <a:pt x="0" y="0"/>
                    </a:moveTo>
                    <a:lnTo>
                      <a:pt x="272" y="17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68697" name="Freeform 35"/>
              <p:cNvSpPr>
                <a:spLocks/>
              </p:cNvSpPr>
              <p:nvPr/>
            </p:nvSpPr>
            <p:spPr bwMode="auto">
              <a:xfrm>
                <a:off x="2511" y="3329"/>
                <a:ext cx="303" cy="150"/>
              </a:xfrm>
              <a:custGeom>
                <a:avLst/>
                <a:gdLst>
                  <a:gd name="T0" fmla="*/ 0 w 294"/>
                  <a:gd name="T1" fmla="*/ 0 h 174"/>
                  <a:gd name="T2" fmla="*/ 409 w 294"/>
                  <a:gd name="T3" fmla="*/ 34 h 1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94" h="174">
                    <a:moveTo>
                      <a:pt x="0" y="0"/>
                    </a:moveTo>
                    <a:lnTo>
                      <a:pt x="294" y="17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68698" name="Freeform 36"/>
              <p:cNvSpPr>
                <a:spLocks/>
              </p:cNvSpPr>
              <p:nvPr/>
            </p:nvSpPr>
            <p:spPr bwMode="auto">
              <a:xfrm>
                <a:off x="3168" y="3322"/>
                <a:ext cx="352" cy="148"/>
              </a:xfrm>
              <a:custGeom>
                <a:avLst/>
                <a:gdLst>
                  <a:gd name="T0" fmla="*/ 0 w 352"/>
                  <a:gd name="T1" fmla="*/ 148 h 148"/>
                  <a:gd name="T2" fmla="*/ 352 w 352"/>
                  <a:gd name="T3" fmla="*/ 0 h 14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52" h="148">
                    <a:moveTo>
                      <a:pt x="0" y="148"/>
                    </a:moveTo>
                    <a:lnTo>
                      <a:pt x="35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68699" name="Freeform 37"/>
              <p:cNvSpPr>
                <a:spLocks/>
              </p:cNvSpPr>
              <p:nvPr/>
            </p:nvSpPr>
            <p:spPr bwMode="auto">
              <a:xfrm>
                <a:off x="3528" y="3348"/>
                <a:ext cx="130" cy="320"/>
              </a:xfrm>
              <a:custGeom>
                <a:avLst/>
                <a:gdLst>
                  <a:gd name="T0" fmla="*/ 0 w 118"/>
                  <a:gd name="T1" fmla="*/ 4 h 500"/>
                  <a:gd name="T2" fmla="*/ 345 w 118"/>
                  <a:gd name="T3" fmla="*/ 0 h 5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8" h="500">
                    <a:moveTo>
                      <a:pt x="0" y="500"/>
                    </a:moveTo>
                    <a:lnTo>
                      <a:pt x="11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68700" name="Freeform 38"/>
              <p:cNvSpPr>
                <a:spLocks/>
              </p:cNvSpPr>
              <p:nvPr/>
            </p:nvSpPr>
            <p:spPr bwMode="auto">
              <a:xfrm>
                <a:off x="2750" y="3684"/>
                <a:ext cx="464" cy="47"/>
              </a:xfrm>
              <a:custGeom>
                <a:avLst/>
                <a:gdLst>
                  <a:gd name="T0" fmla="*/ 4458 w 370"/>
                  <a:gd name="T1" fmla="*/ 2183 h 32"/>
                  <a:gd name="T2" fmla="*/ 0 w 370"/>
                  <a:gd name="T3" fmla="*/ 0 h 3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70" h="32">
                    <a:moveTo>
                      <a:pt x="370" y="32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68701" name="Freeform 39"/>
              <p:cNvSpPr>
                <a:spLocks/>
              </p:cNvSpPr>
              <p:nvPr/>
            </p:nvSpPr>
            <p:spPr bwMode="auto">
              <a:xfrm>
                <a:off x="2412" y="3344"/>
                <a:ext cx="122" cy="268"/>
              </a:xfrm>
              <a:custGeom>
                <a:avLst/>
                <a:gdLst>
                  <a:gd name="T0" fmla="*/ 3 w 176"/>
                  <a:gd name="T1" fmla="*/ 3 h 412"/>
                  <a:gd name="T2" fmla="*/ 3 w 176"/>
                  <a:gd name="T3" fmla="*/ 3 h 412"/>
                  <a:gd name="T4" fmla="*/ 0 w 176"/>
                  <a:gd name="T5" fmla="*/ 0 h 4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6" h="412">
                    <a:moveTo>
                      <a:pt x="162" y="408"/>
                    </a:moveTo>
                    <a:lnTo>
                      <a:pt x="176" y="412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grpSp>
            <p:nvGrpSpPr>
              <p:cNvPr id="68702" name="Group 40"/>
              <p:cNvGrpSpPr>
                <a:grpSpLocks/>
              </p:cNvGrpSpPr>
              <p:nvPr/>
            </p:nvGrpSpPr>
            <p:grpSpPr bwMode="auto">
              <a:xfrm>
                <a:off x="2822" y="2974"/>
                <a:ext cx="378" cy="181"/>
                <a:chOff x="4396" y="1245"/>
                <a:chExt cx="672" cy="248"/>
              </a:xfrm>
            </p:grpSpPr>
            <p:sp>
              <p:nvSpPr>
                <p:cNvPr id="68721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8722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8723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68724" name="Group 44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8727" name="Freeform 45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68728" name="Freeform 46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74869" name="Line 47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4870" name="Line 48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8703" name="Group 49"/>
              <p:cNvGrpSpPr>
                <a:grpSpLocks/>
              </p:cNvGrpSpPr>
              <p:nvPr/>
            </p:nvGrpSpPr>
            <p:grpSpPr bwMode="auto">
              <a:xfrm>
                <a:off x="3171" y="3604"/>
                <a:ext cx="378" cy="181"/>
                <a:chOff x="4396" y="1245"/>
                <a:chExt cx="672" cy="248"/>
              </a:xfrm>
            </p:grpSpPr>
            <p:sp>
              <p:nvSpPr>
                <p:cNvPr id="68713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871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8715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68716" name="Group 53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8719" name="Freeform 54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68720" name="Freeform 55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74861" name="Line 56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4862" name="Line 57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8704" name="Group 58"/>
              <p:cNvGrpSpPr>
                <a:grpSpLocks/>
              </p:cNvGrpSpPr>
              <p:nvPr/>
            </p:nvGrpSpPr>
            <p:grpSpPr bwMode="auto">
              <a:xfrm>
                <a:off x="2403" y="3574"/>
                <a:ext cx="378" cy="181"/>
                <a:chOff x="4396" y="1245"/>
                <a:chExt cx="672" cy="248"/>
              </a:xfrm>
            </p:grpSpPr>
            <p:sp>
              <p:nvSpPr>
                <p:cNvPr id="68705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870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8707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68708" name="Group 62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8711" name="Freeform 63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68712" name="Freeform 64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74853" name="Line 65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4854" name="Line 66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74834" name="Text Box 67"/>
            <p:cNvSpPr txBox="1">
              <a:spLocks noChangeArrowheads="1"/>
            </p:cNvSpPr>
            <p:nvPr/>
          </p:nvSpPr>
          <p:spPr bwMode="auto">
            <a:xfrm>
              <a:off x="667" y="32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4835" name="Text Box 68"/>
            <p:cNvSpPr txBox="1">
              <a:spLocks noChangeArrowheads="1"/>
            </p:cNvSpPr>
            <p:nvPr/>
          </p:nvSpPr>
          <p:spPr bwMode="auto">
            <a:xfrm>
              <a:off x="620" y="350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4836" name="Text Box 69"/>
            <p:cNvSpPr txBox="1">
              <a:spLocks noChangeArrowheads="1"/>
            </p:cNvSpPr>
            <p:nvPr/>
          </p:nvSpPr>
          <p:spPr bwMode="auto">
            <a:xfrm>
              <a:off x="448" y="350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3</a:t>
              </a:r>
            </a:p>
          </p:txBody>
        </p:sp>
      </p:grpSp>
      <p:sp>
        <p:nvSpPr>
          <p:cNvPr id="68613" name="Freeform 72"/>
          <p:cNvSpPr>
            <a:spLocks/>
          </p:cNvSpPr>
          <p:nvPr/>
        </p:nvSpPr>
        <p:spPr bwMode="auto">
          <a:xfrm>
            <a:off x="2397125" y="3743325"/>
            <a:ext cx="2290763" cy="1295400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74758" name="Rectangle 73"/>
          <p:cNvSpPr>
            <a:spLocks noChangeArrowheads="1"/>
          </p:cNvSpPr>
          <p:nvPr/>
        </p:nvSpPr>
        <p:spPr bwMode="auto">
          <a:xfrm>
            <a:off x="2176463" y="1417638"/>
            <a:ext cx="2528887" cy="23336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74759" name="Oval 74"/>
          <p:cNvSpPr>
            <a:spLocks noChangeArrowheads="1"/>
          </p:cNvSpPr>
          <p:nvPr/>
        </p:nvSpPr>
        <p:spPr bwMode="auto">
          <a:xfrm>
            <a:off x="2513013" y="1470025"/>
            <a:ext cx="2095500" cy="6048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74760" name="Rectangle 75"/>
          <p:cNvSpPr>
            <a:spLocks noChangeArrowheads="1"/>
          </p:cNvSpPr>
          <p:nvPr/>
        </p:nvSpPr>
        <p:spPr bwMode="auto">
          <a:xfrm>
            <a:off x="2457450" y="4806950"/>
            <a:ext cx="1155700" cy="2381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74761" name="Rectangle 76"/>
          <p:cNvSpPr>
            <a:spLocks noChangeArrowheads="1"/>
          </p:cNvSpPr>
          <p:nvPr/>
        </p:nvSpPr>
        <p:spPr bwMode="auto">
          <a:xfrm>
            <a:off x="2433638" y="4830763"/>
            <a:ext cx="1147762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74762" name="Line 77"/>
          <p:cNvSpPr>
            <a:spLocks noChangeShapeType="1"/>
          </p:cNvSpPr>
          <p:nvPr/>
        </p:nvSpPr>
        <p:spPr bwMode="auto">
          <a:xfrm>
            <a:off x="3459163" y="4962525"/>
            <a:ext cx="42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4763" name="Rectangle 78"/>
          <p:cNvSpPr>
            <a:spLocks noChangeArrowheads="1"/>
          </p:cNvSpPr>
          <p:nvPr/>
        </p:nvSpPr>
        <p:spPr bwMode="auto">
          <a:xfrm>
            <a:off x="3062288" y="4833938"/>
            <a:ext cx="427037" cy="239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74764" name="Text Box 79"/>
          <p:cNvSpPr txBox="1">
            <a:spLocks noChangeArrowheads="1"/>
          </p:cNvSpPr>
          <p:nvPr/>
        </p:nvSpPr>
        <p:spPr bwMode="auto">
          <a:xfrm>
            <a:off x="3014663" y="4806950"/>
            <a:ext cx="184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74765" name="Text Box 80"/>
          <p:cNvSpPr txBox="1">
            <a:spLocks noChangeArrowheads="1"/>
          </p:cNvSpPr>
          <p:nvPr/>
        </p:nvSpPr>
        <p:spPr bwMode="auto">
          <a:xfrm>
            <a:off x="1298575" y="4135438"/>
            <a:ext cx="24653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IP destination address in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arriving packet</a:t>
            </a:r>
            <a:r>
              <a:rPr lang="ja-JP" altLang="en-US" sz="1600" smtClean="0">
                <a:solidFill>
                  <a:srgbClr val="000000"/>
                </a:solidFill>
              </a:rPr>
              <a:t>’</a:t>
            </a:r>
            <a:r>
              <a:rPr lang="en-US" altLang="ja-JP" sz="1600" smtClean="0">
                <a:solidFill>
                  <a:srgbClr val="000000"/>
                </a:solidFill>
              </a:rPr>
              <a:t>s header</a:t>
            </a:r>
            <a:endParaRPr lang="en-US" altLang="en-US" sz="1600" smtClean="0">
              <a:solidFill>
                <a:srgbClr val="000000"/>
              </a:solidFill>
            </a:endParaRPr>
          </a:p>
        </p:txBody>
      </p:sp>
      <p:sp>
        <p:nvSpPr>
          <p:cNvPr id="74766" name="Line 81"/>
          <p:cNvSpPr>
            <a:spLocks noChangeShapeType="1"/>
          </p:cNvSpPr>
          <p:nvPr/>
        </p:nvSpPr>
        <p:spPr bwMode="auto">
          <a:xfrm flipH="1">
            <a:off x="2681288" y="5092700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4767" name="Text Box 82"/>
          <p:cNvSpPr txBox="1">
            <a:spLocks noChangeArrowheads="1"/>
          </p:cNvSpPr>
          <p:nvPr/>
        </p:nvSpPr>
        <p:spPr bwMode="auto">
          <a:xfrm>
            <a:off x="2641600" y="1627188"/>
            <a:ext cx="1863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smtClean="0">
                <a:solidFill>
                  <a:srgbClr val="CC0000"/>
                </a:solidFill>
              </a:rPr>
              <a:t>routing algorithm</a:t>
            </a:r>
          </a:p>
        </p:txBody>
      </p:sp>
      <p:sp>
        <p:nvSpPr>
          <p:cNvPr id="74768" name="Rectangle 83"/>
          <p:cNvSpPr>
            <a:spLocks noChangeArrowheads="1"/>
          </p:cNvSpPr>
          <p:nvPr/>
        </p:nvSpPr>
        <p:spPr bwMode="auto">
          <a:xfrm>
            <a:off x="2387600" y="2363788"/>
            <a:ext cx="2184400" cy="1298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74769" name="Text Box 84"/>
          <p:cNvSpPr txBox="1">
            <a:spLocks noChangeArrowheads="1"/>
          </p:cNvSpPr>
          <p:nvPr/>
        </p:nvSpPr>
        <p:spPr bwMode="auto">
          <a:xfrm>
            <a:off x="2503488" y="2327275"/>
            <a:ext cx="201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smtClean="0">
                <a:solidFill>
                  <a:srgbClr val="CC0000"/>
                </a:solidFill>
              </a:rPr>
              <a:t>local forwarding table</a:t>
            </a:r>
          </a:p>
        </p:txBody>
      </p:sp>
      <p:sp>
        <p:nvSpPr>
          <p:cNvPr id="74770" name="Text Box 85"/>
          <p:cNvSpPr txBox="1">
            <a:spLocks noChangeArrowheads="1"/>
          </p:cNvSpPr>
          <p:nvPr/>
        </p:nvSpPr>
        <p:spPr bwMode="auto">
          <a:xfrm>
            <a:off x="2430463" y="2574925"/>
            <a:ext cx="1312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dest address</a:t>
            </a:r>
          </a:p>
        </p:txBody>
      </p:sp>
      <p:sp>
        <p:nvSpPr>
          <p:cNvPr id="74771" name="Text Box 86"/>
          <p:cNvSpPr txBox="1">
            <a:spLocks noChangeArrowheads="1"/>
          </p:cNvSpPr>
          <p:nvPr/>
        </p:nvSpPr>
        <p:spPr bwMode="auto">
          <a:xfrm>
            <a:off x="3619500" y="2576513"/>
            <a:ext cx="104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output  link</a:t>
            </a:r>
          </a:p>
        </p:txBody>
      </p:sp>
      <p:sp>
        <p:nvSpPr>
          <p:cNvPr id="74772" name="Line 87"/>
          <p:cNvSpPr>
            <a:spLocks noChangeShapeType="1"/>
          </p:cNvSpPr>
          <p:nvPr/>
        </p:nvSpPr>
        <p:spPr bwMode="auto">
          <a:xfrm>
            <a:off x="3695700" y="2587625"/>
            <a:ext cx="7938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4773" name="Text Box 88"/>
          <p:cNvSpPr txBox="1">
            <a:spLocks noChangeArrowheads="1"/>
          </p:cNvSpPr>
          <p:nvPr/>
        </p:nvSpPr>
        <p:spPr bwMode="auto">
          <a:xfrm>
            <a:off x="2417763" y="2859088"/>
            <a:ext cx="1289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address-range 1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address-range 2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address-range 3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address-range 4</a:t>
            </a:r>
          </a:p>
        </p:txBody>
      </p:sp>
      <p:sp>
        <p:nvSpPr>
          <p:cNvPr id="74774" name="Text Box 89"/>
          <p:cNvSpPr txBox="1">
            <a:spLocks noChangeArrowheads="1"/>
          </p:cNvSpPr>
          <p:nvPr/>
        </p:nvSpPr>
        <p:spPr bwMode="auto">
          <a:xfrm>
            <a:off x="3711575" y="2859088"/>
            <a:ext cx="268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3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4775" name="Line 90"/>
          <p:cNvSpPr>
            <a:spLocks noChangeShapeType="1"/>
          </p:cNvSpPr>
          <p:nvPr/>
        </p:nvSpPr>
        <p:spPr bwMode="auto">
          <a:xfrm>
            <a:off x="2409825" y="2840038"/>
            <a:ext cx="2163763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4776" name="Line 91"/>
          <p:cNvSpPr>
            <a:spLocks noChangeShapeType="1"/>
          </p:cNvSpPr>
          <p:nvPr/>
        </p:nvSpPr>
        <p:spPr bwMode="auto">
          <a:xfrm>
            <a:off x="2392363" y="2592388"/>
            <a:ext cx="21732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4777" name="AutoShape 92"/>
          <p:cNvSpPr>
            <a:spLocks noChangeArrowheads="1"/>
          </p:cNvSpPr>
          <p:nvPr/>
        </p:nvSpPr>
        <p:spPr bwMode="auto">
          <a:xfrm rot="5400000">
            <a:off x="3466306" y="2082007"/>
            <a:ext cx="239713" cy="273050"/>
          </a:xfrm>
          <a:prstGeom prst="rightArrow">
            <a:avLst>
              <a:gd name="adj1" fmla="val 51167"/>
              <a:gd name="adj2" fmla="val 3973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74778" name="Line 93"/>
          <p:cNvSpPr>
            <a:spLocks noChangeShapeType="1"/>
          </p:cNvSpPr>
          <p:nvPr/>
        </p:nvSpPr>
        <p:spPr bwMode="auto">
          <a:xfrm>
            <a:off x="2843213" y="4524375"/>
            <a:ext cx="363537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8635" name="Freeform 94"/>
          <p:cNvSpPr>
            <a:spLocks/>
          </p:cNvSpPr>
          <p:nvPr/>
        </p:nvSpPr>
        <p:spPr bwMode="auto">
          <a:xfrm>
            <a:off x="3916363" y="5014913"/>
            <a:ext cx="879475" cy="26511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CC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36" name="Freeform 95"/>
          <p:cNvSpPr>
            <a:spLocks/>
          </p:cNvSpPr>
          <p:nvPr/>
        </p:nvSpPr>
        <p:spPr bwMode="auto">
          <a:xfrm flipH="1">
            <a:off x="6249988" y="4578350"/>
            <a:ext cx="5778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37" name="Freeform 96"/>
          <p:cNvSpPr>
            <a:spLocks/>
          </p:cNvSpPr>
          <p:nvPr/>
        </p:nvSpPr>
        <p:spPr bwMode="auto">
          <a:xfrm flipH="1">
            <a:off x="5240338" y="4305300"/>
            <a:ext cx="5778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38" name="Freeform 97"/>
          <p:cNvSpPr>
            <a:spLocks/>
          </p:cNvSpPr>
          <p:nvPr/>
        </p:nvSpPr>
        <p:spPr bwMode="auto">
          <a:xfrm flipH="1" flipV="1">
            <a:off x="5908675" y="5851525"/>
            <a:ext cx="542925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39" name="Freeform 98"/>
          <p:cNvSpPr>
            <a:spLocks/>
          </p:cNvSpPr>
          <p:nvPr/>
        </p:nvSpPr>
        <p:spPr bwMode="auto">
          <a:xfrm flipH="1" flipV="1">
            <a:off x="4559300" y="5835650"/>
            <a:ext cx="542925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40" name="Freeform 99"/>
          <p:cNvSpPr>
            <a:spLocks/>
          </p:cNvSpPr>
          <p:nvPr/>
        </p:nvSpPr>
        <p:spPr bwMode="auto">
          <a:xfrm flipH="1" flipV="1">
            <a:off x="5199063" y="5543550"/>
            <a:ext cx="542925" cy="452438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68641" name="Group 100"/>
          <p:cNvGrpSpPr>
            <a:grpSpLocks/>
          </p:cNvGrpSpPr>
          <p:nvPr/>
        </p:nvGrpSpPr>
        <p:grpSpPr bwMode="auto">
          <a:xfrm>
            <a:off x="5248275" y="3860800"/>
            <a:ext cx="550863" cy="452438"/>
            <a:chOff x="2886" y="1668"/>
            <a:chExt cx="347" cy="285"/>
          </a:xfrm>
        </p:grpSpPr>
        <p:sp>
          <p:nvSpPr>
            <p:cNvPr id="74826" name="Rectangle 101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4827" name="Oval 102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4828" name="Rectangle 103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4829" name="Line 104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4830" name="Line 105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4831" name="Line 106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4832" name="AutoShape 107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8642" name="Group 108"/>
          <p:cNvGrpSpPr>
            <a:grpSpLocks/>
          </p:cNvGrpSpPr>
          <p:nvPr/>
        </p:nvGrpSpPr>
        <p:grpSpPr bwMode="auto">
          <a:xfrm>
            <a:off x="6261100" y="4133850"/>
            <a:ext cx="550863" cy="452438"/>
            <a:chOff x="2886" y="1668"/>
            <a:chExt cx="347" cy="285"/>
          </a:xfrm>
        </p:grpSpPr>
        <p:sp>
          <p:nvSpPr>
            <p:cNvPr id="74819" name="Rectangle 109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4820" name="Oval 110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4821" name="Rectangle 111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4822" name="Line 112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4823" name="Line 113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4824" name="Line 114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4825" name="AutoShape 115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8643" name="Group 116"/>
          <p:cNvGrpSpPr>
            <a:grpSpLocks/>
          </p:cNvGrpSpPr>
          <p:nvPr/>
        </p:nvGrpSpPr>
        <p:grpSpPr bwMode="auto">
          <a:xfrm>
            <a:off x="5891213" y="6210300"/>
            <a:ext cx="550862" cy="452438"/>
            <a:chOff x="2886" y="1668"/>
            <a:chExt cx="347" cy="285"/>
          </a:xfrm>
        </p:grpSpPr>
        <p:sp>
          <p:nvSpPr>
            <p:cNvPr id="74812" name="Rectangle 117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4813" name="Oval 118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4814" name="Rectangle 119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4815" name="Line 120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4816" name="Line 121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4817" name="Line 122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4818" name="AutoShape 123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8644" name="Group 124"/>
          <p:cNvGrpSpPr>
            <a:grpSpLocks/>
          </p:cNvGrpSpPr>
          <p:nvPr/>
        </p:nvGrpSpPr>
        <p:grpSpPr bwMode="auto">
          <a:xfrm>
            <a:off x="5195888" y="5991225"/>
            <a:ext cx="550862" cy="452438"/>
            <a:chOff x="2886" y="1668"/>
            <a:chExt cx="347" cy="285"/>
          </a:xfrm>
        </p:grpSpPr>
        <p:sp>
          <p:nvSpPr>
            <p:cNvPr id="74805" name="Rectangle 125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4806" name="Oval 126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4807" name="Rectangle 127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4808" name="Line 128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4809" name="Line 129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4810" name="Line 130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4811" name="AutoShape 131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8645" name="Group 132"/>
          <p:cNvGrpSpPr>
            <a:grpSpLocks/>
          </p:cNvGrpSpPr>
          <p:nvPr/>
        </p:nvGrpSpPr>
        <p:grpSpPr bwMode="auto">
          <a:xfrm>
            <a:off x="4540250" y="6183313"/>
            <a:ext cx="550863" cy="452437"/>
            <a:chOff x="2886" y="1668"/>
            <a:chExt cx="347" cy="285"/>
          </a:xfrm>
        </p:grpSpPr>
        <p:sp>
          <p:nvSpPr>
            <p:cNvPr id="74798" name="Rectangle 133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4799" name="Oval 134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4800" name="Rectangle 135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4801" name="Line 136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4802" name="Line 137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4803" name="Line 138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4804" name="AutoShape 139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4790" name="Rectangle 144"/>
          <p:cNvSpPr>
            <a:spLocks noGrp="1" noChangeArrowheads="1"/>
          </p:cNvSpPr>
          <p:nvPr>
            <p:ph type="title"/>
          </p:nvPr>
        </p:nvSpPr>
        <p:spPr>
          <a:xfrm>
            <a:off x="249238" y="0"/>
            <a:ext cx="8894762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Interplay between routing, forwarding</a:t>
            </a:r>
          </a:p>
        </p:txBody>
      </p:sp>
      <p:pic>
        <p:nvPicPr>
          <p:cNvPr id="68647" name="Picture 14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7889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8388" name="Group 148"/>
          <p:cNvGrpSpPr>
            <a:grpSpLocks/>
          </p:cNvGrpSpPr>
          <p:nvPr/>
        </p:nvGrpSpPr>
        <p:grpSpPr bwMode="auto">
          <a:xfrm>
            <a:off x="4416425" y="1447800"/>
            <a:ext cx="4435475" cy="641350"/>
            <a:chOff x="2782" y="912"/>
            <a:chExt cx="2794" cy="404"/>
          </a:xfrm>
        </p:grpSpPr>
        <p:sp>
          <p:nvSpPr>
            <p:cNvPr id="74796" name="Line 146"/>
            <p:cNvSpPr>
              <a:spLocks noChangeShapeType="1"/>
            </p:cNvSpPr>
            <p:nvPr/>
          </p:nvSpPr>
          <p:spPr bwMode="auto">
            <a:xfrm>
              <a:off x="2782" y="1117"/>
              <a:ext cx="103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4797" name="Text Box 147"/>
            <p:cNvSpPr txBox="1">
              <a:spLocks noChangeArrowheads="1"/>
            </p:cNvSpPr>
            <p:nvPr/>
          </p:nvSpPr>
          <p:spPr bwMode="auto">
            <a:xfrm>
              <a:off x="3532" y="912"/>
              <a:ext cx="204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routing algorithm determines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end-end-path through network</a:t>
              </a:r>
            </a:p>
          </p:txBody>
        </p:sp>
      </p:grpSp>
      <p:grpSp>
        <p:nvGrpSpPr>
          <p:cNvPr id="778389" name="Group 149"/>
          <p:cNvGrpSpPr>
            <a:grpSpLocks/>
          </p:cNvGrpSpPr>
          <p:nvPr/>
        </p:nvGrpSpPr>
        <p:grpSpPr bwMode="auto">
          <a:xfrm>
            <a:off x="4479925" y="2135188"/>
            <a:ext cx="4308475" cy="641350"/>
            <a:chOff x="2782" y="912"/>
            <a:chExt cx="2714" cy="404"/>
          </a:xfrm>
        </p:grpSpPr>
        <p:sp>
          <p:nvSpPr>
            <p:cNvPr id="74794" name="Line 150"/>
            <p:cNvSpPr>
              <a:spLocks noChangeShapeType="1"/>
            </p:cNvSpPr>
            <p:nvPr/>
          </p:nvSpPr>
          <p:spPr bwMode="auto">
            <a:xfrm>
              <a:off x="2782" y="1117"/>
              <a:ext cx="103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4795" name="Text Box 151"/>
            <p:cNvSpPr txBox="1">
              <a:spLocks noChangeArrowheads="1"/>
            </p:cNvSpPr>
            <p:nvPr/>
          </p:nvSpPr>
          <p:spPr bwMode="auto">
            <a:xfrm>
              <a:off x="3532" y="912"/>
              <a:ext cx="19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forwarding table determines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local forwarding at this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943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9830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AE2A8991-2B93-4E22-8B0D-8F26B583D635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94212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3288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1300"/>
            <a:ext cx="5164138" cy="88582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>
                <a:ea typeface="ＭＳ Ｐゴシック" pitchFamily="34" charset="-128"/>
              </a:rPr>
              <a:t>Hierarchical routing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983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3467100"/>
            <a:ext cx="3810000" cy="226695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scale:</a:t>
            </a:r>
            <a:r>
              <a:rPr lang="en-US" altLang="en-US" dirty="0" smtClean="0">
                <a:ea typeface="ＭＳ Ｐゴシック" pitchFamily="34" charset="-128"/>
              </a:rPr>
              <a:t> with 600 million destinations:</a:t>
            </a:r>
          </a:p>
          <a:p>
            <a:pPr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Can</a:t>
            </a:r>
            <a:r>
              <a:rPr lang="en-US" altLang="ja-JP" sz="2400" dirty="0" smtClean="0">
                <a:ea typeface="ＭＳ Ｐゴシック" pitchFamily="34" charset="-128"/>
              </a:rPr>
              <a:t>’t store all </a:t>
            </a:r>
            <a:r>
              <a:rPr lang="en-US" altLang="ja-JP" sz="2400" dirty="0" err="1" smtClean="0">
                <a:ea typeface="ＭＳ Ｐゴシック" pitchFamily="34" charset="-128"/>
              </a:rPr>
              <a:t>dest’s</a:t>
            </a:r>
            <a:r>
              <a:rPr lang="en-US" altLang="ja-JP" sz="2400" dirty="0" smtClean="0">
                <a:ea typeface="ＭＳ Ｐゴシック" pitchFamily="34" charset="-128"/>
              </a:rPr>
              <a:t> in routing tables!</a:t>
            </a:r>
          </a:p>
          <a:p>
            <a:pPr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routing table exchange would swamp links!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</a:p>
          <a:p>
            <a:pPr>
              <a:defRPr/>
            </a:pPr>
            <a:endParaRPr lang="en-US" altLang="en-US" dirty="0" smtClean="0">
              <a:ea typeface="ＭＳ Ｐゴシック" pitchFamily="34" charset="-128"/>
            </a:endParaRPr>
          </a:p>
          <a:p>
            <a:pPr>
              <a:defRPr/>
            </a:pP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983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48175" y="3467100"/>
            <a:ext cx="4019550" cy="2514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administrative autonomy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cs typeface="+mn-cs"/>
              </a:rPr>
              <a:t>internet = network of networks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cs typeface="+mn-cs"/>
              </a:rPr>
              <a:t>each network admin may want to control routing in its own network</a:t>
            </a:r>
          </a:p>
        </p:txBody>
      </p:sp>
      <p:sp>
        <p:nvSpPr>
          <p:cNvPr id="98312" name="Rectangle 5"/>
          <p:cNvSpPr>
            <a:spLocks noChangeArrowheads="1"/>
          </p:cNvSpPr>
          <p:nvPr/>
        </p:nvSpPr>
        <p:spPr bwMode="auto">
          <a:xfrm>
            <a:off x="1449388" y="1274763"/>
            <a:ext cx="65436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800" dirty="0" smtClean="0">
                <a:solidFill>
                  <a:srgbClr val="000000"/>
                </a:solidFill>
                <a:latin typeface="Gill Sans MT" pitchFamily="34" charset="0"/>
              </a:rPr>
              <a:t>our routing study thus far - idealization 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800" dirty="0" smtClean="0">
                <a:solidFill>
                  <a:srgbClr val="000000"/>
                </a:solidFill>
                <a:latin typeface="Gill Sans MT" pitchFamily="34" charset="0"/>
              </a:rPr>
              <a:t>all routers identical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800" dirty="0" smtClean="0">
                <a:solidFill>
                  <a:srgbClr val="000000"/>
                </a:solidFill>
                <a:latin typeface="Gill Sans MT" pitchFamily="34" charset="0"/>
              </a:rPr>
              <a:t>network </a:t>
            </a:r>
            <a:r>
              <a:rPr lang="en-US" altLang="ja-JP" sz="2800" dirty="0" smtClean="0">
                <a:solidFill>
                  <a:srgbClr val="000000"/>
                </a:solidFill>
                <a:latin typeface="Gill Sans MT" pitchFamily="34" charset="0"/>
              </a:rPr>
              <a:t>“flat”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800" i="1" dirty="0" smtClean="0">
                <a:solidFill>
                  <a:srgbClr val="000000"/>
                </a:solidFill>
                <a:latin typeface="Gill Sans MT" pitchFamily="34" charset="0"/>
              </a:rPr>
              <a:t>… not</a:t>
            </a:r>
            <a:r>
              <a:rPr lang="en-US" altLang="en-US" sz="2800" dirty="0" smtClean="0">
                <a:solidFill>
                  <a:srgbClr val="000000"/>
                </a:solidFill>
                <a:latin typeface="Gill Sans MT" pitchFamily="34" charset="0"/>
              </a:rPr>
              <a:t> true in practice</a:t>
            </a:r>
          </a:p>
        </p:txBody>
      </p:sp>
    </p:spTree>
    <p:extLst>
      <p:ext uri="{BB962C8B-B14F-4D97-AF65-F5344CB8AC3E}">
        <p14:creationId xmlns:p14="http://schemas.microsoft.com/office/powerpoint/2010/main" val="382285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9933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808D886B-C7B0-4783-9AA9-C27BAF96414B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21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495425"/>
            <a:ext cx="3810000" cy="42100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aggregate routers into regions,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ja-JP" dirty="0" smtClean="0">
                <a:solidFill>
                  <a:srgbClr val="CC0000"/>
                </a:solidFill>
                <a:ea typeface="ＭＳ Ｐゴシック" pitchFamily="34" charset="-128"/>
              </a:rPr>
              <a:t>“autonomous systems” (AS)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routers in same AS run same routing protocol</a:t>
            </a:r>
          </a:p>
          <a:p>
            <a:pPr lvl="1">
              <a:defRPr/>
            </a:pPr>
            <a:r>
              <a:rPr lang="en-US" altLang="ja-JP" dirty="0" smtClean="0">
                <a:solidFill>
                  <a:srgbClr val="CC0000"/>
                </a:solidFill>
                <a:ea typeface="ＭＳ Ｐゴシック" pitchFamily="34" charset="-128"/>
              </a:rPr>
              <a:t>“intra-AS” routing</a:t>
            </a:r>
            <a:r>
              <a:rPr lang="en-US" altLang="ja-JP" dirty="0" smtClean="0">
                <a:ea typeface="ＭＳ Ｐゴシック" pitchFamily="34" charset="-128"/>
              </a:rPr>
              <a:t> protocol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routers in different AS can run different intra-AS routing protocol</a:t>
            </a:r>
          </a:p>
        </p:txBody>
      </p:sp>
      <p:sp>
        <p:nvSpPr>
          <p:cNvPr id="9933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29188" y="1500188"/>
            <a:ext cx="4000500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gateway router:</a:t>
            </a:r>
          </a:p>
          <a:p>
            <a:pPr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at </a:t>
            </a:r>
            <a:r>
              <a:rPr lang="en-US" altLang="ja-JP" sz="2400" dirty="0" smtClean="0">
                <a:ea typeface="ＭＳ Ｐゴシック" pitchFamily="34" charset="-128"/>
              </a:rPr>
              <a:t>“edge” of its own AS</a:t>
            </a:r>
          </a:p>
          <a:p>
            <a:pPr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has  link to router in another AS</a:t>
            </a:r>
          </a:p>
        </p:txBody>
      </p:sp>
      <p:pic>
        <p:nvPicPr>
          <p:cNvPr id="95238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3288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5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241300"/>
            <a:ext cx="5164138" cy="8858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Hierarchical routing</a:t>
            </a:r>
          </a:p>
        </p:txBody>
      </p:sp>
    </p:spTree>
    <p:extLst>
      <p:ext uri="{BB962C8B-B14F-4D97-AF65-F5344CB8AC3E}">
        <p14:creationId xmlns:p14="http://schemas.microsoft.com/office/powerpoint/2010/main" val="390315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0035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7FDE5AF5-746F-4D36-8E6A-FBC4C07C06FA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22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96260" name="Group 2"/>
          <p:cNvGrpSpPr>
            <a:grpSpLocks/>
          </p:cNvGrpSpPr>
          <p:nvPr/>
        </p:nvGrpSpPr>
        <p:grpSpPr bwMode="auto">
          <a:xfrm>
            <a:off x="204788" y="1254125"/>
            <a:ext cx="6178550" cy="4376738"/>
            <a:chOff x="0" y="878"/>
            <a:chExt cx="4232" cy="2968"/>
          </a:xfrm>
        </p:grpSpPr>
        <p:sp>
          <p:nvSpPr>
            <p:cNvPr id="96264" name="Freeform 3"/>
            <p:cNvSpPr>
              <a:spLocks/>
            </p:cNvSpPr>
            <p:nvPr/>
          </p:nvSpPr>
          <p:spPr bwMode="auto">
            <a:xfrm>
              <a:off x="2621" y="1050"/>
              <a:ext cx="1611" cy="1025"/>
            </a:xfrm>
            <a:custGeom>
              <a:avLst/>
              <a:gdLst>
                <a:gd name="T0" fmla="*/ 2044 w 1162"/>
                <a:gd name="T1" fmla="*/ 175851 h 543"/>
                <a:gd name="T2" fmla="*/ 13377 w 1162"/>
                <a:gd name="T3" fmla="*/ 14829 h 543"/>
                <a:gd name="T4" fmla="*/ 34185 w 1162"/>
                <a:gd name="T5" fmla="*/ 85422 h 543"/>
                <a:gd name="T6" fmla="*/ 41611 w 1162"/>
                <a:gd name="T7" fmla="*/ 258913 h 543"/>
                <a:gd name="T8" fmla="*/ 38112 w 1162"/>
                <a:gd name="T9" fmla="*/ 488740 h 543"/>
                <a:gd name="T10" fmla="*/ 21303 w 1162"/>
                <a:gd name="T11" fmla="*/ 586481 h 543"/>
                <a:gd name="T12" fmla="*/ 3185 w 1162"/>
                <a:gd name="T13" fmla="*/ 476230 h 543"/>
                <a:gd name="T14" fmla="*/ 2044 w 1162"/>
                <a:gd name="T15" fmla="*/ 175851 h 5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96265" name="Freeform 4"/>
            <p:cNvSpPr>
              <a:spLocks/>
            </p:cNvSpPr>
            <p:nvPr/>
          </p:nvSpPr>
          <p:spPr bwMode="auto">
            <a:xfrm>
              <a:off x="0" y="878"/>
              <a:ext cx="1255" cy="1016"/>
            </a:xfrm>
            <a:custGeom>
              <a:avLst/>
              <a:gdLst>
                <a:gd name="T0" fmla="*/ 147 w 1198"/>
                <a:gd name="T1" fmla="*/ 1373076 h 451"/>
                <a:gd name="T2" fmla="*/ 300 w 1198"/>
                <a:gd name="T3" fmla="*/ 674099 h 451"/>
                <a:gd name="T4" fmla="*/ 745 w 1198"/>
                <a:gd name="T5" fmla="*/ 370696 h 451"/>
                <a:gd name="T6" fmla="*/ 1647 w 1198"/>
                <a:gd name="T7" fmla="*/ 188460 h 451"/>
                <a:gd name="T8" fmla="*/ 1970 w 1198"/>
                <a:gd name="T9" fmla="*/ 1494378 h 451"/>
                <a:gd name="T10" fmla="*/ 1481 w 1198"/>
                <a:gd name="T11" fmla="*/ 3130979 h 451"/>
                <a:gd name="T12" fmla="*/ 511 w 1198"/>
                <a:gd name="T13" fmla="*/ 3221973 h 451"/>
                <a:gd name="T14" fmla="*/ 60 w 1198"/>
                <a:gd name="T15" fmla="*/ 2555375 h 451"/>
                <a:gd name="T16" fmla="*/ 147 w 1198"/>
                <a:gd name="T17" fmla="*/ 1373076 h 4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96266" name="Freeform 5"/>
            <p:cNvSpPr>
              <a:spLocks/>
            </p:cNvSpPr>
            <p:nvPr/>
          </p:nvSpPr>
          <p:spPr bwMode="auto">
            <a:xfrm>
              <a:off x="810" y="1611"/>
              <a:ext cx="2007" cy="792"/>
            </a:xfrm>
            <a:custGeom>
              <a:avLst/>
              <a:gdLst>
                <a:gd name="T0" fmla="*/ 2120 w 1583"/>
                <a:gd name="T1" fmla="*/ 1162 h 682"/>
                <a:gd name="T2" fmla="*/ 5538 w 1583"/>
                <a:gd name="T3" fmla="*/ 384 h 682"/>
                <a:gd name="T4" fmla="*/ 10682 w 1583"/>
                <a:gd name="T5" fmla="*/ 103 h 682"/>
                <a:gd name="T6" fmla="*/ 15743 w 1583"/>
                <a:gd name="T7" fmla="*/ 1003 h 682"/>
                <a:gd name="T8" fmla="*/ 21280 w 1583"/>
                <a:gd name="T9" fmla="*/ 2215 h 682"/>
                <a:gd name="T10" fmla="*/ 17318 w 1583"/>
                <a:gd name="T11" fmla="*/ 3339 h 682"/>
                <a:gd name="T12" fmla="*/ 9393 w 1583"/>
                <a:gd name="T13" fmla="*/ 3403 h 682"/>
                <a:gd name="T14" fmla="*/ 1207 w 1583"/>
                <a:gd name="T15" fmla="*/ 3090 h 682"/>
                <a:gd name="T16" fmla="*/ 2120 w 1583"/>
                <a:gd name="T17" fmla="*/ 1162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0363" name="Oval 6"/>
            <p:cNvSpPr>
              <a:spLocks noChangeArrowheads="1"/>
            </p:cNvSpPr>
            <p:nvPr/>
          </p:nvSpPr>
          <p:spPr bwMode="auto">
            <a:xfrm>
              <a:off x="261" y="161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0364" name="Line 7"/>
            <p:cNvSpPr>
              <a:spLocks noChangeShapeType="1"/>
            </p:cNvSpPr>
            <p:nvPr/>
          </p:nvSpPr>
          <p:spPr bwMode="auto">
            <a:xfrm>
              <a:off x="261" y="1603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0365" name="Line 8"/>
            <p:cNvSpPr>
              <a:spLocks noChangeShapeType="1"/>
            </p:cNvSpPr>
            <p:nvPr/>
          </p:nvSpPr>
          <p:spPr bwMode="auto">
            <a:xfrm>
              <a:off x="574" y="1603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0366" name="Rectangle 9"/>
            <p:cNvSpPr>
              <a:spLocks noChangeArrowheads="1"/>
            </p:cNvSpPr>
            <p:nvPr/>
          </p:nvSpPr>
          <p:spPr bwMode="auto">
            <a:xfrm>
              <a:off x="261" y="1603"/>
              <a:ext cx="310" cy="5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0367" name="Oval 10"/>
            <p:cNvSpPr>
              <a:spLocks noChangeArrowheads="1"/>
            </p:cNvSpPr>
            <p:nvPr/>
          </p:nvSpPr>
          <p:spPr bwMode="auto">
            <a:xfrm>
              <a:off x="258" y="154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0368" name="Rectangle 11"/>
            <p:cNvSpPr>
              <a:spLocks noChangeArrowheads="1"/>
            </p:cNvSpPr>
            <p:nvPr/>
          </p:nvSpPr>
          <p:spPr bwMode="auto">
            <a:xfrm>
              <a:off x="345" y="1557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0369" name="Text Box 12"/>
            <p:cNvSpPr txBox="1">
              <a:spLocks noChangeArrowheads="1"/>
            </p:cNvSpPr>
            <p:nvPr/>
          </p:nvSpPr>
          <p:spPr bwMode="auto">
            <a:xfrm>
              <a:off x="259" y="1492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3b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0370" name="Oval 13"/>
            <p:cNvSpPr>
              <a:spLocks noChangeArrowheads="1"/>
            </p:cNvSpPr>
            <p:nvPr/>
          </p:nvSpPr>
          <p:spPr bwMode="auto">
            <a:xfrm>
              <a:off x="1479" y="22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0371" name="Line 14"/>
            <p:cNvSpPr>
              <a:spLocks noChangeShapeType="1"/>
            </p:cNvSpPr>
            <p:nvPr/>
          </p:nvSpPr>
          <p:spPr bwMode="auto">
            <a:xfrm>
              <a:off x="1479" y="2209"/>
              <a:ext cx="0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0372" name="Line 15"/>
            <p:cNvSpPr>
              <a:spLocks noChangeShapeType="1"/>
            </p:cNvSpPr>
            <p:nvPr/>
          </p:nvSpPr>
          <p:spPr bwMode="auto">
            <a:xfrm>
              <a:off x="1792" y="2209"/>
              <a:ext cx="0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0373" name="Rectangle 16"/>
            <p:cNvSpPr>
              <a:spLocks noChangeArrowheads="1"/>
            </p:cNvSpPr>
            <p:nvPr/>
          </p:nvSpPr>
          <p:spPr bwMode="auto">
            <a:xfrm>
              <a:off x="1479" y="2209"/>
              <a:ext cx="310" cy="5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0374" name="Oval 17"/>
            <p:cNvSpPr>
              <a:spLocks noChangeArrowheads="1"/>
            </p:cNvSpPr>
            <p:nvPr/>
          </p:nvSpPr>
          <p:spPr bwMode="auto">
            <a:xfrm>
              <a:off x="1476" y="21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96279" name="Group 18"/>
            <p:cNvGrpSpPr>
              <a:grpSpLocks/>
            </p:cNvGrpSpPr>
            <p:nvPr/>
          </p:nvGrpSpPr>
          <p:grpSpPr bwMode="auto">
            <a:xfrm>
              <a:off x="1478" y="2092"/>
              <a:ext cx="321" cy="269"/>
              <a:chOff x="2897" y="2425"/>
              <a:chExt cx="323" cy="269"/>
            </a:xfrm>
          </p:grpSpPr>
          <p:sp>
            <p:nvSpPr>
              <p:cNvPr id="100478" name="Rectangle 1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39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479" name="Text Box 20"/>
              <p:cNvSpPr txBox="1">
                <a:spLocks noChangeArrowheads="1"/>
              </p:cNvSpPr>
              <p:nvPr/>
            </p:nvSpPr>
            <p:spPr bwMode="auto">
              <a:xfrm>
                <a:off x="2897" y="2425"/>
                <a:ext cx="323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smtClean="0">
                    <a:solidFill>
                      <a:srgbClr val="000000"/>
                    </a:solidFill>
                  </a:rPr>
                  <a:t>1d</a:t>
                </a:r>
              </a:p>
            </p:txBody>
          </p:sp>
        </p:grpSp>
        <p:sp>
          <p:nvSpPr>
            <p:cNvPr id="100376" name="Oval 21"/>
            <p:cNvSpPr>
              <a:spLocks noChangeArrowheads="1"/>
            </p:cNvSpPr>
            <p:nvPr/>
          </p:nvSpPr>
          <p:spPr bwMode="auto">
            <a:xfrm>
              <a:off x="822" y="1478"/>
              <a:ext cx="313" cy="8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0377" name="Line 22"/>
            <p:cNvSpPr>
              <a:spLocks noChangeShapeType="1"/>
            </p:cNvSpPr>
            <p:nvPr/>
          </p:nvSpPr>
          <p:spPr bwMode="auto">
            <a:xfrm>
              <a:off x="822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0378" name="Line 23"/>
            <p:cNvSpPr>
              <a:spLocks noChangeShapeType="1"/>
            </p:cNvSpPr>
            <p:nvPr/>
          </p:nvSpPr>
          <p:spPr bwMode="auto">
            <a:xfrm>
              <a:off x="1135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0379" name="Rectangle 24"/>
            <p:cNvSpPr>
              <a:spLocks noChangeArrowheads="1"/>
            </p:cNvSpPr>
            <p:nvPr/>
          </p:nvSpPr>
          <p:spPr bwMode="auto">
            <a:xfrm>
              <a:off x="822" y="1471"/>
              <a:ext cx="310" cy="4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0380" name="Oval 25"/>
            <p:cNvSpPr>
              <a:spLocks noChangeArrowheads="1"/>
            </p:cNvSpPr>
            <p:nvPr/>
          </p:nvSpPr>
          <p:spPr bwMode="auto">
            <a:xfrm>
              <a:off x="819" y="14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0381" name="Rectangle 26"/>
            <p:cNvSpPr>
              <a:spLocks noChangeArrowheads="1"/>
            </p:cNvSpPr>
            <p:nvPr/>
          </p:nvSpPr>
          <p:spPr bwMode="auto">
            <a:xfrm>
              <a:off x="906" y="1425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0382" name="Text Box 27"/>
            <p:cNvSpPr txBox="1">
              <a:spLocks noChangeArrowheads="1"/>
            </p:cNvSpPr>
            <p:nvPr/>
          </p:nvSpPr>
          <p:spPr bwMode="auto">
            <a:xfrm>
              <a:off x="821" y="1359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3a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0383" name="Oval 28"/>
            <p:cNvSpPr>
              <a:spLocks noChangeArrowheads="1"/>
            </p:cNvSpPr>
            <p:nvPr/>
          </p:nvSpPr>
          <p:spPr bwMode="auto">
            <a:xfrm>
              <a:off x="1443" y="18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0384" name="Line 29"/>
            <p:cNvSpPr>
              <a:spLocks noChangeShapeType="1"/>
            </p:cNvSpPr>
            <p:nvPr/>
          </p:nvSpPr>
          <p:spPr bwMode="auto">
            <a:xfrm>
              <a:off x="1443" y="1814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0385" name="Line 30"/>
            <p:cNvSpPr>
              <a:spLocks noChangeShapeType="1"/>
            </p:cNvSpPr>
            <p:nvPr/>
          </p:nvSpPr>
          <p:spPr bwMode="auto">
            <a:xfrm>
              <a:off x="1756" y="1814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0386" name="Rectangle 31"/>
            <p:cNvSpPr>
              <a:spLocks noChangeArrowheads="1"/>
            </p:cNvSpPr>
            <p:nvPr/>
          </p:nvSpPr>
          <p:spPr bwMode="auto">
            <a:xfrm>
              <a:off x="1443" y="1814"/>
              <a:ext cx="310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0387" name="Oval 32"/>
            <p:cNvSpPr>
              <a:spLocks noChangeArrowheads="1"/>
            </p:cNvSpPr>
            <p:nvPr/>
          </p:nvSpPr>
          <p:spPr bwMode="auto">
            <a:xfrm>
              <a:off x="1440" y="17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96292" name="Group 33"/>
            <p:cNvGrpSpPr>
              <a:grpSpLocks/>
            </p:cNvGrpSpPr>
            <p:nvPr/>
          </p:nvGrpSpPr>
          <p:grpSpPr bwMode="auto">
            <a:xfrm>
              <a:off x="1445" y="1696"/>
              <a:ext cx="310" cy="270"/>
              <a:chOff x="2899" y="2425"/>
              <a:chExt cx="319" cy="270"/>
            </a:xfrm>
          </p:grpSpPr>
          <p:sp>
            <p:nvSpPr>
              <p:cNvPr id="100476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477" name="Text Box 35"/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9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smtClean="0">
                    <a:solidFill>
                      <a:srgbClr val="000000"/>
                    </a:solidFill>
                  </a:rPr>
                  <a:t>1c</a:t>
                </a:r>
              </a:p>
            </p:txBody>
          </p:sp>
        </p:grpSp>
        <p:sp>
          <p:nvSpPr>
            <p:cNvPr id="100389" name="Line 36"/>
            <p:cNvSpPr>
              <a:spLocks noChangeShapeType="1"/>
            </p:cNvSpPr>
            <p:nvPr/>
          </p:nvSpPr>
          <p:spPr bwMode="auto">
            <a:xfrm>
              <a:off x="3238" y="1632"/>
              <a:ext cx="308" cy="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0390" name="Line 37"/>
            <p:cNvSpPr>
              <a:spLocks noChangeShapeType="1"/>
            </p:cNvSpPr>
            <p:nvPr/>
          </p:nvSpPr>
          <p:spPr bwMode="auto">
            <a:xfrm>
              <a:off x="3562" y="1556"/>
              <a:ext cx="91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0391" name="Line 38"/>
            <p:cNvSpPr>
              <a:spLocks noChangeShapeType="1"/>
            </p:cNvSpPr>
            <p:nvPr/>
          </p:nvSpPr>
          <p:spPr bwMode="auto">
            <a:xfrm flipV="1">
              <a:off x="3170" y="1512"/>
              <a:ext cx="114" cy="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96296" name="Freeform 39"/>
            <p:cNvSpPr>
              <a:spLocks/>
            </p:cNvSpPr>
            <p:nvPr/>
          </p:nvSpPr>
          <p:spPr bwMode="auto">
            <a:xfrm>
              <a:off x="1790" y="2146"/>
              <a:ext cx="264" cy="82"/>
            </a:xfrm>
            <a:custGeom>
              <a:avLst/>
              <a:gdLst>
                <a:gd name="T0" fmla="*/ 0 w 264"/>
                <a:gd name="T1" fmla="*/ 82 h 82"/>
                <a:gd name="T2" fmla="*/ 264 w 264"/>
                <a:gd name="T3" fmla="*/ 0 h 8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64" h="82">
                  <a:moveTo>
                    <a:pt x="0" y="82"/>
                  </a:moveTo>
                  <a:lnTo>
                    <a:pt x="26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96297" name="Freeform 40"/>
            <p:cNvSpPr>
              <a:spLocks/>
            </p:cNvSpPr>
            <p:nvPr/>
          </p:nvSpPr>
          <p:spPr bwMode="auto">
            <a:xfrm>
              <a:off x="1330" y="2110"/>
              <a:ext cx="152" cy="118"/>
            </a:xfrm>
            <a:custGeom>
              <a:avLst/>
              <a:gdLst>
                <a:gd name="T0" fmla="*/ 0 w 152"/>
                <a:gd name="T1" fmla="*/ 0 h 118"/>
                <a:gd name="T2" fmla="*/ 152 w 152"/>
                <a:gd name="T3" fmla="*/ 118 h 1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2" h="118">
                  <a:moveTo>
                    <a:pt x="0" y="0"/>
                  </a:moveTo>
                  <a:lnTo>
                    <a:pt x="152" y="11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96298" name="Freeform 41"/>
            <p:cNvSpPr>
              <a:spLocks/>
            </p:cNvSpPr>
            <p:nvPr/>
          </p:nvSpPr>
          <p:spPr bwMode="auto">
            <a:xfrm>
              <a:off x="1454" y="2040"/>
              <a:ext cx="564" cy="82"/>
            </a:xfrm>
            <a:custGeom>
              <a:avLst/>
              <a:gdLst>
                <a:gd name="T0" fmla="*/ 0 w 564"/>
                <a:gd name="T1" fmla="*/ 0 h 82"/>
                <a:gd name="T2" fmla="*/ 564 w 564"/>
                <a:gd name="T3" fmla="*/ 82 h 8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64" h="82">
                  <a:moveTo>
                    <a:pt x="0" y="0"/>
                  </a:moveTo>
                  <a:lnTo>
                    <a:pt x="564" y="8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96299" name="Freeform 42"/>
            <p:cNvSpPr>
              <a:spLocks/>
            </p:cNvSpPr>
            <p:nvPr/>
          </p:nvSpPr>
          <p:spPr bwMode="auto">
            <a:xfrm>
              <a:off x="1392" y="1878"/>
              <a:ext cx="76" cy="94"/>
            </a:xfrm>
            <a:custGeom>
              <a:avLst/>
              <a:gdLst>
                <a:gd name="T0" fmla="*/ 0 w 76"/>
                <a:gd name="T1" fmla="*/ 94 h 94"/>
                <a:gd name="T2" fmla="*/ 76 w 76"/>
                <a:gd name="T3" fmla="*/ 0 h 9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6" h="94">
                  <a:moveTo>
                    <a:pt x="0" y="94"/>
                  </a:moveTo>
                  <a:lnTo>
                    <a:pt x="7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96300" name="Freeform 43"/>
            <p:cNvSpPr>
              <a:spLocks/>
            </p:cNvSpPr>
            <p:nvPr/>
          </p:nvSpPr>
          <p:spPr bwMode="auto">
            <a:xfrm>
              <a:off x="566" y="1502"/>
              <a:ext cx="252" cy="114"/>
            </a:xfrm>
            <a:custGeom>
              <a:avLst/>
              <a:gdLst>
                <a:gd name="T0" fmla="*/ 0 w 252"/>
                <a:gd name="T1" fmla="*/ 114 h 114"/>
                <a:gd name="T2" fmla="*/ 252 w 252"/>
                <a:gd name="T3" fmla="*/ 0 h 11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96301" name="Freeform 44"/>
            <p:cNvSpPr>
              <a:spLocks/>
            </p:cNvSpPr>
            <p:nvPr/>
          </p:nvSpPr>
          <p:spPr bwMode="auto">
            <a:xfrm>
              <a:off x="1002" y="1562"/>
              <a:ext cx="444" cy="258"/>
            </a:xfrm>
            <a:custGeom>
              <a:avLst/>
              <a:gdLst>
                <a:gd name="T0" fmla="*/ 0 w 444"/>
                <a:gd name="T1" fmla="*/ 0 h 258"/>
                <a:gd name="T2" fmla="*/ 444 w 444"/>
                <a:gd name="T3" fmla="*/ 258 h 25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96302" name="Freeform 45"/>
            <p:cNvSpPr>
              <a:spLocks/>
            </p:cNvSpPr>
            <p:nvPr/>
          </p:nvSpPr>
          <p:spPr bwMode="auto">
            <a:xfrm>
              <a:off x="2326" y="1680"/>
              <a:ext cx="654" cy="420"/>
            </a:xfrm>
            <a:custGeom>
              <a:avLst/>
              <a:gdLst>
                <a:gd name="T0" fmla="*/ 0 w 654"/>
                <a:gd name="T1" fmla="*/ 420 h 420"/>
                <a:gd name="T2" fmla="*/ 654 w 654"/>
                <a:gd name="T3" fmla="*/ 0 h 4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0399" name="Oval 46"/>
            <p:cNvSpPr>
              <a:spLocks noChangeArrowheads="1"/>
            </p:cNvSpPr>
            <p:nvPr/>
          </p:nvSpPr>
          <p:spPr bwMode="auto">
            <a:xfrm>
              <a:off x="2925" y="1617"/>
              <a:ext cx="313" cy="8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0400" name="Line 47"/>
            <p:cNvSpPr>
              <a:spLocks noChangeShapeType="1"/>
            </p:cNvSpPr>
            <p:nvPr/>
          </p:nvSpPr>
          <p:spPr bwMode="auto">
            <a:xfrm>
              <a:off x="2925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0401" name="Line 48"/>
            <p:cNvSpPr>
              <a:spLocks noChangeShapeType="1"/>
            </p:cNvSpPr>
            <p:nvPr/>
          </p:nvSpPr>
          <p:spPr bwMode="auto">
            <a:xfrm>
              <a:off x="3238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0402" name="Rectangle 49"/>
            <p:cNvSpPr>
              <a:spLocks noChangeArrowheads="1"/>
            </p:cNvSpPr>
            <p:nvPr/>
          </p:nvSpPr>
          <p:spPr bwMode="auto">
            <a:xfrm>
              <a:off x="2925" y="1609"/>
              <a:ext cx="310" cy="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0403" name="Oval 50"/>
            <p:cNvSpPr>
              <a:spLocks noChangeArrowheads="1"/>
            </p:cNvSpPr>
            <p:nvPr/>
          </p:nvSpPr>
          <p:spPr bwMode="auto">
            <a:xfrm>
              <a:off x="2922" y="15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0404" name="Rectangle 51"/>
            <p:cNvSpPr>
              <a:spLocks noChangeArrowheads="1"/>
            </p:cNvSpPr>
            <p:nvPr/>
          </p:nvSpPr>
          <p:spPr bwMode="auto">
            <a:xfrm>
              <a:off x="3009" y="1563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0405" name="Text Box 52"/>
            <p:cNvSpPr txBox="1">
              <a:spLocks noChangeArrowheads="1"/>
            </p:cNvSpPr>
            <p:nvPr/>
          </p:nvSpPr>
          <p:spPr bwMode="auto">
            <a:xfrm>
              <a:off x="2923" y="1498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2a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0406" name="Text Box 53"/>
            <p:cNvSpPr txBox="1">
              <a:spLocks noChangeArrowheads="1"/>
            </p:cNvSpPr>
            <p:nvPr/>
          </p:nvSpPr>
          <p:spPr bwMode="auto">
            <a:xfrm>
              <a:off x="597" y="1585"/>
              <a:ext cx="45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AS3</a:t>
              </a: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0407" name="Text Box 54"/>
            <p:cNvSpPr txBox="1">
              <a:spLocks noChangeArrowheads="1"/>
            </p:cNvSpPr>
            <p:nvPr/>
          </p:nvSpPr>
          <p:spPr bwMode="auto">
            <a:xfrm>
              <a:off x="2380" y="2042"/>
              <a:ext cx="45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AS1</a:t>
              </a: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0408" name="Text Box 55"/>
            <p:cNvSpPr txBox="1">
              <a:spLocks noChangeArrowheads="1"/>
            </p:cNvSpPr>
            <p:nvPr/>
          </p:nvSpPr>
          <p:spPr bwMode="auto">
            <a:xfrm>
              <a:off x="3207" y="1787"/>
              <a:ext cx="42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AS2</a:t>
              </a:r>
            </a:p>
          </p:txBody>
        </p:sp>
        <p:sp>
          <p:nvSpPr>
            <p:cNvPr id="100409" name="Oval 56"/>
            <p:cNvSpPr>
              <a:spLocks noChangeArrowheads="1"/>
            </p:cNvSpPr>
            <p:nvPr/>
          </p:nvSpPr>
          <p:spPr bwMode="auto">
            <a:xfrm>
              <a:off x="1137" y="203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0410" name="Line 57"/>
            <p:cNvSpPr>
              <a:spLocks noChangeShapeType="1"/>
            </p:cNvSpPr>
            <p:nvPr/>
          </p:nvSpPr>
          <p:spPr bwMode="auto">
            <a:xfrm>
              <a:off x="1137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0411" name="Line 58"/>
            <p:cNvSpPr>
              <a:spLocks noChangeShapeType="1"/>
            </p:cNvSpPr>
            <p:nvPr/>
          </p:nvSpPr>
          <p:spPr bwMode="auto">
            <a:xfrm>
              <a:off x="1451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0412" name="Rectangle 59"/>
            <p:cNvSpPr>
              <a:spLocks noChangeArrowheads="1"/>
            </p:cNvSpPr>
            <p:nvPr/>
          </p:nvSpPr>
          <p:spPr bwMode="auto">
            <a:xfrm>
              <a:off x="1137" y="2023"/>
              <a:ext cx="310" cy="4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0413" name="Oval 60"/>
            <p:cNvSpPr>
              <a:spLocks noChangeArrowheads="1"/>
            </p:cNvSpPr>
            <p:nvPr/>
          </p:nvSpPr>
          <p:spPr bwMode="auto">
            <a:xfrm>
              <a:off x="1134" y="1969"/>
              <a:ext cx="313" cy="9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0414" name="Rectangle 61"/>
            <p:cNvSpPr>
              <a:spLocks noChangeArrowheads="1"/>
            </p:cNvSpPr>
            <p:nvPr/>
          </p:nvSpPr>
          <p:spPr bwMode="auto">
            <a:xfrm>
              <a:off x="1219" y="1995"/>
              <a:ext cx="142" cy="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0415" name="Text Box 62"/>
            <p:cNvSpPr txBox="1">
              <a:spLocks noChangeArrowheads="1"/>
            </p:cNvSpPr>
            <p:nvPr/>
          </p:nvSpPr>
          <p:spPr bwMode="auto">
            <a:xfrm>
              <a:off x="1137" y="1909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1a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96320" name="Group 63"/>
            <p:cNvGrpSpPr>
              <a:grpSpLocks/>
            </p:cNvGrpSpPr>
            <p:nvPr/>
          </p:nvGrpSpPr>
          <p:grpSpPr bwMode="auto">
            <a:xfrm>
              <a:off x="3270" y="1384"/>
              <a:ext cx="316" cy="269"/>
              <a:chOff x="4320" y="1936"/>
              <a:chExt cx="316" cy="269"/>
            </a:xfrm>
          </p:grpSpPr>
          <p:sp>
            <p:nvSpPr>
              <p:cNvPr id="100469" name="Oval 64"/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470" name="Line 65"/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0471" name="Line 66"/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0472" name="Rectangle 67"/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5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473" name="Oval 68"/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474" name="Rectangle 69"/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475" name="Text Box 70"/>
              <p:cNvSpPr txBox="1">
                <a:spLocks noChangeArrowheads="1"/>
              </p:cNvSpPr>
              <p:nvPr/>
            </p:nvSpPr>
            <p:spPr bwMode="auto">
              <a:xfrm>
                <a:off x="4325" y="1936"/>
                <a:ext cx="31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2c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6321" name="Group 71"/>
            <p:cNvGrpSpPr>
              <a:grpSpLocks/>
            </p:cNvGrpSpPr>
            <p:nvPr/>
          </p:nvGrpSpPr>
          <p:grpSpPr bwMode="auto">
            <a:xfrm>
              <a:off x="3546" y="1606"/>
              <a:ext cx="321" cy="269"/>
              <a:chOff x="4596" y="2158"/>
              <a:chExt cx="321" cy="269"/>
            </a:xfrm>
          </p:grpSpPr>
          <p:sp>
            <p:nvSpPr>
              <p:cNvPr id="100462" name="Oval 72"/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463" name="Line 73"/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0464" name="Line 74"/>
              <p:cNvSpPr>
                <a:spLocks noChangeShapeType="1"/>
              </p:cNvSpPr>
              <p:nvPr/>
            </p:nvSpPr>
            <p:spPr bwMode="auto">
              <a:xfrm>
                <a:off x="4910" y="226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0465" name="Rectangle 75"/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5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466" name="Oval 76"/>
              <p:cNvSpPr>
                <a:spLocks noChangeArrowheads="1"/>
              </p:cNvSpPr>
              <p:nvPr/>
            </p:nvSpPr>
            <p:spPr bwMode="auto">
              <a:xfrm>
                <a:off x="4596" y="2207"/>
                <a:ext cx="313" cy="9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467" name="Rectangle 77"/>
              <p:cNvSpPr>
                <a:spLocks noChangeArrowheads="1"/>
              </p:cNvSpPr>
              <p:nvPr/>
            </p:nvSpPr>
            <p:spPr bwMode="auto">
              <a:xfrm>
                <a:off x="4683" y="2221"/>
                <a:ext cx="141" cy="11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468" name="Text Box 78"/>
              <p:cNvSpPr txBox="1">
                <a:spLocks noChangeArrowheads="1"/>
              </p:cNvSpPr>
              <p:nvPr/>
            </p:nvSpPr>
            <p:spPr bwMode="auto">
              <a:xfrm>
                <a:off x="4598" y="2158"/>
                <a:ext cx="319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2b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6322" name="Group 79"/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015" y="1976"/>
              <a:chExt cx="321" cy="269"/>
            </a:xfrm>
          </p:grpSpPr>
          <p:sp>
            <p:nvSpPr>
              <p:cNvPr id="100454" name="Oval 8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0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455" name="Line 81"/>
              <p:cNvSpPr>
                <a:spLocks noChangeShapeType="1"/>
              </p:cNvSpPr>
              <p:nvPr/>
            </p:nvSpPr>
            <p:spPr bwMode="auto">
              <a:xfrm>
                <a:off x="2019" y="2097"/>
                <a:ext cx="0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0456" name="Line 82"/>
              <p:cNvSpPr>
                <a:spLocks noChangeShapeType="1"/>
              </p:cNvSpPr>
              <p:nvPr/>
            </p:nvSpPr>
            <p:spPr bwMode="auto">
              <a:xfrm>
                <a:off x="2329" y="2097"/>
                <a:ext cx="0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0457" name="Rectangle 83"/>
              <p:cNvSpPr>
                <a:spLocks noChangeArrowheads="1"/>
              </p:cNvSpPr>
              <p:nvPr/>
            </p:nvSpPr>
            <p:spPr bwMode="auto">
              <a:xfrm>
                <a:off x="2019" y="2097"/>
                <a:ext cx="310" cy="4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458" name="Oval 84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6363" name="Group 85"/>
              <p:cNvGrpSpPr>
                <a:grpSpLocks/>
              </p:cNvGrpSpPr>
              <p:nvPr/>
            </p:nvGrpSpPr>
            <p:grpSpPr bwMode="auto">
              <a:xfrm>
                <a:off x="2015" y="1976"/>
                <a:ext cx="321" cy="269"/>
                <a:chOff x="2894" y="2425"/>
                <a:chExt cx="328" cy="269"/>
              </a:xfrm>
            </p:grpSpPr>
            <p:sp>
              <p:nvSpPr>
                <p:cNvPr id="100460" name="Rectangle 8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461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894" y="2425"/>
                  <a:ext cx="328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2000" smtClean="0">
                      <a:solidFill>
                        <a:srgbClr val="000000"/>
                      </a:solidFill>
                    </a:rPr>
                    <a:t>1b</a:t>
                  </a: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96323" name="Freeform 88"/>
            <p:cNvSpPr>
              <a:spLocks/>
            </p:cNvSpPr>
            <p:nvPr/>
          </p:nvSpPr>
          <p:spPr bwMode="auto">
            <a:xfrm>
              <a:off x="1457" y="2302"/>
              <a:ext cx="1848" cy="414"/>
            </a:xfrm>
            <a:custGeom>
              <a:avLst/>
              <a:gdLst>
                <a:gd name="T0" fmla="*/ 0 w 1848"/>
                <a:gd name="T1" fmla="*/ 414 h 414"/>
                <a:gd name="T2" fmla="*/ 84 w 1848"/>
                <a:gd name="T3" fmla="*/ 0 h 414"/>
                <a:gd name="T4" fmla="*/ 384 w 1848"/>
                <a:gd name="T5" fmla="*/ 6 h 414"/>
                <a:gd name="T6" fmla="*/ 1848 w 1848"/>
                <a:gd name="T7" fmla="*/ 414 h 414"/>
                <a:gd name="T8" fmla="*/ 0 w 1848"/>
                <a:gd name="T9" fmla="*/ 414 h 4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8" h="414">
                  <a:moveTo>
                    <a:pt x="0" y="414"/>
                  </a:moveTo>
                  <a:lnTo>
                    <a:pt x="84" y="0"/>
                  </a:lnTo>
                  <a:lnTo>
                    <a:pt x="384" y="6"/>
                  </a:lnTo>
                  <a:lnTo>
                    <a:pt x="1848" y="414"/>
                  </a:lnTo>
                  <a:lnTo>
                    <a:pt x="0" y="414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5F5F5F"/>
                </a:gs>
              </a:gsLst>
              <a:lin ang="5400000" scaled="1"/>
            </a:gradFill>
            <a:ln w="9525" cap="flat" cmpd="sng">
              <a:solidFill>
                <a:srgbClr val="DDDDDD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0420" name="Rectangle 89"/>
            <p:cNvSpPr>
              <a:spLocks noChangeArrowheads="1"/>
            </p:cNvSpPr>
            <p:nvPr/>
          </p:nvSpPr>
          <p:spPr bwMode="auto">
            <a:xfrm>
              <a:off x="1462" y="2729"/>
              <a:ext cx="1830" cy="11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96325" name="Group 90"/>
            <p:cNvGrpSpPr>
              <a:grpSpLocks/>
            </p:cNvGrpSpPr>
            <p:nvPr/>
          </p:nvGrpSpPr>
          <p:grpSpPr bwMode="auto">
            <a:xfrm>
              <a:off x="1578" y="2818"/>
              <a:ext cx="736" cy="479"/>
              <a:chOff x="1595" y="2898"/>
              <a:chExt cx="736" cy="479"/>
            </a:xfrm>
          </p:grpSpPr>
          <p:sp>
            <p:nvSpPr>
              <p:cNvPr id="100452" name="Oval 91"/>
              <p:cNvSpPr>
                <a:spLocks noChangeArrowheads="1"/>
              </p:cNvSpPr>
              <p:nvPr/>
            </p:nvSpPr>
            <p:spPr bwMode="auto">
              <a:xfrm>
                <a:off x="1595" y="2898"/>
                <a:ext cx="736" cy="479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453" name="Text Box 92"/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53" cy="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000099"/>
                    </a:solidFill>
                  </a:rPr>
                  <a:t>Intra-AS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000099"/>
                    </a:solidFill>
                  </a:rPr>
                  <a:t>Routing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000099"/>
                    </a:solidFill>
                  </a:rPr>
                  <a:t>algorithm</a:t>
                </a:r>
              </a:p>
            </p:txBody>
          </p:sp>
        </p:grpSp>
        <p:grpSp>
          <p:nvGrpSpPr>
            <p:cNvPr id="96326" name="Group 93"/>
            <p:cNvGrpSpPr>
              <a:grpSpLocks/>
            </p:cNvGrpSpPr>
            <p:nvPr/>
          </p:nvGrpSpPr>
          <p:grpSpPr bwMode="auto">
            <a:xfrm>
              <a:off x="2402" y="2826"/>
              <a:ext cx="736" cy="479"/>
              <a:chOff x="2402" y="2826"/>
              <a:chExt cx="736" cy="479"/>
            </a:xfrm>
          </p:grpSpPr>
          <p:sp>
            <p:nvSpPr>
              <p:cNvPr id="100450" name="Oval 94"/>
              <p:cNvSpPr>
                <a:spLocks noChangeArrowheads="1"/>
              </p:cNvSpPr>
              <p:nvPr/>
            </p:nvSpPr>
            <p:spPr bwMode="auto">
              <a:xfrm>
                <a:off x="2402" y="2833"/>
                <a:ext cx="736" cy="47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451" name="Text Box 95"/>
              <p:cNvSpPr txBox="1">
                <a:spLocks noChangeArrowheads="1"/>
              </p:cNvSpPr>
              <p:nvPr/>
            </p:nvSpPr>
            <p:spPr bwMode="auto">
              <a:xfrm>
                <a:off x="2539" y="2862"/>
                <a:ext cx="553" cy="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0000"/>
                    </a:solidFill>
                  </a:rPr>
                  <a:t>Inter-AS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0000"/>
                    </a:solidFill>
                  </a:rPr>
                  <a:t>Routing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0000"/>
                    </a:solidFill>
                  </a:rPr>
                  <a:t>algorithm</a:t>
                </a:r>
              </a:p>
            </p:txBody>
          </p:sp>
        </p:grpSp>
        <p:sp>
          <p:nvSpPr>
            <p:cNvPr id="100423" name="Rectangle 96"/>
            <p:cNvSpPr>
              <a:spLocks noChangeArrowheads="1"/>
            </p:cNvSpPr>
            <p:nvPr/>
          </p:nvSpPr>
          <p:spPr bwMode="auto">
            <a:xfrm>
              <a:off x="1932" y="3447"/>
              <a:ext cx="780" cy="2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Forwarding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table</a:t>
              </a:r>
            </a:p>
          </p:txBody>
        </p:sp>
        <p:sp>
          <p:nvSpPr>
            <p:cNvPr id="96328" name="Freeform 97"/>
            <p:cNvSpPr>
              <a:spLocks/>
            </p:cNvSpPr>
            <p:nvPr/>
          </p:nvSpPr>
          <p:spPr bwMode="auto">
            <a:xfrm>
              <a:off x="1648" y="3217"/>
              <a:ext cx="275" cy="345"/>
            </a:xfrm>
            <a:custGeom>
              <a:avLst/>
              <a:gdLst>
                <a:gd name="T0" fmla="*/ 0 w 275"/>
                <a:gd name="T1" fmla="*/ 0 h 345"/>
                <a:gd name="T2" fmla="*/ 71 w 275"/>
                <a:gd name="T3" fmla="*/ 230 h 345"/>
                <a:gd name="T4" fmla="*/ 275 w 275"/>
                <a:gd name="T5" fmla="*/ 345 h 3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5" h="345">
                  <a:moveTo>
                    <a:pt x="0" y="0"/>
                  </a:moveTo>
                  <a:cubicBezTo>
                    <a:pt x="12" y="86"/>
                    <a:pt x="25" y="173"/>
                    <a:pt x="71" y="230"/>
                  </a:cubicBezTo>
                  <a:cubicBezTo>
                    <a:pt x="117" y="287"/>
                    <a:pt x="241" y="326"/>
                    <a:pt x="275" y="345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96329" name="Freeform 98"/>
            <p:cNvSpPr>
              <a:spLocks/>
            </p:cNvSpPr>
            <p:nvPr/>
          </p:nvSpPr>
          <p:spPr bwMode="auto">
            <a:xfrm>
              <a:off x="2712" y="3217"/>
              <a:ext cx="354" cy="372"/>
            </a:xfrm>
            <a:custGeom>
              <a:avLst/>
              <a:gdLst>
                <a:gd name="T0" fmla="*/ 354 w 354"/>
                <a:gd name="T1" fmla="*/ 0 h 372"/>
                <a:gd name="T2" fmla="*/ 248 w 354"/>
                <a:gd name="T3" fmla="*/ 274 h 372"/>
                <a:gd name="T4" fmla="*/ 0 w 354"/>
                <a:gd name="T5" fmla="*/ 372 h 3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4" h="372">
                  <a:moveTo>
                    <a:pt x="354" y="0"/>
                  </a:moveTo>
                  <a:cubicBezTo>
                    <a:pt x="330" y="106"/>
                    <a:pt x="307" y="212"/>
                    <a:pt x="248" y="274"/>
                  </a:cubicBezTo>
                  <a:cubicBezTo>
                    <a:pt x="189" y="336"/>
                    <a:pt x="41" y="354"/>
                    <a:pt x="0" y="37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96330" name="Group 99"/>
            <p:cNvGrpSpPr>
              <a:grpSpLocks/>
            </p:cNvGrpSpPr>
            <p:nvPr/>
          </p:nvGrpSpPr>
          <p:grpSpPr bwMode="auto">
            <a:xfrm>
              <a:off x="419" y="1222"/>
              <a:ext cx="316" cy="269"/>
              <a:chOff x="2016" y="1976"/>
              <a:chExt cx="316" cy="269"/>
            </a:xfrm>
          </p:grpSpPr>
          <p:sp>
            <p:nvSpPr>
              <p:cNvPr id="100442" name="Oval 10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443" name="Line 101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0444" name="Line 102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0445" name="Rectangle 103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446" name="Oval 104"/>
              <p:cNvSpPr>
                <a:spLocks noChangeArrowheads="1"/>
              </p:cNvSpPr>
              <p:nvPr/>
            </p:nvSpPr>
            <p:spPr bwMode="auto">
              <a:xfrm>
                <a:off x="2016" y="2037"/>
                <a:ext cx="313" cy="94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6351" name="Group 105"/>
              <p:cNvGrpSpPr>
                <a:grpSpLocks/>
              </p:cNvGrpSpPr>
              <p:nvPr/>
            </p:nvGrpSpPr>
            <p:grpSpPr bwMode="auto">
              <a:xfrm>
                <a:off x="2020" y="1976"/>
                <a:ext cx="308" cy="269"/>
                <a:chOff x="2899" y="2425"/>
                <a:chExt cx="315" cy="269"/>
              </a:xfrm>
            </p:grpSpPr>
            <p:sp>
              <p:nvSpPr>
                <p:cNvPr id="100448" name="Rectangle 10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38" cy="13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449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899" y="2425"/>
                  <a:ext cx="315" cy="2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2000" smtClean="0">
                      <a:solidFill>
                        <a:srgbClr val="000000"/>
                      </a:solidFill>
                    </a:rPr>
                    <a:t>3c</a:t>
                  </a: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00427" name="Line 108"/>
            <p:cNvSpPr>
              <a:spLocks noChangeShapeType="1"/>
            </p:cNvSpPr>
            <p:nvPr/>
          </p:nvSpPr>
          <p:spPr bwMode="auto">
            <a:xfrm flipH="1">
              <a:off x="443" y="1436"/>
              <a:ext cx="62" cy="1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0428" name="Line 109"/>
            <p:cNvSpPr>
              <a:spLocks noChangeShapeType="1"/>
            </p:cNvSpPr>
            <p:nvPr/>
          </p:nvSpPr>
          <p:spPr bwMode="auto">
            <a:xfrm>
              <a:off x="136" y="1482"/>
              <a:ext cx="145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0429" name="Line 110"/>
            <p:cNvSpPr>
              <a:spLocks noChangeShapeType="1"/>
            </p:cNvSpPr>
            <p:nvPr/>
          </p:nvSpPr>
          <p:spPr bwMode="auto">
            <a:xfrm flipH="1">
              <a:off x="635" y="1127"/>
              <a:ext cx="1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0430" name="Line 111"/>
            <p:cNvSpPr>
              <a:spLocks noChangeShapeType="1"/>
            </p:cNvSpPr>
            <p:nvPr/>
          </p:nvSpPr>
          <p:spPr bwMode="auto">
            <a:xfrm>
              <a:off x="356" y="1118"/>
              <a:ext cx="124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0431" name="Line 112"/>
            <p:cNvSpPr>
              <a:spLocks noChangeShapeType="1"/>
            </p:cNvSpPr>
            <p:nvPr/>
          </p:nvSpPr>
          <p:spPr bwMode="auto">
            <a:xfrm flipH="1">
              <a:off x="1016" y="1211"/>
              <a:ext cx="74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0432" name="Line 113"/>
            <p:cNvSpPr>
              <a:spLocks noChangeShapeType="1"/>
            </p:cNvSpPr>
            <p:nvPr/>
          </p:nvSpPr>
          <p:spPr bwMode="auto">
            <a:xfrm>
              <a:off x="3854" y="1728"/>
              <a:ext cx="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0433" name="Line 114"/>
            <p:cNvSpPr>
              <a:spLocks noChangeShapeType="1"/>
            </p:cNvSpPr>
            <p:nvPr/>
          </p:nvSpPr>
          <p:spPr bwMode="auto">
            <a:xfrm flipV="1">
              <a:off x="3795" y="1415"/>
              <a:ext cx="26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0434" name="Line 115"/>
            <p:cNvSpPr>
              <a:spLocks noChangeShapeType="1"/>
            </p:cNvSpPr>
            <p:nvPr/>
          </p:nvSpPr>
          <p:spPr bwMode="auto">
            <a:xfrm flipH="1" flipV="1">
              <a:off x="3244" y="1245"/>
              <a:ext cx="127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0435" name="Line 116"/>
            <p:cNvSpPr>
              <a:spLocks noChangeShapeType="1"/>
            </p:cNvSpPr>
            <p:nvPr/>
          </p:nvSpPr>
          <p:spPr bwMode="auto">
            <a:xfrm flipH="1" flipV="1">
              <a:off x="2932" y="1347"/>
              <a:ext cx="137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0436" name="Line 117"/>
            <p:cNvSpPr>
              <a:spLocks noChangeShapeType="1"/>
            </p:cNvSpPr>
            <p:nvPr/>
          </p:nvSpPr>
          <p:spPr bwMode="auto">
            <a:xfrm flipH="1">
              <a:off x="1042" y="2092"/>
              <a:ext cx="135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0437" name="Line 118"/>
            <p:cNvSpPr>
              <a:spLocks noChangeShapeType="1"/>
            </p:cNvSpPr>
            <p:nvPr/>
          </p:nvSpPr>
          <p:spPr bwMode="auto">
            <a:xfrm flipH="1" flipV="1">
              <a:off x="1008" y="1991"/>
              <a:ext cx="127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0438" name="Line 119"/>
            <p:cNvSpPr>
              <a:spLocks noChangeShapeType="1"/>
            </p:cNvSpPr>
            <p:nvPr/>
          </p:nvSpPr>
          <p:spPr bwMode="auto">
            <a:xfrm flipH="1">
              <a:off x="1279" y="2262"/>
              <a:ext cx="212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0439" name="Line 120"/>
            <p:cNvSpPr>
              <a:spLocks noChangeShapeType="1"/>
            </p:cNvSpPr>
            <p:nvPr/>
          </p:nvSpPr>
          <p:spPr bwMode="auto">
            <a:xfrm flipV="1">
              <a:off x="1762" y="1804"/>
              <a:ext cx="22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0440" name="Line 121"/>
            <p:cNvSpPr>
              <a:spLocks noChangeShapeType="1"/>
            </p:cNvSpPr>
            <p:nvPr/>
          </p:nvSpPr>
          <p:spPr bwMode="auto">
            <a:xfrm>
              <a:off x="2219" y="2177"/>
              <a:ext cx="119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0441" name="Line 122"/>
            <p:cNvSpPr>
              <a:spLocks noChangeShapeType="1"/>
            </p:cNvSpPr>
            <p:nvPr/>
          </p:nvSpPr>
          <p:spPr bwMode="auto">
            <a:xfrm>
              <a:off x="1737" y="1880"/>
              <a:ext cx="149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0357" name="Rectangle 123"/>
          <p:cNvSpPr>
            <a:spLocks noGrp="1" noChangeArrowheads="1"/>
          </p:cNvSpPr>
          <p:nvPr>
            <p:ph type="title"/>
          </p:nvPr>
        </p:nvSpPr>
        <p:spPr>
          <a:xfrm>
            <a:off x="422275" y="228600"/>
            <a:ext cx="7772400" cy="83978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Interconnected ASes</a:t>
            </a:r>
          </a:p>
        </p:txBody>
      </p:sp>
      <p:sp>
        <p:nvSpPr>
          <p:cNvPr id="100358" name="Rectangle 124"/>
          <p:cNvSpPr>
            <a:spLocks noGrp="1" noChangeArrowheads="1"/>
          </p:cNvSpPr>
          <p:nvPr>
            <p:ph type="body" sz="half" idx="2"/>
          </p:nvPr>
        </p:nvSpPr>
        <p:spPr>
          <a:xfrm>
            <a:off x="5114925" y="3159125"/>
            <a:ext cx="3810000" cy="34004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forwarding table  configured by both intra- and inter-AS routing algorithm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intra-AS sets entries for internal dests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inter-AS &amp; intra-AS sets entries for external dests </a:t>
            </a:r>
          </a:p>
        </p:txBody>
      </p:sp>
      <p:pic>
        <p:nvPicPr>
          <p:cNvPr id="96263" name="Picture 12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8842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70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0137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8AC48950-B4ED-4920-AA20-8CDDB0DFBD1D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23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Inter-AS tasks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1813" y="1195388"/>
            <a:ext cx="3810000" cy="29210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suppose router in AS1 receives datagram destined outside of AS1: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router should forward packet to gateway router, but which one?</a:t>
            </a:r>
          </a:p>
        </p:txBody>
      </p:sp>
      <p:sp>
        <p:nvSpPr>
          <p:cNvPr id="10138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38675" y="1195388"/>
            <a:ext cx="3810000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sz="2400" i="1">
                <a:solidFill>
                  <a:srgbClr val="CC0000"/>
                </a:solidFill>
                <a:cs typeface="+mn-cs"/>
              </a:rPr>
              <a:t>AS1 must:</a:t>
            </a:r>
          </a:p>
          <a:p>
            <a:pPr marL="457200" indent="-457200">
              <a:buFont typeface="ZapfDingbats" charset="0"/>
              <a:buAutoNum type="arabicPeriod"/>
              <a:defRPr/>
            </a:pPr>
            <a:r>
              <a:rPr lang="en-US" sz="2400">
                <a:cs typeface="+mn-cs"/>
              </a:rPr>
              <a:t>learn which dests are reachable through AS2, which through AS3</a:t>
            </a:r>
          </a:p>
          <a:p>
            <a:pPr marL="457200" indent="-457200">
              <a:buFont typeface="ZapfDingbats" charset="0"/>
              <a:buAutoNum type="arabicPeriod"/>
              <a:defRPr/>
            </a:pPr>
            <a:r>
              <a:rPr lang="en-US" sz="2400">
                <a:cs typeface="+mn-cs"/>
              </a:rPr>
              <a:t>propagate this reachability info to all routers in AS1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sz="2400" i="1">
                <a:solidFill>
                  <a:srgbClr val="CC0000"/>
                </a:solidFill>
                <a:cs typeface="+mn-cs"/>
              </a:rPr>
              <a:t>job of inter-AS routing!</a:t>
            </a:r>
          </a:p>
        </p:txBody>
      </p:sp>
      <p:sp>
        <p:nvSpPr>
          <p:cNvPr id="97287" name="Freeform 5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97288" name="Freeform 6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97289" name="Freeform 7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97290" name="Freeform 8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1387" name="Text Box 9"/>
          <p:cNvSpPr txBox="1">
            <a:spLocks noChangeArrowheads="1"/>
          </p:cNvSpPr>
          <p:nvPr/>
        </p:nvSpPr>
        <p:spPr bwMode="auto">
          <a:xfrm>
            <a:off x="2052638" y="5129213"/>
            <a:ext cx="665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</a:rPr>
              <a:t>AS3</a:t>
            </a: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01388" name="Text Box 10"/>
          <p:cNvSpPr txBox="1">
            <a:spLocks noChangeArrowheads="1"/>
          </p:cNvSpPr>
          <p:nvPr/>
        </p:nvSpPr>
        <p:spPr bwMode="auto">
          <a:xfrm>
            <a:off x="5867400" y="57943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AS2</a:t>
            </a:r>
          </a:p>
        </p:txBody>
      </p:sp>
      <p:sp>
        <p:nvSpPr>
          <p:cNvPr id="101389" name="Line 11"/>
          <p:cNvSpPr>
            <a:spLocks noChangeShapeType="1"/>
          </p:cNvSpPr>
          <p:nvPr/>
        </p:nvSpPr>
        <p:spPr bwMode="auto">
          <a:xfrm flipV="1">
            <a:off x="5746750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0" name="Line 12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1" name="Line 13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97296" name="Group 14"/>
          <p:cNvGrpSpPr>
            <a:grpSpLocks/>
          </p:cNvGrpSpPr>
          <p:nvPr/>
        </p:nvGrpSpPr>
        <p:grpSpPr bwMode="auto">
          <a:xfrm>
            <a:off x="1619250" y="4903788"/>
            <a:ext cx="501650" cy="396875"/>
            <a:chOff x="873" y="3243"/>
            <a:chExt cx="316" cy="250"/>
          </a:xfrm>
        </p:grpSpPr>
        <p:sp>
          <p:nvSpPr>
            <p:cNvPr id="101490" name="Oval 15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1491" name="Line 16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92" name="Line 17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93" name="Rectangle 18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1494" name="Oval 19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1495" name="Rectangle 20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1496" name="Text Box 21"/>
            <p:cNvSpPr txBox="1">
              <a:spLocks noChangeArrowheads="1"/>
            </p:cNvSpPr>
            <p:nvPr/>
          </p:nvSpPr>
          <p:spPr bwMode="auto">
            <a:xfrm>
              <a:off x="887" y="324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3b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97297" name="Group 22"/>
          <p:cNvGrpSpPr>
            <a:grpSpLocks/>
          </p:cNvGrpSpPr>
          <p:nvPr/>
        </p:nvGrpSpPr>
        <p:grpSpPr bwMode="auto">
          <a:xfrm>
            <a:off x="1889125" y="4327525"/>
            <a:ext cx="501650" cy="396875"/>
            <a:chOff x="2016" y="1976"/>
            <a:chExt cx="316" cy="250"/>
          </a:xfrm>
        </p:grpSpPr>
        <p:sp>
          <p:nvSpPr>
            <p:cNvPr id="101482" name="Oval 23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1483" name="Line 24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84" name="Line 25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85" name="Rectangle 26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1486" name="Oval 27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97391" name="Group 28"/>
            <p:cNvGrpSpPr>
              <a:grpSpLocks/>
            </p:cNvGrpSpPr>
            <p:nvPr/>
          </p:nvGrpSpPr>
          <p:grpSpPr bwMode="auto">
            <a:xfrm>
              <a:off x="2032" y="1976"/>
              <a:ext cx="285" cy="250"/>
              <a:chOff x="2912" y="2425"/>
              <a:chExt cx="290" cy="250"/>
            </a:xfrm>
          </p:grpSpPr>
          <p:sp>
            <p:nvSpPr>
              <p:cNvPr id="101488" name="Rectangle 2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3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489" name="Text Box 30"/>
              <p:cNvSpPr txBox="1">
                <a:spLocks noChangeArrowheads="1"/>
              </p:cNvSpPr>
              <p:nvPr/>
            </p:nvSpPr>
            <p:spPr bwMode="auto">
              <a:xfrm>
                <a:off x="2912" y="2425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3c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97298" name="Group 31"/>
          <p:cNvGrpSpPr>
            <a:grpSpLocks/>
          </p:cNvGrpSpPr>
          <p:nvPr/>
        </p:nvGrpSpPr>
        <p:grpSpPr bwMode="auto">
          <a:xfrm>
            <a:off x="2466975" y="4702175"/>
            <a:ext cx="501650" cy="396875"/>
            <a:chOff x="1434" y="3104"/>
            <a:chExt cx="316" cy="250"/>
          </a:xfrm>
        </p:grpSpPr>
        <p:grpSp>
          <p:nvGrpSpPr>
            <p:cNvPr id="97378" name="Group 32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101476" name="Oval 33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477" name="Line 34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478" name="Line 35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479" name="Rectangle 36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480" name="Oval 37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481" name="Rectangle 38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1475" name="Text Box 39"/>
            <p:cNvSpPr txBox="1">
              <a:spLocks noChangeArrowheads="1"/>
            </p:cNvSpPr>
            <p:nvPr/>
          </p:nvSpPr>
          <p:spPr bwMode="auto">
            <a:xfrm>
              <a:off x="1448" y="3104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3a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97299" name="Group 40"/>
          <p:cNvGrpSpPr>
            <a:grpSpLocks/>
          </p:cNvGrpSpPr>
          <p:nvPr/>
        </p:nvGrpSpPr>
        <p:grpSpPr bwMode="auto">
          <a:xfrm>
            <a:off x="2495550" y="5227638"/>
            <a:ext cx="2660650" cy="1122362"/>
            <a:chOff x="1572" y="3293"/>
            <a:chExt cx="1676" cy="707"/>
          </a:xfrm>
        </p:grpSpPr>
        <p:sp>
          <p:nvSpPr>
            <p:cNvPr id="97335" name="Freeform 41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>
                <a:gd name="T0" fmla="*/ 290 w 1583"/>
                <a:gd name="T1" fmla="*/ 333 h 682"/>
                <a:gd name="T2" fmla="*/ 763 w 1583"/>
                <a:gd name="T3" fmla="*/ 110 h 682"/>
                <a:gd name="T4" fmla="*/ 1472 w 1583"/>
                <a:gd name="T5" fmla="*/ 31 h 682"/>
                <a:gd name="T6" fmla="*/ 2167 w 1583"/>
                <a:gd name="T7" fmla="*/ 288 h 682"/>
                <a:gd name="T8" fmla="*/ 2930 w 1583"/>
                <a:gd name="T9" fmla="*/ 635 h 682"/>
                <a:gd name="T10" fmla="*/ 2383 w 1583"/>
                <a:gd name="T11" fmla="*/ 955 h 682"/>
                <a:gd name="T12" fmla="*/ 1293 w 1583"/>
                <a:gd name="T13" fmla="*/ 975 h 682"/>
                <a:gd name="T14" fmla="*/ 167 w 1583"/>
                <a:gd name="T15" fmla="*/ 884 h 682"/>
                <a:gd name="T16" fmla="*/ 290 w 1583"/>
                <a:gd name="T17" fmla="*/ 333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1432" name="Text Box 42"/>
            <p:cNvSpPr txBox="1">
              <a:spLocks noChangeArrowheads="1"/>
            </p:cNvSpPr>
            <p:nvPr/>
          </p:nvSpPr>
          <p:spPr bwMode="auto">
            <a:xfrm>
              <a:off x="1719" y="3724"/>
              <a:ext cx="4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AS1</a:t>
              </a: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1433" name="Line 43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34" name="Line 44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35" name="Line 45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36" name="Line 46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37" name="Line 47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38" name="Line 48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7343" name="Group 49"/>
            <p:cNvGrpSpPr>
              <a:grpSpLocks/>
            </p:cNvGrpSpPr>
            <p:nvPr/>
          </p:nvGrpSpPr>
          <p:grpSpPr bwMode="auto">
            <a:xfrm>
              <a:off x="2202" y="3293"/>
              <a:ext cx="316" cy="250"/>
              <a:chOff x="2055" y="3447"/>
              <a:chExt cx="316" cy="250"/>
            </a:xfrm>
          </p:grpSpPr>
          <p:sp>
            <p:nvSpPr>
              <p:cNvPr id="101466" name="Oval 50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467" name="Line 51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468" name="Line 52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469" name="Rectangle 53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470" name="Oval 54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7375" name="Group 55"/>
              <p:cNvGrpSpPr>
                <a:grpSpLocks/>
              </p:cNvGrpSpPr>
              <p:nvPr/>
            </p:nvGrpSpPr>
            <p:grpSpPr bwMode="auto">
              <a:xfrm>
                <a:off x="2072" y="3447"/>
                <a:ext cx="285" cy="250"/>
                <a:chOff x="2912" y="2425"/>
                <a:chExt cx="292" cy="250"/>
              </a:xfrm>
            </p:grpSpPr>
            <p:sp>
              <p:nvSpPr>
                <p:cNvPr id="101472" name="Rectangle 5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473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912" y="2425"/>
                  <a:ext cx="2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2000" smtClean="0">
                      <a:solidFill>
                        <a:srgbClr val="000000"/>
                      </a:solidFill>
                    </a:rPr>
                    <a:t>1c</a:t>
                  </a:r>
                </a:p>
              </p:txBody>
            </p:sp>
          </p:grpSp>
        </p:grpSp>
        <p:grpSp>
          <p:nvGrpSpPr>
            <p:cNvPr id="97344" name="Group 58"/>
            <p:cNvGrpSpPr>
              <a:grpSpLocks/>
            </p:cNvGrpSpPr>
            <p:nvPr/>
          </p:nvGrpSpPr>
          <p:grpSpPr bwMode="auto">
            <a:xfrm>
              <a:off x="1896" y="3507"/>
              <a:ext cx="316" cy="250"/>
              <a:chOff x="1749" y="3661"/>
              <a:chExt cx="316" cy="250"/>
            </a:xfrm>
          </p:grpSpPr>
          <p:sp>
            <p:nvSpPr>
              <p:cNvPr id="101459" name="Oval 59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460" name="Line 60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461" name="Line 61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462" name="Rectangle 62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463" name="Oval 63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464" name="Rectangle 64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465" name="Text Box 65"/>
              <p:cNvSpPr txBox="1">
                <a:spLocks noChangeArrowheads="1"/>
              </p:cNvSpPr>
              <p:nvPr/>
            </p:nvSpPr>
            <p:spPr bwMode="auto">
              <a:xfrm>
                <a:off x="1765" y="3661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1a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7345" name="Group 66"/>
            <p:cNvGrpSpPr>
              <a:grpSpLocks/>
            </p:cNvGrpSpPr>
            <p:nvPr/>
          </p:nvGrpSpPr>
          <p:grpSpPr bwMode="auto">
            <a:xfrm>
              <a:off x="2238" y="3689"/>
              <a:ext cx="316" cy="250"/>
              <a:chOff x="2091" y="3843"/>
              <a:chExt cx="316" cy="250"/>
            </a:xfrm>
          </p:grpSpPr>
          <p:sp>
            <p:nvSpPr>
              <p:cNvPr id="101451" name="Oval 67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452" name="Line 68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453" name="Line 69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454" name="Rectangle 70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455" name="Oval 71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7360" name="Group 72"/>
              <p:cNvGrpSpPr>
                <a:grpSpLocks/>
              </p:cNvGrpSpPr>
              <p:nvPr/>
            </p:nvGrpSpPr>
            <p:grpSpPr bwMode="auto">
              <a:xfrm>
                <a:off x="2106" y="3843"/>
                <a:ext cx="294" cy="250"/>
                <a:chOff x="2910" y="2425"/>
                <a:chExt cx="296" cy="250"/>
              </a:xfrm>
            </p:grpSpPr>
            <p:sp>
              <p:nvSpPr>
                <p:cNvPr id="101457" name="Rectangle 7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45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910" y="2425"/>
                  <a:ext cx="2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2000" smtClean="0">
                      <a:solidFill>
                        <a:srgbClr val="000000"/>
                      </a:solidFill>
                    </a:rPr>
                    <a:t>1d</a:t>
                  </a:r>
                </a:p>
              </p:txBody>
            </p:sp>
          </p:grpSp>
        </p:grpSp>
        <p:grpSp>
          <p:nvGrpSpPr>
            <p:cNvPr id="97346" name="Group 75"/>
            <p:cNvGrpSpPr>
              <a:grpSpLocks/>
            </p:cNvGrpSpPr>
            <p:nvPr/>
          </p:nvGrpSpPr>
          <p:grpSpPr bwMode="auto">
            <a:xfrm>
              <a:off x="2778" y="3573"/>
              <a:ext cx="316" cy="250"/>
              <a:chOff x="2016" y="1976"/>
              <a:chExt cx="316" cy="250"/>
            </a:xfrm>
          </p:grpSpPr>
          <p:sp>
            <p:nvSpPr>
              <p:cNvPr id="101443" name="Oval 76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444" name="Line 77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445" name="Line 78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446" name="Rectangle 79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447" name="Oval 80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7352" name="Group 81"/>
              <p:cNvGrpSpPr>
                <a:grpSpLocks/>
              </p:cNvGrpSpPr>
              <p:nvPr/>
            </p:nvGrpSpPr>
            <p:grpSpPr bwMode="auto">
              <a:xfrm>
                <a:off x="2029" y="1976"/>
                <a:ext cx="294" cy="250"/>
                <a:chOff x="2909" y="2425"/>
                <a:chExt cx="299" cy="250"/>
              </a:xfrm>
            </p:grpSpPr>
            <p:sp>
              <p:nvSpPr>
                <p:cNvPr id="101449" name="Rectangle 8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3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450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909" y="2425"/>
                  <a:ext cx="2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2000" smtClean="0">
                      <a:solidFill>
                        <a:srgbClr val="000000"/>
                      </a:solidFill>
                    </a:rPr>
                    <a:t>1b</a:t>
                  </a: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97300" name="Group 84"/>
          <p:cNvGrpSpPr>
            <a:grpSpLocks/>
          </p:cNvGrpSpPr>
          <p:nvPr/>
        </p:nvGrpSpPr>
        <p:grpSpPr bwMode="auto">
          <a:xfrm>
            <a:off x="5414963" y="5324475"/>
            <a:ext cx="501650" cy="396875"/>
            <a:chOff x="3537" y="3473"/>
            <a:chExt cx="316" cy="250"/>
          </a:xfrm>
        </p:grpSpPr>
        <p:sp>
          <p:nvSpPr>
            <p:cNvPr id="101424" name="Oval 85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1425" name="Line 86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26" name="Line 87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27" name="Rectangle 88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1428" name="Oval 89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1429" name="Rectangle 90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1430" name="Text Box 91"/>
            <p:cNvSpPr txBox="1">
              <a:spLocks noChangeArrowheads="1"/>
            </p:cNvSpPr>
            <p:nvPr/>
          </p:nvSpPr>
          <p:spPr bwMode="auto">
            <a:xfrm>
              <a:off x="3551" y="347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2a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1397" name="Line 92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8" name="Line 93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9" name="Line 94"/>
          <p:cNvSpPr>
            <a:spLocks noChangeShapeType="1"/>
          </p:cNvSpPr>
          <p:nvPr/>
        </p:nvSpPr>
        <p:spPr bwMode="auto">
          <a:xfrm>
            <a:off x="5921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0" name="Line 95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97305" name="Group 96"/>
          <p:cNvGrpSpPr>
            <a:grpSpLocks/>
          </p:cNvGrpSpPr>
          <p:nvPr/>
        </p:nvGrpSpPr>
        <p:grpSpPr bwMode="auto">
          <a:xfrm>
            <a:off x="6142038" y="5046663"/>
            <a:ext cx="501650" cy="396875"/>
            <a:chOff x="4320" y="1936"/>
            <a:chExt cx="316" cy="250"/>
          </a:xfrm>
        </p:grpSpPr>
        <p:sp>
          <p:nvSpPr>
            <p:cNvPr id="101417" name="Oval 97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1418" name="Line 98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19" name="Line 99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20" name="Rectangle 100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1421" name="Oval 101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1422" name="Rectangle 102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1423" name="Text Box 103"/>
            <p:cNvSpPr txBox="1">
              <a:spLocks noChangeArrowheads="1"/>
            </p:cNvSpPr>
            <p:nvPr/>
          </p:nvSpPr>
          <p:spPr bwMode="auto">
            <a:xfrm>
              <a:off x="4338" y="1936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2c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97306" name="Group 104"/>
          <p:cNvGrpSpPr>
            <a:grpSpLocks/>
          </p:cNvGrpSpPr>
          <p:nvPr/>
        </p:nvGrpSpPr>
        <p:grpSpPr bwMode="auto">
          <a:xfrm>
            <a:off x="6405563" y="5502275"/>
            <a:ext cx="501650" cy="396875"/>
            <a:chOff x="4596" y="2158"/>
            <a:chExt cx="316" cy="250"/>
          </a:xfrm>
        </p:grpSpPr>
        <p:sp>
          <p:nvSpPr>
            <p:cNvPr id="101410" name="Oval 105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1411" name="Line 106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12" name="Line 107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13" name="Rectangle 108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1414" name="Oval 109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1415" name="Rectangle 110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1416" name="Text Box 111"/>
            <p:cNvSpPr txBox="1">
              <a:spLocks noChangeArrowheads="1"/>
            </p:cNvSpPr>
            <p:nvPr/>
          </p:nvSpPr>
          <p:spPr bwMode="auto">
            <a:xfrm>
              <a:off x="4610" y="2158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2b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1403" name="Text Box 112"/>
          <p:cNvSpPr txBox="1">
            <a:spLocks noChangeArrowheads="1"/>
          </p:cNvSpPr>
          <p:nvPr/>
        </p:nvSpPr>
        <p:spPr bwMode="auto">
          <a:xfrm>
            <a:off x="7656513" y="5159375"/>
            <a:ext cx="8937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other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networks</a:t>
            </a:r>
          </a:p>
        </p:txBody>
      </p:sp>
      <p:sp>
        <p:nvSpPr>
          <p:cNvPr id="97308" name="Freeform 113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1405" name="Text Box 114"/>
          <p:cNvSpPr txBox="1">
            <a:spLocks noChangeArrowheads="1"/>
          </p:cNvSpPr>
          <p:nvPr/>
        </p:nvSpPr>
        <p:spPr bwMode="auto">
          <a:xfrm>
            <a:off x="349250" y="5556250"/>
            <a:ext cx="8937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other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networks</a:t>
            </a:r>
          </a:p>
        </p:txBody>
      </p:sp>
      <p:sp>
        <p:nvSpPr>
          <p:cNvPr id="101406" name="Line 115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7311" name="Freeform 116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97312" name="Freeform 117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pic>
        <p:nvPicPr>
          <p:cNvPr id="97313" name="Picture 11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0010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17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0A3B0530-77DC-4B2C-8564-49E0AB305562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24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4450"/>
            <a:ext cx="8212138" cy="1143000"/>
          </a:xfrm>
        </p:spPr>
        <p:txBody>
          <a:bodyPr/>
          <a:lstStyle/>
          <a:p>
            <a:pPr>
              <a:defRPr/>
            </a:pPr>
            <a:r>
              <a:rPr lang="en-US" sz="3200">
                <a:cs typeface="+mj-cs"/>
              </a:rPr>
              <a:t>Example: setting forwarding table in router 1d</a:t>
            </a: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249363"/>
            <a:ext cx="8505825" cy="3346450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suppose AS1 learns (via 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inter-AS protocol</a:t>
            </a:r>
            <a:r>
              <a:rPr lang="en-US" altLang="en-US" sz="2400" dirty="0" smtClean="0">
                <a:ea typeface="ＭＳ Ｐゴシック" pitchFamily="34" charset="-128"/>
              </a:rPr>
              <a:t>) that subnet </a:t>
            </a:r>
            <a:r>
              <a:rPr lang="en-US" alt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x</a:t>
            </a:r>
            <a:r>
              <a:rPr lang="en-US" altLang="en-US" sz="2400" dirty="0" smtClean="0">
                <a:ea typeface="ＭＳ Ｐゴシック" pitchFamily="34" charset="-128"/>
              </a:rPr>
              <a:t> reachable via AS3 (gateway 1c), but not via AS2</a:t>
            </a:r>
          </a:p>
          <a:p>
            <a:pPr lvl="1">
              <a:defRPr/>
            </a:pPr>
            <a:r>
              <a:rPr lang="en-US" altLang="en-US" dirty="0" smtClean="0">
                <a:solidFill>
                  <a:srgbClr val="FF0000"/>
                </a:solidFill>
                <a:ea typeface="ＭＳ Ｐゴシック" pitchFamily="34" charset="-128"/>
              </a:rPr>
              <a:t>inter-AS protocol </a:t>
            </a:r>
            <a:r>
              <a:rPr lang="en-US" altLang="en-US" dirty="0" smtClean="0">
                <a:ea typeface="ＭＳ Ｐゴシック" pitchFamily="34" charset="-128"/>
              </a:rPr>
              <a:t>propagates reachability info to all internal routers</a:t>
            </a:r>
          </a:p>
          <a:p>
            <a:pPr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router 1d determines from intra-AS routing info that its interface </a:t>
            </a:r>
            <a:r>
              <a:rPr lang="en-US" alt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I</a:t>
            </a:r>
            <a:r>
              <a:rPr lang="en-US" altLang="en-US" sz="2400" dirty="0" smtClean="0">
                <a:ea typeface="ＭＳ Ｐゴシック" pitchFamily="34" charset="-128"/>
              </a:rPr>
              <a:t>  is on the least cost path to 1c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installs forwarding table entry </a:t>
            </a: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(</a:t>
            </a:r>
            <a:r>
              <a:rPr lang="en-US" altLang="en-US" i="1" dirty="0" err="1" smtClean="0">
                <a:solidFill>
                  <a:srgbClr val="CC0000"/>
                </a:solidFill>
                <a:ea typeface="ＭＳ Ｐゴシック" pitchFamily="34" charset="-128"/>
              </a:rPr>
              <a:t>x,I</a:t>
            </a: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)</a:t>
            </a:r>
            <a:endParaRPr lang="en-US" altLang="en-US" dirty="0" smtClean="0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98310" name="Freeform 4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98311" name="Freeform 5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98312" name="Freeform 6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98313" name="Freeform 7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2410" name="Text Box 8"/>
          <p:cNvSpPr txBox="1">
            <a:spLocks noChangeArrowheads="1"/>
          </p:cNvSpPr>
          <p:nvPr/>
        </p:nvSpPr>
        <p:spPr bwMode="auto">
          <a:xfrm>
            <a:off x="2052638" y="5129213"/>
            <a:ext cx="665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</a:rPr>
              <a:t>AS3</a:t>
            </a: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02411" name="Text Box 9"/>
          <p:cNvSpPr txBox="1">
            <a:spLocks noChangeArrowheads="1"/>
          </p:cNvSpPr>
          <p:nvPr/>
        </p:nvSpPr>
        <p:spPr bwMode="auto">
          <a:xfrm>
            <a:off x="5867400" y="57943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AS2</a:t>
            </a:r>
          </a:p>
        </p:txBody>
      </p:sp>
      <p:sp>
        <p:nvSpPr>
          <p:cNvPr id="102412" name="Line 10"/>
          <p:cNvSpPr>
            <a:spLocks noChangeShapeType="1"/>
          </p:cNvSpPr>
          <p:nvPr/>
        </p:nvSpPr>
        <p:spPr bwMode="auto">
          <a:xfrm flipV="1">
            <a:off x="5746750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413" name="Line 11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414" name="Line 12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98319" name="Group 13"/>
          <p:cNvGrpSpPr>
            <a:grpSpLocks/>
          </p:cNvGrpSpPr>
          <p:nvPr/>
        </p:nvGrpSpPr>
        <p:grpSpPr bwMode="auto">
          <a:xfrm>
            <a:off x="1619250" y="4903788"/>
            <a:ext cx="501650" cy="396875"/>
            <a:chOff x="873" y="3243"/>
            <a:chExt cx="316" cy="250"/>
          </a:xfrm>
        </p:grpSpPr>
        <p:sp>
          <p:nvSpPr>
            <p:cNvPr id="102517" name="Oval 14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2518" name="Line 15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2519" name="Line 16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2520" name="Rectangle 17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2521" name="Oval 18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2522" name="Rectangle 19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2523" name="Text Box 20"/>
            <p:cNvSpPr txBox="1">
              <a:spLocks noChangeArrowheads="1"/>
            </p:cNvSpPr>
            <p:nvPr/>
          </p:nvSpPr>
          <p:spPr bwMode="auto">
            <a:xfrm>
              <a:off x="887" y="324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3b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98320" name="Group 21"/>
          <p:cNvGrpSpPr>
            <a:grpSpLocks/>
          </p:cNvGrpSpPr>
          <p:nvPr/>
        </p:nvGrpSpPr>
        <p:grpSpPr bwMode="auto">
          <a:xfrm>
            <a:off x="1889125" y="4327525"/>
            <a:ext cx="501650" cy="396875"/>
            <a:chOff x="2016" y="1976"/>
            <a:chExt cx="316" cy="250"/>
          </a:xfrm>
        </p:grpSpPr>
        <p:sp>
          <p:nvSpPr>
            <p:cNvPr id="102509" name="Oval 22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2510" name="Line 23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2511" name="Line 24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2512" name="Rectangle 25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2513" name="Oval 26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98418" name="Group 27"/>
            <p:cNvGrpSpPr>
              <a:grpSpLocks/>
            </p:cNvGrpSpPr>
            <p:nvPr/>
          </p:nvGrpSpPr>
          <p:grpSpPr bwMode="auto">
            <a:xfrm>
              <a:off x="2032" y="1976"/>
              <a:ext cx="285" cy="250"/>
              <a:chOff x="2912" y="2425"/>
              <a:chExt cx="290" cy="250"/>
            </a:xfrm>
          </p:grpSpPr>
          <p:sp>
            <p:nvSpPr>
              <p:cNvPr id="102515" name="Rectangle 2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3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16" name="Text Box 29"/>
              <p:cNvSpPr txBox="1">
                <a:spLocks noChangeArrowheads="1"/>
              </p:cNvSpPr>
              <p:nvPr/>
            </p:nvSpPr>
            <p:spPr bwMode="auto">
              <a:xfrm>
                <a:off x="2912" y="2425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3c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98321" name="Group 30"/>
          <p:cNvGrpSpPr>
            <a:grpSpLocks/>
          </p:cNvGrpSpPr>
          <p:nvPr/>
        </p:nvGrpSpPr>
        <p:grpSpPr bwMode="auto">
          <a:xfrm>
            <a:off x="2466975" y="4702175"/>
            <a:ext cx="501650" cy="396875"/>
            <a:chOff x="1434" y="3104"/>
            <a:chExt cx="316" cy="250"/>
          </a:xfrm>
        </p:grpSpPr>
        <p:grpSp>
          <p:nvGrpSpPr>
            <p:cNvPr id="98405" name="Group 31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102503" name="Oval 32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04" name="Line 33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505" name="Line 34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506" name="Rectangle 35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07" name="Oval 36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08" name="Rectangle 37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2502" name="Text Box 38"/>
            <p:cNvSpPr txBox="1">
              <a:spLocks noChangeArrowheads="1"/>
            </p:cNvSpPr>
            <p:nvPr/>
          </p:nvSpPr>
          <p:spPr bwMode="auto">
            <a:xfrm>
              <a:off x="1448" y="3104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3a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98322" name="Group 39"/>
          <p:cNvGrpSpPr>
            <a:grpSpLocks/>
          </p:cNvGrpSpPr>
          <p:nvPr/>
        </p:nvGrpSpPr>
        <p:grpSpPr bwMode="auto">
          <a:xfrm>
            <a:off x="2495550" y="5227638"/>
            <a:ext cx="2660650" cy="1122362"/>
            <a:chOff x="1572" y="3293"/>
            <a:chExt cx="1676" cy="707"/>
          </a:xfrm>
        </p:grpSpPr>
        <p:sp>
          <p:nvSpPr>
            <p:cNvPr id="98362" name="Freeform 40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>
                <a:gd name="T0" fmla="*/ 290 w 1583"/>
                <a:gd name="T1" fmla="*/ 333 h 682"/>
                <a:gd name="T2" fmla="*/ 763 w 1583"/>
                <a:gd name="T3" fmla="*/ 110 h 682"/>
                <a:gd name="T4" fmla="*/ 1472 w 1583"/>
                <a:gd name="T5" fmla="*/ 31 h 682"/>
                <a:gd name="T6" fmla="*/ 2167 w 1583"/>
                <a:gd name="T7" fmla="*/ 288 h 682"/>
                <a:gd name="T8" fmla="*/ 2930 w 1583"/>
                <a:gd name="T9" fmla="*/ 635 h 682"/>
                <a:gd name="T10" fmla="*/ 2383 w 1583"/>
                <a:gd name="T11" fmla="*/ 955 h 682"/>
                <a:gd name="T12" fmla="*/ 1293 w 1583"/>
                <a:gd name="T13" fmla="*/ 975 h 682"/>
                <a:gd name="T14" fmla="*/ 167 w 1583"/>
                <a:gd name="T15" fmla="*/ 884 h 682"/>
                <a:gd name="T16" fmla="*/ 290 w 1583"/>
                <a:gd name="T17" fmla="*/ 333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59" name="Text Box 41"/>
            <p:cNvSpPr txBox="1">
              <a:spLocks noChangeArrowheads="1"/>
            </p:cNvSpPr>
            <p:nvPr/>
          </p:nvSpPr>
          <p:spPr bwMode="auto">
            <a:xfrm>
              <a:off x="1719" y="3724"/>
              <a:ext cx="4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AS1</a:t>
              </a: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2460" name="Line 42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61" name="Line 43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62" name="Line 44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63" name="Line 45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64" name="Line 46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65" name="Line 47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8370" name="Group 48"/>
            <p:cNvGrpSpPr>
              <a:grpSpLocks/>
            </p:cNvGrpSpPr>
            <p:nvPr/>
          </p:nvGrpSpPr>
          <p:grpSpPr bwMode="auto">
            <a:xfrm>
              <a:off x="2202" y="3293"/>
              <a:ext cx="316" cy="250"/>
              <a:chOff x="2055" y="3447"/>
              <a:chExt cx="316" cy="250"/>
            </a:xfrm>
          </p:grpSpPr>
          <p:sp>
            <p:nvSpPr>
              <p:cNvPr id="102493" name="Oval 49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494" name="Line 50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495" name="Line 51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496" name="Rectangle 52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497" name="Oval 53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8402" name="Group 54"/>
              <p:cNvGrpSpPr>
                <a:grpSpLocks/>
              </p:cNvGrpSpPr>
              <p:nvPr/>
            </p:nvGrpSpPr>
            <p:grpSpPr bwMode="auto">
              <a:xfrm>
                <a:off x="2072" y="3447"/>
                <a:ext cx="285" cy="250"/>
                <a:chOff x="2912" y="2425"/>
                <a:chExt cx="292" cy="250"/>
              </a:xfrm>
            </p:grpSpPr>
            <p:sp>
              <p:nvSpPr>
                <p:cNvPr id="102499" name="Rectangle 5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500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912" y="2425"/>
                  <a:ext cx="2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2000" smtClean="0">
                      <a:solidFill>
                        <a:srgbClr val="000000"/>
                      </a:solidFill>
                    </a:rPr>
                    <a:t>1c</a:t>
                  </a:r>
                </a:p>
              </p:txBody>
            </p:sp>
          </p:grpSp>
        </p:grpSp>
        <p:grpSp>
          <p:nvGrpSpPr>
            <p:cNvPr id="98371" name="Group 57"/>
            <p:cNvGrpSpPr>
              <a:grpSpLocks/>
            </p:cNvGrpSpPr>
            <p:nvPr/>
          </p:nvGrpSpPr>
          <p:grpSpPr bwMode="auto">
            <a:xfrm>
              <a:off x="1896" y="3507"/>
              <a:ext cx="316" cy="250"/>
              <a:chOff x="1749" y="3661"/>
              <a:chExt cx="316" cy="250"/>
            </a:xfrm>
          </p:grpSpPr>
          <p:sp>
            <p:nvSpPr>
              <p:cNvPr id="102486" name="Oval 58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487" name="Line 59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488" name="Line 60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489" name="Rectangle 61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490" name="Oval 62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491" name="Rectangle 63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492" name="Text Box 64"/>
              <p:cNvSpPr txBox="1">
                <a:spLocks noChangeArrowheads="1"/>
              </p:cNvSpPr>
              <p:nvPr/>
            </p:nvSpPr>
            <p:spPr bwMode="auto">
              <a:xfrm>
                <a:off x="1765" y="3661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1a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8372" name="Group 65"/>
            <p:cNvGrpSpPr>
              <a:grpSpLocks/>
            </p:cNvGrpSpPr>
            <p:nvPr/>
          </p:nvGrpSpPr>
          <p:grpSpPr bwMode="auto">
            <a:xfrm>
              <a:off x="2238" y="3689"/>
              <a:ext cx="316" cy="250"/>
              <a:chOff x="2091" y="3843"/>
              <a:chExt cx="316" cy="250"/>
            </a:xfrm>
          </p:grpSpPr>
          <p:sp>
            <p:nvSpPr>
              <p:cNvPr id="102478" name="Oval 66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479" name="Line 67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480" name="Line 68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481" name="Rectangle 69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482" name="Oval 70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8387" name="Group 71"/>
              <p:cNvGrpSpPr>
                <a:grpSpLocks/>
              </p:cNvGrpSpPr>
              <p:nvPr/>
            </p:nvGrpSpPr>
            <p:grpSpPr bwMode="auto">
              <a:xfrm>
                <a:off x="2106" y="3843"/>
                <a:ext cx="294" cy="250"/>
                <a:chOff x="2910" y="2425"/>
                <a:chExt cx="296" cy="250"/>
              </a:xfrm>
            </p:grpSpPr>
            <p:sp>
              <p:nvSpPr>
                <p:cNvPr id="102484" name="Rectangle 7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48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910" y="2425"/>
                  <a:ext cx="2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2000" smtClean="0">
                      <a:solidFill>
                        <a:srgbClr val="000000"/>
                      </a:solidFill>
                    </a:rPr>
                    <a:t>1d</a:t>
                  </a:r>
                </a:p>
              </p:txBody>
            </p:sp>
          </p:grpSp>
        </p:grpSp>
        <p:grpSp>
          <p:nvGrpSpPr>
            <p:cNvPr id="98373" name="Group 74"/>
            <p:cNvGrpSpPr>
              <a:grpSpLocks/>
            </p:cNvGrpSpPr>
            <p:nvPr/>
          </p:nvGrpSpPr>
          <p:grpSpPr bwMode="auto">
            <a:xfrm>
              <a:off x="2778" y="3573"/>
              <a:ext cx="316" cy="250"/>
              <a:chOff x="2016" y="1976"/>
              <a:chExt cx="316" cy="250"/>
            </a:xfrm>
          </p:grpSpPr>
          <p:sp>
            <p:nvSpPr>
              <p:cNvPr id="102470" name="Oval 75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471" name="Line 76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472" name="Line 77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473" name="Rectangle 78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474" name="Oval 79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8379" name="Group 80"/>
              <p:cNvGrpSpPr>
                <a:grpSpLocks/>
              </p:cNvGrpSpPr>
              <p:nvPr/>
            </p:nvGrpSpPr>
            <p:grpSpPr bwMode="auto">
              <a:xfrm>
                <a:off x="2029" y="1976"/>
                <a:ext cx="294" cy="250"/>
                <a:chOff x="2909" y="2425"/>
                <a:chExt cx="299" cy="250"/>
              </a:xfrm>
            </p:grpSpPr>
            <p:sp>
              <p:nvSpPr>
                <p:cNvPr id="102476" name="Rectangle 8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3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477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909" y="2425"/>
                  <a:ext cx="2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2000" smtClean="0">
                      <a:solidFill>
                        <a:srgbClr val="000000"/>
                      </a:solidFill>
                    </a:rPr>
                    <a:t>1b</a:t>
                  </a: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98323" name="Group 83"/>
          <p:cNvGrpSpPr>
            <a:grpSpLocks/>
          </p:cNvGrpSpPr>
          <p:nvPr/>
        </p:nvGrpSpPr>
        <p:grpSpPr bwMode="auto">
          <a:xfrm>
            <a:off x="5414963" y="5324475"/>
            <a:ext cx="501650" cy="396875"/>
            <a:chOff x="3537" y="3473"/>
            <a:chExt cx="316" cy="250"/>
          </a:xfrm>
        </p:grpSpPr>
        <p:sp>
          <p:nvSpPr>
            <p:cNvPr id="102451" name="Oval 84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2452" name="Line 85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53" name="Line 86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54" name="Rectangle 87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2455" name="Oval 88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2456" name="Rectangle 89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2457" name="Text Box 90"/>
            <p:cNvSpPr txBox="1">
              <a:spLocks noChangeArrowheads="1"/>
            </p:cNvSpPr>
            <p:nvPr/>
          </p:nvSpPr>
          <p:spPr bwMode="auto">
            <a:xfrm>
              <a:off x="3551" y="347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2a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2420" name="Line 91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421" name="Line 92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422" name="Line 93"/>
          <p:cNvSpPr>
            <a:spLocks noChangeShapeType="1"/>
          </p:cNvSpPr>
          <p:nvPr/>
        </p:nvSpPr>
        <p:spPr bwMode="auto">
          <a:xfrm>
            <a:off x="5921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423" name="Line 94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98328" name="Group 95"/>
          <p:cNvGrpSpPr>
            <a:grpSpLocks/>
          </p:cNvGrpSpPr>
          <p:nvPr/>
        </p:nvGrpSpPr>
        <p:grpSpPr bwMode="auto">
          <a:xfrm>
            <a:off x="6142038" y="5046663"/>
            <a:ext cx="501650" cy="396875"/>
            <a:chOff x="4320" y="1936"/>
            <a:chExt cx="316" cy="250"/>
          </a:xfrm>
        </p:grpSpPr>
        <p:sp>
          <p:nvSpPr>
            <p:cNvPr id="102444" name="Oval 96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2445" name="Line 97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46" name="Line 98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47" name="Rectangle 99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2448" name="Oval 100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2449" name="Rectangle 101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2450" name="Text Box 102"/>
            <p:cNvSpPr txBox="1">
              <a:spLocks noChangeArrowheads="1"/>
            </p:cNvSpPr>
            <p:nvPr/>
          </p:nvSpPr>
          <p:spPr bwMode="auto">
            <a:xfrm>
              <a:off x="4338" y="1936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2c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98329" name="Group 103"/>
          <p:cNvGrpSpPr>
            <a:grpSpLocks/>
          </p:cNvGrpSpPr>
          <p:nvPr/>
        </p:nvGrpSpPr>
        <p:grpSpPr bwMode="auto">
          <a:xfrm>
            <a:off x="6405563" y="5502275"/>
            <a:ext cx="501650" cy="396875"/>
            <a:chOff x="4596" y="2158"/>
            <a:chExt cx="316" cy="250"/>
          </a:xfrm>
        </p:grpSpPr>
        <p:sp>
          <p:nvSpPr>
            <p:cNvPr id="102437" name="Oval 104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2438" name="Line 105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39" name="Line 106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40" name="Rectangle 107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2441" name="Oval 108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2442" name="Rectangle 109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2443" name="Text Box 110"/>
            <p:cNvSpPr txBox="1">
              <a:spLocks noChangeArrowheads="1"/>
            </p:cNvSpPr>
            <p:nvPr/>
          </p:nvSpPr>
          <p:spPr bwMode="auto">
            <a:xfrm>
              <a:off x="4610" y="2158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2b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2426" name="Text Box 111"/>
          <p:cNvSpPr txBox="1">
            <a:spLocks noChangeArrowheads="1"/>
          </p:cNvSpPr>
          <p:nvPr/>
        </p:nvSpPr>
        <p:spPr bwMode="auto">
          <a:xfrm>
            <a:off x="7656513" y="5159375"/>
            <a:ext cx="8937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other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networks</a:t>
            </a:r>
          </a:p>
        </p:txBody>
      </p:sp>
      <p:sp>
        <p:nvSpPr>
          <p:cNvPr id="98331" name="Freeform 112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2428" name="Text Box 113"/>
          <p:cNvSpPr txBox="1">
            <a:spLocks noChangeArrowheads="1"/>
          </p:cNvSpPr>
          <p:nvPr/>
        </p:nvSpPr>
        <p:spPr bwMode="auto">
          <a:xfrm>
            <a:off x="349250" y="5556250"/>
            <a:ext cx="8937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other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networks</a:t>
            </a:r>
          </a:p>
        </p:txBody>
      </p:sp>
      <p:sp>
        <p:nvSpPr>
          <p:cNvPr id="102429" name="Line 114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8334" name="Freeform 115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98335" name="Freeform 116"/>
          <p:cNvSpPr>
            <a:spLocks/>
          </p:cNvSpPr>
          <p:nvPr/>
        </p:nvSpPr>
        <p:spPr bwMode="auto">
          <a:xfrm>
            <a:off x="3552825" y="3990975"/>
            <a:ext cx="973138" cy="795338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2432" name="Text Box 117"/>
          <p:cNvSpPr txBox="1">
            <a:spLocks noChangeArrowheads="1"/>
          </p:cNvSpPr>
          <p:nvPr/>
        </p:nvSpPr>
        <p:spPr bwMode="auto">
          <a:xfrm>
            <a:off x="3875088" y="41481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102433" name="Line 118"/>
          <p:cNvSpPr>
            <a:spLocks noChangeShapeType="1"/>
          </p:cNvSpPr>
          <p:nvPr/>
        </p:nvSpPr>
        <p:spPr bwMode="auto">
          <a:xfrm flipH="1">
            <a:off x="3857625" y="3690938"/>
            <a:ext cx="1316038" cy="2219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434" name="Text Box 119"/>
          <p:cNvSpPr txBox="1">
            <a:spLocks noChangeArrowheads="1"/>
          </p:cNvSpPr>
          <p:nvPr/>
        </p:nvSpPr>
        <p:spPr bwMode="auto">
          <a:xfrm rot="-1061543">
            <a:off x="2935288" y="3878263"/>
            <a:ext cx="742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400" smtClean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98339" name="Freeform 120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pic>
        <p:nvPicPr>
          <p:cNvPr id="98340" name="Picture 121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79216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85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0342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FF064B6E-CDB2-4B53-8331-307ED3A9F94B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25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244475"/>
            <a:ext cx="8764588" cy="954088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Example: choosing among multiple ASes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562100"/>
            <a:ext cx="7991475" cy="2754313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now suppose AS1 learns from 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inter-AS protocol </a:t>
            </a:r>
            <a:r>
              <a:rPr lang="en-US" altLang="en-US" sz="2400" dirty="0" smtClean="0">
                <a:ea typeface="ＭＳ Ｐゴシック" pitchFamily="34" charset="-128"/>
              </a:rPr>
              <a:t>that subnet </a:t>
            </a:r>
            <a:r>
              <a:rPr lang="en-US" alt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x</a:t>
            </a:r>
            <a:r>
              <a:rPr lang="en-US" altLang="en-US" sz="2400" dirty="0" smtClean="0">
                <a:ea typeface="ＭＳ Ｐゴシック" pitchFamily="34" charset="-128"/>
              </a:rPr>
              <a:t> is reachable from AS3 </a:t>
            </a:r>
            <a:r>
              <a:rPr lang="en-US" altLang="en-US" sz="2400" i="1" dirty="0" smtClean="0">
                <a:ea typeface="ＭＳ Ｐゴシック" pitchFamily="34" charset="-128"/>
              </a:rPr>
              <a:t>and</a:t>
            </a:r>
            <a:r>
              <a:rPr lang="en-US" altLang="en-US" sz="2400" dirty="0" smtClean="0">
                <a:ea typeface="ＭＳ Ｐゴシック" pitchFamily="34" charset="-128"/>
              </a:rPr>
              <a:t> from AS2.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to configure forwarding table, router 1d must determine which gateway it should forward packets towards for </a:t>
            </a:r>
            <a:r>
              <a:rPr lang="en-US" altLang="en-US" sz="2400" dirty="0" err="1" smtClean="0">
                <a:ea typeface="ＭＳ Ｐゴシック" pitchFamily="34" charset="-128"/>
              </a:rPr>
              <a:t>dest</a:t>
            </a:r>
            <a:r>
              <a:rPr lang="en-US" altLang="en-US" sz="2400" dirty="0" smtClean="0">
                <a:ea typeface="ＭＳ Ｐゴシック" pitchFamily="34" charset="-128"/>
              </a:rPr>
              <a:t> </a:t>
            </a:r>
            <a:r>
              <a:rPr lang="en-US" alt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x </a:t>
            </a:r>
            <a:r>
              <a:rPr lang="en-US" altLang="en-US" sz="2400" dirty="0" smtClean="0">
                <a:ea typeface="ＭＳ Ｐゴシック" pitchFamily="34" charset="-128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dirty="0" smtClean="0">
                <a:ea typeface="ＭＳ Ｐゴシック" pitchFamily="34" charset="-128"/>
              </a:rPr>
              <a:t>this is also job of inter-AS routing protocol!</a:t>
            </a:r>
          </a:p>
          <a:p>
            <a:pPr>
              <a:defRPr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99334" name="Freeform 4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99335" name="Freeform 5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99336" name="Freeform 6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99337" name="Freeform 7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3434" name="Text Box 8"/>
          <p:cNvSpPr txBox="1">
            <a:spLocks noChangeArrowheads="1"/>
          </p:cNvSpPr>
          <p:nvPr/>
        </p:nvSpPr>
        <p:spPr bwMode="auto">
          <a:xfrm>
            <a:off x="2052638" y="5129213"/>
            <a:ext cx="665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</a:rPr>
              <a:t>AS3</a:t>
            </a: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03435" name="Text Box 9"/>
          <p:cNvSpPr txBox="1">
            <a:spLocks noChangeArrowheads="1"/>
          </p:cNvSpPr>
          <p:nvPr/>
        </p:nvSpPr>
        <p:spPr bwMode="auto">
          <a:xfrm>
            <a:off x="5867400" y="57943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AS2</a:t>
            </a:r>
          </a:p>
        </p:txBody>
      </p:sp>
      <p:sp>
        <p:nvSpPr>
          <p:cNvPr id="103436" name="Line 10"/>
          <p:cNvSpPr>
            <a:spLocks noChangeShapeType="1"/>
          </p:cNvSpPr>
          <p:nvPr/>
        </p:nvSpPr>
        <p:spPr bwMode="auto">
          <a:xfrm flipV="1">
            <a:off x="5746750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437" name="Line 11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438" name="Line 12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99343" name="Group 13"/>
          <p:cNvGrpSpPr>
            <a:grpSpLocks/>
          </p:cNvGrpSpPr>
          <p:nvPr/>
        </p:nvGrpSpPr>
        <p:grpSpPr bwMode="auto">
          <a:xfrm>
            <a:off x="1619250" y="4903788"/>
            <a:ext cx="501650" cy="396875"/>
            <a:chOff x="873" y="3243"/>
            <a:chExt cx="316" cy="250"/>
          </a:xfrm>
        </p:grpSpPr>
        <p:sp>
          <p:nvSpPr>
            <p:cNvPr id="103544" name="Oval 14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545" name="Line 15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3546" name="Line 16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3547" name="Rectangle 17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548" name="Oval 18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549" name="Rectangle 19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550" name="Text Box 20"/>
            <p:cNvSpPr txBox="1">
              <a:spLocks noChangeArrowheads="1"/>
            </p:cNvSpPr>
            <p:nvPr/>
          </p:nvSpPr>
          <p:spPr bwMode="auto">
            <a:xfrm>
              <a:off x="887" y="324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3b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99344" name="Group 21"/>
          <p:cNvGrpSpPr>
            <a:grpSpLocks/>
          </p:cNvGrpSpPr>
          <p:nvPr/>
        </p:nvGrpSpPr>
        <p:grpSpPr bwMode="auto">
          <a:xfrm>
            <a:off x="1889125" y="4327525"/>
            <a:ext cx="501650" cy="396875"/>
            <a:chOff x="2016" y="1976"/>
            <a:chExt cx="316" cy="250"/>
          </a:xfrm>
        </p:grpSpPr>
        <p:sp>
          <p:nvSpPr>
            <p:cNvPr id="103536" name="Oval 22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537" name="Line 23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3538" name="Line 24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3539" name="Rectangle 25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540" name="Oval 26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99445" name="Group 27"/>
            <p:cNvGrpSpPr>
              <a:grpSpLocks/>
            </p:cNvGrpSpPr>
            <p:nvPr/>
          </p:nvGrpSpPr>
          <p:grpSpPr bwMode="auto">
            <a:xfrm>
              <a:off x="2032" y="1976"/>
              <a:ext cx="285" cy="250"/>
              <a:chOff x="2912" y="2425"/>
              <a:chExt cx="290" cy="250"/>
            </a:xfrm>
          </p:grpSpPr>
          <p:sp>
            <p:nvSpPr>
              <p:cNvPr id="103542" name="Rectangle 2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3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43" name="Text Box 29"/>
              <p:cNvSpPr txBox="1">
                <a:spLocks noChangeArrowheads="1"/>
              </p:cNvSpPr>
              <p:nvPr/>
            </p:nvSpPr>
            <p:spPr bwMode="auto">
              <a:xfrm>
                <a:off x="2912" y="2425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3c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99345" name="Group 30"/>
          <p:cNvGrpSpPr>
            <a:grpSpLocks/>
          </p:cNvGrpSpPr>
          <p:nvPr/>
        </p:nvGrpSpPr>
        <p:grpSpPr bwMode="auto">
          <a:xfrm>
            <a:off x="2466975" y="4702175"/>
            <a:ext cx="501650" cy="396875"/>
            <a:chOff x="1434" y="3104"/>
            <a:chExt cx="316" cy="250"/>
          </a:xfrm>
        </p:grpSpPr>
        <p:grpSp>
          <p:nvGrpSpPr>
            <p:cNvPr id="99432" name="Group 31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103530" name="Oval 32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31" name="Line 33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532" name="Line 34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533" name="Rectangle 35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34" name="Oval 36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35" name="Rectangle 37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3529" name="Text Box 38"/>
            <p:cNvSpPr txBox="1">
              <a:spLocks noChangeArrowheads="1"/>
            </p:cNvSpPr>
            <p:nvPr/>
          </p:nvSpPr>
          <p:spPr bwMode="auto">
            <a:xfrm>
              <a:off x="1448" y="3104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3a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99346" name="Group 39"/>
          <p:cNvGrpSpPr>
            <a:grpSpLocks/>
          </p:cNvGrpSpPr>
          <p:nvPr/>
        </p:nvGrpSpPr>
        <p:grpSpPr bwMode="auto">
          <a:xfrm>
            <a:off x="2495550" y="5227638"/>
            <a:ext cx="2660650" cy="1122362"/>
            <a:chOff x="1572" y="3293"/>
            <a:chExt cx="1676" cy="707"/>
          </a:xfrm>
        </p:grpSpPr>
        <p:sp>
          <p:nvSpPr>
            <p:cNvPr id="99389" name="Freeform 40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>
                <a:gd name="T0" fmla="*/ 290 w 1583"/>
                <a:gd name="T1" fmla="*/ 333 h 682"/>
                <a:gd name="T2" fmla="*/ 763 w 1583"/>
                <a:gd name="T3" fmla="*/ 110 h 682"/>
                <a:gd name="T4" fmla="*/ 1472 w 1583"/>
                <a:gd name="T5" fmla="*/ 31 h 682"/>
                <a:gd name="T6" fmla="*/ 2167 w 1583"/>
                <a:gd name="T7" fmla="*/ 288 h 682"/>
                <a:gd name="T8" fmla="*/ 2930 w 1583"/>
                <a:gd name="T9" fmla="*/ 635 h 682"/>
                <a:gd name="T10" fmla="*/ 2383 w 1583"/>
                <a:gd name="T11" fmla="*/ 955 h 682"/>
                <a:gd name="T12" fmla="*/ 1293 w 1583"/>
                <a:gd name="T13" fmla="*/ 975 h 682"/>
                <a:gd name="T14" fmla="*/ 167 w 1583"/>
                <a:gd name="T15" fmla="*/ 884 h 682"/>
                <a:gd name="T16" fmla="*/ 290 w 1583"/>
                <a:gd name="T17" fmla="*/ 333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3486" name="Text Box 41"/>
            <p:cNvSpPr txBox="1">
              <a:spLocks noChangeArrowheads="1"/>
            </p:cNvSpPr>
            <p:nvPr/>
          </p:nvSpPr>
          <p:spPr bwMode="auto">
            <a:xfrm>
              <a:off x="1719" y="3724"/>
              <a:ext cx="4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AS1</a:t>
              </a: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487" name="Line 42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88" name="Line 43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89" name="Line 44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90" name="Line 45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91" name="Line 46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92" name="Line 47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9397" name="Group 48"/>
            <p:cNvGrpSpPr>
              <a:grpSpLocks/>
            </p:cNvGrpSpPr>
            <p:nvPr/>
          </p:nvGrpSpPr>
          <p:grpSpPr bwMode="auto">
            <a:xfrm>
              <a:off x="2202" y="3293"/>
              <a:ext cx="316" cy="250"/>
              <a:chOff x="2055" y="3447"/>
              <a:chExt cx="316" cy="250"/>
            </a:xfrm>
          </p:grpSpPr>
          <p:sp>
            <p:nvSpPr>
              <p:cNvPr id="103520" name="Oval 49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21" name="Line 50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522" name="Line 51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523" name="Rectangle 52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24" name="Oval 53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9429" name="Group 54"/>
              <p:cNvGrpSpPr>
                <a:grpSpLocks/>
              </p:cNvGrpSpPr>
              <p:nvPr/>
            </p:nvGrpSpPr>
            <p:grpSpPr bwMode="auto">
              <a:xfrm>
                <a:off x="2072" y="3447"/>
                <a:ext cx="285" cy="250"/>
                <a:chOff x="2912" y="2425"/>
                <a:chExt cx="292" cy="250"/>
              </a:xfrm>
            </p:grpSpPr>
            <p:sp>
              <p:nvSpPr>
                <p:cNvPr id="103526" name="Rectangle 5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527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912" y="2425"/>
                  <a:ext cx="2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2000" smtClean="0">
                      <a:solidFill>
                        <a:srgbClr val="000000"/>
                      </a:solidFill>
                    </a:rPr>
                    <a:t>1c</a:t>
                  </a:r>
                </a:p>
              </p:txBody>
            </p:sp>
          </p:grpSp>
        </p:grpSp>
        <p:grpSp>
          <p:nvGrpSpPr>
            <p:cNvPr id="99398" name="Group 57"/>
            <p:cNvGrpSpPr>
              <a:grpSpLocks/>
            </p:cNvGrpSpPr>
            <p:nvPr/>
          </p:nvGrpSpPr>
          <p:grpSpPr bwMode="auto">
            <a:xfrm>
              <a:off x="1896" y="3507"/>
              <a:ext cx="316" cy="250"/>
              <a:chOff x="1749" y="3661"/>
              <a:chExt cx="316" cy="250"/>
            </a:xfrm>
          </p:grpSpPr>
          <p:sp>
            <p:nvSpPr>
              <p:cNvPr id="103513" name="Oval 58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14" name="Line 59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515" name="Line 60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516" name="Rectangle 61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17" name="Oval 62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18" name="Rectangle 63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19" name="Text Box 64"/>
              <p:cNvSpPr txBox="1">
                <a:spLocks noChangeArrowheads="1"/>
              </p:cNvSpPr>
              <p:nvPr/>
            </p:nvSpPr>
            <p:spPr bwMode="auto">
              <a:xfrm>
                <a:off x="1765" y="3661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1a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9399" name="Group 65"/>
            <p:cNvGrpSpPr>
              <a:grpSpLocks/>
            </p:cNvGrpSpPr>
            <p:nvPr/>
          </p:nvGrpSpPr>
          <p:grpSpPr bwMode="auto">
            <a:xfrm>
              <a:off x="2238" y="3689"/>
              <a:ext cx="316" cy="250"/>
              <a:chOff x="2091" y="3843"/>
              <a:chExt cx="316" cy="250"/>
            </a:xfrm>
          </p:grpSpPr>
          <p:sp>
            <p:nvSpPr>
              <p:cNvPr id="103505" name="Oval 66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06" name="Line 67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507" name="Line 68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508" name="Rectangle 69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09" name="Oval 70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9414" name="Group 71"/>
              <p:cNvGrpSpPr>
                <a:grpSpLocks/>
              </p:cNvGrpSpPr>
              <p:nvPr/>
            </p:nvGrpSpPr>
            <p:grpSpPr bwMode="auto">
              <a:xfrm>
                <a:off x="2106" y="3843"/>
                <a:ext cx="294" cy="250"/>
                <a:chOff x="2910" y="2425"/>
                <a:chExt cx="296" cy="250"/>
              </a:xfrm>
            </p:grpSpPr>
            <p:sp>
              <p:nvSpPr>
                <p:cNvPr id="103511" name="Rectangle 7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51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910" y="2425"/>
                  <a:ext cx="2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2000" smtClean="0">
                      <a:solidFill>
                        <a:srgbClr val="000000"/>
                      </a:solidFill>
                    </a:rPr>
                    <a:t>1d</a:t>
                  </a:r>
                </a:p>
              </p:txBody>
            </p:sp>
          </p:grpSp>
        </p:grpSp>
        <p:grpSp>
          <p:nvGrpSpPr>
            <p:cNvPr id="99400" name="Group 74"/>
            <p:cNvGrpSpPr>
              <a:grpSpLocks/>
            </p:cNvGrpSpPr>
            <p:nvPr/>
          </p:nvGrpSpPr>
          <p:grpSpPr bwMode="auto">
            <a:xfrm>
              <a:off x="2778" y="3573"/>
              <a:ext cx="316" cy="250"/>
              <a:chOff x="2016" y="1976"/>
              <a:chExt cx="316" cy="250"/>
            </a:xfrm>
          </p:grpSpPr>
          <p:sp>
            <p:nvSpPr>
              <p:cNvPr id="103497" name="Oval 75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98" name="Line 76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499" name="Line 77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500" name="Rectangle 78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01" name="Oval 79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9406" name="Group 80"/>
              <p:cNvGrpSpPr>
                <a:grpSpLocks/>
              </p:cNvGrpSpPr>
              <p:nvPr/>
            </p:nvGrpSpPr>
            <p:grpSpPr bwMode="auto">
              <a:xfrm>
                <a:off x="2029" y="1976"/>
                <a:ext cx="294" cy="250"/>
                <a:chOff x="2909" y="2425"/>
                <a:chExt cx="299" cy="250"/>
              </a:xfrm>
            </p:grpSpPr>
            <p:sp>
              <p:nvSpPr>
                <p:cNvPr id="103503" name="Rectangle 8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3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504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909" y="2425"/>
                  <a:ext cx="2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2000" smtClean="0">
                      <a:solidFill>
                        <a:srgbClr val="000000"/>
                      </a:solidFill>
                    </a:rPr>
                    <a:t>1b</a:t>
                  </a: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99347" name="Group 83"/>
          <p:cNvGrpSpPr>
            <a:grpSpLocks/>
          </p:cNvGrpSpPr>
          <p:nvPr/>
        </p:nvGrpSpPr>
        <p:grpSpPr bwMode="auto">
          <a:xfrm>
            <a:off x="5414963" y="5324475"/>
            <a:ext cx="501650" cy="396875"/>
            <a:chOff x="3537" y="3473"/>
            <a:chExt cx="316" cy="250"/>
          </a:xfrm>
        </p:grpSpPr>
        <p:sp>
          <p:nvSpPr>
            <p:cNvPr id="103478" name="Oval 84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479" name="Line 85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80" name="Line 86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81" name="Rectangle 87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482" name="Oval 88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483" name="Rectangle 89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484" name="Text Box 90"/>
            <p:cNvSpPr txBox="1">
              <a:spLocks noChangeArrowheads="1"/>
            </p:cNvSpPr>
            <p:nvPr/>
          </p:nvSpPr>
          <p:spPr bwMode="auto">
            <a:xfrm>
              <a:off x="3551" y="347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2a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3444" name="Line 91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445" name="Line 92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446" name="Line 93"/>
          <p:cNvSpPr>
            <a:spLocks noChangeShapeType="1"/>
          </p:cNvSpPr>
          <p:nvPr/>
        </p:nvSpPr>
        <p:spPr bwMode="auto">
          <a:xfrm>
            <a:off x="5921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447" name="Line 94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99352" name="Group 95"/>
          <p:cNvGrpSpPr>
            <a:grpSpLocks/>
          </p:cNvGrpSpPr>
          <p:nvPr/>
        </p:nvGrpSpPr>
        <p:grpSpPr bwMode="auto">
          <a:xfrm>
            <a:off x="6142038" y="5046663"/>
            <a:ext cx="501650" cy="396875"/>
            <a:chOff x="4320" y="1936"/>
            <a:chExt cx="316" cy="250"/>
          </a:xfrm>
        </p:grpSpPr>
        <p:sp>
          <p:nvSpPr>
            <p:cNvPr id="103471" name="Oval 96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472" name="Line 97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73" name="Line 98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74" name="Rectangle 99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475" name="Oval 100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476" name="Rectangle 101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477" name="Text Box 102"/>
            <p:cNvSpPr txBox="1">
              <a:spLocks noChangeArrowheads="1"/>
            </p:cNvSpPr>
            <p:nvPr/>
          </p:nvSpPr>
          <p:spPr bwMode="auto">
            <a:xfrm>
              <a:off x="4338" y="1936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2c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99353" name="Group 103"/>
          <p:cNvGrpSpPr>
            <a:grpSpLocks/>
          </p:cNvGrpSpPr>
          <p:nvPr/>
        </p:nvGrpSpPr>
        <p:grpSpPr bwMode="auto">
          <a:xfrm>
            <a:off x="6405563" y="5502275"/>
            <a:ext cx="501650" cy="396875"/>
            <a:chOff x="4596" y="2158"/>
            <a:chExt cx="316" cy="250"/>
          </a:xfrm>
        </p:grpSpPr>
        <p:sp>
          <p:nvSpPr>
            <p:cNvPr id="103464" name="Oval 104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465" name="Line 105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66" name="Line 106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67" name="Rectangle 107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468" name="Oval 108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469" name="Rectangle 109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470" name="Text Box 110"/>
            <p:cNvSpPr txBox="1">
              <a:spLocks noChangeArrowheads="1"/>
            </p:cNvSpPr>
            <p:nvPr/>
          </p:nvSpPr>
          <p:spPr bwMode="auto">
            <a:xfrm>
              <a:off x="4610" y="2158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2b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3450" name="Text Box 111"/>
          <p:cNvSpPr txBox="1">
            <a:spLocks noChangeArrowheads="1"/>
          </p:cNvSpPr>
          <p:nvPr/>
        </p:nvSpPr>
        <p:spPr bwMode="auto">
          <a:xfrm>
            <a:off x="7656513" y="5159375"/>
            <a:ext cx="8937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other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networks</a:t>
            </a:r>
          </a:p>
        </p:txBody>
      </p:sp>
      <p:sp>
        <p:nvSpPr>
          <p:cNvPr id="99355" name="Freeform 112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3452" name="Text Box 113"/>
          <p:cNvSpPr txBox="1">
            <a:spLocks noChangeArrowheads="1"/>
          </p:cNvSpPr>
          <p:nvPr/>
        </p:nvSpPr>
        <p:spPr bwMode="auto">
          <a:xfrm>
            <a:off x="349250" y="5556250"/>
            <a:ext cx="8937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other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networks</a:t>
            </a:r>
          </a:p>
        </p:txBody>
      </p:sp>
      <p:sp>
        <p:nvSpPr>
          <p:cNvPr id="103453" name="Line 114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9358" name="Freeform 115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99359" name="Freeform 116"/>
          <p:cNvSpPr>
            <a:spLocks/>
          </p:cNvSpPr>
          <p:nvPr/>
        </p:nvSpPr>
        <p:spPr bwMode="auto">
          <a:xfrm>
            <a:off x="3552825" y="3990975"/>
            <a:ext cx="973138" cy="795338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3456" name="Text Box 117"/>
          <p:cNvSpPr txBox="1">
            <a:spLocks noChangeArrowheads="1"/>
          </p:cNvSpPr>
          <p:nvPr/>
        </p:nvSpPr>
        <p:spPr bwMode="auto">
          <a:xfrm>
            <a:off x="3875088" y="41481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103457" name="Text Box 118"/>
          <p:cNvSpPr txBox="1">
            <a:spLocks noChangeArrowheads="1"/>
          </p:cNvSpPr>
          <p:nvPr/>
        </p:nvSpPr>
        <p:spPr bwMode="auto">
          <a:xfrm rot="2261289">
            <a:off x="4338638" y="4397375"/>
            <a:ext cx="1301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400" smtClean="0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103458" name="Text Box 119"/>
          <p:cNvSpPr txBox="1">
            <a:spLocks noChangeArrowheads="1"/>
          </p:cNvSpPr>
          <p:nvPr/>
        </p:nvSpPr>
        <p:spPr bwMode="auto">
          <a:xfrm rot="-1061543">
            <a:off x="2935288" y="3878263"/>
            <a:ext cx="742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400" smtClean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103459" name="Line 120"/>
          <p:cNvSpPr>
            <a:spLocks noChangeShapeType="1"/>
          </p:cNvSpPr>
          <p:nvPr/>
        </p:nvSpPr>
        <p:spPr bwMode="auto">
          <a:xfrm flipV="1">
            <a:off x="3981450" y="6088063"/>
            <a:ext cx="423863" cy="146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9364" name="Freeform 121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3461" name="Line 122"/>
          <p:cNvSpPr>
            <a:spLocks noChangeShapeType="1"/>
          </p:cNvSpPr>
          <p:nvPr/>
        </p:nvSpPr>
        <p:spPr bwMode="auto">
          <a:xfrm flipV="1">
            <a:off x="3989388" y="5603875"/>
            <a:ext cx="0" cy="593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462" name="Text Box 123"/>
          <p:cNvSpPr txBox="1">
            <a:spLocks noChangeArrowheads="1"/>
          </p:cNvSpPr>
          <p:nvPr/>
        </p:nvSpPr>
        <p:spPr bwMode="auto">
          <a:xfrm>
            <a:off x="3789363" y="61436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99367" name="Picture 1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9048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13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A40CF312-C6C7-4106-81AA-CB04A9EE6A8F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26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65113" y="4514850"/>
            <a:ext cx="1800225" cy="1417638"/>
            <a:chOff x="265113" y="4514850"/>
            <a:chExt cx="1800225" cy="1417638"/>
          </a:xfrm>
        </p:grpSpPr>
        <p:sp>
          <p:nvSpPr>
            <p:cNvPr id="104456" name="Rectangle 3"/>
            <p:cNvSpPr>
              <a:spLocks noChangeArrowheads="1"/>
            </p:cNvSpPr>
            <p:nvPr/>
          </p:nvSpPr>
          <p:spPr bwMode="auto">
            <a:xfrm>
              <a:off x="265113" y="4514850"/>
              <a:ext cx="1800225" cy="1417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4457" name="Text Box 4"/>
            <p:cNvSpPr txBox="1">
              <a:spLocks noChangeArrowheads="1"/>
            </p:cNvSpPr>
            <p:nvPr/>
          </p:nvSpPr>
          <p:spPr bwMode="auto">
            <a:xfrm>
              <a:off x="523875" y="4718050"/>
              <a:ext cx="1841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400" smtClean="0">
                <a:solidFill>
                  <a:srgbClr val="000000"/>
                </a:solidFill>
              </a:endParaRPr>
            </a:p>
          </p:txBody>
        </p:sp>
        <p:sp>
          <p:nvSpPr>
            <p:cNvPr id="104458" name="Text Box 5"/>
            <p:cNvSpPr txBox="1">
              <a:spLocks noChangeArrowheads="1"/>
            </p:cNvSpPr>
            <p:nvPr/>
          </p:nvSpPr>
          <p:spPr bwMode="auto">
            <a:xfrm>
              <a:off x="282575" y="4660900"/>
              <a:ext cx="1760538" cy="954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</a:rPr>
                <a:t>learn from inter-AS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</a:rPr>
                <a:t>protocol that subnet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1" dirty="0" smtClean="0">
                  <a:solidFill>
                    <a:srgbClr val="CC0000"/>
                  </a:solidFill>
                </a:rPr>
                <a:t>x </a:t>
              </a:r>
              <a:r>
                <a:rPr lang="en-US" sz="1400" dirty="0" smtClean="0">
                  <a:solidFill>
                    <a:srgbClr val="000000"/>
                  </a:solidFill>
                </a:rPr>
                <a:t>is reachable via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</a:rPr>
                <a:t>multiple gateways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065338" y="4538663"/>
            <a:ext cx="2271712" cy="1404937"/>
            <a:chOff x="2065338" y="4538663"/>
            <a:chExt cx="2272486" cy="1404938"/>
          </a:xfrm>
        </p:grpSpPr>
        <p:sp>
          <p:nvSpPr>
            <p:cNvPr id="104460" name="Rectangle 7"/>
            <p:cNvSpPr>
              <a:spLocks noChangeArrowheads="1"/>
            </p:cNvSpPr>
            <p:nvPr/>
          </p:nvSpPr>
          <p:spPr bwMode="auto">
            <a:xfrm>
              <a:off x="2370242" y="4538663"/>
              <a:ext cx="1800838" cy="14049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4462" name="Text Box 9"/>
            <p:cNvSpPr txBox="1">
              <a:spLocks noChangeArrowheads="1"/>
            </p:cNvSpPr>
            <p:nvPr/>
          </p:nvSpPr>
          <p:spPr bwMode="auto">
            <a:xfrm>
              <a:off x="2227318" y="4541838"/>
              <a:ext cx="2110506" cy="1385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</a:rPr>
                <a:t>use routing info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</a:rPr>
                <a:t>from intra-AS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</a:rPr>
                <a:t>protocol to determine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</a:rPr>
                <a:t>costs of least-cost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</a:rPr>
                <a:t>paths to each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</a:rPr>
                <a:t>of the gateways</a:t>
              </a:r>
            </a:p>
          </p:txBody>
        </p:sp>
        <p:sp>
          <p:nvSpPr>
            <p:cNvPr id="104465" name="Line 12"/>
            <p:cNvSpPr>
              <a:spLocks noChangeShapeType="1"/>
            </p:cNvSpPr>
            <p:nvPr/>
          </p:nvSpPr>
          <p:spPr bwMode="auto">
            <a:xfrm flipV="1">
              <a:off x="2065338" y="5176838"/>
              <a:ext cx="295376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176713" y="4527550"/>
            <a:ext cx="2200275" cy="1403350"/>
            <a:chOff x="4176713" y="4527550"/>
            <a:chExt cx="2200275" cy="1403350"/>
          </a:xfrm>
        </p:grpSpPr>
        <p:sp>
          <p:nvSpPr>
            <p:cNvPr id="104459" name="Rectangle 6"/>
            <p:cNvSpPr>
              <a:spLocks noChangeArrowheads="1"/>
            </p:cNvSpPr>
            <p:nvPr/>
          </p:nvSpPr>
          <p:spPr bwMode="auto">
            <a:xfrm>
              <a:off x="4567238" y="4527550"/>
              <a:ext cx="1800225" cy="1403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4463" name="Text Box 10"/>
            <p:cNvSpPr txBox="1">
              <a:spLocks noChangeArrowheads="1"/>
            </p:cNvSpPr>
            <p:nvPr/>
          </p:nvSpPr>
          <p:spPr bwMode="auto">
            <a:xfrm>
              <a:off x="4576763" y="4662488"/>
              <a:ext cx="1800225" cy="942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hot potato routing: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choose the gateway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that has the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smallest least cost</a:t>
              </a:r>
            </a:p>
          </p:txBody>
        </p:sp>
        <p:sp>
          <p:nvSpPr>
            <p:cNvPr id="104466" name="Line 13"/>
            <p:cNvSpPr>
              <a:spLocks noChangeShapeType="1"/>
            </p:cNvSpPr>
            <p:nvPr/>
          </p:nvSpPr>
          <p:spPr bwMode="auto">
            <a:xfrm>
              <a:off x="4176713" y="5176838"/>
              <a:ext cx="379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370638" y="4508500"/>
            <a:ext cx="2282825" cy="1409700"/>
            <a:chOff x="6370638" y="4508500"/>
            <a:chExt cx="2283384" cy="1409701"/>
          </a:xfrm>
        </p:grpSpPr>
        <p:sp>
          <p:nvSpPr>
            <p:cNvPr id="104461" name="Rectangle 8"/>
            <p:cNvSpPr>
              <a:spLocks noChangeArrowheads="1"/>
            </p:cNvSpPr>
            <p:nvPr/>
          </p:nvSpPr>
          <p:spPr bwMode="auto">
            <a:xfrm>
              <a:off x="6762846" y="4513263"/>
              <a:ext cx="1800666" cy="14049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4464" name="Text Box 11"/>
            <p:cNvSpPr txBox="1">
              <a:spLocks noChangeArrowheads="1"/>
            </p:cNvSpPr>
            <p:nvPr/>
          </p:nvSpPr>
          <p:spPr bwMode="auto">
            <a:xfrm>
              <a:off x="6746967" y="4508500"/>
              <a:ext cx="1907055" cy="1384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</a:rPr>
                <a:t>determine from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</a:rPr>
                <a:t>forwarding table the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</a:rPr>
                <a:t>interface</a:t>
              </a:r>
              <a:r>
                <a:rPr lang="en-US" sz="1400" i="1" dirty="0" smtClean="0">
                  <a:solidFill>
                    <a:srgbClr val="CC0000"/>
                  </a:solidFill>
                </a:rPr>
                <a:t> I </a:t>
              </a:r>
              <a:r>
                <a:rPr lang="en-US" sz="1400" dirty="0" smtClean="0">
                  <a:solidFill>
                    <a:srgbClr val="000000"/>
                  </a:solidFill>
                </a:rPr>
                <a:t>that leads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</a:rPr>
                <a:t>to least-cost gateway.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</a:rPr>
                <a:t>Enter </a:t>
              </a:r>
              <a:r>
                <a:rPr lang="en-US" sz="1400" i="1" dirty="0" smtClean="0">
                  <a:solidFill>
                    <a:srgbClr val="CC0000"/>
                  </a:solidFill>
                </a:rPr>
                <a:t>(</a:t>
              </a:r>
              <a:r>
                <a:rPr lang="en-US" sz="1400" i="1" dirty="0" err="1" smtClean="0">
                  <a:solidFill>
                    <a:srgbClr val="CC0000"/>
                  </a:solidFill>
                </a:rPr>
                <a:t>x,I</a:t>
              </a:r>
              <a:r>
                <a:rPr lang="en-US" sz="1400" i="1" dirty="0" smtClean="0">
                  <a:solidFill>
                    <a:srgbClr val="CC0000"/>
                  </a:solidFill>
                </a:rPr>
                <a:t>) </a:t>
              </a:r>
              <a:r>
                <a:rPr lang="en-US" sz="1400" dirty="0" smtClean="0">
                  <a:solidFill>
                    <a:srgbClr val="000000"/>
                  </a:solidFill>
                </a:rPr>
                <a:t>in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</a:rPr>
                <a:t>forwarding table</a:t>
              </a:r>
            </a:p>
          </p:txBody>
        </p:sp>
        <p:sp>
          <p:nvSpPr>
            <p:cNvPr id="104467" name="Line 14"/>
            <p:cNvSpPr>
              <a:spLocks noChangeShapeType="1"/>
            </p:cNvSpPr>
            <p:nvPr/>
          </p:nvSpPr>
          <p:spPr bwMode="auto">
            <a:xfrm>
              <a:off x="6370638" y="5203825"/>
              <a:ext cx="408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4453" name="Rectangle 15"/>
          <p:cNvSpPr>
            <a:spLocks noGrp="1" noChangeArrowheads="1"/>
          </p:cNvSpPr>
          <p:nvPr>
            <p:ph type="title"/>
          </p:nvPr>
        </p:nvSpPr>
        <p:spPr>
          <a:xfrm>
            <a:off x="428625" y="0"/>
            <a:ext cx="8764588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Example: choosing among multiple ASes</a:t>
            </a:r>
          </a:p>
        </p:txBody>
      </p:sp>
      <p:sp>
        <p:nvSpPr>
          <p:cNvPr id="10445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09575" y="1250950"/>
            <a:ext cx="7991475" cy="2754313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now suppose AS1 learns from inter-AS protocol that subnet </a:t>
            </a:r>
            <a:r>
              <a:rPr lang="en-US" alt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x</a:t>
            </a:r>
            <a:r>
              <a:rPr lang="en-US" alt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 </a:t>
            </a:r>
            <a:r>
              <a:rPr lang="en-US" altLang="en-US" sz="2400" dirty="0" smtClean="0">
                <a:ea typeface="ＭＳ Ｐゴシック" pitchFamily="34" charset="-128"/>
              </a:rPr>
              <a:t>is reachable from AS3 </a:t>
            </a:r>
            <a:r>
              <a:rPr lang="en-US" altLang="en-US" sz="2400" i="1" dirty="0" smtClean="0">
                <a:ea typeface="ＭＳ Ｐゴシック" pitchFamily="34" charset="-128"/>
              </a:rPr>
              <a:t>and</a:t>
            </a:r>
            <a:r>
              <a:rPr lang="en-US" altLang="en-US" sz="2400" dirty="0" smtClean="0">
                <a:ea typeface="ＭＳ Ｐゴシック" pitchFamily="34" charset="-128"/>
              </a:rPr>
              <a:t> from AS2.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to configure forwarding table, router 1d must determine towards which gateway it should forward packets for </a:t>
            </a:r>
            <a:r>
              <a:rPr lang="en-US" altLang="en-US" sz="2400" dirty="0" err="1" smtClean="0">
                <a:ea typeface="ＭＳ Ｐゴシック" pitchFamily="34" charset="-128"/>
              </a:rPr>
              <a:t>dest</a:t>
            </a:r>
            <a:r>
              <a:rPr lang="en-US" altLang="en-US" sz="2400" dirty="0" smtClean="0">
                <a:ea typeface="ＭＳ Ｐゴシック" pitchFamily="34" charset="-128"/>
              </a:rPr>
              <a:t> </a:t>
            </a:r>
            <a:r>
              <a:rPr lang="en-US" alt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x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dirty="0" smtClean="0">
                <a:ea typeface="ＭＳ Ｐゴシック" pitchFamily="34" charset="-128"/>
              </a:rPr>
              <a:t>this is also job of inter-AS routing protocol!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hot potato routing: send</a:t>
            </a:r>
            <a:r>
              <a:rPr lang="en-US" altLang="en-US" sz="2400" dirty="0" smtClean="0">
                <a:ea typeface="ＭＳ Ｐゴシック" pitchFamily="34" charset="-128"/>
              </a:rPr>
              <a:t> packet towards closest of two routers.</a:t>
            </a:r>
          </a:p>
          <a:p>
            <a:pPr>
              <a:lnSpc>
                <a:spcPct val="80000"/>
              </a:lnSpc>
              <a:defRPr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pic>
        <p:nvPicPr>
          <p:cNvPr id="100362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76041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19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7577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36CF1BDE-D733-4822-AFC8-5A2E832B31A2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69636" name="Picture 7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84772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637" name="Group 2"/>
          <p:cNvGrpSpPr>
            <a:grpSpLocks/>
          </p:cNvGrpSpPr>
          <p:nvPr/>
        </p:nvGrpSpPr>
        <p:grpSpPr bwMode="auto">
          <a:xfrm>
            <a:off x="3200400" y="1406525"/>
            <a:ext cx="3571875" cy="2236788"/>
            <a:chOff x="3162" y="1071"/>
            <a:chExt cx="2250" cy="1409"/>
          </a:xfrm>
        </p:grpSpPr>
        <p:sp>
          <p:nvSpPr>
            <p:cNvPr id="69641" name="Freeform 3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69642" name="Freeform 4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5787" name="Oval 5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5788" name="Line 6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5789" name="Line 7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5790" name="Rectangle 8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791" name="Oval 9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5792" name="Oval 10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5793" name="Line 11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5794" name="Line 12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5795" name="Rectangle 13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796" name="Oval 14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5797" name="Oval 15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5798" name="Line 16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5799" name="Line 17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5800" name="Rectangle 18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01" name="Oval 19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5802" name="Oval 20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5803" name="Line 21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5804" name="Line 22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5805" name="Rectangle 23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06" name="Oval 24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5807" name="Oval 25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5808" name="Line 26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5809" name="Line 27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5810" name="Rectangle 28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11" name="Oval 29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5812" name="Oval 30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5813" name="Line 31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5814" name="Line 32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5815" name="Rectangle 33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16" name="Oval 34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69673" name="Freeform 35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69674" name="Freeform 36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69675" name="Freeform 37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69676" name="Freeform 38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69677" name="Freeform 39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69678" name="Freeform 40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69679" name="Freeform 41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69680" name="Freeform 42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69681" name="Freeform 43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69682" name="Group 44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75852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853" name="Text Box 46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u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9683" name="Group 47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75850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1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851" name="Text Box 4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y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9684" name="Group 50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75848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849" name="Text Box 52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smtClean="0">
                    <a:solidFill>
                      <a:srgbClr val="000000"/>
                    </a:solidFill>
                  </a:rPr>
                  <a:t>x</a:t>
                </a:r>
              </a:p>
            </p:txBody>
          </p:sp>
        </p:grpSp>
        <p:grpSp>
          <p:nvGrpSpPr>
            <p:cNvPr id="69685" name="Group 53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75846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5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847" name="Text Box 55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w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9686" name="Group 56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75844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1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845" name="Text Box 58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v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9687" name="Group 59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75842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3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843" name="Text Box 61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smtClean="0">
                    <a:solidFill>
                      <a:srgbClr val="000000"/>
                    </a:solidFill>
                  </a:rPr>
                  <a:t>z</a:t>
                </a:r>
              </a:p>
            </p:txBody>
          </p:sp>
        </p:grpSp>
        <p:sp>
          <p:nvSpPr>
            <p:cNvPr id="75832" name="Text Box 62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2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33" name="Text Box 63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2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34" name="Text Box 64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1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35" name="Text Box 65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3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36" name="Text Box 66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1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37" name="Text Box 67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1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38" name="Text Box 68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2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39" name="Text Box 69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5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40" name="Text Box 70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3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41" name="Text Box 71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5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5782" name="Text Box 72"/>
          <p:cNvSpPr txBox="1">
            <a:spLocks noChangeArrowheads="1"/>
          </p:cNvSpPr>
          <p:nvPr/>
        </p:nvSpPr>
        <p:spPr bwMode="auto">
          <a:xfrm>
            <a:off x="939800" y="3263900"/>
            <a:ext cx="73977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graph: G = (N,E)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N = set of routers = { u, v, w, x, y, z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E = set of links ={ (u,v), (u,x), (v,x), (v,w), (x,w), (x,y), (w,y), (w,z), (y,z) }</a:t>
            </a:r>
          </a:p>
        </p:txBody>
      </p:sp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7772400" cy="7969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Graph abstraction</a:t>
            </a:r>
          </a:p>
        </p:txBody>
      </p:sp>
      <p:sp>
        <p:nvSpPr>
          <p:cNvPr id="75784" name="Text Box 74"/>
          <p:cNvSpPr txBox="1">
            <a:spLocks noChangeArrowheads="1"/>
          </p:cNvSpPr>
          <p:nvPr/>
        </p:nvSpPr>
        <p:spPr bwMode="auto">
          <a:xfrm>
            <a:off x="1150938" y="5157788"/>
            <a:ext cx="676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90513" indent="-2905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smtClean="0">
                <a:solidFill>
                  <a:srgbClr val="000000"/>
                </a:solidFill>
              </a:rPr>
              <a:t>aside:</a:t>
            </a:r>
            <a:r>
              <a:rPr lang="en-US" smtClean="0">
                <a:solidFill>
                  <a:srgbClr val="000000"/>
                </a:solidFill>
              </a:rPr>
              <a:t> graph abstraction is useful in other network contexts, e.g.,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P2P, where </a:t>
            </a:r>
            <a:r>
              <a:rPr lang="en-US" i="1" smtClean="0">
                <a:solidFill>
                  <a:srgbClr val="000000"/>
                </a:solidFill>
              </a:rPr>
              <a:t>N</a:t>
            </a:r>
            <a:r>
              <a:rPr lang="en-US" smtClean="0">
                <a:solidFill>
                  <a:srgbClr val="000000"/>
                </a:solidFill>
              </a:rPr>
              <a:t> is set of peers and </a:t>
            </a:r>
            <a:r>
              <a:rPr lang="en-US" i="1" smtClean="0">
                <a:solidFill>
                  <a:srgbClr val="000000"/>
                </a:solidFill>
              </a:rPr>
              <a:t>E</a:t>
            </a:r>
            <a:r>
              <a:rPr lang="en-US" smtClean="0">
                <a:solidFill>
                  <a:srgbClr val="000000"/>
                </a:solidFill>
              </a:rPr>
              <a:t> is set of TCP connections</a:t>
            </a:r>
          </a:p>
        </p:txBody>
      </p:sp>
    </p:spTree>
    <p:extLst>
      <p:ext uri="{BB962C8B-B14F-4D97-AF65-F5344CB8AC3E}">
        <p14:creationId xmlns:p14="http://schemas.microsoft.com/office/powerpoint/2010/main" val="242050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63F7CC04-C5AA-4C6B-AA26-316A0C152066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70660" name="Picture 7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89376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19075"/>
            <a:ext cx="7772400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Graph abstraction: costs</a:t>
            </a:r>
          </a:p>
        </p:txBody>
      </p:sp>
      <p:grpSp>
        <p:nvGrpSpPr>
          <p:cNvPr id="70662" name="Group 3"/>
          <p:cNvGrpSpPr>
            <a:grpSpLocks/>
          </p:cNvGrpSpPr>
          <p:nvPr/>
        </p:nvGrpSpPr>
        <p:grpSpPr bwMode="auto">
          <a:xfrm>
            <a:off x="920750" y="1495425"/>
            <a:ext cx="3571875" cy="2236788"/>
            <a:chOff x="3162" y="1071"/>
            <a:chExt cx="2250" cy="1409"/>
          </a:xfrm>
        </p:grpSpPr>
        <p:sp>
          <p:nvSpPr>
            <p:cNvPr id="70666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0667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6812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6813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814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815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816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6817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6818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819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820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821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6822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6823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824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825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826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6827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6828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829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830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831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6832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6833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834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835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836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6837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6838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839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840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841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0698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0699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0700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0701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0702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0703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0704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0705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0706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70707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76877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78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u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0708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76875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1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76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y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0709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76873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74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smtClean="0">
                    <a:solidFill>
                      <a:srgbClr val="000000"/>
                    </a:solidFill>
                  </a:rPr>
                  <a:t>x</a:t>
                </a:r>
              </a:p>
            </p:txBody>
          </p:sp>
        </p:grpSp>
        <p:grpSp>
          <p:nvGrpSpPr>
            <p:cNvPr id="70710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76871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5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72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w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0711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76869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1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70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v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0712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76867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3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68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smtClean="0">
                    <a:solidFill>
                      <a:srgbClr val="000000"/>
                    </a:solidFill>
                  </a:rPr>
                  <a:t>z</a:t>
                </a:r>
              </a:p>
            </p:txBody>
          </p:sp>
        </p:grpSp>
        <p:sp>
          <p:nvSpPr>
            <p:cNvPr id="76857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2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858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2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859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1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860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3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861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1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862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1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863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2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864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5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865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3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866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5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6807" name="Text Box 73"/>
          <p:cNvSpPr txBox="1">
            <a:spLocks noChangeArrowheads="1"/>
          </p:cNvSpPr>
          <p:nvPr/>
        </p:nvSpPr>
        <p:spPr bwMode="auto">
          <a:xfrm>
            <a:off x="5265738" y="1689100"/>
            <a:ext cx="3052762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000000"/>
                </a:solidFill>
              </a:rPr>
              <a:t>c(</a:t>
            </a:r>
            <a:r>
              <a:rPr lang="en-US" altLang="en-US" sz="1800" dirty="0" err="1" smtClean="0">
                <a:solidFill>
                  <a:srgbClr val="000000"/>
                </a:solidFill>
              </a:rPr>
              <a:t>x,x</a:t>
            </a:r>
            <a:r>
              <a:rPr lang="en-US" altLang="ja-JP" sz="1800" dirty="0" smtClean="0">
                <a:solidFill>
                  <a:srgbClr val="000000"/>
                </a:solidFill>
              </a:rPr>
              <a:t>’) = cost of link (</a:t>
            </a:r>
            <a:r>
              <a:rPr lang="en-US" altLang="ja-JP" sz="1800" dirty="0" err="1" smtClean="0">
                <a:solidFill>
                  <a:srgbClr val="000000"/>
                </a:solidFill>
              </a:rPr>
              <a:t>x,x</a:t>
            </a:r>
            <a:r>
              <a:rPr lang="en-US" altLang="ja-JP" sz="1800" dirty="0" smtClean="0">
                <a:solidFill>
                  <a:srgbClr val="000000"/>
                </a:solidFill>
              </a:rPr>
              <a:t>’)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000000"/>
                </a:solidFill>
              </a:rPr>
              <a:t>      e.g., c(</a:t>
            </a:r>
            <a:r>
              <a:rPr lang="en-US" altLang="en-US" sz="1800" dirty="0" err="1" smtClean="0">
                <a:solidFill>
                  <a:srgbClr val="000000"/>
                </a:solidFill>
              </a:rPr>
              <a:t>w,z</a:t>
            </a:r>
            <a:r>
              <a:rPr lang="en-US" altLang="en-US" sz="1800" dirty="0" smtClean="0">
                <a:solidFill>
                  <a:srgbClr val="000000"/>
                </a:solidFill>
              </a:rPr>
              <a:t>) = 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Gill Sans MT" pitchFamily="34" charset="0"/>
              </a:rPr>
              <a:t>cost could always be 1, or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Gill Sans MT" pitchFamily="34" charset="0"/>
              </a:rPr>
              <a:t>inversely related to bandwidth,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Gill Sans MT" pitchFamily="34" charset="0"/>
              </a:rPr>
              <a:t>or inversely related to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Gill Sans MT" pitchFamily="34" charset="0"/>
              </a:rPr>
              <a:t>congestion</a:t>
            </a:r>
          </a:p>
        </p:txBody>
      </p:sp>
      <p:sp>
        <p:nvSpPr>
          <p:cNvPr id="76808" name="Text Box 74"/>
          <p:cNvSpPr txBox="1">
            <a:spLocks noChangeArrowheads="1"/>
          </p:cNvSpPr>
          <p:nvPr/>
        </p:nvSpPr>
        <p:spPr bwMode="auto">
          <a:xfrm>
            <a:off x="925513" y="4227513"/>
            <a:ext cx="6761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cost of path (x</a:t>
            </a:r>
            <a:r>
              <a:rPr lang="en-US" altLang="en-US" sz="1800" baseline="-25000" smtClean="0">
                <a:solidFill>
                  <a:srgbClr val="000000"/>
                </a:solidFill>
              </a:rPr>
              <a:t>1</a:t>
            </a:r>
            <a:r>
              <a:rPr lang="en-US" altLang="en-US" sz="1800" smtClean="0">
                <a:solidFill>
                  <a:srgbClr val="000000"/>
                </a:solidFill>
              </a:rPr>
              <a:t>, x</a:t>
            </a:r>
            <a:r>
              <a:rPr lang="en-US" altLang="en-US" sz="1800" baseline="-25000" smtClean="0">
                <a:solidFill>
                  <a:srgbClr val="000000"/>
                </a:solidFill>
              </a:rPr>
              <a:t>2</a:t>
            </a:r>
            <a:r>
              <a:rPr lang="en-US" altLang="en-US" sz="1800" smtClean="0">
                <a:solidFill>
                  <a:srgbClr val="000000"/>
                </a:solidFill>
              </a:rPr>
              <a:t>, x</a:t>
            </a:r>
            <a:r>
              <a:rPr lang="en-US" altLang="en-US" sz="1800" baseline="-25000" smtClean="0">
                <a:solidFill>
                  <a:srgbClr val="000000"/>
                </a:solidFill>
              </a:rPr>
              <a:t>3</a:t>
            </a:r>
            <a:r>
              <a:rPr lang="en-US" altLang="en-US" sz="1800" smtClean="0">
                <a:solidFill>
                  <a:srgbClr val="000000"/>
                </a:solidFill>
              </a:rPr>
              <a:t>,…, x</a:t>
            </a:r>
            <a:r>
              <a:rPr lang="en-US" altLang="en-US" sz="1800" baseline="-25000" smtClean="0">
                <a:solidFill>
                  <a:srgbClr val="000000"/>
                </a:solidFill>
              </a:rPr>
              <a:t>p</a:t>
            </a:r>
            <a:r>
              <a:rPr lang="en-US" altLang="en-US" sz="1800" smtClean="0">
                <a:solidFill>
                  <a:srgbClr val="000000"/>
                </a:solidFill>
              </a:rPr>
              <a:t>) = c(x</a:t>
            </a:r>
            <a:r>
              <a:rPr lang="en-US" altLang="en-US" sz="1800" baseline="-25000" smtClean="0">
                <a:solidFill>
                  <a:srgbClr val="000000"/>
                </a:solidFill>
              </a:rPr>
              <a:t>1</a:t>
            </a:r>
            <a:r>
              <a:rPr lang="en-US" altLang="en-US" sz="1800" smtClean="0">
                <a:solidFill>
                  <a:srgbClr val="000000"/>
                </a:solidFill>
              </a:rPr>
              <a:t>,x</a:t>
            </a:r>
            <a:r>
              <a:rPr lang="en-US" altLang="en-US" sz="1800" baseline="-25000" smtClean="0">
                <a:solidFill>
                  <a:srgbClr val="000000"/>
                </a:solidFill>
              </a:rPr>
              <a:t>2</a:t>
            </a:r>
            <a:r>
              <a:rPr lang="en-US" altLang="en-US" sz="1800" smtClean="0">
                <a:solidFill>
                  <a:srgbClr val="000000"/>
                </a:solidFill>
              </a:rPr>
              <a:t>) + c(x</a:t>
            </a:r>
            <a:r>
              <a:rPr lang="en-US" altLang="en-US" sz="1800" baseline="-25000" smtClean="0">
                <a:solidFill>
                  <a:srgbClr val="000000"/>
                </a:solidFill>
              </a:rPr>
              <a:t>2</a:t>
            </a:r>
            <a:r>
              <a:rPr lang="en-US" altLang="en-US" sz="1800" smtClean="0">
                <a:solidFill>
                  <a:srgbClr val="000000"/>
                </a:solidFill>
              </a:rPr>
              <a:t>,x</a:t>
            </a:r>
            <a:r>
              <a:rPr lang="en-US" altLang="en-US" sz="1800" baseline="-25000" smtClean="0">
                <a:solidFill>
                  <a:srgbClr val="000000"/>
                </a:solidFill>
              </a:rPr>
              <a:t>3</a:t>
            </a:r>
            <a:r>
              <a:rPr lang="en-US" altLang="en-US" sz="1800" smtClean="0">
                <a:solidFill>
                  <a:srgbClr val="000000"/>
                </a:solidFill>
              </a:rPr>
              <a:t>) + … + c(x</a:t>
            </a:r>
            <a:r>
              <a:rPr lang="en-US" altLang="en-US" sz="1800" baseline="-25000" smtClean="0">
                <a:solidFill>
                  <a:srgbClr val="000000"/>
                </a:solidFill>
              </a:rPr>
              <a:t>p-1</a:t>
            </a:r>
            <a:r>
              <a:rPr lang="en-US" altLang="en-US" sz="1800" smtClean="0">
                <a:solidFill>
                  <a:srgbClr val="000000"/>
                </a:solidFill>
              </a:rPr>
              <a:t>,x</a:t>
            </a:r>
            <a:r>
              <a:rPr lang="en-US" altLang="en-US" sz="1800" baseline="-25000" smtClean="0">
                <a:solidFill>
                  <a:srgbClr val="000000"/>
                </a:solidFill>
              </a:rPr>
              <a:t>p</a:t>
            </a:r>
            <a:r>
              <a:rPr lang="en-US" altLang="en-US" sz="1800" smtClean="0">
                <a:solidFill>
                  <a:srgbClr val="000000"/>
                </a:solidFill>
              </a:rPr>
              <a:t>)  </a:t>
            </a:r>
          </a:p>
        </p:txBody>
      </p:sp>
      <p:sp>
        <p:nvSpPr>
          <p:cNvPr id="76809" name="Text Box 75"/>
          <p:cNvSpPr txBox="1">
            <a:spLocks noChangeArrowheads="1"/>
          </p:cNvSpPr>
          <p:nvPr/>
        </p:nvSpPr>
        <p:spPr bwMode="auto">
          <a:xfrm>
            <a:off x="792163" y="4981575"/>
            <a:ext cx="7569200" cy="97472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i="1" smtClean="0">
                <a:solidFill>
                  <a:srgbClr val="CC0000"/>
                </a:solidFill>
                <a:latin typeface="Gill Sans MT" charset="0"/>
              </a:rPr>
              <a:t>key question:</a:t>
            </a:r>
            <a:r>
              <a:rPr lang="en-US" sz="2400" smtClean="0">
                <a:solidFill>
                  <a:srgbClr val="000000"/>
                </a:solidFill>
                <a:latin typeface="Gill Sans MT" charset="0"/>
              </a:rPr>
              <a:t> what is the least-cost path between u and z 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i="1" smtClean="0">
                <a:solidFill>
                  <a:srgbClr val="CC0000"/>
                </a:solidFill>
                <a:latin typeface="Gill Sans MT" charset="0"/>
              </a:rPr>
              <a:t>routing algorithm:</a:t>
            </a:r>
            <a:r>
              <a:rPr lang="en-US" sz="2400" smtClean="0">
                <a:solidFill>
                  <a:srgbClr val="000000"/>
                </a:solidFill>
                <a:latin typeface="Gill Sans MT" charset="0"/>
              </a:rPr>
              <a:t> algorithm that finds that least cost path</a:t>
            </a:r>
          </a:p>
        </p:txBody>
      </p:sp>
    </p:spTree>
    <p:extLst>
      <p:ext uri="{BB962C8B-B14F-4D97-AF65-F5344CB8AC3E}">
        <p14:creationId xmlns:p14="http://schemas.microsoft.com/office/powerpoint/2010/main" val="363793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7782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A11CC083-EC08-4983-8E44-EF75DA033F29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71684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80168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>
                <a:ea typeface="ＭＳ Ｐゴシック" pitchFamily="34" charset="-128"/>
              </a:rPr>
              <a:t>Routing algorithm classification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1371600"/>
            <a:ext cx="4216400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Q: global or decentralized information?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global:</a:t>
            </a:r>
          </a:p>
          <a:p>
            <a:pPr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all routers have complete topology, link cost info</a:t>
            </a:r>
          </a:p>
          <a:p>
            <a:pPr>
              <a:defRPr/>
            </a:pPr>
            <a:r>
              <a:rPr lang="en-US" altLang="ja-JP" sz="2400" dirty="0" smtClean="0">
                <a:solidFill>
                  <a:srgbClr val="000099"/>
                </a:solidFill>
                <a:ea typeface="ＭＳ Ｐゴシック" pitchFamily="34" charset="-128"/>
              </a:rPr>
              <a:t>“link state” algorithms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decentralized: </a:t>
            </a:r>
          </a:p>
          <a:p>
            <a:pPr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router knows physically-connected neighbors, link costs to neighbors</a:t>
            </a:r>
          </a:p>
          <a:p>
            <a:pPr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iterative process of computation, exchange of info with neighbors</a:t>
            </a:r>
          </a:p>
          <a:p>
            <a:pPr>
              <a:defRPr/>
            </a:pPr>
            <a:r>
              <a:rPr lang="en-US" altLang="ja-JP" sz="2400" dirty="0" smtClean="0">
                <a:solidFill>
                  <a:srgbClr val="000099"/>
                </a:solidFill>
                <a:ea typeface="ＭＳ Ｐゴシック" pitchFamily="34" charset="-128"/>
              </a:rPr>
              <a:t>“distance vector” algorithms</a:t>
            </a:r>
            <a:endParaRPr lang="en-US" altLang="en-US" sz="2400" dirty="0" smtClean="0">
              <a:solidFill>
                <a:srgbClr val="000099"/>
              </a:solidFill>
              <a:ea typeface="ＭＳ Ｐゴシック" pitchFamily="34" charset="-128"/>
            </a:endParaRPr>
          </a:p>
        </p:txBody>
      </p:sp>
      <p:sp>
        <p:nvSpPr>
          <p:cNvPr id="7783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38700" y="134778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Q: static or dynamic?</a:t>
            </a:r>
          </a:p>
          <a:p>
            <a:pPr>
              <a:spcBef>
                <a:spcPct val="40000"/>
              </a:spcBef>
              <a:buFont typeface="Wingdings" charset="0"/>
              <a:buNone/>
              <a:defRPr/>
            </a:pPr>
            <a:r>
              <a:rPr lang="en-US" sz="2400" i="1">
                <a:solidFill>
                  <a:srgbClr val="CC0000"/>
                </a:solidFill>
                <a:cs typeface="+mn-cs"/>
              </a:rPr>
              <a:t>static:</a:t>
            </a:r>
            <a:r>
              <a:rPr lang="en-US" sz="2400">
                <a:cs typeface="+mn-cs"/>
              </a:rPr>
              <a:t>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routes change slowly over time</a:t>
            </a:r>
          </a:p>
          <a:p>
            <a:pPr>
              <a:buFont typeface="Wingdings" charset="0"/>
              <a:buNone/>
              <a:defRPr/>
            </a:pPr>
            <a:r>
              <a:rPr lang="en-US" sz="2400" i="1">
                <a:solidFill>
                  <a:srgbClr val="CC0000"/>
                </a:solidFill>
                <a:cs typeface="+mn-cs"/>
              </a:rPr>
              <a:t>dynamic: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routes change more quickly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periodic update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in response to link cost changes</a:t>
            </a:r>
          </a:p>
        </p:txBody>
      </p:sp>
    </p:spTree>
    <p:extLst>
      <p:ext uri="{BB962C8B-B14F-4D97-AF65-F5344CB8AC3E}">
        <p14:creationId xmlns:p14="http://schemas.microsoft.com/office/powerpoint/2010/main" val="60484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7885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EBCEA00C-A62A-4D39-B3E0-D877905DAD28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72708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4.1 introduction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4.2 virtual circuit and datagram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4.3 what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inside a router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4.4 IP: Internet Protocol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datagram format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IPv4 addressing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ICMP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IPv6</a:t>
            </a:r>
          </a:p>
        </p:txBody>
      </p:sp>
      <p:sp>
        <p:nvSpPr>
          <p:cNvPr id="7885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solidFill>
                  <a:srgbClr val="CC0000"/>
                </a:solidFill>
                <a:ea typeface="ＭＳ Ｐゴシック" pitchFamily="34" charset="-128"/>
              </a:rPr>
              <a:t>4.5 routing algorithms</a:t>
            </a:r>
          </a:p>
          <a:p>
            <a:pPr lvl="1">
              <a:defRPr/>
            </a:pPr>
            <a:r>
              <a:rPr lang="en-US" altLang="en-US" sz="2000" smtClean="0">
                <a:solidFill>
                  <a:srgbClr val="CC0000"/>
                </a:solidFill>
                <a:ea typeface="ＭＳ Ｐゴシック" pitchFamily="34" charset="-128"/>
              </a:rPr>
              <a:t>link state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distance vector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hierarchical routing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4.6 routing in the Internet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RIP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OSPF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BGP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4.7 broadcast and multicast routing</a:t>
            </a:r>
          </a:p>
          <a:p>
            <a:pPr>
              <a:defRPr/>
            </a:pPr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72711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Chapter 4: outline</a:t>
            </a:r>
          </a:p>
        </p:txBody>
      </p:sp>
    </p:spTree>
    <p:extLst>
      <p:ext uri="{BB962C8B-B14F-4D97-AF65-F5344CB8AC3E}">
        <p14:creationId xmlns:p14="http://schemas.microsoft.com/office/powerpoint/2010/main" val="218200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798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CBEDCCDD-419D-4CF9-89B0-130A639F7482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7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73732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0144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000" smtClean="0">
                <a:ea typeface="ＭＳ Ｐゴシック" pitchFamily="34" charset="-128"/>
              </a:rPr>
              <a:t>A Link-State Routing Algorithm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555750"/>
            <a:ext cx="3810000" cy="4903788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i="1" dirty="0" err="1" smtClean="0">
                <a:solidFill>
                  <a:srgbClr val="CC0000"/>
                </a:solidFill>
                <a:ea typeface="ＭＳ Ｐゴシック" pitchFamily="34" charset="-128"/>
              </a:rPr>
              <a:t>Dijkstra</a:t>
            </a:r>
            <a:r>
              <a:rPr lang="en-US" altLang="ja-JP" i="1" dirty="0" err="1" smtClean="0">
                <a:solidFill>
                  <a:srgbClr val="CC0000"/>
                </a:solidFill>
                <a:ea typeface="ＭＳ Ｐゴシック" pitchFamily="34" charset="-128"/>
              </a:rPr>
              <a:t>’s</a:t>
            </a:r>
            <a:r>
              <a:rPr lang="en-US" altLang="ja-JP" i="1" dirty="0" smtClean="0">
                <a:solidFill>
                  <a:srgbClr val="CC0000"/>
                </a:solidFill>
                <a:ea typeface="ＭＳ Ｐゴシック" pitchFamily="34" charset="-128"/>
              </a:rPr>
              <a:t> algorithm</a:t>
            </a:r>
          </a:p>
          <a:p>
            <a:pPr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net topology, link costs known to all nodes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accomplished via </a:t>
            </a:r>
            <a:r>
              <a:rPr lang="en-US" altLang="ja-JP" sz="2000" dirty="0" smtClean="0">
                <a:ea typeface="ＭＳ Ｐゴシック" pitchFamily="34" charset="-128"/>
              </a:rPr>
              <a:t>“link state broadcast” 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all nodes have same info</a:t>
            </a:r>
          </a:p>
          <a:p>
            <a:pPr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computes least cost paths from one node (</a:t>
            </a:r>
            <a:r>
              <a:rPr lang="en-US" altLang="ja-JP" sz="2400" dirty="0" smtClean="0">
                <a:ea typeface="ＭＳ Ｐゴシック" pitchFamily="34" charset="-128"/>
              </a:rPr>
              <a:t>“source”) to all other nodes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gives </a:t>
            </a:r>
            <a:r>
              <a:rPr lang="en-US" altLang="en-US" sz="2000" i="1" dirty="0" smtClean="0">
                <a:solidFill>
                  <a:srgbClr val="000099"/>
                </a:solidFill>
                <a:ea typeface="ＭＳ Ｐゴシック" pitchFamily="34" charset="-128"/>
              </a:rPr>
              <a:t>forwarding table</a:t>
            </a:r>
            <a:r>
              <a:rPr lang="en-US" altLang="en-US" sz="2000" dirty="0" smtClean="0">
                <a:ea typeface="ＭＳ Ｐゴシック" pitchFamily="34" charset="-128"/>
              </a:rPr>
              <a:t> for that node</a:t>
            </a:r>
          </a:p>
          <a:p>
            <a:pPr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iterative: after k iterations, know least cost path to k </a:t>
            </a:r>
            <a:r>
              <a:rPr lang="en-US" altLang="en-US" sz="2400" dirty="0" err="1" smtClean="0">
                <a:ea typeface="ＭＳ Ｐゴシック" pitchFamily="34" charset="-128"/>
              </a:rPr>
              <a:t>dest</a:t>
            </a:r>
            <a:r>
              <a:rPr lang="en-US" altLang="en-US" sz="2400" dirty="0" smtClean="0">
                <a:ea typeface="ＭＳ Ｐゴシック" pitchFamily="34" charset="-128"/>
              </a:rPr>
              <a:t>.</a:t>
            </a:r>
            <a:r>
              <a:rPr lang="en-US" altLang="ja-JP" sz="2400" dirty="0" smtClean="0">
                <a:ea typeface="ＭＳ Ｐゴシック" pitchFamily="34" charset="-128"/>
              </a:rPr>
              <a:t>’s</a:t>
            </a: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7987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  <a:defRPr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notation:</a:t>
            </a:r>
          </a:p>
          <a:p>
            <a:pPr>
              <a:lnSpc>
                <a:spcPct val="75000"/>
              </a:lnSpc>
              <a:defRPr/>
            </a:pPr>
            <a:r>
              <a:rPr lang="en-US" altLang="en-US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c(x,y):</a:t>
            </a:r>
            <a:r>
              <a:rPr lang="en-US" altLang="en-US" sz="2400" smtClean="0">
                <a:ea typeface="ＭＳ Ｐゴシック" pitchFamily="34" charset="-128"/>
              </a:rPr>
              <a:t> link cost from node x to y;  = ∞ if not direct neighbors</a:t>
            </a:r>
          </a:p>
          <a:p>
            <a:pPr>
              <a:lnSpc>
                <a:spcPct val="75000"/>
              </a:lnSpc>
              <a:defRPr/>
            </a:pPr>
            <a:r>
              <a:rPr lang="en-US" altLang="en-US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D(v):</a:t>
            </a:r>
            <a:r>
              <a:rPr lang="en-US" altLang="en-US" sz="2400" smtClean="0">
                <a:ea typeface="ＭＳ Ｐゴシック" pitchFamily="34" charset="-128"/>
              </a:rPr>
              <a:t> current value of cost of path from source to dest. v</a:t>
            </a:r>
          </a:p>
          <a:p>
            <a:pPr>
              <a:lnSpc>
                <a:spcPct val="75000"/>
              </a:lnSpc>
              <a:defRPr/>
            </a:pPr>
            <a:r>
              <a:rPr lang="en-US" altLang="en-US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p(v):</a:t>
            </a:r>
            <a:r>
              <a:rPr lang="en-US" altLang="en-US" sz="2400" smtClean="0">
                <a:ea typeface="ＭＳ Ｐゴシック" pitchFamily="34" charset="-128"/>
              </a:rPr>
              <a:t> predecessor node along path from source to v</a:t>
            </a:r>
          </a:p>
          <a:p>
            <a:pPr>
              <a:lnSpc>
                <a:spcPct val="75000"/>
              </a:lnSpc>
              <a:defRPr/>
            </a:pPr>
            <a:r>
              <a:rPr lang="en-US" altLang="en-US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N</a:t>
            </a:r>
            <a:r>
              <a:rPr lang="en-US" altLang="en-US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'</a:t>
            </a:r>
            <a:r>
              <a:rPr lang="en-US" altLang="en-US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:</a:t>
            </a:r>
            <a:r>
              <a:rPr lang="en-US" altLang="en-US" sz="2400" smtClean="0">
                <a:ea typeface="ＭＳ Ｐゴシック" pitchFamily="34" charset="-128"/>
              </a:rPr>
              <a:t> set of nodes whose least cost path definitively known</a:t>
            </a:r>
          </a:p>
          <a:p>
            <a:pPr>
              <a:lnSpc>
                <a:spcPct val="75000"/>
              </a:lnSpc>
              <a:defRPr/>
            </a:pPr>
            <a:endParaRPr lang="en-US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069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DAB44866-8164-4C1E-92B6-F822A781ACDD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8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74756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0144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000" dirty="0" err="1" smtClean="0">
                <a:ea typeface="ＭＳ Ｐゴシック" pitchFamily="34" charset="-128"/>
              </a:rPr>
              <a:t>Dijsktra</a:t>
            </a:r>
            <a:r>
              <a:rPr lang="en-US" altLang="ja-JP" sz="4000" dirty="0" err="1" smtClean="0">
                <a:ea typeface="ＭＳ Ｐゴシック" pitchFamily="34" charset="-128"/>
              </a:rPr>
              <a:t>’s</a:t>
            </a:r>
            <a:r>
              <a:rPr lang="en-US" altLang="ja-JP" sz="4000" dirty="0" smtClean="0">
                <a:ea typeface="ＭＳ Ｐゴシック" pitchFamily="34" charset="-128"/>
              </a:rPr>
              <a:t> Algorithm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80902" name="Text Box 3"/>
          <p:cNvSpPr txBox="1">
            <a:spLocks noChangeArrowheads="1"/>
          </p:cNvSpPr>
          <p:nvPr/>
        </p:nvSpPr>
        <p:spPr bwMode="auto">
          <a:xfrm>
            <a:off x="1141413" y="1458913"/>
            <a:ext cx="6221412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1  </a:t>
            </a:r>
            <a:r>
              <a:rPr lang="en-US" altLang="en-US" sz="2000" b="1" i="1" dirty="0" smtClean="0">
                <a:solidFill>
                  <a:srgbClr val="000000"/>
                </a:solidFill>
              </a:rPr>
              <a:t>Initialization: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2    N</a:t>
            </a:r>
            <a:r>
              <a:rPr lang="en-US" altLang="en-US" sz="2000" dirty="0" smtClean="0">
                <a:solidFill>
                  <a:srgbClr val="000000"/>
                </a:solidFill>
                <a:cs typeface="Arial" pitchFamily="34" charset="0"/>
              </a:rPr>
              <a:t>'</a:t>
            </a:r>
            <a:r>
              <a:rPr lang="en-US" altLang="en-US" sz="2000" dirty="0" smtClean="0">
                <a:solidFill>
                  <a:srgbClr val="000000"/>
                </a:solidFill>
              </a:rPr>
              <a:t>= {u}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3    for all nodes v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4      if v adjacent to u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5          then D(v) = c(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u,v</a:t>
            </a:r>
            <a:r>
              <a:rPr lang="en-US" altLang="en-US" sz="2000" dirty="0" smtClean="0">
                <a:solidFill>
                  <a:srgbClr val="000000"/>
                </a:solidFill>
              </a:rPr>
              <a:t>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6      else D(v) = </a:t>
            </a:r>
            <a:r>
              <a:rPr lang="en-US" altLang="en-US" sz="2000" dirty="0" smtClean="0">
                <a:solidFill>
                  <a:srgbClr val="000000"/>
                </a:solidFill>
                <a:cs typeface="Arial" pitchFamily="34" charset="0"/>
              </a:rPr>
              <a:t>∞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7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8   </a:t>
            </a:r>
            <a:r>
              <a:rPr lang="en-US" altLang="en-US" sz="2000" b="1" i="1" dirty="0" smtClean="0">
                <a:solidFill>
                  <a:srgbClr val="000000"/>
                </a:solidFill>
              </a:rPr>
              <a:t>Loop</a:t>
            </a:r>
            <a:r>
              <a:rPr lang="en-US" altLang="en-US" sz="2000" i="1" dirty="0" smtClean="0">
                <a:solidFill>
                  <a:srgbClr val="000000"/>
                </a:solidFill>
              </a:rPr>
              <a:t> 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9     find w not in N</a:t>
            </a:r>
            <a:r>
              <a:rPr lang="en-US" altLang="en-US" sz="2000" dirty="0" smtClean="0">
                <a:solidFill>
                  <a:srgbClr val="000000"/>
                </a:solidFill>
                <a:cs typeface="Arial" pitchFamily="34" charset="0"/>
              </a:rPr>
              <a:t>'</a:t>
            </a:r>
            <a:r>
              <a:rPr lang="en-US" altLang="en-US" sz="2000" dirty="0" smtClean="0">
                <a:solidFill>
                  <a:srgbClr val="000000"/>
                </a:solidFill>
              </a:rPr>
              <a:t> such that D(w) is a minimum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10    add w to N</a:t>
            </a:r>
            <a:r>
              <a:rPr lang="en-US" altLang="en-US" sz="2000" dirty="0" smtClean="0">
                <a:solidFill>
                  <a:srgbClr val="000000"/>
                </a:solidFill>
                <a:cs typeface="Arial" pitchFamily="34" charset="0"/>
              </a:rPr>
              <a:t>'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11    update D(v) for all v adjacent to w and not in N</a:t>
            </a:r>
            <a:r>
              <a:rPr lang="en-US" altLang="en-US" sz="2000" dirty="0" smtClean="0">
                <a:solidFill>
                  <a:srgbClr val="000000"/>
                </a:solidFill>
                <a:cs typeface="Arial" pitchFamily="34" charset="0"/>
              </a:rPr>
              <a:t>'</a:t>
            </a:r>
            <a:r>
              <a:rPr lang="en-US" altLang="en-US" sz="2000" dirty="0" smtClean="0">
                <a:solidFill>
                  <a:srgbClr val="000000"/>
                </a:solidFill>
              </a:rPr>
              <a:t> 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12       </a:t>
            </a:r>
            <a:r>
              <a:rPr lang="en-US" altLang="en-US" sz="2000" b="1" dirty="0" smtClean="0">
                <a:solidFill>
                  <a:srgbClr val="CC0000"/>
                </a:solidFill>
              </a:rPr>
              <a:t>D(v) = min( D(v), D(w) + c(</a:t>
            </a:r>
            <a:r>
              <a:rPr lang="en-US" altLang="en-US" sz="2000" b="1" dirty="0" err="1" smtClean="0">
                <a:solidFill>
                  <a:srgbClr val="CC0000"/>
                </a:solidFill>
              </a:rPr>
              <a:t>w,v</a:t>
            </a:r>
            <a:r>
              <a:rPr lang="en-US" altLang="en-US" sz="2000" b="1" dirty="0" smtClean="0">
                <a:solidFill>
                  <a:srgbClr val="CC0000"/>
                </a:solidFill>
              </a:rPr>
              <a:t>) 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13    /* new cost to v is either old cost to v or known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14     shortest path cost to w plus cost from w to v */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15  </a:t>
            </a:r>
            <a:r>
              <a:rPr lang="en-US" altLang="en-US" sz="2000" b="1" i="1" dirty="0" smtClean="0">
                <a:solidFill>
                  <a:srgbClr val="000000"/>
                </a:solidFill>
              </a:rPr>
              <a:t>until all nodes in N</a:t>
            </a:r>
            <a:r>
              <a:rPr lang="en-US" altLang="en-US" sz="2000" b="1" i="1" dirty="0" smtClean="0">
                <a:solidFill>
                  <a:srgbClr val="000000"/>
                </a:solidFill>
                <a:cs typeface="Arial" pitchFamily="34" charset="0"/>
              </a:rPr>
              <a:t>'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4759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004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FBA5C251-5F3F-4980-B2FB-ACB5DD079276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9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75780" name="Picture 13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7874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781" name="Group 2"/>
          <p:cNvGrpSpPr>
            <a:grpSpLocks/>
          </p:cNvGrpSpPr>
          <p:nvPr/>
        </p:nvGrpSpPr>
        <p:grpSpPr bwMode="auto">
          <a:xfrm>
            <a:off x="4640263" y="3098800"/>
            <a:ext cx="4217987" cy="3759200"/>
            <a:chOff x="415" y="856"/>
            <a:chExt cx="2910" cy="2523"/>
          </a:xfrm>
        </p:grpSpPr>
        <p:grpSp>
          <p:nvGrpSpPr>
            <p:cNvPr id="75842" name="Group 3"/>
            <p:cNvGrpSpPr>
              <a:grpSpLocks/>
            </p:cNvGrpSpPr>
            <p:nvPr/>
          </p:nvGrpSpPr>
          <p:grpSpPr bwMode="auto">
            <a:xfrm>
              <a:off x="1290" y="1997"/>
              <a:ext cx="316" cy="267"/>
              <a:chOff x="1613" y="2011"/>
              <a:chExt cx="316" cy="267"/>
            </a:xfrm>
          </p:grpSpPr>
          <p:sp>
            <p:nvSpPr>
              <p:cNvPr id="82048" name="Oval 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07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49" name="Line 5"/>
              <p:cNvSpPr>
                <a:spLocks noChangeShapeType="1"/>
              </p:cNvSpPr>
              <p:nvPr/>
            </p:nvSpPr>
            <p:spPr bwMode="auto">
              <a:xfrm>
                <a:off x="1616" y="2128"/>
                <a:ext cx="0" cy="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50" name="Line 6"/>
              <p:cNvSpPr>
                <a:spLocks noChangeShapeType="1"/>
              </p:cNvSpPr>
              <p:nvPr/>
            </p:nvSpPr>
            <p:spPr bwMode="auto">
              <a:xfrm>
                <a:off x="1929" y="2128"/>
                <a:ext cx="0" cy="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51" name="Rectangle 7"/>
              <p:cNvSpPr>
                <a:spLocks noChangeArrowheads="1"/>
              </p:cNvSpPr>
              <p:nvPr/>
            </p:nvSpPr>
            <p:spPr bwMode="auto">
              <a:xfrm>
                <a:off x="1616" y="2128"/>
                <a:ext cx="307" cy="4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52" name="Oval 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0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53" name="Rectangle 9"/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35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54" name="Text Box 10"/>
              <p:cNvSpPr txBox="1">
                <a:spLocks noChangeArrowheads="1"/>
              </p:cNvSpPr>
              <p:nvPr/>
            </p:nvSpPr>
            <p:spPr bwMode="auto">
              <a:xfrm>
                <a:off x="1633" y="2011"/>
                <a:ext cx="254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w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1987" name="Text Box 11"/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3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1988" name="Text Box 12"/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4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75845" name="Group 13"/>
            <p:cNvGrpSpPr>
              <a:grpSpLocks/>
            </p:cNvGrpSpPr>
            <p:nvPr/>
          </p:nvGrpSpPr>
          <p:grpSpPr bwMode="auto">
            <a:xfrm>
              <a:off x="1299" y="2848"/>
              <a:ext cx="316" cy="266"/>
              <a:chOff x="1613" y="2011"/>
              <a:chExt cx="316" cy="266"/>
            </a:xfrm>
          </p:grpSpPr>
          <p:sp>
            <p:nvSpPr>
              <p:cNvPr id="82041" name="Oval 1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42" name="Line 15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43" name="Line 16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44" name="Rectangle 17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45" name="Oval 1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46" name="Rectangle 19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47" name="Text Box 20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v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5846" name="Group 21"/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82034" name="Oval 22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35" name="Line 23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36" name="Line 24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37" name="Rectangle 25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38" name="Oval 26"/>
              <p:cNvSpPr>
                <a:spLocks noChangeArrowheads="1"/>
              </p:cNvSpPr>
              <p:nvPr/>
            </p:nvSpPr>
            <p:spPr bwMode="auto">
              <a:xfrm>
                <a:off x="1607" y="2072"/>
                <a:ext cx="31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39" name="Rectangle 27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40" name="Text Box 28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x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5847" name="Group 29"/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82027" name="Oval 30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28" name="Line 31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29" name="Line 32"/>
              <p:cNvSpPr>
                <a:spLocks noChangeShapeType="1"/>
              </p:cNvSpPr>
              <p:nvPr/>
            </p:nvSpPr>
            <p:spPr bwMode="auto">
              <a:xfrm>
                <a:off x="1935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30" name="Rectangle 33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31" name="Oval 34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32" name="Rectangle 35"/>
              <p:cNvSpPr>
                <a:spLocks noChangeArrowheads="1"/>
              </p:cNvSpPr>
              <p:nvPr/>
            </p:nvSpPr>
            <p:spPr bwMode="auto">
              <a:xfrm>
                <a:off x="1687" y="2103"/>
                <a:ext cx="141" cy="10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33" name="Text Box 36"/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9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u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1992" name="Line 37"/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1993" name="Line 38"/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1994" name="Line 39"/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1995" name="Text Box 40"/>
            <p:cNvSpPr txBox="1">
              <a:spLocks noChangeArrowheads="1"/>
            </p:cNvSpPr>
            <p:nvPr/>
          </p:nvSpPr>
          <p:spPr bwMode="auto">
            <a:xfrm>
              <a:off x="772" y="1368"/>
              <a:ext cx="215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5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1996" name="Line 41"/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1997" name="Text Box 42"/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3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54" name="Freeform 43"/>
            <p:cNvSpPr>
              <a:spLocks/>
            </p:cNvSpPr>
            <p:nvPr/>
          </p:nvSpPr>
          <p:spPr bwMode="auto">
            <a:xfrm>
              <a:off x="604" y="2227"/>
              <a:ext cx="857" cy="1152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57" h="1152">
                  <a:moveTo>
                    <a:pt x="0" y="0"/>
                  </a:moveTo>
                  <a:cubicBezTo>
                    <a:pt x="95" y="191"/>
                    <a:pt x="365" y="1152"/>
                    <a:pt x="562" y="1152"/>
                  </a:cubicBezTo>
                  <a:cubicBezTo>
                    <a:pt x="759" y="1152"/>
                    <a:pt x="796" y="851"/>
                    <a:pt x="857" y="7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81999" name="Text Box 44"/>
            <p:cNvSpPr txBox="1">
              <a:spLocks noChangeArrowheads="1"/>
            </p:cNvSpPr>
            <p:nvPr/>
          </p:nvSpPr>
          <p:spPr bwMode="auto">
            <a:xfrm>
              <a:off x="768" y="2582"/>
              <a:ext cx="217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7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000" name="Line 45"/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2001" name="Text Box 46"/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4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58" name="Freeform 47"/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75859" name="Group 48"/>
            <p:cNvGrpSpPr>
              <a:grpSpLocks/>
            </p:cNvGrpSpPr>
            <p:nvPr/>
          </p:nvGrpSpPr>
          <p:grpSpPr bwMode="auto"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82020" name="Oval 49"/>
              <p:cNvSpPr>
                <a:spLocks noChangeArrowheads="1"/>
              </p:cNvSpPr>
              <p:nvPr/>
            </p:nvSpPr>
            <p:spPr bwMode="auto">
              <a:xfrm>
                <a:off x="1616" y="2135"/>
                <a:ext cx="313" cy="8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21" name="Line 50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22" name="Line 51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23" name="Rectangle 52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24" name="Oval 53"/>
              <p:cNvSpPr>
                <a:spLocks noChangeArrowheads="1"/>
              </p:cNvSpPr>
              <p:nvPr/>
            </p:nvSpPr>
            <p:spPr bwMode="auto">
              <a:xfrm>
                <a:off x="1613" y="2069"/>
                <a:ext cx="313" cy="9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25" name="Rectangle 54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26" name="Text Box 55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y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2004" name="Text Box 56"/>
            <p:cNvSpPr txBox="1">
              <a:spLocks noChangeArrowheads="1"/>
            </p:cNvSpPr>
            <p:nvPr/>
          </p:nvSpPr>
          <p:spPr bwMode="auto">
            <a:xfrm>
              <a:off x="1814" y="1721"/>
              <a:ext cx="21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8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75861" name="Group 57"/>
            <p:cNvGrpSpPr>
              <a:grpSpLocks/>
            </p:cNvGrpSpPr>
            <p:nvPr/>
          </p:nvGrpSpPr>
          <p:grpSpPr bwMode="auto">
            <a:xfrm>
              <a:off x="3009" y="2002"/>
              <a:ext cx="316" cy="266"/>
              <a:chOff x="1613" y="2011"/>
              <a:chExt cx="316" cy="266"/>
            </a:xfrm>
          </p:grpSpPr>
          <p:sp>
            <p:nvSpPr>
              <p:cNvPr id="82013" name="Oval 58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14" name="Line 59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15" name="Line 60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16" name="Rectangle 61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17" name="Oval 62"/>
              <p:cNvSpPr>
                <a:spLocks noChangeArrowheads="1"/>
              </p:cNvSpPr>
              <p:nvPr/>
            </p:nvSpPr>
            <p:spPr bwMode="auto">
              <a:xfrm>
                <a:off x="1607" y="2072"/>
                <a:ext cx="317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18" name="Rectangle 63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19" name="Text Box 64"/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5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z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2006" name="Line 65"/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2007" name="Text Box 66"/>
            <p:cNvSpPr txBox="1">
              <a:spLocks noChangeArrowheads="1"/>
            </p:cNvSpPr>
            <p:nvPr/>
          </p:nvSpPr>
          <p:spPr bwMode="auto">
            <a:xfrm>
              <a:off x="2706" y="2149"/>
              <a:ext cx="215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2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008" name="Line 67"/>
            <p:cNvSpPr>
              <a:spLocks noChangeShapeType="1"/>
            </p:cNvSpPr>
            <p:nvPr/>
          </p:nvSpPr>
          <p:spPr bwMode="auto">
            <a:xfrm>
              <a:off x="1503" y="990"/>
              <a:ext cx="966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2009" name="Text Box 68"/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7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66" name="Freeform 69"/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5867" name="Freeform 70"/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82012" name="Text Box 71"/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9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1926" name="Rectangle 72"/>
          <p:cNvSpPr>
            <a:spLocks noChangeArrowheads="1"/>
          </p:cNvSpPr>
          <p:nvPr/>
        </p:nvSpPr>
        <p:spPr bwMode="auto">
          <a:xfrm>
            <a:off x="48736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000" dirty="0" err="1" smtClean="0">
                <a:solidFill>
                  <a:srgbClr val="000099"/>
                </a:solidFill>
                <a:latin typeface="Gill Sans MT" pitchFamily="34" charset="0"/>
              </a:rPr>
              <a:t>Dijkstra</a:t>
            </a:r>
            <a:r>
              <a:rPr lang="en-US" altLang="ja-JP" sz="4000" dirty="0" err="1" smtClean="0">
                <a:solidFill>
                  <a:srgbClr val="000099"/>
                </a:solidFill>
                <a:latin typeface="Gill Sans MT" pitchFamily="34" charset="0"/>
              </a:rPr>
              <a:t>’s</a:t>
            </a:r>
            <a:r>
              <a:rPr lang="en-US" altLang="ja-JP" sz="4000" dirty="0" smtClean="0">
                <a:solidFill>
                  <a:srgbClr val="000099"/>
                </a:solidFill>
                <a:latin typeface="Gill Sans MT" pitchFamily="34" charset="0"/>
              </a:rPr>
              <a:t> algorithm: example</a:t>
            </a:r>
            <a:endParaRPr lang="en-US" altLang="en-US" sz="4400" dirty="0" smtClean="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81927" name="Text Box 73"/>
          <p:cNvSpPr txBox="1">
            <a:spLocks noChangeArrowheads="1"/>
          </p:cNvSpPr>
          <p:nvPr/>
        </p:nvSpPr>
        <p:spPr bwMode="auto">
          <a:xfrm>
            <a:off x="474663" y="1277938"/>
            <a:ext cx="7064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</a:rPr>
              <a:t>Step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000" smtClean="0">
              <a:solidFill>
                <a:srgbClr val="000000"/>
              </a:solidFill>
            </a:endParaRPr>
          </a:p>
        </p:txBody>
      </p:sp>
      <p:sp>
        <p:nvSpPr>
          <p:cNvPr id="81928" name="Text Box 74"/>
          <p:cNvSpPr txBox="1">
            <a:spLocks noChangeArrowheads="1"/>
          </p:cNvSpPr>
          <p:nvPr/>
        </p:nvSpPr>
        <p:spPr bwMode="auto">
          <a:xfrm>
            <a:off x="1458913" y="1284288"/>
            <a:ext cx="417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N</a:t>
            </a:r>
            <a:r>
              <a:rPr lang="en-US" sz="2000" smtClean="0">
                <a:solidFill>
                  <a:srgbClr val="000000"/>
                </a:solidFill>
                <a:cs typeface="Arial" charset="0"/>
              </a:rPr>
              <a:t>'</a:t>
            </a:r>
          </a:p>
        </p:txBody>
      </p:sp>
      <p:sp>
        <p:nvSpPr>
          <p:cNvPr id="81929" name="Text Box 75"/>
          <p:cNvSpPr txBox="1">
            <a:spLocks noChangeArrowheads="1"/>
          </p:cNvSpPr>
          <p:nvPr/>
        </p:nvSpPr>
        <p:spPr bwMode="auto">
          <a:xfrm>
            <a:off x="2043113" y="1009650"/>
            <a:ext cx="6778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D(</a:t>
            </a:r>
            <a:r>
              <a:rPr lang="en-US" sz="2000" b="1" smtClean="0">
                <a:solidFill>
                  <a:srgbClr val="FF0000"/>
                </a:solidFill>
              </a:rPr>
              <a:t>v</a:t>
            </a:r>
            <a:r>
              <a:rPr lang="en-US" sz="2000" smtClean="0">
                <a:solidFill>
                  <a:srgbClr val="000000"/>
                </a:solidFill>
              </a:rPr>
              <a:t>)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smtClean="0">
                <a:solidFill>
                  <a:srgbClr val="000000"/>
                </a:solidFill>
              </a:rPr>
              <a:t>p(v)</a:t>
            </a:r>
          </a:p>
        </p:txBody>
      </p:sp>
      <p:sp>
        <p:nvSpPr>
          <p:cNvPr id="81930" name="Text Box 76"/>
          <p:cNvSpPr txBox="1">
            <a:spLocks noChangeArrowheads="1"/>
          </p:cNvSpPr>
          <p:nvPr/>
        </p:nvSpPr>
        <p:spPr bwMode="auto">
          <a:xfrm>
            <a:off x="511175" y="16176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1931" name="Text Box 77"/>
          <p:cNvSpPr txBox="1">
            <a:spLocks noChangeArrowheads="1"/>
          </p:cNvSpPr>
          <p:nvPr/>
        </p:nvSpPr>
        <p:spPr bwMode="auto">
          <a:xfrm>
            <a:off x="515938" y="19145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932" name="Text Box 78"/>
          <p:cNvSpPr txBox="1">
            <a:spLocks noChangeArrowheads="1"/>
          </p:cNvSpPr>
          <p:nvPr/>
        </p:nvSpPr>
        <p:spPr bwMode="auto">
          <a:xfrm>
            <a:off x="517525" y="22225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1933" name="Text Box 79"/>
          <p:cNvSpPr txBox="1">
            <a:spLocks noChangeArrowheads="1"/>
          </p:cNvSpPr>
          <p:nvPr/>
        </p:nvSpPr>
        <p:spPr bwMode="auto">
          <a:xfrm>
            <a:off x="511175" y="25241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1934" name="Text Box 80"/>
          <p:cNvSpPr txBox="1">
            <a:spLocks noChangeArrowheads="1"/>
          </p:cNvSpPr>
          <p:nvPr/>
        </p:nvSpPr>
        <p:spPr bwMode="auto">
          <a:xfrm>
            <a:off x="509588" y="28273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1935" name="Text Box 81"/>
          <p:cNvSpPr txBox="1">
            <a:spLocks noChangeArrowheads="1"/>
          </p:cNvSpPr>
          <p:nvPr/>
        </p:nvSpPr>
        <p:spPr bwMode="auto">
          <a:xfrm>
            <a:off x="514350" y="31321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1936" name="Text Box 82"/>
          <p:cNvSpPr txBox="1">
            <a:spLocks noChangeArrowheads="1"/>
          </p:cNvSpPr>
          <p:nvPr/>
        </p:nvSpPr>
        <p:spPr bwMode="auto">
          <a:xfrm>
            <a:off x="2630488" y="1017588"/>
            <a:ext cx="733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D(</a:t>
            </a:r>
            <a:r>
              <a:rPr lang="en-US" sz="2000" b="1" smtClean="0">
                <a:solidFill>
                  <a:srgbClr val="FF0000"/>
                </a:solidFill>
              </a:rPr>
              <a:t>w</a:t>
            </a:r>
            <a:r>
              <a:rPr lang="en-US" sz="2000" smtClean="0">
                <a:solidFill>
                  <a:srgbClr val="000000"/>
                </a:solidFill>
              </a:rPr>
              <a:t>)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smtClean="0">
                <a:solidFill>
                  <a:srgbClr val="000000"/>
                </a:solidFill>
              </a:rPr>
              <a:t>p(w)</a:t>
            </a:r>
          </a:p>
        </p:txBody>
      </p:sp>
      <p:sp>
        <p:nvSpPr>
          <p:cNvPr id="81937" name="Text Box 83"/>
          <p:cNvSpPr txBox="1">
            <a:spLocks noChangeArrowheads="1"/>
          </p:cNvSpPr>
          <p:nvPr/>
        </p:nvSpPr>
        <p:spPr bwMode="auto">
          <a:xfrm>
            <a:off x="3306763" y="1017588"/>
            <a:ext cx="6778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D(</a:t>
            </a:r>
            <a:r>
              <a:rPr lang="en-US" sz="2000" b="1" smtClean="0">
                <a:solidFill>
                  <a:srgbClr val="FF0000"/>
                </a:solidFill>
              </a:rPr>
              <a:t>x</a:t>
            </a:r>
            <a:r>
              <a:rPr lang="en-US" sz="2000" smtClean="0">
                <a:solidFill>
                  <a:srgbClr val="000000"/>
                </a:solidFill>
              </a:rPr>
              <a:t>)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smtClean="0">
                <a:solidFill>
                  <a:srgbClr val="000000"/>
                </a:solidFill>
              </a:rPr>
              <a:t>p(x)</a:t>
            </a:r>
          </a:p>
        </p:txBody>
      </p:sp>
      <p:sp>
        <p:nvSpPr>
          <p:cNvPr id="81938" name="Text Box 84"/>
          <p:cNvSpPr txBox="1">
            <a:spLocks noChangeArrowheads="1"/>
          </p:cNvSpPr>
          <p:nvPr/>
        </p:nvSpPr>
        <p:spPr bwMode="auto">
          <a:xfrm>
            <a:off x="3946525" y="1017588"/>
            <a:ext cx="677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D(</a:t>
            </a:r>
            <a:r>
              <a:rPr lang="en-US" sz="2000" b="1" smtClean="0">
                <a:solidFill>
                  <a:srgbClr val="FF0000"/>
                </a:solidFill>
              </a:rPr>
              <a:t>y</a:t>
            </a:r>
            <a:r>
              <a:rPr lang="en-US" sz="2000" smtClean="0">
                <a:solidFill>
                  <a:srgbClr val="000000"/>
                </a:solidFill>
              </a:rPr>
              <a:t>)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smtClean="0">
                <a:solidFill>
                  <a:srgbClr val="000000"/>
                </a:solidFill>
              </a:rPr>
              <a:t>p(y)</a:t>
            </a:r>
          </a:p>
        </p:txBody>
      </p:sp>
      <p:sp>
        <p:nvSpPr>
          <p:cNvPr id="81939" name="Text Box 85"/>
          <p:cNvSpPr txBox="1">
            <a:spLocks noChangeArrowheads="1"/>
          </p:cNvSpPr>
          <p:nvPr/>
        </p:nvSpPr>
        <p:spPr bwMode="auto">
          <a:xfrm>
            <a:off x="4578350" y="1022350"/>
            <a:ext cx="663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D(</a:t>
            </a:r>
            <a:r>
              <a:rPr lang="en-US" sz="2000" b="1" smtClean="0">
                <a:solidFill>
                  <a:srgbClr val="FF0000"/>
                </a:solidFill>
              </a:rPr>
              <a:t>z</a:t>
            </a:r>
            <a:r>
              <a:rPr lang="en-US" sz="2000" smtClean="0">
                <a:solidFill>
                  <a:srgbClr val="000000"/>
                </a:solidFill>
              </a:rPr>
              <a:t>)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smtClean="0">
                <a:solidFill>
                  <a:srgbClr val="000000"/>
                </a:solidFill>
              </a:rPr>
              <a:t>p(z)</a:t>
            </a:r>
          </a:p>
        </p:txBody>
      </p:sp>
      <p:sp>
        <p:nvSpPr>
          <p:cNvPr id="81940" name="Line 86"/>
          <p:cNvSpPr>
            <a:spLocks noChangeShapeType="1"/>
          </p:cNvSpPr>
          <p:nvPr/>
        </p:nvSpPr>
        <p:spPr bwMode="auto">
          <a:xfrm>
            <a:off x="600075" y="1638300"/>
            <a:ext cx="4629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1941" name="Line 87"/>
          <p:cNvSpPr>
            <a:spLocks noChangeShapeType="1"/>
          </p:cNvSpPr>
          <p:nvPr/>
        </p:nvSpPr>
        <p:spPr bwMode="auto">
          <a:xfrm>
            <a:off x="581025" y="19526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1942" name="Text Box 88"/>
          <p:cNvSpPr txBox="1">
            <a:spLocks noChangeArrowheads="1"/>
          </p:cNvSpPr>
          <p:nvPr/>
        </p:nvSpPr>
        <p:spPr bwMode="auto">
          <a:xfrm>
            <a:off x="1492250" y="16081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81943" name="Line 89"/>
          <p:cNvSpPr>
            <a:spLocks noChangeShapeType="1"/>
          </p:cNvSpPr>
          <p:nvPr/>
        </p:nvSpPr>
        <p:spPr bwMode="auto">
          <a:xfrm>
            <a:off x="581025" y="22479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1944" name="Line 90"/>
          <p:cNvSpPr>
            <a:spLocks noChangeShapeType="1"/>
          </p:cNvSpPr>
          <p:nvPr/>
        </p:nvSpPr>
        <p:spPr bwMode="auto">
          <a:xfrm>
            <a:off x="581025" y="25622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1945" name="Line 91"/>
          <p:cNvSpPr>
            <a:spLocks noChangeShapeType="1"/>
          </p:cNvSpPr>
          <p:nvPr/>
        </p:nvSpPr>
        <p:spPr bwMode="auto">
          <a:xfrm>
            <a:off x="565150" y="2865438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1946" name="Line 92"/>
          <p:cNvSpPr>
            <a:spLocks noChangeShapeType="1"/>
          </p:cNvSpPr>
          <p:nvPr/>
        </p:nvSpPr>
        <p:spPr bwMode="auto">
          <a:xfrm>
            <a:off x="576263" y="31718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1947" name="Line 93"/>
          <p:cNvSpPr>
            <a:spLocks noChangeShapeType="1"/>
          </p:cNvSpPr>
          <p:nvPr/>
        </p:nvSpPr>
        <p:spPr bwMode="auto">
          <a:xfrm>
            <a:off x="581025" y="34671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717918" name="Group 94"/>
          <p:cNvGrpSpPr>
            <a:grpSpLocks/>
          </p:cNvGrpSpPr>
          <p:nvPr/>
        </p:nvGrpSpPr>
        <p:grpSpPr bwMode="auto">
          <a:xfrm>
            <a:off x="2190750" y="1609725"/>
            <a:ext cx="3084513" cy="371475"/>
            <a:chOff x="1380" y="1014"/>
            <a:chExt cx="1943" cy="234"/>
          </a:xfrm>
        </p:grpSpPr>
        <p:sp>
          <p:nvSpPr>
            <p:cNvPr id="81981" name="Text Box 95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  <a:latin typeface="Comic Sans MS" pitchFamily="66" charset="0"/>
                </a:rPr>
                <a:t>∞ 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81982" name="Text Box 96"/>
            <p:cNvSpPr txBox="1">
              <a:spLocks noChangeArrowheads="1"/>
            </p:cNvSpPr>
            <p:nvPr/>
          </p:nvSpPr>
          <p:spPr bwMode="auto">
            <a:xfrm>
              <a:off x="2647" y="1014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  <a:latin typeface="Comic Sans MS" pitchFamily="66" charset="0"/>
                </a:rPr>
                <a:t>∞ 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81983" name="Text Box 97"/>
            <p:cNvSpPr txBox="1">
              <a:spLocks noChangeArrowheads="1"/>
            </p:cNvSpPr>
            <p:nvPr/>
          </p:nvSpPr>
          <p:spPr bwMode="auto">
            <a:xfrm>
              <a:off x="1380" y="1017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7,u</a:t>
              </a:r>
            </a:p>
          </p:txBody>
        </p:sp>
        <p:sp>
          <p:nvSpPr>
            <p:cNvPr id="81984" name="Text Box 98"/>
            <p:cNvSpPr txBox="1">
              <a:spLocks noChangeArrowheads="1"/>
            </p:cNvSpPr>
            <p:nvPr/>
          </p:nvSpPr>
          <p:spPr bwMode="auto">
            <a:xfrm>
              <a:off x="1787" y="1015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3,u</a:t>
              </a:r>
            </a:p>
          </p:txBody>
        </p:sp>
        <p:sp>
          <p:nvSpPr>
            <p:cNvPr id="81985" name="Text Box 99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346200" y="19050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uw</a:t>
            </a:r>
          </a:p>
        </p:txBody>
      </p:sp>
      <p:grpSp>
        <p:nvGrpSpPr>
          <p:cNvPr id="717925" name="Group 101"/>
          <p:cNvGrpSpPr>
            <a:grpSpLocks/>
          </p:cNvGrpSpPr>
          <p:nvPr/>
        </p:nvGrpSpPr>
        <p:grpSpPr bwMode="auto">
          <a:xfrm>
            <a:off x="2163763" y="1916113"/>
            <a:ext cx="3122612" cy="371475"/>
            <a:chOff x="1356" y="1014"/>
            <a:chExt cx="1967" cy="234"/>
          </a:xfrm>
        </p:grpSpPr>
        <p:sp>
          <p:nvSpPr>
            <p:cNvPr id="81976" name="Text Box 102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  <a:latin typeface="Comic Sans MS" pitchFamily="66" charset="0"/>
                </a:rPr>
                <a:t>∞ 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81977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600" smtClean="0">
                  <a:solidFill>
                    <a:srgbClr val="000000"/>
                  </a:solidFill>
                </a:rPr>
                <a:t>11</a:t>
              </a:r>
              <a:r>
                <a:rPr lang="en-US" altLang="en-US" sz="1800" smtClean="0">
                  <a:solidFill>
                    <a:srgbClr val="000000"/>
                  </a:solidFill>
                </a:rPr>
                <a:t>,w</a:t>
              </a:r>
              <a:r>
                <a:rPr lang="en-US" altLang="en-US" sz="1800" smtClean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81978" name="Text Box 104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6,w</a:t>
              </a:r>
            </a:p>
          </p:txBody>
        </p:sp>
        <p:sp>
          <p:nvSpPr>
            <p:cNvPr id="81979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1980" name="Text Box 106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5,u</a:t>
              </a:r>
            </a:p>
          </p:txBody>
        </p:sp>
      </p:grpSp>
      <p:grpSp>
        <p:nvGrpSpPr>
          <p:cNvPr id="717931" name="Group 107"/>
          <p:cNvGrpSpPr>
            <a:grpSpLocks/>
          </p:cNvGrpSpPr>
          <p:nvPr/>
        </p:nvGrpSpPr>
        <p:grpSpPr bwMode="auto">
          <a:xfrm>
            <a:off x="2162175" y="2214563"/>
            <a:ext cx="3122613" cy="376237"/>
            <a:chOff x="1356" y="1011"/>
            <a:chExt cx="1967" cy="237"/>
          </a:xfrm>
        </p:grpSpPr>
        <p:sp>
          <p:nvSpPr>
            <p:cNvPr id="81971" name="Text Box 108"/>
            <p:cNvSpPr txBox="1">
              <a:spLocks noChangeArrowheads="1"/>
            </p:cNvSpPr>
            <p:nvPr/>
          </p:nvSpPr>
          <p:spPr bwMode="auto">
            <a:xfrm>
              <a:off x="2913" y="1011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14</a:t>
              </a:r>
              <a:r>
                <a:rPr lang="en-US" smtClean="0">
                  <a:solidFill>
                    <a:srgbClr val="000000"/>
                  </a:solidFill>
                </a:rPr>
                <a:t>,x </a:t>
              </a:r>
            </a:p>
          </p:txBody>
        </p:sp>
        <p:sp>
          <p:nvSpPr>
            <p:cNvPr id="81972" name="Text Box 109"/>
            <p:cNvSpPr txBox="1">
              <a:spLocks noChangeArrowheads="1"/>
            </p:cNvSpPr>
            <p:nvPr/>
          </p:nvSpPr>
          <p:spPr bwMode="auto">
            <a:xfrm>
              <a:off x="2489" y="1011"/>
              <a:ext cx="4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600" smtClean="0">
                  <a:solidFill>
                    <a:srgbClr val="000000"/>
                  </a:solidFill>
                </a:rPr>
                <a:t>11,</a:t>
              </a:r>
              <a:r>
                <a:rPr lang="en-US" altLang="en-US" sz="1800" smtClean="0">
                  <a:solidFill>
                    <a:srgbClr val="000000"/>
                  </a:solidFill>
                </a:rPr>
                <a:t>w 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81973" name="Text Box 110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6,w</a:t>
              </a:r>
            </a:p>
          </p:txBody>
        </p:sp>
        <p:sp>
          <p:nvSpPr>
            <p:cNvPr id="81974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1975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828925" y="1666875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482975" y="1952625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239838" y="2214563"/>
            <a:ext cx="59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174875" y="2271713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144588" y="2500313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uwxv</a:t>
            </a:r>
          </a:p>
        </p:txBody>
      </p:sp>
      <p:grpSp>
        <p:nvGrpSpPr>
          <p:cNvPr id="717942" name="Group 118"/>
          <p:cNvGrpSpPr>
            <a:grpSpLocks/>
          </p:cNvGrpSpPr>
          <p:nvPr/>
        </p:nvGrpSpPr>
        <p:grpSpPr bwMode="auto">
          <a:xfrm>
            <a:off x="4008438" y="2511425"/>
            <a:ext cx="1273175" cy="366713"/>
            <a:chOff x="1492" y="2777"/>
            <a:chExt cx="802" cy="231"/>
          </a:xfrm>
        </p:grpSpPr>
        <p:sp>
          <p:nvSpPr>
            <p:cNvPr id="81969" name="Text Box 119"/>
            <p:cNvSpPr txBox="1">
              <a:spLocks noChangeArrowheads="1"/>
            </p:cNvSpPr>
            <p:nvPr/>
          </p:nvSpPr>
          <p:spPr bwMode="auto">
            <a:xfrm>
              <a:off x="1884" y="2777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14</a:t>
              </a:r>
              <a:r>
                <a:rPr lang="en-US" smtClean="0">
                  <a:solidFill>
                    <a:srgbClr val="000000"/>
                  </a:solidFill>
                </a:rPr>
                <a:t>,x </a:t>
              </a:r>
            </a:p>
          </p:txBody>
        </p:sp>
        <p:sp>
          <p:nvSpPr>
            <p:cNvPr id="81970" name="Text Box 120"/>
            <p:cNvSpPr txBox="1">
              <a:spLocks noChangeArrowheads="1"/>
            </p:cNvSpPr>
            <p:nvPr/>
          </p:nvSpPr>
          <p:spPr bwMode="auto">
            <a:xfrm>
              <a:off x="1492" y="2777"/>
              <a:ext cx="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600" smtClean="0">
                  <a:solidFill>
                    <a:srgbClr val="000000"/>
                  </a:solidFill>
                </a:rPr>
                <a:t>10,</a:t>
              </a:r>
              <a:r>
                <a:rPr lang="en-US" altLang="en-US" sz="1800" smtClean="0">
                  <a:solidFill>
                    <a:srgbClr val="000000"/>
                  </a:solidFill>
                </a:rPr>
                <a:t>v 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4011613" y="2570163"/>
            <a:ext cx="528637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1060450" y="28194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638675" y="2830513"/>
            <a:ext cx="650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smtClean="0">
                <a:solidFill>
                  <a:srgbClr val="000000"/>
                </a:solidFill>
              </a:rPr>
              <a:t>12</a:t>
            </a:r>
            <a:r>
              <a:rPr lang="en-US" smtClean="0">
                <a:solidFill>
                  <a:srgbClr val="000000"/>
                </a:solidFill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676775" y="2887663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3775075"/>
            <a:ext cx="3810000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>
                <a:solidFill>
                  <a:srgbClr val="CC0000"/>
                </a:solidFill>
                <a:ea typeface="ＭＳ Ｐゴシック" charset="0"/>
              </a:rPr>
              <a:t>notes: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construct shortest path tree by tracing predecessor nodes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>
            <a:off x="7874000" y="4995863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124575" y="4995863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15050" y="51101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4906963" y="3252788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008563" y="4999038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931863" y="3117850"/>
            <a:ext cx="93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uwxvyz</a:t>
            </a:r>
          </a:p>
        </p:txBody>
      </p:sp>
    </p:spTree>
    <p:extLst>
      <p:ext uri="{BB962C8B-B14F-4D97-AF65-F5344CB8AC3E}">
        <p14:creationId xmlns:p14="http://schemas.microsoft.com/office/powerpoint/2010/main" val="227717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1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1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1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5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2138</Words>
  <Application>Microsoft Macintosh PowerPoint</Application>
  <PresentationFormat>On-screen Show (4:3)</PresentationFormat>
  <Paragraphs>809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Comic Sans MS</vt:lpstr>
      <vt:lpstr>Gill Sans MT</vt:lpstr>
      <vt:lpstr>ＭＳ Ｐゴシック</vt:lpstr>
      <vt:lpstr>Tahoma</vt:lpstr>
      <vt:lpstr>Times New Roman</vt:lpstr>
      <vt:lpstr>Wingdings</vt:lpstr>
      <vt:lpstr>ZapfDingbats</vt:lpstr>
      <vt:lpstr>Default Design</vt:lpstr>
      <vt:lpstr>PowerPoint Presentation</vt:lpstr>
      <vt:lpstr>Interplay between routing, forwarding</vt:lpstr>
      <vt:lpstr>Graph abstraction</vt:lpstr>
      <vt:lpstr>Graph abstraction: costs</vt:lpstr>
      <vt:lpstr>Routing algorithm classification</vt:lpstr>
      <vt:lpstr>PowerPoint Presentation</vt:lpstr>
      <vt:lpstr>A Link-State Routing Algorithm</vt:lpstr>
      <vt:lpstr>Dijsktra’s Algorithm</vt:lpstr>
      <vt:lpstr>PowerPoint Presentation</vt:lpstr>
      <vt:lpstr>Dijkstra’s algorithm: another example</vt:lpstr>
      <vt:lpstr>Dijkstra’s algorithm: example (2) </vt:lpstr>
      <vt:lpstr>PowerPoint Presentation</vt:lpstr>
      <vt:lpstr>PowerPoint Presentation</vt:lpstr>
      <vt:lpstr>Dijkstra’s algorithm, discussion</vt:lpstr>
      <vt:lpstr>PowerPoint Presentation</vt:lpstr>
      <vt:lpstr>Distance vector algorithm </vt:lpstr>
      <vt:lpstr>PowerPoint Presentation</vt:lpstr>
      <vt:lpstr>PowerPoint Presentation</vt:lpstr>
      <vt:lpstr>PowerPoint Presentation</vt:lpstr>
      <vt:lpstr>Hierarchical routing</vt:lpstr>
      <vt:lpstr>Hierarchical routing</vt:lpstr>
      <vt:lpstr>Interconnected ASes</vt:lpstr>
      <vt:lpstr>Inter-AS tasks</vt:lpstr>
      <vt:lpstr>Example: setting forwarding table in router 1d</vt:lpstr>
      <vt:lpstr>Example: choosing among multiple ASes</vt:lpstr>
      <vt:lpstr>Example: choosing among multiple ASes</vt:lpstr>
    </vt:vector>
  </TitlesOfParts>
  <Company>Hewlett-Packard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Anmin</dc:creator>
  <cp:lastModifiedBy>Cameron Keith Green</cp:lastModifiedBy>
  <cp:revision>15</cp:revision>
  <cp:lastPrinted>2013-11-20T15:03:34Z</cp:lastPrinted>
  <dcterms:created xsi:type="dcterms:W3CDTF">2013-11-20T06:12:22Z</dcterms:created>
  <dcterms:modified xsi:type="dcterms:W3CDTF">2016-11-28T18:37:42Z</dcterms:modified>
</cp:coreProperties>
</file>