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0" r:id="rId3"/>
    <p:sldId id="260" r:id="rId4"/>
    <p:sldId id="304" r:id="rId5"/>
    <p:sldId id="303" r:id="rId6"/>
    <p:sldId id="268" r:id="rId7"/>
    <p:sldId id="300" r:id="rId8"/>
    <p:sldId id="301" r:id="rId9"/>
    <p:sldId id="279" r:id="rId10"/>
    <p:sldId id="292" r:id="rId11"/>
    <p:sldId id="293" r:id="rId12"/>
    <p:sldId id="294" r:id="rId13"/>
    <p:sldId id="295" r:id="rId14"/>
    <p:sldId id="296" r:id="rId15"/>
    <p:sldId id="297" r:id="rId16"/>
    <p:sldId id="283" r:id="rId17"/>
    <p:sldId id="284" r:id="rId18"/>
    <p:sldId id="273" r:id="rId19"/>
    <p:sldId id="272" r:id="rId20"/>
    <p:sldId id="262" r:id="rId21"/>
    <p:sldId id="280" r:id="rId22"/>
    <p:sldId id="302" r:id="rId23"/>
    <p:sldId id="290" r:id="rId24"/>
    <p:sldId id="265" r:id="rId25"/>
    <p:sldId id="266" r:id="rId26"/>
    <p:sldId id="281" r:id="rId27"/>
    <p:sldId id="291" r:id="rId28"/>
    <p:sldId id="305" r:id="rId29"/>
    <p:sldId id="267" r:id="rId30"/>
    <p:sldId id="282" r:id="rId31"/>
    <p:sldId id="269" r:id="rId32"/>
    <p:sldId id="288" r:id="rId33"/>
    <p:sldId id="289" r:id="rId34"/>
    <p:sldId id="285" r:id="rId35"/>
    <p:sldId id="286" r:id="rId36"/>
    <p:sldId id="28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46" autoAdjust="0"/>
  </p:normalViewPr>
  <p:slideViewPr>
    <p:cSldViewPr snapToGrid="0" snapToObjects="1">
      <p:cViewPr varScale="1">
        <p:scale>
          <a:sx n="76" d="100"/>
          <a:sy n="76" d="100"/>
        </p:scale>
        <p:origin x="16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19325-9685-0B48-A3B7-9DDB19151173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5BC65-5CCD-274A-9FE5-72024E0F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D522-17E0-004C-9A40-024D1D26B69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7294-9DF7-D04E-88AC-3F223813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3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27294-9DF7-D04E-88AC-3F22381327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27294-9DF7-D04E-88AC-3F22381327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27294-9DF7-D04E-88AC-3F22381327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20697D0-6708-6840-88F3-6152C115EA24}" type="datetime1">
              <a:rPr lang="en-US" smtClean="0"/>
              <a:t>3/2/2017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B43-8832-594C-A8BB-A78B868E2C2A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34AF-4439-434E-8769-0CE0B2602AFA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8A5E-CCE2-B646-B60C-F1586CA96CE7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B090-C9B2-6344-9E52-1DC4B0E3D352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7FFC-5229-F643-A0F2-17886D58658A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4524-4635-844A-8831-C6352DCC91EC}" type="datetime1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FF1E-0CE7-1D41-A587-6CE9928CFE47}" type="datetime1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3180-0CC4-AE48-A03D-18FB4A53ABE6}" type="datetime1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B2B4-299B-5042-A642-B23F7F025B70}" type="datetime1">
              <a:rPr lang="en-US" smtClean="0"/>
              <a:t>3/2/2017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05F5-FC72-AC43-8EF9-6BECDE5644BE}" type="datetime1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E4D8EDF-7F4E-B84E-BF00-127A89FE5270}" type="datetime1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handsetallianc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.android.com/devices/tech/dalvik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practices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Marshmal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ndroid_Noug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ndroid_logo.gif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08" b="97396" l="20313" r="80273">
                        <a14:foregroundMark x1="53711" y1="25781" x2="53711" y2="25781"/>
                        <a14:foregroundMark x1="27539" y1="52865" x2="27539" y2="52865"/>
                        <a14:foregroundMark x1="73535" y1="49089" x2="73535" y2="49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71" y="147048"/>
            <a:ext cx="2549076" cy="19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 Shortcuts</a:t>
            </a:r>
          </a:p>
          <a:p>
            <a:r>
              <a:rPr lang="en-US" dirty="0"/>
              <a:t>Folders</a:t>
            </a:r>
          </a:p>
          <a:p>
            <a:r>
              <a:rPr lang="en-US" dirty="0"/>
              <a:t>Widgets</a:t>
            </a:r>
          </a:p>
          <a:p>
            <a:r>
              <a:rPr lang="en-US" dirty="0"/>
              <a:t>Favorites Tray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7906" r="-47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486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Apps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Browse through all applications and Widgets</a:t>
            </a:r>
          </a:p>
          <a:p>
            <a:r>
              <a:rPr lang="en-US" dirty="0"/>
              <a:t>Drag apps or widgets to home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7683" r="-47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122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Apps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Allows for easy application switching</a:t>
            </a:r>
          </a:p>
          <a:p>
            <a:r>
              <a:rPr lang="en-US" dirty="0"/>
              <a:t>Apps are shown in reverse chronological order</a:t>
            </a:r>
          </a:p>
          <a:p>
            <a:pPr lvl="1"/>
            <a:r>
              <a:rPr lang="en-US" dirty="0"/>
              <a:t>Remove an app by swiping</a:t>
            </a:r>
          </a:p>
          <a:p>
            <a:r>
              <a:rPr lang="en-US" dirty="0"/>
              <a:t>Launch using </a:t>
            </a:r>
            <a:r>
              <a:rPr lang="en-US" dirty="0" err="1"/>
              <a:t>Recents</a:t>
            </a:r>
            <a:r>
              <a:rPr lang="en-US" dirty="0"/>
              <a:t> button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7906" r="-47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32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5024" r="-15024"/>
          <a:stretch>
            <a:fillRect/>
          </a:stretch>
        </p:blipFill>
        <p:spPr>
          <a:xfrm>
            <a:off x="1533554" y="2519387"/>
            <a:ext cx="6777317" cy="350897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13</a:t>
            </a:fld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4224815" y="1808940"/>
            <a:ext cx="1652304" cy="764655"/>
          </a:xfrm>
          <a:prstGeom prst="wedgeEllipseCallout">
            <a:avLst>
              <a:gd name="adj1" fmla="val -86123"/>
              <a:gd name="adj2" fmla="val 69643"/>
            </a:avLst>
          </a:prstGeom>
          <a:solidFill>
            <a:srgbClr val="57A2C6"/>
          </a:solidFill>
          <a:ln>
            <a:solidFill>
              <a:srgbClr val="57A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Bar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030020" y="5252432"/>
            <a:ext cx="2067645" cy="764655"/>
          </a:xfrm>
          <a:prstGeom prst="wedgeEllipseCallout">
            <a:avLst>
              <a:gd name="adj1" fmla="val 70076"/>
              <a:gd name="adj2" fmla="val -98214"/>
            </a:avLst>
          </a:prstGeom>
          <a:solidFill>
            <a:srgbClr val="57A2C6"/>
          </a:solidFill>
          <a:ln>
            <a:solidFill>
              <a:srgbClr val="57A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/>
              <a:t>Bar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4730819" y="4237484"/>
            <a:ext cx="2130058" cy="989773"/>
          </a:xfrm>
          <a:prstGeom prst="wedgeEllipseCallout">
            <a:avLst>
              <a:gd name="adj1" fmla="val -90255"/>
              <a:gd name="adj2" fmla="val 100000"/>
            </a:avLst>
          </a:prstGeom>
          <a:solidFill>
            <a:srgbClr val="57A2C6"/>
          </a:solidFill>
          <a:ln>
            <a:solidFill>
              <a:srgbClr val="57A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Combined (Tablets Only)</a:t>
            </a:r>
          </a:p>
        </p:txBody>
      </p:sp>
    </p:spTree>
    <p:extLst>
      <p:ext uri="{BB962C8B-B14F-4D97-AF65-F5344CB8AC3E}">
        <p14:creationId xmlns:p14="http://schemas.microsoft.com/office/powerpoint/2010/main" val="420563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Notifications are revealed by swiping up on the status bar</a:t>
            </a:r>
          </a:p>
          <a:p>
            <a:r>
              <a:rPr lang="en-US" dirty="0"/>
              <a:t>Touching a notification opens the app</a:t>
            </a:r>
          </a:p>
          <a:p>
            <a:r>
              <a:rPr lang="en-US" dirty="0"/>
              <a:t>Swiping a notification left or right removes it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36121" r="-36121"/>
          <a:stretch>
            <a:fillRect/>
          </a:stretch>
        </p:blipFill>
        <p:spPr>
          <a:xfrm>
            <a:off x="4645151" y="1861661"/>
            <a:ext cx="3862165" cy="3944778"/>
          </a:xfrm>
        </p:spPr>
      </p:pic>
    </p:spTree>
    <p:extLst>
      <p:ext uri="{BB962C8B-B14F-4D97-AF65-F5344CB8AC3E}">
        <p14:creationId xmlns:p14="http://schemas.microsoft.com/office/powerpoint/2010/main" val="329679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 UI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Main Action Bar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View Control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Content Area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Split Action Bar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33220" r="-33220"/>
          <a:stretch>
            <a:fillRect/>
          </a:stretch>
        </p:blipFill>
        <p:spPr>
          <a:xfrm>
            <a:off x="4778637" y="2170664"/>
            <a:ext cx="4174187" cy="4263474"/>
          </a:xfrm>
        </p:spPr>
      </p:pic>
    </p:spTree>
    <p:extLst>
      <p:ext uri="{BB962C8B-B14F-4D97-AF65-F5344CB8AC3E}">
        <p14:creationId xmlns:p14="http://schemas.microsoft.com/office/powerpoint/2010/main" val="69152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Differences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platforms</a:t>
            </a:r>
          </a:p>
          <a:p>
            <a:pPr lvl="1"/>
            <a:r>
              <a:rPr lang="en-US" dirty="0"/>
              <a:t>Handsets</a:t>
            </a:r>
          </a:p>
          <a:p>
            <a:pPr lvl="1"/>
            <a:r>
              <a:rPr lang="en-US" dirty="0"/>
              <a:t>Tablets</a:t>
            </a:r>
          </a:p>
          <a:p>
            <a:r>
              <a:rPr lang="en-US" dirty="0"/>
              <a:t>Screens</a:t>
            </a:r>
          </a:p>
          <a:p>
            <a:pPr lvl="1"/>
            <a:r>
              <a:rPr lang="en-US" dirty="0"/>
              <a:t>Technologies (TFT LEDs, AMOLED, etc.)</a:t>
            </a:r>
          </a:p>
          <a:p>
            <a:pPr lvl="1"/>
            <a:r>
              <a:rPr lang="en-US" dirty="0"/>
              <a:t>Sizes (small, normal, large)</a:t>
            </a:r>
          </a:p>
          <a:p>
            <a:pPr lvl="1"/>
            <a:r>
              <a:rPr lang="en-US" dirty="0"/>
              <a:t>Pixel densities (low, medium, high)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Touch</a:t>
            </a:r>
          </a:p>
          <a:p>
            <a:pPr lvl="1"/>
            <a:r>
              <a:rPr lang="en-US" dirty="0"/>
              <a:t>Touch</a:t>
            </a:r>
          </a:p>
          <a:p>
            <a:pPr lvl="1"/>
            <a:r>
              <a:rPr lang="en-US" dirty="0"/>
              <a:t>Double tap</a:t>
            </a:r>
          </a:p>
          <a:p>
            <a:pPr lvl="1"/>
            <a:r>
              <a:rPr lang="en-US" dirty="0"/>
              <a:t>Long press</a:t>
            </a:r>
          </a:p>
          <a:p>
            <a:pPr lvl="1"/>
            <a:r>
              <a:rPr lang="en-US" dirty="0"/>
              <a:t>Drag</a:t>
            </a:r>
          </a:p>
          <a:p>
            <a:pPr lvl="1"/>
            <a:r>
              <a:rPr lang="en-US" dirty="0"/>
              <a:t>Fling</a:t>
            </a:r>
          </a:p>
          <a:p>
            <a:pPr lvl="1"/>
            <a:r>
              <a:rPr lang="en-US" dirty="0"/>
              <a:t>Pinch zoom</a:t>
            </a:r>
          </a:p>
          <a:p>
            <a:r>
              <a:rPr lang="en-US" dirty="0"/>
              <a:t>Keyboard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6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Features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based on the Linux kernel</a:t>
            </a:r>
          </a:p>
          <a:p>
            <a:r>
              <a:rPr lang="en-US" dirty="0"/>
              <a:t>Middleware, libraries written in C/C++</a:t>
            </a:r>
          </a:p>
          <a:p>
            <a:r>
              <a:rPr lang="en-US" dirty="0"/>
              <a:t>APIs  and application software written in </a:t>
            </a:r>
            <a:r>
              <a:rPr lang="en-US"/>
              <a:t>Java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Android is a software platform for mobile devices that includes an operating system, middleware and key applications. </a:t>
            </a:r>
          </a:p>
          <a:p>
            <a:r>
              <a:rPr lang="en-US" dirty="0">
                <a:solidFill>
                  <a:schemeClr val="tx1"/>
                </a:solidFill>
              </a:rPr>
              <a:t>Developed by the Open Handset Alliance(</a:t>
            </a:r>
            <a:r>
              <a:rPr lang="en-US" altLang="ko-KR" dirty="0">
                <a:ea typeface="Gulim" pitchFamily="34" charset="-127"/>
              </a:rPr>
              <a:t>consisting of 47 companies to develop open standards for mobile devices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dirty="0" err="1">
                <a:solidFill>
                  <a:schemeClr val="tx1"/>
                </a:solidFill>
                <a:hlinkClick r:id="rId2"/>
              </a:rPr>
              <a:t>www.openhandsetalliance.com</a:t>
            </a:r>
            <a:r>
              <a:rPr lang="en-US" dirty="0">
                <a:solidFill>
                  <a:schemeClr val="tx1"/>
                </a:solidFill>
                <a:hlinkClick r:id="rId2"/>
              </a:rPr>
              <a:t>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Led by Google</a:t>
            </a:r>
          </a:p>
          <a:p>
            <a:r>
              <a:rPr lang="en-US" dirty="0">
                <a:solidFill>
                  <a:schemeClr val="tx1"/>
                </a:solidFill>
              </a:rPr>
              <a:t>Most popular smartphone OS in the U.S.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 700,000 devices activated each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8" y="1069474"/>
            <a:ext cx="7591456" cy="545136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09279" y="497974"/>
            <a:ext cx="7024744" cy="571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devices ship with basic applications such as </a:t>
            </a:r>
            <a:r>
              <a:rPr lang="en-US" dirty="0" err="1"/>
              <a:t>sms</a:t>
            </a:r>
            <a:r>
              <a:rPr lang="en-US" dirty="0"/>
              <a:t>, email, calendar, browser, contacts, etc.</a:t>
            </a:r>
          </a:p>
          <a:p>
            <a:r>
              <a:rPr lang="en-US" dirty="0"/>
              <a:t>Applications are written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8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D1BB6EA-E207-4646-BE49-7E1C9C56C51E}" type="slidenum">
              <a:rPr lang="en-US"/>
              <a:pPr/>
              <a:t>22</a:t>
            </a:fld>
            <a:endParaRPr lang="en-US"/>
          </a:p>
        </p:txBody>
      </p:sp>
      <p:sp>
        <p:nvSpPr>
          <p:cNvPr id="12292" name="제목 1"/>
          <p:cNvSpPr>
            <a:spLocks noGrp="1"/>
          </p:cNvSpPr>
          <p:nvPr>
            <p:ph type="title" idx="4294967295"/>
          </p:nvPr>
        </p:nvSpPr>
        <p:spPr>
          <a:xfrm>
            <a:off x="471048" y="722732"/>
            <a:ext cx="8839200" cy="908050"/>
          </a:xfrm>
        </p:spPr>
        <p:txBody>
          <a:bodyPr lIns="90487" tIns="44450" rIns="90487" bIns="44450">
            <a:noAutofit/>
          </a:bodyPr>
          <a:lstStyle/>
          <a:p>
            <a:r>
              <a:rPr lang="en-US" sz="3200" dirty="0"/>
              <a:t>Application Framework</a:t>
            </a:r>
            <a:endParaRPr lang="ko-KR" altLang="en-US" sz="3200" dirty="0">
              <a:ea typeface="Gulim" pitchFamily="34" charset="-127"/>
            </a:endParaRPr>
          </a:p>
        </p:txBody>
      </p:sp>
      <p:graphicFrame>
        <p:nvGraphicFramePr>
          <p:cNvPr id="2665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12698"/>
              </p:ext>
            </p:extLst>
          </p:nvPr>
        </p:nvGraphicFramePr>
        <p:xfrm>
          <a:off x="565472" y="2087406"/>
          <a:ext cx="8001000" cy="3267075"/>
        </p:xfrm>
        <a:graphic>
          <a:graphicData uri="http://schemas.openxmlformats.org/drawingml/2006/table">
            <a:tbl>
              <a:tblPr/>
              <a:tblGrid>
                <a:gridCol w="14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Feature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Role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View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System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Used to build an application, including lists, grids, text</a:t>
                      </a:r>
                      <a:b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</a:b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boxes, buttons, and embedded web browser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Content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Provider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Enabling applications to access data from other </a:t>
                      </a:r>
                      <a:b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</a:b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applications or to share their own data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Resource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Manager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Providing access to non-code resources (localized strings, graphics, and layout files)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Notification Manager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Enabling all applications to display customer alerts in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status bar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Activity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Manager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Gulim" pitchFamily="34" charset="-127"/>
                        </a:rPr>
                        <a:t>Managing the lifecycle of applications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61" y="5479460"/>
            <a:ext cx="5867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8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60807"/>
            <a:ext cx="6777317" cy="3728246"/>
          </a:xfrm>
        </p:spPr>
        <p:txBody>
          <a:bodyPr>
            <a:normAutofit/>
          </a:bodyPr>
          <a:lstStyle/>
          <a:p>
            <a:r>
              <a:rPr lang="en-US" dirty="0"/>
              <a:t>Developers have full access to the same framework APIs used by the core applications. </a:t>
            </a:r>
          </a:p>
          <a:p>
            <a:r>
              <a:rPr lang="en-US" dirty="0"/>
              <a:t>Focuses on reuse; any application can publish its capabilities and any other application may then make use of those capabilities</a:t>
            </a:r>
          </a:p>
          <a:p>
            <a:pPr lvl="1"/>
            <a:r>
              <a:rPr lang="en-US" dirty="0"/>
              <a:t>Allows components to be replaced by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includes a set of C/C++ libraries used by various components of the Android system.</a:t>
            </a:r>
          </a:p>
          <a:p>
            <a:r>
              <a:rPr lang="en-US" dirty="0"/>
              <a:t>These capabilities are exposed to developers through the Android application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24</a:t>
            </a:fld>
            <a:endParaRPr lang="en-US"/>
          </a:p>
        </p:txBody>
      </p:sp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34" y="878713"/>
            <a:ext cx="3571875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5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Android includes a set of core libraries that provides most of the functionality available in the core libraries of Java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>
                <a:ea typeface="Gulim" pitchFamily="34" charset="-127"/>
              </a:rPr>
              <a:t>Data Structures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>
                <a:ea typeface="Gulim" pitchFamily="34" charset="-127"/>
              </a:rPr>
              <a:t>Utilities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>
                <a:ea typeface="Gulim" pitchFamily="34" charset="-127"/>
              </a:rPr>
              <a:t>File Access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>
                <a:ea typeface="Gulim" pitchFamily="34" charset="-127"/>
              </a:rPr>
              <a:t>Network Access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>
                <a:ea typeface="Gulim" pitchFamily="34" charset="-127"/>
              </a:rPr>
              <a:t>Graphics</a:t>
            </a:r>
          </a:p>
          <a:p>
            <a:pPr lvl="2">
              <a:buFont typeface="Wingdings" charset="2"/>
              <a:buChar char="Ø"/>
            </a:pPr>
            <a:r>
              <a:rPr lang="en-US" altLang="ko-KR" dirty="0" err="1">
                <a:ea typeface="Gulim" pitchFamily="34" charset="-127"/>
              </a:rPr>
              <a:t>Etc</a:t>
            </a:r>
            <a:endParaRPr lang="en-US" dirty="0"/>
          </a:p>
          <a:p>
            <a:r>
              <a:rPr lang="en-US" dirty="0"/>
              <a:t>Every Android application runs in its own process, with its own instance of the </a:t>
            </a:r>
            <a:r>
              <a:rPr lang="en-US" dirty="0" err="1"/>
              <a:t>Dalvik</a:t>
            </a:r>
            <a:r>
              <a:rPr lang="en-US" dirty="0"/>
              <a:t> virtual machine (</a:t>
            </a:r>
            <a:r>
              <a:rPr lang="en-US" dirty="0"/>
              <a:t>Prior to Android version 5.0 (API level 21)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25</a:t>
            </a:fld>
            <a:endParaRPr lang="en-US"/>
          </a:p>
        </p:txBody>
      </p:sp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59" y="876826"/>
            <a:ext cx="2619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51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6" y="1027664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Dalvik</a:t>
            </a:r>
            <a:r>
              <a:rPr lang="en-US" sz="3600" dirty="0"/>
              <a:t>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Even though most Android applications are written in Java, there is no JVM in the platform</a:t>
            </a:r>
          </a:p>
          <a:p>
            <a:pPr lvl="1"/>
            <a:r>
              <a:rPr lang="en-US" dirty="0"/>
              <a:t>Java byte code is not executed</a:t>
            </a:r>
          </a:p>
          <a:p>
            <a:r>
              <a:rPr lang="en-US" dirty="0"/>
              <a:t>Java classes are compiled into </a:t>
            </a:r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dirty="0" err="1"/>
              <a:t>executables</a:t>
            </a:r>
            <a:r>
              <a:rPr lang="en-US" dirty="0"/>
              <a:t> and run on </a:t>
            </a:r>
            <a:r>
              <a:rPr lang="en-US" dirty="0" err="1"/>
              <a:t>Dalvik</a:t>
            </a:r>
            <a:endParaRPr lang="en-US" dirty="0"/>
          </a:p>
          <a:p>
            <a:pPr marL="617220" lvl="2"/>
            <a:r>
              <a:rPr lang="en-US" dirty="0"/>
              <a:t>Code is converted from .class files to .</a:t>
            </a:r>
            <a:r>
              <a:rPr lang="en-US" dirty="0" err="1"/>
              <a:t>dex</a:t>
            </a:r>
            <a:r>
              <a:rPr lang="en-US" dirty="0"/>
              <a:t>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26</a:t>
            </a:fld>
            <a:endParaRPr lang="en-US"/>
          </a:p>
        </p:txBody>
      </p:sp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50" y="973493"/>
            <a:ext cx="26193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Dalvik</a:t>
            </a:r>
            <a:r>
              <a:rPr lang="en-US" dirty="0"/>
              <a:t>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Dalvik</a:t>
            </a:r>
            <a:r>
              <a:rPr lang="en-US" dirty="0"/>
              <a:t> is a specialized virtual machine designed specifically for Android </a:t>
            </a:r>
          </a:p>
          <a:p>
            <a:pPr lvl="1"/>
            <a:r>
              <a:rPr lang="en-US" dirty="0"/>
              <a:t>Optimized for battery-powered mobile devices with limited memory and CPU</a:t>
            </a:r>
          </a:p>
          <a:p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VM relies on the Linux kernel for underlying functionality such as threading and low-level memory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version 5.0 (API level 21) or higher,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 runs in its own process and with its own instance of the </a:t>
            </a:r>
            <a:r>
              <a:rPr lang="en-US" dirty="0">
                <a:hlinkClick r:id="rId2"/>
              </a:rPr>
              <a:t>Android Runtime (ART)</a:t>
            </a:r>
            <a:r>
              <a:rPr lang="en-US" dirty="0"/>
              <a:t>. </a:t>
            </a:r>
          </a:p>
          <a:p>
            <a:r>
              <a:rPr lang="en-US" dirty="0"/>
              <a:t>ART is written to run multiple virtual machines on low-memory devices by executing DEX files</a:t>
            </a:r>
          </a:p>
          <a:p>
            <a:pPr lvl="1"/>
            <a:r>
              <a:rPr lang="en-US" dirty="0"/>
              <a:t>a bytecode format designed specially for Android that's optimized for minimal memory footprint</a:t>
            </a:r>
          </a:p>
          <a:p>
            <a:pPr lvl="1"/>
            <a:r>
              <a:rPr lang="en-US" dirty="0"/>
              <a:t>compile Java sources into DEX bytecode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3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18" y="759820"/>
            <a:ext cx="7024744" cy="1143000"/>
          </a:xfrm>
        </p:spPr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7268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Android relies on a Linux kernel for core system services 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process management</a:t>
            </a:r>
          </a:p>
          <a:p>
            <a:pPr lvl="1"/>
            <a:r>
              <a:rPr lang="en-US" dirty="0"/>
              <a:t>network stack</a:t>
            </a:r>
          </a:p>
          <a:p>
            <a:r>
              <a:rPr lang="en-US" dirty="0"/>
              <a:t>The kernel also acts as an abstraction layer between the hardware and the rest of the software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29</a:t>
            </a:fld>
            <a:endParaRPr lang="en-US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84" y="5522049"/>
            <a:ext cx="713263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8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81959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386984"/>
              </p:ext>
            </p:extLst>
          </p:nvPr>
        </p:nvGraphicFramePr>
        <p:xfrm>
          <a:off x="904965" y="1616734"/>
          <a:ext cx="6831012" cy="5156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Éclair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Froyo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2.3</a:t>
                      </a:r>
                    </a:p>
                    <a:p>
                      <a:pPr algn="l"/>
                      <a:r>
                        <a:rPr lang="en-US" dirty="0"/>
                        <a:t>2.3.3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Gingerbread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3.0-3.2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Honeycomb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4.0-4.0.3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Cream 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14-15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4.1-4.2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Jelly 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KitKat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Lollipop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Play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Applications can be purchased and downloaded from the Google Play Store</a:t>
            </a:r>
            <a:br>
              <a:rPr lang="en-US" dirty="0"/>
            </a:br>
            <a:r>
              <a:rPr lang="en-US" dirty="0">
                <a:hlinkClick r:id="rId2"/>
              </a:rPr>
              <a:t>https://play.google.com/store</a:t>
            </a:r>
            <a:endParaRPr lang="en-US" dirty="0"/>
          </a:p>
          <a:p>
            <a:r>
              <a:rPr lang="en-US" dirty="0"/>
              <a:t>To publish software in the Google Play Store, you must do three things: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Pay a fee ($25)</a:t>
            </a:r>
          </a:p>
          <a:p>
            <a:pPr lvl="1"/>
            <a:r>
              <a:rPr lang="en-US" dirty="0"/>
              <a:t>Agree to the Android Market Developer Distribution Agreement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Good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Entertaining</a:t>
            </a:r>
          </a:p>
          <a:p>
            <a:r>
              <a:rPr lang="en-US" dirty="0"/>
              <a:t>Fulfill a need</a:t>
            </a:r>
          </a:p>
          <a:p>
            <a:pPr lvl="1"/>
            <a:r>
              <a:rPr lang="en-US" dirty="0"/>
              <a:t>Or write an app that improves on existing solutions</a:t>
            </a:r>
          </a:p>
          <a:p>
            <a:r>
              <a:rPr lang="en-US" dirty="0"/>
              <a:t>Update frequently</a:t>
            </a:r>
          </a:p>
          <a:p>
            <a:r>
              <a:rPr lang="en-US" dirty="0"/>
              <a:t>Works properly</a:t>
            </a:r>
          </a:p>
          <a:p>
            <a:r>
              <a:rPr lang="en-US" dirty="0"/>
              <a:t>Intuitive</a:t>
            </a:r>
          </a:p>
          <a:p>
            <a:r>
              <a:rPr lang="en-US" dirty="0"/>
              <a:t>Quality graphics, images, audio and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developer.android.com</a:t>
            </a:r>
            <a:r>
              <a:rPr lang="en-US" dirty="0">
                <a:hlinkClick r:id="rId2"/>
              </a:rPr>
              <a:t>/guide/practices/</a:t>
            </a:r>
            <a:r>
              <a:rPr lang="en-US" dirty="0" err="1">
                <a:hlinkClick r:id="rId2"/>
              </a:rPr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8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2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blueprints that represent objects</a:t>
            </a:r>
          </a:p>
          <a:p>
            <a:pPr lvl="1"/>
            <a:r>
              <a:rPr lang="en-US" dirty="0"/>
              <a:t>Must instantiate the object to use it</a:t>
            </a:r>
          </a:p>
          <a:p>
            <a:r>
              <a:rPr lang="en-US" dirty="0"/>
              <a:t>Classes encapsulate</a:t>
            </a:r>
          </a:p>
          <a:p>
            <a:pPr lvl="1"/>
            <a:r>
              <a:rPr lang="en-US" dirty="0"/>
              <a:t>Object attributes (instance variables)</a:t>
            </a:r>
          </a:p>
          <a:p>
            <a:pPr lvl="1"/>
            <a:r>
              <a:rPr lang="en-US" dirty="0"/>
              <a:t>Object behaviors (methods)</a:t>
            </a:r>
          </a:p>
          <a:p>
            <a:r>
              <a:rPr lang="en-US" dirty="0"/>
              <a:t>Methods tell an object to perform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objects by extending an existing object</a:t>
            </a:r>
          </a:p>
          <a:p>
            <a:r>
              <a:rPr lang="en-US" dirty="0"/>
              <a:t>Add new attributes</a:t>
            </a:r>
          </a:p>
          <a:p>
            <a:r>
              <a:rPr lang="en-US" dirty="0"/>
              <a:t>Add new methods</a:t>
            </a:r>
          </a:p>
          <a:p>
            <a:r>
              <a:rPr lang="en-US" dirty="0"/>
              <a:t>Override existing methods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Development Introduction: p1-27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81959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527317"/>
              </p:ext>
            </p:extLst>
          </p:nvPr>
        </p:nvGraphicFramePr>
        <p:xfrm>
          <a:off x="904965" y="1616734"/>
          <a:ext cx="7284442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879">
                  <a:extLst>
                    <a:ext uri="{9D8B030D-6E8A-4147-A177-3AD203B41FA5}">
                      <a16:colId xmlns:a16="http://schemas.microsoft.com/office/drawing/2014/main" val="575556917"/>
                    </a:ext>
                  </a:extLst>
                </a:gridCol>
                <a:gridCol w="1418879">
                  <a:extLst>
                    <a:ext uri="{9D8B030D-6E8A-4147-A177-3AD203B41FA5}">
                      <a16:colId xmlns:a16="http://schemas.microsoft.com/office/drawing/2014/main" val="1564145505"/>
                    </a:ext>
                  </a:extLst>
                </a:gridCol>
                <a:gridCol w="1879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3" tooltip="Android Marshmallow"/>
                        </a:rPr>
                        <a:t>Marshmallow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6.0 – 6.0.1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October 5,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strike="noStrike">
                          <a:solidFill>
                            <a:srgbClr val="0B0080"/>
                          </a:solidFill>
                          <a:effectLst/>
                          <a:hlinkClick r:id="rId4" tooltip="Android Nougat"/>
                        </a:rPr>
                        <a:t>Nougat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7.0 – 7.1.1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August 22, 2016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24 – 25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Supported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81959"/>
          </a:xfrm>
        </p:spPr>
        <p:txBody>
          <a:bodyPr>
            <a:normAutofit fontScale="90000"/>
          </a:bodyPr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7343" y="1947671"/>
            <a:ext cx="6777037" cy="26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2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45" y="2325443"/>
            <a:ext cx="5001323" cy="3505689"/>
          </a:xfrm>
        </p:spPr>
      </p:pic>
    </p:spTree>
    <p:extLst>
      <p:ext uri="{BB962C8B-B14F-4D97-AF65-F5344CB8AC3E}">
        <p14:creationId xmlns:p14="http://schemas.microsoft.com/office/powerpoint/2010/main" val="39074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F8ABF3A-7652-41EC-AE37-CA0D8DF3652C}" type="slidenum">
              <a:rPr lang="en-US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22" y="224132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Phones</a:t>
            </a: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1336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17145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1066800" y="3200400"/>
            <a:ext cx="1143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HTC G1,</a:t>
            </a:r>
          </a:p>
          <a:p>
            <a:r>
              <a:rPr lang="en-US"/>
              <a:t>Droid,</a:t>
            </a:r>
          </a:p>
          <a:p>
            <a:r>
              <a:rPr lang="en-US"/>
              <a:t>Tattoo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5943600" y="3505200"/>
            <a:ext cx="2322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Motorola Droid (X)</a:t>
            </a:r>
          </a:p>
        </p:txBody>
      </p:sp>
      <p:pic>
        <p:nvPicPr>
          <p:cNvPr id="6153" name="Picture 1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1752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1066800" y="60198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Suno S880</a:t>
            </a:r>
          </a:p>
        </p:txBody>
      </p:sp>
      <p:pic>
        <p:nvPicPr>
          <p:cNvPr id="6155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137953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3581400" y="6019800"/>
            <a:ext cx="211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Samsung Galaxy</a:t>
            </a:r>
          </a:p>
        </p:txBody>
      </p:sp>
      <p:pic>
        <p:nvPicPr>
          <p:cNvPr id="6157" name="Picture 1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3400"/>
            <a:ext cx="20955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8" name="Text Box 17"/>
          <p:cNvSpPr txBox="1">
            <a:spLocks noChangeArrowheads="1"/>
          </p:cNvSpPr>
          <p:nvPr/>
        </p:nvSpPr>
        <p:spPr bwMode="auto">
          <a:xfrm>
            <a:off x="6400800" y="59436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Sony Ericsson</a:t>
            </a:r>
          </a:p>
        </p:txBody>
      </p:sp>
      <p:pic>
        <p:nvPicPr>
          <p:cNvPr id="6159" name="Picture 18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00200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9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29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39E3DB07-4AB0-4B26-83AD-89C0F10138AA}" type="slidenum">
              <a:rPr lang="en-US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356" y="481211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Tablets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2479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914400" y="3124200"/>
            <a:ext cx="2378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Velocity Micro Cruz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14859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0" y="3200400"/>
            <a:ext cx="195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Gome FlyTouch</a:t>
            </a:r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52600"/>
            <a:ext cx="20574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553200" y="3200400"/>
            <a:ext cx="173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Acer beTouch</a:t>
            </a:r>
          </a:p>
        </p:txBody>
      </p:sp>
      <p:pic>
        <p:nvPicPr>
          <p:cNvPr id="7179" name="Picture 1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9100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Dawa D7</a:t>
            </a:r>
          </a:p>
        </p:txBody>
      </p:sp>
      <p:pic>
        <p:nvPicPr>
          <p:cNvPr id="7181" name="Picture 15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19600"/>
            <a:ext cx="1905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3733800" y="5715000"/>
            <a:ext cx="2116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Toshiba Android </a:t>
            </a:r>
          </a:p>
          <a:p>
            <a:r>
              <a:rPr lang="en-US"/>
              <a:t>SmartBook</a:t>
            </a:r>
          </a:p>
        </p:txBody>
      </p:sp>
      <p:pic>
        <p:nvPicPr>
          <p:cNvPr id="7183" name="Picture 1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19600"/>
            <a:ext cx="2819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4" name="Text Box 18"/>
          <p:cNvSpPr txBox="1">
            <a:spLocks noChangeArrowheads="1"/>
          </p:cNvSpPr>
          <p:nvPr/>
        </p:nvSpPr>
        <p:spPr bwMode="auto">
          <a:xfrm>
            <a:off x="6400800" y="5715000"/>
            <a:ext cx="2538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/>
              <a:t>Cisco Android Tablet</a:t>
            </a:r>
          </a:p>
        </p:txBody>
      </p:sp>
    </p:spTree>
    <p:extLst>
      <p:ext uri="{BB962C8B-B14F-4D97-AF65-F5344CB8AC3E}">
        <p14:creationId xmlns:p14="http://schemas.microsoft.com/office/powerpoint/2010/main" val="131512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UI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Major UI Components for Jelly Bean (Ice Cream Sandwich)</a:t>
            </a:r>
          </a:p>
          <a:p>
            <a:pPr lvl="1"/>
            <a:r>
              <a:rPr lang="en-US" dirty="0"/>
              <a:t>Buttons	</a:t>
            </a:r>
          </a:p>
          <a:p>
            <a:pPr lvl="2"/>
            <a:r>
              <a:rPr lang="en-US" dirty="0"/>
              <a:t>Back	</a:t>
            </a:r>
          </a:p>
          <a:p>
            <a:pPr lvl="2"/>
            <a:r>
              <a:rPr lang="en-US" dirty="0"/>
              <a:t>Home </a:t>
            </a:r>
          </a:p>
          <a:p>
            <a:pPr lvl="2"/>
            <a:r>
              <a:rPr lang="en-US" dirty="0"/>
              <a:t>Recent</a:t>
            </a:r>
          </a:p>
          <a:p>
            <a:pPr lvl="1"/>
            <a:r>
              <a:rPr lang="en-US" dirty="0"/>
              <a:t>Action Bar</a:t>
            </a:r>
          </a:p>
          <a:p>
            <a:pPr lvl="1"/>
            <a:r>
              <a:rPr lang="en-US" dirty="0"/>
              <a:t>Notifications</a:t>
            </a:r>
          </a:p>
          <a:p>
            <a:pPr lvl="1"/>
            <a:r>
              <a:rPr lang="en-US" dirty="0"/>
              <a:t>App drawer</a:t>
            </a:r>
          </a:p>
          <a:p>
            <a:r>
              <a:rPr lang="en-US" dirty="0"/>
              <a:t>Android UI allows</a:t>
            </a:r>
          </a:p>
          <a:p>
            <a:pPr lvl="1"/>
            <a:r>
              <a:rPr lang="en-US" dirty="0"/>
              <a:t>Customizable home screens</a:t>
            </a:r>
          </a:p>
          <a:p>
            <a:pPr lvl="1"/>
            <a:r>
              <a:rPr lang="en-US" dirty="0"/>
              <a:t>Widgets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89" y="3047999"/>
            <a:ext cx="3648145" cy="6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0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1061</TotalTime>
  <Words>904</Words>
  <Application>Microsoft Office PowerPoint</Application>
  <PresentationFormat>On-screen Show (4:3)</PresentationFormat>
  <Paragraphs>266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Gulim</vt:lpstr>
      <vt:lpstr>Arial</vt:lpstr>
      <vt:lpstr>Calibri</vt:lpstr>
      <vt:lpstr>Century Gothic</vt:lpstr>
      <vt:lpstr>Verdana</vt:lpstr>
      <vt:lpstr>Wingdings</vt:lpstr>
      <vt:lpstr>Wingdings 2</vt:lpstr>
      <vt:lpstr>Austin</vt:lpstr>
      <vt:lpstr>Android Application Development</vt:lpstr>
      <vt:lpstr>Android</vt:lpstr>
      <vt:lpstr>Android Versions</vt:lpstr>
      <vt:lpstr>Android Versions</vt:lpstr>
      <vt:lpstr>Android Versions</vt:lpstr>
      <vt:lpstr>Android Versions</vt:lpstr>
      <vt:lpstr>Phones</vt:lpstr>
      <vt:lpstr>Tablets</vt:lpstr>
      <vt:lpstr>Android UI</vt:lpstr>
      <vt:lpstr>Home Screen</vt:lpstr>
      <vt:lpstr>All Apps Screen</vt:lpstr>
      <vt:lpstr>Recent Apps</vt:lpstr>
      <vt:lpstr>System Bars</vt:lpstr>
      <vt:lpstr>Notifications</vt:lpstr>
      <vt:lpstr>Common App UI</vt:lpstr>
      <vt:lpstr>Hardware Differences</vt:lpstr>
      <vt:lpstr>User Input Methods</vt:lpstr>
      <vt:lpstr>Android Features</vt:lpstr>
      <vt:lpstr>Architecture</vt:lpstr>
      <vt:lpstr>PowerPoint Presentation</vt:lpstr>
      <vt:lpstr>Applications</vt:lpstr>
      <vt:lpstr>Application Framework</vt:lpstr>
      <vt:lpstr>Application Framework</vt:lpstr>
      <vt:lpstr>Libraries</vt:lpstr>
      <vt:lpstr>Android Runtime</vt:lpstr>
      <vt:lpstr>Dalvik Virtual Machine</vt:lpstr>
      <vt:lpstr>Dalvik Virtual Machine</vt:lpstr>
      <vt:lpstr>Android version 5.0 (API level 21) or higher,</vt:lpstr>
      <vt:lpstr>Linux Kernel</vt:lpstr>
      <vt:lpstr>Distributing Applications</vt:lpstr>
      <vt:lpstr>Google Play Store</vt:lpstr>
      <vt:lpstr>Building Good Apps</vt:lpstr>
      <vt:lpstr>Android Best Practices</vt:lpstr>
      <vt:lpstr>Object Oriented Programming</vt:lpstr>
      <vt:lpstr>Classes</vt:lpstr>
      <vt:lpstr>Inheritance</vt:lpstr>
      <vt:lpstr>Reading homework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Cindy Kersey</dc:creator>
  <cp:lastModifiedBy>bing zhou</cp:lastModifiedBy>
  <cp:revision>56</cp:revision>
  <dcterms:created xsi:type="dcterms:W3CDTF">2012-01-12T17:46:01Z</dcterms:created>
  <dcterms:modified xsi:type="dcterms:W3CDTF">2017-03-02T19:06:16Z</dcterms:modified>
</cp:coreProperties>
</file>