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257" r:id="rId3"/>
    <p:sldId id="285" r:id="rId4"/>
    <p:sldId id="258" r:id="rId5"/>
    <p:sldId id="259" r:id="rId6"/>
    <p:sldId id="284" r:id="rId7"/>
    <p:sldId id="286" r:id="rId8"/>
    <p:sldId id="287" r:id="rId9"/>
    <p:sldId id="288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89" r:id="rId26"/>
    <p:sldId id="275" r:id="rId27"/>
    <p:sldId id="276" r:id="rId28"/>
    <p:sldId id="277" r:id="rId29"/>
    <p:sldId id="291" r:id="rId30"/>
    <p:sldId id="290" r:id="rId31"/>
    <p:sldId id="281" r:id="rId32"/>
    <p:sldId id="282" r:id="rId33"/>
    <p:sldId id="283" r:id="rId34"/>
    <p:sldId id="292" r:id="rId35"/>
    <p:sldId id="293" r:id="rId36"/>
    <p:sldId id="294" r:id="rId37"/>
    <p:sldId id="295" r:id="rId38"/>
    <p:sldId id="296" r:id="rId39"/>
    <p:sldId id="297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9"/>
    <p:restoredTop sz="86834"/>
  </p:normalViewPr>
  <p:slideViewPr>
    <p:cSldViewPr>
      <p:cViewPr varScale="1">
        <p:scale>
          <a:sx n="95" d="100"/>
          <a:sy n="95" d="100"/>
        </p:scale>
        <p:origin x="158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EDF842-BDD1-4872-91FC-B7BE741B440A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B996D4-6E50-4172-94DE-01015383D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375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 = </a:t>
            </a:r>
            <a:r>
              <a:rPr lang="en-US" dirty="0" err="1" smtClean="0"/>
              <a:t>Syncronizing</a:t>
            </a:r>
            <a:endParaRPr lang="en-US" dirty="0" smtClean="0"/>
          </a:p>
          <a:p>
            <a:r>
              <a:rPr lang="en-US" dirty="0" smtClean="0"/>
              <a:t>F = Finalizing</a:t>
            </a:r>
          </a:p>
          <a:p>
            <a:endParaRPr lang="en-US" dirty="0" smtClean="0"/>
          </a:p>
          <a:p>
            <a:r>
              <a:rPr lang="en-US" dirty="0" smtClean="0"/>
              <a:t>If sender wants to close</a:t>
            </a:r>
            <a:r>
              <a:rPr lang="en-US" baseline="0" dirty="0" smtClean="0"/>
              <a:t> he connection. The </a:t>
            </a:r>
            <a:r>
              <a:rPr lang="en-US" baseline="0" dirty="0" err="1" smtClean="0"/>
              <a:t>ack</a:t>
            </a:r>
            <a:r>
              <a:rPr lang="en-US" baseline="0" dirty="0" smtClean="0"/>
              <a:t> field will be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996D4-6E50-4172-94DE-01015383D3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92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Mss</a:t>
            </a:r>
            <a:r>
              <a:rPr lang="en-US" dirty="0" smtClean="0"/>
              <a:t> = maximum data a segment can transfer.</a:t>
            </a:r>
            <a:r>
              <a:rPr lang="en-US" baseline="0" dirty="0" smtClean="0"/>
              <a:t> (it’s non-intuitive)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996D4-6E50-4172-94DE-01015383D3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803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3848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27348" indent="-279749" defTabSz="913848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18997" indent="-223799" defTabSz="913848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566596" indent="-223799" defTabSz="913848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14195" indent="-223799" defTabSz="913848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461793" indent="-223799" algn="ctr" defTabSz="9138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09392" indent="-223799" algn="ctr" defTabSz="9138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356991" indent="-223799" algn="ctr" defTabSz="9138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04590" indent="-223799" algn="ctr" defTabSz="9138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fld id="{35E0B139-DBD1-4A30-BD69-457B9E228AE0}" type="slidenum">
              <a:rPr lang="en-US" altLang="en-US" sz="1200">
                <a:solidFill>
                  <a:prstClr val="black"/>
                </a:solidFill>
                <a:latin typeface="Times New Roman" pitchFamily="18" charset="0"/>
              </a:rPr>
              <a:pPr>
                <a:defRPr/>
              </a:pPr>
              <a:t>18</a:t>
            </a:fld>
            <a:endParaRPr lang="en-US" alt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altLang="en-US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973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3848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27348" indent="-279749" defTabSz="913848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18997" indent="-223799" defTabSz="913848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566596" indent="-223799" defTabSz="913848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14195" indent="-223799" defTabSz="913848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461793" indent="-223799" algn="ctr" defTabSz="9138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09392" indent="-223799" algn="ctr" defTabSz="9138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356991" indent="-223799" algn="ctr" defTabSz="9138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04590" indent="-223799" algn="ctr" defTabSz="9138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fld id="{1F5ADA73-559C-418C-8DD1-32C7C89C9083}" type="slidenum">
              <a:rPr lang="en-US" altLang="en-US" sz="1200">
                <a:solidFill>
                  <a:prstClr val="black"/>
                </a:solidFill>
                <a:latin typeface="Times New Roman" pitchFamily="18" charset="0"/>
              </a:rPr>
              <a:pPr>
                <a:defRPr/>
              </a:pPr>
              <a:t>19</a:t>
            </a:fld>
            <a:endParaRPr lang="en-US" alt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807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</a:t>
            </a:r>
            <a:r>
              <a:rPr lang="en-US" baseline="0" dirty="0" smtClean="0"/>
              <a:t> QUIZ!!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996D4-6E50-4172-94DE-01015383D3E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647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3-</a:t>
            </a:r>
            <a:fld id="{7AEAEE09-0B63-423D-AC2D-D4E11C05BF39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046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3-</a:t>
            </a:r>
            <a:fld id="{CDD799D2-9782-4C48-A922-FF83765E9165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598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3-</a:t>
            </a:r>
            <a:fld id="{0B75F083-5E5C-4126-B2AC-C3D237A6E77C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425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3-</a:t>
            </a:r>
            <a:fld id="{2D50E884-B828-4BC8-9F97-FD1AEA984562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3-</a:t>
            </a:r>
            <a:fld id="{727EBC6A-9980-401F-A995-7054C91559DE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5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3-</a:t>
            </a:r>
            <a:fld id="{FB94C02C-0D6D-4158-991B-C6664F1702ED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218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3-</a:t>
            </a:r>
            <a:fld id="{1BE5A23D-024C-4993-B6CD-D56D9472E604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694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3-</a:t>
            </a:r>
            <a:fld id="{2D4ACE15-90DF-49CD-A75A-0003C765EC9E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199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3-</a:t>
            </a:r>
            <a:fld id="{95E3592F-0728-4671-ABC2-FC9009D1AAB1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842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3-</a:t>
            </a:r>
            <a:fld id="{6CB5BA45-13BC-465B-A66F-1CCE16501250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461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3-</a:t>
            </a:r>
            <a:fld id="{76536FDD-B660-4C23-8FE3-D480002C713E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786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smtClean="0">
                <a:latin typeface="Times New Roman" pitchFamily="18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76888" y="6445250"/>
            <a:ext cx="289560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3-</a:t>
            </a:r>
            <a:fld id="{5FBF09F8-D53E-433F-B605-B46A93F29779}" type="slidenum">
              <a:rPr lang="en-US" altLang="en-US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35054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MS PGothic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itchFamily="34" charset="-128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688975" indent="-231775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MS PGothic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emf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5734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32BA7976-7C0F-4FA7-A2F2-2604BD9BFB79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Chapter 3 outline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3.1 transport-layer services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3.2 multiplexing and demultiplexing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3.3 connectionless transport: UDP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3.4 principles of reliable data transfer</a:t>
            </a:r>
          </a:p>
        </p:txBody>
      </p:sp>
      <p:sp>
        <p:nvSpPr>
          <p:cNvPr id="5735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251325" cy="4648200"/>
          </a:xfrm>
        </p:spPr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solidFill>
                  <a:srgbClr val="CC0000"/>
                </a:solidFill>
                <a:ea typeface="ＭＳ Ｐゴシック" charset="0"/>
                <a:cs typeface="+mn-cs"/>
              </a:rPr>
              <a:t>3.5 connection-oriented transport: TCP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segment structure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reliable data transfer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flow control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connection management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3.6 principles of congestion control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3.7 TCP congestion control</a:t>
            </a:r>
          </a:p>
        </p:txBody>
      </p:sp>
      <p:pic>
        <p:nvPicPr>
          <p:cNvPr id="58375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017588"/>
            <a:ext cx="43878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128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61443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877EC876-7BAE-42DD-8C19-2DC094C6101B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pic>
        <p:nvPicPr>
          <p:cNvPr id="62468" name="Picture 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815975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5" name="Line 3"/>
          <p:cNvSpPr>
            <a:spLocks noChangeShapeType="1"/>
          </p:cNvSpPr>
          <p:nvPr/>
        </p:nvSpPr>
        <p:spPr bwMode="auto">
          <a:xfrm>
            <a:off x="1522961" y="4922837"/>
            <a:ext cx="2590800" cy="50641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1446" name="Line 4"/>
          <p:cNvSpPr>
            <a:spLocks noChangeShapeType="1"/>
          </p:cNvSpPr>
          <p:nvPr/>
        </p:nvSpPr>
        <p:spPr bwMode="auto">
          <a:xfrm>
            <a:off x="1537249" y="3154362"/>
            <a:ext cx="2586037" cy="5715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1447" name="Rectangle 5"/>
          <p:cNvSpPr>
            <a:spLocks noGrp="1" noChangeArrowheads="1"/>
          </p:cNvSpPr>
          <p:nvPr>
            <p:ph type="title"/>
          </p:nvPr>
        </p:nvSpPr>
        <p:spPr>
          <a:xfrm>
            <a:off x="366713" y="150813"/>
            <a:ext cx="7772400" cy="885825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TCP seq. numbers, </a:t>
            </a:r>
            <a:r>
              <a:rPr lang="en-US" dirty="0">
                <a:ea typeface="ＭＳ Ｐゴシック" charset="0"/>
              </a:rPr>
              <a:t>ACK</a:t>
            </a:r>
            <a:r>
              <a:rPr lang="en-US" dirty="0" smtClean="0">
                <a:ea typeface="ＭＳ Ｐゴシック" charset="0"/>
                <a:cs typeface="+mj-cs"/>
              </a:rPr>
              <a:t>s</a:t>
            </a:r>
            <a:endParaRPr lang="en-US" dirty="0">
              <a:ea typeface="ＭＳ Ｐゴシック" charset="0"/>
              <a:cs typeface="+mj-cs"/>
            </a:endParaRPr>
          </a:p>
        </p:txBody>
      </p:sp>
      <p:sp>
        <p:nvSpPr>
          <p:cNvPr id="61448" name="Text Box 7"/>
          <p:cNvSpPr txBox="1">
            <a:spLocks noChangeArrowheads="1"/>
          </p:cNvSpPr>
          <p:nvPr/>
        </p:nvSpPr>
        <p:spPr bwMode="auto">
          <a:xfrm>
            <a:off x="727624" y="2760662"/>
            <a:ext cx="809625" cy="75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 smtClean="0">
                <a:solidFill>
                  <a:srgbClr val="000000"/>
                </a:solidFill>
              </a:rPr>
              <a:t>User</a:t>
            </a:r>
          </a:p>
          <a:p>
            <a:pPr algn="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 smtClean="0">
                <a:solidFill>
                  <a:srgbClr val="000000"/>
                </a:solidFill>
              </a:rPr>
              <a:t>types</a:t>
            </a:r>
          </a:p>
          <a:p>
            <a:pPr algn="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‘C’</a:t>
            </a:r>
            <a:endParaRPr lang="en-US" altLang="en-US" sz="1000" dirty="0" smtClean="0">
              <a:solidFill>
                <a:srgbClr val="000000"/>
              </a:solidFill>
            </a:endParaRPr>
          </a:p>
        </p:txBody>
      </p:sp>
      <p:sp>
        <p:nvSpPr>
          <p:cNvPr id="61449" name="Text Box 8"/>
          <p:cNvSpPr txBox="1">
            <a:spLocks noChangeArrowheads="1"/>
          </p:cNvSpPr>
          <p:nvPr/>
        </p:nvSpPr>
        <p:spPr bwMode="auto">
          <a:xfrm>
            <a:off x="476799" y="4373562"/>
            <a:ext cx="1084262" cy="97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 smtClean="0">
                <a:solidFill>
                  <a:srgbClr val="000000"/>
                </a:solidFill>
              </a:rPr>
              <a:t>host ACKs</a:t>
            </a:r>
          </a:p>
          <a:p>
            <a:pPr algn="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 smtClean="0">
                <a:solidFill>
                  <a:srgbClr val="000000"/>
                </a:solidFill>
              </a:rPr>
              <a:t>receipt </a:t>
            </a:r>
          </a:p>
          <a:p>
            <a:pPr algn="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 smtClean="0">
                <a:solidFill>
                  <a:srgbClr val="000000"/>
                </a:solidFill>
              </a:rPr>
              <a:t>of echoed</a:t>
            </a:r>
          </a:p>
          <a:p>
            <a:pPr algn="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‘C’</a:t>
            </a:r>
            <a:endParaRPr lang="en-US" altLang="en-US" sz="1000" dirty="0" smtClean="0">
              <a:solidFill>
                <a:srgbClr val="000000"/>
              </a:solidFill>
            </a:endParaRPr>
          </a:p>
        </p:txBody>
      </p:sp>
      <p:sp>
        <p:nvSpPr>
          <p:cNvPr id="61450" name="Text Box 9"/>
          <p:cNvSpPr txBox="1">
            <a:spLocks noChangeArrowheads="1"/>
          </p:cNvSpPr>
          <p:nvPr/>
        </p:nvSpPr>
        <p:spPr bwMode="auto">
          <a:xfrm>
            <a:off x="4137574" y="3495675"/>
            <a:ext cx="117532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 smtClean="0">
                <a:solidFill>
                  <a:srgbClr val="000000"/>
                </a:solidFill>
              </a:rPr>
              <a:t>host ACKs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 smtClean="0">
                <a:solidFill>
                  <a:srgbClr val="000000"/>
                </a:solidFill>
              </a:rPr>
              <a:t>receipt of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‘C’</a:t>
            </a:r>
            <a:r>
              <a:rPr lang="en-US" altLang="ja-JP" dirty="0" smtClean="0">
                <a:solidFill>
                  <a:srgbClr val="000000"/>
                </a:solidFill>
              </a:rPr>
              <a:t>, echoes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 smtClean="0">
                <a:solidFill>
                  <a:srgbClr val="000000"/>
                </a:solidFill>
              </a:rPr>
              <a:t>back </a:t>
            </a:r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‘C’</a:t>
            </a:r>
            <a:endParaRPr lang="en-US" altLang="en-US" dirty="0" smtClean="0">
              <a:solidFill>
                <a:srgbClr val="000000"/>
              </a:solidFill>
            </a:endParaRPr>
          </a:p>
        </p:txBody>
      </p:sp>
      <p:sp>
        <p:nvSpPr>
          <p:cNvPr id="61451" name="Line 10"/>
          <p:cNvSpPr>
            <a:spLocks noChangeShapeType="1"/>
          </p:cNvSpPr>
          <p:nvPr/>
        </p:nvSpPr>
        <p:spPr bwMode="auto">
          <a:xfrm flipH="1">
            <a:off x="1527724" y="3927475"/>
            <a:ext cx="2554287" cy="8001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1452" name="Text Box 11"/>
          <p:cNvSpPr txBox="1">
            <a:spLocks noChangeArrowheads="1"/>
          </p:cNvSpPr>
          <p:nvPr/>
        </p:nvSpPr>
        <p:spPr bwMode="auto">
          <a:xfrm>
            <a:off x="1721399" y="5730875"/>
            <a:ext cx="23796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99"/>
                </a:solidFill>
              </a:rPr>
              <a:t>simple telnet scenario</a:t>
            </a:r>
            <a:endParaRPr lang="en-US" altLang="en-US" sz="1000" smtClean="0">
              <a:solidFill>
                <a:srgbClr val="000099"/>
              </a:solidFill>
            </a:endParaRPr>
          </a:p>
        </p:txBody>
      </p:sp>
      <p:sp>
        <p:nvSpPr>
          <p:cNvPr id="61453" name="Text Box 13"/>
          <p:cNvSpPr txBox="1">
            <a:spLocks noChangeArrowheads="1"/>
          </p:cNvSpPr>
          <p:nvPr/>
        </p:nvSpPr>
        <p:spPr bwMode="auto">
          <a:xfrm>
            <a:off x="3712124" y="1870075"/>
            <a:ext cx="7731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Host B</a:t>
            </a:r>
          </a:p>
        </p:txBody>
      </p:sp>
      <p:sp>
        <p:nvSpPr>
          <p:cNvPr id="61454" name="Text Box 17"/>
          <p:cNvSpPr txBox="1">
            <a:spLocks noChangeArrowheads="1"/>
          </p:cNvSpPr>
          <p:nvPr/>
        </p:nvSpPr>
        <p:spPr bwMode="auto">
          <a:xfrm>
            <a:off x="1141961" y="1876425"/>
            <a:ext cx="7731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Host A</a:t>
            </a:r>
          </a:p>
        </p:txBody>
      </p:sp>
      <p:sp>
        <p:nvSpPr>
          <p:cNvPr id="61455" name="Rectangle 18"/>
          <p:cNvSpPr>
            <a:spLocks noChangeArrowheads="1"/>
          </p:cNvSpPr>
          <p:nvPr/>
        </p:nvSpPr>
        <p:spPr bwMode="auto">
          <a:xfrm>
            <a:off x="2350049" y="3246437"/>
            <a:ext cx="814387" cy="3794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1456" name="Text Box 19"/>
          <p:cNvSpPr txBox="1">
            <a:spLocks noChangeArrowheads="1"/>
          </p:cNvSpPr>
          <p:nvPr/>
        </p:nvSpPr>
        <p:spPr bwMode="auto">
          <a:xfrm>
            <a:off x="1605028" y="3298825"/>
            <a:ext cx="24965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dirty="0" err="1" smtClean="0">
                <a:solidFill>
                  <a:srgbClr val="000000"/>
                </a:solidFill>
              </a:rPr>
              <a:t>Seq</a:t>
            </a:r>
            <a:r>
              <a:rPr lang="en-US" altLang="en-US" sz="1400" dirty="0" smtClean="0">
                <a:solidFill>
                  <a:srgbClr val="000000"/>
                </a:solidFill>
              </a:rPr>
              <a:t>=42, ACK=79, data = </a:t>
            </a:r>
            <a:r>
              <a:rPr lang="en-US" altLang="ja-JP" sz="1400" dirty="0">
                <a:solidFill>
                  <a:srgbClr val="000000"/>
                </a:solidFill>
                <a:latin typeface="Arial" pitchFamily="34" charset="0"/>
              </a:rPr>
              <a:t>‘C’</a:t>
            </a:r>
            <a:endParaRPr lang="en-US" altLang="en-US" sz="1400" dirty="0" smtClean="0">
              <a:solidFill>
                <a:srgbClr val="000000"/>
              </a:solidFill>
            </a:endParaRPr>
          </a:p>
        </p:txBody>
      </p:sp>
      <p:sp>
        <p:nvSpPr>
          <p:cNvPr id="61457" name="Rectangle 20"/>
          <p:cNvSpPr>
            <a:spLocks noChangeArrowheads="1"/>
          </p:cNvSpPr>
          <p:nvPr/>
        </p:nvSpPr>
        <p:spPr bwMode="auto">
          <a:xfrm>
            <a:off x="2384974" y="4205287"/>
            <a:ext cx="823912" cy="2460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1458" name="Text Box 21"/>
          <p:cNvSpPr txBox="1">
            <a:spLocks noChangeArrowheads="1"/>
          </p:cNvSpPr>
          <p:nvPr/>
        </p:nvSpPr>
        <p:spPr bwMode="auto">
          <a:xfrm>
            <a:off x="1617331" y="4194175"/>
            <a:ext cx="247349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dirty="0" err="1" smtClean="0">
                <a:solidFill>
                  <a:srgbClr val="000000"/>
                </a:solidFill>
                <a:latin typeface="Arial" pitchFamily="34" charset="0"/>
              </a:rPr>
              <a:t>Seq</a:t>
            </a:r>
            <a:r>
              <a:rPr lang="en-US" altLang="en-US" sz="1400" dirty="0" smtClean="0">
                <a:solidFill>
                  <a:srgbClr val="000000"/>
                </a:solidFill>
                <a:latin typeface="Arial" pitchFamily="34" charset="0"/>
              </a:rPr>
              <a:t>=79, ACK=43, data = </a:t>
            </a:r>
            <a:r>
              <a:rPr lang="en-US" altLang="ja-JP" sz="1400" dirty="0" smtClean="0">
                <a:solidFill>
                  <a:srgbClr val="000000"/>
                </a:solidFill>
                <a:latin typeface="Arial" pitchFamily="34" charset="0"/>
              </a:rPr>
              <a:t>‘C’</a:t>
            </a:r>
            <a:endParaRPr lang="en-US" altLang="en-US" sz="10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1459" name="Rectangle 22"/>
          <p:cNvSpPr>
            <a:spLocks noChangeArrowheads="1"/>
          </p:cNvSpPr>
          <p:nvPr/>
        </p:nvSpPr>
        <p:spPr bwMode="auto">
          <a:xfrm>
            <a:off x="2451649" y="5053012"/>
            <a:ext cx="958850" cy="357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1460" name="Text Box 23"/>
          <p:cNvSpPr txBox="1">
            <a:spLocks noChangeArrowheads="1"/>
          </p:cNvSpPr>
          <p:nvPr/>
        </p:nvSpPr>
        <p:spPr bwMode="auto">
          <a:xfrm>
            <a:off x="2130974" y="5067300"/>
            <a:ext cx="1565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smtClean="0">
                <a:solidFill>
                  <a:srgbClr val="000000"/>
                </a:solidFill>
                <a:latin typeface="Arial" pitchFamily="34" charset="0"/>
              </a:rPr>
              <a:t>Seq=43, ACK=80</a:t>
            </a:r>
            <a:endParaRPr lang="en-US" altLang="en-US" sz="10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1461" name="Line 24"/>
          <p:cNvSpPr>
            <a:spLocks noChangeShapeType="1"/>
          </p:cNvSpPr>
          <p:nvPr/>
        </p:nvSpPr>
        <p:spPr bwMode="auto">
          <a:xfrm>
            <a:off x="1515024" y="2913062"/>
            <a:ext cx="0" cy="25876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1462" name="Line 25"/>
          <p:cNvSpPr>
            <a:spLocks noChangeShapeType="1"/>
          </p:cNvSpPr>
          <p:nvPr/>
        </p:nvSpPr>
        <p:spPr bwMode="auto">
          <a:xfrm>
            <a:off x="4177261" y="2965450"/>
            <a:ext cx="0" cy="25876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grpSp>
        <p:nvGrpSpPr>
          <p:cNvPr id="62487" name="Group 27"/>
          <p:cNvGrpSpPr>
            <a:grpSpLocks/>
          </p:cNvGrpSpPr>
          <p:nvPr/>
        </p:nvGrpSpPr>
        <p:grpSpPr bwMode="auto">
          <a:xfrm>
            <a:off x="1007024" y="2092325"/>
            <a:ext cx="755650" cy="782637"/>
            <a:chOff x="-44" y="1473"/>
            <a:chExt cx="981" cy="1105"/>
          </a:xfrm>
        </p:grpSpPr>
        <p:pic>
          <p:nvPicPr>
            <p:cNvPr id="62491" name="Picture 28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2492" name="Freeform 2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</p:grpSp>
      <p:grpSp>
        <p:nvGrpSpPr>
          <p:cNvPr id="62488" name="Group 30"/>
          <p:cNvGrpSpPr>
            <a:grpSpLocks/>
          </p:cNvGrpSpPr>
          <p:nvPr/>
        </p:nvGrpSpPr>
        <p:grpSpPr bwMode="auto">
          <a:xfrm flipH="1">
            <a:off x="3869286" y="2132012"/>
            <a:ext cx="788988" cy="862013"/>
            <a:chOff x="-44" y="1473"/>
            <a:chExt cx="981" cy="1105"/>
          </a:xfrm>
        </p:grpSpPr>
        <p:pic>
          <p:nvPicPr>
            <p:cNvPr id="62489" name="Picture 31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2490" name="Freeform 3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28600" y="1447800"/>
            <a:ext cx="840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Suppose that starting sequence numbers are 42 and 79 for the client (A) and server (B).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91200" y="2063750"/>
            <a:ext cx="3102561" cy="1200329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Recall that the ACK # is the Sequence # of the next byte of data that the host is waiting for!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 bwMode="auto">
          <a:xfrm flipH="1">
            <a:off x="2281788" y="1807150"/>
            <a:ext cx="2290212" cy="15597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Arrow Connector 32"/>
          <p:cNvCxnSpPr/>
          <p:nvPr/>
        </p:nvCxnSpPr>
        <p:spPr bwMode="auto">
          <a:xfrm flipH="1">
            <a:off x="2313764" y="1752600"/>
            <a:ext cx="2944036" cy="24485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5791201" y="3440112"/>
            <a:ext cx="3102560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ACK 79 in Client-to-Server data is carried in a segment carrying Server-to-Client data.</a:t>
            </a:r>
          </a:p>
          <a:p>
            <a:r>
              <a:rPr lang="en-US" dirty="0" smtClean="0"/>
              <a:t>This ACK is said to be </a:t>
            </a:r>
            <a:r>
              <a:rPr lang="en-US" b="1" dirty="0" smtClean="0"/>
              <a:t>piggybacked</a:t>
            </a:r>
            <a:r>
              <a:rPr lang="en-US" dirty="0" smtClean="0"/>
              <a:t> on the Server-to-Client segment.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196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6246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78983963-A90B-46DA-B5FD-D3054FDA9AA5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pic>
        <p:nvPicPr>
          <p:cNvPr id="63492" name="Picture 1029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947738"/>
            <a:ext cx="6935788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42925" y="233363"/>
            <a:ext cx="7772400" cy="920750"/>
          </a:xfrm>
        </p:spPr>
        <p:txBody>
          <a:bodyPr/>
          <a:lstStyle/>
          <a:p>
            <a:pPr>
              <a:defRPr/>
            </a:pPr>
            <a:r>
              <a:rPr lang="en-US" altLang="en-US" smtClean="0"/>
              <a:t>TCP round trip time, timeout</a:t>
            </a:r>
            <a:endParaRPr lang="en-US" altLang="en-US" sz="4800" smtClean="0"/>
          </a:p>
        </p:txBody>
      </p:sp>
      <p:sp>
        <p:nvSpPr>
          <p:cNvPr id="62470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581025" y="1436688"/>
            <a:ext cx="3716338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3200" u="sng">
                <a:solidFill>
                  <a:srgbClr val="FF0000"/>
                </a:solidFill>
                <a:ea typeface="ＭＳ Ｐゴシック" charset="0"/>
                <a:cs typeface="+mn-cs"/>
              </a:rPr>
              <a:t>Q:</a:t>
            </a:r>
            <a:r>
              <a:rPr lang="en-US" sz="3200">
                <a:ea typeface="ＭＳ Ｐゴシック" charset="0"/>
                <a:cs typeface="+mn-cs"/>
              </a:rPr>
              <a:t> how to set TCP timeout value?</a:t>
            </a:r>
          </a:p>
          <a:p>
            <a:pPr>
              <a:lnSpc>
                <a:spcPct val="90000"/>
              </a:lnSpc>
              <a:buFont typeface="Wingdings" charset="0"/>
              <a:buChar char="v"/>
              <a:defRPr/>
            </a:pPr>
            <a:r>
              <a:rPr lang="en-US">
                <a:ea typeface="ＭＳ Ｐゴシック" charset="0"/>
                <a:cs typeface="+mn-cs"/>
              </a:rPr>
              <a:t>longer than RTT</a:t>
            </a:r>
          </a:p>
          <a:p>
            <a:pPr lvl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but RTT varies</a:t>
            </a:r>
          </a:p>
          <a:p>
            <a:pPr>
              <a:lnSpc>
                <a:spcPct val="90000"/>
              </a:lnSpc>
              <a:buFont typeface="Wingdings" charset="0"/>
              <a:buChar char="v"/>
              <a:defRPr/>
            </a:pPr>
            <a:r>
              <a:rPr lang="en-US" i="1">
                <a:ea typeface="ＭＳ Ｐゴシック" charset="0"/>
                <a:cs typeface="+mn-cs"/>
              </a:rPr>
              <a:t>too short:</a:t>
            </a:r>
            <a:r>
              <a:rPr lang="en-US">
                <a:ea typeface="ＭＳ Ｐゴシック" charset="0"/>
                <a:cs typeface="+mn-cs"/>
              </a:rPr>
              <a:t> premature timeout, unnecessary retransmissions</a:t>
            </a:r>
          </a:p>
          <a:p>
            <a:pPr>
              <a:lnSpc>
                <a:spcPct val="90000"/>
              </a:lnSpc>
              <a:buFont typeface="Wingdings" charset="0"/>
              <a:buChar char="v"/>
              <a:defRPr/>
            </a:pPr>
            <a:r>
              <a:rPr lang="en-US" i="1">
                <a:ea typeface="ＭＳ Ｐゴシック" charset="0"/>
                <a:cs typeface="+mn-cs"/>
              </a:rPr>
              <a:t>too long:</a:t>
            </a:r>
            <a:r>
              <a:rPr lang="en-US">
                <a:ea typeface="ＭＳ Ｐゴシック" charset="0"/>
                <a:cs typeface="+mn-cs"/>
              </a:rPr>
              <a:t> slow reaction to segment loss</a:t>
            </a:r>
          </a:p>
        </p:txBody>
      </p:sp>
      <p:sp>
        <p:nvSpPr>
          <p:cNvPr id="62471" name="Rectangle 1028"/>
          <p:cNvSpPr>
            <a:spLocks noGrp="1" noChangeArrowheads="1"/>
          </p:cNvSpPr>
          <p:nvPr>
            <p:ph type="body" sz="half" idx="2"/>
          </p:nvPr>
        </p:nvSpPr>
        <p:spPr>
          <a:xfrm>
            <a:off x="4646613" y="1485900"/>
            <a:ext cx="4059237" cy="464820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en-US" u="sng" dirty="0" smtClean="0">
                <a:solidFill>
                  <a:srgbClr val="FF0000"/>
                </a:solidFill>
              </a:rPr>
              <a:t>Q:</a:t>
            </a:r>
            <a:r>
              <a:rPr lang="en-US" altLang="en-US" dirty="0" smtClean="0"/>
              <a:t> how to estimate RTT?</a:t>
            </a:r>
          </a:p>
          <a:p>
            <a:pPr>
              <a:defRPr/>
            </a:pPr>
            <a:r>
              <a:rPr lang="en-US" altLang="en-US" sz="2400" b="1" dirty="0" err="1" smtClean="0">
                <a:solidFill>
                  <a:srgbClr val="000099"/>
                </a:solidFill>
                <a:latin typeface="Courier New" pitchFamily="49" charset="0"/>
              </a:rPr>
              <a:t>SampleRTT</a:t>
            </a:r>
            <a:r>
              <a:rPr lang="en-US" altLang="en-US" sz="2400" dirty="0" smtClean="0">
                <a:solidFill>
                  <a:srgbClr val="000099"/>
                </a:solidFill>
              </a:rPr>
              <a:t>:</a:t>
            </a:r>
            <a:r>
              <a:rPr lang="en-US" altLang="en-US" sz="2400" dirty="0" smtClean="0"/>
              <a:t> measured time from segment transmission until ACK receipt</a:t>
            </a:r>
          </a:p>
          <a:p>
            <a:pPr lvl="1">
              <a:defRPr/>
            </a:pPr>
            <a:r>
              <a:rPr lang="en-US" altLang="en-US" dirty="0" smtClean="0"/>
              <a:t>ignore retransmissions</a:t>
            </a:r>
          </a:p>
          <a:p>
            <a:pPr>
              <a:defRPr/>
            </a:pPr>
            <a:r>
              <a:rPr lang="en-US" altLang="en-US" sz="2400" b="1" dirty="0" err="1" smtClean="0">
                <a:latin typeface="Courier New" pitchFamily="49" charset="0"/>
              </a:rPr>
              <a:t>SampleRTT</a:t>
            </a:r>
            <a:r>
              <a:rPr lang="en-US" altLang="en-US" sz="2400" dirty="0" smtClean="0"/>
              <a:t> will vary, want estimated RTT </a:t>
            </a:r>
            <a:r>
              <a:rPr lang="en-US" altLang="ja-JP" sz="2400" dirty="0" smtClean="0"/>
              <a:t>“smoother”</a:t>
            </a:r>
            <a:endParaRPr lang="en-US" altLang="ja-JP" dirty="0" smtClean="0"/>
          </a:p>
          <a:p>
            <a:pPr lvl="1">
              <a:defRPr/>
            </a:pPr>
            <a:r>
              <a:rPr lang="en-US" altLang="en-US" dirty="0" smtClean="0"/>
              <a:t>average several </a:t>
            </a:r>
            <a:r>
              <a:rPr lang="en-US" altLang="en-US" i="1" dirty="0" smtClean="0"/>
              <a:t>recent</a:t>
            </a:r>
            <a:r>
              <a:rPr lang="en-US" altLang="en-US" dirty="0" smtClean="0"/>
              <a:t> measurements, not just current </a:t>
            </a:r>
            <a:r>
              <a:rPr lang="en-US" altLang="en-US" b="1" dirty="0" err="1" smtClean="0">
                <a:latin typeface="Courier New" pitchFamily="49" charset="0"/>
              </a:rPr>
              <a:t>SampleRTT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66770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63491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15BB47B4-4953-497C-9153-3BA414BDBF1E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grpSp>
        <p:nvGrpSpPr>
          <p:cNvPr id="64516" name="Group 14"/>
          <p:cNvGrpSpPr>
            <a:grpSpLocks/>
          </p:cNvGrpSpPr>
          <p:nvPr/>
        </p:nvGrpSpPr>
        <p:grpSpPr bwMode="auto">
          <a:xfrm>
            <a:off x="1708150" y="2565400"/>
            <a:ext cx="6272213" cy="4292600"/>
            <a:chOff x="782" y="1865"/>
            <a:chExt cx="3951" cy="2704"/>
          </a:xfrm>
        </p:grpSpPr>
        <p:pic>
          <p:nvPicPr>
            <p:cNvPr id="64531" name="Picture 1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" y="1865"/>
              <a:ext cx="3951" cy="2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508" name="Rectangle 13"/>
            <p:cNvSpPr>
              <a:spLocks noChangeArrowheads="1"/>
            </p:cNvSpPr>
            <p:nvPr/>
          </p:nvSpPr>
          <p:spPr bwMode="auto">
            <a:xfrm>
              <a:off x="2070" y="1926"/>
              <a:ext cx="1404" cy="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63493" name="Text Box 3"/>
          <p:cNvSpPr txBox="1">
            <a:spLocks noChangeArrowheads="1"/>
          </p:cNvSpPr>
          <p:nvPr/>
        </p:nvSpPr>
        <p:spPr bwMode="auto">
          <a:xfrm>
            <a:off x="533400" y="1362075"/>
            <a:ext cx="7515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smtClean="0">
                <a:solidFill>
                  <a:srgbClr val="000000"/>
                </a:solidFill>
                <a:latin typeface="Courier New" charset="0"/>
              </a:rPr>
              <a:t>EstimatedRTT = (1- </a:t>
            </a:r>
            <a:r>
              <a:rPr lang="en-US" sz="2000" b="1" smtClean="0">
                <a:solidFill>
                  <a:srgbClr val="000000"/>
                </a:solidFill>
                <a:latin typeface="Courier New" charset="0"/>
                <a:sym typeface="Symbol" charset="0"/>
              </a:rPr>
              <a:t></a:t>
            </a:r>
            <a:r>
              <a:rPr lang="en-US" sz="2000" b="1" smtClean="0">
                <a:solidFill>
                  <a:srgbClr val="000000"/>
                </a:solidFill>
                <a:latin typeface="Courier New" charset="0"/>
              </a:rPr>
              <a:t>)*EstimatedRTT + </a:t>
            </a:r>
            <a:r>
              <a:rPr lang="en-US" sz="2000" b="1" smtClean="0">
                <a:solidFill>
                  <a:srgbClr val="000000"/>
                </a:solidFill>
                <a:latin typeface="Courier New" charset="0"/>
                <a:sym typeface="Symbol" charset="0"/>
              </a:rPr>
              <a:t></a:t>
            </a:r>
            <a:r>
              <a:rPr lang="en-US" sz="2000" b="1" smtClean="0">
                <a:solidFill>
                  <a:srgbClr val="000000"/>
                </a:solidFill>
                <a:latin typeface="Courier New" charset="0"/>
              </a:rPr>
              <a:t>*SampleRTT</a:t>
            </a:r>
          </a:p>
        </p:txBody>
      </p:sp>
      <p:sp>
        <p:nvSpPr>
          <p:cNvPr id="63494" name="Rectangle 4"/>
          <p:cNvSpPr>
            <a:spLocks noChangeArrowheads="1"/>
          </p:cNvSpPr>
          <p:nvPr/>
        </p:nvSpPr>
        <p:spPr bwMode="auto">
          <a:xfrm>
            <a:off x="1163638" y="1836738"/>
            <a:ext cx="7067550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400">
                <a:solidFill>
                  <a:srgbClr val="000000"/>
                </a:solidFill>
                <a:ea typeface="ＭＳ Ｐゴシック" charset="0"/>
              </a:rPr>
              <a:t>exponential weighted moving average</a:t>
            </a:r>
          </a:p>
          <a:p>
            <a:pPr marL="342900" indent="-342900" eaLnBrk="0" fontAlgn="base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400">
                <a:solidFill>
                  <a:srgbClr val="000000"/>
                </a:solidFill>
                <a:ea typeface="ＭＳ Ｐゴシック" charset="0"/>
              </a:rPr>
              <a:t>influence of past sample decreases exponentially fast</a:t>
            </a:r>
          </a:p>
          <a:p>
            <a:pPr marL="342900" indent="-342900" eaLnBrk="0" fontAlgn="base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400">
                <a:solidFill>
                  <a:srgbClr val="000000"/>
                </a:solidFill>
                <a:ea typeface="ＭＳ Ｐゴシック" charset="0"/>
              </a:rPr>
              <a:t>typical value: </a:t>
            </a:r>
            <a:r>
              <a:rPr lang="en-US" sz="2400" b="1">
                <a:solidFill>
                  <a:srgbClr val="000000"/>
                </a:solidFill>
                <a:latin typeface="Courier New" charset="0"/>
                <a:ea typeface="ＭＳ Ｐゴシック" charset="0"/>
                <a:sym typeface="Symbol" charset="0"/>
              </a:rPr>
              <a:t> =</a:t>
            </a:r>
            <a:r>
              <a:rPr lang="en-US" sz="2400">
                <a:solidFill>
                  <a:srgbClr val="000000"/>
                </a:solidFill>
                <a:ea typeface="ＭＳ Ｐゴシック" charset="0"/>
              </a:rPr>
              <a:t> 0.125</a:t>
            </a:r>
          </a:p>
        </p:txBody>
      </p:sp>
      <p:pic>
        <p:nvPicPr>
          <p:cNvPr id="64519" name="Picture 1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947738"/>
            <a:ext cx="6935788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6" name="Rectangle 11"/>
          <p:cNvSpPr>
            <a:spLocks noGrp="1" noChangeArrowheads="1"/>
          </p:cNvSpPr>
          <p:nvPr>
            <p:ph type="title"/>
          </p:nvPr>
        </p:nvSpPr>
        <p:spPr>
          <a:xfrm>
            <a:off x="542925" y="233363"/>
            <a:ext cx="7772400" cy="92075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TCP round trip time, timeout</a:t>
            </a:r>
          </a:p>
        </p:txBody>
      </p:sp>
      <p:sp>
        <p:nvSpPr>
          <p:cNvPr id="63497" name="Text Box 18"/>
          <p:cNvSpPr txBox="1">
            <a:spLocks noChangeArrowheads="1"/>
          </p:cNvSpPr>
          <p:nvPr/>
        </p:nvSpPr>
        <p:spPr bwMode="auto">
          <a:xfrm rot="10800000">
            <a:off x="1531938" y="3535363"/>
            <a:ext cx="428625" cy="17478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RTT (milliseconds)</a:t>
            </a:r>
          </a:p>
        </p:txBody>
      </p:sp>
      <p:sp>
        <p:nvSpPr>
          <p:cNvPr id="63498" name="Text Box 19"/>
          <p:cNvSpPr txBox="1">
            <a:spLocks noChangeArrowheads="1"/>
          </p:cNvSpPr>
          <p:nvPr/>
        </p:nvSpPr>
        <p:spPr bwMode="auto">
          <a:xfrm>
            <a:off x="2265363" y="3168650"/>
            <a:ext cx="3867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  <a:latin typeface="Arial" charset="0"/>
              </a:rPr>
              <a:t>RTT:</a:t>
            </a:r>
            <a:r>
              <a:rPr lang="en-US" sz="1400" smtClean="0">
                <a:solidFill>
                  <a:srgbClr val="FFFFFF"/>
                </a:solidFill>
                <a:latin typeface="Arial" charset="0"/>
              </a:rPr>
              <a:t> </a:t>
            </a:r>
            <a:r>
              <a:rPr lang="en-US" sz="1400" smtClean="0">
                <a:solidFill>
                  <a:srgbClr val="000000"/>
                </a:solidFill>
                <a:latin typeface="Arial" charset="0"/>
              </a:rPr>
              <a:t>gaia.cs.umass.edu</a:t>
            </a:r>
            <a:r>
              <a:rPr lang="en-US" sz="1400" smtClean="0">
                <a:solidFill>
                  <a:srgbClr val="FFFFFF"/>
                </a:solidFill>
                <a:latin typeface="Arial" charset="0"/>
              </a:rPr>
              <a:t> </a:t>
            </a:r>
            <a:r>
              <a:rPr lang="en-US" sz="1400" smtClean="0">
                <a:solidFill>
                  <a:srgbClr val="000000"/>
                </a:solidFill>
                <a:latin typeface="Arial" charset="0"/>
              </a:rPr>
              <a:t>to</a:t>
            </a:r>
            <a:r>
              <a:rPr lang="en-US" sz="1400" smtClean="0">
                <a:solidFill>
                  <a:srgbClr val="FFFFFF"/>
                </a:solidFill>
                <a:latin typeface="Arial" charset="0"/>
              </a:rPr>
              <a:t> </a:t>
            </a:r>
            <a:r>
              <a:rPr lang="en-US" sz="1400" smtClean="0">
                <a:solidFill>
                  <a:srgbClr val="000000"/>
                </a:solidFill>
                <a:latin typeface="Arial" charset="0"/>
              </a:rPr>
              <a:t>fantasia.eurecom.fr</a:t>
            </a:r>
          </a:p>
        </p:txBody>
      </p:sp>
      <p:sp>
        <p:nvSpPr>
          <p:cNvPr id="63499" name="Text Box 20"/>
          <p:cNvSpPr txBox="1">
            <a:spLocks noChangeArrowheads="1"/>
          </p:cNvSpPr>
          <p:nvPr/>
        </p:nvSpPr>
        <p:spPr bwMode="auto">
          <a:xfrm>
            <a:off x="6221413" y="5230813"/>
            <a:ext cx="11811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sampleRTT</a:t>
            </a:r>
          </a:p>
        </p:txBody>
      </p:sp>
      <p:sp>
        <p:nvSpPr>
          <p:cNvPr id="63500" name="Text Box 21"/>
          <p:cNvSpPr txBox="1">
            <a:spLocks noChangeArrowheads="1"/>
          </p:cNvSpPr>
          <p:nvPr/>
        </p:nvSpPr>
        <p:spPr bwMode="auto">
          <a:xfrm>
            <a:off x="6215063" y="5548313"/>
            <a:ext cx="1431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EstimatedRTT</a:t>
            </a:r>
          </a:p>
        </p:txBody>
      </p:sp>
      <p:sp>
        <p:nvSpPr>
          <p:cNvPr id="63501" name="AutoShape 22"/>
          <p:cNvSpPr>
            <a:spLocks noChangeArrowheads="1"/>
          </p:cNvSpPr>
          <p:nvPr/>
        </p:nvSpPr>
        <p:spPr bwMode="auto">
          <a:xfrm>
            <a:off x="6005513" y="5343525"/>
            <a:ext cx="147637" cy="142875"/>
          </a:xfrm>
          <a:prstGeom prst="diamond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3502" name="AutoShape 23"/>
          <p:cNvSpPr>
            <a:spLocks noChangeArrowheads="1"/>
          </p:cNvSpPr>
          <p:nvPr/>
        </p:nvSpPr>
        <p:spPr bwMode="auto">
          <a:xfrm rot="2776382">
            <a:off x="6011069" y="5633244"/>
            <a:ext cx="147637" cy="142875"/>
          </a:xfrm>
          <a:prstGeom prst="diamond">
            <a:avLst/>
          </a:prstGeom>
          <a:solidFill>
            <a:srgbClr val="FF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3503" name="Rectangle 24"/>
          <p:cNvSpPr>
            <a:spLocks noChangeArrowheads="1"/>
          </p:cNvSpPr>
          <p:nvPr/>
        </p:nvSpPr>
        <p:spPr bwMode="auto">
          <a:xfrm>
            <a:off x="4108450" y="6389688"/>
            <a:ext cx="1863725" cy="468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grpSp>
        <p:nvGrpSpPr>
          <p:cNvPr id="64528" name="Group 15"/>
          <p:cNvGrpSpPr>
            <a:grpSpLocks/>
          </p:cNvGrpSpPr>
          <p:nvPr/>
        </p:nvGrpSpPr>
        <p:grpSpPr bwMode="auto">
          <a:xfrm>
            <a:off x="4041775" y="6386513"/>
            <a:ext cx="1512888" cy="336550"/>
            <a:chOff x="2343" y="3645"/>
            <a:chExt cx="953" cy="212"/>
          </a:xfrm>
        </p:grpSpPr>
        <p:sp>
          <p:nvSpPr>
            <p:cNvPr id="63505" name="Rectangle 16"/>
            <p:cNvSpPr>
              <a:spLocks noChangeArrowheads="1"/>
            </p:cNvSpPr>
            <p:nvPr/>
          </p:nvSpPr>
          <p:spPr bwMode="auto">
            <a:xfrm>
              <a:off x="2592" y="3695"/>
              <a:ext cx="527" cy="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63506" name="Text Box 17"/>
            <p:cNvSpPr txBox="1">
              <a:spLocks noChangeArrowheads="1"/>
            </p:cNvSpPr>
            <p:nvPr/>
          </p:nvSpPr>
          <p:spPr bwMode="auto">
            <a:xfrm>
              <a:off x="2343" y="3645"/>
              <a:ext cx="95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time (seconds)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194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6451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A489BA7E-215A-4237-9693-6D0D07BAEE99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64516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555625" y="1595438"/>
            <a:ext cx="7918450" cy="1495425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en-US" dirty="0" smtClean="0">
                <a:solidFill>
                  <a:srgbClr val="000099"/>
                </a:solidFill>
              </a:rPr>
              <a:t>timeout interval:</a:t>
            </a:r>
            <a:r>
              <a:rPr lang="en-US" altLang="en-US" sz="2400" b="1" dirty="0" smtClean="0">
                <a:latin typeface="Courier New" pitchFamily="49" charset="0"/>
              </a:rPr>
              <a:t> </a:t>
            </a:r>
            <a:r>
              <a:rPr lang="en-US" altLang="en-US" sz="2400" b="1" dirty="0" err="1" smtClean="0">
                <a:latin typeface="Courier New" pitchFamily="49" charset="0"/>
              </a:rPr>
              <a:t>EstimatedRTT</a:t>
            </a:r>
            <a:r>
              <a:rPr lang="en-US" altLang="en-US" sz="2400" dirty="0" smtClean="0"/>
              <a:t> plus </a:t>
            </a:r>
            <a:r>
              <a:rPr lang="en-US" altLang="ja-JP" sz="2400" dirty="0" smtClean="0"/>
              <a:t>“safety margin”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000" dirty="0" smtClean="0"/>
              <a:t>large variation in </a:t>
            </a:r>
            <a:r>
              <a:rPr lang="en-US" altLang="en-US" sz="2000" b="1" dirty="0" err="1" smtClean="0">
                <a:latin typeface="Courier New" pitchFamily="49" charset="0"/>
              </a:rPr>
              <a:t>EstimatedRTT</a:t>
            </a:r>
            <a:r>
              <a:rPr lang="en-US" altLang="en-US" sz="2000" b="1" dirty="0" smtClean="0">
                <a:latin typeface="Courier New" pitchFamily="49" charset="0"/>
              </a:rPr>
              <a:t> -&gt;</a:t>
            </a:r>
            <a:r>
              <a:rPr lang="en-US" altLang="en-US" sz="2000" dirty="0" smtClean="0"/>
              <a:t> larger safety margin</a:t>
            </a:r>
          </a:p>
          <a:p>
            <a:pPr>
              <a:lnSpc>
                <a:spcPct val="90000"/>
              </a:lnSpc>
              <a:spcBef>
                <a:spcPct val="35000"/>
              </a:spcBef>
              <a:defRPr/>
            </a:pPr>
            <a:r>
              <a:rPr lang="en-US" altLang="en-US" sz="2400" dirty="0" smtClean="0"/>
              <a:t>estimate </a:t>
            </a:r>
            <a:r>
              <a:rPr lang="en-US" altLang="en-US" sz="2400" dirty="0" err="1" smtClean="0"/>
              <a:t>SampleRTT</a:t>
            </a:r>
            <a:r>
              <a:rPr lang="en-US" altLang="en-US" sz="2400" dirty="0" smtClean="0"/>
              <a:t> deviation from </a:t>
            </a:r>
            <a:r>
              <a:rPr lang="en-US" altLang="en-US" sz="2400" dirty="0" err="1" smtClean="0"/>
              <a:t>EstimatedRTT</a:t>
            </a:r>
            <a:r>
              <a:rPr lang="en-US" altLang="en-US" sz="2400" dirty="0" smtClean="0"/>
              <a:t>: </a:t>
            </a:r>
          </a:p>
        </p:txBody>
      </p:sp>
      <p:sp>
        <p:nvSpPr>
          <p:cNvPr id="64517" name="Text Box 7"/>
          <p:cNvSpPr txBox="1">
            <a:spLocks noChangeArrowheads="1"/>
          </p:cNvSpPr>
          <p:nvPr/>
        </p:nvSpPr>
        <p:spPr bwMode="auto">
          <a:xfrm>
            <a:off x="1169988" y="2871788"/>
            <a:ext cx="69754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smtClean="0">
                <a:solidFill>
                  <a:srgbClr val="000000"/>
                </a:solidFill>
                <a:latin typeface="Courier New" charset="0"/>
              </a:rPr>
              <a:t>DevRTT = (1-</a:t>
            </a:r>
            <a:r>
              <a:rPr lang="en-US" sz="2000" b="1" smtClean="0">
                <a:solidFill>
                  <a:srgbClr val="000000"/>
                </a:solidFill>
                <a:latin typeface="Courier New" charset="0"/>
                <a:sym typeface="Symbol" charset="0"/>
              </a:rPr>
              <a:t></a:t>
            </a:r>
            <a:r>
              <a:rPr lang="en-US" sz="2000" b="1" smtClean="0">
                <a:solidFill>
                  <a:srgbClr val="000000"/>
                </a:solidFill>
                <a:latin typeface="Courier New" charset="0"/>
              </a:rPr>
              <a:t>)*DevRTT +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smtClean="0">
                <a:solidFill>
                  <a:srgbClr val="000000"/>
                </a:solidFill>
                <a:latin typeface="Courier New" charset="0"/>
              </a:rPr>
              <a:t>             </a:t>
            </a:r>
            <a:r>
              <a:rPr lang="en-US" sz="2000" b="1" smtClean="0">
                <a:solidFill>
                  <a:srgbClr val="000000"/>
                </a:solidFill>
                <a:latin typeface="Courier New" charset="0"/>
                <a:sym typeface="Symbol" charset="0"/>
              </a:rPr>
              <a:t></a:t>
            </a:r>
            <a:r>
              <a:rPr lang="en-US" sz="2000" b="1" smtClean="0">
                <a:solidFill>
                  <a:srgbClr val="000000"/>
                </a:solidFill>
                <a:latin typeface="Courier New" charset="0"/>
              </a:rPr>
              <a:t>*|SampleRTT-EstimatedRTT|</a:t>
            </a:r>
          </a:p>
        </p:txBody>
      </p:sp>
      <p:pic>
        <p:nvPicPr>
          <p:cNvPr id="65542" name="Picture 1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947738"/>
            <a:ext cx="6935788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9" name="Rectangle 11"/>
          <p:cNvSpPr>
            <a:spLocks noGrp="1" noChangeArrowheads="1"/>
          </p:cNvSpPr>
          <p:nvPr>
            <p:ph type="title"/>
          </p:nvPr>
        </p:nvSpPr>
        <p:spPr>
          <a:xfrm>
            <a:off x="542925" y="233363"/>
            <a:ext cx="7772400" cy="92075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TCP round trip time, timeout</a:t>
            </a:r>
          </a:p>
        </p:txBody>
      </p:sp>
      <p:sp>
        <p:nvSpPr>
          <p:cNvPr id="64520" name="Text Box 12"/>
          <p:cNvSpPr txBox="1">
            <a:spLocks noChangeArrowheads="1"/>
          </p:cNvSpPr>
          <p:nvPr/>
        </p:nvSpPr>
        <p:spPr bwMode="auto">
          <a:xfrm>
            <a:off x="3084513" y="3592513"/>
            <a:ext cx="33861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smtClean="0">
                <a:solidFill>
                  <a:srgbClr val="000000"/>
                </a:solidFill>
                <a:latin typeface="Courier New" charset="0"/>
              </a:rPr>
              <a:t>(typically, </a:t>
            </a:r>
            <a:r>
              <a:rPr lang="en-US" sz="2000" b="1" smtClean="0">
                <a:solidFill>
                  <a:srgbClr val="000000"/>
                </a:solidFill>
                <a:latin typeface="Courier New" charset="0"/>
                <a:sym typeface="Symbol" charset="0"/>
              </a:rPr>
              <a:t> = 0.25)</a:t>
            </a:r>
          </a:p>
        </p:txBody>
      </p:sp>
      <p:sp>
        <p:nvSpPr>
          <p:cNvPr id="64521" name="Rectangle 13"/>
          <p:cNvSpPr>
            <a:spLocks noChangeArrowheads="1"/>
          </p:cNvSpPr>
          <p:nvPr/>
        </p:nvSpPr>
        <p:spPr bwMode="auto">
          <a:xfrm>
            <a:off x="565150" y="4368800"/>
            <a:ext cx="7918450" cy="69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TimeoutInterval = EstimatedRTT + 4*DevRTT</a:t>
            </a:r>
          </a:p>
        </p:txBody>
      </p:sp>
      <p:sp>
        <p:nvSpPr>
          <p:cNvPr id="64522" name="Text Box 14"/>
          <p:cNvSpPr txBox="1">
            <a:spLocks noChangeArrowheads="1"/>
          </p:cNvSpPr>
          <p:nvPr/>
        </p:nvSpPr>
        <p:spPr bwMode="auto">
          <a:xfrm>
            <a:off x="4010025" y="5122863"/>
            <a:ext cx="18113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smtClean="0">
                <a:solidFill>
                  <a:srgbClr val="000099"/>
                </a:solidFill>
              </a:rPr>
              <a:t>estimated RTT</a:t>
            </a:r>
          </a:p>
        </p:txBody>
      </p:sp>
      <p:sp>
        <p:nvSpPr>
          <p:cNvPr id="64523" name="Text Box 16"/>
          <p:cNvSpPr txBox="1">
            <a:spLocks noChangeArrowheads="1"/>
          </p:cNvSpPr>
          <p:nvPr/>
        </p:nvSpPr>
        <p:spPr bwMode="auto">
          <a:xfrm>
            <a:off x="6442075" y="5141913"/>
            <a:ext cx="1917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ja-JP" altLang="en-US" sz="2000" smtClean="0">
                <a:solidFill>
                  <a:srgbClr val="000099"/>
                </a:solidFill>
              </a:rPr>
              <a:t>“</a:t>
            </a:r>
            <a:r>
              <a:rPr lang="en-US" altLang="ja-JP" sz="2000" smtClean="0">
                <a:solidFill>
                  <a:srgbClr val="000099"/>
                </a:solidFill>
              </a:rPr>
              <a:t>safety margin</a:t>
            </a:r>
            <a:r>
              <a:rPr lang="ja-JP" altLang="en-US" sz="2000" smtClean="0">
                <a:solidFill>
                  <a:srgbClr val="000099"/>
                </a:solidFill>
              </a:rPr>
              <a:t>”</a:t>
            </a:r>
            <a:endParaRPr lang="en-US" altLang="en-US" sz="2000" smtClean="0">
              <a:solidFill>
                <a:srgbClr val="000099"/>
              </a:solidFill>
            </a:endParaRPr>
          </a:p>
        </p:txBody>
      </p:sp>
      <p:sp>
        <p:nvSpPr>
          <p:cNvPr id="64524" name="Line 17"/>
          <p:cNvSpPr>
            <a:spLocks noChangeShapeType="1"/>
          </p:cNvSpPr>
          <p:nvPr/>
        </p:nvSpPr>
        <p:spPr bwMode="auto">
          <a:xfrm flipV="1">
            <a:off x="4806950" y="4762500"/>
            <a:ext cx="0" cy="446088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4525" name="Line 19"/>
          <p:cNvSpPr>
            <a:spLocks noChangeShapeType="1"/>
          </p:cNvSpPr>
          <p:nvPr/>
        </p:nvSpPr>
        <p:spPr bwMode="auto">
          <a:xfrm flipV="1">
            <a:off x="7378700" y="4768850"/>
            <a:ext cx="0" cy="446088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pic>
        <p:nvPicPr>
          <p:cNvPr id="65550" name="Picture 20" descr="alarm_clock_ring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3" y="4773613"/>
            <a:ext cx="75247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2468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65539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0C831D8B-02F2-4AAC-9801-5BD9F68CE3EC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655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Chapter 3 outline</a:t>
            </a:r>
          </a:p>
        </p:txBody>
      </p:sp>
      <p:sp>
        <p:nvSpPr>
          <p:cNvPr id="6554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3.1 transport-layer services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3.2 multiplexing and demultiplexing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3.3 connectionless transport: UDP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3.4 principles of reliable data transfer</a:t>
            </a:r>
          </a:p>
        </p:txBody>
      </p:sp>
      <p:sp>
        <p:nvSpPr>
          <p:cNvPr id="6554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251325" cy="4648200"/>
          </a:xfrm>
        </p:spPr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solidFill>
                  <a:srgbClr val="CC0000"/>
                </a:solidFill>
                <a:ea typeface="ＭＳ Ｐゴシック" charset="0"/>
                <a:cs typeface="+mn-cs"/>
              </a:rPr>
              <a:t>3.5 connection-oriented transport: TCP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segment structure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solidFill>
                  <a:srgbClr val="CC0000"/>
                </a:solidFill>
                <a:ea typeface="ＭＳ Ｐゴシック" charset="0"/>
              </a:rPr>
              <a:t>reliable data transfer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flow control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connection management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3.6 principles of congestion control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3.7 TCP congestion control</a:t>
            </a:r>
          </a:p>
        </p:txBody>
      </p:sp>
      <p:pic>
        <p:nvPicPr>
          <p:cNvPr id="66567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039813"/>
            <a:ext cx="43878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844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66563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F4DC54EA-0959-4A50-B0F9-6EDE10BF46FE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7303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TCP reliable data transfer</a:t>
            </a:r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500188"/>
            <a:ext cx="4070350" cy="4648200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TCP creates </a:t>
            </a:r>
            <a:r>
              <a:rPr lang="en-US" altLang="en-US" dirty="0" err="1" smtClean="0"/>
              <a:t>rdt</a:t>
            </a:r>
            <a:r>
              <a:rPr lang="en-US" altLang="en-US" dirty="0" smtClean="0"/>
              <a:t> service on top of IP</a:t>
            </a:r>
            <a:r>
              <a:rPr lang="en-US" altLang="ja-JP" dirty="0" smtClean="0"/>
              <a:t>’s unreliable service</a:t>
            </a:r>
          </a:p>
          <a:p>
            <a:pPr lvl="1">
              <a:defRPr/>
            </a:pPr>
            <a:r>
              <a:rPr lang="en-US" altLang="en-US" b="1" dirty="0" smtClean="0">
                <a:solidFill>
                  <a:srgbClr val="FF0000"/>
                </a:solidFill>
              </a:rPr>
              <a:t>pipelined segments</a:t>
            </a:r>
          </a:p>
          <a:p>
            <a:pPr lvl="1">
              <a:defRPr/>
            </a:pPr>
            <a:r>
              <a:rPr lang="en-US" altLang="en-US" b="1" dirty="0" smtClean="0">
                <a:solidFill>
                  <a:srgbClr val="FF0000"/>
                </a:solidFill>
              </a:rPr>
              <a:t>cumulative </a:t>
            </a:r>
            <a:r>
              <a:rPr lang="en-US" altLang="en-US" b="1" dirty="0" err="1" smtClean="0">
                <a:solidFill>
                  <a:srgbClr val="FF0000"/>
                </a:solidFill>
              </a:rPr>
              <a:t>acks</a:t>
            </a:r>
            <a:endParaRPr lang="en-US" altLang="en-US" b="1" dirty="0" smtClean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en-US" altLang="en-US" b="1" u="sng" dirty="0" smtClean="0">
                <a:solidFill>
                  <a:srgbClr val="FF0000"/>
                </a:solidFill>
              </a:rPr>
              <a:t>single</a:t>
            </a:r>
            <a:r>
              <a:rPr lang="en-US" altLang="en-US" b="1" dirty="0" smtClean="0">
                <a:solidFill>
                  <a:srgbClr val="FF0000"/>
                </a:solidFill>
              </a:rPr>
              <a:t> retransmission timer</a:t>
            </a:r>
          </a:p>
          <a:p>
            <a:pPr>
              <a:defRPr/>
            </a:pPr>
            <a:r>
              <a:rPr lang="en-US" altLang="en-US" dirty="0" smtClean="0"/>
              <a:t>retransmissions  triggered by:</a:t>
            </a:r>
          </a:p>
          <a:p>
            <a:pPr lvl="1">
              <a:defRPr/>
            </a:pPr>
            <a:r>
              <a:rPr lang="en-US" altLang="en-US" dirty="0" smtClean="0"/>
              <a:t>timeout events</a:t>
            </a:r>
          </a:p>
          <a:p>
            <a:pPr lvl="1">
              <a:defRPr/>
            </a:pPr>
            <a:r>
              <a:rPr lang="en-US" altLang="en-US" dirty="0" smtClean="0"/>
              <a:t>duplicate </a:t>
            </a:r>
            <a:r>
              <a:rPr lang="en-US" altLang="en-US" dirty="0" err="1" smtClean="0"/>
              <a:t>acks</a:t>
            </a:r>
            <a:endParaRPr lang="en-US" altLang="en-US" dirty="0" smtClean="0"/>
          </a:p>
          <a:p>
            <a:pPr>
              <a:defRPr/>
            </a:pPr>
            <a:endParaRPr lang="en-US" altLang="en-US" dirty="0" smtClean="0"/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6656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54550" y="2911475"/>
            <a:ext cx="3933825" cy="2119313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en-US" dirty="0" smtClean="0"/>
              <a:t>Let</a:t>
            </a:r>
            <a:r>
              <a:rPr lang="en-US" altLang="ja-JP" dirty="0" smtClean="0"/>
              <a:t>’s initially consider simplified TCP sender:</a:t>
            </a:r>
          </a:p>
          <a:p>
            <a:pPr lvl="1">
              <a:defRPr/>
            </a:pPr>
            <a:r>
              <a:rPr lang="en-US" altLang="en-US" dirty="0" smtClean="0"/>
              <a:t>ignore duplicate </a:t>
            </a:r>
            <a:r>
              <a:rPr lang="en-US" altLang="en-US" dirty="0" err="1" smtClean="0"/>
              <a:t>acks</a:t>
            </a:r>
            <a:endParaRPr lang="en-US" altLang="en-US" dirty="0" smtClean="0"/>
          </a:p>
          <a:p>
            <a:pPr lvl="1">
              <a:defRPr/>
            </a:pPr>
            <a:r>
              <a:rPr lang="en-US" altLang="en-US" dirty="0" smtClean="0"/>
              <a:t>ignore flow control, congestion control</a:t>
            </a:r>
          </a:p>
        </p:txBody>
      </p:sp>
      <p:pic>
        <p:nvPicPr>
          <p:cNvPr id="67591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13" y="996950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428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6758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ED7FC79D-FCCF-4B7F-A212-30CF535DCEB5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153400" cy="11430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TCP sender events:</a:t>
            </a:r>
          </a:p>
        </p:txBody>
      </p:sp>
      <p:sp>
        <p:nvSpPr>
          <p:cNvPr id="6758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166812"/>
            <a:ext cx="3810000" cy="5233987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en-US" i="1" dirty="0" smtClean="0">
                <a:solidFill>
                  <a:srgbClr val="CC0000"/>
                </a:solidFill>
              </a:rPr>
              <a:t>data rcvd from app:</a:t>
            </a:r>
          </a:p>
          <a:p>
            <a:pPr>
              <a:defRPr/>
            </a:pPr>
            <a:r>
              <a:rPr lang="en-US" altLang="en-US" dirty="0" smtClean="0"/>
              <a:t>create segment with </a:t>
            </a:r>
            <a:r>
              <a:rPr lang="en-US" altLang="en-US" dirty="0" err="1" smtClean="0"/>
              <a:t>seq</a:t>
            </a:r>
            <a:r>
              <a:rPr lang="en-US" altLang="en-US" dirty="0" smtClean="0"/>
              <a:t> #</a:t>
            </a:r>
          </a:p>
          <a:p>
            <a:pPr>
              <a:defRPr/>
            </a:pPr>
            <a:r>
              <a:rPr lang="en-US" altLang="en-US" dirty="0" err="1" smtClean="0"/>
              <a:t>seq</a:t>
            </a:r>
            <a:r>
              <a:rPr lang="en-US" altLang="en-US" dirty="0" smtClean="0"/>
              <a:t> # is byte-stream number of first data byte in  segment</a:t>
            </a:r>
          </a:p>
          <a:p>
            <a:pPr>
              <a:defRPr/>
            </a:pPr>
            <a:r>
              <a:rPr lang="en-US" altLang="en-US" dirty="0" smtClean="0"/>
              <a:t>start timer if not already running </a:t>
            </a:r>
          </a:p>
          <a:p>
            <a:pPr lvl="1">
              <a:defRPr/>
            </a:pPr>
            <a:r>
              <a:rPr lang="en-US" altLang="en-US" dirty="0" smtClean="0"/>
              <a:t>think of timer as for oldest </a:t>
            </a:r>
            <a:r>
              <a:rPr lang="en-US" altLang="en-US" dirty="0" err="1" smtClean="0"/>
              <a:t>unacked</a:t>
            </a:r>
            <a:r>
              <a:rPr lang="en-US" altLang="en-US" dirty="0" smtClean="0"/>
              <a:t> segment</a:t>
            </a:r>
          </a:p>
          <a:p>
            <a:pPr lvl="1">
              <a:defRPr/>
            </a:pPr>
            <a:r>
              <a:rPr lang="en-US" altLang="en-US" dirty="0" smtClean="0"/>
              <a:t>expiration interval: </a:t>
            </a:r>
            <a:r>
              <a:rPr lang="en-US" altLang="en-US" sz="2000" b="1" dirty="0" err="1" smtClean="0">
                <a:latin typeface="Courier New" pitchFamily="49" charset="0"/>
              </a:rPr>
              <a:t>TimeOutInterval</a:t>
            </a:r>
            <a:r>
              <a:rPr lang="en-US" altLang="en-US" dirty="0" smtClean="0">
                <a:latin typeface="Courier New" pitchFamily="49" charset="0"/>
              </a:rPr>
              <a:t> </a:t>
            </a:r>
            <a:endParaRPr lang="en-US" altLang="en-US" dirty="0" smtClean="0"/>
          </a:p>
        </p:txBody>
      </p:sp>
      <p:sp>
        <p:nvSpPr>
          <p:cNvPr id="6759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19600" y="1166813"/>
            <a:ext cx="3810000" cy="5233986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en-US" i="1" dirty="0" smtClean="0">
                <a:solidFill>
                  <a:srgbClr val="CC0000"/>
                </a:solidFill>
              </a:rPr>
              <a:t>timeout:</a:t>
            </a:r>
          </a:p>
          <a:p>
            <a:pPr>
              <a:defRPr/>
            </a:pPr>
            <a:r>
              <a:rPr lang="en-US" altLang="en-US" dirty="0" smtClean="0"/>
              <a:t>retransmit segment that caused timeout</a:t>
            </a:r>
          </a:p>
          <a:p>
            <a:pPr>
              <a:defRPr/>
            </a:pPr>
            <a:r>
              <a:rPr lang="en-US" altLang="en-US" dirty="0" smtClean="0"/>
              <a:t>restart timer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en-US" dirty="0" smtClean="0"/>
              <a:t> </a:t>
            </a:r>
            <a:r>
              <a:rPr lang="en-US" altLang="en-US" i="1" dirty="0" err="1" smtClean="0">
                <a:solidFill>
                  <a:srgbClr val="CC0000"/>
                </a:solidFill>
              </a:rPr>
              <a:t>ack</a:t>
            </a:r>
            <a:r>
              <a:rPr lang="en-US" altLang="en-US" i="1" dirty="0" smtClean="0">
                <a:solidFill>
                  <a:srgbClr val="CC0000"/>
                </a:solidFill>
              </a:rPr>
              <a:t> rcvd:</a:t>
            </a:r>
          </a:p>
          <a:p>
            <a:pPr>
              <a:defRPr/>
            </a:pPr>
            <a:r>
              <a:rPr lang="en-US" altLang="en-US" dirty="0" smtClean="0"/>
              <a:t>if </a:t>
            </a:r>
            <a:r>
              <a:rPr lang="en-US" altLang="en-US" dirty="0" err="1" smtClean="0"/>
              <a:t>ack</a:t>
            </a:r>
            <a:r>
              <a:rPr lang="en-US" altLang="en-US" dirty="0" smtClean="0"/>
              <a:t> acknowledges previously </a:t>
            </a:r>
            <a:r>
              <a:rPr lang="en-US" altLang="en-US" dirty="0" err="1" smtClean="0"/>
              <a:t>unacked</a:t>
            </a:r>
            <a:r>
              <a:rPr lang="en-US" altLang="en-US" dirty="0" smtClean="0"/>
              <a:t> segments</a:t>
            </a:r>
          </a:p>
          <a:p>
            <a:pPr lvl="1">
              <a:defRPr/>
            </a:pPr>
            <a:r>
              <a:rPr lang="en-US" altLang="en-US" dirty="0" smtClean="0"/>
              <a:t>update what is known to be </a:t>
            </a:r>
            <a:r>
              <a:rPr lang="en-US" altLang="en-US" dirty="0" err="1" smtClean="0"/>
              <a:t>ACKed</a:t>
            </a:r>
            <a:endParaRPr lang="en-US" altLang="en-US" dirty="0" smtClean="0"/>
          </a:p>
          <a:p>
            <a:pPr lvl="1">
              <a:defRPr/>
            </a:pPr>
            <a:r>
              <a:rPr lang="en-US" altLang="en-US" dirty="0" smtClean="0"/>
              <a:t>start timer if there are  still </a:t>
            </a:r>
            <a:r>
              <a:rPr lang="en-US" altLang="en-US" dirty="0" err="1" smtClean="0"/>
              <a:t>unacked</a:t>
            </a:r>
            <a:r>
              <a:rPr lang="en-US" altLang="en-US" dirty="0" smtClean="0"/>
              <a:t> segments</a:t>
            </a:r>
          </a:p>
          <a:p>
            <a:pPr lvl="1">
              <a:buFont typeface="Wingdings" pitchFamily="2" charset="2"/>
              <a:buNone/>
              <a:defRPr/>
            </a:pPr>
            <a:endParaRPr lang="en-US" altLang="en-US" dirty="0" smtClean="0"/>
          </a:p>
        </p:txBody>
      </p:sp>
      <p:pic>
        <p:nvPicPr>
          <p:cNvPr id="68615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808038"/>
            <a:ext cx="5027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723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68611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474FB0ED-94C8-4013-8D26-5187B4834AEB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pic>
        <p:nvPicPr>
          <p:cNvPr id="69636" name="Picture 29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" y="898525"/>
            <a:ext cx="5027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3" name="Oval 7"/>
          <p:cNvSpPr>
            <a:spLocks noChangeArrowheads="1"/>
          </p:cNvSpPr>
          <p:nvPr/>
        </p:nvSpPr>
        <p:spPr bwMode="auto">
          <a:xfrm>
            <a:off x="2897188" y="2730500"/>
            <a:ext cx="1071562" cy="971550"/>
          </a:xfrm>
          <a:prstGeom prst="ellipse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8614" name="Oval 6"/>
          <p:cNvSpPr>
            <a:spLocks noChangeArrowheads="1"/>
          </p:cNvSpPr>
          <p:nvPr/>
        </p:nvSpPr>
        <p:spPr bwMode="auto">
          <a:xfrm>
            <a:off x="2822575" y="2778125"/>
            <a:ext cx="1071563" cy="9715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8615" name="Rectangle 2"/>
          <p:cNvSpPr>
            <a:spLocks noGrp="1" noChangeArrowheads="1"/>
          </p:cNvSpPr>
          <p:nvPr>
            <p:ph type="title"/>
          </p:nvPr>
        </p:nvSpPr>
        <p:spPr>
          <a:xfrm>
            <a:off x="374650" y="187325"/>
            <a:ext cx="7734300" cy="898525"/>
          </a:xfrm>
        </p:spPr>
        <p:txBody>
          <a:bodyPr/>
          <a:lstStyle/>
          <a:p>
            <a:pPr>
              <a:defRPr/>
            </a:pPr>
            <a:r>
              <a:rPr lang="en-US" altLang="en-US" smtClean="0"/>
              <a:t>TCP sender </a:t>
            </a:r>
            <a:r>
              <a:rPr lang="en-US" altLang="en-US" sz="3200" smtClean="0"/>
              <a:t>(simplified)</a:t>
            </a:r>
            <a:endParaRPr lang="en-US" altLang="en-US" smtClean="0"/>
          </a:p>
        </p:txBody>
      </p:sp>
      <p:sp>
        <p:nvSpPr>
          <p:cNvPr id="68616" name="Text Box 5"/>
          <p:cNvSpPr txBox="1">
            <a:spLocks noChangeArrowheads="1"/>
          </p:cNvSpPr>
          <p:nvPr/>
        </p:nvSpPr>
        <p:spPr bwMode="auto">
          <a:xfrm>
            <a:off x="2979738" y="2781300"/>
            <a:ext cx="7429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Arial" charset="0"/>
              </a:rPr>
              <a:t>wait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Arial" charset="0"/>
              </a:rPr>
              <a:t>for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Arial" charset="0"/>
              </a:rPr>
              <a:t>event</a:t>
            </a:r>
          </a:p>
        </p:txBody>
      </p:sp>
      <p:sp>
        <p:nvSpPr>
          <p:cNvPr id="68617" name="Line 8"/>
          <p:cNvSpPr>
            <a:spLocks noChangeShapeType="1"/>
          </p:cNvSpPr>
          <p:nvPr/>
        </p:nvSpPr>
        <p:spPr bwMode="auto">
          <a:xfrm>
            <a:off x="1855788" y="2247900"/>
            <a:ext cx="1071562" cy="6889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8618" name="Text Box 9"/>
          <p:cNvSpPr txBox="1">
            <a:spLocks noChangeArrowheads="1"/>
          </p:cNvSpPr>
          <p:nvPr/>
        </p:nvSpPr>
        <p:spPr bwMode="auto">
          <a:xfrm>
            <a:off x="314325" y="2874963"/>
            <a:ext cx="25463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  <a:latin typeface="Arial" charset="0"/>
              </a:rPr>
              <a:t>NextSeqNum = InitialSeqNum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  <a:latin typeface="Arial" charset="0"/>
              </a:rPr>
              <a:t>SendBase = InitialSeqNum</a:t>
            </a:r>
          </a:p>
        </p:txBody>
      </p:sp>
      <p:sp>
        <p:nvSpPr>
          <p:cNvPr id="68619" name="Line 10"/>
          <p:cNvSpPr>
            <a:spLocks noChangeShapeType="1"/>
          </p:cNvSpPr>
          <p:nvPr/>
        </p:nvSpPr>
        <p:spPr bwMode="auto">
          <a:xfrm>
            <a:off x="417513" y="2889250"/>
            <a:ext cx="21796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8620" name="Text Box 11"/>
          <p:cNvSpPr txBox="1">
            <a:spLocks noChangeArrowheads="1"/>
          </p:cNvSpPr>
          <p:nvPr/>
        </p:nvSpPr>
        <p:spPr bwMode="auto">
          <a:xfrm>
            <a:off x="1287463" y="2571750"/>
            <a:ext cx="341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Symbol" charset="0"/>
              </a:rPr>
              <a:t>L</a:t>
            </a:r>
          </a:p>
        </p:txBody>
      </p:sp>
      <p:grpSp>
        <p:nvGrpSpPr>
          <p:cNvPr id="69645" name="Group 23"/>
          <p:cNvGrpSpPr>
            <a:grpSpLocks/>
          </p:cNvGrpSpPr>
          <p:nvPr/>
        </p:nvGrpSpPr>
        <p:grpSpPr bwMode="auto">
          <a:xfrm>
            <a:off x="4605338" y="1333500"/>
            <a:ext cx="4251325" cy="1928813"/>
            <a:chOff x="3003" y="1263"/>
            <a:chExt cx="2678" cy="1215"/>
          </a:xfrm>
        </p:grpSpPr>
        <p:sp>
          <p:nvSpPr>
            <p:cNvPr id="68633" name="Text Box 12"/>
            <p:cNvSpPr txBox="1">
              <a:spLocks noChangeArrowheads="1"/>
            </p:cNvSpPr>
            <p:nvPr/>
          </p:nvSpPr>
          <p:spPr bwMode="auto">
            <a:xfrm>
              <a:off x="3019" y="1456"/>
              <a:ext cx="2662" cy="10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0" fontAlgn="base" hangingPunct="0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dirty="0" smtClean="0">
                  <a:solidFill>
                    <a:srgbClr val="000000"/>
                  </a:solidFill>
                </a:rPr>
                <a:t>create segment, seq. #: </a:t>
              </a:r>
              <a:r>
                <a:rPr lang="en-US" altLang="en-US" dirty="0" err="1" smtClean="0">
                  <a:solidFill>
                    <a:srgbClr val="000000"/>
                  </a:solidFill>
                </a:rPr>
                <a:t>NextSeqNum</a:t>
              </a:r>
              <a:endParaRPr lang="en-US" altLang="en-US" dirty="0" smtClean="0">
                <a:solidFill>
                  <a:srgbClr val="000000"/>
                </a:solidFill>
              </a:endParaRPr>
            </a:p>
            <a:p>
              <a:pPr eaLnBrk="0" fontAlgn="base" hangingPunct="0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dirty="0" smtClean="0">
                  <a:solidFill>
                    <a:srgbClr val="000000"/>
                  </a:solidFill>
                </a:rPr>
                <a:t>pass segment to IP (i.e., </a:t>
              </a:r>
              <a:r>
                <a:rPr lang="en-US" altLang="ja-JP" dirty="0" smtClean="0">
                  <a:solidFill>
                    <a:srgbClr val="000000"/>
                  </a:solidFill>
                </a:rPr>
                <a:t>“send”)</a:t>
              </a:r>
            </a:p>
            <a:p>
              <a:pPr eaLnBrk="0" fontAlgn="base" hangingPunct="0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dirty="0" err="1" smtClean="0">
                  <a:solidFill>
                    <a:srgbClr val="000000"/>
                  </a:solidFill>
                </a:rPr>
                <a:t>NextSeqNum</a:t>
              </a:r>
              <a:r>
                <a:rPr lang="en-US" altLang="en-US" dirty="0" smtClean="0">
                  <a:solidFill>
                    <a:srgbClr val="000000"/>
                  </a:solidFill>
                </a:rPr>
                <a:t> = </a:t>
              </a:r>
              <a:r>
                <a:rPr lang="en-US" altLang="en-US" dirty="0" err="1" smtClean="0">
                  <a:solidFill>
                    <a:srgbClr val="000000"/>
                  </a:solidFill>
                </a:rPr>
                <a:t>NextSeqNum</a:t>
              </a:r>
              <a:r>
                <a:rPr lang="en-US" altLang="en-US" dirty="0" smtClean="0">
                  <a:solidFill>
                    <a:srgbClr val="000000"/>
                  </a:solidFill>
                </a:rPr>
                <a:t> + length(data) </a:t>
              </a:r>
            </a:p>
            <a:p>
              <a:pPr eaLnBrk="0" fontAlgn="base" hangingPunct="0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dirty="0" smtClean="0">
                  <a:solidFill>
                    <a:srgbClr val="000000"/>
                  </a:solidFill>
                </a:rPr>
                <a:t>if (timer currently not running)</a:t>
              </a:r>
            </a:p>
            <a:p>
              <a:pPr eaLnBrk="0" fontAlgn="base" hangingPunct="0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dirty="0" smtClean="0">
                  <a:solidFill>
                    <a:srgbClr val="000000"/>
                  </a:solidFill>
                </a:rPr>
                <a:t>    start timer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dirty="0" smtClean="0">
                  <a:solidFill>
                    <a:srgbClr val="000000"/>
                  </a:solidFill>
                </a:rPr>
                <a:t>                 </a:t>
              </a:r>
            </a:p>
          </p:txBody>
        </p:sp>
        <p:sp>
          <p:nvSpPr>
            <p:cNvPr id="68634" name="Text Box 13"/>
            <p:cNvSpPr txBox="1">
              <a:spLocks noChangeArrowheads="1"/>
            </p:cNvSpPr>
            <p:nvPr/>
          </p:nvSpPr>
          <p:spPr bwMode="auto">
            <a:xfrm>
              <a:off x="3003" y="1263"/>
              <a:ext cx="220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data received from application above</a:t>
              </a:r>
            </a:p>
          </p:txBody>
        </p:sp>
        <p:sp>
          <p:nvSpPr>
            <p:cNvPr id="68635" name="Line 15"/>
            <p:cNvSpPr>
              <a:spLocks noChangeShapeType="1"/>
            </p:cNvSpPr>
            <p:nvPr/>
          </p:nvSpPr>
          <p:spPr bwMode="auto">
            <a:xfrm>
              <a:off x="3081" y="1490"/>
              <a:ext cx="17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69646" name="Group 20"/>
          <p:cNvGrpSpPr>
            <a:grpSpLocks/>
          </p:cNvGrpSpPr>
          <p:nvPr/>
        </p:nvGrpSpPr>
        <p:grpSpPr bwMode="auto">
          <a:xfrm>
            <a:off x="4805363" y="3406775"/>
            <a:ext cx="3298825" cy="1147763"/>
            <a:chOff x="1270" y="3518"/>
            <a:chExt cx="2078" cy="723"/>
          </a:xfrm>
        </p:grpSpPr>
        <p:sp>
          <p:nvSpPr>
            <p:cNvPr id="68630" name="Text Box 16"/>
            <p:cNvSpPr txBox="1">
              <a:spLocks noChangeArrowheads="1"/>
            </p:cNvSpPr>
            <p:nvPr/>
          </p:nvSpPr>
          <p:spPr bwMode="auto">
            <a:xfrm>
              <a:off x="1275" y="3721"/>
              <a:ext cx="2073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retransmit not-yet-acked segment         	with smallest seq. #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start timer</a:t>
              </a:r>
            </a:p>
          </p:txBody>
        </p:sp>
        <p:sp>
          <p:nvSpPr>
            <p:cNvPr id="68631" name="Text Box 17"/>
            <p:cNvSpPr txBox="1">
              <a:spLocks noChangeArrowheads="1"/>
            </p:cNvSpPr>
            <p:nvPr/>
          </p:nvSpPr>
          <p:spPr bwMode="auto">
            <a:xfrm>
              <a:off x="1270" y="3518"/>
              <a:ext cx="54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timeout</a:t>
              </a:r>
            </a:p>
          </p:txBody>
        </p:sp>
        <p:sp>
          <p:nvSpPr>
            <p:cNvPr id="68632" name="Line 18"/>
            <p:cNvSpPr>
              <a:spLocks noChangeShapeType="1"/>
            </p:cNvSpPr>
            <p:nvPr/>
          </p:nvSpPr>
          <p:spPr bwMode="auto">
            <a:xfrm>
              <a:off x="1342" y="3741"/>
              <a:ext cx="18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69647" name="Group 24"/>
          <p:cNvGrpSpPr>
            <a:grpSpLocks/>
          </p:cNvGrpSpPr>
          <p:nvPr/>
        </p:nvGrpSpPr>
        <p:grpSpPr bwMode="auto">
          <a:xfrm>
            <a:off x="952500" y="4513263"/>
            <a:ext cx="4703763" cy="2181225"/>
            <a:chOff x="678" y="2592"/>
            <a:chExt cx="2963" cy="1374"/>
          </a:xfrm>
        </p:grpSpPr>
        <p:sp>
          <p:nvSpPr>
            <p:cNvPr id="68627" name="Text Box 3"/>
            <p:cNvSpPr txBox="1">
              <a:spLocks noChangeArrowheads="1"/>
            </p:cNvSpPr>
            <p:nvPr/>
          </p:nvSpPr>
          <p:spPr bwMode="auto">
            <a:xfrm>
              <a:off x="678" y="2830"/>
              <a:ext cx="2963" cy="1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mtClean="0">
                  <a:solidFill>
                    <a:srgbClr val="000000"/>
                  </a:solidFill>
                  <a:latin typeface="Arial" pitchFamily="34" charset="0"/>
                </a:rPr>
                <a:t>if (y &gt; SendBase) { 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mtClean="0">
                  <a:solidFill>
                    <a:srgbClr val="000000"/>
                  </a:solidFill>
                  <a:latin typeface="Arial" pitchFamily="34" charset="0"/>
                </a:rPr>
                <a:t>    SendBase = y 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mtClean="0">
                  <a:solidFill>
                    <a:srgbClr val="000000"/>
                  </a:solidFill>
                  <a:latin typeface="Arial" pitchFamily="34" charset="0"/>
                </a:rPr>
                <a:t>    /* SendBase–1: last cumulatively ACKed byte */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mtClean="0">
                  <a:solidFill>
                    <a:srgbClr val="000000"/>
                  </a:solidFill>
                  <a:latin typeface="Arial" pitchFamily="34" charset="0"/>
                </a:rPr>
                <a:t>    if (there are currently not-yet-acked segments)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mtClean="0">
                  <a:solidFill>
                    <a:srgbClr val="000000"/>
                  </a:solidFill>
                  <a:latin typeface="Arial" pitchFamily="34" charset="0"/>
                </a:rPr>
                <a:t>         start timer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mtClean="0">
                  <a:solidFill>
                    <a:srgbClr val="000000"/>
                  </a:solidFill>
                  <a:latin typeface="Arial" pitchFamily="34" charset="0"/>
                </a:rPr>
                <a:t>       else stop timer 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mtClean="0">
                  <a:solidFill>
                    <a:srgbClr val="000000"/>
                  </a:solidFill>
                  <a:latin typeface="Arial" pitchFamily="34" charset="0"/>
                </a:rPr>
                <a:t>     } </a:t>
              </a:r>
            </a:p>
          </p:txBody>
        </p:sp>
        <p:sp>
          <p:nvSpPr>
            <p:cNvPr id="68628" name="Text Box 21"/>
            <p:cNvSpPr txBox="1">
              <a:spLocks noChangeArrowheads="1"/>
            </p:cNvSpPr>
            <p:nvPr/>
          </p:nvSpPr>
          <p:spPr bwMode="auto">
            <a:xfrm>
              <a:off x="705" y="2592"/>
              <a:ext cx="220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ACK received, with ACK field value y </a:t>
              </a:r>
            </a:p>
          </p:txBody>
        </p:sp>
        <p:sp>
          <p:nvSpPr>
            <p:cNvPr id="68629" name="Line 22"/>
            <p:cNvSpPr>
              <a:spLocks noChangeShapeType="1"/>
            </p:cNvSpPr>
            <p:nvPr/>
          </p:nvSpPr>
          <p:spPr bwMode="auto">
            <a:xfrm>
              <a:off x="748" y="2815"/>
              <a:ext cx="20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69648" name="Freeform 26"/>
          <p:cNvSpPr>
            <a:spLocks/>
          </p:cNvSpPr>
          <p:nvPr/>
        </p:nvSpPr>
        <p:spPr bwMode="auto">
          <a:xfrm>
            <a:off x="3649663" y="1644650"/>
            <a:ext cx="1254125" cy="1258888"/>
          </a:xfrm>
          <a:custGeom>
            <a:avLst/>
            <a:gdLst>
              <a:gd name="T0" fmla="*/ 2147483647 w 1052"/>
              <a:gd name="T1" fmla="*/ 2147483647 h 990"/>
              <a:gd name="T2" fmla="*/ 2147483647 w 1052"/>
              <a:gd name="T3" fmla="*/ 2147483647 h 990"/>
              <a:gd name="T4" fmla="*/ 2147483647 w 1052"/>
              <a:gd name="T5" fmla="*/ 2147483647 h 99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52" h="990">
                <a:moveTo>
                  <a:pt x="26" y="825"/>
                </a:moveTo>
                <a:cubicBezTo>
                  <a:pt x="0" y="569"/>
                  <a:pt x="98" y="0"/>
                  <a:pt x="575" y="386"/>
                </a:cubicBezTo>
                <a:cubicBezTo>
                  <a:pt x="1052" y="772"/>
                  <a:pt x="404" y="968"/>
                  <a:pt x="208" y="99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69649" name="Freeform 27"/>
          <p:cNvSpPr>
            <a:spLocks/>
          </p:cNvSpPr>
          <p:nvPr/>
        </p:nvSpPr>
        <p:spPr bwMode="auto">
          <a:xfrm rot="4468137">
            <a:off x="3972719" y="3117057"/>
            <a:ext cx="1254125" cy="1258887"/>
          </a:xfrm>
          <a:custGeom>
            <a:avLst/>
            <a:gdLst>
              <a:gd name="T0" fmla="*/ 2147483647 w 1052"/>
              <a:gd name="T1" fmla="*/ 2147483647 h 990"/>
              <a:gd name="T2" fmla="*/ 2147483647 w 1052"/>
              <a:gd name="T3" fmla="*/ 2147483647 h 990"/>
              <a:gd name="T4" fmla="*/ 2147483647 w 1052"/>
              <a:gd name="T5" fmla="*/ 2147483647 h 99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52" h="990">
                <a:moveTo>
                  <a:pt x="26" y="825"/>
                </a:moveTo>
                <a:cubicBezTo>
                  <a:pt x="0" y="569"/>
                  <a:pt x="98" y="0"/>
                  <a:pt x="575" y="386"/>
                </a:cubicBezTo>
                <a:cubicBezTo>
                  <a:pt x="1052" y="772"/>
                  <a:pt x="404" y="968"/>
                  <a:pt x="208" y="99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69650" name="Freeform 28"/>
          <p:cNvSpPr>
            <a:spLocks/>
          </p:cNvSpPr>
          <p:nvPr/>
        </p:nvSpPr>
        <p:spPr bwMode="auto">
          <a:xfrm rot="10674503">
            <a:off x="1914525" y="3616325"/>
            <a:ext cx="1254125" cy="1258888"/>
          </a:xfrm>
          <a:custGeom>
            <a:avLst/>
            <a:gdLst>
              <a:gd name="T0" fmla="*/ 2147483647 w 1052"/>
              <a:gd name="T1" fmla="*/ 2147483647 h 990"/>
              <a:gd name="T2" fmla="*/ 2147483647 w 1052"/>
              <a:gd name="T3" fmla="*/ 2147483647 h 990"/>
              <a:gd name="T4" fmla="*/ 2147483647 w 1052"/>
              <a:gd name="T5" fmla="*/ 2147483647 h 99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52" h="990">
                <a:moveTo>
                  <a:pt x="26" y="825"/>
                </a:moveTo>
                <a:cubicBezTo>
                  <a:pt x="0" y="569"/>
                  <a:pt x="98" y="0"/>
                  <a:pt x="575" y="386"/>
                </a:cubicBezTo>
                <a:cubicBezTo>
                  <a:pt x="1052" y="772"/>
                  <a:pt x="404" y="968"/>
                  <a:pt x="208" y="99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6355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Footer Placeholder 3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69635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7BDFBF84-BE7D-45E6-A6E8-5B7E3C85B314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69636" name="Rectangle 7"/>
          <p:cNvSpPr>
            <a:spLocks noGrp="1" noChangeArrowheads="1"/>
          </p:cNvSpPr>
          <p:nvPr>
            <p:ph type="title"/>
          </p:nvPr>
        </p:nvSpPr>
        <p:spPr>
          <a:xfrm>
            <a:off x="476250" y="238125"/>
            <a:ext cx="7772400" cy="904875"/>
          </a:xfrm>
        </p:spPr>
        <p:txBody>
          <a:bodyPr/>
          <a:lstStyle/>
          <a:p>
            <a:pPr>
              <a:defRPr/>
            </a:pPr>
            <a:r>
              <a:rPr lang="en-US" altLang="en-US" sz="4000" dirty="0" smtClean="0"/>
              <a:t>TCP: retransmission scenarios</a:t>
            </a:r>
            <a:endParaRPr lang="en-US" altLang="en-US" dirty="0" smtClean="0"/>
          </a:p>
        </p:txBody>
      </p:sp>
      <p:sp>
        <p:nvSpPr>
          <p:cNvPr id="69637" name="Text Box 105"/>
          <p:cNvSpPr txBox="1">
            <a:spLocks noChangeArrowheads="1"/>
          </p:cNvSpPr>
          <p:nvPr/>
        </p:nvSpPr>
        <p:spPr bwMode="auto">
          <a:xfrm>
            <a:off x="1282700" y="5946775"/>
            <a:ext cx="19224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dirty="0" smtClean="0">
                <a:solidFill>
                  <a:srgbClr val="000000"/>
                </a:solidFill>
              </a:rPr>
              <a:t>lost ACK scenario</a:t>
            </a:r>
            <a:endParaRPr lang="en-US" altLang="en-US" sz="1000" dirty="0" smtClean="0">
              <a:solidFill>
                <a:srgbClr val="000000"/>
              </a:solidFill>
            </a:endParaRPr>
          </a:p>
        </p:txBody>
      </p:sp>
      <p:sp>
        <p:nvSpPr>
          <p:cNvPr id="69638" name="Line 99"/>
          <p:cNvSpPr>
            <a:spLocks noChangeShapeType="1"/>
          </p:cNvSpPr>
          <p:nvPr/>
        </p:nvSpPr>
        <p:spPr bwMode="auto">
          <a:xfrm>
            <a:off x="1065213" y="4184650"/>
            <a:ext cx="2351087" cy="50641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9639" name="Line 100"/>
          <p:cNvSpPr>
            <a:spLocks noChangeShapeType="1"/>
          </p:cNvSpPr>
          <p:nvPr/>
        </p:nvSpPr>
        <p:spPr bwMode="auto">
          <a:xfrm>
            <a:off x="1077913" y="2416175"/>
            <a:ext cx="2346325" cy="5715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9640" name="Line 104"/>
          <p:cNvSpPr>
            <a:spLocks noChangeShapeType="1"/>
          </p:cNvSpPr>
          <p:nvPr/>
        </p:nvSpPr>
        <p:spPr bwMode="auto">
          <a:xfrm flipH="1">
            <a:off x="2114550" y="3078163"/>
            <a:ext cx="1273175" cy="42703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9641" name="Text Box 107"/>
          <p:cNvSpPr txBox="1">
            <a:spLocks noChangeArrowheads="1"/>
          </p:cNvSpPr>
          <p:nvPr/>
        </p:nvSpPr>
        <p:spPr bwMode="auto">
          <a:xfrm>
            <a:off x="3016250" y="1257300"/>
            <a:ext cx="7731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Host B</a:t>
            </a:r>
          </a:p>
        </p:txBody>
      </p:sp>
      <p:sp>
        <p:nvSpPr>
          <p:cNvPr id="69642" name="Text Box 111"/>
          <p:cNvSpPr txBox="1">
            <a:spLocks noChangeArrowheads="1"/>
          </p:cNvSpPr>
          <p:nvPr/>
        </p:nvSpPr>
        <p:spPr bwMode="auto">
          <a:xfrm>
            <a:off x="682625" y="1274763"/>
            <a:ext cx="7762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Host A</a:t>
            </a:r>
          </a:p>
        </p:txBody>
      </p:sp>
      <p:sp>
        <p:nvSpPr>
          <p:cNvPr id="69643" name="Rectangle 112"/>
          <p:cNvSpPr>
            <a:spLocks noChangeArrowheads="1"/>
          </p:cNvSpPr>
          <p:nvPr/>
        </p:nvSpPr>
        <p:spPr bwMode="auto">
          <a:xfrm>
            <a:off x="1781175" y="2497138"/>
            <a:ext cx="869950" cy="401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9644" name="Text Box 113"/>
          <p:cNvSpPr txBox="1">
            <a:spLocks noChangeArrowheads="1"/>
          </p:cNvSpPr>
          <p:nvPr/>
        </p:nvSpPr>
        <p:spPr bwMode="auto">
          <a:xfrm>
            <a:off x="1222375" y="2549525"/>
            <a:ext cx="2085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Seq=92, 8 bytes of data</a:t>
            </a:r>
          </a:p>
        </p:txBody>
      </p:sp>
      <p:sp>
        <p:nvSpPr>
          <p:cNvPr id="69645" name="Rectangle 114"/>
          <p:cNvSpPr>
            <a:spLocks noChangeArrowheads="1"/>
          </p:cNvSpPr>
          <p:nvPr/>
        </p:nvSpPr>
        <p:spPr bwMode="auto">
          <a:xfrm>
            <a:off x="2349500" y="3163888"/>
            <a:ext cx="747713" cy="2460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9646" name="Text Box 115"/>
          <p:cNvSpPr txBox="1">
            <a:spLocks noChangeArrowheads="1"/>
          </p:cNvSpPr>
          <p:nvPr/>
        </p:nvSpPr>
        <p:spPr bwMode="auto">
          <a:xfrm>
            <a:off x="2270125" y="3119438"/>
            <a:ext cx="949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smtClean="0">
                <a:solidFill>
                  <a:srgbClr val="000000"/>
                </a:solidFill>
                <a:latin typeface="Arial" pitchFamily="34" charset="0"/>
              </a:rPr>
              <a:t>ACK=100</a:t>
            </a:r>
            <a:endParaRPr lang="en-US" altLang="en-US" sz="10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9647" name="Line 118"/>
          <p:cNvSpPr>
            <a:spLocks noChangeShapeType="1"/>
          </p:cNvSpPr>
          <p:nvPr/>
        </p:nvSpPr>
        <p:spPr bwMode="auto">
          <a:xfrm>
            <a:off x="1057275" y="2174875"/>
            <a:ext cx="0" cy="352583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9648" name="Line 119"/>
          <p:cNvSpPr>
            <a:spLocks noChangeShapeType="1"/>
          </p:cNvSpPr>
          <p:nvPr/>
        </p:nvSpPr>
        <p:spPr bwMode="auto">
          <a:xfrm>
            <a:off x="3484563" y="2170113"/>
            <a:ext cx="0" cy="353853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9649" name="Rectangle 122"/>
          <p:cNvSpPr>
            <a:spLocks noChangeArrowheads="1"/>
          </p:cNvSpPr>
          <p:nvPr/>
        </p:nvSpPr>
        <p:spPr bwMode="auto">
          <a:xfrm>
            <a:off x="1674813" y="4178300"/>
            <a:ext cx="989012" cy="430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9650" name="Text Box 123"/>
          <p:cNvSpPr txBox="1">
            <a:spLocks noChangeArrowheads="1"/>
          </p:cNvSpPr>
          <p:nvPr/>
        </p:nvSpPr>
        <p:spPr bwMode="auto">
          <a:xfrm>
            <a:off x="1211263" y="4259263"/>
            <a:ext cx="2085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Seq=92, 8 bytes of data</a:t>
            </a:r>
          </a:p>
        </p:txBody>
      </p:sp>
      <p:sp>
        <p:nvSpPr>
          <p:cNvPr id="69651" name="Text Box 124"/>
          <p:cNvSpPr txBox="1">
            <a:spLocks noChangeArrowheads="1"/>
          </p:cNvSpPr>
          <p:nvPr/>
        </p:nvSpPr>
        <p:spPr bwMode="auto">
          <a:xfrm>
            <a:off x="1903413" y="3309938"/>
            <a:ext cx="358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smtClean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9652" name="Text Box 126"/>
          <p:cNvSpPr txBox="1">
            <a:spLocks noChangeArrowheads="1"/>
          </p:cNvSpPr>
          <p:nvPr/>
        </p:nvSpPr>
        <p:spPr bwMode="auto">
          <a:xfrm rot="10800000">
            <a:off x="684213" y="2963863"/>
            <a:ext cx="396875" cy="68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timeout</a:t>
            </a:r>
          </a:p>
        </p:txBody>
      </p:sp>
      <p:sp>
        <p:nvSpPr>
          <p:cNvPr id="69653" name="Line 127"/>
          <p:cNvSpPr>
            <a:spLocks noChangeShapeType="1"/>
          </p:cNvSpPr>
          <p:nvPr/>
        </p:nvSpPr>
        <p:spPr bwMode="auto">
          <a:xfrm flipH="1">
            <a:off x="1054100" y="4776788"/>
            <a:ext cx="2338388" cy="78263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9654" name="Rectangle 128"/>
          <p:cNvSpPr>
            <a:spLocks noChangeArrowheads="1"/>
          </p:cNvSpPr>
          <p:nvPr/>
        </p:nvSpPr>
        <p:spPr bwMode="auto">
          <a:xfrm>
            <a:off x="1887538" y="5033963"/>
            <a:ext cx="747712" cy="2460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9655" name="Text Box 129"/>
          <p:cNvSpPr txBox="1">
            <a:spLocks noChangeArrowheads="1"/>
          </p:cNvSpPr>
          <p:nvPr/>
        </p:nvSpPr>
        <p:spPr bwMode="auto">
          <a:xfrm>
            <a:off x="1808163" y="4989513"/>
            <a:ext cx="949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smtClean="0">
                <a:solidFill>
                  <a:srgbClr val="000000"/>
                </a:solidFill>
                <a:latin typeface="Arial" pitchFamily="34" charset="0"/>
              </a:rPr>
              <a:t>ACK=100</a:t>
            </a:r>
            <a:endParaRPr lang="en-US" altLang="en-US" sz="10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70680" name="Group 134"/>
          <p:cNvGrpSpPr>
            <a:grpSpLocks/>
          </p:cNvGrpSpPr>
          <p:nvPr/>
        </p:nvGrpSpPr>
        <p:grpSpPr bwMode="auto">
          <a:xfrm>
            <a:off x="825500" y="2420938"/>
            <a:ext cx="104775" cy="508000"/>
            <a:chOff x="3099" y="1749"/>
            <a:chExt cx="66" cy="320"/>
          </a:xfrm>
        </p:grpSpPr>
        <p:sp>
          <p:nvSpPr>
            <p:cNvPr id="69710" name="Line 132"/>
            <p:cNvSpPr>
              <a:spLocks noChangeShapeType="1"/>
            </p:cNvSpPr>
            <p:nvPr/>
          </p:nvSpPr>
          <p:spPr bwMode="auto">
            <a:xfrm flipV="1">
              <a:off x="3129" y="1749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9711" name="Line 133"/>
            <p:cNvSpPr>
              <a:spLocks noChangeShapeType="1"/>
            </p:cNvSpPr>
            <p:nvPr/>
          </p:nvSpPr>
          <p:spPr bwMode="auto">
            <a:xfrm>
              <a:off x="3099" y="1752"/>
              <a:ext cx="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70681" name="Group 135"/>
          <p:cNvGrpSpPr>
            <a:grpSpLocks/>
          </p:cNvGrpSpPr>
          <p:nvPr/>
        </p:nvGrpSpPr>
        <p:grpSpPr bwMode="auto">
          <a:xfrm rot="10800000">
            <a:off x="820738" y="3663950"/>
            <a:ext cx="104775" cy="508000"/>
            <a:chOff x="3099" y="1749"/>
            <a:chExt cx="66" cy="320"/>
          </a:xfrm>
        </p:grpSpPr>
        <p:sp>
          <p:nvSpPr>
            <p:cNvPr id="69708" name="Line 136"/>
            <p:cNvSpPr>
              <a:spLocks noChangeShapeType="1"/>
            </p:cNvSpPr>
            <p:nvPr/>
          </p:nvSpPr>
          <p:spPr bwMode="auto">
            <a:xfrm flipV="1">
              <a:off x="3130" y="1750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9709" name="Line 137"/>
            <p:cNvSpPr>
              <a:spLocks noChangeShapeType="1"/>
            </p:cNvSpPr>
            <p:nvPr/>
          </p:nvSpPr>
          <p:spPr bwMode="auto">
            <a:xfrm>
              <a:off x="3100" y="1753"/>
              <a:ext cx="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69658" name="Text Box 172"/>
          <p:cNvSpPr txBox="1">
            <a:spLocks noChangeArrowheads="1"/>
          </p:cNvSpPr>
          <p:nvPr/>
        </p:nvSpPr>
        <p:spPr bwMode="auto">
          <a:xfrm>
            <a:off x="5945188" y="5953125"/>
            <a:ext cx="2073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dirty="0" smtClean="0">
                <a:solidFill>
                  <a:srgbClr val="000000"/>
                </a:solidFill>
              </a:rPr>
              <a:t>premature timeout</a:t>
            </a:r>
            <a:endParaRPr lang="en-US" altLang="en-US" sz="1000" dirty="0" smtClean="0">
              <a:solidFill>
                <a:srgbClr val="000000"/>
              </a:solidFill>
            </a:endParaRPr>
          </a:p>
        </p:txBody>
      </p:sp>
      <p:sp>
        <p:nvSpPr>
          <p:cNvPr id="69659" name="Line 173"/>
          <p:cNvSpPr>
            <a:spLocks noChangeShapeType="1"/>
          </p:cNvSpPr>
          <p:nvPr/>
        </p:nvSpPr>
        <p:spPr bwMode="auto">
          <a:xfrm>
            <a:off x="5781675" y="4191000"/>
            <a:ext cx="2441575" cy="6651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9660" name="Line 174"/>
          <p:cNvSpPr>
            <a:spLocks noChangeShapeType="1"/>
          </p:cNvSpPr>
          <p:nvPr/>
        </p:nvSpPr>
        <p:spPr bwMode="auto">
          <a:xfrm>
            <a:off x="5815013" y="2422525"/>
            <a:ext cx="2346325" cy="5715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9661" name="Line 175"/>
          <p:cNvSpPr>
            <a:spLocks noChangeShapeType="1"/>
          </p:cNvSpPr>
          <p:nvPr/>
        </p:nvSpPr>
        <p:spPr bwMode="auto">
          <a:xfrm flipH="1">
            <a:off x="5789613" y="3084513"/>
            <a:ext cx="2335212" cy="158908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9662" name="Text Box 177"/>
          <p:cNvSpPr txBox="1">
            <a:spLocks noChangeArrowheads="1"/>
          </p:cNvSpPr>
          <p:nvPr/>
        </p:nvSpPr>
        <p:spPr bwMode="auto">
          <a:xfrm>
            <a:off x="7753350" y="1263650"/>
            <a:ext cx="7731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Host B</a:t>
            </a:r>
          </a:p>
        </p:txBody>
      </p:sp>
      <p:sp>
        <p:nvSpPr>
          <p:cNvPr id="69663" name="Text Box 181"/>
          <p:cNvSpPr txBox="1">
            <a:spLocks noChangeArrowheads="1"/>
          </p:cNvSpPr>
          <p:nvPr/>
        </p:nvSpPr>
        <p:spPr bwMode="auto">
          <a:xfrm>
            <a:off x="5419725" y="1281113"/>
            <a:ext cx="7762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Host A</a:t>
            </a:r>
          </a:p>
        </p:txBody>
      </p:sp>
      <p:sp>
        <p:nvSpPr>
          <p:cNvPr id="69664" name="Rectangle 182"/>
          <p:cNvSpPr>
            <a:spLocks noChangeArrowheads="1"/>
          </p:cNvSpPr>
          <p:nvPr/>
        </p:nvSpPr>
        <p:spPr bwMode="auto">
          <a:xfrm>
            <a:off x="6518275" y="2503488"/>
            <a:ext cx="869950" cy="401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9665" name="Text Box 183"/>
          <p:cNvSpPr txBox="1">
            <a:spLocks noChangeArrowheads="1"/>
          </p:cNvSpPr>
          <p:nvPr/>
        </p:nvSpPr>
        <p:spPr bwMode="auto">
          <a:xfrm>
            <a:off x="5959475" y="2555875"/>
            <a:ext cx="2085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Seq=92, 8 bytes of data</a:t>
            </a:r>
          </a:p>
        </p:txBody>
      </p:sp>
      <p:grpSp>
        <p:nvGrpSpPr>
          <p:cNvPr id="70690" name="Group 202"/>
          <p:cNvGrpSpPr>
            <a:grpSpLocks/>
          </p:cNvGrpSpPr>
          <p:nvPr/>
        </p:nvGrpSpPr>
        <p:grpSpPr bwMode="auto">
          <a:xfrm>
            <a:off x="6691313" y="3576638"/>
            <a:ext cx="949325" cy="304800"/>
            <a:chOff x="4215" y="2253"/>
            <a:chExt cx="598" cy="192"/>
          </a:xfrm>
        </p:grpSpPr>
        <p:sp>
          <p:nvSpPr>
            <p:cNvPr id="69706" name="Rectangle 184"/>
            <p:cNvSpPr>
              <a:spLocks noChangeArrowheads="1"/>
            </p:cNvSpPr>
            <p:nvPr/>
          </p:nvSpPr>
          <p:spPr bwMode="auto">
            <a:xfrm>
              <a:off x="4265" y="2274"/>
              <a:ext cx="471" cy="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69707" name="Text Box 185"/>
            <p:cNvSpPr txBox="1">
              <a:spLocks noChangeArrowheads="1"/>
            </p:cNvSpPr>
            <p:nvPr/>
          </p:nvSpPr>
          <p:spPr bwMode="auto">
            <a:xfrm>
              <a:off x="4215" y="2253"/>
              <a:ext cx="59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400" smtClean="0">
                  <a:solidFill>
                    <a:srgbClr val="000000"/>
                  </a:solidFill>
                  <a:latin typeface="Arial" pitchFamily="34" charset="0"/>
                </a:rPr>
                <a:t>ACK=100</a:t>
              </a:r>
              <a:endParaRPr lang="en-US" altLang="en-US" sz="10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69667" name="Line 186"/>
          <p:cNvSpPr>
            <a:spLocks noChangeShapeType="1"/>
          </p:cNvSpPr>
          <p:nvPr/>
        </p:nvSpPr>
        <p:spPr bwMode="auto">
          <a:xfrm>
            <a:off x="5794375" y="2181225"/>
            <a:ext cx="0" cy="352583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9668" name="Line 187"/>
          <p:cNvSpPr>
            <a:spLocks noChangeShapeType="1"/>
          </p:cNvSpPr>
          <p:nvPr/>
        </p:nvSpPr>
        <p:spPr bwMode="auto">
          <a:xfrm>
            <a:off x="8166194" y="2181225"/>
            <a:ext cx="0" cy="353853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9669" name="Rectangle 188"/>
          <p:cNvSpPr>
            <a:spLocks noChangeArrowheads="1"/>
          </p:cNvSpPr>
          <p:nvPr/>
        </p:nvSpPr>
        <p:spPr bwMode="auto">
          <a:xfrm>
            <a:off x="6807200" y="4308475"/>
            <a:ext cx="1057275" cy="50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9670" name="Text Box 189"/>
          <p:cNvSpPr txBox="1">
            <a:spLocks noChangeArrowheads="1"/>
          </p:cNvSpPr>
          <p:nvPr/>
        </p:nvSpPr>
        <p:spPr bwMode="auto">
          <a:xfrm>
            <a:off x="6727825" y="4341813"/>
            <a:ext cx="137698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 err="1" smtClean="0">
                <a:solidFill>
                  <a:srgbClr val="000000"/>
                </a:solidFill>
              </a:rPr>
              <a:t>Seq</a:t>
            </a:r>
            <a:r>
              <a:rPr lang="en-US" sz="1400" dirty="0" smtClean="0">
                <a:solidFill>
                  <a:srgbClr val="000000"/>
                </a:solidFill>
              </a:rPr>
              <a:t>=92,  </a:t>
            </a:r>
            <a:br>
              <a:rPr lang="en-US" sz="1400" dirty="0" smtClean="0">
                <a:solidFill>
                  <a:srgbClr val="000000"/>
                </a:solidFill>
              </a:rPr>
            </a:br>
            <a:r>
              <a:rPr lang="en-US" sz="1400" dirty="0" smtClean="0">
                <a:solidFill>
                  <a:srgbClr val="000000"/>
                </a:solidFill>
              </a:rPr>
              <a:t>8 bytes of data</a:t>
            </a:r>
          </a:p>
        </p:txBody>
      </p:sp>
      <p:sp>
        <p:nvSpPr>
          <p:cNvPr id="69671" name="Text Box 191"/>
          <p:cNvSpPr txBox="1">
            <a:spLocks noChangeArrowheads="1"/>
          </p:cNvSpPr>
          <p:nvPr/>
        </p:nvSpPr>
        <p:spPr bwMode="auto">
          <a:xfrm rot="10800000">
            <a:off x="5421313" y="2970213"/>
            <a:ext cx="396875" cy="68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timeout</a:t>
            </a:r>
          </a:p>
        </p:txBody>
      </p:sp>
      <p:sp>
        <p:nvSpPr>
          <p:cNvPr id="69672" name="Line 192"/>
          <p:cNvSpPr>
            <a:spLocks noChangeShapeType="1"/>
          </p:cNvSpPr>
          <p:nvPr/>
        </p:nvSpPr>
        <p:spPr bwMode="auto">
          <a:xfrm flipH="1">
            <a:off x="5813425" y="4894263"/>
            <a:ext cx="2338388" cy="78263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9673" name="Rectangle 193"/>
          <p:cNvSpPr>
            <a:spLocks noChangeArrowheads="1"/>
          </p:cNvSpPr>
          <p:nvPr/>
        </p:nvSpPr>
        <p:spPr bwMode="auto">
          <a:xfrm>
            <a:off x="6646863" y="5151438"/>
            <a:ext cx="747712" cy="2460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9674" name="Text Box 194"/>
          <p:cNvSpPr txBox="1">
            <a:spLocks noChangeArrowheads="1"/>
          </p:cNvSpPr>
          <p:nvPr/>
        </p:nvSpPr>
        <p:spPr bwMode="auto">
          <a:xfrm>
            <a:off x="6567488" y="5106988"/>
            <a:ext cx="949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smtClean="0">
                <a:solidFill>
                  <a:srgbClr val="000000"/>
                </a:solidFill>
                <a:latin typeface="Arial" pitchFamily="34" charset="0"/>
              </a:rPr>
              <a:t>ACK=120</a:t>
            </a:r>
            <a:endParaRPr lang="en-US" altLang="en-US" sz="10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70699" name="Group 195"/>
          <p:cNvGrpSpPr>
            <a:grpSpLocks/>
          </p:cNvGrpSpPr>
          <p:nvPr/>
        </p:nvGrpSpPr>
        <p:grpSpPr bwMode="auto">
          <a:xfrm>
            <a:off x="5562600" y="2427288"/>
            <a:ext cx="104775" cy="508000"/>
            <a:chOff x="3099" y="1749"/>
            <a:chExt cx="66" cy="320"/>
          </a:xfrm>
        </p:grpSpPr>
        <p:sp>
          <p:nvSpPr>
            <p:cNvPr id="69704" name="Line 196"/>
            <p:cNvSpPr>
              <a:spLocks noChangeShapeType="1"/>
            </p:cNvSpPr>
            <p:nvPr/>
          </p:nvSpPr>
          <p:spPr bwMode="auto">
            <a:xfrm flipV="1">
              <a:off x="3129" y="1749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9705" name="Line 197"/>
            <p:cNvSpPr>
              <a:spLocks noChangeShapeType="1"/>
            </p:cNvSpPr>
            <p:nvPr/>
          </p:nvSpPr>
          <p:spPr bwMode="auto">
            <a:xfrm>
              <a:off x="3099" y="1752"/>
              <a:ext cx="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70700" name="Group 198"/>
          <p:cNvGrpSpPr>
            <a:grpSpLocks/>
          </p:cNvGrpSpPr>
          <p:nvPr/>
        </p:nvGrpSpPr>
        <p:grpSpPr bwMode="auto">
          <a:xfrm rot="10800000">
            <a:off x="5557838" y="3670300"/>
            <a:ext cx="104775" cy="508000"/>
            <a:chOff x="3099" y="1749"/>
            <a:chExt cx="66" cy="320"/>
          </a:xfrm>
        </p:grpSpPr>
        <p:sp>
          <p:nvSpPr>
            <p:cNvPr id="69702" name="Line 199"/>
            <p:cNvSpPr>
              <a:spLocks noChangeShapeType="1"/>
            </p:cNvSpPr>
            <p:nvPr/>
          </p:nvSpPr>
          <p:spPr bwMode="auto">
            <a:xfrm flipV="1">
              <a:off x="3132" y="1750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9703" name="Line 200"/>
            <p:cNvSpPr>
              <a:spLocks noChangeShapeType="1"/>
            </p:cNvSpPr>
            <p:nvPr/>
          </p:nvSpPr>
          <p:spPr bwMode="auto">
            <a:xfrm>
              <a:off x="3102" y="1753"/>
              <a:ext cx="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70701" name="Group 206"/>
          <p:cNvGrpSpPr>
            <a:grpSpLocks/>
          </p:cNvGrpSpPr>
          <p:nvPr/>
        </p:nvGrpSpPr>
        <p:grpSpPr bwMode="auto">
          <a:xfrm>
            <a:off x="5800725" y="2808288"/>
            <a:ext cx="2346325" cy="571500"/>
            <a:chOff x="3759" y="1622"/>
            <a:chExt cx="1478" cy="360"/>
          </a:xfrm>
        </p:grpSpPr>
        <p:sp>
          <p:nvSpPr>
            <p:cNvPr id="69699" name="Line 203"/>
            <p:cNvSpPr>
              <a:spLocks noChangeShapeType="1"/>
            </p:cNvSpPr>
            <p:nvPr/>
          </p:nvSpPr>
          <p:spPr bwMode="auto">
            <a:xfrm>
              <a:off x="3759" y="1622"/>
              <a:ext cx="1478" cy="36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9700" name="Rectangle 204"/>
            <p:cNvSpPr>
              <a:spLocks noChangeArrowheads="1"/>
            </p:cNvSpPr>
            <p:nvPr/>
          </p:nvSpPr>
          <p:spPr bwMode="auto">
            <a:xfrm>
              <a:off x="4202" y="1673"/>
              <a:ext cx="548" cy="2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69701" name="Text Box 205"/>
            <p:cNvSpPr txBox="1">
              <a:spLocks noChangeArrowheads="1"/>
            </p:cNvSpPr>
            <p:nvPr/>
          </p:nvSpPr>
          <p:spPr bwMode="auto">
            <a:xfrm>
              <a:off x="3790" y="1706"/>
              <a:ext cx="143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Seq=100, 20 bytes of data</a:t>
              </a:r>
            </a:p>
          </p:txBody>
        </p:sp>
      </p:grpSp>
      <p:sp>
        <p:nvSpPr>
          <p:cNvPr id="69678" name="Line 207"/>
          <p:cNvSpPr>
            <a:spLocks noChangeShapeType="1"/>
          </p:cNvSpPr>
          <p:nvPr/>
        </p:nvSpPr>
        <p:spPr bwMode="auto">
          <a:xfrm flipH="1">
            <a:off x="5794375" y="3440113"/>
            <a:ext cx="2335213" cy="158908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grpSp>
        <p:nvGrpSpPr>
          <p:cNvPr id="70703" name="Group 208"/>
          <p:cNvGrpSpPr>
            <a:grpSpLocks/>
          </p:cNvGrpSpPr>
          <p:nvPr/>
        </p:nvGrpSpPr>
        <p:grpSpPr bwMode="auto">
          <a:xfrm>
            <a:off x="6931025" y="3852863"/>
            <a:ext cx="949325" cy="304800"/>
            <a:chOff x="4215" y="2253"/>
            <a:chExt cx="598" cy="192"/>
          </a:xfrm>
        </p:grpSpPr>
        <p:sp>
          <p:nvSpPr>
            <p:cNvPr id="69697" name="Rectangle 209"/>
            <p:cNvSpPr>
              <a:spLocks noChangeArrowheads="1"/>
            </p:cNvSpPr>
            <p:nvPr/>
          </p:nvSpPr>
          <p:spPr bwMode="auto">
            <a:xfrm>
              <a:off x="4265" y="2274"/>
              <a:ext cx="471" cy="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69698" name="Text Box 210"/>
            <p:cNvSpPr txBox="1">
              <a:spLocks noChangeArrowheads="1"/>
            </p:cNvSpPr>
            <p:nvPr/>
          </p:nvSpPr>
          <p:spPr bwMode="auto">
            <a:xfrm>
              <a:off x="4215" y="2253"/>
              <a:ext cx="59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400" smtClean="0">
                  <a:solidFill>
                    <a:srgbClr val="000000"/>
                  </a:solidFill>
                  <a:latin typeface="Arial" pitchFamily="34" charset="0"/>
                </a:rPr>
                <a:t>ACK=120</a:t>
              </a:r>
              <a:endParaRPr lang="en-US" altLang="en-US" sz="10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pic>
        <p:nvPicPr>
          <p:cNvPr id="70708" name="Picture 2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912813"/>
            <a:ext cx="6399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0709" name="Group 219"/>
          <p:cNvGrpSpPr>
            <a:grpSpLocks/>
          </p:cNvGrpSpPr>
          <p:nvPr/>
        </p:nvGrpSpPr>
        <p:grpSpPr bwMode="auto">
          <a:xfrm>
            <a:off x="5372100" y="1543050"/>
            <a:ext cx="630238" cy="533400"/>
            <a:chOff x="-44" y="1473"/>
            <a:chExt cx="981" cy="1105"/>
          </a:xfrm>
        </p:grpSpPr>
        <p:pic>
          <p:nvPicPr>
            <p:cNvPr id="70719" name="Picture 220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0720" name="Freeform 22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</p:grpSp>
      <p:grpSp>
        <p:nvGrpSpPr>
          <p:cNvPr id="70710" name="Group 225"/>
          <p:cNvGrpSpPr>
            <a:grpSpLocks/>
          </p:cNvGrpSpPr>
          <p:nvPr/>
        </p:nvGrpSpPr>
        <p:grpSpPr bwMode="auto">
          <a:xfrm flipH="1">
            <a:off x="7939088" y="1549400"/>
            <a:ext cx="631825" cy="622300"/>
            <a:chOff x="-44" y="1473"/>
            <a:chExt cx="981" cy="1105"/>
          </a:xfrm>
        </p:grpSpPr>
        <p:pic>
          <p:nvPicPr>
            <p:cNvPr id="70717" name="Picture 226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0718" name="Freeform 227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</p:grpSp>
      <p:grpSp>
        <p:nvGrpSpPr>
          <p:cNvPr id="70711" name="Group 228"/>
          <p:cNvGrpSpPr>
            <a:grpSpLocks/>
          </p:cNvGrpSpPr>
          <p:nvPr/>
        </p:nvGrpSpPr>
        <p:grpSpPr bwMode="auto">
          <a:xfrm>
            <a:off x="647700" y="1547813"/>
            <a:ext cx="630238" cy="533400"/>
            <a:chOff x="-44" y="1473"/>
            <a:chExt cx="981" cy="1105"/>
          </a:xfrm>
        </p:grpSpPr>
        <p:pic>
          <p:nvPicPr>
            <p:cNvPr id="70715" name="Picture 229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0716" name="Freeform 2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</p:grpSp>
      <p:grpSp>
        <p:nvGrpSpPr>
          <p:cNvPr id="70712" name="Group 231"/>
          <p:cNvGrpSpPr>
            <a:grpSpLocks/>
          </p:cNvGrpSpPr>
          <p:nvPr/>
        </p:nvGrpSpPr>
        <p:grpSpPr bwMode="auto">
          <a:xfrm flipH="1">
            <a:off x="3225800" y="1531938"/>
            <a:ext cx="709613" cy="600075"/>
            <a:chOff x="-44" y="1473"/>
            <a:chExt cx="981" cy="1105"/>
          </a:xfrm>
        </p:grpSpPr>
        <p:pic>
          <p:nvPicPr>
            <p:cNvPr id="70713" name="Picture 232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0714" name="Freeform 23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</p:grpSp>
      <p:sp>
        <p:nvSpPr>
          <p:cNvPr id="2" name="Rectangle 1"/>
          <p:cNvSpPr/>
          <p:nvPr/>
        </p:nvSpPr>
        <p:spPr bwMode="auto">
          <a:xfrm>
            <a:off x="2463897" y="5384800"/>
            <a:ext cx="827970" cy="29287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? (</a:t>
            </a:r>
            <a:r>
              <a:rPr lang="en-US" sz="1600" i="1" dirty="0" smtClean="0">
                <a:solidFill>
                  <a:schemeClr val="tx1"/>
                </a:solidFill>
                <a:latin typeface="Tahoma" pitchFamily="34" charset="0"/>
              </a:rPr>
              <a:t>100)</a:t>
            </a:r>
            <a:endParaRPr lang="en-US" sz="1600" dirty="0" smtClean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6981825" y="5424487"/>
            <a:ext cx="873919" cy="30802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" y="2532004"/>
            <a:ext cx="742951" cy="46166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B0F0"/>
                </a:solidFill>
              </a:rPr>
              <a:t>waits </a:t>
            </a:r>
            <a:r>
              <a:rPr lang="en-US" sz="1200" dirty="0">
                <a:solidFill>
                  <a:srgbClr val="00B0F0"/>
                </a:solidFill>
              </a:rPr>
              <a:t>for </a:t>
            </a:r>
            <a:r>
              <a:rPr lang="en-US" sz="1200" dirty="0" smtClean="0">
                <a:solidFill>
                  <a:srgbClr val="00B0F0"/>
                </a:solidFill>
              </a:rPr>
              <a:t>ACK100</a:t>
            </a:r>
            <a:endParaRPr lang="en-US" sz="1200" dirty="0">
              <a:solidFill>
                <a:srgbClr val="00B0F0"/>
              </a:solidFill>
            </a:endParaRPr>
          </a:p>
        </p:txBody>
      </p:sp>
      <p:cxnSp>
        <p:nvCxnSpPr>
          <p:cNvPr id="5" name="Straight Arrow Connector 4"/>
          <p:cNvCxnSpPr>
            <a:stCxn id="3" idx="3"/>
          </p:cNvCxnSpPr>
          <p:nvPr/>
        </p:nvCxnSpPr>
        <p:spPr bwMode="auto">
          <a:xfrm flipV="1">
            <a:off x="819151" y="2532004"/>
            <a:ext cx="234949" cy="2308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3" name="TextBox 82"/>
          <p:cNvSpPr txBox="1"/>
          <p:nvPr/>
        </p:nvSpPr>
        <p:spPr>
          <a:xfrm>
            <a:off x="3707015" y="4686420"/>
            <a:ext cx="788785" cy="46166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B0F0"/>
                </a:solidFill>
              </a:rPr>
              <a:t>discards the bytes</a:t>
            </a:r>
            <a:endParaRPr lang="en-US" sz="1200" dirty="0">
              <a:solidFill>
                <a:srgbClr val="00B0F0"/>
              </a:solidFill>
            </a:endParaRPr>
          </a:p>
        </p:txBody>
      </p:sp>
      <p:cxnSp>
        <p:nvCxnSpPr>
          <p:cNvPr id="84" name="Straight Arrow Connector 83"/>
          <p:cNvCxnSpPr>
            <a:stCxn id="83" idx="1"/>
          </p:cNvCxnSpPr>
          <p:nvPr/>
        </p:nvCxnSpPr>
        <p:spPr bwMode="auto">
          <a:xfrm flipH="1" flipV="1">
            <a:off x="3484563" y="4740968"/>
            <a:ext cx="222452" cy="1762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8" name="TextBox 97"/>
          <p:cNvSpPr txBox="1"/>
          <p:nvPr/>
        </p:nvSpPr>
        <p:spPr>
          <a:xfrm>
            <a:off x="4343400" y="3428356"/>
            <a:ext cx="788785" cy="6463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B0F0"/>
                </a:solidFill>
              </a:rPr>
              <a:t>restarts timer for </a:t>
            </a:r>
            <a:r>
              <a:rPr lang="en-US" sz="1200" dirty="0" err="1" smtClean="0">
                <a:solidFill>
                  <a:srgbClr val="00B0F0"/>
                </a:solidFill>
              </a:rPr>
              <a:t>Seq</a:t>
            </a:r>
            <a:r>
              <a:rPr lang="en-US" sz="1200" dirty="0" smtClean="0">
                <a:solidFill>
                  <a:srgbClr val="00B0F0"/>
                </a:solidFill>
              </a:rPr>
              <a:t> 92</a:t>
            </a:r>
          </a:p>
        </p:txBody>
      </p:sp>
      <p:cxnSp>
        <p:nvCxnSpPr>
          <p:cNvPr id="99" name="Straight Arrow Connector 98"/>
          <p:cNvCxnSpPr/>
          <p:nvPr/>
        </p:nvCxnSpPr>
        <p:spPr bwMode="auto">
          <a:xfrm>
            <a:off x="5132185" y="3890021"/>
            <a:ext cx="430415" cy="4184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" name="Text Box 191"/>
          <p:cNvSpPr txBox="1">
            <a:spLocks noChangeArrowheads="1"/>
          </p:cNvSpPr>
          <p:nvPr/>
        </p:nvSpPr>
        <p:spPr bwMode="auto">
          <a:xfrm rot="10800000">
            <a:off x="5408983" y="4504346"/>
            <a:ext cx="396875" cy="68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 smtClean="0">
                <a:solidFill>
                  <a:srgbClr val="000000"/>
                </a:solidFill>
              </a:rPr>
              <a:t>timeout</a:t>
            </a:r>
          </a:p>
        </p:txBody>
      </p:sp>
      <p:grpSp>
        <p:nvGrpSpPr>
          <p:cNvPr id="105" name="Group 195"/>
          <p:cNvGrpSpPr>
            <a:grpSpLocks/>
          </p:cNvGrpSpPr>
          <p:nvPr/>
        </p:nvGrpSpPr>
        <p:grpSpPr bwMode="auto">
          <a:xfrm>
            <a:off x="5557838" y="4184650"/>
            <a:ext cx="114300" cy="311150"/>
            <a:chOff x="3099" y="1749"/>
            <a:chExt cx="66" cy="320"/>
          </a:xfrm>
        </p:grpSpPr>
        <p:sp>
          <p:nvSpPr>
            <p:cNvPr id="106" name="Line 196"/>
            <p:cNvSpPr>
              <a:spLocks noChangeShapeType="1"/>
            </p:cNvSpPr>
            <p:nvPr/>
          </p:nvSpPr>
          <p:spPr bwMode="auto">
            <a:xfrm flipV="1">
              <a:off x="3129" y="1749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07" name="Line 197"/>
            <p:cNvSpPr>
              <a:spLocks noChangeShapeType="1"/>
            </p:cNvSpPr>
            <p:nvPr/>
          </p:nvSpPr>
          <p:spPr bwMode="auto">
            <a:xfrm>
              <a:off x="3099" y="1752"/>
              <a:ext cx="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108" name="Group 198"/>
          <p:cNvGrpSpPr>
            <a:grpSpLocks/>
          </p:cNvGrpSpPr>
          <p:nvPr/>
        </p:nvGrpSpPr>
        <p:grpSpPr bwMode="auto">
          <a:xfrm rot="10800000">
            <a:off x="5549291" y="5173768"/>
            <a:ext cx="137928" cy="276224"/>
            <a:chOff x="3099" y="1749"/>
            <a:chExt cx="66" cy="320"/>
          </a:xfrm>
        </p:grpSpPr>
        <p:sp>
          <p:nvSpPr>
            <p:cNvPr id="109" name="Line 199"/>
            <p:cNvSpPr>
              <a:spLocks noChangeShapeType="1"/>
            </p:cNvSpPr>
            <p:nvPr/>
          </p:nvSpPr>
          <p:spPr bwMode="auto">
            <a:xfrm flipV="1">
              <a:off x="3132" y="1750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10" name="Line 200"/>
            <p:cNvSpPr>
              <a:spLocks noChangeShapeType="1"/>
            </p:cNvSpPr>
            <p:nvPr/>
          </p:nvSpPr>
          <p:spPr bwMode="auto">
            <a:xfrm>
              <a:off x="3102" y="1753"/>
              <a:ext cx="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438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ooter Placeholder 3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70659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3313BDE8-82CB-4075-8309-F18AB7235A71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70660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238125"/>
            <a:ext cx="7772400" cy="904875"/>
          </a:xfrm>
        </p:spPr>
        <p:txBody>
          <a:bodyPr/>
          <a:lstStyle/>
          <a:p>
            <a:pPr>
              <a:defRPr/>
            </a:pPr>
            <a:r>
              <a:rPr lang="en-US" altLang="en-US" sz="4000" smtClean="0"/>
              <a:t>TCP: retransmission scenarios</a:t>
            </a:r>
            <a:endParaRPr lang="en-US" altLang="en-US" smtClean="0"/>
          </a:p>
        </p:txBody>
      </p:sp>
      <p:sp>
        <p:nvSpPr>
          <p:cNvPr id="70661" name="Text Box 22"/>
          <p:cNvSpPr txBox="1">
            <a:spLocks noChangeArrowheads="1"/>
          </p:cNvSpPr>
          <p:nvPr/>
        </p:nvSpPr>
        <p:spPr bwMode="auto">
          <a:xfrm>
            <a:off x="1958975" y="3468688"/>
            <a:ext cx="358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smtClean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0662" name="Text Box 34"/>
          <p:cNvSpPr txBox="1">
            <a:spLocks noChangeArrowheads="1"/>
          </p:cNvSpPr>
          <p:nvPr/>
        </p:nvSpPr>
        <p:spPr bwMode="auto">
          <a:xfrm>
            <a:off x="1639888" y="5975350"/>
            <a:ext cx="17510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</a:rPr>
              <a:t>cumulative ACK</a:t>
            </a:r>
            <a:endParaRPr lang="en-US" altLang="en-US" sz="1000" smtClean="0">
              <a:solidFill>
                <a:srgbClr val="000000"/>
              </a:solidFill>
            </a:endParaRPr>
          </a:p>
        </p:txBody>
      </p:sp>
      <p:sp>
        <p:nvSpPr>
          <p:cNvPr id="70663" name="Line 35"/>
          <p:cNvSpPr>
            <a:spLocks noChangeShapeType="1"/>
          </p:cNvSpPr>
          <p:nvPr/>
        </p:nvSpPr>
        <p:spPr bwMode="auto">
          <a:xfrm>
            <a:off x="1368425" y="4540250"/>
            <a:ext cx="2441575" cy="6651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0664" name="Line 36"/>
          <p:cNvSpPr>
            <a:spLocks noChangeShapeType="1"/>
          </p:cNvSpPr>
          <p:nvPr/>
        </p:nvSpPr>
        <p:spPr bwMode="auto">
          <a:xfrm>
            <a:off x="1344613" y="2444750"/>
            <a:ext cx="2346325" cy="5715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0665" name="Line 37"/>
          <p:cNvSpPr>
            <a:spLocks noChangeShapeType="1"/>
          </p:cNvSpPr>
          <p:nvPr/>
        </p:nvSpPr>
        <p:spPr bwMode="auto">
          <a:xfrm flipH="1">
            <a:off x="2222500" y="3106738"/>
            <a:ext cx="1431925" cy="57308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0666" name="Text Box 39"/>
          <p:cNvSpPr txBox="1">
            <a:spLocks noChangeArrowheads="1"/>
          </p:cNvSpPr>
          <p:nvPr/>
        </p:nvSpPr>
        <p:spPr bwMode="auto">
          <a:xfrm>
            <a:off x="3270250" y="1273175"/>
            <a:ext cx="7731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Host B</a:t>
            </a:r>
          </a:p>
        </p:txBody>
      </p:sp>
      <p:sp>
        <p:nvSpPr>
          <p:cNvPr id="70667" name="Text Box 43"/>
          <p:cNvSpPr txBox="1">
            <a:spLocks noChangeArrowheads="1"/>
          </p:cNvSpPr>
          <p:nvPr/>
        </p:nvSpPr>
        <p:spPr bwMode="auto">
          <a:xfrm>
            <a:off x="949325" y="1303338"/>
            <a:ext cx="7762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Host A</a:t>
            </a:r>
          </a:p>
        </p:txBody>
      </p:sp>
      <p:sp>
        <p:nvSpPr>
          <p:cNvPr id="70668" name="Rectangle 44"/>
          <p:cNvSpPr>
            <a:spLocks noChangeArrowheads="1"/>
          </p:cNvSpPr>
          <p:nvPr/>
        </p:nvSpPr>
        <p:spPr bwMode="auto">
          <a:xfrm>
            <a:off x="2047875" y="2525713"/>
            <a:ext cx="869950" cy="401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70669" name="Text Box 45"/>
          <p:cNvSpPr txBox="1">
            <a:spLocks noChangeArrowheads="1"/>
          </p:cNvSpPr>
          <p:nvPr/>
        </p:nvSpPr>
        <p:spPr bwMode="auto">
          <a:xfrm>
            <a:off x="1489075" y="2578100"/>
            <a:ext cx="2085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Seq=92, 8 bytes of data</a:t>
            </a:r>
          </a:p>
        </p:txBody>
      </p:sp>
      <p:grpSp>
        <p:nvGrpSpPr>
          <p:cNvPr id="71694" name="Group 46"/>
          <p:cNvGrpSpPr>
            <a:grpSpLocks/>
          </p:cNvGrpSpPr>
          <p:nvPr/>
        </p:nvGrpSpPr>
        <p:grpSpPr bwMode="auto">
          <a:xfrm>
            <a:off x="2244725" y="3306763"/>
            <a:ext cx="949325" cy="304800"/>
            <a:chOff x="4215" y="2253"/>
            <a:chExt cx="598" cy="192"/>
          </a:xfrm>
        </p:grpSpPr>
        <p:sp>
          <p:nvSpPr>
            <p:cNvPr id="70699" name="Rectangle 47"/>
            <p:cNvSpPr>
              <a:spLocks noChangeArrowheads="1"/>
            </p:cNvSpPr>
            <p:nvPr/>
          </p:nvSpPr>
          <p:spPr bwMode="auto">
            <a:xfrm>
              <a:off x="4265" y="2274"/>
              <a:ext cx="471" cy="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0700" name="Text Box 48"/>
            <p:cNvSpPr txBox="1">
              <a:spLocks noChangeArrowheads="1"/>
            </p:cNvSpPr>
            <p:nvPr/>
          </p:nvSpPr>
          <p:spPr bwMode="auto">
            <a:xfrm>
              <a:off x="4215" y="2253"/>
              <a:ext cx="59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400" smtClean="0">
                  <a:solidFill>
                    <a:srgbClr val="000000"/>
                  </a:solidFill>
                  <a:latin typeface="Arial" pitchFamily="34" charset="0"/>
                </a:rPr>
                <a:t>ACK=100</a:t>
              </a:r>
              <a:endParaRPr lang="en-US" altLang="en-US" sz="10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70671" name="Line 49"/>
          <p:cNvSpPr>
            <a:spLocks noChangeShapeType="1"/>
          </p:cNvSpPr>
          <p:nvPr/>
        </p:nvSpPr>
        <p:spPr bwMode="auto">
          <a:xfrm>
            <a:off x="1323975" y="2203450"/>
            <a:ext cx="0" cy="352583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0672" name="Line 50"/>
          <p:cNvSpPr>
            <a:spLocks noChangeShapeType="1"/>
          </p:cNvSpPr>
          <p:nvPr/>
        </p:nvSpPr>
        <p:spPr bwMode="auto">
          <a:xfrm>
            <a:off x="3729038" y="2198688"/>
            <a:ext cx="0" cy="353853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0673" name="Rectangle 51"/>
          <p:cNvSpPr>
            <a:spLocks noChangeArrowheads="1"/>
          </p:cNvSpPr>
          <p:nvPr/>
        </p:nvSpPr>
        <p:spPr bwMode="auto">
          <a:xfrm>
            <a:off x="2065338" y="4613275"/>
            <a:ext cx="933450" cy="50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70674" name="Text Box 52"/>
          <p:cNvSpPr txBox="1">
            <a:spLocks noChangeArrowheads="1"/>
          </p:cNvSpPr>
          <p:nvPr/>
        </p:nvSpPr>
        <p:spPr bwMode="auto">
          <a:xfrm>
            <a:off x="1339850" y="4700588"/>
            <a:ext cx="2652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Seq=120,  15 bytes of data</a:t>
            </a:r>
          </a:p>
        </p:txBody>
      </p:sp>
      <p:sp>
        <p:nvSpPr>
          <p:cNvPr id="70675" name="Rectangle 55"/>
          <p:cNvSpPr>
            <a:spLocks noChangeArrowheads="1"/>
          </p:cNvSpPr>
          <p:nvPr/>
        </p:nvSpPr>
        <p:spPr bwMode="auto">
          <a:xfrm>
            <a:off x="2176463" y="5173663"/>
            <a:ext cx="747712" cy="2460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grpSp>
        <p:nvGrpSpPr>
          <p:cNvPr id="71700" name="Group 75"/>
          <p:cNvGrpSpPr>
            <a:grpSpLocks/>
          </p:cNvGrpSpPr>
          <p:nvPr/>
        </p:nvGrpSpPr>
        <p:grpSpPr bwMode="auto">
          <a:xfrm>
            <a:off x="949325" y="2449513"/>
            <a:ext cx="396875" cy="2406650"/>
            <a:chOff x="3414" y="1529"/>
            <a:chExt cx="250" cy="1103"/>
          </a:xfrm>
        </p:grpSpPr>
        <p:sp>
          <p:nvSpPr>
            <p:cNvPr id="70692" name="Text Box 53"/>
            <p:cNvSpPr txBox="1">
              <a:spLocks noChangeArrowheads="1"/>
            </p:cNvSpPr>
            <p:nvPr/>
          </p:nvSpPr>
          <p:spPr bwMode="auto">
            <a:xfrm rot="10800000">
              <a:off x="3414" y="1931"/>
              <a:ext cx="250" cy="3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timeout</a:t>
              </a:r>
            </a:p>
          </p:txBody>
        </p:sp>
        <p:grpSp>
          <p:nvGrpSpPr>
            <p:cNvPr id="71717" name="Group 57"/>
            <p:cNvGrpSpPr>
              <a:grpSpLocks/>
            </p:cNvGrpSpPr>
            <p:nvPr/>
          </p:nvGrpSpPr>
          <p:grpSpPr bwMode="auto">
            <a:xfrm>
              <a:off x="3504" y="1529"/>
              <a:ext cx="66" cy="320"/>
              <a:chOff x="3099" y="1749"/>
              <a:chExt cx="66" cy="320"/>
            </a:xfrm>
          </p:grpSpPr>
          <p:sp>
            <p:nvSpPr>
              <p:cNvPr id="70697" name="Line 58"/>
              <p:cNvSpPr>
                <a:spLocks noChangeShapeType="1"/>
              </p:cNvSpPr>
              <p:nvPr/>
            </p:nvSpPr>
            <p:spPr bwMode="auto">
              <a:xfrm flipV="1">
                <a:off x="3129" y="1749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70698" name="Line 59"/>
              <p:cNvSpPr>
                <a:spLocks noChangeShapeType="1"/>
              </p:cNvSpPr>
              <p:nvPr/>
            </p:nvSpPr>
            <p:spPr bwMode="auto">
              <a:xfrm>
                <a:off x="3099" y="1752"/>
                <a:ext cx="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71718" name="Group 60"/>
            <p:cNvGrpSpPr>
              <a:grpSpLocks/>
            </p:cNvGrpSpPr>
            <p:nvPr/>
          </p:nvGrpSpPr>
          <p:grpSpPr bwMode="auto">
            <a:xfrm rot="10800000">
              <a:off x="3501" y="2312"/>
              <a:ext cx="66" cy="320"/>
              <a:chOff x="3099" y="1749"/>
              <a:chExt cx="66" cy="320"/>
            </a:xfrm>
          </p:grpSpPr>
          <p:sp>
            <p:nvSpPr>
              <p:cNvPr id="70695" name="Line 61"/>
              <p:cNvSpPr>
                <a:spLocks noChangeShapeType="1"/>
              </p:cNvSpPr>
              <p:nvPr/>
            </p:nvSpPr>
            <p:spPr bwMode="auto">
              <a:xfrm flipV="1">
                <a:off x="3130" y="1750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70696" name="Line 62"/>
              <p:cNvSpPr>
                <a:spLocks noChangeShapeType="1"/>
              </p:cNvSpPr>
              <p:nvPr/>
            </p:nvSpPr>
            <p:spPr bwMode="auto">
              <a:xfrm>
                <a:off x="3100" y="1753"/>
                <a:ext cx="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71701" name="Group 63"/>
          <p:cNvGrpSpPr>
            <a:grpSpLocks/>
          </p:cNvGrpSpPr>
          <p:nvPr/>
        </p:nvGrpSpPr>
        <p:grpSpPr bwMode="auto">
          <a:xfrm>
            <a:off x="1330325" y="2830513"/>
            <a:ext cx="2346325" cy="571500"/>
            <a:chOff x="3759" y="1622"/>
            <a:chExt cx="1478" cy="360"/>
          </a:xfrm>
        </p:grpSpPr>
        <p:sp>
          <p:nvSpPr>
            <p:cNvPr id="70689" name="Line 64"/>
            <p:cNvSpPr>
              <a:spLocks noChangeShapeType="1"/>
            </p:cNvSpPr>
            <p:nvPr/>
          </p:nvSpPr>
          <p:spPr bwMode="auto">
            <a:xfrm>
              <a:off x="3759" y="1622"/>
              <a:ext cx="1478" cy="36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70690" name="Rectangle 65"/>
            <p:cNvSpPr>
              <a:spLocks noChangeArrowheads="1"/>
            </p:cNvSpPr>
            <p:nvPr/>
          </p:nvSpPr>
          <p:spPr bwMode="auto">
            <a:xfrm>
              <a:off x="4202" y="1673"/>
              <a:ext cx="548" cy="2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0691" name="Text Box 66"/>
            <p:cNvSpPr txBox="1">
              <a:spLocks noChangeArrowheads="1"/>
            </p:cNvSpPr>
            <p:nvPr/>
          </p:nvSpPr>
          <p:spPr bwMode="auto">
            <a:xfrm>
              <a:off x="3790" y="1706"/>
              <a:ext cx="143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Seq=100, 20 bytes of data</a:t>
              </a:r>
            </a:p>
          </p:txBody>
        </p:sp>
      </p:grpSp>
      <p:sp>
        <p:nvSpPr>
          <p:cNvPr id="70678" name="Line 67"/>
          <p:cNvSpPr>
            <a:spLocks noChangeShapeType="1"/>
          </p:cNvSpPr>
          <p:nvPr/>
        </p:nvSpPr>
        <p:spPr bwMode="auto">
          <a:xfrm flipH="1">
            <a:off x="1335088" y="3462338"/>
            <a:ext cx="2324100" cy="10255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grpSp>
        <p:nvGrpSpPr>
          <p:cNvPr id="71703" name="Group 68"/>
          <p:cNvGrpSpPr>
            <a:grpSpLocks/>
          </p:cNvGrpSpPr>
          <p:nvPr/>
        </p:nvGrpSpPr>
        <p:grpSpPr bwMode="auto">
          <a:xfrm>
            <a:off x="1978025" y="3863975"/>
            <a:ext cx="949325" cy="304800"/>
            <a:chOff x="4215" y="2253"/>
            <a:chExt cx="598" cy="192"/>
          </a:xfrm>
        </p:grpSpPr>
        <p:sp>
          <p:nvSpPr>
            <p:cNvPr id="70687" name="Rectangle 69"/>
            <p:cNvSpPr>
              <a:spLocks noChangeArrowheads="1"/>
            </p:cNvSpPr>
            <p:nvPr/>
          </p:nvSpPr>
          <p:spPr bwMode="auto">
            <a:xfrm>
              <a:off x="4265" y="2274"/>
              <a:ext cx="471" cy="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0688" name="Text Box 70"/>
            <p:cNvSpPr txBox="1">
              <a:spLocks noChangeArrowheads="1"/>
            </p:cNvSpPr>
            <p:nvPr/>
          </p:nvSpPr>
          <p:spPr bwMode="auto">
            <a:xfrm>
              <a:off x="4215" y="2253"/>
              <a:ext cx="59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400" smtClean="0">
                  <a:solidFill>
                    <a:srgbClr val="000000"/>
                  </a:solidFill>
                  <a:latin typeface="Arial" pitchFamily="34" charset="0"/>
                </a:rPr>
                <a:t>ACK=120</a:t>
              </a:r>
              <a:endParaRPr lang="en-US" altLang="en-US" sz="10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pic>
        <p:nvPicPr>
          <p:cNvPr id="71704" name="Picture 7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912813"/>
            <a:ext cx="6399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705" name="Group 84"/>
          <p:cNvGrpSpPr>
            <a:grpSpLocks/>
          </p:cNvGrpSpPr>
          <p:nvPr/>
        </p:nvGrpSpPr>
        <p:grpSpPr bwMode="auto">
          <a:xfrm>
            <a:off x="903288" y="1565275"/>
            <a:ext cx="630237" cy="533400"/>
            <a:chOff x="-44" y="1473"/>
            <a:chExt cx="981" cy="1105"/>
          </a:xfrm>
        </p:grpSpPr>
        <p:pic>
          <p:nvPicPr>
            <p:cNvPr id="71709" name="Picture 85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710" name="Freeform 8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</p:grpSp>
      <p:grpSp>
        <p:nvGrpSpPr>
          <p:cNvPr id="71706" name="Group 87"/>
          <p:cNvGrpSpPr>
            <a:grpSpLocks/>
          </p:cNvGrpSpPr>
          <p:nvPr/>
        </p:nvGrpSpPr>
        <p:grpSpPr bwMode="auto">
          <a:xfrm flipH="1">
            <a:off x="3481388" y="1560513"/>
            <a:ext cx="674687" cy="590550"/>
            <a:chOff x="-44" y="1473"/>
            <a:chExt cx="981" cy="1105"/>
          </a:xfrm>
        </p:grpSpPr>
        <p:pic>
          <p:nvPicPr>
            <p:cNvPr id="71707" name="Picture 88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708" name="Freeform 8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495800" y="3378777"/>
            <a:ext cx="3886200" cy="646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Cumulative ACK avoids retransmission of the first segment.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 bwMode="auto">
          <a:xfrm>
            <a:off x="1797640" y="5102226"/>
            <a:ext cx="1879010" cy="290512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?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495800" y="1967855"/>
            <a:ext cx="3886200" cy="9233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Host A </a:t>
            </a:r>
            <a:r>
              <a:rPr lang="en-US" b="1" dirty="0" smtClean="0">
                <a:solidFill>
                  <a:srgbClr val="00B0F0"/>
                </a:solidFill>
              </a:rPr>
              <a:t>knows </a:t>
            </a:r>
            <a:r>
              <a:rPr lang="en-US" b="1" dirty="0">
                <a:solidFill>
                  <a:srgbClr val="00B0F0"/>
                </a:solidFill>
              </a:rPr>
              <a:t>that Host B has received everything up through byte </a:t>
            </a:r>
            <a:r>
              <a:rPr lang="en-US" b="1" dirty="0" smtClean="0">
                <a:solidFill>
                  <a:srgbClr val="00B0F0"/>
                </a:solidFill>
              </a:rPr>
              <a:t>119.</a:t>
            </a:r>
          </a:p>
        </p:txBody>
      </p:sp>
      <p:sp>
        <p:nvSpPr>
          <p:cNvPr id="5" name="Freeform 4"/>
          <p:cNvSpPr/>
          <p:nvPr/>
        </p:nvSpPr>
        <p:spPr bwMode="auto">
          <a:xfrm>
            <a:off x="402986" y="1037746"/>
            <a:ext cx="4707399" cy="3452852"/>
          </a:xfrm>
          <a:custGeom>
            <a:avLst/>
            <a:gdLst>
              <a:gd name="connsiteX0" fmla="*/ 4707399 w 4707399"/>
              <a:gd name="connsiteY0" fmla="*/ 919241 h 3452852"/>
              <a:gd name="connsiteX1" fmla="*/ 3485350 w 4707399"/>
              <a:gd name="connsiteY1" fmla="*/ 175757 h 3452852"/>
              <a:gd name="connsiteX2" fmla="*/ 904521 w 4707399"/>
              <a:gd name="connsiteY2" fmla="*/ 124482 h 3452852"/>
              <a:gd name="connsiteX3" fmla="*/ 41395 w 4707399"/>
              <a:gd name="connsiteY3" fmla="*/ 1619996 h 3452852"/>
              <a:gd name="connsiteX4" fmla="*/ 212311 w 4707399"/>
              <a:gd name="connsiteY4" fmla="*/ 3183876 h 3452852"/>
              <a:gd name="connsiteX5" fmla="*/ 870337 w 4707399"/>
              <a:gd name="connsiteY5" fmla="*/ 3440250 h 3452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07399" h="3452852">
                <a:moveTo>
                  <a:pt x="4707399" y="919241"/>
                </a:moveTo>
                <a:cubicBezTo>
                  <a:pt x="4413281" y="613729"/>
                  <a:pt x="4119163" y="308217"/>
                  <a:pt x="3485350" y="175757"/>
                </a:cubicBezTo>
                <a:cubicBezTo>
                  <a:pt x="2851537" y="43297"/>
                  <a:pt x="1478513" y="-116224"/>
                  <a:pt x="904521" y="124482"/>
                </a:cubicBezTo>
                <a:cubicBezTo>
                  <a:pt x="330529" y="365188"/>
                  <a:pt x="156763" y="1110097"/>
                  <a:pt x="41395" y="1619996"/>
                </a:cubicBezTo>
                <a:cubicBezTo>
                  <a:pt x="-73973" y="2129895"/>
                  <a:pt x="74154" y="2880500"/>
                  <a:pt x="212311" y="3183876"/>
                </a:cubicBezTo>
                <a:cubicBezTo>
                  <a:pt x="350468" y="3487252"/>
                  <a:pt x="610402" y="3463751"/>
                  <a:pt x="870337" y="3440250"/>
                </a:cubicBezTo>
              </a:path>
            </a:pathLst>
          </a:custGeom>
          <a:noFill/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74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6" grpId="0" animBg="1"/>
      <p:bldP spid="5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58371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734528E1-62CD-4093-A497-E75026AC62E7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252413"/>
            <a:ext cx="8243888" cy="885825"/>
          </a:xfrm>
        </p:spPr>
        <p:txBody>
          <a:bodyPr/>
          <a:lstStyle/>
          <a:p>
            <a:pPr>
              <a:defRPr/>
            </a:pPr>
            <a:r>
              <a:rPr lang="en-US" altLang="en-US" smtClean="0"/>
              <a:t>TCP: Overview  </a:t>
            </a:r>
            <a:r>
              <a:rPr lang="en-US" altLang="en-US" sz="2400" smtClean="0"/>
              <a:t>RFCs: 793,1122,1323, 2018, 2581</a:t>
            </a:r>
            <a:endParaRPr lang="en-US" altLang="en-US" smtClean="0"/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810125" y="1552575"/>
            <a:ext cx="3895725" cy="4648200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>
                <a:solidFill>
                  <a:srgbClr val="CC0000"/>
                </a:solidFill>
                <a:ea typeface="ＭＳ Ｐゴシック" charset="0"/>
                <a:cs typeface="+mn-cs"/>
              </a:rPr>
              <a:t>full duplex data: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bi-directional data flow in same connection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MSS: maximum segment size</a:t>
            </a:r>
          </a:p>
          <a:p>
            <a:pPr>
              <a:buFont typeface="Wingdings" charset="0"/>
              <a:buChar char="v"/>
              <a:defRPr/>
            </a:pPr>
            <a:r>
              <a:rPr lang="en-US">
                <a:solidFill>
                  <a:srgbClr val="CC0000"/>
                </a:solidFill>
                <a:ea typeface="ＭＳ Ｐゴシック" charset="0"/>
                <a:cs typeface="+mn-cs"/>
              </a:rPr>
              <a:t>connection-oriented:</a:t>
            </a:r>
            <a:r>
              <a:rPr lang="en-US">
                <a:ea typeface="ＭＳ Ｐゴシック" charset="0"/>
                <a:cs typeface="+mn-cs"/>
              </a:rPr>
              <a:t> 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handshaking (exchange of control msgs) inits sender, receiver state before data exchange</a:t>
            </a:r>
          </a:p>
          <a:p>
            <a:pPr>
              <a:buFont typeface="Wingdings" charset="0"/>
              <a:buChar char="v"/>
              <a:defRPr/>
            </a:pPr>
            <a:r>
              <a:rPr lang="en-US">
                <a:solidFill>
                  <a:srgbClr val="CC0000"/>
                </a:solidFill>
                <a:ea typeface="ＭＳ Ｐゴシック" charset="0"/>
                <a:cs typeface="+mn-cs"/>
              </a:rPr>
              <a:t>flow controlled: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sender will not overwhelm receiver</a:t>
            </a:r>
          </a:p>
        </p:txBody>
      </p:sp>
      <p:sp>
        <p:nvSpPr>
          <p:cNvPr id="5837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71500" y="1543050"/>
            <a:ext cx="3981450" cy="4648200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>
                <a:solidFill>
                  <a:srgbClr val="CC0000"/>
                </a:solidFill>
              </a:rPr>
              <a:t>point-to-point:</a:t>
            </a:r>
          </a:p>
          <a:p>
            <a:pPr lvl="1">
              <a:defRPr/>
            </a:pPr>
            <a:r>
              <a:rPr lang="en-US" altLang="en-US" dirty="0" smtClean="0"/>
              <a:t>one sender, one receiver</a:t>
            </a:r>
            <a:r>
              <a:rPr lang="en-US" altLang="en-US" dirty="0" smtClean="0">
                <a:solidFill>
                  <a:srgbClr val="FF0000"/>
                </a:solidFill>
              </a:rPr>
              <a:t> </a:t>
            </a:r>
          </a:p>
          <a:p>
            <a:pPr>
              <a:defRPr/>
            </a:pPr>
            <a:r>
              <a:rPr lang="en-US" altLang="en-US" dirty="0" smtClean="0">
                <a:solidFill>
                  <a:srgbClr val="CC0000"/>
                </a:solidFill>
              </a:rPr>
              <a:t>reliable, in-order </a:t>
            </a:r>
            <a:r>
              <a:rPr lang="en-US" altLang="en-US" i="1" dirty="0" smtClean="0">
                <a:solidFill>
                  <a:srgbClr val="CC0000"/>
                </a:solidFill>
              </a:rPr>
              <a:t>byte steam:</a:t>
            </a:r>
          </a:p>
          <a:p>
            <a:pPr lvl="1">
              <a:defRPr/>
            </a:pPr>
            <a:r>
              <a:rPr lang="en-US" altLang="en-US" dirty="0" smtClean="0"/>
              <a:t>no </a:t>
            </a:r>
            <a:r>
              <a:rPr lang="en-US" altLang="ja-JP" dirty="0" smtClean="0"/>
              <a:t>“message boundaries”</a:t>
            </a:r>
          </a:p>
          <a:p>
            <a:pPr>
              <a:defRPr/>
            </a:pPr>
            <a:r>
              <a:rPr lang="en-US" altLang="en-US" dirty="0" smtClean="0">
                <a:solidFill>
                  <a:srgbClr val="CC0000"/>
                </a:solidFill>
              </a:rPr>
              <a:t>pipelined:</a:t>
            </a:r>
          </a:p>
          <a:p>
            <a:pPr lvl="1">
              <a:defRPr/>
            </a:pPr>
            <a:r>
              <a:rPr lang="en-US" altLang="en-US" dirty="0" smtClean="0"/>
              <a:t>TCP congestion and flow control set window size</a:t>
            </a:r>
            <a:endParaRPr lang="en-US" altLang="en-US" i="1" dirty="0" smtClean="0"/>
          </a:p>
          <a:p>
            <a:pPr>
              <a:defRPr/>
            </a:pPr>
            <a:endParaRPr lang="en-US" altLang="en-US" dirty="0" smtClean="0"/>
          </a:p>
        </p:txBody>
      </p:sp>
      <p:pic>
        <p:nvPicPr>
          <p:cNvPr id="59399" name="Picture 6" descr="underline_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925513"/>
            <a:ext cx="8228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774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Footer Placeholder 3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71683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7C49A2C3-91F0-462B-AB85-50698082A439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350838"/>
            <a:ext cx="7772400" cy="669925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TCP ACK generation</a:t>
            </a:r>
            <a:r>
              <a:rPr lang="en-US">
                <a:ea typeface="ＭＳ Ｐゴシック" charset="0"/>
                <a:cs typeface="+mj-cs"/>
              </a:rPr>
              <a:t> </a:t>
            </a:r>
            <a:r>
              <a:rPr lang="en-US" sz="1800">
                <a:ea typeface="ＭＳ Ｐゴシック" charset="0"/>
                <a:cs typeface="+mj-cs"/>
              </a:rPr>
              <a:t>[RFC 1122, RFC 2581]</a:t>
            </a:r>
          </a:p>
        </p:txBody>
      </p:sp>
      <p:sp>
        <p:nvSpPr>
          <p:cNvPr id="71685" name="Text Box 3"/>
          <p:cNvSpPr txBox="1">
            <a:spLocks noChangeArrowheads="1"/>
          </p:cNvSpPr>
          <p:nvPr/>
        </p:nvSpPr>
        <p:spPr bwMode="auto">
          <a:xfrm>
            <a:off x="752475" y="1554163"/>
            <a:ext cx="3333750" cy="500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i="1" smtClean="0">
                <a:solidFill>
                  <a:srgbClr val="CC0000"/>
                </a:solidFill>
                <a:latin typeface="Arial" pitchFamily="34" charset="0"/>
              </a:rPr>
              <a:t>event at receiver</a:t>
            </a:r>
            <a:endParaRPr lang="en-US" altLang="en-US" sz="1800" i="1" smtClean="0">
              <a:solidFill>
                <a:srgbClr val="CC0000"/>
              </a:solidFill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i="1" smtClean="0">
              <a:solidFill>
                <a:srgbClr val="CC0000"/>
              </a:solidFill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  <a:latin typeface="Arial" pitchFamily="34" charset="0"/>
              </a:rPr>
              <a:t>arrival of in-order segment with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  <a:latin typeface="Arial" pitchFamily="34" charset="0"/>
              </a:rPr>
              <a:t>expected seq #. All data up to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  <a:latin typeface="Arial" pitchFamily="34" charset="0"/>
              </a:rPr>
              <a:t>expected seq # already ACKed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smtClean="0">
              <a:solidFill>
                <a:srgbClr val="000000"/>
              </a:solidFill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  <a:latin typeface="Arial" pitchFamily="34" charset="0"/>
              </a:rPr>
              <a:t>arrival of in-order segment with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  <a:latin typeface="Arial" pitchFamily="34" charset="0"/>
              </a:rPr>
              <a:t>expected seq #. One other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  <a:latin typeface="Arial" pitchFamily="34" charset="0"/>
              </a:rPr>
              <a:t>segment has ACK pending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smtClean="0">
              <a:solidFill>
                <a:srgbClr val="000000"/>
              </a:solidFill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  <a:latin typeface="Arial" pitchFamily="34" charset="0"/>
              </a:rPr>
              <a:t>arrival of out-of-order segment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  <a:latin typeface="Arial" pitchFamily="34" charset="0"/>
              </a:rPr>
              <a:t>higher-than-expect seq. # 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  <a:latin typeface="Arial" pitchFamily="34" charset="0"/>
              </a:rPr>
              <a:t>Gap detected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smtClean="0">
              <a:solidFill>
                <a:srgbClr val="000000"/>
              </a:solidFill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  <a:latin typeface="Arial" pitchFamily="34" charset="0"/>
              </a:rPr>
              <a:t>arrival of segment that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  <a:latin typeface="Arial" pitchFamily="34" charset="0"/>
              </a:rPr>
              <a:t>partially or completely fills gap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smtClean="0">
              <a:solidFill>
                <a:srgbClr val="000000"/>
              </a:solidFill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0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1686" name="Text Box 4"/>
          <p:cNvSpPr txBox="1">
            <a:spLocks noChangeArrowheads="1"/>
          </p:cNvSpPr>
          <p:nvPr/>
        </p:nvSpPr>
        <p:spPr bwMode="auto">
          <a:xfrm>
            <a:off x="4514850" y="1544638"/>
            <a:ext cx="4070350" cy="500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i="1" smtClean="0">
                <a:solidFill>
                  <a:srgbClr val="CC0000"/>
                </a:solidFill>
                <a:latin typeface="Arial" pitchFamily="34" charset="0"/>
              </a:rPr>
              <a:t>TCP receiver action</a:t>
            </a:r>
            <a:endParaRPr lang="en-US" altLang="en-US" sz="1800" i="1" smtClean="0">
              <a:solidFill>
                <a:srgbClr val="CC0000"/>
              </a:solidFill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i="1" smtClean="0">
              <a:solidFill>
                <a:srgbClr val="CC0000"/>
              </a:solidFill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  <a:latin typeface="Arial" pitchFamily="34" charset="0"/>
              </a:rPr>
              <a:t>delayed ACK. Wait up to 500ms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  <a:latin typeface="Arial" pitchFamily="34" charset="0"/>
              </a:rPr>
              <a:t>for next segment. If no next segment,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  <a:latin typeface="Arial" pitchFamily="34" charset="0"/>
              </a:rPr>
              <a:t>send ACK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smtClean="0">
              <a:solidFill>
                <a:srgbClr val="000000"/>
              </a:solidFill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  <a:latin typeface="Arial" pitchFamily="34" charset="0"/>
              </a:rPr>
              <a:t>immediately send single cumulative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  <a:latin typeface="Arial" pitchFamily="34" charset="0"/>
              </a:rPr>
              <a:t>ACK, ACKing both in-order segments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smtClean="0">
              <a:solidFill>
                <a:srgbClr val="000000"/>
              </a:solidFill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smtClean="0">
              <a:solidFill>
                <a:srgbClr val="000000"/>
              </a:solidFill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  <a:latin typeface="Arial" pitchFamily="34" charset="0"/>
              </a:rPr>
              <a:t>immediately send </a:t>
            </a:r>
            <a:r>
              <a:rPr lang="en-US" altLang="en-US" sz="1800" i="1" smtClean="0">
                <a:solidFill>
                  <a:srgbClr val="CC0000"/>
                </a:solidFill>
                <a:latin typeface="Arial" pitchFamily="34" charset="0"/>
              </a:rPr>
              <a:t>duplicate ACK</a:t>
            </a:r>
            <a:r>
              <a:rPr lang="en-US" altLang="en-US" sz="1800" smtClean="0">
                <a:solidFill>
                  <a:srgbClr val="CC0000"/>
                </a:solidFill>
                <a:latin typeface="Arial" pitchFamily="34" charset="0"/>
              </a:rPr>
              <a:t>,</a:t>
            </a:r>
            <a:r>
              <a:rPr lang="en-US" altLang="en-US" sz="1800" smtClean="0">
                <a:solidFill>
                  <a:srgbClr val="000000"/>
                </a:solidFill>
                <a:latin typeface="Arial" pitchFamily="34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  <a:latin typeface="Arial" pitchFamily="34" charset="0"/>
              </a:rPr>
              <a:t>indicating seq. # of next expected byte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smtClean="0">
              <a:solidFill>
                <a:srgbClr val="000000"/>
              </a:solidFill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smtClean="0">
              <a:solidFill>
                <a:srgbClr val="000000"/>
              </a:solidFill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  <a:latin typeface="Arial" pitchFamily="34" charset="0"/>
              </a:rPr>
              <a:t>immediate send ACK, provided that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  <a:latin typeface="Arial" pitchFamily="34" charset="0"/>
              </a:rPr>
              <a:t>segment starts at lower end of gap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smtClean="0">
              <a:solidFill>
                <a:srgbClr val="000000"/>
              </a:solidFill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0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1687" name="Line 9"/>
          <p:cNvSpPr>
            <a:spLocks noChangeShapeType="1"/>
          </p:cNvSpPr>
          <p:nvPr/>
        </p:nvSpPr>
        <p:spPr bwMode="auto">
          <a:xfrm>
            <a:off x="4324350" y="1704975"/>
            <a:ext cx="0" cy="4352925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pic>
        <p:nvPicPr>
          <p:cNvPr id="72712" name="Picture 1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952500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9" name="Line 11"/>
          <p:cNvSpPr>
            <a:spLocks noChangeShapeType="1"/>
          </p:cNvSpPr>
          <p:nvPr/>
        </p:nvSpPr>
        <p:spPr bwMode="auto">
          <a:xfrm>
            <a:off x="768350" y="2144713"/>
            <a:ext cx="7494588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1690" name="Line 12"/>
          <p:cNvSpPr>
            <a:spLocks noChangeShapeType="1"/>
          </p:cNvSpPr>
          <p:nvPr/>
        </p:nvSpPr>
        <p:spPr bwMode="auto">
          <a:xfrm>
            <a:off x="752475" y="3198813"/>
            <a:ext cx="7494588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1691" name="Line 13"/>
          <p:cNvSpPr>
            <a:spLocks noChangeShapeType="1"/>
          </p:cNvSpPr>
          <p:nvPr/>
        </p:nvSpPr>
        <p:spPr bwMode="auto">
          <a:xfrm>
            <a:off x="769938" y="4297363"/>
            <a:ext cx="7494587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1692" name="Line 14"/>
          <p:cNvSpPr>
            <a:spLocks noChangeShapeType="1"/>
          </p:cNvSpPr>
          <p:nvPr/>
        </p:nvSpPr>
        <p:spPr bwMode="auto">
          <a:xfrm>
            <a:off x="763588" y="5386388"/>
            <a:ext cx="7494587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47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7270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6C1E9E30-EEB0-4C2A-975C-91415A8B01E8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7270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0663"/>
            <a:ext cx="5040313" cy="906462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TCP fast retransmit</a:t>
            </a:r>
          </a:p>
        </p:txBody>
      </p:sp>
      <p:sp>
        <p:nvSpPr>
          <p:cNvPr id="7270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88950" y="1397000"/>
            <a:ext cx="3810000" cy="4648200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time-out period  often relatively long:</a:t>
            </a:r>
          </a:p>
          <a:p>
            <a:pPr lvl="1">
              <a:defRPr/>
            </a:pPr>
            <a:r>
              <a:rPr lang="en-US" altLang="en-US" dirty="0" smtClean="0"/>
              <a:t>long delay before resending lost packet</a:t>
            </a:r>
          </a:p>
          <a:p>
            <a:pPr>
              <a:defRPr/>
            </a:pPr>
            <a:r>
              <a:rPr lang="en-US" altLang="en-US" dirty="0" smtClean="0"/>
              <a:t>detect lost segments via </a:t>
            </a:r>
            <a:r>
              <a:rPr lang="en-US" altLang="en-US" dirty="0" smtClean="0">
                <a:solidFill>
                  <a:srgbClr val="C00000"/>
                </a:solidFill>
              </a:rPr>
              <a:t>duplicate ACKs</a:t>
            </a:r>
            <a:r>
              <a:rPr lang="en-US" altLang="en-US" dirty="0" smtClean="0"/>
              <a:t>.</a:t>
            </a:r>
          </a:p>
          <a:p>
            <a:pPr lvl="1">
              <a:defRPr/>
            </a:pPr>
            <a:r>
              <a:rPr lang="en-US" altLang="en-US" dirty="0" smtClean="0"/>
              <a:t>sender often sends many segments back-to-back</a:t>
            </a:r>
          </a:p>
          <a:p>
            <a:pPr lvl="1">
              <a:defRPr/>
            </a:pPr>
            <a:r>
              <a:rPr lang="en-US" altLang="en-US" dirty="0" smtClean="0"/>
              <a:t>if segment is lost, there will likely be many duplicate ACKs.</a:t>
            </a:r>
          </a:p>
          <a:p>
            <a:pPr lvl="1">
              <a:defRPr/>
            </a:pPr>
            <a:endParaRPr lang="en-US" altLang="en-US" dirty="0" smtClean="0"/>
          </a:p>
          <a:p>
            <a:pPr lvl="1">
              <a:defRPr/>
            </a:pPr>
            <a:endParaRPr lang="en-US" altLang="en-US" dirty="0" smtClean="0"/>
          </a:p>
        </p:txBody>
      </p:sp>
      <p:sp>
        <p:nvSpPr>
          <p:cNvPr id="72710" name="Rectangle 5"/>
          <p:cNvSpPr>
            <a:spLocks noChangeArrowheads="1"/>
          </p:cNvSpPr>
          <p:nvPr/>
        </p:nvSpPr>
        <p:spPr bwMode="auto">
          <a:xfrm>
            <a:off x="4744458" y="2143125"/>
            <a:ext cx="3567112" cy="3813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463550" indent="-238125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  <a:defRPr/>
            </a:pPr>
            <a:r>
              <a:rPr lang="en-US" altLang="en-US" sz="2800" dirty="0" smtClean="0">
                <a:solidFill>
                  <a:srgbClr val="000000"/>
                </a:solidFill>
                <a:latin typeface="Gill Sans MT" pitchFamily="34" charset="0"/>
              </a:rPr>
              <a:t>if sender receives three ACKs for same data</a:t>
            </a:r>
          </a:p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  <a:defRPr/>
            </a:pPr>
            <a:r>
              <a:rPr lang="en-US" altLang="en-US" sz="2400" dirty="0" smtClean="0">
                <a:solidFill>
                  <a:srgbClr val="000000"/>
                </a:solidFill>
                <a:latin typeface="Gill Sans MT" pitchFamily="34" charset="0"/>
              </a:rPr>
              <a:t>(</a:t>
            </a:r>
            <a:r>
              <a:rPr lang="ja-JP" altLang="en-US" sz="2400" dirty="0" smtClean="0">
                <a:solidFill>
                  <a:srgbClr val="000000"/>
                </a:solidFill>
                <a:latin typeface="Gill Sans MT" pitchFamily="34" charset="0"/>
              </a:rPr>
              <a:t>“</a:t>
            </a:r>
            <a:r>
              <a:rPr lang="en-US" altLang="ja-JP" sz="2400" dirty="0" smtClean="0">
                <a:solidFill>
                  <a:srgbClr val="000000"/>
                </a:solidFill>
                <a:latin typeface="Gill Sans MT" pitchFamily="34" charset="0"/>
              </a:rPr>
              <a:t>triple duplicate ACKs</a:t>
            </a:r>
            <a:r>
              <a:rPr lang="ja-JP" altLang="en-US" sz="2400" dirty="0" smtClean="0">
                <a:solidFill>
                  <a:srgbClr val="000000"/>
                </a:solidFill>
                <a:latin typeface="Gill Sans MT" pitchFamily="34" charset="0"/>
              </a:rPr>
              <a:t>”</a:t>
            </a:r>
            <a:r>
              <a:rPr lang="en-US" altLang="ja-JP" sz="2400" dirty="0" smtClean="0">
                <a:solidFill>
                  <a:srgbClr val="000000"/>
                </a:solidFill>
                <a:latin typeface="Gill Sans MT" pitchFamily="34" charset="0"/>
              </a:rPr>
              <a:t>),</a:t>
            </a:r>
            <a:r>
              <a:rPr lang="en-US" altLang="ja-JP" sz="2800" dirty="0" smtClean="0">
                <a:solidFill>
                  <a:srgbClr val="000000"/>
                </a:solidFill>
                <a:latin typeface="Gill Sans MT" pitchFamily="34" charset="0"/>
              </a:rPr>
              <a:t> resend </a:t>
            </a:r>
            <a:r>
              <a:rPr lang="en-US" altLang="ja-JP" sz="2800" dirty="0" err="1" smtClean="0">
                <a:solidFill>
                  <a:srgbClr val="000000"/>
                </a:solidFill>
                <a:latin typeface="Gill Sans MT" pitchFamily="34" charset="0"/>
              </a:rPr>
              <a:t>unacked</a:t>
            </a:r>
            <a:r>
              <a:rPr lang="en-US" altLang="ja-JP" sz="2800" dirty="0" smtClean="0">
                <a:solidFill>
                  <a:srgbClr val="000000"/>
                </a:solidFill>
                <a:latin typeface="Gill Sans MT" pitchFamily="34" charset="0"/>
              </a:rPr>
              <a:t> segment with smallest </a:t>
            </a:r>
            <a:r>
              <a:rPr lang="en-US" altLang="ja-JP" sz="2800" dirty="0" err="1" smtClean="0">
                <a:solidFill>
                  <a:srgbClr val="000000"/>
                </a:solidFill>
                <a:latin typeface="Gill Sans MT" pitchFamily="34" charset="0"/>
              </a:rPr>
              <a:t>seq</a:t>
            </a:r>
            <a:r>
              <a:rPr lang="en-US" altLang="ja-JP" sz="2800" dirty="0" smtClean="0">
                <a:solidFill>
                  <a:srgbClr val="000000"/>
                </a:solidFill>
                <a:latin typeface="Gill Sans MT" pitchFamily="34" charset="0"/>
              </a:rPr>
              <a:t> #</a:t>
            </a:r>
          </a:p>
          <a:p>
            <a:pPr lvl="1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Char char="§"/>
              <a:defRPr/>
            </a:pPr>
            <a:r>
              <a:rPr lang="en-US" altLang="en-US" sz="2400" dirty="0" smtClean="0">
                <a:solidFill>
                  <a:srgbClr val="000000"/>
                </a:solidFill>
                <a:latin typeface="Gill Sans MT" pitchFamily="34" charset="0"/>
              </a:rPr>
              <a:t>likely that </a:t>
            </a:r>
            <a:r>
              <a:rPr lang="en-US" altLang="en-US" sz="2400" dirty="0" err="1" smtClean="0">
                <a:solidFill>
                  <a:srgbClr val="000000"/>
                </a:solidFill>
                <a:latin typeface="Gill Sans MT" pitchFamily="34" charset="0"/>
              </a:rPr>
              <a:t>unacked</a:t>
            </a:r>
            <a:r>
              <a:rPr lang="en-US" altLang="en-US" sz="2400" dirty="0" smtClean="0">
                <a:solidFill>
                  <a:srgbClr val="000000"/>
                </a:solidFill>
                <a:latin typeface="Gill Sans MT" pitchFamily="34" charset="0"/>
              </a:rPr>
              <a:t> segment lost, so don</a:t>
            </a:r>
            <a:r>
              <a:rPr lang="en-US" altLang="ja-JP" sz="2400" dirty="0" smtClean="0">
                <a:solidFill>
                  <a:srgbClr val="000000"/>
                </a:solidFill>
                <a:latin typeface="Gill Sans MT" pitchFamily="34" charset="0"/>
              </a:rPr>
              <a:t>’t wait for timeout</a:t>
            </a:r>
            <a:endParaRPr lang="en-US" altLang="en-US" sz="2400" dirty="0" smtClean="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72711" name="Rectangle 6"/>
          <p:cNvSpPr>
            <a:spLocks noChangeArrowheads="1"/>
          </p:cNvSpPr>
          <p:nvPr/>
        </p:nvSpPr>
        <p:spPr bwMode="auto">
          <a:xfrm>
            <a:off x="4751388" y="1914525"/>
            <a:ext cx="3509962" cy="3681413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72712" name="Text Box 7"/>
          <p:cNvSpPr txBox="1">
            <a:spLocks noChangeArrowheads="1"/>
          </p:cNvSpPr>
          <p:nvPr/>
        </p:nvSpPr>
        <p:spPr bwMode="auto">
          <a:xfrm>
            <a:off x="4883150" y="1679575"/>
            <a:ext cx="2773363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i="1" smtClean="0">
                <a:solidFill>
                  <a:srgbClr val="CC0000"/>
                </a:solidFill>
              </a:rPr>
              <a:t>TCP fast retransmit</a:t>
            </a:r>
          </a:p>
        </p:txBody>
      </p:sp>
      <p:sp>
        <p:nvSpPr>
          <p:cNvPr id="72713" name="Rectangle 9"/>
          <p:cNvSpPr>
            <a:spLocks noChangeArrowheads="1"/>
          </p:cNvSpPr>
          <p:nvPr/>
        </p:nvSpPr>
        <p:spPr bwMode="auto">
          <a:xfrm>
            <a:off x="4785937" y="2925763"/>
            <a:ext cx="3408363" cy="5413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  <a:defRPr/>
            </a:pPr>
            <a:r>
              <a:rPr lang="en-US" altLang="en-US" sz="2400" dirty="0" smtClean="0">
                <a:solidFill>
                  <a:srgbClr val="000000"/>
                </a:solidFill>
                <a:latin typeface="Gill Sans MT" pitchFamily="34" charset="0"/>
              </a:rPr>
              <a:t>(</a:t>
            </a:r>
            <a:r>
              <a:rPr lang="en-US" altLang="ja-JP" sz="2400" dirty="0" smtClean="0">
                <a:solidFill>
                  <a:srgbClr val="000000"/>
                </a:solidFill>
                <a:latin typeface="Gill Sans MT" pitchFamily="34" charset="0"/>
              </a:rPr>
              <a:t>“triple duplicate ACKs”),</a:t>
            </a:r>
            <a:r>
              <a:rPr lang="en-US" altLang="ja-JP" sz="2800" dirty="0" smtClean="0">
                <a:solidFill>
                  <a:srgbClr val="000000"/>
                </a:solidFill>
                <a:latin typeface="Gill Sans MT" pitchFamily="34" charset="0"/>
              </a:rPr>
              <a:t> </a:t>
            </a:r>
            <a:endParaRPr lang="en-US" altLang="en-US" sz="2800" dirty="0" smtClean="0">
              <a:solidFill>
                <a:srgbClr val="000000"/>
              </a:solidFill>
              <a:latin typeface="Gill Sans MT" pitchFamily="34" charset="0"/>
            </a:endParaRPr>
          </a:p>
        </p:txBody>
      </p:sp>
      <p:pic>
        <p:nvPicPr>
          <p:cNvPr id="73738" name="Picture 1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903288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368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Footer Placeholder 3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73731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91AF17BA-31A5-40A7-B6F1-2EB4F3BA41B5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73732" name="Line 3"/>
          <p:cNvSpPr>
            <a:spLocks noChangeShapeType="1"/>
          </p:cNvSpPr>
          <p:nvPr/>
        </p:nvSpPr>
        <p:spPr bwMode="auto">
          <a:xfrm>
            <a:off x="3068638" y="2319338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3733" name="Line 9"/>
          <p:cNvSpPr>
            <a:spLocks noChangeShapeType="1"/>
          </p:cNvSpPr>
          <p:nvPr/>
        </p:nvSpPr>
        <p:spPr bwMode="auto">
          <a:xfrm>
            <a:off x="3068638" y="2547938"/>
            <a:ext cx="1757362" cy="41433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3734" name="Line 10"/>
          <p:cNvSpPr>
            <a:spLocks noChangeShapeType="1"/>
          </p:cNvSpPr>
          <p:nvPr/>
        </p:nvSpPr>
        <p:spPr bwMode="auto">
          <a:xfrm flipH="1">
            <a:off x="3065463" y="2014538"/>
            <a:ext cx="3175" cy="399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3735" name="Line 11"/>
          <p:cNvSpPr>
            <a:spLocks noChangeShapeType="1"/>
          </p:cNvSpPr>
          <p:nvPr/>
        </p:nvSpPr>
        <p:spPr bwMode="auto">
          <a:xfrm>
            <a:off x="5583238" y="2090738"/>
            <a:ext cx="11112" cy="3903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3736" name="Line 12"/>
          <p:cNvSpPr>
            <a:spLocks noChangeShapeType="1"/>
          </p:cNvSpPr>
          <p:nvPr/>
        </p:nvSpPr>
        <p:spPr bwMode="auto">
          <a:xfrm flipH="1">
            <a:off x="3032125" y="2962275"/>
            <a:ext cx="2519363" cy="8096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3737" name="Line 14"/>
          <p:cNvSpPr>
            <a:spLocks noChangeShapeType="1"/>
          </p:cNvSpPr>
          <p:nvPr/>
        </p:nvSpPr>
        <p:spPr bwMode="auto">
          <a:xfrm>
            <a:off x="3068638" y="2776538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3738" name="Line 15"/>
          <p:cNvSpPr>
            <a:spLocks noChangeShapeType="1"/>
          </p:cNvSpPr>
          <p:nvPr/>
        </p:nvSpPr>
        <p:spPr bwMode="auto">
          <a:xfrm>
            <a:off x="3068638" y="3233738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3739" name="Line 16"/>
          <p:cNvSpPr>
            <a:spLocks noChangeShapeType="1"/>
          </p:cNvSpPr>
          <p:nvPr/>
        </p:nvSpPr>
        <p:spPr bwMode="auto">
          <a:xfrm>
            <a:off x="3068638" y="3005138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3740" name="Line 17"/>
          <p:cNvSpPr>
            <a:spLocks noChangeShapeType="1"/>
          </p:cNvSpPr>
          <p:nvPr/>
        </p:nvSpPr>
        <p:spPr bwMode="auto">
          <a:xfrm flipH="1">
            <a:off x="3033713" y="3386138"/>
            <a:ext cx="2530475" cy="8302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3741" name="Line 18"/>
          <p:cNvSpPr>
            <a:spLocks noChangeShapeType="1"/>
          </p:cNvSpPr>
          <p:nvPr/>
        </p:nvSpPr>
        <p:spPr bwMode="auto">
          <a:xfrm flipH="1">
            <a:off x="3068638" y="3614738"/>
            <a:ext cx="2506662" cy="8874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3742" name="Line 19"/>
          <p:cNvSpPr>
            <a:spLocks noChangeShapeType="1"/>
          </p:cNvSpPr>
          <p:nvPr/>
        </p:nvSpPr>
        <p:spPr bwMode="auto">
          <a:xfrm flipH="1">
            <a:off x="3068638" y="3843338"/>
            <a:ext cx="2495550" cy="9001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3743" name="Text Box 20"/>
          <p:cNvSpPr txBox="1">
            <a:spLocks noChangeArrowheads="1"/>
          </p:cNvSpPr>
          <p:nvPr/>
        </p:nvSpPr>
        <p:spPr bwMode="auto">
          <a:xfrm>
            <a:off x="4741863" y="2714625"/>
            <a:ext cx="282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smtClean="0">
                <a:solidFill>
                  <a:srgbClr val="FF0000"/>
                </a:solidFill>
                <a:latin typeface="Arial" pitchFamily="34" charset="0"/>
              </a:rPr>
              <a:t>X</a:t>
            </a:r>
            <a:endParaRPr lang="en-US" altLang="en-US" sz="10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3744" name="Line 24"/>
          <p:cNvSpPr>
            <a:spLocks noChangeShapeType="1"/>
          </p:cNvSpPr>
          <p:nvPr/>
        </p:nvSpPr>
        <p:spPr bwMode="auto">
          <a:xfrm>
            <a:off x="3094038" y="4784725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3745" name="Text Box 29"/>
          <p:cNvSpPr txBox="1">
            <a:spLocks noChangeArrowheads="1"/>
          </p:cNvSpPr>
          <p:nvPr/>
        </p:nvSpPr>
        <p:spPr bwMode="auto">
          <a:xfrm>
            <a:off x="2806700" y="5986463"/>
            <a:ext cx="31781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</a:rPr>
              <a:t>fast retransmit after sender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</a:rPr>
              <a:t>receipt of triple duplicate ACK</a:t>
            </a:r>
            <a:endParaRPr lang="en-US" altLang="en-US" sz="1000" smtClean="0">
              <a:solidFill>
                <a:srgbClr val="000000"/>
              </a:solidFill>
            </a:endParaRPr>
          </a:p>
        </p:txBody>
      </p:sp>
      <p:sp>
        <p:nvSpPr>
          <p:cNvPr id="73746" name="Text Box 34"/>
          <p:cNvSpPr txBox="1">
            <a:spLocks noChangeArrowheads="1"/>
          </p:cNvSpPr>
          <p:nvPr/>
        </p:nvSpPr>
        <p:spPr bwMode="auto">
          <a:xfrm>
            <a:off x="5110163" y="1139825"/>
            <a:ext cx="7731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Host B</a:t>
            </a:r>
          </a:p>
        </p:txBody>
      </p:sp>
      <p:sp>
        <p:nvSpPr>
          <p:cNvPr id="73747" name="Text Box 38"/>
          <p:cNvSpPr txBox="1">
            <a:spLocks noChangeArrowheads="1"/>
          </p:cNvSpPr>
          <p:nvPr/>
        </p:nvSpPr>
        <p:spPr bwMode="auto">
          <a:xfrm>
            <a:off x="2776538" y="1157288"/>
            <a:ext cx="776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Host A</a:t>
            </a:r>
          </a:p>
        </p:txBody>
      </p:sp>
      <p:sp>
        <p:nvSpPr>
          <p:cNvPr id="73748" name="Text Box 40"/>
          <p:cNvSpPr txBox="1">
            <a:spLocks noChangeArrowheads="1"/>
          </p:cNvSpPr>
          <p:nvPr/>
        </p:nvSpPr>
        <p:spPr bwMode="auto">
          <a:xfrm>
            <a:off x="3216275" y="2239963"/>
            <a:ext cx="2085975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Seq=92, 8 bytes of data</a:t>
            </a:r>
          </a:p>
        </p:txBody>
      </p:sp>
      <p:grpSp>
        <p:nvGrpSpPr>
          <p:cNvPr id="74773" name="Group 41"/>
          <p:cNvGrpSpPr>
            <a:grpSpLocks/>
          </p:cNvGrpSpPr>
          <p:nvPr/>
        </p:nvGrpSpPr>
        <p:grpSpPr bwMode="auto">
          <a:xfrm>
            <a:off x="3170238" y="3489325"/>
            <a:ext cx="949325" cy="304800"/>
            <a:chOff x="4215" y="2253"/>
            <a:chExt cx="598" cy="192"/>
          </a:xfrm>
        </p:grpSpPr>
        <p:sp>
          <p:nvSpPr>
            <p:cNvPr id="73779" name="Rectangle 42"/>
            <p:cNvSpPr>
              <a:spLocks noChangeArrowheads="1"/>
            </p:cNvSpPr>
            <p:nvPr/>
          </p:nvSpPr>
          <p:spPr bwMode="auto">
            <a:xfrm>
              <a:off x="4265" y="2274"/>
              <a:ext cx="471" cy="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3780" name="Text Box 43"/>
            <p:cNvSpPr txBox="1">
              <a:spLocks noChangeArrowheads="1"/>
            </p:cNvSpPr>
            <p:nvPr/>
          </p:nvSpPr>
          <p:spPr bwMode="auto">
            <a:xfrm>
              <a:off x="4215" y="2253"/>
              <a:ext cx="59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400" smtClean="0">
                  <a:solidFill>
                    <a:srgbClr val="000000"/>
                  </a:solidFill>
                  <a:latin typeface="Arial" pitchFamily="34" charset="0"/>
                </a:rPr>
                <a:t>ACK=100</a:t>
              </a:r>
              <a:endParaRPr lang="en-US" altLang="en-US" sz="10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74774" name="Group 78"/>
          <p:cNvGrpSpPr>
            <a:grpSpLocks/>
          </p:cNvGrpSpPr>
          <p:nvPr/>
        </p:nvGrpSpPr>
        <p:grpSpPr bwMode="auto">
          <a:xfrm>
            <a:off x="2684463" y="2292350"/>
            <a:ext cx="396875" cy="3524250"/>
            <a:chOff x="397" y="868"/>
            <a:chExt cx="250" cy="2220"/>
          </a:xfrm>
        </p:grpSpPr>
        <p:sp>
          <p:nvSpPr>
            <p:cNvPr id="73772" name="Text Box 50"/>
            <p:cNvSpPr txBox="1">
              <a:spLocks noChangeArrowheads="1"/>
            </p:cNvSpPr>
            <p:nvPr/>
          </p:nvSpPr>
          <p:spPr bwMode="auto">
            <a:xfrm rot="10800000">
              <a:off x="397" y="1778"/>
              <a:ext cx="250" cy="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timeout</a:t>
              </a:r>
            </a:p>
          </p:txBody>
        </p:sp>
        <p:grpSp>
          <p:nvGrpSpPr>
            <p:cNvPr id="74797" name="Group 51"/>
            <p:cNvGrpSpPr>
              <a:grpSpLocks/>
            </p:cNvGrpSpPr>
            <p:nvPr/>
          </p:nvGrpSpPr>
          <p:grpSpPr bwMode="auto">
            <a:xfrm>
              <a:off x="488" y="868"/>
              <a:ext cx="66" cy="893"/>
              <a:chOff x="3099" y="1749"/>
              <a:chExt cx="66" cy="320"/>
            </a:xfrm>
          </p:grpSpPr>
          <p:sp>
            <p:nvSpPr>
              <p:cNvPr id="73777" name="Line 52"/>
              <p:cNvSpPr>
                <a:spLocks noChangeShapeType="1"/>
              </p:cNvSpPr>
              <p:nvPr/>
            </p:nvSpPr>
            <p:spPr bwMode="auto">
              <a:xfrm flipV="1">
                <a:off x="3129" y="1749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73778" name="Line 53"/>
              <p:cNvSpPr>
                <a:spLocks noChangeShapeType="1"/>
              </p:cNvSpPr>
              <p:nvPr/>
            </p:nvSpPr>
            <p:spPr bwMode="auto">
              <a:xfrm>
                <a:off x="3099" y="1752"/>
                <a:ext cx="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74798" name="Group 54"/>
            <p:cNvGrpSpPr>
              <a:grpSpLocks/>
            </p:cNvGrpSpPr>
            <p:nvPr/>
          </p:nvGrpSpPr>
          <p:grpSpPr bwMode="auto">
            <a:xfrm rot="10800000">
              <a:off x="485" y="2224"/>
              <a:ext cx="66" cy="864"/>
              <a:chOff x="3099" y="1749"/>
              <a:chExt cx="66" cy="320"/>
            </a:xfrm>
          </p:grpSpPr>
          <p:sp>
            <p:nvSpPr>
              <p:cNvPr id="73775" name="Line 55"/>
              <p:cNvSpPr>
                <a:spLocks noChangeShapeType="1"/>
              </p:cNvSpPr>
              <p:nvPr/>
            </p:nvSpPr>
            <p:spPr bwMode="auto">
              <a:xfrm flipV="1">
                <a:off x="3130" y="1749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73776" name="Line 56"/>
              <p:cNvSpPr>
                <a:spLocks noChangeShapeType="1"/>
              </p:cNvSpPr>
              <p:nvPr/>
            </p:nvSpPr>
            <p:spPr bwMode="auto">
              <a:xfrm>
                <a:off x="3100" y="1752"/>
                <a:ext cx="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74775" name="Group 71"/>
          <p:cNvGrpSpPr>
            <a:grpSpLocks/>
          </p:cNvGrpSpPr>
          <p:nvPr/>
        </p:nvGrpSpPr>
        <p:grpSpPr bwMode="auto">
          <a:xfrm>
            <a:off x="3181350" y="3800475"/>
            <a:ext cx="949325" cy="304800"/>
            <a:chOff x="35" y="1825"/>
            <a:chExt cx="598" cy="192"/>
          </a:xfrm>
        </p:grpSpPr>
        <p:sp>
          <p:nvSpPr>
            <p:cNvPr id="73770" name="Rectangle 66"/>
            <p:cNvSpPr>
              <a:spLocks noChangeArrowheads="1"/>
            </p:cNvSpPr>
            <p:nvPr/>
          </p:nvSpPr>
          <p:spPr bwMode="auto">
            <a:xfrm>
              <a:off x="101" y="1859"/>
              <a:ext cx="471" cy="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3771" name="Text Box 67"/>
            <p:cNvSpPr txBox="1">
              <a:spLocks noChangeArrowheads="1"/>
            </p:cNvSpPr>
            <p:nvPr/>
          </p:nvSpPr>
          <p:spPr bwMode="auto">
            <a:xfrm>
              <a:off x="35" y="1825"/>
              <a:ext cx="59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400" smtClean="0">
                  <a:solidFill>
                    <a:srgbClr val="000000"/>
                  </a:solidFill>
                  <a:latin typeface="Arial" pitchFamily="34" charset="0"/>
                </a:rPr>
                <a:t>ACK=100</a:t>
              </a:r>
              <a:endParaRPr lang="en-US" altLang="en-US" sz="10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74776" name="Group 72"/>
          <p:cNvGrpSpPr>
            <a:grpSpLocks/>
          </p:cNvGrpSpPr>
          <p:nvPr/>
        </p:nvGrpSpPr>
        <p:grpSpPr bwMode="auto">
          <a:xfrm>
            <a:off x="3167063" y="4130675"/>
            <a:ext cx="949325" cy="304800"/>
            <a:chOff x="35" y="1825"/>
            <a:chExt cx="598" cy="192"/>
          </a:xfrm>
        </p:grpSpPr>
        <p:sp>
          <p:nvSpPr>
            <p:cNvPr id="73768" name="Rectangle 73"/>
            <p:cNvSpPr>
              <a:spLocks noChangeArrowheads="1"/>
            </p:cNvSpPr>
            <p:nvPr/>
          </p:nvSpPr>
          <p:spPr bwMode="auto">
            <a:xfrm>
              <a:off x="101" y="1859"/>
              <a:ext cx="471" cy="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3769" name="Text Box 74"/>
            <p:cNvSpPr txBox="1">
              <a:spLocks noChangeArrowheads="1"/>
            </p:cNvSpPr>
            <p:nvPr/>
          </p:nvSpPr>
          <p:spPr bwMode="auto">
            <a:xfrm>
              <a:off x="35" y="1825"/>
              <a:ext cx="59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400" smtClean="0">
                  <a:solidFill>
                    <a:srgbClr val="000000"/>
                  </a:solidFill>
                  <a:latin typeface="Arial" pitchFamily="34" charset="0"/>
                </a:rPr>
                <a:t>ACK=100</a:t>
              </a:r>
              <a:endParaRPr lang="en-US" altLang="en-US" sz="10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74777" name="Group 75"/>
          <p:cNvGrpSpPr>
            <a:grpSpLocks/>
          </p:cNvGrpSpPr>
          <p:nvPr/>
        </p:nvGrpSpPr>
        <p:grpSpPr bwMode="auto">
          <a:xfrm>
            <a:off x="3175000" y="4427538"/>
            <a:ext cx="949325" cy="304800"/>
            <a:chOff x="35" y="1825"/>
            <a:chExt cx="598" cy="192"/>
          </a:xfrm>
        </p:grpSpPr>
        <p:sp>
          <p:nvSpPr>
            <p:cNvPr id="73766" name="Rectangle 76"/>
            <p:cNvSpPr>
              <a:spLocks noChangeArrowheads="1"/>
            </p:cNvSpPr>
            <p:nvPr/>
          </p:nvSpPr>
          <p:spPr bwMode="auto">
            <a:xfrm>
              <a:off x="101" y="1859"/>
              <a:ext cx="471" cy="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3767" name="Text Box 77"/>
            <p:cNvSpPr txBox="1">
              <a:spLocks noChangeArrowheads="1"/>
            </p:cNvSpPr>
            <p:nvPr/>
          </p:nvSpPr>
          <p:spPr bwMode="auto">
            <a:xfrm>
              <a:off x="35" y="1825"/>
              <a:ext cx="59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400" smtClean="0">
                  <a:solidFill>
                    <a:srgbClr val="000000"/>
                  </a:solidFill>
                  <a:latin typeface="Arial" pitchFamily="34" charset="0"/>
                </a:rPr>
                <a:t>ACK=100</a:t>
              </a:r>
              <a:endParaRPr lang="en-US" altLang="en-US" sz="10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73754" name="Rectangle 81"/>
          <p:cNvSpPr>
            <a:spLocks noGrp="1" noChangeArrowheads="1"/>
          </p:cNvSpPr>
          <p:nvPr>
            <p:ph type="title"/>
          </p:nvPr>
        </p:nvSpPr>
        <p:spPr>
          <a:xfrm>
            <a:off x="533400" y="220663"/>
            <a:ext cx="5040313" cy="906462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TCP fast retransmit</a:t>
            </a:r>
          </a:p>
        </p:txBody>
      </p:sp>
      <p:pic>
        <p:nvPicPr>
          <p:cNvPr id="74779" name="Picture 8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903288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56" name="Rectangle 84"/>
          <p:cNvSpPr>
            <a:spLocks noChangeArrowheads="1"/>
          </p:cNvSpPr>
          <p:nvPr/>
        </p:nvSpPr>
        <p:spPr bwMode="auto">
          <a:xfrm>
            <a:off x="3284538" y="2562225"/>
            <a:ext cx="757237" cy="2254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73757" name="Text Box 83"/>
          <p:cNvSpPr txBox="1">
            <a:spLocks noChangeArrowheads="1"/>
          </p:cNvSpPr>
          <p:nvPr/>
        </p:nvSpPr>
        <p:spPr bwMode="auto">
          <a:xfrm>
            <a:off x="3192463" y="2506663"/>
            <a:ext cx="2281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Seq=100, 20 bytes of data</a:t>
            </a:r>
          </a:p>
        </p:txBody>
      </p:sp>
      <p:sp>
        <p:nvSpPr>
          <p:cNvPr id="73758" name="Rectangle 85"/>
          <p:cNvSpPr>
            <a:spLocks noChangeArrowheads="1"/>
          </p:cNvSpPr>
          <p:nvPr/>
        </p:nvSpPr>
        <p:spPr bwMode="auto">
          <a:xfrm>
            <a:off x="3246438" y="4770438"/>
            <a:ext cx="757237" cy="2254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73759" name="Text Box 86"/>
          <p:cNvSpPr txBox="1">
            <a:spLocks noChangeArrowheads="1"/>
          </p:cNvSpPr>
          <p:nvPr/>
        </p:nvSpPr>
        <p:spPr bwMode="auto">
          <a:xfrm>
            <a:off x="3154363" y="4714875"/>
            <a:ext cx="2281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Seq=100, 20 bytes of data</a:t>
            </a:r>
          </a:p>
        </p:txBody>
      </p:sp>
      <p:grpSp>
        <p:nvGrpSpPr>
          <p:cNvPr id="74784" name="Group 93"/>
          <p:cNvGrpSpPr>
            <a:grpSpLocks/>
          </p:cNvGrpSpPr>
          <p:nvPr/>
        </p:nvGrpSpPr>
        <p:grpSpPr bwMode="auto">
          <a:xfrm>
            <a:off x="2686050" y="1397000"/>
            <a:ext cx="630238" cy="533400"/>
            <a:chOff x="-44" y="1473"/>
            <a:chExt cx="981" cy="1105"/>
          </a:xfrm>
        </p:grpSpPr>
        <p:pic>
          <p:nvPicPr>
            <p:cNvPr id="74788" name="Picture 94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789" name="Freeform 9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</p:grpSp>
      <p:grpSp>
        <p:nvGrpSpPr>
          <p:cNvPr id="74785" name="Group 96"/>
          <p:cNvGrpSpPr>
            <a:grpSpLocks/>
          </p:cNvGrpSpPr>
          <p:nvPr/>
        </p:nvGrpSpPr>
        <p:grpSpPr bwMode="auto">
          <a:xfrm flipH="1">
            <a:off x="5264150" y="1423988"/>
            <a:ext cx="654050" cy="579437"/>
            <a:chOff x="-44" y="1473"/>
            <a:chExt cx="981" cy="1105"/>
          </a:xfrm>
        </p:grpSpPr>
        <p:pic>
          <p:nvPicPr>
            <p:cNvPr id="74786" name="Picture 97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787" name="Freeform 9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</p:grpSp>
      <p:sp>
        <p:nvSpPr>
          <p:cNvPr id="53" name="Rectangle 52"/>
          <p:cNvSpPr/>
          <p:nvPr/>
        </p:nvSpPr>
        <p:spPr bwMode="auto">
          <a:xfrm>
            <a:off x="3630409" y="5063378"/>
            <a:ext cx="1879010" cy="290512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?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188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7475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3BECBF2D-19F6-4B52-9276-D4A5CA1290FF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Chapter 3 outline</a:t>
            </a:r>
          </a:p>
        </p:txBody>
      </p:sp>
      <p:sp>
        <p:nvSpPr>
          <p:cNvPr id="7475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3.1 transport-layer services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3.2 multiplexing and demultiplexing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3.3 connectionless transport: UDP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3.4 principles of reliable data transfer</a:t>
            </a:r>
          </a:p>
        </p:txBody>
      </p:sp>
      <p:sp>
        <p:nvSpPr>
          <p:cNvPr id="7475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251325" cy="4648200"/>
          </a:xfrm>
        </p:spPr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solidFill>
                  <a:srgbClr val="CC0000"/>
                </a:solidFill>
                <a:ea typeface="ＭＳ Ｐゴシック" charset="0"/>
                <a:cs typeface="+mn-cs"/>
              </a:rPr>
              <a:t>3.5 connection-oriented transport: TCP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segment structure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reliable data transfer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solidFill>
                  <a:srgbClr val="CC0000"/>
                </a:solidFill>
                <a:ea typeface="ＭＳ Ｐゴシック" charset="0"/>
              </a:rPr>
              <a:t>flow control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connection management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3.6 principles of congestion control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3.7 TCP congestion control</a:t>
            </a:r>
          </a:p>
        </p:txBody>
      </p:sp>
      <p:pic>
        <p:nvPicPr>
          <p:cNvPr id="75783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039813"/>
            <a:ext cx="43878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722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75779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0DD52E4B-CC6C-4EBE-8301-E64DDBBC9241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>
          <a:xfrm>
            <a:off x="341313" y="171450"/>
            <a:ext cx="7772400" cy="974725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TCP flow control</a:t>
            </a:r>
          </a:p>
        </p:txBody>
      </p:sp>
      <p:sp>
        <p:nvSpPr>
          <p:cNvPr id="75781" name="Rectangle 72"/>
          <p:cNvSpPr>
            <a:spLocks noChangeArrowheads="1"/>
          </p:cNvSpPr>
          <p:nvPr/>
        </p:nvSpPr>
        <p:spPr bwMode="auto">
          <a:xfrm>
            <a:off x="5410200" y="855663"/>
            <a:ext cx="2524125" cy="385445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76806" name="Freeform 32"/>
          <p:cNvSpPr>
            <a:spLocks/>
          </p:cNvSpPr>
          <p:nvPr/>
        </p:nvSpPr>
        <p:spPr bwMode="auto">
          <a:xfrm>
            <a:off x="7851775" y="849313"/>
            <a:ext cx="581025" cy="4206875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75783" name="Rectangle 40"/>
          <p:cNvSpPr>
            <a:spLocks noChangeArrowheads="1"/>
          </p:cNvSpPr>
          <p:nvPr/>
        </p:nvSpPr>
        <p:spPr bwMode="auto">
          <a:xfrm>
            <a:off x="5324475" y="957263"/>
            <a:ext cx="2533650" cy="38147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75784" name="Oval 31"/>
          <p:cNvSpPr>
            <a:spLocks noChangeArrowheads="1"/>
          </p:cNvSpPr>
          <p:nvPr/>
        </p:nvSpPr>
        <p:spPr bwMode="auto">
          <a:xfrm>
            <a:off x="5864225" y="1014413"/>
            <a:ext cx="137795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application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process</a:t>
            </a:r>
          </a:p>
        </p:txBody>
      </p:sp>
      <p:grpSp>
        <p:nvGrpSpPr>
          <p:cNvPr id="76809" name="Group 47"/>
          <p:cNvGrpSpPr>
            <a:grpSpLocks/>
          </p:cNvGrpSpPr>
          <p:nvPr/>
        </p:nvGrpSpPr>
        <p:grpSpPr bwMode="auto">
          <a:xfrm>
            <a:off x="5632450" y="2082800"/>
            <a:ext cx="1795463" cy="688975"/>
            <a:chOff x="1173" y="2345"/>
            <a:chExt cx="1131" cy="434"/>
          </a:xfrm>
        </p:grpSpPr>
        <p:sp>
          <p:nvSpPr>
            <p:cNvPr id="75832" name="Rectangle 44"/>
            <p:cNvSpPr>
              <a:spLocks noChangeArrowheads="1"/>
            </p:cNvSpPr>
            <p:nvPr/>
          </p:nvSpPr>
          <p:spPr bwMode="auto">
            <a:xfrm>
              <a:off x="1173" y="2345"/>
              <a:ext cx="1131" cy="43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5833" name="Text Box 46"/>
            <p:cNvSpPr txBox="1">
              <a:spLocks noChangeArrowheads="1"/>
            </p:cNvSpPr>
            <p:nvPr/>
          </p:nvSpPr>
          <p:spPr bwMode="auto">
            <a:xfrm>
              <a:off x="1235" y="2368"/>
              <a:ext cx="995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TCP socket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receiver buffers</a:t>
              </a:r>
            </a:p>
          </p:txBody>
        </p:sp>
      </p:grpSp>
      <p:sp>
        <p:nvSpPr>
          <p:cNvPr id="75786" name="Oval 48"/>
          <p:cNvSpPr>
            <a:spLocks noChangeArrowheads="1"/>
          </p:cNvSpPr>
          <p:nvPr/>
        </p:nvSpPr>
        <p:spPr bwMode="auto">
          <a:xfrm>
            <a:off x="5800725" y="3106738"/>
            <a:ext cx="156210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5787" name="Text Box 64"/>
          <p:cNvSpPr txBox="1">
            <a:spLocks noChangeArrowheads="1"/>
          </p:cNvSpPr>
          <p:nvPr/>
        </p:nvSpPr>
        <p:spPr bwMode="auto">
          <a:xfrm>
            <a:off x="6704013" y="3130550"/>
            <a:ext cx="5556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TCP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code</a:t>
            </a:r>
          </a:p>
        </p:txBody>
      </p:sp>
      <p:sp>
        <p:nvSpPr>
          <p:cNvPr id="75788" name="Oval 65"/>
          <p:cNvSpPr>
            <a:spLocks noChangeArrowheads="1"/>
          </p:cNvSpPr>
          <p:nvPr/>
        </p:nvSpPr>
        <p:spPr bwMode="auto">
          <a:xfrm>
            <a:off x="5808663" y="4092575"/>
            <a:ext cx="156210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5789" name="Text Box 66"/>
          <p:cNvSpPr txBox="1">
            <a:spLocks noChangeArrowheads="1"/>
          </p:cNvSpPr>
          <p:nvPr/>
        </p:nvSpPr>
        <p:spPr bwMode="auto">
          <a:xfrm>
            <a:off x="6711950" y="4116388"/>
            <a:ext cx="5556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IP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code</a:t>
            </a:r>
          </a:p>
        </p:txBody>
      </p:sp>
      <p:sp>
        <p:nvSpPr>
          <p:cNvPr id="76814" name="Freeform 61"/>
          <p:cNvSpPr>
            <a:spLocks/>
          </p:cNvSpPr>
          <p:nvPr/>
        </p:nvSpPr>
        <p:spPr bwMode="auto">
          <a:xfrm>
            <a:off x="6310313" y="2649538"/>
            <a:ext cx="530225" cy="2505075"/>
          </a:xfrm>
          <a:custGeom>
            <a:avLst/>
            <a:gdLst>
              <a:gd name="T0" fmla="*/ 2147483647 w 412"/>
              <a:gd name="T1" fmla="*/ 2147483647 h 2005"/>
              <a:gd name="T2" fmla="*/ 2147483647 w 412"/>
              <a:gd name="T3" fmla="*/ 0 h 2005"/>
              <a:gd name="T4" fmla="*/ 2147483647 w 412"/>
              <a:gd name="T5" fmla="*/ 2147483647 h 20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75791" name="Line 68"/>
          <p:cNvSpPr>
            <a:spLocks noChangeShapeType="1"/>
          </p:cNvSpPr>
          <p:nvPr/>
        </p:nvSpPr>
        <p:spPr bwMode="auto">
          <a:xfrm>
            <a:off x="5318125" y="3841750"/>
            <a:ext cx="2546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5792" name="Line 69"/>
          <p:cNvSpPr>
            <a:spLocks noChangeShapeType="1"/>
          </p:cNvSpPr>
          <p:nvPr/>
        </p:nvSpPr>
        <p:spPr bwMode="auto">
          <a:xfrm>
            <a:off x="5330825" y="1990725"/>
            <a:ext cx="2546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grpSp>
        <p:nvGrpSpPr>
          <p:cNvPr id="76817" name="Group 56"/>
          <p:cNvGrpSpPr>
            <a:grpSpLocks/>
          </p:cNvGrpSpPr>
          <p:nvPr/>
        </p:nvGrpSpPr>
        <p:grpSpPr bwMode="auto">
          <a:xfrm>
            <a:off x="6307138" y="1874838"/>
            <a:ext cx="533400" cy="206375"/>
            <a:chOff x="2003" y="1816"/>
            <a:chExt cx="336" cy="130"/>
          </a:xfrm>
        </p:grpSpPr>
        <p:sp>
          <p:nvSpPr>
            <p:cNvPr id="75828" name="Rectangle 16"/>
            <p:cNvSpPr>
              <a:spLocks noChangeArrowheads="1"/>
            </p:cNvSpPr>
            <p:nvPr/>
          </p:nvSpPr>
          <p:spPr bwMode="auto">
            <a:xfrm>
              <a:off x="2003" y="1816"/>
              <a:ext cx="336" cy="1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5829" name="Rectangle 17"/>
            <p:cNvSpPr>
              <a:spLocks noChangeArrowheads="1"/>
            </p:cNvSpPr>
            <p:nvPr/>
          </p:nvSpPr>
          <p:spPr bwMode="auto">
            <a:xfrm>
              <a:off x="2105" y="1833"/>
              <a:ext cx="110" cy="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5830" name="Rectangle 18"/>
            <p:cNvSpPr>
              <a:spLocks noChangeArrowheads="1"/>
            </p:cNvSpPr>
            <p:nvPr/>
          </p:nvSpPr>
          <p:spPr bwMode="auto">
            <a:xfrm>
              <a:off x="2229" y="1891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5831" name="Rectangle 19"/>
            <p:cNvSpPr>
              <a:spLocks noChangeArrowheads="1"/>
            </p:cNvSpPr>
            <p:nvPr/>
          </p:nvSpPr>
          <p:spPr bwMode="auto">
            <a:xfrm>
              <a:off x="2058" y="1892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76818" name="Freeform 63"/>
          <p:cNvSpPr>
            <a:spLocks/>
          </p:cNvSpPr>
          <p:nvPr/>
        </p:nvSpPr>
        <p:spPr bwMode="auto">
          <a:xfrm rot="10800000">
            <a:off x="6299200" y="1544638"/>
            <a:ext cx="530225" cy="595312"/>
          </a:xfrm>
          <a:custGeom>
            <a:avLst/>
            <a:gdLst>
              <a:gd name="T0" fmla="*/ 2147483647 w 412"/>
              <a:gd name="T1" fmla="*/ 2147483647 h 2005"/>
              <a:gd name="T2" fmla="*/ 2147483647 w 412"/>
              <a:gd name="T3" fmla="*/ 0 h 2005"/>
              <a:gd name="T4" fmla="*/ 2147483647 w 412"/>
              <a:gd name="T5" fmla="*/ 2147483647 h 20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grpSp>
        <p:nvGrpSpPr>
          <p:cNvPr id="76819" name="Group 77"/>
          <p:cNvGrpSpPr>
            <a:grpSpLocks/>
          </p:cNvGrpSpPr>
          <p:nvPr/>
        </p:nvGrpSpPr>
        <p:grpSpPr bwMode="auto">
          <a:xfrm>
            <a:off x="5489575" y="4827588"/>
            <a:ext cx="1006475" cy="211137"/>
            <a:chOff x="314" y="1591"/>
            <a:chExt cx="634" cy="133"/>
          </a:xfrm>
        </p:grpSpPr>
        <p:sp>
          <p:nvSpPr>
            <p:cNvPr id="75825" name="Rectangle 74"/>
            <p:cNvSpPr>
              <a:spLocks noChangeArrowheads="1"/>
            </p:cNvSpPr>
            <p:nvPr/>
          </p:nvSpPr>
          <p:spPr bwMode="auto">
            <a:xfrm>
              <a:off x="314" y="1591"/>
              <a:ext cx="634" cy="1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5826" name="Line 75"/>
            <p:cNvSpPr>
              <a:spLocks noChangeShapeType="1"/>
            </p:cNvSpPr>
            <p:nvPr/>
          </p:nvSpPr>
          <p:spPr bwMode="auto">
            <a:xfrm>
              <a:off x="388" y="1594"/>
              <a:ext cx="0" cy="13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75827" name="Line 76"/>
            <p:cNvSpPr>
              <a:spLocks noChangeShapeType="1"/>
            </p:cNvSpPr>
            <p:nvPr/>
          </p:nvSpPr>
          <p:spPr bwMode="auto">
            <a:xfrm>
              <a:off x="484" y="1594"/>
              <a:ext cx="0" cy="13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75796" name="Rectangle 80"/>
          <p:cNvSpPr>
            <a:spLocks noChangeArrowheads="1"/>
          </p:cNvSpPr>
          <p:nvPr/>
        </p:nvSpPr>
        <p:spPr bwMode="auto">
          <a:xfrm>
            <a:off x="5608638" y="3892550"/>
            <a:ext cx="876300" cy="2095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75797" name="Rectangle 86"/>
          <p:cNvSpPr>
            <a:spLocks noChangeArrowheads="1"/>
          </p:cNvSpPr>
          <p:nvPr/>
        </p:nvSpPr>
        <p:spPr bwMode="auto">
          <a:xfrm>
            <a:off x="5765800" y="2851150"/>
            <a:ext cx="720725" cy="20955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75798" name="Rectangle 91"/>
          <p:cNvSpPr>
            <a:spLocks noChangeArrowheads="1"/>
          </p:cNvSpPr>
          <p:nvPr/>
        </p:nvSpPr>
        <p:spPr bwMode="auto">
          <a:xfrm>
            <a:off x="5773738" y="3892550"/>
            <a:ext cx="720725" cy="20955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75799" name="Rectangle 92"/>
          <p:cNvSpPr>
            <a:spLocks noChangeArrowheads="1"/>
          </p:cNvSpPr>
          <p:nvPr/>
        </p:nvSpPr>
        <p:spPr bwMode="auto">
          <a:xfrm>
            <a:off x="5768975" y="4824413"/>
            <a:ext cx="733425" cy="21272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grpSp>
        <p:nvGrpSpPr>
          <p:cNvPr id="76824" name="Group 99"/>
          <p:cNvGrpSpPr>
            <a:grpSpLocks/>
          </p:cNvGrpSpPr>
          <p:nvPr/>
        </p:nvGrpSpPr>
        <p:grpSpPr bwMode="auto">
          <a:xfrm>
            <a:off x="8002588" y="1657350"/>
            <a:ext cx="1146175" cy="703263"/>
            <a:chOff x="638" y="1651"/>
            <a:chExt cx="722" cy="443"/>
          </a:xfrm>
        </p:grpSpPr>
        <p:sp>
          <p:nvSpPr>
            <p:cNvPr id="75822" name="Text Box 95"/>
            <p:cNvSpPr txBox="1">
              <a:spLocks noChangeArrowheads="1"/>
            </p:cNvSpPr>
            <p:nvPr/>
          </p:nvSpPr>
          <p:spPr bwMode="auto">
            <a:xfrm>
              <a:off x="638" y="1651"/>
              <a:ext cx="7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application</a:t>
              </a:r>
            </a:p>
          </p:txBody>
        </p:sp>
        <p:sp>
          <p:nvSpPr>
            <p:cNvPr id="75823" name="Text Box 96"/>
            <p:cNvSpPr txBox="1">
              <a:spLocks noChangeArrowheads="1"/>
            </p:cNvSpPr>
            <p:nvPr/>
          </p:nvSpPr>
          <p:spPr bwMode="auto">
            <a:xfrm>
              <a:off x="647" y="1882"/>
              <a:ext cx="27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OS</a:t>
              </a:r>
            </a:p>
          </p:txBody>
        </p:sp>
        <p:sp>
          <p:nvSpPr>
            <p:cNvPr id="75824" name="Line 98"/>
            <p:cNvSpPr>
              <a:spLocks noChangeShapeType="1"/>
            </p:cNvSpPr>
            <p:nvPr/>
          </p:nvSpPr>
          <p:spPr bwMode="auto">
            <a:xfrm>
              <a:off x="711" y="1870"/>
              <a:ext cx="5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75801" name="Text Box 103"/>
          <p:cNvSpPr txBox="1">
            <a:spLocks noChangeArrowheads="1"/>
          </p:cNvSpPr>
          <p:nvPr/>
        </p:nvSpPr>
        <p:spPr bwMode="auto">
          <a:xfrm>
            <a:off x="5305425" y="5637213"/>
            <a:ext cx="2714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smtClean="0">
                <a:solidFill>
                  <a:srgbClr val="000000"/>
                </a:solidFill>
              </a:rPr>
              <a:t>receiver protocol stack</a:t>
            </a:r>
          </a:p>
        </p:txBody>
      </p:sp>
      <p:sp>
        <p:nvSpPr>
          <p:cNvPr id="75802" name="Text Box 104"/>
          <p:cNvSpPr txBox="1">
            <a:spLocks noChangeArrowheads="1"/>
          </p:cNvSpPr>
          <p:nvPr/>
        </p:nvSpPr>
        <p:spPr bwMode="auto">
          <a:xfrm>
            <a:off x="2014538" y="1314450"/>
            <a:ext cx="3192462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</a:rPr>
              <a:t>application may 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</a:rPr>
              <a:t>remove data from 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</a:rPr>
              <a:t>TCP socket buffers …. </a:t>
            </a:r>
          </a:p>
        </p:txBody>
      </p:sp>
      <p:sp>
        <p:nvSpPr>
          <p:cNvPr id="75803" name="Line 105"/>
          <p:cNvSpPr>
            <a:spLocks noChangeShapeType="1"/>
          </p:cNvSpPr>
          <p:nvPr/>
        </p:nvSpPr>
        <p:spPr bwMode="auto">
          <a:xfrm>
            <a:off x="5224463" y="1730375"/>
            <a:ext cx="10414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5804" name="Text Box 106"/>
          <p:cNvSpPr txBox="1">
            <a:spLocks noChangeArrowheads="1"/>
          </p:cNvSpPr>
          <p:nvPr/>
        </p:nvSpPr>
        <p:spPr bwMode="auto">
          <a:xfrm>
            <a:off x="3098800" y="2525713"/>
            <a:ext cx="2081213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</a:rPr>
              <a:t>… slower than TCP 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</a:rPr>
              <a:t>receiver is delivering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</a:rPr>
              <a:t>(sender is sending)</a:t>
            </a:r>
          </a:p>
        </p:txBody>
      </p:sp>
      <p:sp>
        <p:nvSpPr>
          <p:cNvPr id="75805" name="Line 108"/>
          <p:cNvSpPr>
            <a:spLocks noChangeShapeType="1"/>
          </p:cNvSpPr>
          <p:nvPr/>
        </p:nvSpPr>
        <p:spPr bwMode="auto">
          <a:xfrm>
            <a:off x="5145088" y="2935288"/>
            <a:ext cx="544512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5806" name="Line 115"/>
          <p:cNvSpPr>
            <a:spLocks noChangeShapeType="1"/>
          </p:cNvSpPr>
          <p:nvPr/>
        </p:nvSpPr>
        <p:spPr bwMode="auto">
          <a:xfrm>
            <a:off x="6383338" y="5189538"/>
            <a:ext cx="0" cy="349250"/>
          </a:xfrm>
          <a:prstGeom prst="line">
            <a:avLst/>
          </a:prstGeom>
          <a:noFill/>
          <a:ln w="28575">
            <a:solidFill>
              <a:srgbClr val="CC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5807" name="Text Box 116"/>
          <p:cNvSpPr txBox="1">
            <a:spLocks noChangeArrowheads="1"/>
          </p:cNvSpPr>
          <p:nvPr/>
        </p:nvSpPr>
        <p:spPr bwMode="auto">
          <a:xfrm>
            <a:off x="5291138" y="5249863"/>
            <a:ext cx="11334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from sender</a:t>
            </a:r>
          </a:p>
        </p:txBody>
      </p:sp>
      <p:grpSp>
        <p:nvGrpSpPr>
          <p:cNvPr id="384123" name="Group 123"/>
          <p:cNvGrpSpPr>
            <a:grpSpLocks/>
          </p:cNvGrpSpPr>
          <p:nvPr/>
        </p:nvGrpSpPr>
        <p:grpSpPr bwMode="auto">
          <a:xfrm>
            <a:off x="363538" y="4194175"/>
            <a:ext cx="5395912" cy="1755775"/>
            <a:chOff x="221" y="2091"/>
            <a:chExt cx="3399" cy="1106"/>
          </a:xfrm>
        </p:grpSpPr>
        <p:sp>
          <p:nvSpPr>
            <p:cNvPr id="75815" name="Line 82"/>
            <p:cNvSpPr>
              <a:spLocks noChangeShapeType="1"/>
            </p:cNvSpPr>
            <p:nvPr/>
          </p:nvSpPr>
          <p:spPr bwMode="auto">
            <a:xfrm>
              <a:off x="3620" y="2455"/>
              <a:ext cx="0" cy="13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75816" name="Rectangle 110"/>
            <p:cNvSpPr>
              <a:spLocks noChangeArrowheads="1"/>
            </p:cNvSpPr>
            <p:nvPr/>
          </p:nvSpPr>
          <p:spPr bwMode="auto">
            <a:xfrm>
              <a:off x="221" y="2219"/>
              <a:ext cx="2295" cy="97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5817" name="Text Box 111"/>
            <p:cNvSpPr txBox="1">
              <a:spLocks noChangeArrowheads="1"/>
            </p:cNvSpPr>
            <p:nvPr/>
          </p:nvSpPr>
          <p:spPr bwMode="auto">
            <a:xfrm>
              <a:off x="279" y="2315"/>
              <a:ext cx="2263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2000" dirty="0" smtClean="0">
                  <a:solidFill>
                    <a:srgbClr val="000000"/>
                  </a:solidFill>
                  <a:latin typeface="Gill Sans MT" pitchFamily="34" charset="0"/>
                </a:rPr>
                <a:t>receiver controls sender, so sender won</a:t>
              </a:r>
              <a:r>
                <a:rPr lang="en-US" altLang="ja-JP" sz="2000" dirty="0" smtClean="0">
                  <a:solidFill>
                    <a:srgbClr val="000000"/>
                  </a:solidFill>
                  <a:latin typeface="Gill Sans MT" pitchFamily="34" charset="0"/>
                </a:rPr>
                <a:t>’t overflow receiver’s buffer by transmitting too much, too fast</a:t>
              </a:r>
              <a:endParaRPr lang="en-US" altLang="en-US" sz="1000" dirty="0" smtClean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grpSp>
          <p:nvGrpSpPr>
            <p:cNvPr id="76841" name="Group 112"/>
            <p:cNvGrpSpPr>
              <a:grpSpLocks/>
            </p:cNvGrpSpPr>
            <p:nvPr/>
          </p:nvGrpSpPr>
          <p:grpSpPr bwMode="auto">
            <a:xfrm>
              <a:off x="510" y="2091"/>
              <a:ext cx="1217" cy="327"/>
              <a:chOff x="3486" y="272"/>
              <a:chExt cx="1134" cy="327"/>
            </a:xfrm>
          </p:grpSpPr>
          <p:sp>
            <p:nvSpPr>
              <p:cNvPr id="75820" name="Rectangle 113"/>
              <p:cNvSpPr>
                <a:spLocks noChangeArrowheads="1"/>
              </p:cNvSpPr>
              <p:nvPr/>
            </p:nvSpPr>
            <p:spPr bwMode="auto">
              <a:xfrm>
                <a:off x="3486" y="330"/>
                <a:ext cx="1134" cy="2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5821" name="Text Box 114"/>
              <p:cNvSpPr txBox="1">
                <a:spLocks noChangeArrowheads="1"/>
              </p:cNvSpPr>
              <p:nvPr/>
            </p:nvSpPr>
            <p:spPr bwMode="auto">
              <a:xfrm>
                <a:off x="3539" y="272"/>
                <a:ext cx="101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800" i="1" smtClean="0">
                    <a:solidFill>
                      <a:srgbClr val="CC0000"/>
                    </a:solidFill>
                    <a:latin typeface="Gill Sans MT" charset="0"/>
                  </a:rPr>
                  <a:t>flow control</a:t>
                </a:r>
              </a:p>
            </p:txBody>
          </p:sp>
        </p:grpSp>
        <p:sp>
          <p:nvSpPr>
            <p:cNvPr id="75819" name="Line 117"/>
            <p:cNvSpPr>
              <a:spLocks noChangeShapeType="1"/>
            </p:cNvSpPr>
            <p:nvPr/>
          </p:nvSpPr>
          <p:spPr bwMode="auto">
            <a:xfrm>
              <a:off x="3445" y="2578"/>
              <a:ext cx="0" cy="2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75809" name="Line 118"/>
          <p:cNvSpPr>
            <a:spLocks noChangeShapeType="1"/>
          </p:cNvSpPr>
          <p:nvPr/>
        </p:nvSpPr>
        <p:spPr bwMode="auto">
          <a:xfrm>
            <a:off x="7847013" y="4767263"/>
            <a:ext cx="0" cy="46355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pic>
        <p:nvPicPr>
          <p:cNvPr id="76834" name="Picture 12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893763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6835" name="Group 124"/>
          <p:cNvGrpSpPr>
            <a:grpSpLocks/>
          </p:cNvGrpSpPr>
          <p:nvPr/>
        </p:nvGrpSpPr>
        <p:grpSpPr bwMode="auto">
          <a:xfrm flipH="1">
            <a:off x="8085138" y="4360863"/>
            <a:ext cx="869950" cy="906462"/>
            <a:chOff x="-44" y="1473"/>
            <a:chExt cx="981" cy="1105"/>
          </a:xfrm>
        </p:grpSpPr>
        <p:pic>
          <p:nvPicPr>
            <p:cNvPr id="76836" name="Picture 12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837" name="Freeform 12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7045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4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3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59395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1B84AA24-8676-459F-A5DC-5B78D7101474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pic>
        <p:nvPicPr>
          <p:cNvPr id="60420" name="Picture 5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7" y="773113"/>
            <a:ext cx="6808787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90500"/>
            <a:ext cx="7772400" cy="781050"/>
          </a:xfrm>
        </p:spPr>
        <p:txBody>
          <a:bodyPr/>
          <a:lstStyle/>
          <a:p>
            <a:pPr>
              <a:defRPr/>
            </a:pPr>
            <a:r>
              <a:rPr lang="en-US" altLang="en-US" sz="4000" dirty="0" smtClean="0"/>
              <a:t>TCP segment structure - review</a:t>
            </a:r>
            <a:endParaRPr lang="en-US" altLang="en-US" dirty="0" smtClean="0"/>
          </a:p>
        </p:txBody>
      </p:sp>
      <p:sp>
        <p:nvSpPr>
          <p:cNvPr id="59398" name="Rectangle 4"/>
          <p:cNvSpPr>
            <a:spLocks noChangeArrowheads="1"/>
          </p:cNvSpPr>
          <p:nvPr/>
        </p:nvSpPr>
        <p:spPr bwMode="auto">
          <a:xfrm>
            <a:off x="2897188" y="1512888"/>
            <a:ext cx="3951287" cy="4824412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59399" name="Rectangle 5"/>
          <p:cNvSpPr>
            <a:spLocks noChangeArrowheads="1"/>
          </p:cNvSpPr>
          <p:nvPr/>
        </p:nvSpPr>
        <p:spPr bwMode="auto">
          <a:xfrm>
            <a:off x="2811463" y="1628775"/>
            <a:ext cx="3951287" cy="48053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400" name="Text Box 6"/>
          <p:cNvSpPr txBox="1">
            <a:spLocks noChangeArrowheads="1"/>
          </p:cNvSpPr>
          <p:nvPr/>
        </p:nvSpPr>
        <p:spPr bwMode="auto">
          <a:xfrm>
            <a:off x="2955925" y="1587500"/>
            <a:ext cx="166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smtClean="0">
                <a:solidFill>
                  <a:srgbClr val="000000"/>
                </a:solidFill>
                <a:latin typeface="Arial" pitchFamily="34" charset="0"/>
              </a:rPr>
              <a:t>source port #</a:t>
            </a:r>
            <a:endParaRPr lang="en-US" alt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401" name="Text Box 7"/>
          <p:cNvSpPr txBox="1">
            <a:spLocks noChangeArrowheads="1"/>
          </p:cNvSpPr>
          <p:nvPr/>
        </p:nvSpPr>
        <p:spPr bwMode="auto">
          <a:xfrm>
            <a:off x="5056188" y="1592263"/>
            <a:ext cx="1381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smtClean="0">
                <a:solidFill>
                  <a:srgbClr val="000000"/>
                </a:solidFill>
                <a:latin typeface="Arial" pitchFamily="34" charset="0"/>
              </a:rPr>
              <a:t>dest port #</a:t>
            </a:r>
            <a:endParaRPr lang="en-US" altLang="en-US" sz="18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402" name="Line 8"/>
          <p:cNvSpPr>
            <a:spLocks noChangeShapeType="1"/>
          </p:cNvSpPr>
          <p:nvPr/>
        </p:nvSpPr>
        <p:spPr bwMode="auto">
          <a:xfrm>
            <a:off x="2814638" y="2003425"/>
            <a:ext cx="3946525" cy="4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03" name="Line 9"/>
          <p:cNvSpPr>
            <a:spLocks noChangeShapeType="1"/>
          </p:cNvSpPr>
          <p:nvPr/>
        </p:nvSpPr>
        <p:spPr bwMode="auto">
          <a:xfrm flipV="1">
            <a:off x="2808288" y="2382838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04" name="Line 10"/>
          <p:cNvSpPr>
            <a:spLocks noChangeShapeType="1"/>
          </p:cNvSpPr>
          <p:nvPr/>
        </p:nvSpPr>
        <p:spPr bwMode="auto">
          <a:xfrm flipV="1">
            <a:off x="4754563" y="1628775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05" name="Text Box 11"/>
          <p:cNvSpPr txBox="1">
            <a:spLocks noChangeArrowheads="1"/>
          </p:cNvSpPr>
          <p:nvPr/>
        </p:nvSpPr>
        <p:spPr bwMode="auto">
          <a:xfrm>
            <a:off x="4297363" y="1098550"/>
            <a:ext cx="857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  <a:latin typeface="Arial" pitchFamily="34" charset="0"/>
              </a:rPr>
              <a:t>32 bits</a:t>
            </a:r>
            <a:endParaRPr lang="en-US" alt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406" name="Line 12"/>
          <p:cNvSpPr>
            <a:spLocks noChangeShapeType="1"/>
          </p:cNvSpPr>
          <p:nvPr/>
        </p:nvSpPr>
        <p:spPr bwMode="auto">
          <a:xfrm>
            <a:off x="5297488" y="1344613"/>
            <a:ext cx="1427162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07" name="Line 13"/>
          <p:cNvSpPr>
            <a:spLocks noChangeShapeType="1"/>
          </p:cNvSpPr>
          <p:nvPr/>
        </p:nvSpPr>
        <p:spPr bwMode="auto">
          <a:xfrm rot="10800000">
            <a:off x="2789238" y="1355725"/>
            <a:ext cx="13414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08" name="Text Box 14"/>
          <p:cNvSpPr txBox="1">
            <a:spLocks noChangeArrowheads="1"/>
          </p:cNvSpPr>
          <p:nvPr/>
        </p:nvSpPr>
        <p:spPr bwMode="auto">
          <a:xfrm>
            <a:off x="3863975" y="4567238"/>
            <a:ext cx="200501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smtClean="0">
                <a:solidFill>
                  <a:srgbClr val="000000"/>
                </a:solidFill>
                <a:latin typeface="Arial" pitchFamily="34" charset="0"/>
              </a:rPr>
              <a:t>application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smtClean="0">
                <a:solidFill>
                  <a:srgbClr val="000000"/>
                </a:solidFill>
                <a:latin typeface="Arial" pitchFamily="34" charset="0"/>
              </a:rPr>
              <a:t>data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smtClean="0">
                <a:solidFill>
                  <a:srgbClr val="000000"/>
                </a:solidFill>
                <a:latin typeface="Arial" pitchFamily="34" charset="0"/>
              </a:rPr>
              <a:t>(variable length)</a:t>
            </a:r>
            <a:endParaRPr lang="en-US" alt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409" name="Text Box 15"/>
          <p:cNvSpPr txBox="1">
            <a:spLocks noChangeArrowheads="1"/>
          </p:cNvSpPr>
          <p:nvPr/>
        </p:nvSpPr>
        <p:spPr bwMode="auto">
          <a:xfrm>
            <a:off x="3444875" y="1982788"/>
            <a:ext cx="2486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smtClean="0">
                <a:solidFill>
                  <a:srgbClr val="000000"/>
                </a:solidFill>
                <a:latin typeface="Arial" pitchFamily="34" charset="0"/>
              </a:rPr>
              <a:t>sequence number</a:t>
            </a:r>
            <a:endParaRPr lang="en-US" alt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410" name="Line 16"/>
          <p:cNvSpPr>
            <a:spLocks noChangeShapeType="1"/>
          </p:cNvSpPr>
          <p:nvPr/>
        </p:nvSpPr>
        <p:spPr bwMode="auto">
          <a:xfrm flipV="1">
            <a:off x="2817813" y="2763838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11" name="Text Box 17"/>
          <p:cNvSpPr txBox="1">
            <a:spLocks noChangeArrowheads="1"/>
          </p:cNvSpPr>
          <p:nvPr/>
        </p:nvSpPr>
        <p:spPr bwMode="auto">
          <a:xfrm>
            <a:off x="3044825" y="2382838"/>
            <a:ext cx="3409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smtClean="0">
                <a:solidFill>
                  <a:srgbClr val="000000"/>
                </a:solidFill>
                <a:latin typeface="Arial" charset="0"/>
              </a:rPr>
              <a:t>acknowledgement number</a:t>
            </a:r>
          </a:p>
        </p:txBody>
      </p:sp>
      <p:sp>
        <p:nvSpPr>
          <p:cNvPr id="59412" name="Line 18"/>
          <p:cNvSpPr>
            <a:spLocks noChangeShapeType="1"/>
          </p:cNvSpPr>
          <p:nvPr/>
        </p:nvSpPr>
        <p:spPr bwMode="auto">
          <a:xfrm flipV="1">
            <a:off x="2813050" y="3159125"/>
            <a:ext cx="39512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13" name="Line 19"/>
          <p:cNvSpPr>
            <a:spLocks noChangeShapeType="1"/>
          </p:cNvSpPr>
          <p:nvPr/>
        </p:nvSpPr>
        <p:spPr bwMode="auto">
          <a:xfrm flipV="1">
            <a:off x="2808288" y="3549650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14" name="Line 20"/>
          <p:cNvSpPr>
            <a:spLocks noChangeShapeType="1"/>
          </p:cNvSpPr>
          <p:nvPr/>
        </p:nvSpPr>
        <p:spPr bwMode="auto">
          <a:xfrm flipV="1">
            <a:off x="2808288" y="4111625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15" name="Line 21"/>
          <p:cNvSpPr>
            <a:spLocks noChangeShapeType="1"/>
          </p:cNvSpPr>
          <p:nvPr/>
        </p:nvSpPr>
        <p:spPr bwMode="auto">
          <a:xfrm flipH="1" flipV="1">
            <a:off x="4768850" y="2767013"/>
            <a:ext cx="4763" cy="7778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16" name="Text Box 22"/>
          <p:cNvSpPr txBox="1">
            <a:spLocks noChangeArrowheads="1"/>
          </p:cNvSpPr>
          <p:nvPr/>
        </p:nvSpPr>
        <p:spPr bwMode="auto">
          <a:xfrm>
            <a:off x="4870450" y="2770188"/>
            <a:ext cx="174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 smtClean="0">
                <a:solidFill>
                  <a:srgbClr val="FF0000"/>
                </a:solidFill>
                <a:latin typeface="Arial" charset="0"/>
              </a:rPr>
              <a:t>receive window</a:t>
            </a:r>
          </a:p>
        </p:txBody>
      </p:sp>
      <p:sp>
        <p:nvSpPr>
          <p:cNvPr id="59417" name="Text Box 23"/>
          <p:cNvSpPr txBox="1">
            <a:spLocks noChangeArrowheads="1"/>
          </p:cNvSpPr>
          <p:nvPr/>
        </p:nvSpPr>
        <p:spPr bwMode="auto">
          <a:xfrm>
            <a:off x="4895850" y="3165475"/>
            <a:ext cx="182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Arial" charset="0"/>
              </a:rPr>
              <a:t>Urg data pointer</a:t>
            </a:r>
          </a:p>
        </p:txBody>
      </p:sp>
      <p:sp>
        <p:nvSpPr>
          <p:cNvPr id="59418" name="Text Box 24"/>
          <p:cNvSpPr txBox="1">
            <a:spLocks noChangeArrowheads="1"/>
          </p:cNvSpPr>
          <p:nvPr/>
        </p:nvSpPr>
        <p:spPr bwMode="auto">
          <a:xfrm>
            <a:off x="3179763" y="3146425"/>
            <a:ext cx="1212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Arial" charset="0"/>
              </a:rPr>
              <a:t>checksum</a:t>
            </a:r>
          </a:p>
        </p:txBody>
      </p:sp>
      <p:sp>
        <p:nvSpPr>
          <p:cNvPr id="59419" name="Text Box 25"/>
          <p:cNvSpPr txBox="1">
            <a:spLocks noChangeArrowheads="1"/>
          </p:cNvSpPr>
          <p:nvPr/>
        </p:nvSpPr>
        <p:spPr bwMode="auto">
          <a:xfrm>
            <a:off x="4532313" y="2798763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  <a:latin typeface="Arial" pitchFamily="34" charset="0"/>
              </a:rPr>
              <a:t>F</a:t>
            </a:r>
            <a:endParaRPr lang="en-US" alt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420" name="Line 26"/>
          <p:cNvSpPr>
            <a:spLocks noChangeShapeType="1"/>
          </p:cNvSpPr>
          <p:nvPr/>
        </p:nvSpPr>
        <p:spPr bwMode="auto">
          <a:xfrm flipV="1">
            <a:off x="4611688" y="2757488"/>
            <a:ext cx="0" cy="392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21" name="Line 27"/>
          <p:cNvSpPr>
            <a:spLocks noChangeShapeType="1"/>
          </p:cNvSpPr>
          <p:nvPr/>
        </p:nvSpPr>
        <p:spPr bwMode="auto">
          <a:xfrm flipV="1">
            <a:off x="4449763" y="2762250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22" name="Line 28"/>
          <p:cNvSpPr>
            <a:spLocks noChangeShapeType="1"/>
          </p:cNvSpPr>
          <p:nvPr/>
        </p:nvSpPr>
        <p:spPr bwMode="auto">
          <a:xfrm flipV="1">
            <a:off x="4283075" y="2762250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23" name="Line 29"/>
          <p:cNvSpPr>
            <a:spLocks noChangeShapeType="1"/>
          </p:cNvSpPr>
          <p:nvPr/>
        </p:nvSpPr>
        <p:spPr bwMode="auto">
          <a:xfrm flipV="1">
            <a:off x="4121150" y="2767013"/>
            <a:ext cx="0" cy="392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24" name="Line 30"/>
          <p:cNvSpPr>
            <a:spLocks noChangeShapeType="1"/>
          </p:cNvSpPr>
          <p:nvPr/>
        </p:nvSpPr>
        <p:spPr bwMode="auto">
          <a:xfrm flipV="1">
            <a:off x="3963988" y="2762250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25" name="Line 31"/>
          <p:cNvSpPr>
            <a:spLocks noChangeShapeType="1"/>
          </p:cNvSpPr>
          <p:nvPr/>
        </p:nvSpPr>
        <p:spPr bwMode="auto">
          <a:xfrm flipV="1">
            <a:off x="3792538" y="2771775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26" name="Text Box 32"/>
          <p:cNvSpPr txBox="1">
            <a:spLocks noChangeArrowheads="1"/>
          </p:cNvSpPr>
          <p:nvPr/>
        </p:nvSpPr>
        <p:spPr bwMode="auto">
          <a:xfrm>
            <a:off x="4365625" y="2794000"/>
            <a:ext cx="319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  <a:latin typeface="Arial" pitchFamily="34" charset="0"/>
              </a:rPr>
              <a:t>S</a:t>
            </a:r>
            <a:endParaRPr lang="en-US" alt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427" name="Text Box 33"/>
          <p:cNvSpPr txBox="1">
            <a:spLocks noChangeArrowheads="1"/>
          </p:cNvSpPr>
          <p:nvPr/>
        </p:nvSpPr>
        <p:spPr bwMode="auto">
          <a:xfrm>
            <a:off x="4192588" y="2794000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  <a:latin typeface="Arial" pitchFamily="34" charset="0"/>
              </a:rPr>
              <a:t>R</a:t>
            </a:r>
            <a:endParaRPr lang="en-US" alt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428" name="Text Box 34"/>
          <p:cNvSpPr txBox="1">
            <a:spLocks noChangeArrowheads="1"/>
          </p:cNvSpPr>
          <p:nvPr/>
        </p:nvSpPr>
        <p:spPr bwMode="auto">
          <a:xfrm>
            <a:off x="4030663" y="2789238"/>
            <a:ext cx="3190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  <a:latin typeface="Arial" pitchFamily="34" charset="0"/>
              </a:rPr>
              <a:t>P</a:t>
            </a:r>
            <a:endParaRPr lang="en-US" alt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429" name="Text Box 35"/>
          <p:cNvSpPr txBox="1">
            <a:spLocks noChangeArrowheads="1"/>
          </p:cNvSpPr>
          <p:nvPr/>
        </p:nvSpPr>
        <p:spPr bwMode="auto">
          <a:xfrm>
            <a:off x="3878263" y="2789238"/>
            <a:ext cx="3190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  <a:latin typeface="Arial" pitchFamily="34" charset="0"/>
              </a:rPr>
              <a:t>A</a:t>
            </a:r>
            <a:endParaRPr lang="en-US" alt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430" name="Text Box 36"/>
          <p:cNvSpPr txBox="1">
            <a:spLocks noChangeArrowheads="1"/>
          </p:cNvSpPr>
          <p:nvPr/>
        </p:nvSpPr>
        <p:spPr bwMode="auto">
          <a:xfrm>
            <a:off x="3711575" y="2789238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  <a:latin typeface="Arial" pitchFamily="34" charset="0"/>
              </a:rPr>
              <a:t>U</a:t>
            </a:r>
            <a:endParaRPr lang="en-US" alt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431" name="Text Box 37"/>
          <p:cNvSpPr txBox="1">
            <a:spLocks noChangeArrowheads="1"/>
          </p:cNvSpPr>
          <p:nvPr/>
        </p:nvSpPr>
        <p:spPr bwMode="auto">
          <a:xfrm>
            <a:off x="2759075" y="2697163"/>
            <a:ext cx="5778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smtClean="0">
                <a:solidFill>
                  <a:srgbClr val="000000"/>
                </a:solidFill>
                <a:latin typeface="Arial" pitchFamily="34" charset="0"/>
              </a:rPr>
              <a:t>head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smtClean="0">
                <a:solidFill>
                  <a:srgbClr val="000000"/>
                </a:solidFill>
                <a:latin typeface="Arial" pitchFamily="34" charset="0"/>
              </a:rPr>
              <a:t>len</a:t>
            </a:r>
            <a:endParaRPr lang="en-US" altLang="en-US" sz="18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432" name="Text Box 38"/>
          <p:cNvSpPr txBox="1">
            <a:spLocks noChangeArrowheads="1"/>
          </p:cNvSpPr>
          <p:nvPr/>
        </p:nvSpPr>
        <p:spPr bwMode="auto">
          <a:xfrm>
            <a:off x="3238500" y="2697163"/>
            <a:ext cx="5683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smtClean="0">
                <a:solidFill>
                  <a:srgbClr val="000000"/>
                </a:solidFill>
                <a:latin typeface="Arial" pitchFamily="34" charset="0"/>
              </a:rPr>
              <a:t>not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smtClean="0">
                <a:solidFill>
                  <a:srgbClr val="000000"/>
                </a:solidFill>
                <a:latin typeface="Arial" pitchFamily="34" charset="0"/>
              </a:rPr>
              <a:t>used</a:t>
            </a:r>
            <a:endParaRPr lang="en-US" altLang="en-US" sz="18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433" name="Line 39"/>
          <p:cNvSpPr>
            <a:spLocks noChangeShapeType="1"/>
          </p:cNvSpPr>
          <p:nvPr/>
        </p:nvSpPr>
        <p:spPr bwMode="auto">
          <a:xfrm flipV="1">
            <a:off x="3287713" y="2762250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34" name="Text Box 40"/>
          <p:cNvSpPr txBox="1">
            <a:spLocks noChangeArrowheads="1"/>
          </p:cNvSpPr>
          <p:nvPr/>
        </p:nvSpPr>
        <p:spPr bwMode="auto">
          <a:xfrm>
            <a:off x="3317875" y="3648075"/>
            <a:ext cx="289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smtClean="0">
                <a:solidFill>
                  <a:srgbClr val="000000"/>
                </a:solidFill>
                <a:latin typeface="Arial" pitchFamily="34" charset="0"/>
              </a:rPr>
              <a:t>options (variable length)</a:t>
            </a:r>
            <a:endParaRPr lang="en-US" alt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435" name="Text Box 41"/>
          <p:cNvSpPr txBox="1">
            <a:spLocks noChangeArrowheads="1"/>
          </p:cNvSpPr>
          <p:nvPr/>
        </p:nvSpPr>
        <p:spPr bwMode="auto">
          <a:xfrm>
            <a:off x="261938" y="1427163"/>
            <a:ext cx="2203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  <a:latin typeface="Arial" pitchFamily="34" charset="0"/>
              </a:rPr>
              <a:t>URG: urgent data 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  <a:latin typeface="Arial" pitchFamily="34" charset="0"/>
              </a:rPr>
              <a:t>(generally not used)</a:t>
            </a:r>
            <a:endParaRPr lang="en-US" altLang="en-US" sz="10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436" name="Text Box 42"/>
          <p:cNvSpPr txBox="1">
            <a:spLocks noChangeArrowheads="1"/>
          </p:cNvSpPr>
          <p:nvPr/>
        </p:nvSpPr>
        <p:spPr bwMode="auto">
          <a:xfrm>
            <a:off x="976313" y="2151063"/>
            <a:ext cx="1441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  <a:latin typeface="Arial" pitchFamily="34" charset="0"/>
              </a:rPr>
              <a:t>ACK: ACK #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  <a:latin typeface="Arial" pitchFamily="34" charset="0"/>
              </a:rPr>
              <a:t>valid</a:t>
            </a:r>
            <a:endParaRPr lang="en-US" altLang="en-US" sz="10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437" name="Text Box 43"/>
          <p:cNvSpPr txBox="1">
            <a:spLocks noChangeArrowheads="1"/>
          </p:cNvSpPr>
          <p:nvPr/>
        </p:nvSpPr>
        <p:spPr bwMode="auto">
          <a:xfrm>
            <a:off x="169863" y="2827338"/>
            <a:ext cx="2266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Arial" charset="0"/>
              </a:rPr>
              <a:t>PSH: push data now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Arial" charset="0"/>
              </a:rPr>
              <a:t>(generally not used)</a:t>
            </a:r>
          </a:p>
        </p:txBody>
      </p:sp>
      <p:sp>
        <p:nvSpPr>
          <p:cNvPr id="59438" name="Text Box 44"/>
          <p:cNvSpPr txBox="1">
            <a:spLocks noChangeArrowheads="1"/>
          </p:cNvSpPr>
          <p:nvPr/>
        </p:nvSpPr>
        <p:spPr bwMode="auto">
          <a:xfrm>
            <a:off x="544513" y="3627438"/>
            <a:ext cx="19113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Arial" charset="0"/>
              </a:rPr>
              <a:t>RST, SYN, FIN: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Arial" charset="0"/>
              </a:rPr>
              <a:t>connection estab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Arial" charset="0"/>
              </a:rPr>
              <a:t>(setup, teardown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Arial" charset="0"/>
              </a:rPr>
              <a:t>commands)</a:t>
            </a:r>
          </a:p>
        </p:txBody>
      </p:sp>
      <p:sp>
        <p:nvSpPr>
          <p:cNvPr id="59439" name="Line 45"/>
          <p:cNvSpPr>
            <a:spLocks noChangeShapeType="1"/>
          </p:cNvSpPr>
          <p:nvPr/>
        </p:nvSpPr>
        <p:spPr bwMode="auto">
          <a:xfrm>
            <a:off x="2371725" y="1800225"/>
            <a:ext cx="1495425" cy="10287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40" name="Line 46"/>
          <p:cNvSpPr>
            <a:spLocks noChangeShapeType="1"/>
          </p:cNvSpPr>
          <p:nvPr/>
        </p:nvSpPr>
        <p:spPr bwMode="auto">
          <a:xfrm>
            <a:off x="2376488" y="2487613"/>
            <a:ext cx="1658937" cy="4413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41" name="Line 47"/>
          <p:cNvSpPr>
            <a:spLocks noChangeShapeType="1"/>
          </p:cNvSpPr>
          <p:nvPr/>
        </p:nvSpPr>
        <p:spPr bwMode="auto">
          <a:xfrm flipV="1">
            <a:off x="2397125" y="3041650"/>
            <a:ext cx="1827213" cy="2444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0466" name="Freeform 48"/>
          <p:cNvSpPr>
            <a:spLocks/>
          </p:cNvSpPr>
          <p:nvPr/>
        </p:nvSpPr>
        <p:spPr bwMode="auto">
          <a:xfrm>
            <a:off x="2390775" y="3105150"/>
            <a:ext cx="2314575" cy="704850"/>
          </a:xfrm>
          <a:custGeom>
            <a:avLst/>
            <a:gdLst>
              <a:gd name="T0" fmla="*/ 0 w 1458"/>
              <a:gd name="T1" fmla="*/ 2147483647 h 444"/>
              <a:gd name="T2" fmla="*/ 2147483647 w 1458"/>
              <a:gd name="T3" fmla="*/ 0 h 444"/>
              <a:gd name="T4" fmla="*/ 2147483647 w 1458"/>
              <a:gd name="T5" fmla="*/ 2147483647 h 4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58" h="444">
                <a:moveTo>
                  <a:pt x="0" y="444"/>
                </a:moveTo>
                <a:lnTo>
                  <a:pt x="1248" y="0"/>
                </a:lnTo>
                <a:lnTo>
                  <a:pt x="1458" y="6"/>
                </a:ln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59443" name="Text Box 49"/>
          <p:cNvSpPr txBox="1">
            <a:spLocks noChangeArrowheads="1"/>
          </p:cNvSpPr>
          <p:nvPr/>
        </p:nvSpPr>
        <p:spPr bwMode="auto">
          <a:xfrm>
            <a:off x="7439025" y="3008313"/>
            <a:ext cx="12509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 smtClean="0">
                <a:solidFill>
                  <a:srgbClr val="000000"/>
                </a:solidFill>
                <a:latin typeface="Arial" charset="0"/>
              </a:rPr>
              <a:t># bytes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 err="1" smtClean="0">
                <a:solidFill>
                  <a:srgbClr val="000000"/>
                </a:solidFill>
                <a:latin typeface="Arial" charset="0"/>
              </a:rPr>
              <a:t>rcvr</a:t>
            </a:r>
            <a:r>
              <a:rPr lang="en-US" sz="1800" dirty="0" smtClean="0">
                <a:solidFill>
                  <a:srgbClr val="000000"/>
                </a:solidFill>
                <a:latin typeface="Arial" charset="0"/>
              </a:rPr>
              <a:t> willing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 smtClean="0">
                <a:solidFill>
                  <a:srgbClr val="000000"/>
                </a:solidFill>
                <a:latin typeface="Arial" charset="0"/>
              </a:rPr>
              <a:t>to accept</a:t>
            </a:r>
          </a:p>
        </p:txBody>
      </p:sp>
      <p:sp>
        <p:nvSpPr>
          <p:cNvPr id="59444" name="Text Box 50"/>
          <p:cNvSpPr txBox="1">
            <a:spLocks noChangeArrowheads="1"/>
          </p:cNvSpPr>
          <p:nvPr/>
        </p:nvSpPr>
        <p:spPr bwMode="auto">
          <a:xfrm>
            <a:off x="7132638" y="1522413"/>
            <a:ext cx="17716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Arial" charset="0"/>
              </a:rPr>
              <a:t>counting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Arial" charset="0"/>
              </a:rPr>
              <a:t>by bytes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Arial" charset="0"/>
              </a:rPr>
              <a:t>of data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Arial" charset="0"/>
              </a:rPr>
              <a:t>(not segments!)</a:t>
            </a:r>
          </a:p>
        </p:txBody>
      </p:sp>
      <p:sp>
        <p:nvSpPr>
          <p:cNvPr id="59445" name="Text Box 51"/>
          <p:cNvSpPr txBox="1">
            <a:spLocks noChangeArrowheads="1"/>
          </p:cNvSpPr>
          <p:nvPr/>
        </p:nvSpPr>
        <p:spPr bwMode="auto">
          <a:xfrm>
            <a:off x="982663" y="4960938"/>
            <a:ext cx="13652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Arial" charset="0"/>
              </a:rPr>
              <a:t>Internet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Arial" charset="0"/>
              </a:rPr>
              <a:t>checksum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Arial" charset="0"/>
              </a:rPr>
              <a:t>(as in UDP)</a:t>
            </a:r>
          </a:p>
        </p:txBody>
      </p:sp>
      <p:sp>
        <p:nvSpPr>
          <p:cNvPr id="59446" name="Line 52"/>
          <p:cNvSpPr>
            <a:spLocks noChangeShapeType="1"/>
          </p:cNvSpPr>
          <p:nvPr/>
        </p:nvSpPr>
        <p:spPr bwMode="auto">
          <a:xfrm flipV="1">
            <a:off x="2266950" y="3429000"/>
            <a:ext cx="2105025" cy="1981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47" name="Line 53"/>
          <p:cNvSpPr>
            <a:spLocks noChangeShapeType="1"/>
          </p:cNvSpPr>
          <p:nvPr/>
        </p:nvSpPr>
        <p:spPr bwMode="auto">
          <a:xfrm flipH="1" flipV="1">
            <a:off x="6686550" y="3019425"/>
            <a:ext cx="809625" cy="4667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48" name="Line 54"/>
          <p:cNvSpPr>
            <a:spLocks noChangeShapeType="1"/>
          </p:cNvSpPr>
          <p:nvPr/>
        </p:nvSpPr>
        <p:spPr bwMode="auto">
          <a:xfrm flipH="1">
            <a:off x="6619875" y="1724025"/>
            <a:ext cx="552450" cy="8858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49" name="Line 55"/>
          <p:cNvSpPr>
            <a:spLocks noChangeShapeType="1"/>
          </p:cNvSpPr>
          <p:nvPr/>
        </p:nvSpPr>
        <p:spPr bwMode="auto">
          <a:xfrm flipH="1">
            <a:off x="6581775" y="1714500"/>
            <a:ext cx="571500" cy="5238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8" name="Text Box 49"/>
          <p:cNvSpPr txBox="1">
            <a:spLocks noChangeArrowheads="1"/>
          </p:cNvSpPr>
          <p:nvPr/>
        </p:nvSpPr>
        <p:spPr bwMode="auto">
          <a:xfrm>
            <a:off x="7062787" y="4044950"/>
            <a:ext cx="2005013" cy="17543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 smtClean="0">
                <a:solidFill>
                  <a:srgbClr val="000000"/>
                </a:solidFill>
                <a:latin typeface="Arial" charset="0"/>
              </a:rPr>
              <a:t>Used to give the sender an idea of how much </a:t>
            </a:r>
            <a:r>
              <a:rPr lang="en-US" sz="1800" b="1" dirty="0" smtClean="0">
                <a:solidFill>
                  <a:srgbClr val="000000"/>
                </a:solidFill>
                <a:latin typeface="Arial" charset="0"/>
              </a:rPr>
              <a:t>free buffer space </a:t>
            </a:r>
            <a:r>
              <a:rPr lang="en-US" sz="1800" dirty="0" smtClean="0">
                <a:solidFill>
                  <a:srgbClr val="000000"/>
                </a:solidFill>
                <a:latin typeface="Arial" charset="0"/>
              </a:rPr>
              <a:t>is available at the receiver.</a:t>
            </a:r>
          </a:p>
        </p:txBody>
      </p:sp>
      <p:sp>
        <p:nvSpPr>
          <p:cNvPr id="59" name="Line 53"/>
          <p:cNvSpPr>
            <a:spLocks noChangeShapeType="1"/>
          </p:cNvSpPr>
          <p:nvPr/>
        </p:nvSpPr>
        <p:spPr bwMode="auto">
          <a:xfrm flipH="1" flipV="1">
            <a:off x="6686550" y="3041649"/>
            <a:ext cx="752474" cy="98980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37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76803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8180B00C-C026-44F5-B5C1-2947DF4E7C02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76804" name="Rectangle 2"/>
          <p:cNvSpPr>
            <a:spLocks noGrp="1" noChangeArrowheads="1"/>
          </p:cNvSpPr>
          <p:nvPr>
            <p:ph type="title"/>
          </p:nvPr>
        </p:nvSpPr>
        <p:spPr>
          <a:xfrm>
            <a:off x="341313" y="171450"/>
            <a:ext cx="7772400" cy="974725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TCP flow control</a:t>
            </a:r>
          </a:p>
        </p:txBody>
      </p:sp>
      <p:pic>
        <p:nvPicPr>
          <p:cNvPr id="77829" name="Picture 51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893763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7830" name="Group 72"/>
          <p:cNvGrpSpPr>
            <a:grpSpLocks/>
          </p:cNvGrpSpPr>
          <p:nvPr/>
        </p:nvGrpSpPr>
        <p:grpSpPr bwMode="auto">
          <a:xfrm>
            <a:off x="5995988" y="2230438"/>
            <a:ext cx="2578100" cy="2155825"/>
            <a:chOff x="512" y="1294"/>
            <a:chExt cx="1888" cy="1358"/>
          </a:xfrm>
        </p:grpSpPr>
        <p:grpSp>
          <p:nvGrpSpPr>
            <p:cNvPr id="77844" name="Group 17"/>
            <p:cNvGrpSpPr>
              <a:grpSpLocks/>
            </p:cNvGrpSpPr>
            <p:nvPr/>
          </p:nvGrpSpPr>
          <p:grpSpPr bwMode="auto">
            <a:xfrm>
              <a:off x="1232" y="1410"/>
              <a:ext cx="336" cy="130"/>
              <a:chOff x="2003" y="1816"/>
              <a:chExt cx="336" cy="130"/>
            </a:xfrm>
          </p:grpSpPr>
          <p:sp>
            <p:nvSpPr>
              <p:cNvPr id="76829" name="Rectangle 18"/>
              <p:cNvSpPr>
                <a:spLocks noChangeArrowheads="1"/>
              </p:cNvSpPr>
              <p:nvPr/>
            </p:nvSpPr>
            <p:spPr bwMode="auto">
              <a:xfrm>
                <a:off x="2003" y="1816"/>
                <a:ext cx="336" cy="13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6830" name="Rectangle 19"/>
              <p:cNvSpPr>
                <a:spLocks noChangeArrowheads="1"/>
              </p:cNvSpPr>
              <p:nvPr/>
            </p:nvSpPr>
            <p:spPr bwMode="auto">
              <a:xfrm>
                <a:off x="2105" y="1833"/>
                <a:ext cx="108" cy="9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6831" name="Rectangle 20"/>
              <p:cNvSpPr>
                <a:spLocks noChangeArrowheads="1"/>
              </p:cNvSpPr>
              <p:nvPr/>
            </p:nvSpPr>
            <p:spPr bwMode="auto">
              <a:xfrm>
                <a:off x="2228" y="1891"/>
                <a:ext cx="28" cy="35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6832" name="Rectangle 21"/>
              <p:cNvSpPr>
                <a:spLocks noChangeArrowheads="1"/>
              </p:cNvSpPr>
              <p:nvPr/>
            </p:nvSpPr>
            <p:spPr bwMode="auto">
              <a:xfrm>
                <a:off x="2056" y="1892"/>
                <a:ext cx="29" cy="35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6821" name="Rectangle 52"/>
            <p:cNvSpPr>
              <a:spLocks noChangeArrowheads="1"/>
            </p:cNvSpPr>
            <p:nvPr/>
          </p:nvSpPr>
          <p:spPr bwMode="auto">
            <a:xfrm>
              <a:off x="526" y="1522"/>
              <a:ext cx="1871" cy="89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6822" name="Line 53"/>
            <p:cNvSpPr>
              <a:spLocks noChangeShapeType="1"/>
            </p:cNvSpPr>
            <p:nvPr/>
          </p:nvSpPr>
          <p:spPr bwMode="auto">
            <a:xfrm>
              <a:off x="512" y="1863"/>
              <a:ext cx="18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76823" name="AutoShape 54"/>
            <p:cNvSpPr>
              <a:spLocks noChangeArrowheads="1"/>
            </p:cNvSpPr>
            <p:nvPr/>
          </p:nvSpPr>
          <p:spPr bwMode="auto">
            <a:xfrm>
              <a:off x="1310" y="1294"/>
              <a:ext cx="157" cy="288"/>
            </a:xfrm>
            <a:prstGeom prst="upArrow">
              <a:avLst>
                <a:gd name="adj1" fmla="val 50000"/>
                <a:gd name="adj2" fmla="val 45860"/>
              </a:avLst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6824" name="Rectangle 55" descr="Dark upward diagonal"/>
            <p:cNvSpPr>
              <a:spLocks noChangeArrowheads="1"/>
            </p:cNvSpPr>
            <p:nvPr/>
          </p:nvSpPr>
          <p:spPr bwMode="auto">
            <a:xfrm>
              <a:off x="534" y="1856"/>
              <a:ext cx="1848" cy="555"/>
            </a:xfrm>
            <a:prstGeom prst="rect">
              <a:avLst/>
            </a:prstGeom>
            <a:pattFill prst="dkUpDiag">
              <a:fgClr>
                <a:srgbClr val="FFFF00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6825" name="AutoShape 56"/>
            <p:cNvSpPr>
              <a:spLocks noChangeArrowheads="1"/>
            </p:cNvSpPr>
            <p:nvPr/>
          </p:nvSpPr>
          <p:spPr bwMode="auto">
            <a:xfrm>
              <a:off x="1312" y="2364"/>
              <a:ext cx="157" cy="288"/>
            </a:xfrm>
            <a:prstGeom prst="upArrow">
              <a:avLst>
                <a:gd name="adj1" fmla="val 50000"/>
                <a:gd name="adj2" fmla="val 45860"/>
              </a:avLst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6826" name="Text Box 57"/>
            <p:cNvSpPr txBox="1">
              <a:spLocks noChangeArrowheads="1"/>
            </p:cNvSpPr>
            <p:nvPr/>
          </p:nvSpPr>
          <p:spPr bwMode="auto">
            <a:xfrm>
              <a:off x="814" y="1568"/>
              <a:ext cx="124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smtClean="0">
                  <a:solidFill>
                    <a:srgbClr val="000000"/>
                  </a:solidFill>
                </a:rPr>
                <a:t>buffered data</a:t>
              </a:r>
            </a:p>
          </p:txBody>
        </p:sp>
        <p:sp>
          <p:nvSpPr>
            <p:cNvPr id="76827" name="Line 58"/>
            <p:cNvSpPr>
              <a:spLocks noChangeShapeType="1"/>
            </p:cNvSpPr>
            <p:nvPr/>
          </p:nvSpPr>
          <p:spPr bwMode="auto">
            <a:xfrm>
              <a:off x="522" y="1857"/>
              <a:ext cx="1878" cy="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76828" name="Text Box 59"/>
            <p:cNvSpPr txBox="1">
              <a:spLocks noChangeArrowheads="1"/>
            </p:cNvSpPr>
            <p:nvPr/>
          </p:nvSpPr>
          <p:spPr bwMode="auto">
            <a:xfrm>
              <a:off x="653" y="2020"/>
              <a:ext cx="152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smtClean="0">
                  <a:solidFill>
                    <a:srgbClr val="000000"/>
                  </a:solidFill>
                </a:rPr>
                <a:t>free buffer space</a:t>
              </a:r>
            </a:p>
          </p:txBody>
        </p:sp>
      </p:grpSp>
      <p:sp>
        <p:nvSpPr>
          <p:cNvPr id="76807" name="Text Box 62"/>
          <p:cNvSpPr txBox="1">
            <a:spLocks noChangeArrowheads="1"/>
          </p:cNvSpPr>
          <p:nvPr/>
        </p:nvSpPr>
        <p:spPr bwMode="auto">
          <a:xfrm>
            <a:off x="5108575" y="3375025"/>
            <a:ext cx="6731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smtClean="0">
                <a:solidFill>
                  <a:srgbClr val="000000"/>
                </a:solidFill>
                <a:latin typeface="Courier New" charset="0"/>
              </a:rPr>
              <a:t>rwnd</a:t>
            </a:r>
          </a:p>
        </p:txBody>
      </p:sp>
      <p:sp>
        <p:nvSpPr>
          <p:cNvPr id="76808" name="Line 64"/>
          <p:cNvSpPr>
            <a:spLocks noChangeShapeType="1"/>
          </p:cNvSpPr>
          <p:nvPr/>
        </p:nvSpPr>
        <p:spPr bwMode="auto">
          <a:xfrm>
            <a:off x="5619750" y="3108325"/>
            <a:ext cx="0" cy="322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6809" name="Line 65"/>
          <p:cNvSpPr>
            <a:spLocks noChangeShapeType="1"/>
          </p:cNvSpPr>
          <p:nvPr/>
        </p:nvSpPr>
        <p:spPr bwMode="auto">
          <a:xfrm flipV="1">
            <a:off x="5619750" y="3633788"/>
            <a:ext cx="0" cy="322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6810" name="Line 66"/>
          <p:cNvSpPr>
            <a:spLocks noChangeShapeType="1"/>
          </p:cNvSpPr>
          <p:nvPr/>
        </p:nvSpPr>
        <p:spPr bwMode="auto">
          <a:xfrm>
            <a:off x="5465763" y="3965575"/>
            <a:ext cx="4762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6811" name="Line 67"/>
          <p:cNvSpPr>
            <a:spLocks noChangeShapeType="1"/>
          </p:cNvSpPr>
          <p:nvPr/>
        </p:nvSpPr>
        <p:spPr bwMode="auto">
          <a:xfrm>
            <a:off x="5514975" y="3097213"/>
            <a:ext cx="196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6812" name="Line 68"/>
          <p:cNvSpPr>
            <a:spLocks noChangeShapeType="1"/>
          </p:cNvSpPr>
          <p:nvPr/>
        </p:nvSpPr>
        <p:spPr bwMode="auto">
          <a:xfrm>
            <a:off x="5487988" y="2571750"/>
            <a:ext cx="4762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6813" name="Line 69"/>
          <p:cNvSpPr>
            <a:spLocks noChangeShapeType="1"/>
          </p:cNvSpPr>
          <p:nvPr/>
        </p:nvSpPr>
        <p:spPr bwMode="auto">
          <a:xfrm>
            <a:off x="5876925" y="2576513"/>
            <a:ext cx="0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6814" name="Line 70"/>
          <p:cNvSpPr>
            <a:spLocks noChangeShapeType="1"/>
          </p:cNvSpPr>
          <p:nvPr/>
        </p:nvSpPr>
        <p:spPr bwMode="auto">
          <a:xfrm flipH="1">
            <a:off x="5875338" y="3000375"/>
            <a:ext cx="0" cy="954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6815" name="Text Box 71"/>
          <p:cNvSpPr txBox="1">
            <a:spLocks noChangeArrowheads="1"/>
          </p:cNvSpPr>
          <p:nvPr/>
        </p:nvSpPr>
        <p:spPr bwMode="auto">
          <a:xfrm>
            <a:off x="4722813" y="2736850"/>
            <a:ext cx="1284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smtClean="0">
                <a:solidFill>
                  <a:srgbClr val="000000"/>
                </a:solidFill>
                <a:latin typeface="Courier New" charset="0"/>
              </a:rPr>
              <a:t>RcvBuffer</a:t>
            </a:r>
          </a:p>
        </p:txBody>
      </p:sp>
      <p:sp>
        <p:nvSpPr>
          <p:cNvPr id="76816" name="Text Box 73"/>
          <p:cNvSpPr txBox="1">
            <a:spLocks noChangeArrowheads="1"/>
          </p:cNvSpPr>
          <p:nvPr/>
        </p:nvSpPr>
        <p:spPr bwMode="auto">
          <a:xfrm>
            <a:off x="6153150" y="4365625"/>
            <a:ext cx="22209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1" smtClean="0">
                <a:solidFill>
                  <a:srgbClr val="000000"/>
                </a:solidFill>
              </a:rPr>
              <a:t>TCP segment payloads</a:t>
            </a:r>
          </a:p>
        </p:txBody>
      </p:sp>
      <p:sp>
        <p:nvSpPr>
          <p:cNvPr id="76817" name="Text Box 74"/>
          <p:cNvSpPr txBox="1">
            <a:spLocks noChangeArrowheads="1"/>
          </p:cNvSpPr>
          <p:nvPr/>
        </p:nvSpPr>
        <p:spPr bwMode="auto">
          <a:xfrm>
            <a:off x="6226175" y="1865313"/>
            <a:ext cx="2130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1" smtClean="0">
                <a:solidFill>
                  <a:srgbClr val="000000"/>
                </a:solidFill>
              </a:rPr>
              <a:t>to application process</a:t>
            </a:r>
          </a:p>
        </p:txBody>
      </p:sp>
      <p:sp>
        <p:nvSpPr>
          <p:cNvPr id="76818" name="Rectangle 75"/>
          <p:cNvSpPr>
            <a:spLocks noGrp="1" noChangeArrowheads="1"/>
          </p:cNvSpPr>
          <p:nvPr>
            <p:ph type="body" sz="half" idx="2"/>
          </p:nvPr>
        </p:nvSpPr>
        <p:spPr>
          <a:xfrm>
            <a:off x="493713" y="1549400"/>
            <a:ext cx="4054475" cy="4906963"/>
          </a:xfrm>
        </p:spPr>
        <p:txBody>
          <a:bodyPr/>
          <a:lstStyle/>
          <a:p>
            <a:pPr>
              <a:defRPr/>
            </a:pPr>
            <a:r>
              <a:rPr lang="en-US" altLang="en-US" sz="2400" dirty="0" smtClean="0"/>
              <a:t>receiver </a:t>
            </a:r>
            <a:r>
              <a:rPr lang="en-US" altLang="ja-JP" sz="2400" dirty="0" smtClean="0"/>
              <a:t>“advertises” free buffer space by including </a:t>
            </a:r>
            <a:r>
              <a:rPr lang="en-US" altLang="ja-JP" sz="2400" b="1" dirty="0" err="1" smtClean="0">
                <a:latin typeface="Courier New" pitchFamily="49" charset="0"/>
              </a:rPr>
              <a:t>rwnd</a:t>
            </a:r>
            <a:r>
              <a:rPr lang="en-US" altLang="ja-JP" sz="2400" dirty="0" smtClean="0"/>
              <a:t> value in TCP header of receiver-to-sender segments</a:t>
            </a:r>
          </a:p>
          <a:p>
            <a:pPr lvl="1">
              <a:defRPr/>
            </a:pPr>
            <a:r>
              <a:rPr lang="en-US" altLang="en-US" sz="2000" b="1" dirty="0" err="1" smtClean="0">
                <a:latin typeface="Courier New" pitchFamily="49" charset="0"/>
              </a:rPr>
              <a:t>RcvBuffer</a:t>
            </a:r>
            <a:r>
              <a:rPr lang="en-US" altLang="en-US" sz="2000" b="1" dirty="0" smtClean="0">
                <a:latin typeface="Courier New" pitchFamily="49" charset="0"/>
              </a:rPr>
              <a:t> </a:t>
            </a:r>
            <a:r>
              <a:rPr lang="en-US" altLang="en-US" sz="2000" dirty="0" smtClean="0"/>
              <a:t>size set via socket options (typical default is 4096 bytes)</a:t>
            </a:r>
          </a:p>
          <a:p>
            <a:pPr lvl="1">
              <a:defRPr/>
            </a:pPr>
            <a:r>
              <a:rPr lang="en-US" altLang="en-US" sz="2000" dirty="0" smtClean="0"/>
              <a:t>many operating systems </a:t>
            </a:r>
            <a:r>
              <a:rPr lang="en-US" altLang="en-US" sz="2000" dirty="0" err="1" smtClean="0"/>
              <a:t>autoadjust</a:t>
            </a:r>
            <a:r>
              <a:rPr lang="en-US" altLang="en-US" sz="2000" dirty="0" smtClean="0"/>
              <a:t> </a:t>
            </a:r>
            <a:r>
              <a:rPr lang="en-US" altLang="en-US" sz="2000" b="1" dirty="0" err="1" smtClean="0">
                <a:latin typeface="Courier New" pitchFamily="49" charset="0"/>
              </a:rPr>
              <a:t>RcvBuffer</a:t>
            </a:r>
            <a:endParaRPr lang="en-US" altLang="en-US" sz="2000" dirty="0" smtClean="0"/>
          </a:p>
          <a:p>
            <a:pPr>
              <a:defRPr/>
            </a:pPr>
            <a:r>
              <a:rPr lang="en-US" altLang="en-US" sz="2400" dirty="0" smtClean="0"/>
              <a:t>sender limits amount of </a:t>
            </a:r>
            <a:r>
              <a:rPr lang="en-US" altLang="en-US" sz="2400" dirty="0" err="1" smtClean="0"/>
              <a:t>unacked</a:t>
            </a:r>
            <a:r>
              <a:rPr lang="en-US" altLang="en-US" sz="2400" dirty="0" smtClean="0"/>
              <a:t> (</a:t>
            </a:r>
            <a:r>
              <a:rPr lang="en-US" altLang="ja-JP" sz="2400" dirty="0" smtClean="0"/>
              <a:t>“in-flight”) data to receiver’s </a:t>
            </a:r>
            <a:r>
              <a:rPr lang="en-US" altLang="ja-JP" sz="2400" b="1" dirty="0" err="1" smtClean="0">
                <a:latin typeface="Courier New" pitchFamily="49" charset="0"/>
              </a:rPr>
              <a:t>rwnd</a:t>
            </a:r>
            <a:r>
              <a:rPr lang="en-US" altLang="ja-JP" sz="2400" b="1" dirty="0" smtClean="0">
                <a:latin typeface="Courier New" pitchFamily="49" charset="0"/>
              </a:rPr>
              <a:t> </a:t>
            </a:r>
            <a:r>
              <a:rPr lang="en-US" altLang="ja-JP" sz="2400" dirty="0" smtClean="0"/>
              <a:t>value </a:t>
            </a:r>
          </a:p>
          <a:p>
            <a:pPr>
              <a:defRPr/>
            </a:pPr>
            <a:r>
              <a:rPr lang="en-US" altLang="en-US" sz="2400" dirty="0" smtClean="0"/>
              <a:t>guarantees receive buffer will not overflow</a:t>
            </a:r>
          </a:p>
        </p:txBody>
      </p:sp>
      <p:sp>
        <p:nvSpPr>
          <p:cNvPr id="76819" name="Text Box 76"/>
          <p:cNvSpPr txBox="1">
            <a:spLocks noChangeArrowheads="1"/>
          </p:cNvSpPr>
          <p:nvPr/>
        </p:nvSpPr>
        <p:spPr bwMode="auto">
          <a:xfrm>
            <a:off x="5837238" y="5018088"/>
            <a:ext cx="2695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i="1" smtClean="0">
                <a:solidFill>
                  <a:srgbClr val="000000"/>
                </a:solidFill>
              </a:rPr>
              <a:t>receiver-side buffering</a:t>
            </a:r>
          </a:p>
        </p:txBody>
      </p:sp>
    </p:spTree>
    <p:extLst>
      <p:ext uri="{BB962C8B-B14F-4D97-AF65-F5344CB8AC3E}">
        <p14:creationId xmlns:p14="http://schemas.microsoft.com/office/powerpoint/2010/main" val="396435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7782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7585115A-3FEC-4ADF-9C9F-432435EE4134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27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778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Chapter 3 outline</a:t>
            </a:r>
          </a:p>
        </p:txBody>
      </p:sp>
      <p:sp>
        <p:nvSpPr>
          <p:cNvPr id="7782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3.1 transport-layer services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3.2 multiplexing and demultiplexing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3.3 connectionless transport: UDP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3.4 principles of reliable data transfer</a:t>
            </a:r>
          </a:p>
        </p:txBody>
      </p:sp>
      <p:sp>
        <p:nvSpPr>
          <p:cNvPr id="7783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251325" cy="4648200"/>
          </a:xfrm>
        </p:spPr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solidFill>
                  <a:srgbClr val="CC0000"/>
                </a:solidFill>
                <a:ea typeface="ＭＳ Ｐゴシック" charset="0"/>
                <a:cs typeface="+mn-cs"/>
              </a:rPr>
              <a:t>3.5 connection-oriented transport: TCP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segment structure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reliable data transfer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flow control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solidFill>
                  <a:srgbClr val="CC0000"/>
                </a:solidFill>
                <a:ea typeface="ＭＳ Ｐゴシック" charset="0"/>
              </a:rPr>
              <a:t>connection management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3.6 principles of congestion control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3.7 TCP congestion control</a:t>
            </a:r>
          </a:p>
        </p:txBody>
      </p:sp>
      <p:pic>
        <p:nvPicPr>
          <p:cNvPr id="78855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039813"/>
            <a:ext cx="43878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613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78851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CBA656C1-B1DC-40F7-87CF-88705B2F7F95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28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pic>
        <p:nvPicPr>
          <p:cNvPr id="79876" name="Picture 88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5" y="833438"/>
            <a:ext cx="5027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3" name="Rectangle 62"/>
          <p:cNvSpPr>
            <a:spLocks noChangeArrowheads="1"/>
          </p:cNvSpPr>
          <p:nvPr/>
        </p:nvSpPr>
        <p:spPr bwMode="auto">
          <a:xfrm>
            <a:off x="1249363" y="2936875"/>
            <a:ext cx="2279650" cy="24145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78854" name="Rectangle 45"/>
          <p:cNvSpPr>
            <a:spLocks noChangeArrowheads="1"/>
          </p:cNvSpPr>
          <p:nvPr/>
        </p:nvSpPr>
        <p:spPr bwMode="auto">
          <a:xfrm>
            <a:off x="1209675" y="2990850"/>
            <a:ext cx="2270125" cy="24717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78855" name="Rectangle 2"/>
          <p:cNvSpPr>
            <a:spLocks noGrp="1" noChangeArrowheads="1"/>
          </p:cNvSpPr>
          <p:nvPr>
            <p:ph type="title"/>
          </p:nvPr>
        </p:nvSpPr>
        <p:spPr>
          <a:xfrm>
            <a:off x="511175" y="193675"/>
            <a:ext cx="7772400" cy="911225"/>
          </a:xfrm>
        </p:spPr>
        <p:txBody>
          <a:bodyPr/>
          <a:lstStyle/>
          <a:p>
            <a:pPr>
              <a:defRPr/>
            </a:pPr>
            <a:r>
              <a:rPr lang="en-US" altLang="en-US" sz="3600" smtClean="0"/>
              <a:t>Connection Management</a:t>
            </a:r>
            <a:endParaRPr lang="en-US" altLang="en-US" smtClean="0"/>
          </a:p>
        </p:txBody>
      </p:sp>
      <p:sp>
        <p:nvSpPr>
          <p:cNvPr id="78856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60400" y="1073150"/>
            <a:ext cx="8335963" cy="2187575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en-US" sz="2800" dirty="0" smtClean="0"/>
              <a:t>before exchanging data, sender/receiver </a:t>
            </a:r>
            <a:r>
              <a:rPr lang="en-US" altLang="ja-JP" sz="2800" dirty="0" smtClean="0"/>
              <a:t>“handshake”:</a:t>
            </a:r>
          </a:p>
          <a:p>
            <a:pPr>
              <a:defRPr/>
            </a:pPr>
            <a:r>
              <a:rPr lang="en-US" altLang="en-US" sz="2400" dirty="0" smtClean="0"/>
              <a:t>agree to establish connection (each knowing the other willing to establish connection)</a:t>
            </a:r>
          </a:p>
          <a:p>
            <a:pPr>
              <a:defRPr/>
            </a:pPr>
            <a:r>
              <a:rPr lang="en-US" altLang="en-US" sz="2400" dirty="0" smtClean="0"/>
              <a:t>agree on connection parameters</a:t>
            </a:r>
          </a:p>
        </p:txBody>
      </p:sp>
      <p:sp>
        <p:nvSpPr>
          <p:cNvPr id="78857" name="Line 55"/>
          <p:cNvSpPr>
            <a:spLocks noChangeShapeType="1"/>
          </p:cNvSpPr>
          <p:nvPr/>
        </p:nvSpPr>
        <p:spPr bwMode="auto">
          <a:xfrm>
            <a:off x="1209675" y="3432175"/>
            <a:ext cx="2270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8858" name="Text Box 6"/>
          <p:cNvSpPr txBox="1">
            <a:spLocks noChangeArrowheads="1"/>
          </p:cNvSpPr>
          <p:nvPr/>
        </p:nvSpPr>
        <p:spPr bwMode="auto">
          <a:xfrm>
            <a:off x="1223963" y="3544888"/>
            <a:ext cx="2335212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230188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connection state: ESTAB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connection variables: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seq # client-to-server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         server-to-client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smtClean="0">
                <a:solidFill>
                  <a:srgbClr val="000000"/>
                </a:solidFill>
                <a:latin typeface="Courier New" charset="0"/>
              </a:rPr>
              <a:t>rcvBuffer</a:t>
            </a:r>
            <a:r>
              <a:rPr lang="en-US" sz="1400" smtClean="0">
                <a:solidFill>
                  <a:srgbClr val="000000"/>
                </a:solidFill>
              </a:rPr>
              <a:t> size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   at server,client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           </a:t>
            </a:r>
          </a:p>
        </p:txBody>
      </p:sp>
      <p:grpSp>
        <p:nvGrpSpPr>
          <p:cNvPr id="79883" name="Group 46"/>
          <p:cNvGrpSpPr>
            <a:grpSpLocks/>
          </p:cNvGrpSpPr>
          <p:nvPr/>
        </p:nvGrpSpPr>
        <p:grpSpPr bwMode="auto">
          <a:xfrm>
            <a:off x="2157413" y="3346450"/>
            <a:ext cx="438150" cy="206375"/>
            <a:chOff x="344" y="1846"/>
            <a:chExt cx="336" cy="130"/>
          </a:xfrm>
        </p:grpSpPr>
        <p:sp>
          <p:nvSpPr>
            <p:cNvPr id="78921" name="Rectangle 47"/>
            <p:cNvSpPr>
              <a:spLocks noChangeArrowheads="1"/>
            </p:cNvSpPr>
            <p:nvPr/>
          </p:nvSpPr>
          <p:spPr bwMode="auto">
            <a:xfrm>
              <a:off x="344" y="1846"/>
              <a:ext cx="336" cy="1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8922" name="Rectangle 48"/>
            <p:cNvSpPr>
              <a:spLocks noChangeArrowheads="1"/>
            </p:cNvSpPr>
            <p:nvPr/>
          </p:nvSpPr>
          <p:spPr bwMode="auto">
            <a:xfrm>
              <a:off x="454" y="1863"/>
              <a:ext cx="112" cy="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8923" name="Rectangle 49"/>
            <p:cNvSpPr>
              <a:spLocks noChangeArrowheads="1"/>
            </p:cNvSpPr>
            <p:nvPr/>
          </p:nvSpPr>
          <p:spPr bwMode="auto">
            <a:xfrm>
              <a:off x="578" y="1921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8924" name="Rectangle 50"/>
            <p:cNvSpPr>
              <a:spLocks noChangeArrowheads="1"/>
            </p:cNvSpPr>
            <p:nvPr/>
          </p:nvSpPr>
          <p:spPr bwMode="auto">
            <a:xfrm>
              <a:off x="407" y="1922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78860" name="Text Box 54"/>
          <p:cNvSpPr txBox="1">
            <a:spLocks noChangeArrowheads="1"/>
          </p:cNvSpPr>
          <p:nvPr/>
        </p:nvSpPr>
        <p:spPr bwMode="auto">
          <a:xfrm>
            <a:off x="1154113" y="3048000"/>
            <a:ext cx="1146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application</a:t>
            </a:r>
          </a:p>
        </p:txBody>
      </p:sp>
      <p:sp>
        <p:nvSpPr>
          <p:cNvPr id="78861" name="Line 56"/>
          <p:cNvSpPr>
            <a:spLocks noChangeShapeType="1"/>
          </p:cNvSpPr>
          <p:nvPr/>
        </p:nvSpPr>
        <p:spPr bwMode="auto">
          <a:xfrm>
            <a:off x="1216025" y="4927600"/>
            <a:ext cx="2268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8862" name="Text Box 57"/>
          <p:cNvSpPr txBox="1">
            <a:spLocks noChangeArrowheads="1"/>
          </p:cNvSpPr>
          <p:nvPr/>
        </p:nvSpPr>
        <p:spPr bwMode="auto">
          <a:xfrm>
            <a:off x="1168400" y="4995863"/>
            <a:ext cx="908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network</a:t>
            </a:r>
          </a:p>
        </p:txBody>
      </p:sp>
      <p:sp>
        <p:nvSpPr>
          <p:cNvPr id="78863" name="Rectangle 58"/>
          <p:cNvSpPr>
            <a:spLocks noChangeArrowheads="1"/>
          </p:cNvSpPr>
          <p:nvPr/>
        </p:nvSpPr>
        <p:spPr bwMode="auto">
          <a:xfrm>
            <a:off x="1181100" y="5349875"/>
            <a:ext cx="2335213" cy="180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78864" name="Line 59"/>
          <p:cNvSpPr>
            <a:spLocks noChangeShapeType="1"/>
          </p:cNvSpPr>
          <p:nvPr/>
        </p:nvSpPr>
        <p:spPr bwMode="auto">
          <a:xfrm>
            <a:off x="1209675" y="5338763"/>
            <a:ext cx="0" cy="2365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8865" name="Line 60"/>
          <p:cNvSpPr>
            <a:spLocks noChangeShapeType="1"/>
          </p:cNvSpPr>
          <p:nvPr/>
        </p:nvSpPr>
        <p:spPr bwMode="auto">
          <a:xfrm>
            <a:off x="3473450" y="5310188"/>
            <a:ext cx="0" cy="2365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9890" name="Freeform 8"/>
          <p:cNvSpPr>
            <a:spLocks/>
          </p:cNvSpPr>
          <p:nvPr/>
        </p:nvSpPr>
        <p:spPr bwMode="auto">
          <a:xfrm flipH="1">
            <a:off x="736600" y="2994025"/>
            <a:ext cx="468313" cy="249078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78867" name="Rectangle 63"/>
          <p:cNvSpPr>
            <a:spLocks noChangeArrowheads="1"/>
          </p:cNvSpPr>
          <p:nvPr/>
        </p:nvSpPr>
        <p:spPr bwMode="auto">
          <a:xfrm>
            <a:off x="5551488" y="2943225"/>
            <a:ext cx="2279650" cy="24145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78868" name="Rectangle 64"/>
          <p:cNvSpPr>
            <a:spLocks noChangeArrowheads="1"/>
          </p:cNvSpPr>
          <p:nvPr/>
        </p:nvSpPr>
        <p:spPr bwMode="auto">
          <a:xfrm>
            <a:off x="5511800" y="2997200"/>
            <a:ext cx="2270125" cy="24717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78869" name="Line 65"/>
          <p:cNvSpPr>
            <a:spLocks noChangeShapeType="1"/>
          </p:cNvSpPr>
          <p:nvPr/>
        </p:nvSpPr>
        <p:spPr bwMode="auto">
          <a:xfrm>
            <a:off x="5511800" y="3438525"/>
            <a:ext cx="2270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8870" name="Text Box 66"/>
          <p:cNvSpPr txBox="1">
            <a:spLocks noChangeArrowheads="1"/>
          </p:cNvSpPr>
          <p:nvPr/>
        </p:nvSpPr>
        <p:spPr bwMode="auto">
          <a:xfrm>
            <a:off x="5526088" y="3551238"/>
            <a:ext cx="2335212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230188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connection state: ESTAB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connection Variables: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seq # client-to-server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          server-to-client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smtClean="0">
                <a:solidFill>
                  <a:srgbClr val="000000"/>
                </a:solidFill>
                <a:latin typeface="Courier New" charset="0"/>
              </a:rPr>
              <a:t>rcvBuffer</a:t>
            </a:r>
            <a:r>
              <a:rPr lang="en-US" sz="1400" smtClean="0">
                <a:solidFill>
                  <a:srgbClr val="000000"/>
                </a:solidFill>
              </a:rPr>
              <a:t> size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   at server,client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           </a:t>
            </a:r>
          </a:p>
        </p:txBody>
      </p:sp>
      <p:grpSp>
        <p:nvGrpSpPr>
          <p:cNvPr id="79895" name="Group 67"/>
          <p:cNvGrpSpPr>
            <a:grpSpLocks/>
          </p:cNvGrpSpPr>
          <p:nvPr/>
        </p:nvGrpSpPr>
        <p:grpSpPr bwMode="auto">
          <a:xfrm>
            <a:off x="6459538" y="3352800"/>
            <a:ext cx="438150" cy="206375"/>
            <a:chOff x="344" y="1846"/>
            <a:chExt cx="336" cy="130"/>
          </a:xfrm>
        </p:grpSpPr>
        <p:sp>
          <p:nvSpPr>
            <p:cNvPr id="78917" name="Rectangle 68"/>
            <p:cNvSpPr>
              <a:spLocks noChangeArrowheads="1"/>
            </p:cNvSpPr>
            <p:nvPr/>
          </p:nvSpPr>
          <p:spPr bwMode="auto">
            <a:xfrm>
              <a:off x="344" y="1846"/>
              <a:ext cx="336" cy="1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8918" name="Rectangle 69"/>
            <p:cNvSpPr>
              <a:spLocks noChangeArrowheads="1"/>
            </p:cNvSpPr>
            <p:nvPr/>
          </p:nvSpPr>
          <p:spPr bwMode="auto">
            <a:xfrm>
              <a:off x="454" y="1863"/>
              <a:ext cx="112" cy="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8919" name="Rectangle 70"/>
            <p:cNvSpPr>
              <a:spLocks noChangeArrowheads="1"/>
            </p:cNvSpPr>
            <p:nvPr/>
          </p:nvSpPr>
          <p:spPr bwMode="auto">
            <a:xfrm>
              <a:off x="578" y="1921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8920" name="Rectangle 71"/>
            <p:cNvSpPr>
              <a:spLocks noChangeArrowheads="1"/>
            </p:cNvSpPr>
            <p:nvPr/>
          </p:nvSpPr>
          <p:spPr bwMode="auto">
            <a:xfrm>
              <a:off x="407" y="1922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78872" name="Text Box 72"/>
          <p:cNvSpPr txBox="1">
            <a:spLocks noChangeArrowheads="1"/>
          </p:cNvSpPr>
          <p:nvPr/>
        </p:nvSpPr>
        <p:spPr bwMode="auto">
          <a:xfrm>
            <a:off x="5456238" y="3054350"/>
            <a:ext cx="1146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application</a:t>
            </a:r>
          </a:p>
        </p:txBody>
      </p:sp>
      <p:sp>
        <p:nvSpPr>
          <p:cNvPr id="78873" name="Line 73"/>
          <p:cNvSpPr>
            <a:spLocks noChangeShapeType="1"/>
          </p:cNvSpPr>
          <p:nvPr/>
        </p:nvSpPr>
        <p:spPr bwMode="auto">
          <a:xfrm>
            <a:off x="5518150" y="4933950"/>
            <a:ext cx="2268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8874" name="Text Box 74"/>
          <p:cNvSpPr txBox="1">
            <a:spLocks noChangeArrowheads="1"/>
          </p:cNvSpPr>
          <p:nvPr/>
        </p:nvSpPr>
        <p:spPr bwMode="auto">
          <a:xfrm>
            <a:off x="5470525" y="5002213"/>
            <a:ext cx="908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network</a:t>
            </a:r>
          </a:p>
        </p:txBody>
      </p:sp>
      <p:sp>
        <p:nvSpPr>
          <p:cNvPr id="78875" name="Rectangle 75"/>
          <p:cNvSpPr>
            <a:spLocks noChangeArrowheads="1"/>
          </p:cNvSpPr>
          <p:nvPr/>
        </p:nvSpPr>
        <p:spPr bwMode="auto">
          <a:xfrm>
            <a:off x="5483225" y="5356225"/>
            <a:ext cx="2335213" cy="180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78876" name="Line 76"/>
          <p:cNvSpPr>
            <a:spLocks noChangeShapeType="1"/>
          </p:cNvSpPr>
          <p:nvPr/>
        </p:nvSpPr>
        <p:spPr bwMode="auto">
          <a:xfrm>
            <a:off x="5511800" y="5345113"/>
            <a:ext cx="0" cy="2365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8877" name="Line 77"/>
          <p:cNvSpPr>
            <a:spLocks noChangeShapeType="1"/>
          </p:cNvSpPr>
          <p:nvPr/>
        </p:nvSpPr>
        <p:spPr bwMode="auto">
          <a:xfrm>
            <a:off x="7775575" y="5316538"/>
            <a:ext cx="0" cy="2365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9902" name="Freeform 78"/>
          <p:cNvSpPr>
            <a:spLocks/>
          </p:cNvSpPr>
          <p:nvPr/>
        </p:nvSpPr>
        <p:spPr bwMode="auto">
          <a:xfrm>
            <a:off x="7793038" y="2933700"/>
            <a:ext cx="468312" cy="249078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78879" name="Text Box 83"/>
          <p:cNvSpPr txBox="1">
            <a:spLocks noChangeArrowheads="1"/>
          </p:cNvSpPr>
          <p:nvPr/>
        </p:nvSpPr>
        <p:spPr bwMode="auto">
          <a:xfrm>
            <a:off x="1087438" y="5815013"/>
            <a:ext cx="2894012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1775" indent="-231775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smtClean="0">
                <a:solidFill>
                  <a:srgbClr val="000000"/>
                </a:solidFill>
                <a:latin typeface="Courier New" charset="0"/>
              </a:rPr>
              <a:t>Socket clientSocket =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smtClean="0">
                <a:solidFill>
                  <a:srgbClr val="000000"/>
                </a:solidFill>
                <a:latin typeface="Courier New" charset="0"/>
              </a:rPr>
              <a:t>  newSocket("hostname","port number");</a:t>
            </a:r>
          </a:p>
        </p:txBody>
      </p:sp>
      <p:sp>
        <p:nvSpPr>
          <p:cNvPr id="78880" name="Text Box 85"/>
          <p:cNvSpPr txBox="1">
            <a:spLocks noChangeArrowheads="1"/>
          </p:cNvSpPr>
          <p:nvPr/>
        </p:nvSpPr>
        <p:spPr bwMode="auto">
          <a:xfrm>
            <a:off x="5387975" y="5829300"/>
            <a:ext cx="289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1775" indent="-231775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smtClean="0">
                <a:solidFill>
                  <a:srgbClr val="000000"/>
                </a:solidFill>
                <a:latin typeface="Courier New" charset="0"/>
              </a:rPr>
              <a:t>Socket connectionSocket = welcomeSocket.accept();</a:t>
            </a:r>
          </a:p>
        </p:txBody>
      </p:sp>
      <p:grpSp>
        <p:nvGrpSpPr>
          <p:cNvPr id="79905" name="Group 89"/>
          <p:cNvGrpSpPr>
            <a:grpSpLocks/>
          </p:cNvGrpSpPr>
          <p:nvPr/>
        </p:nvGrpSpPr>
        <p:grpSpPr bwMode="auto">
          <a:xfrm>
            <a:off x="260350" y="5026025"/>
            <a:ext cx="698500" cy="612775"/>
            <a:chOff x="-44" y="1473"/>
            <a:chExt cx="981" cy="1105"/>
          </a:xfrm>
        </p:grpSpPr>
        <p:pic>
          <p:nvPicPr>
            <p:cNvPr id="79939" name="Picture 90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9940" name="Freeform 9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</p:grpSp>
      <p:grpSp>
        <p:nvGrpSpPr>
          <p:cNvPr id="79906" name="Group 92"/>
          <p:cNvGrpSpPr>
            <a:grpSpLocks/>
          </p:cNvGrpSpPr>
          <p:nvPr/>
        </p:nvGrpSpPr>
        <p:grpSpPr bwMode="auto">
          <a:xfrm>
            <a:off x="8075613" y="4924425"/>
            <a:ext cx="415925" cy="627063"/>
            <a:chOff x="4140" y="429"/>
            <a:chExt cx="1425" cy="2396"/>
          </a:xfrm>
        </p:grpSpPr>
        <p:sp>
          <p:nvSpPr>
            <p:cNvPr id="79907" name="Freeform 93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78884" name="Rectangle 94"/>
            <p:cNvSpPr>
              <a:spLocks noChangeArrowheads="1"/>
            </p:cNvSpPr>
            <p:nvPr/>
          </p:nvSpPr>
          <p:spPr bwMode="auto">
            <a:xfrm>
              <a:off x="4205" y="429"/>
              <a:ext cx="1050" cy="2287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9909" name="Freeform 95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79910" name="Freeform 96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78887" name="Rectangle 97"/>
            <p:cNvSpPr>
              <a:spLocks noChangeArrowheads="1"/>
            </p:cNvSpPr>
            <p:nvPr/>
          </p:nvSpPr>
          <p:spPr bwMode="auto">
            <a:xfrm>
              <a:off x="4211" y="696"/>
              <a:ext cx="598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grpSp>
          <p:nvGrpSpPr>
            <p:cNvPr id="79912" name="Group 98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8913" name="AutoShape 99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6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8914" name="AutoShape 100"/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8889" name="Rectangle 101"/>
            <p:cNvSpPr>
              <a:spLocks noChangeArrowheads="1"/>
            </p:cNvSpPr>
            <p:nvPr/>
          </p:nvSpPr>
          <p:spPr bwMode="auto">
            <a:xfrm>
              <a:off x="4222" y="1017"/>
              <a:ext cx="598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grpSp>
          <p:nvGrpSpPr>
            <p:cNvPr id="79914" name="Group 102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8911" name="AutoShape 103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1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8912" name="AutoShape 104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7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8891" name="Rectangle 105"/>
            <p:cNvSpPr>
              <a:spLocks noChangeArrowheads="1"/>
            </p:cNvSpPr>
            <p:nvPr/>
          </p:nvSpPr>
          <p:spPr bwMode="auto">
            <a:xfrm>
              <a:off x="4216" y="1357"/>
              <a:ext cx="598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8892" name="Rectangle 106"/>
            <p:cNvSpPr>
              <a:spLocks noChangeArrowheads="1"/>
            </p:cNvSpPr>
            <p:nvPr/>
          </p:nvSpPr>
          <p:spPr bwMode="auto">
            <a:xfrm>
              <a:off x="4227" y="1654"/>
              <a:ext cx="598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grpSp>
          <p:nvGrpSpPr>
            <p:cNvPr id="79917" name="Group 107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8909" name="AutoShape 108"/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25" cy="12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8910" name="AutoShape 109"/>
              <p:cNvSpPr>
                <a:spLocks noChangeArrowheads="1"/>
              </p:cNvSpPr>
              <p:nvPr/>
            </p:nvSpPr>
            <p:spPr bwMode="auto">
              <a:xfrm>
                <a:off x="625" y="2588"/>
                <a:ext cx="691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9918" name="Freeform 110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grpSp>
          <p:nvGrpSpPr>
            <p:cNvPr id="79919" name="Group 111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8907" name="AutoShape 112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5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8908" name="AutoShape 113"/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1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8896" name="Rectangle 114"/>
            <p:cNvSpPr>
              <a:spLocks noChangeArrowheads="1"/>
            </p:cNvSpPr>
            <p:nvPr/>
          </p:nvSpPr>
          <p:spPr bwMode="auto">
            <a:xfrm>
              <a:off x="5250" y="429"/>
              <a:ext cx="71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9921" name="Freeform 115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79922" name="Freeform 116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78899" name="Oval 117"/>
            <p:cNvSpPr>
              <a:spLocks noChangeArrowheads="1"/>
            </p:cNvSpPr>
            <p:nvPr/>
          </p:nvSpPr>
          <p:spPr bwMode="auto">
            <a:xfrm>
              <a:off x="5516" y="2613"/>
              <a:ext cx="49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9924" name="Freeform 118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78901" name="AutoShape 119"/>
            <p:cNvSpPr>
              <a:spLocks noChangeArrowheads="1"/>
            </p:cNvSpPr>
            <p:nvPr/>
          </p:nvSpPr>
          <p:spPr bwMode="auto">
            <a:xfrm>
              <a:off x="4140" y="2679"/>
              <a:ext cx="1197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8902" name="AutoShape 120"/>
            <p:cNvSpPr>
              <a:spLocks noChangeArrowheads="1"/>
            </p:cNvSpPr>
            <p:nvPr/>
          </p:nvSpPr>
          <p:spPr bwMode="auto">
            <a:xfrm>
              <a:off x="4205" y="2710"/>
              <a:ext cx="1071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8903" name="Oval 121"/>
            <p:cNvSpPr>
              <a:spLocks noChangeArrowheads="1"/>
            </p:cNvSpPr>
            <p:nvPr/>
          </p:nvSpPr>
          <p:spPr bwMode="auto">
            <a:xfrm>
              <a:off x="4309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8904" name="Oval 122"/>
            <p:cNvSpPr>
              <a:spLocks noChangeArrowheads="1"/>
            </p:cNvSpPr>
            <p:nvPr/>
          </p:nvSpPr>
          <p:spPr bwMode="auto">
            <a:xfrm>
              <a:off x="4488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905" name="Oval 123"/>
            <p:cNvSpPr>
              <a:spLocks noChangeArrowheads="1"/>
            </p:cNvSpPr>
            <p:nvPr/>
          </p:nvSpPr>
          <p:spPr bwMode="auto">
            <a:xfrm>
              <a:off x="4662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8906" name="Rectangle 124"/>
            <p:cNvSpPr>
              <a:spLocks noChangeArrowheads="1"/>
            </p:cNvSpPr>
            <p:nvPr/>
          </p:nvSpPr>
          <p:spPr bwMode="auto">
            <a:xfrm>
              <a:off x="5065" y="1836"/>
              <a:ext cx="82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818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3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59395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1B84AA24-8676-459F-A5DC-5B78D7101474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29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pic>
        <p:nvPicPr>
          <p:cNvPr id="60420" name="Picture 5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7" y="773113"/>
            <a:ext cx="6808787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90500"/>
            <a:ext cx="7772400" cy="781050"/>
          </a:xfrm>
        </p:spPr>
        <p:txBody>
          <a:bodyPr/>
          <a:lstStyle/>
          <a:p>
            <a:pPr>
              <a:defRPr/>
            </a:pPr>
            <a:r>
              <a:rPr lang="en-US" altLang="en-US" sz="4000" dirty="0" smtClean="0"/>
              <a:t>TCP segment structure - review</a:t>
            </a:r>
            <a:endParaRPr lang="en-US" altLang="en-US" dirty="0" smtClean="0"/>
          </a:p>
        </p:txBody>
      </p:sp>
      <p:sp>
        <p:nvSpPr>
          <p:cNvPr id="59398" name="Rectangle 4"/>
          <p:cNvSpPr>
            <a:spLocks noChangeArrowheads="1"/>
          </p:cNvSpPr>
          <p:nvPr/>
        </p:nvSpPr>
        <p:spPr bwMode="auto">
          <a:xfrm>
            <a:off x="2897188" y="1512888"/>
            <a:ext cx="3951287" cy="4824412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59399" name="Rectangle 5"/>
          <p:cNvSpPr>
            <a:spLocks noChangeArrowheads="1"/>
          </p:cNvSpPr>
          <p:nvPr/>
        </p:nvSpPr>
        <p:spPr bwMode="auto">
          <a:xfrm>
            <a:off x="2811463" y="1628775"/>
            <a:ext cx="3951287" cy="48053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400" name="Text Box 6"/>
          <p:cNvSpPr txBox="1">
            <a:spLocks noChangeArrowheads="1"/>
          </p:cNvSpPr>
          <p:nvPr/>
        </p:nvSpPr>
        <p:spPr bwMode="auto">
          <a:xfrm>
            <a:off x="2955925" y="1587500"/>
            <a:ext cx="166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smtClean="0">
                <a:solidFill>
                  <a:srgbClr val="000000"/>
                </a:solidFill>
                <a:latin typeface="Arial" pitchFamily="34" charset="0"/>
              </a:rPr>
              <a:t>source port #</a:t>
            </a:r>
            <a:endParaRPr lang="en-US" alt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401" name="Text Box 7"/>
          <p:cNvSpPr txBox="1">
            <a:spLocks noChangeArrowheads="1"/>
          </p:cNvSpPr>
          <p:nvPr/>
        </p:nvSpPr>
        <p:spPr bwMode="auto">
          <a:xfrm>
            <a:off x="5056188" y="1592263"/>
            <a:ext cx="1381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smtClean="0">
                <a:solidFill>
                  <a:srgbClr val="000000"/>
                </a:solidFill>
                <a:latin typeface="Arial" pitchFamily="34" charset="0"/>
              </a:rPr>
              <a:t>dest port #</a:t>
            </a:r>
            <a:endParaRPr lang="en-US" altLang="en-US" sz="18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402" name="Line 8"/>
          <p:cNvSpPr>
            <a:spLocks noChangeShapeType="1"/>
          </p:cNvSpPr>
          <p:nvPr/>
        </p:nvSpPr>
        <p:spPr bwMode="auto">
          <a:xfrm>
            <a:off x="2814638" y="2003425"/>
            <a:ext cx="3946525" cy="4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03" name="Line 9"/>
          <p:cNvSpPr>
            <a:spLocks noChangeShapeType="1"/>
          </p:cNvSpPr>
          <p:nvPr/>
        </p:nvSpPr>
        <p:spPr bwMode="auto">
          <a:xfrm flipV="1">
            <a:off x="2808288" y="2382838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04" name="Line 10"/>
          <p:cNvSpPr>
            <a:spLocks noChangeShapeType="1"/>
          </p:cNvSpPr>
          <p:nvPr/>
        </p:nvSpPr>
        <p:spPr bwMode="auto">
          <a:xfrm flipV="1">
            <a:off x="4754563" y="1628775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05" name="Text Box 11"/>
          <p:cNvSpPr txBox="1">
            <a:spLocks noChangeArrowheads="1"/>
          </p:cNvSpPr>
          <p:nvPr/>
        </p:nvSpPr>
        <p:spPr bwMode="auto">
          <a:xfrm>
            <a:off x="4297363" y="1098550"/>
            <a:ext cx="857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  <a:latin typeface="Arial" pitchFamily="34" charset="0"/>
              </a:rPr>
              <a:t>32 bits</a:t>
            </a:r>
            <a:endParaRPr lang="en-US" alt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406" name="Line 12"/>
          <p:cNvSpPr>
            <a:spLocks noChangeShapeType="1"/>
          </p:cNvSpPr>
          <p:nvPr/>
        </p:nvSpPr>
        <p:spPr bwMode="auto">
          <a:xfrm>
            <a:off x="5297488" y="1344613"/>
            <a:ext cx="1427162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07" name="Line 13"/>
          <p:cNvSpPr>
            <a:spLocks noChangeShapeType="1"/>
          </p:cNvSpPr>
          <p:nvPr/>
        </p:nvSpPr>
        <p:spPr bwMode="auto">
          <a:xfrm rot="10800000">
            <a:off x="2789238" y="1355725"/>
            <a:ext cx="13414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08" name="Text Box 14"/>
          <p:cNvSpPr txBox="1">
            <a:spLocks noChangeArrowheads="1"/>
          </p:cNvSpPr>
          <p:nvPr/>
        </p:nvSpPr>
        <p:spPr bwMode="auto">
          <a:xfrm>
            <a:off x="3863975" y="4567238"/>
            <a:ext cx="200501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smtClean="0">
                <a:solidFill>
                  <a:srgbClr val="000000"/>
                </a:solidFill>
                <a:latin typeface="Arial" pitchFamily="34" charset="0"/>
              </a:rPr>
              <a:t>application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smtClean="0">
                <a:solidFill>
                  <a:srgbClr val="000000"/>
                </a:solidFill>
                <a:latin typeface="Arial" pitchFamily="34" charset="0"/>
              </a:rPr>
              <a:t>data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smtClean="0">
                <a:solidFill>
                  <a:srgbClr val="000000"/>
                </a:solidFill>
                <a:latin typeface="Arial" pitchFamily="34" charset="0"/>
              </a:rPr>
              <a:t>(variable length)</a:t>
            </a:r>
            <a:endParaRPr lang="en-US" alt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409" name="Text Box 15"/>
          <p:cNvSpPr txBox="1">
            <a:spLocks noChangeArrowheads="1"/>
          </p:cNvSpPr>
          <p:nvPr/>
        </p:nvSpPr>
        <p:spPr bwMode="auto">
          <a:xfrm>
            <a:off x="3444875" y="1982788"/>
            <a:ext cx="2486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smtClean="0">
                <a:solidFill>
                  <a:srgbClr val="000000"/>
                </a:solidFill>
                <a:latin typeface="Arial" pitchFamily="34" charset="0"/>
              </a:rPr>
              <a:t>sequence number</a:t>
            </a:r>
            <a:endParaRPr lang="en-US" alt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410" name="Line 16"/>
          <p:cNvSpPr>
            <a:spLocks noChangeShapeType="1"/>
          </p:cNvSpPr>
          <p:nvPr/>
        </p:nvSpPr>
        <p:spPr bwMode="auto">
          <a:xfrm flipV="1">
            <a:off x="2817813" y="2763838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11" name="Text Box 17"/>
          <p:cNvSpPr txBox="1">
            <a:spLocks noChangeArrowheads="1"/>
          </p:cNvSpPr>
          <p:nvPr/>
        </p:nvSpPr>
        <p:spPr bwMode="auto">
          <a:xfrm>
            <a:off x="3044825" y="2382838"/>
            <a:ext cx="3409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smtClean="0">
                <a:solidFill>
                  <a:srgbClr val="000000"/>
                </a:solidFill>
                <a:latin typeface="Arial" charset="0"/>
              </a:rPr>
              <a:t>acknowledgement number</a:t>
            </a:r>
          </a:p>
        </p:txBody>
      </p:sp>
      <p:sp>
        <p:nvSpPr>
          <p:cNvPr id="59412" name="Line 18"/>
          <p:cNvSpPr>
            <a:spLocks noChangeShapeType="1"/>
          </p:cNvSpPr>
          <p:nvPr/>
        </p:nvSpPr>
        <p:spPr bwMode="auto">
          <a:xfrm flipV="1">
            <a:off x="2813050" y="3159125"/>
            <a:ext cx="39512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13" name="Line 19"/>
          <p:cNvSpPr>
            <a:spLocks noChangeShapeType="1"/>
          </p:cNvSpPr>
          <p:nvPr/>
        </p:nvSpPr>
        <p:spPr bwMode="auto">
          <a:xfrm flipV="1">
            <a:off x="2808288" y="3549650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14" name="Line 20"/>
          <p:cNvSpPr>
            <a:spLocks noChangeShapeType="1"/>
          </p:cNvSpPr>
          <p:nvPr/>
        </p:nvSpPr>
        <p:spPr bwMode="auto">
          <a:xfrm flipV="1">
            <a:off x="2808288" y="4111625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15" name="Line 21"/>
          <p:cNvSpPr>
            <a:spLocks noChangeShapeType="1"/>
          </p:cNvSpPr>
          <p:nvPr/>
        </p:nvSpPr>
        <p:spPr bwMode="auto">
          <a:xfrm flipH="1" flipV="1">
            <a:off x="4768850" y="2767013"/>
            <a:ext cx="4763" cy="7778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16" name="Text Box 22"/>
          <p:cNvSpPr txBox="1">
            <a:spLocks noChangeArrowheads="1"/>
          </p:cNvSpPr>
          <p:nvPr/>
        </p:nvSpPr>
        <p:spPr bwMode="auto">
          <a:xfrm>
            <a:off x="4870450" y="2770188"/>
            <a:ext cx="174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 smtClean="0">
                <a:latin typeface="Arial" charset="0"/>
              </a:rPr>
              <a:t>receive window</a:t>
            </a:r>
          </a:p>
        </p:txBody>
      </p:sp>
      <p:sp>
        <p:nvSpPr>
          <p:cNvPr id="59417" name="Text Box 23"/>
          <p:cNvSpPr txBox="1">
            <a:spLocks noChangeArrowheads="1"/>
          </p:cNvSpPr>
          <p:nvPr/>
        </p:nvSpPr>
        <p:spPr bwMode="auto">
          <a:xfrm>
            <a:off x="4895850" y="3165475"/>
            <a:ext cx="182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Arial" charset="0"/>
              </a:rPr>
              <a:t>Urg data pointer</a:t>
            </a:r>
          </a:p>
        </p:txBody>
      </p:sp>
      <p:sp>
        <p:nvSpPr>
          <p:cNvPr id="59418" name="Text Box 24"/>
          <p:cNvSpPr txBox="1">
            <a:spLocks noChangeArrowheads="1"/>
          </p:cNvSpPr>
          <p:nvPr/>
        </p:nvSpPr>
        <p:spPr bwMode="auto">
          <a:xfrm>
            <a:off x="3179763" y="3146425"/>
            <a:ext cx="1212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Arial" charset="0"/>
              </a:rPr>
              <a:t>checksum</a:t>
            </a:r>
          </a:p>
        </p:txBody>
      </p:sp>
      <p:sp>
        <p:nvSpPr>
          <p:cNvPr id="59419" name="Text Box 25"/>
          <p:cNvSpPr txBox="1">
            <a:spLocks noChangeArrowheads="1"/>
          </p:cNvSpPr>
          <p:nvPr/>
        </p:nvSpPr>
        <p:spPr bwMode="auto">
          <a:xfrm>
            <a:off x="4532313" y="2798763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 smtClean="0">
                <a:solidFill>
                  <a:srgbClr val="FF0000"/>
                </a:solidFill>
                <a:latin typeface="Arial" pitchFamily="34" charset="0"/>
              </a:rPr>
              <a:t>F</a:t>
            </a:r>
            <a:endParaRPr lang="en-US" altLang="en-US" sz="2400" dirty="0" smtClean="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59420" name="Line 26"/>
          <p:cNvSpPr>
            <a:spLocks noChangeShapeType="1"/>
          </p:cNvSpPr>
          <p:nvPr/>
        </p:nvSpPr>
        <p:spPr bwMode="auto">
          <a:xfrm flipV="1">
            <a:off x="4611688" y="2757488"/>
            <a:ext cx="0" cy="392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21" name="Line 27"/>
          <p:cNvSpPr>
            <a:spLocks noChangeShapeType="1"/>
          </p:cNvSpPr>
          <p:nvPr/>
        </p:nvSpPr>
        <p:spPr bwMode="auto">
          <a:xfrm flipV="1">
            <a:off x="4449763" y="2762250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22" name="Line 28"/>
          <p:cNvSpPr>
            <a:spLocks noChangeShapeType="1"/>
          </p:cNvSpPr>
          <p:nvPr/>
        </p:nvSpPr>
        <p:spPr bwMode="auto">
          <a:xfrm flipV="1">
            <a:off x="4283075" y="2762250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23" name="Line 29"/>
          <p:cNvSpPr>
            <a:spLocks noChangeShapeType="1"/>
          </p:cNvSpPr>
          <p:nvPr/>
        </p:nvSpPr>
        <p:spPr bwMode="auto">
          <a:xfrm flipV="1">
            <a:off x="4121150" y="2767013"/>
            <a:ext cx="0" cy="392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24" name="Line 30"/>
          <p:cNvSpPr>
            <a:spLocks noChangeShapeType="1"/>
          </p:cNvSpPr>
          <p:nvPr/>
        </p:nvSpPr>
        <p:spPr bwMode="auto">
          <a:xfrm flipV="1">
            <a:off x="3963988" y="2762250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25" name="Line 31"/>
          <p:cNvSpPr>
            <a:spLocks noChangeShapeType="1"/>
          </p:cNvSpPr>
          <p:nvPr/>
        </p:nvSpPr>
        <p:spPr bwMode="auto">
          <a:xfrm flipV="1">
            <a:off x="3792538" y="2771775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26" name="Text Box 32"/>
          <p:cNvSpPr txBox="1">
            <a:spLocks noChangeArrowheads="1"/>
          </p:cNvSpPr>
          <p:nvPr/>
        </p:nvSpPr>
        <p:spPr bwMode="auto">
          <a:xfrm>
            <a:off x="4365625" y="2794000"/>
            <a:ext cx="319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 smtClean="0">
                <a:solidFill>
                  <a:srgbClr val="FF0000"/>
                </a:solidFill>
                <a:latin typeface="Arial" pitchFamily="34" charset="0"/>
              </a:rPr>
              <a:t>S</a:t>
            </a:r>
            <a:endParaRPr lang="en-US" altLang="en-US" sz="2400" dirty="0" smtClean="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59427" name="Text Box 33"/>
          <p:cNvSpPr txBox="1">
            <a:spLocks noChangeArrowheads="1"/>
          </p:cNvSpPr>
          <p:nvPr/>
        </p:nvSpPr>
        <p:spPr bwMode="auto">
          <a:xfrm>
            <a:off x="4192588" y="2794000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 smtClean="0">
                <a:solidFill>
                  <a:srgbClr val="000000"/>
                </a:solidFill>
                <a:latin typeface="Arial" pitchFamily="34" charset="0"/>
              </a:rPr>
              <a:t>R</a:t>
            </a:r>
            <a:endParaRPr lang="en-US" altLang="en-US" sz="2400" dirty="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428" name="Text Box 34"/>
          <p:cNvSpPr txBox="1">
            <a:spLocks noChangeArrowheads="1"/>
          </p:cNvSpPr>
          <p:nvPr/>
        </p:nvSpPr>
        <p:spPr bwMode="auto">
          <a:xfrm>
            <a:off x="4030663" y="2789238"/>
            <a:ext cx="3190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  <a:latin typeface="Arial" pitchFamily="34" charset="0"/>
              </a:rPr>
              <a:t>P</a:t>
            </a:r>
            <a:endParaRPr lang="en-US" alt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429" name="Text Box 35"/>
          <p:cNvSpPr txBox="1">
            <a:spLocks noChangeArrowheads="1"/>
          </p:cNvSpPr>
          <p:nvPr/>
        </p:nvSpPr>
        <p:spPr bwMode="auto">
          <a:xfrm>
            <a:off x="3878263" y="2789238"/>
            <a:ext cx="3190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FF0000"/>
                </a:solidFill>
                <a:latin typeface="Arial" pitchFamily="34" charset="0"/>
              </a:rPr>
              <a:t>A</a:t>
            </a:r>
            <a:endParaRPr lang="en-US" altLang="en-US" sz="2400" smtClean="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59430" name="Text Box 36"/>
          <p:cNvSpPr txBox="1">
            <a:spLocks noChangeArrowheads="1"/>
          </p:cNvSpPr>
          <p:nvPr/>
        </p:nvSpPr>
        <p:spPr bwMode="auto">
          <a:xfrm>
            <a:off x="3711575" y="2789238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  <a:latin typeface="Arial" pitchFamily="34" charset="0"/>
              </a:rPr>
              <a:t>U</a:t>
            </a:r>
            <a:endParaRPr lang="en-US" alt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431" name="Text Box 37"/>
          <p:cNvSpPr txBox="1">
            <a:spLocks noChangeArrowheads="1"/>
          </p:cNvSpPr>
          <p:nvPr/>
        </p:nvSpPr>
        <p:spPr bwMode="auto">
          <a:xfrm>
            <a:off x="2759075" y="2697163"/>
            <a:ext cx="5778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smtClean="0">
                <a:solidFill>
                  <a:srgbClr val="000000"/>
                </a:solidFill>
                <a:latin typeface="Arial" pitchFamily="34" charset="0"/>
              </a:rPr>
              <a:t>head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smtClean="0">
                <a:solidFill>
                  <a:srgbClr val="000000"/>
                </a:solidFill>
                <a:latin typeface="Arial" pitchFamily="34" charset="0"/>
              </a:rPr>
              <a:t>len</a:t>
            </a:r>
            <a:endParaRPr lang="en-US" altLang="en-US" sz="18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432" name="Text Box 38"/>
          <p:cNvSpPr txBox="1">
            <a:spLocks noChangeArrowheads="1"/>
          </p:cNvSpPr>
          <p:nvPr/>
        </p:nvSpPr>
        <p:spPr bwMode="auto">
          <a:xfrm>
            <a:off x="3238500" y="2697163"/>
            <a:ext cx="5683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smtClean="0">
                <a:solidFill>
                  <a:srgbClr val="000000"/>
                </a:solidFill>
                <a:latin typeface="Arial" pitchFamily="34" charset="0"/>
              </a:rPr>
              <a:t>not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smtClean="0">
                <a:solidFill>
                  <a:srgbClr val="000000"/>
                </a:solidFill>
                <a:latin typeface="Arial" pitchFamily="34" charset="0"/>
              </a:rPr>
              <a:t>used</a:t>
            </a:r>
            <a:endParaRPr lang="en-US" altLang="en-US" sz="18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433" name="Line 39"/>
          <p:cNvSpPr>
            <a:spLocks noChangeShapeType="1"/>
          </p:cNvSpPr>
          <p:nvPr/>
        </p:nvSpPr>
        <p:spPr bwMode="auto">
          <a:xfrm flipV="1">
            <a:off x="3287713" y="2762250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34" name="Text Box 40"/>
          <p:cNvSpPr txBox="1">
            <a:spLocks noChangeArrowheads="1"/>
          </p:cNvSpPr>
          <p:nvPr/>
        </p:nvSpPr>
        <p:spPr bwMode="auto">
          <a:xfrm>
            <a:off x="3317875" y="3648075"/>
            <a:ext cx="289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smtClean="0">
                <a:solidFill>
                  <a:srgbClr val="000000"/>
                </a:solidFill>
                <a:latin typeface="Arial" pitchFamily="34" charset="0"/>
              </a:rPr>
              <a:t>options (variable length)</a:t>
            </a:r>
            <a:endParaRPr lang="en-US" alt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435" name="Text Box 41"/>
          <p:cNvSpPr txBox="1">
            <a:spLocks noChangeArrowheads="1"/>
          </p:cNvSpPr>
          <p:nvPr/>
        </p:nvSpPr>
        <p:spPr bwMode="auto">
          <a:xfrm>
            <a:off x="261938" y="1427163"/>
            <a:ext cx="2203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  <a:latin typeface="Arial" pitchFamily="34" charset="0"/>
              </a:rPr>
              <a:t>URG: urgent data 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  <a:latin typeface="Arial" pitchFamily="34" charset="0"/>
              </a:rPr>
              <a:t>(generally not used)</a:t>
            </a:r>
            <a:endParaRPr lang="en-US" altLang="en-US" sz="10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436" name="Text Box 42"/>
          <p:cNvSpPr txBox="1">
            <a:spLocks noChangeArrowheads="1"/>
          </p:cNvSpPr>
          <p:nvPr/>
        </p:nvSpPr>
        <p:spPr bwMode="auto">
          <a:xfrm>
            <a:off x="976313" y="2151063"/>
            <a:ext cx="1441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dirty="0" smtClean="0">
                <a:solidFill>
                  <a:srgbClr val="FF0000"/>
                </a:solidFill>
                <a:latin typeface="Arial" pitchFamily="34" charset="0"/>
              </a:rPr>
              <a:t>ACK</a:t>
            </a:r>
            <a:r>
              <a:rPr lang="en-US" altLang="en-US" sz="1800" dirty="0" smtClean="0">
                <a:solidFill>
                  <a:srgbClr val="000000"/>
                </a:solidFill>
                <a:latin typeface="Arial" pitchFamily="34" charset="0"/>
              </a:rPr>
              <a:t>: ACK #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dirty="0" smtClean="0">
                <a:solidFill>
                  <a:srgbClr val="000000"/>
                </a:solidFill>
                <a:latin typeface="Arial" pitchFamily="34" charset="0"/>
              </a:rPr>
              <a:t>valid</a:t>
            </a:r>
            <a:endParaRPr lang="en-US" altLang="en-US" sz="1000" dirty="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437" name="Text Box 43"/>
          <p:cNvSpPr txBox="1">
            <a:spLocks noChangeArrowheads="1"/>
          </p:cNvSpPr>
          <p:nvPr/>
        </p:nvSpPr>
        <p:spPr bwMode="auto">
          <a:xfrm>
            <a:off x="169863" y="2827338"/>
            <a:ext cx="2266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Arial" charset="0"/>
              </a:rPr>
              <a:t>PSH: push data now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Arial" charset="0"/>
              </a:rPr>
              <a:t>(generally not used)</a:t>
            </a:r>
          </a:p>
        </p:txBody>
      </p:sp>
      <p:sp>
        <p:nvSpPr>
          <p:cNvPr id="59438" name="Text Box 44"/>
          <p:cNvSpPr txBox="1">
            <a:spLocks noChangeArrowheads="1"/>
          </p:cNvSpPr>
          <p:nvPr/>
        </p:nvSpPr>
        <p:spPr bwMode="auto">
          <a:xfrm>
            <a:off x="544513" y="3627438"/>
            <a:ext cx="19113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 smtClean="0">
                <a:solidFill>
                  <a:srgbClr val="000000"/>
                </a:solidFill>
                <a:latin typeface="Arial" charset="0"/>
              </a:rPr>
              <a:t>RST, </a:t>
            </a:r>
            <a:r>
              <a:rPr lang="en-US" sz="1800" dirty="0" smtClean="0">
                <a:solidFill>
                  <a:srgbClr val="FF0000"/>
                </a:solidFill>
                <a:latin typeface="Arial" charset="0"/>
              </a:rPr>
              <a:t>SYN</a:t>
            </a:r>
            <a:r>
              <a:rPr lang="en-US" sz="1800" dirty="0" smtClean="0">
                <a:solidFill>
                  <a:srgbClr val="000000"/>
                </a:solidFill>
                <a:latin typeface="Arial" charset="0"/>
              </a:rPr>
              <a:t>, </a:t>
            </a:r>
            <a:r>
              <a:rPr lang="en-US" sz="1800" dirty="0" smtClean="0">
                <a:solidFill>
                  <a:srgbClr val="FF0000"/>
                </a:solidFill>
                <a:latin typeface="Arial" charset="0"/>
              </a:rPr>
              <a:t>FIN</a:t>
            </a:r>
            <a:r>
              <a:rPr lang="en-US" sz="1800" dirty="0" smtClean="0">
                <a:solidFill>
                  <a:srgbClr val="000000"/>
                </a:solidFill>
                <a:latin typeface="Arial" charset="0"/>
              </a:rPr>
              <a:t>: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 smtClean="0">
                <a:solidFill>
                  <a:srgbClr val="000000"/>
                </a:solidFill>
                <a:latin typeface="Arial" charset="0"/>
              </a:rPr>
              <a:t>connection </a:t>
            </a:r>
            <a:r>
              <a:rPr lang="en-US" sz="1800" dirty="0" err="1" smtClean="0">
                <a:solidFill>
                  <a:srgbClr val="000000"/>
                </a:solidFill>
                <a:latin typeface="Arial" charset="0"/>
              </a:rPr>
              <a:t>estab</a:t>
            </a:r>
            <a:endParaRPr lang="en-US" sz="1800" dirty="0" smtClean="0">
              <a:solidFill>
                <a:srgbClr val="000000"/>
              </a:solidFill>
              <a:latin typeface="Arial" charset="0"/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 smtClean="0">
                <a:solidFill>
                  <a:srgbClr val="000000"/>
                </a:solidFill>
                <a:latin typeface="Arial" charset="0"/>
              </a:rPr>
              <a:t>(setup, teardown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 smtClean="0">
                <a:solidFill>
                  <a:srgbClr val="000000"/>
                </a:solidFill>
                <a:latin typeface="Arial" charset="0"/>
              </a:rPr>
              <a:t>commands)</a:t>
            </a:r>
          </a:p>
        </p:txBody>
      </p:sp>
      <p:sp>
        <p:nvSpPr>
          <p:cNvPr id="59439" name="Line 45"/>
          <p:cNvSpPr>
            <a:spLocks noChangeShapeType="1"/>
          </p:cNvSpPr>
          <p:nvPr/>
        </p:nvSpPr>
        <p:spPr bwMode="auto">
          <a:xfrm>
            <a:off x="2371725" y="1800225"/>
            <a:ext cx="1495425" cy="10287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40" name="Line 46"/>
          <p:cNvSpPr>
            <a:spLocks noChangeShapeType="1"/>
          </p:cNvSpPr>
          <p:nvPr/>
        </p:nvSpPr>
        <p:spPr bwMode="auto">
          <a:xfrm>
            <a:off x="2376488" y="2487613"/>
            <a:ext cx="1658937" cy="4413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41" name="Line 47"/>
          <p:cNvSpPr>
            <a:spLocks noChangeShapeType="1"/>
          </p:cNvSpPr>
          <p:nvPr/>
        </p:nvSpPr>
        <p:spPr bwMode="auto">
          <a:xfrm flipV="1">
            <a:off x="2397125" y="3041650"/>
            <a:ext cx="1827213" cy="2444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0466" name="Freeform 48"/>
          <p:cNvSpPr>
            <a:spLocks/>
          </p:cNvSpPr>
          <p:nvPr/>
        </p:nvSpPr>
        <p:spPr bwMode="auto">
          <a:xfrm>
            <a:off x="2390775" y="3105150"/>
            <a:ext cx="2314575" cy="704850"/>
          </a:xfrm>
          <a:custGeom>
            <a:avLst/>
            <a:gdLst>
              <a:gd name="T0" fmla="*/ 0 w 1458"/>
              <a:gd name="T1" fmla="*/ 2147483647 h 444"/>
              <a:gd name="T2" fmla="*/ 2147483647 w 1458"/>
              <a:gd name="T3" fmla="*/ 0 h 444"/>
              <a:gd name="T4" fmla="*/ 2147483647 w 1458"/>
              <a:gd name="T5" fmla="*/ 2147483647 h 4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58" h="444">
                <a:moveTo>
                  <a:pt x="0" y="444"/>
                </a:moveTo>
                <a:lnTo>
                  <a:pt x="1248" y="0"/>
                </a:lnTo>
                <a:lnTo>
                  <a:pt x="1458" y="6"/>
                </a:ln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59443" name="Text Box 49"/>
          <p:cNvSpPr txBox="1">
            <a:spLocks noChangeArrowheads="1"/>
          </p:cNvSpPr>
          <p:nvPr/>
        </p:nvSpPr>
        <p:spPr bwMode="auto">
          <a:xfrm>
            <a:off x="7439025" y="3008313"/>
            <a:ext cx="12509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 smtClean="0">
                <a:solidFill>
                  <a:srgbClr val="000000"/>
                </a:solidFill>
                <a:latin typeface="Arial" charset="0"/>
              </a:rPr>
              <a:t># bytes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 err="1" smtClean="0">
                <a:solidFill>
                  <a:srgbClr val="000000"/>
                </a:solidFill>
                <a:latin typeface="Arial" charset="0"/>
              </a:rPr>
              <a:t>rcvr</a:t>
            </a:r>
            <a:r>
              <a:rPr lang="en-US" sz="1800" dirty="0" smtClean="0">
                <a:solidFill>
                  <a:srgbClr val="000000"/>
                </a:solidFill>
                <a:latin typeface="Arial" charset="0"/>
              </a:rPr>
              <a:t> willing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 smtClean="0">
                <a:solidFill>
                  <a:srgbClr val="000000"/>
                </a:solidFill>
                <a:latin typeface="Arial" charset="0"/>
              </a:rPr>
              <a:t>to accept</a:t>
            </a:r>
          </a:p>
        </p:txBody>
      </p:sp>
      <p:sp>
        <p:nvSpPr>
          <p:cNvPr id="59444" name="Text Box 50"/>
          <p:cNvSpPr txBox="1">
            <a:spLocks noChangeArrowheads="1"/>
          </p:cNvSpPr>
          <p:nvPr/>
        </p:nvSpPr>
        <p:spPr bwMode="auto">
          <a:xfrm>
            <a:off x="7132638" y="1522413"/>
            <a:ext cx="17716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Arial" charset="0"/>
              </a:rPr>
              <a:t>counting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Arial" charset="0"/>
              </a:rPr>
              <a:t>by bytes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Arial" charset="0"/>
              </a:rPr>
              <a:t>of data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Arial" charset="0"/>
              </a:rPr>
              <a:t>(not segments!)</a:t>
            </a:r>
          </a:p>
        </p:txBody>
      </p:sp>
      <p:sp>
        <p:nvSpPr>
          <p:cNvPr id="59445" name="Text Box 51"/>
          <p:cNvSpPr txBox="1">
            <a:spLocks noChangeArrowheads="1"/>
          </p:cNvSpPr>
          <p:nvPr/>
        </p:nvSpPr>
        <p:spPr bwMode="auto">
          <a:xfrm>
            <a:off x="982663" y="4960938"/>
            <a:ext cx="13652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Arial" charset="0"/>
              </a:rPr>
              <a:t>Internet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Arial" charset="0"/>
              </a:rPr>
              <a:t>checksum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Arial" charset="0"/>
              </a:rPr>
              <a:t>(as in UDP)</a:t>
            </a:r>
          </a:p>
        </p:txBody>
      </p:sp>
      <p:sp>
        <p:nvSpPr>
          <p:cNvPr id="59446" name="Line 52"/>
          <p:cNvSpPr>
            <a:spLocks noChangeShapeType="1"/>
          </p:cNvSpPr>
          <p:nvPr/>
        </p:nvSpPr>
        <p:spPr bwMode="auto">
          <a:xfrm flipV="1">
            <a:off x="2266950" y="3429000"/>
            <a:ext cx="2105025" cy="1981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47" name="Line 53"/>
          <p:cNvSpPr>
            <a:spLocks noChangeShapeType="1"/>
          </p:cNvSpPr>
          <p:nvPr/>
        </p:nvSpPr>
        <p:spPr bwMode="auto">
          <a:xfrm flipH="1" flipV="1">
            <a:off x="6686550" y="3019425"/>
            <a:ext cx="809625" cy="4667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48" name="Line 54"/>
          <p:cNvSpPr>
            <a:spLocks noChangeShapeType="1"/>
          </p:cNvSpPr>
          <p:nvPr/>
        </p:nvSpPr>
        <p:spPr bwMode="auto">
          <a:xfrm flipH="1">
            <a:off x="6619875" y="1724025"/>
            <a:ext cx="552450" cy="8858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49" name="Line 55"/>
          <p:cNvSpPr>
            <a:spLocks noChangeShapeType="1"/>
          </p:cNvSpPr>
          <p:nvPr/>
        </p:nvSpPr>
        <p:spPr bwMode="auto">
          <a:xfrm flipH="1">
            <a:off x="6581775" y="1714500"/>
            <a:ext cx="571500" cy="5238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14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5734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32BA7976-7C0F-4FA7-A2F2-2604BD9BFB79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Chapter 3 outline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3.1 transport-layer services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3.2 multiplexing and demultiplexing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3.3 connectionless transport: UDP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3.4 principles of reliable data transfer</a:t>
            </a:r>
          </a:p>
        </p:txBody>
      </p:sp>
      <p:sp>
        <p:nvSpPr>
          <p:cNvPr id="5735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251325" cy="4648200"/>
          </a:xfrm>
        </p:spPr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 dirty="0">
                <a:solidFill>
                  <a:srgbClr val="CC0000"/>
                </a:solidFill>
                <a:ea typeface="ＭＳ Ｐゴシック" charset="0"/>
                <a:cs typeface="+mn-cs"/>
              </a:rPr>
              <a:t>3.5 connection-oriented transport: TCP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segment structure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reliable data transfer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flow control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connection management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 dirty="0">
                <a:ea typeface="ＭＳ Ｐゴシック" charset="0"/>
                <a:cs typeface="+mn-cs"/>
              </a:rPr>
              <a:t>3.6 principles of congestion control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 dirty="0">
                <a:ea typeface="ＭＳ Ｐゴシック" charset="0"/>
                <a:cs typeface="+mn-cs"/>
              </a:rPr>
              <a:t>3.7 TCP congestion control</a:t>
            </a:r>
          </a:p>
        </p:txBody>
      </p:sp>
      <p:pic>
        <p:nvPicPr>
          <p:cNvPr id="58375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017588"/>
            <a:ext cx="43878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809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81923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B1B5C906-6FEE-4A96-A357-A89C36CE7695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30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pic>
        <p:nvPicPr>
          <p:cNvPr id="82948" name="Picture 8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79463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5" name="Rectangle 3"/>
          <p:cNvSpPr>
            <a:spLocks noGrp="1" noChangeArrowheads="1"/>
          </p:cNvSpPr>
          <p:nvPr>
            <p:ph type="title"/>
          </p:nvPr>
        </p:nvSpPr>
        <p:spPr>
          <a:xfrm>
            <a:off x="500063" y="166688"/>
            <a:ext cx="5356225" cy="849312"/>
          </a:xfrm>
        </p:spPr>
        <p:txBody>
          <a:bodyPr/>
          <a:lstStyle/>
          <a:p>
            <a:pPr>
              <a:defRPr/>
            </a:pPr>
            <a:r>
              <a:rPr lang="en-US" altLang="en-US" sz="3600" dirty="0" smtClean="0"/>
              <a:t>TCP 3-way handshake</a:t>
            </a:r>
            <a:endParaRPr lang="en-US" altLang="en-US" dirty="0" smtClean="0"/>
          </a:p>
        </p:txBody>
      </p:sp>
      <p:sp>
        <p:nvSpPr>
          <p:cNvPr id="81926" name="Line 5"/>
          <p:cNvSpPr>
            <a:spLocks noChangeShapeType="1"/>
          </p:cNvSpPr>
          <p:nvPr/>
        </p:nvSpPr>
        <p:spPr bwMode="auto">
          <a:xfrm flipH="1">
            <a:off x="3284538" y="2314574"/>
            <a:ext cx="0" cy="3400425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grpSp>
        <p:nvGrpSpPr>
          <p:cNvPr id="394342" name="Group 102"/>
          <p:cNvGrpSpPr>
            <a:grpSpLocks/>
          </p:cNvGrpSpPr>
          <p:nvPr/>
        </p:nvGrpSpPr>
        <p:grpSpPr bwMode="auto">
          <a:xfrm>
            <a:off x="1296988" y="2241550"/>
            <a:ext cx="4494212" cy="955675"/>
            <a:chOff x="810" y="1363"/>
            <a:chExt cx="2831" cy="602"/>
          </a:xfrm>
        </p:grpSpPr>
        <p:sp>
          <p:nvSpPr>
            <p:cNvPr id="81992" name="Line 10"/>
            <p:cNvSpPr>
              <a:spLocks noChangeShapeType="1"/>
            </p:cNvSpPr>
            <p:nvPr/>
          </p:nvSpPr>
          <p:spPr bwMode="auto">
            <a:xfrm>
              <a:off x="2062" y="1502"/>
              <a:ext cx="1579" cy="46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1993" name="Rectangle 12"/>
            <p:cNvSpPr>
              <a:spLocks noChangeArrowheads="1"/>
            </p:cNvSpPr>
            <p:nvPr/>
          </p:nvSpPr>
          <p:spPr bwMode="auto">
            <a:xfrm>
              <a:off x="2518" y="1565"/>
              <a:ext cx="590" cy="2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1994" name="Text Box 13"/>
            <p:cNvSpPr txBox="1">
              <a:spLocks noChangeArrowheads="1"/>
            </p:cNvSpPr>
            <p:nvPr/>
          </p:nvSpPr>
          <p:spPr bwMode="auto">
            <a:xfrm>
              <a:off x="2310" y="1624"/>
              <a:ext cx="109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 err="1" smtClean="0">
                  <a:solidFill>
                    <a:srgbClr val="000000"/>
                  </a:solidFill>
                </a:rPr>
                <a:t>SYNbit</a:t>
              </a:r>
              <a:r>
                <a:rPr lang="en-US" dirty="0" smtClean="0">
                  <a:solidFill>
                    <a:srgbClr val="000000"/>
                  </a:solidFill>
                </a:rPr>
                <a:t>=1, </a:t>
              </a:r>
              <a:r>
                <a:rPr lang="en-US" dirty="0" err="1" smtClean="0">
                  <a:solidFill>
                    <a:srgbClr val="000000"/>
                  </a:solidFill>
                </a:rPr>
                <a:t>Seq</a:t>
              </a:r>
              <a:r>
                <a:rPr lang="en-US" dirty="0" smtClean="0">
                  <a:solidFill>
                    <a:srgbClr val="000000"/>
                  </a:solidFill>
                </a:rPr>
                <a:t>=x</a:t>
              </a:r>
            </a:p>
          </p:txBody>
        </p:sp>
        <p:sp>
          <p:nvSpPr>
            <p:cNvPr id="81995" name="Text Box 21"/>
            <p:cNvSpPr txBox="1">
              <a:spLocks noChangeArrowheads="1"/>
            </p:cNvSpPr>
            <p:nvPr/>
          </p:nvSpPr>
          <p:spPr bwMode="auto">
            <a:xfrm>
              <a:off x="810" y="1363"/>
              <a:ext cx="1230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choose init seq num, x</a:t>
              </a:r>
            </a:p>
            <a:p>
              <a:pPr algn="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send TCP SYN msg</a:t>
              </a:r>
            </a:p>
          </p:txBody>
        </p:sp>
      </p:grpSp>
      <p:sp>
        <p:nvSpPr>
          <p:cNvPr id="81928" name="Line 22"/>
          <p:cNvSpPr>
            <a:spLocks noChangeShapeType="1"/>
          </p:cNvSpPr>
          <p:nvPr/>
        </p:nvSpPr>
        <p:spPr bwMode="auto">
          <a:xfrm flipH="1">
            <a:off x="5872163" y="2384425"/>
            <a:ext cx="1587" cy="3417888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394332" name="Text Box 92"/>
          <p:cNvSpPr txBox="1">
            <a:spLocks noChangeArrowheads="1"/>
          </p:cNvSpPr>
          <p:nvPr/>
        </p:nvSpPr>
        <p:spPr bwMode="auto">
          <a:xfrm>
            <a:off x="8058150" y="5222875"/>
            <a:ext cx="771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CC0000"/>
                </a:solidFill>
              </a:rPr>
              <a:t>ESTAB</a:t>
            </a:r>
          </a:p>
        </p:txBody>
      </p:sp>
      <p:grpSp>
        <p:nvGrpSpPr>
          <p:cNvPr id="394349" name="Group 109"/>
          <p:cNvGrpSpPr>
            <a:grpSpLocks/>
          </p:cNvGrpSpPr>
          <p:nvPr/>
        </p:nvGrpSpPr>
        <p:grpSpPr bwMode="auto">
          <a:xfrm>
            <a:off x="3281363" y="2911475"/>
            <a:ext cx="4519612" cy="1425575"/>
            <a:chOff x="2060" y="1785"/>
            <a:chExt cx="2847" cy="898"/>
          </a:xfrm>
        </p:grpSpPr>
        <p:sp>
          <p:nvSpPr>
            <p:cNvPr id="81988" name="Line 11"/>
            <p:cNvSpPr>
              <a:spLocks noChangeShapeType="1"/>
            </p:cNvSpPr>
            <p:nvPr/>
          </p:nvSpPr>
          <p:spPr bwMode="auto">
            <a:xfrm flipH="1">
              <a:off x="2060" y="2031"/>
              <a:ext cx="1580" cy="65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1989" name="Rectangle 14"/>
            <p:cNvSpPr>
              <a:spLocks noChangeArrowheads="1"/>
            </p:cNvSpPr>
            <p:nvPr/>
          </p:nvSpPr>
          <p:spPr bwMode="auto">
            <a:xfrm>
              <a:off x="2381" y="2206"/>
              <a:ext cx="896" cy="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1990" name="Text Box 83"/>
            <p:cNvSpPr txBox="1">
              <a:spLocks noChangeArrowheads="1"/>
            </p:cNvSpPr>
            <p:nvPr/>
          </p:nvSpPr>
          <p:spPr bwMode="auto">
            <a:xfrm>
              <a:off x="2159" y="2169"/>
              <a:ext cx="1534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 err="1" smtClean="0">
                  <a:solidFill>
                    <a:srgbClr val="000000"/>
                  </a:solidFill>
                </a:rPr>
                <a:t>SYNbit</a:t>
              </a:r>
              <a:r>
                <a:rPr lang="en-US" dirty="0" smtClean="0">
                  <a:solidFill>
                    <a:srgbClr val="000000"/>
                  </a:solidFill>
                </a:rPr>
                <a:t>=1, </a:t>
              </a:r>
              <a:r>
                <a:rPr lang="en-US" dirty="0" err="1" smtClean="0">
                  <a:solidFill>
                    <a:srgbClr val="000000"/>
                  </a:solidFill>
                </a:rPr>
                <a:t>Seq</a:t>
              </a:r>
              <a:r>
                <a:rPr lang="en-US" dirty="0" smtClean="0">
                  <a:solidFill>
                    <a:srgbClr val="000000"/>
                  </a:solidFill>
                </a:rPr>
                <a:t>=y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 err="1" smtClean="0">
                  <a:solidFill>
                    <a:srgbClr val="000000"/>
                  </a:solidFill>
                </a:rPr>
                <a:t>ACKbit</a:t>
              </a:r>
              <a:r>
                <a:rPr lang="en-US" dirty="0" smtClean="0">
                  <a:solidFill>
                    <a:srgbClr val="000000"/>
                  </a:solidFill>
                </a:rPr>
                <a:t>=1; </a:t>
              </a:r>
              <a:r>
                <a:rPr lang="en-US" dirty="0" err="1" smtClean="0">
                  <a:solidFill>
                    <a:srgbClr val="000000"/>
                  </a:solidFill>
                </a:rPr>
                <a:t>ACKnum</a:t>
              </a:r>
              <a:r>
                <a:rPr lang="en-US" dirty="0" smtClean="0">
                  <a:solidFill>
                    <a:srgbClr val="000000"/>
                  </a:solidFill>
                </a:rPr>
                <a:t>=x+1</a:t>
              </a:r>
            </a:p>
          </p:txBody>
        </p:sp>
        <p:sp>
          <p:nvSpPr>
            <p:cNvPr id="81991" name="Text Box 93"/>
            <p:cNvSpPr txBox="1">
              <a:spLocks noChangeArrowheads="1"/>
            </p:cNvSpPr>
            <p:nvPr/>
          </p:nvSpPr>
          <p:spPr bwMode="auto">
            <a:xfrm>
              <a:off x="3676" y="1785"/>
              <a:ext cx="1231" cy="4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choose init seq num, y</a:t>
              </a:r>
            </a:p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send TCP SYNACK</a:t>
              </a:r>
            </a:p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msg, acking SYN</a:t>
              </a:r>
            </a:p>
          </p:txBody>
        </p:sp>
      </p:grpSp>
      <p:grpSp>
        <p:nvGrpSpPr>
          <p:cNvPr id="394350" name="Group 110"/>
          <p:cNvGrpSpPr>
            <a:grpSpLocks/>
          </p:cNvGrpSpPr>
          <p:nvPr/>
        </p:nvGrpSpPr>
        <p:grpSpPr bwMode="auto">
          <a:xfrm>
            <a:off x="998538" y="4010025"/>
            <a:ext cx="6630987" cy="1373188"/>
            <a:chOff x="622" y="2477"/>
            <a:chExt cx="4177" cy="865"/>
          </a:xfrm>
        </p:grpSpPr>
        <p:sp>
          <p:nvSpPr>
            <p:cNvPr id="81983" name="Line 84"/>
            <p:cNvSpPr>
              <a:spLocks noChangeShapeType="1"/>
            </p:cNvSpPr>
            <p:nvPr/>
          </p:nvSpPr>
          <p:spPr bwMode="auto">
            <a:xfrm>
              <a:off x="2073" y="2728"/>
              <a:ext cx="1579" cy="46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1984" name="Rectangle 89"/>
            <p:cNvSpPr>
              <a:spLocks noChangeArrowheads="1"/>
            </p:cNvSpPr>
            <p:nvPr/>
          </p:nvSpPr>
          <p:spPr bwMode="auto">
            <a:xfrm>
              <a:off x="2486" y="2806"/>
              <a:ext cx="775" cy="2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1985" name="Text Box 90"/>
            <p:cNvSpPr txBox="1">
              <a:spLocks noChangeArrowheads="1"/>
            </p:cNvSpPr>
            <p:nvPr/>
          </p:nvSpPr>
          <p:spPr bwMode="auto">
            <a:xfrm>
              <a:off x="2085" y="2735"/>
              <a:ext cx="154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 err="1">
                  <a:solidFill>
                    <a:srgbClr val="000000"/>
                  </a:solidFill>
                </a:rPr>
                <a:t>SYNbit</a:t>
              </a:r>
              <a:r>
                <a:rPr lang="en-US" dirty="0">
                  <a:solidFill>
                    <a:srgbClr val="000000"/>
                  </a:solidFill>
                </a:rPr>
                <a:t> = 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 err="1" smtClean="0">
                  <a:solidFill>
                    <a:srgbClr val="000000"/>
                  </a:solidFill>
                </a:rPr>
                <a:t>ACKbit</a:t>
              </a:r>
              <a:r>
                <a:rPr lang="en-US" dirty="0" smtClean="0">
                  <a:solidFill>
                    <a:srgbClr val="000000"/>
                  </a:solidFill>
                </a:rPr>
                <a:t>=1, </a:t>
              </a:r>
              <a:r>
                <a:rPr lang="en-US" dirty="0" err="1" smtClean="0">
                  <a:solidFill>
                    <a:srgbClr val="000000"/>
                  </a:solidFill>
                </a:rPr>
                <a:t>ACKnum</a:t>
              </a:r>
              <a:r>
                <a:rPr lang="en-US" dirty="0" smtClean="0">
                  <a:solidFill>
                    <a:srgbClr val="000000"/>
                  </a:solidFill>
                </a:rPr>
                <a:t>=y+1</a:t>
              </a:r>
            </a:p>
          </p:txBody>
        </p:sp>
        <p:sp>
          <p:nvSpPr>
            <p:cNvPr id="81986" name="Text Box 94"/>
            <p:cNvSpPr txBox="1">
              <a:spLocks noChangeArrowheads="1"/>
            </p:cNvSpPr>
            <p:nvPr/>
          </p:nvSpPr>
          <p:spPr bwMode="auto">
            <a:xfrm>
              <a:off x="622" y="2477"/>
              <a:ext cx="1422" cy="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received SYNACK(x) </a:t>
              </a:r>
            </a:p>
            <a:p>
              <a:pPr algn="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indicates server is live;</a:t>
              </a:r>
            </a:p>
            <a:p>
              <a:pPr algn="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send ACK for SYNACK;</a:t>
              </a:r>
            </a:p>
            <a:p>
              <a:pPr algn="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this segment may contain </a:t>
              </a:r>
            </a:p>
            <a:p>
              <a:pPr algn="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client-to-server data</a:t>
              </a:r>
            </a:p>
          </p:txBody>
        </p:sp>
        <p:sp>
          <p:nvSpPr>
            <p:cNvPr id="81987" name="Text Box 95"/>
            <p:cNvSpPr txBox="1">
              <a:spLocks noChangeArrowheads="1"/>
            </p:cNvSpPr>
            <p:nvPr/>
          </p:nvSpPr>
          <p:spPr bwMode="auto">
            <a:xfrm>
              <a:off x="3640" y="3042"/>
              <a:ext cx="1159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received ACK(y) </a:t>
              </a:r>
            </a:p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indicates client is live</a:t>
              </a:r>
            </a:p>
          </p:txBody>
        </p:sp>
      </p:grpSp>
      <p:grpSp>
        <p:nvGrpSpPr>
          <p:cNvPr id="394345" name="Group 105"/>
          <p:cNvGrpSpPr>
            <a:grpSpLocks/>
          </p:cNvGrpSpPr>
          <p:nvPr/>
        </p:nvGrpSpPr>
        <p:grpSpPr bwMode="auto">
          <a:xfrm>
            <a:off x="300038" y="2279650"/>
            <a:ext cx="1030287" cy="700088"/>
            <a:chOff x="182" y="1387"/>
            <a:chExt cx="649" cy="441"/>
          </a:xfrm>
        </p:grpSpPr>
        <p:sp>
          <p:nvSpPr>
            <p:cNvPr id="81981" name="Text Box 91"/>
            <p:cNvSpPr txBox="1">
              <a:spLocks noChangeArrowheads="1"/>
            </p:cNvSpPr>
            <p:nvPr/>
          </p:nvSpPr>
          <p:spPr bwMode="auto">
            <a:xfrm>
              <a:off x="182" y="1616"/>
              <a:ext cx="64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SYNSENT</a:t>
              </a:r>
            </a:p>
          </p:txBody>
        </p:sp>
        <p:sp>
          <p:nvSpPr>
            <p:cNvPr id="81982" name="Line 103"/>
            <p:cNvSpPr>
              <a:spLocks noChangeShapeType="1"/>
            </p:cNvSpPr>
            <p:nvPr/>
          </p:nvSpPr>
          <p:spPr bwMode="auto">
            <a:xfrm>
              <a:off x="462" y="1387"/>
              <a:ext cx="0" cy="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394351" name="Group 111"/>
          <p:cNvGrpSpPr>
            <a:grpSpLocks/>
          </p:cNvGrpSpPr>
          <p:nvPr/>
        </p:nvGrpSpPr>
        <p:grpSpPr bwMode="auto">
          <a:xfrm>
            <a:off x="301625" y="2940050"/>
            <a:ext cx="771525" cy="1622425"/>
            <a:chOff x="183" y="1803"/>
            <a:chExt cx="486" cy="1022"/>
          </a:xfrm>
        </p:grpSpPr>
        <p:sp>
          <p:nvSpPr>
            <p:cNvPr id="81979" name="Text Box 16"/>
            <p:cNvSpPr txBox="1">
              <a:spLocks noChangeArrowheads="1"/>
            </p:cNvSpPr>
            <p:nvPr/>
          </p:nvSpPr>
          <p:spPr bwMode="auto">
            <a:xfrm>
              <a:off x="183" y="2613"/>
              <a:ext cx="4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CC0000"/>
                  </a:solidFill>
                </a:rPr>
                <a:t>ESTAB</a:t>
              </a:r>
            </a:p>
          </p:txBody>
        </p:sp>
        <p:sp>
          <p:nvSpPr>
            <p:cNvPr id="81980" name="Line 104"/>
            <p:cNvSpPr>
              <a:spLocks noChangeShapeType="1"/>
            </p:cNvSpPr>
            <p:nvPr/>
          </p:nvSpPr>
          <p:spPr bwMode="auto">
            <a:xfrm>
              <a:off x="465" y="1803"/>
              <a:ext cx="0" cy="7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394348" name="Group 108"/>
          <p:cNvGrpSpPr>
            <a:grpSpLocks/>
          </p:cNvGrpSpPr>
          <p:nvPr/>
        </p:nvGrpSpPr>
        <p:grpSpPr bwMode="auto">
          <a:xfrm>
            <a:off x="7754938" y="2335213"/>
            <a:ext cx="1119187" cy="1192212"/>
            <a:chOff x="4878" y="1422"/>
            <a:chExt cx="705" cy="751"/>
          </a:xfrm>
        </p:grpSpPr>
        <p:sp>
          <p:nvSpPr>
            <p:cNvPr id="81977" name="Text Box 99"/>
            <p:cNvSpPr txBox="1">
              <a:spLocks noChangeArrowheads="1"/>
            </p:cNvSpPr>
            <p:nvPr/>
          </p:nvSpPr>
          <p:spPr bwMode="auto">
            <a:xfrm>
              <a:off x="4878" y="1961"/>
              <a:ext cx="7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SYN RCVD</a:t>
              </a:r>
            </a:p>
          </p:txBody>
        </p:sp>
        <p:sp>
          <p:nvSpPr>
            <p:cNvPr id="81978" name="Line 106"/>
            <p:cNvSpPr>
              <a:spLocks noChangeShapeType="1"/>
            </p:cNvSpPr>
            <p:nvPr/>
          </p:nvSpPr>
          <p:spPr bwMode="auto">
            <a:xfrm>
              <a:off x="5339" y="1422"/>
              <a:ext cx="0" cy="5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394347" name="Line 107"/>
          <p:cNvSpPr>
            <a:spLocks noChangeShapeType="1"/>
          </p:cNvSpPr>
          <p:nvPr/>
        </p:nvSpPr>
        <p:spPr bwMode="auto">
          <a:xfrm>
            <a:off x="8469313" y="3536950"/>
            <a:ext cx="0" cy="1704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grpSp>
        <p:nvGrpSpPr>
          <p:cNvPr id="82960" name="Group 113"/>
          <p:cNvGrpSpPr>
            <a:grpSpLocks/>
          </p:cNvGrpSpPr>
          <p:nvPr/>
        </p:nvGrpSpPr>
        <p:grpSpPr bwMode="auto">
          <a:xfrm>
            <a:off x="306388" y="1590675"/>
            <a:ext cx="8551862" cy="736600"/>
            <a:chOff x="193" y="1002"/>
            <a:chExt cx="5387" cy="464"/>
          </a:xfrm>
        </p:grpSpPr>
        <p:sp>
          <p:nvSpPr>
            <p:cNvPr id="81937" name="Text Box 114"/>
            <p:cNvSpPr txBox="1">
              <a:spLocks noChangeArrowheads="1"/>
            </p:cNvSpPr>
            <p:nvPr/>
          </p:nvSpPr>
          <p:spPr bwMode="auto">
            <a:xfrm>
              <a:off x="195" y="1002"/>
              <a:ext cx="731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i="1" smtClean="0">
                  <a:solidFill>
                    <a:srgbClr val="000099"/>
                  </a:solidFill>
                </a:rPr>
                <a:t>client state</a:t>
              </a: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i="1" smtClean="0">
                <a:solidFill>
                  <a:srgbClr val="000099"/>
                </a:solidFill>
              </a:endParaRPr>
            </a:p>
          </p:txBody>
        </p:sp>
        <p:sp>
          <p:nvSpPr>
            <p:cNvPr id="81938" name="Text Box 115"/>
            <p:cNvSpPr txBox="1">
              <a:spLocks noChangeArrowheads="1"/>
            </p:cNvSpPr>
            <p:nvPr/>
          </p:nvSpPr>
          <p:spPr bwMode="auto">
            <a:xfrm>
              <a:off x="193" y="1243"/>
              <a:ext cx="5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LISTEN</a:t>
              </a:r>
            </a:p>
          </p:txBody>
        </p:sp>
        <p:sp>
          <p:nvSpPr>
            <p:cNvPr id="81939" name="Text Box 116"/>
            <p:cNvSpPr txBox="1">
              <a:spLocks noChangeArrowheads="1"/>
            </p:cNvSpPr>
            <p:nvPr/>
          </p:nvSpPr>
          <p:spPr bwMode="auto">
            <a:xfrm>
              <a:off x="4800" y="1013"/>
              <a:ext cx="78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i="1" smtClean="0">
                  <a:solidFill>
                    <a:srgbClr val="000099"/>
                  </a:solidFill>
                </a:rPr>
                <a:t>server state</a:t>
              </a: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i="1" smtClean="0">
                <a:solidFill>
                  <a:srgbClr val="000099"/>
                </a:solidFill>
              </a:endParaRPr>
            </a:p>
          </p:txBody>
        </p:sp>
        <p:sp>
          <p:nvSpPr>
            <p:cNvPr id="81940" name="Text Box 117"/>
            <p:cNvSpPr txBox="1">
              <a:spLocks noChangeArrowheads="1"/>
            </p:cNvSpPr>
            <p:nvPr/>
          </p:nvSpPr>
          <p:spPr bwMode="auto">
            <a:xfrm>
              <a:off x="5038" y="1254"/>
              <a:ext cx="5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LISTEN</a:t>
              </a:r>
            </a:p>
          </p:txBody>
        </p:sp>
        <p:grpSp>
          <p:nvGrpSpPr>
            <p:cNvPr id="82965" name="Group 118"/>
            <p:cNvGrpSpPr>
              <a:grpSpLocks/>
            </p:cNvGrpSpPr>
            <p:nvPr/>
          </p:nvGrpSpPr>
          <p:grpSpPr bwMode="auto">
            <a:xfrm>
              <a:off x="1914" y="1049"/>
              <a:ext cx="405" cy="378"/>
              <a:chOff x="-44" y="1473"/>
              <a:chExt cx="981" cy="1105"/>
            </a:xfrm>
          </p:grpSpPr>
          <p:pic>
            <p:nvPicPr>
              <p:cNvPr id="82999" name="Picture 11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3000" name="Freeform 12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</p:grpSp>
        <p:grpSp>
          <p:nvGrpSpPr>
            <p:cNvPr id="82966" name="Group 121"/>
            <p:cNvGrpSpPr>
              <a:grpSpLocks/>
            </p:cNvGrpSpPr>
            <p:nvPr/>
          </p:nvGrpSpPr>
          <p:grpSpPr bwMode="auto">
            <a:xfrm>
              <a:off x="3572" y="1051"/>
              <a:ext cx="212" cy="323"/>
              <a:chOff x="4140" y="429"/>
              <a:chExt cx="1425" cy="2396"/>
            </a:xfrm>
          </p:grpSpPr>
          <p:sp>
            <p:nvSpPr>
              <p:cNvPr id="82967" name="Freeform 122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81944" name="Rectangle 123"/>
              <p:cNvSpPr>
                <a:spLocks noChangeArrowheads="1"/>
              </p:cNvSpPr>
              <p:nvPr/>
            </p:nvSpPr>
            <p:spPr bwMode="auto">
              <a:xfrm>
                <a:off x="4207" y="429"/>
                <a:ext cx="1049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2969" name="Freeform 124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82970" name="Freeform 125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81947" name="Rectangle 126"/>
              <p:cNvSpPr>
                <a:spLocks noChangeArrowheads="1"/>
              </p:cNvSpPr>
              <p:nvPr/>
            </p:nvSpPr>
            <p:spPr bwMode="auto">
              <a:xfrm>
                <a:off x="4214" y="696"/>
                <a:ext cx="592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82972" name="Group 127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81973" name="AutoShape 128"/>
                <p:cNvSpPr>
                  <a:spLocks noChangeArrowheads="1"/>
                </p:cNvSpPr>
                <p:nvPr/>
              </p:nvSpPr>
              <p:spPr bwMode="auto">
                <a:xfrm>
                  <a:off x="617" y="2566"/>
                  <a:ext cx="721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alt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974" name="AutoShape 129"/>
                <p:cNvSpPr>
                  <a:spLocks noChangeArrowheads="1"/>
                </p:cNvSpPr>
                <p:nvPr/>
              </p:nvSpPr>
              <p:spPr bwMode="auto">
                <a:xfrm>
                  <a:off x="634" y="2581"/>
                  <a:ext cx="688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altLang="en-US" smtClean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81949" name="Rectangle 130"/>
              <p:cNvSpPr>
                <a:spLocks noChangeArrowheads="1"/>
              </p:cNvSpPr>
              <p:nvPr/>
            </p:nvSpPr>
            <p:spPr bwMode="auto">
              <a:xfrm>
                <a:off x="4221" y="1022"/>
                <a:ext cx="598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82974" name="Group 131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81971" name="AutoShape 132"/>
                <p:cNvSpPr>
                  <a:spLocks noChangeArrowheads="1"/>
                </p:cNvSpPr>
                <p:nvPr/>
              </p:nvSpPr>
              <p:spPr bwMode="auto">
                <a:xfrm>
                  <a:off x="611" y="2567"/>
                  <a:ext cx="73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alt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972" name="AutoShape 133"/>
                <p:cNvSpPr>
                  <a:spLocks noChangeArrowheads="1"/>
                </p:cNvSpPr>
                <p:nvPr/>
              </p:nvSpPr>
              <p:spPr bwMode="auto">
                <a:xfrm>
                  <a:off x="628" y="2582"/>
                  <a:ext cx="696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altLang="en-US" smtClean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81951" name="Rectangle 134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8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1952" name="Rectangle 135"/>
              <p:cNvSpPr>
                <a:spLocks noChangeArrowheads="1"/>
              </p:cNvSpPr>
              <p:nvPr/>
            </p:nvSpPr>
            <p:spPr bwMode="auto">
              <a:xfrm>
                <a:off x="4227" y="1653"/>
                <a:ext cx="598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82977" name="Group 136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81969" name="AutoShape 137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alt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970" name="AutoShape 138"/>
                <p:cNvSpPr>
                  <a:spLocks noChangeArrowheads="1"/>
                </p:cNvSpPr>
                <p:nvPr/>
              </p:nvSpPr>
              <p:spPr bwMode="auto">
                <a:xfrm>
                  <a:off x="635" y="2585"/>
                  <a:ext cx="687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altLang="en-US" smtClean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82978" name="Freeform 139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grpSp>
            <p:nvGrpSpPr>
              <p:cNvPr id="82979" name="Group 140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81967" name="AutoShape 141"/>
                <p:cNvSpPr>
                  <a:spLocks noChangeArrowheads="1"/>
                </p:cNvSpPr>
                <p:nvPr/>
              </p:nvSpPr>
              <p:spPr bwMode="auto">
                <a:xfrm>
                  <a:off x="613" y="2568"/>
                  <a:ext cx="728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alt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968" name="AutoShape 142"/>
                <p:cNvSpPr>
                  <a:spLocks noChangeArrowheads="1"/>
                </p:cNvSpPr>
                <p:nvPr/>
              </p:nvSpPr>
              <p:spPr bwMode="auto">
                <a:xfrm>
                  <a:off x="630" y="2582"/>
                  <a:ext cx="695" cy="11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altLang="en-US" smtClean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81956" name="Rectangle 143"/>
              <p:cNvSpPr>
                <a:spLocks noChangeArrowheads="1"/>
              </p:cNvSpPr>
              <p:nvPr/>
            </p:nvSpPr>
            <p:spPr bwMode="auto">
              <a:xfrm>
                <a:off x="5249" y="429"/>
                <a:ext cx="67" cy="2292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2981" name="Freeform 144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82982" name="Freeform 145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81959" name="Oval 146"/>
              <p:cNvSpPr>
                <a:spLocks noChangeArrowheads="1"/>
              </p:cNvSpPr>
              <p:nvPr/>
            </p:nvSpPr>
            <p:spPr bwMode="auto">
              <a:xfrm>
                <a:off x="5518" y="2610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2984" name="Freeform 147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81961" name="AutoShape 148"/>
              <p:cNvSpPr>
                <a:spLocks noChangeArrowheads="1"/>
              </p:cNvSpPr>
              <p:nvPr/>
            </p:nvSpPr>
            <p:spPr bwMode="auto">
              <a:xfrm>
                <a:off x="4140" y="2677"/>
                <a:ext cx="1196" cy="14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1962" name="AutoShape 149"/>
              <p:cNvSpPr>
                <a:spLocks noChangeArrowheads="1"/>
              </p:cNvSpPr>
              <p:nvPr/>
            </p:nvSpPr>
            <p:spPr bwMode="auto">
              <a:xfrm>
                <a:off x="4207" y="2714"/>
                <a:ext cx="1069" cy="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1963" name="Oval 150"/>
              <p:cNvSpPr>
                <a:spLocks noChangeArrowheads="1"/>
              </p:cNvSpPr>
              <p:nvPr/>
            </p:nvSpPr>
            <p:spPr bwMode="auto">
              <a:xfrm>
                <a:off x="4308" y="2380"/>
                <a:ext cx="155" cy="148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1964" name="Oval 151"/>
              <p:cNvSpPr>
                <a:spLocks noChangeArrowheads="1"/>
              </p:cNvSpPr>
              <p:nvPr/>
            </p:nvSpPr>
            <p:spPr bwMode="auto">
              <a:xfrm>
                <a:off x="4483" y="2387"/>
                <a:ext cx="161" cy="14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1965" name="Oval 152"/>
              <p:cNvSpPr>
                <a:spLocks noChangeArrowheads="1"/>
              </p:cNvSpPr>
              <p:nvPr/>
            </p:nvSpPr>
            <p:spPr bwMode="auto">
              <a:xfrm>
                <a:off x="4664" y="2380"/>
                <a:ext cx="155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1966" name="Rectangle 153"/>
              <p:cNvSpPr>
                <a:spLocks noChangeArrowheads="1"/>
              </p:cNvSpPr>
              <p:nvPr/>
            </p:nvSpPr>
            <p:spPr bwMode="auto">
              <a:xfrm>
                <a:off x="5061" y="1838"/>
                <a:ext cx="87" cy="757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5373280" y="141727"/>
            <a:ext cx="3571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Special TCP segment (SYN segment)</a:t>
            </a:r>
            <a:br>
              <a:rPr lang="en-US" dirty="0" smtClean="0">
                <a:solidFill>
                  <a:srgbClr val="7030A0"/>
                </a:solidFill>
              </a:rPr>
            </a:br>
            <a:r>
              <a:rPr lang="en-US" dirty="0" smtClean="0">
                <a:solidFill>
                  <a:srgbClr val="7030A0"/>
                </a:solidFill>
              </a:rPr>
              <a:t>with SYN = 1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5" name="Straight Arrow Connector 4"/>
          <p:cNvCxnSpPr>
            <a:endCxn id="81994" idx="0"/>
          </p:cNvCxnSpPr>
          <p:nvPr/>
        </p:nvCxnSpPr>
        <p:spPr bwMode="auto">
          <a:xfrm flipH="1">
            <a:off x="4548188" y="773113"/>
            <a:ext cx="1379502" cy="18827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3" name="TextBox 82"/>
          <p:cNvSpPr txBox="1"/>
          <p:nvPr/>
        </p:nvSpPr>
        <p:spPr>
          <a:xfrm>
            <a:off x="6389222" y="965027"/>
            <a:ext cx="2060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(SYNACK segment)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84" name="Straight Arrow Connector 83"/>
          <p:cNvCxnSpPr/>
          <p:nvPr/>
        </p:nvCxnSpPr>
        <p:spPr bwMode="auto">
          <a:xfrm flipH="1">
            <a:off x="4814112" y="1323975"/>
            <a:ext cx="2045638" cy="21891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4450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9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9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9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9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9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94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9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332" grpId="0"/>
      <p:bldP spid="2" grpId="0"/>
      <p:bldP spid="8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8294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1242BDB9-1915-4120-9E1D-C9CE87D6A741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31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82948" name="Rectangle 3"/>
          <p:cNvSpPr>
            <a:spLocks noGrp="1" noChangeArrowheads="1"/>
          </p:cNvSpPr>
          <p:nvPr>
            <p:ph type="title"/>
          </p:nvPr>
        </p:nvSpPr>
        <p:spPr>
          <a:xfrm>
            <a:off x="500063" y="166688"/>
            <a:ext cx="5356225" cy="849312"/>
          </a:xfrm>
        </p:spPr>
        <p:txBody>
          <a:bodyPr/>
          <a:lstStyle/>
          <a:p>
            <a:pPr>
              <a:defRPr/>
            </a:pPr>
            <a:r>
              <a:rPr lang="en-US" altLang="en-US" sz="3600" smtClean="0"/>
              <a:t>TCP 3-way handshake: FSM</a:t>
            </a:r>
            <a:endParaRPr lang="en-US" altLang="en-US" smtClean="0"/>
          </a:p>
        </p:txBody>
      </p:sp>
      <p:pic>
        <p:nvPicPr>
          <p:cNvPr id="83973" name="Picture 4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" y="827088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3974" name="Group 47"/>
          <p:cNvGrpSpPr>
            <a:grpSpLocks/>
          </p:cNvGrpSpPr>
          <p:nvPr/>
        </p:nvGrpSpPr>
        <p:grpSpPr bwMode="auto">
          <a:xfrm>
            <a:off x="3690938" y="1246188"/>
            <a:ext cx="876300" cy="827087"/>
            <a:chOff x="1778" y="1720"/>
            <a:chExt cx="722" cy="642"/>
          </a:xfrm>
        </p:grpSpPr>
        <p:sp>
          <p:nvSpPr>
            <p:cNvPr id="82988" name="Oval 41"/>
            <p:cNvSpPr>
              <a:spLocks noChangeArrowheads="1"/>
            </p:cNvSpPr>
            <p:nvPr/>
          </p:nvSpPr>
          <p:spPr bwMode="auto">
            <a:xfrm>
              <a:off x="1825" y="1720"/>
              <a:ext cx="675" cy="612"/>
            </a:xfrm>
            <a:prstGeom prst="ellipse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2989" name="Oval 42"/>
            <p:cNvSpPr>
              <a:spLocks noChangeArrowheads="1"/>
            </p:cNvSpPr>
            <p:nvPr/>
          </p:nvSpPr>
          <p:spPr bwMode="auto">
            <a:xfrm>
              <a:off x="1778" y="1750"/>
              <a:ext cx="675" cy="6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82951" name="Text Box 43"/>
          <p:cNvSpPr txBox="1">
            <a:spLocks noChangeArrowheads="1"/>
          </p:cNvSpPr>
          <p:nvPr/>
        </p:nvSpPr>
        <p:spPr bwMode="auto">
          <a:xfrm>
            <a:off x="3686175" y="1466850"/>
            <a:ext cx="844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Arial" charset="0"/>
              </a:rPr>
              <a:t>closed</a:t>
            </a:r>
          </a:p>
        </p:txBody>
      </p:sp>
      <p:sp>
        <p:nvSpPr>
          <p:cNvPr id="82952" name="Text Box 46"/>
          <p:cNvSpPr txBox="1">
            <a:spLocks noChangeArrowheads="1"/>
          </p:cNvSpPr>
          <p:nvPr/>
        </p:nvSpPr>
        <p:spPr bwMode="auto">
          <a:xfrm>
            <a:off x="3597275" y="2498725"/>
            <a:ext cx="3413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Symbol" charset="0"/>
              </a:rPr>
              <a:t>L</a:t>
            </a:r>
          </a:p>
        </p:txBody>
      </p:sp>
      <p:grpSp>
        <p:nvGrpSpPr>
          <p:cNvPr id="83977" name="Group 48"/>
          <p:cNvGrpSpPr>
            <a:grpSpLocks/>
          </p:cNvGrpSpPr>
          <p:nvPr/>
        </p:nvGrpSpPr>
        <p:grpSpPr bwMode="auto">
          <a:xfrm>
            <a:off x="3652838" y="3175000"/>
            <a:ext cx="876300" cy="827088"/>
            <a:chOff x="1778" y="1720"/>
            <a:chExt cx="722" cy="642"/>
          </a:xfrm>
        </p:grpSpPr>
        <p:sp>
          <p:nvSpPr>
            <p:cNvPr id="82986" name="Oval 49"/>
            <p:cNvSpPr>
              <a:spLocks noChangeArrowheads="1"/>
            </p:cNvSpPr>
            <p:nvPr/>
          </p:nvSpPr>
          <p:spPr bwMode="auto">
            <a:xfrm>
              <a:off x="1825" y="1720"/>
              <a:ext cx="675" cy="612"/>
            </a:xfrm>
            <a:prstGeom prst="ellipse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2987" name="Oval 50"/>
            <p:cNvSpPr>
              <a:spLocks noChangeArrowheads="1"/>
            </p:cNvSpPr>
            <p:nvPr/>
          </p:nvSpPr>
          <p:spPr bwMode="auto">
            <a:xfrm>
              <a:off x="1778" y="1750"/>
              <a:ext cx="675" cy="6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82954" name="Text Box 51"/>
          <p:cNvSpPr txBox="1">
            <a:spLocks noChangeArrowheads="1"/>
          </p:cNvSpPr>
          <p:nvPr/>
        </p:nvSpPr>
        <p:spPr bwMode="auto">
          <a:xfrm>
            <a:off x="3711575" y="3395663"/>
            <a:ext cx="717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Arial" charset="0"/>
              </a:rPr>
              <a:t>listen</a:t>
            </a:r>
          </a:p>
        </p:txBody>
      </p:sp>
      <p:grpSp>
        <p:nvGrpSpPr>
          <p:cNvPr id="83979" name="Group 52"/>
          <p:cNvGrpSpPr>
            <a:grpSpLocks/>
          </p:cNvGrpSpPr>
          <p:nvPr/>
        </p:nvGrpSpPr>
        <p:grpSpPr bwMode="auto">
          <a:xfrm>
            <a:off x="1643063" y="4227513"/>
            <a:ext cx="876300" cy="827087"/>
            <a:chOff x="1778" y="1720"/>
            <a:chExt cx="722" cy="642"/>
          </a:xfrm>
        </p:grpSpPr>
        <p:sp>
          <p:nvSpPr>
            <p:cNvPr id="82984" name="Oval 53"/>
            <p:cNvSpPr>
              <a:spLocks noChangeArrowheads="1"/>
            </p:cNvSpPr>
            <p:nvPr/>
          </p:nvSpPr>
          <p:spPr bwMode="auto">
            <a:xfrm>
              <a:off x="1825" y="1720"/>
              <a:ext cx="675" cy="612"/>
            </a:xfrm>
            <a:prstGeom prst="ellipse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2985" name="Oval 54"/>
            <p:cNvSpPr>
              <a:spLocks noChangeArrowheads="1"/>
            </p:cNvSpPr>
            <p:nvPr/>
          </p:nvSpPr>
          <p:spPr bwMode="auto">
            <a:xfrm>
              <a:off x="1778" y="1750"/>
              <a:ext cx="675" cy="6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82956" name="Text Box 55"/>
          <p:cNvSpPr txBox="1">
            <a:spLocks noChangeArrowheads="1"/>
          </p:cNvSpPr>
          <p:nvPr/>
        </p:nvSpPr>
        <p:spPr bwMode="auto">
          <a:xfrm>
            <a:off x="1733550" y="4425950"/>
            <a:ext cx="6540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Arial" charset="0"/>
              </a:rPr>
              <a:t>SYN</a:t>
            </a:r>
          </a:p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Arial" charset="0"/>
              </a:rPr>
              <a:t>rcvd</a:t>
            </a:r>
          </a:p>
        </p:txBody>
      </p:sp>
      <p:grpSp>
        <p:nvGrpSpPr>
          <p:cNvPr id="83981" name="Group 56"/>
          <p:cNvGrpSpPr>
            <a:grpSpLocks/>
          </p:cNvGrpSpPr>
          <p:nvPr/>
        </p:nvGrpSpPr>
        <p:grpSpPr bwMode="auto">
          <a:xfrm>
            <a:off x="5119688" y="4189413"/>
            <a:ext cx="876300" cy="827087"/>
            <a:chOff x="1778" y="1720"/>
            <a:chExt cx="722" cy="642"/>
          </a:xfrm>
        </p:grpSpPr>
        <p:sp>
          <p:nvSpPr>
            <p:cNvPr id="82982" name="Oval 57"/>
            <p:cNvSpPr>
              <a:spLocks noChangeArrowheads="1"/>
            </p:cNvSpPr>
            <p:nvPr/>
          </p:nvSpPr>
          <p:spPr bwMode="auto">
            <a:xfrm>
              <a:off x="1825" y="1720"/>
              <a:ext cx="675" cy="612"/>
            </a:xfrm>
            <a:prstGeom prst="ellipse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2983" name="Oval 58"/>
            <p:cNvSpPr>
              <a:spLocks noChangeArrowheads="1"/>
            </p:cNvSpPr>
            <p:nvPr/>
          </p:nvSpPr>
          <p:spPr bwMode="auto">
            <a:xfrm>
              <a:off x="1778" y="1750"/>
              <a:ext cx="675" cy="6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82958" name="Text Box 59"/>
          <p:cNvSpPr txBox="1">
            <a:spLocks noChangeArrowheads="1"/>
          </p:cNvSpPr>
          <p:nvPr/>
        </p:nvSpPr>
        <p:spPr bwMode="auto">
          <a:xfrm>
            <a:off x="5210175" y="4387850"/>
            <a:ext cx="6540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Arial" charset="0"/>
              </a:rPr>
              <a:t>SYN</a:t>
            </a:r>
          </a:p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Arial" charset="0"/>
              </a:rPr>
              <a:t>sent</a:t>
            </a:r>
          </a:p>
        </p:txBody>
      </p:sp>
      <p:grpSp>
        <p:nvGrpSpPr>
          <p:cNvPr id="83983" name="Group 60"/>
          <p:cNvGrpSpPr>
            <a:grpSpLocks/>
          </p:cNvGrpSpPr>
          <p:nvPr/>
        </p:nvGrpSpPr>
        <p:grpSpPr bwMode="auto">
          <a:xfrm>
            <a:off x="3686175" y="5060950"/>
            <a:ext cx="876300" cy="827088"/>
            <a:chOff x="1778" y="1720"/>
            <a:chExt cx="722" cy="642"/>
          </a:xfrm>
        </p:grpSpPr>
        <p:sp>
          <p:nvSpPr>
            <p:cNvPr id="82980" name="Oval 61"/>
            <p:cNvSpPr>
              <a:spLocks noChangeArrowheads="1"/>
            </p:cNvSpPr>
            <p:nvPr/>
          </p:nvSpPr>
          <p:spPr bwMode="auto">
            <a:xfrm>
              <a:off x="1825" y="1720"/>
              <a:ext cx="675" cy="612"/>
            </a:xfrm>
            <a:prstGeom prst="ellipse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2981" name="Oval 62"/>
            <p:cNvSpPr>
              <a:spLocks noChangeArrowheads="1"/>
            </p:cNvSpPr>
            <p:nvPr/>
          </p:nvSpPr>
          <p:spPr bwMode="auto">
            <a:xfrm>
              <a:off x="1778" y="1750"/>
              <a:ext cx="675" cy="6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82960" name="Text Box 63"/>
          <p:cNvSpPr txBox="1">
            <a:spLocks noChangeArrowheads="1"/>
          </p:cNvSpPr>
          <p:nvPr/>
        </p:nvSpPr>
        <p:spPr bwMode="auto">
          <a:xfrm>
            <a:off x="3648075" y="5348288"/>
            <a:ext cx="93345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Arial" charset="0"/>
              </a:rPr>
              <a:t>ESTAB</a:t>
            </a:r>
          </a:p>
        </p:txBody>
      </p:sp>
      <p:sp>
        <p:nvSpPr>
          <p:cNvPr id="82961" name="Text Box 66"/>
          <p:cNvSpPr txBox="1">
            <a:spLocks noChangeArrowheads="1"/>
          </p:cNvSpPr>
          <p:nvPr/>
        </p:nvSpPr>
        <p:spPr bwMode="auto">
          <a:xfrm>
            <a:off x="5526088" y="2687638"/>
            <a:ext cx="2894012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1775" indent="-231775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smtClean="0">
                <a:solidFill>
                  <a:srgbClr val="000000"/>
                </a:solidFill>
                <a:latin typeface="Courier New" charset="0"/>
              </a:rPr>
              <a:t>Socket clientSocket =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smtClean="0">
                <a:solidFill>
                  <a:srgbClr val="000000"/>
                </a:solidFill>
                <a:latin typeface="Courier New" charset="0"/>
              </a:rPr>
              <a:t>  newSocket("hostname","port number");</a:t>
            </a:r>
          </a:p>
        </p:txBody>
      </p:sp>
      <p:sp>
        <p:nvSpPr>
          <p:cNvPr id="82962" name="Line 67"/>
          <p:cNvSpPr>
            <a:spLocks noChangeShapeType="1"/>
          </p:cNvSpPr>
          <p:nvPr/>
        </p:nvSpPr>
        <p:spPr bwMode="auto">
          <a:xfrm>
            <a:off x="5656263" y="3317875"/>
            <a:ext cx="2528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82963" name="Text Box 68"/>
          <p:cNvSpPr txBox="1">
            <a:spLocks noChangeArrowheads="1"/>
          </p:cNvSpPr>
          <p:nvPr/>
        </p:nvSpPr>
        <p:spPr bwMode="auto">
          <a:xfrm>
            <a:off x="5621338" y="3351213"/>
            <a:ext cx="12620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SYN(seq=x)</a:t>
            </a:r>
          </a:p>
        </p:txBody>
      </p:sp>
      <p:sp>
        <p:nvSpPr>
          <p:cNvPr id="83988" name="Freeform 69"/>
          <p:cNvSpPr>
            <a:spLocks/>
          </p:cNvSpPr>
          <p:nvPr/>
        </p:nvSpPr>
        <p:spPr bwMode="auto">
          <a:xfrm>
            <a:off x="4583113" y="1727200"/>
            <a:ext cx="914400" cy="2384425"/>
          </a:xfrm>
          <a:custGeom>
            <a:avLst/>
            <a:gdLst>
              <a:gd name="T0" fmla="*/ 0 w 576"/>
              <a:gd name="T1" fmla="*/ 0 h 1138"/>
              <a:gd name="T2" fmla="*/ 2147483647 w 576"/>
              <a:gd name="T3" fmla="*/ 0 h 1138"/>
              <a:gd name="T4" fmla="*/ 2147483647 w 576"/>
              <a:gd name="T5" fmla="*/ 2147483647 h 113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76" h="1138">
                <a:moveTo>
                  <a:pt x="0" y="0"/>
                </a:moveTo>
                <a:lnTo>
                  <a:pt x="576" y="0"/>
                </a:lnTo>
                <a:lnTo>
                  <a:pt x="576" y="1138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82965" name="Line 70"/>
          <p:cNvSpPr>
            <a:spLocks noChangeShapeType="1"/>
          </p:cNvSpPr>
          <p:nvPr/>
        </p:nvSpPr>
        <p:spPr bwMode="auto">
          <a:xfrm>
            <a:off x="4075113" y="2133600"/>
            <a:ext cx="0" cy="101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82966" name="Text Box 71"/>
          <p:cNvSpPr txBox="1">
            <a:spLocks noChangeArrowheads="1"/>
          </p:cNvSpPr>
          <p:nvPr/>
        </p:nvSpPr>
        <p:spPr bwMode="auto">
          <a:xfrm>
            <a:off x="1524000" y="2074863"/>
            <a:ext cx="2578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1775" indent="-231775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smtClean="0">
                <a:solidFill>
                  <a:srgbClr val="000000"/>
                </a:solidFill>
                <a:latin typeface="Courier New" charset="0"/>
              </a:rPr>
              <a:t>Socket connectionSocket = welcomeSocket.accept();</a:t>
            </a:r>
          </a:p>
        </p:txBody>
      </p:sp>
      <p:sp>
        <p:nvSpPr>
          <p:cNvPr id="82967" name="Line 72"/>
          <p:cNvSpPr>
            <a:spLocks noChangeShapeType="1"/>
          </p:cNvSpPr>
          <p:nvPr/>
        </p:nvSpPr>
        <p:spPr bwMode="auto">
          <a:xfrm>
            <a:off x="1882775" y="2522538"/>
            <a:ext cx="1965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83992" name="Freeform 73"/>
          <p:cNvSpPr>
            <a:spLocks/>
          </p:cNvSpPr>
          <p:nvPr/>
        </p:nvSpPr>
        <p:spPr bwMode="auto">
          <a:xfrm>
            <a:off x="2051050" y="3836988"/>
            <a:ext cx="1579563" cy="373062"/>
          </a:xfrm>
          <a:custGeom>
            <a:avLst/>
            <a:gdLst>
              <a:gd name="T0" fmla="*/ 2147483647 w 1123"/>
              <a:gd name="T1" fmla="*/ 0 h 235"/>
              <a:gd name="T2" fmla="*/ 0 w 1123"/>
              <a:gd name="T3" fmla="*/ 0 h 235"/>
              <a:gd name="T4" fmla="*/ 0 w 1123"/>
              <a:gd name="T5" fmla="*/ 2147483647 h 2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23" h="235">
                <a:moveTo>
                  <a:pt x="1123" y="0"/>
                </a:moveTo>
                <a:lnTo>
                  <a:pt x="0" y="0"/>
                </a:lnTo>
                <a:lnTo>
                  <a:pt x="0" y="235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82969" name="Text Box 74"/>
          <p:cNvSpPr txBox="1">
            <a:spLocks noChangeArrowheads="1"/>
          </p:cNvSpPr>
          <p:nvPr/>
        </p:nvSpPr>
        <p:spPr bwMode="auto">
          <a:xfrm>
            <a:off x="1785938" y="2838450"/>
            <a:ext cx="804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SYN(x)</a:t>
            </a:r>
          </a:p>
        </p:txBody>
      </p:sp>
      <p:sp>
        <p:nvSpPr>
          <p:cNvPr id="82970" name="Line 75"/>
          <p:cNvSpPr>
            <a:spLocks noChangeShapeType="1"/>
          </p:cNvSpPr>
          <p:nvPr/>
        </p:nvSpPr>
        <p:spPr bwMode="auto">
          <a:xfrm>
            <a:off x="1246188" y="3136900"/>
            <a:ext cx="1965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82971" name="Text Box 76"/>
          <p:cNvSpPr txBox="1">
            <a:spLocks noChangeArrowheads="1"/>
          </p:cNvSpPr>
          <p:nvPr/>
        </p:nvSpPr>
        <p:spPr bwMode="auto">
          <a:xfrm>
            <a:off x="930275" y="2989263"/>
            <a:ext cx="260667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400" smtClean="0">
              <a:solidFill>
                <a:srgbClr val="000000"/>
              </a:solidFill>
            </a:endParaRPr>
          </a:p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smtClean="0">
                <a:solidFill>
                  <a:srgbClr val="000000"/>
                </a:solidFill>
              </a:rPr>
              <a:t>SYNACK(seq=y,ACKnum=x+1)</a:t>
            </a:r>
          </a:p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smtClean="0">
                <a:solidFill>
                  <a:srgbClr val="000000"/>
                </a:solidFill>
              </a:rPr>
              <a:t>create new socket for </a:t>
            </a:r>
          </a:p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smtClean="0">
                <a:solidFill>
                  <a:srgbClr val="000000"/>
                </a:solidFill>
              </a:rPr>
              <a:t>communication back to client</a:t>
            </a:r>
          </a:p>
        </p:txBody>
      </p:sp>
      <p:sp>
        <p:nvSpPr>
          <p:cNvPr id="83996" name="Freeform 77"/>
          <p:cNvSpPr>
            <a:spLocks/>
          </p:cNvSpPr>
          <p:nvPr/>
        </p:nvSpPr>
        <p:spPr bwMode="auto">
          <a:xfrm flipV="1">
            <a:off x="2046288" y="5076825"/>
            <a:ext cx="1579562" cy="373063"/>
          </a:xfrm>
          <a:custGeom>
            <a:avLst/>
            <a:gdLst>
              <a:gd name="T0" fmla="*/ 2147483647 w 1123"/>
              <a:gd name="T1" fmla="*/ 0 h 235"/>
              <a:gd name="T2" fmla="*/ 0 w 1123"/>
              <a:gd name="T3" fmla="*/ 0 h 235"/>
              <a:gd name="T4" fmla="*/ 0 w 1123"/>
              <a:gd name="T5" fmla="*/ 2147483647 h 2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23" h="235">
                <a:moveTo>
                  <a:pt x="1123" y="0"/>
                </a:moveTo>
                <a:lnTo>
                  <a:pt x="0" y="0"/>
                </a:lnTo>
                <a:lnTo>
                  <a:pt x="0" y="235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83997" name="Freeform 78"/>
          <p:cNvSpPr>
            <a:spLocks/>
          </p:cNvSpPr>
          <p:nvPr/>
        </p:nvSpPr>
        <p:spPr bwMode="auto">
          <a:xfrm flipH="1" flipV="1">
            <a:off x="4613275" y="5094288"/>
            <a:ext cx="947738" cy="373062"/>
          </a:xfrm>
          <a:custGeom>
            <a:avLst/>
            <a:gdLst>
              <a:gd name="T0" fmla="*/ 2147483647 w 1123"/>
              <a:gd name="T1" fmla="*/ 0 h 235"/>
              <a:gd name="T2" fmla="*/ 0 w 1123"/>
              <a:gd name="T3" fmla="*/ 0 h 235"/>
              <a:gd name="T4" fmla="*/ 0 w 1123"/>
              <a:gd name="T5" fmla="*/ 2147483647 h 2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23" h="235">
                <a:moveTo>
                  <a:pt x="1123" y="0"/>
                </a:moveTo>
                <a:lnTo>
                  <a:pt x="0" y="0"/>
                </a:lnTo>
                <a:lnTo>
                  <a:pt x="0" y="235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82974" name="Text Box 79"/>
          <p:cNvSpPr txBox="1">
            <a:spLocks noChangeArrowheads="1"/>
          </p:cNvSpPr>
          <p:nvPr/>
        </p:nvSpPr>
        <p:spPr bwMode="auto">
          <a:xfrm>
            <a:off x="5608638" y="4970463"/>
            <a:ext cx="2606675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400" smtClean="0">
              <a:solidFill>
                <a:srgbClr val="000000"/>
              </a:solidFill>
            </a:endParaRPr>
          </a:p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smtClean="0">
                <a:solidFill>
                  <a:srgbClr val="000000"/>
                </a:solidFill>
              </a:rPr>
              <a:t>SYNACK(seq=y,ACKnum=x+1)</a:t>
            </a:r>
          </a:p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400" smtClean="0">
              <a:solidFill>
                <a:srgbClr val="000000"/>
              </a:solidFill>
            </a:endParaRPr>
          </a:p>
        </p:txBody>
      </p:sp>
      <p:sp>
        <p:nvSpPr>
          <p:cNvPr id="82975" name="Line 80"/>
          <p:cNvSpPr>
            <a:spLocks noChangeShapeType="1"/>
          </p:cNvSpPr>
          <p:nvPr/>
        </p:nvSpPr>
        <p:spPr bwMode="auto">
          <a:xfrm>
            <a:off x="5718175" y="5435600"/>
            <a:ext cx="2528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82976" name="Text Box 81"/>
          <p:cNvSpPr txBox="1">
            <a:spLocks noChangeArrowheads="1"/>
          </p:cNvSpPr>
          <p:nvPr/>
        </p:nvSpPr>
        <p:spPr bwMode="auto">
          <a:xfrm>
            <a:off x="6018213" y="5248275"/>
            <a:ext cx="1744662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400" smtClean="0">
              <a:solidFill>
                <a:srgbClr val="000000"/>
              </a:solidFill>
            </a:endParaRPr>
          </a:p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smtClean="0">
                <a:solidFill>
                  <a:srgbClr val="000000"/>
                </a:solidFill>
              </a:rPr>
              <a:t>ACK(ACKnum=y+1)</a:t>
            </a:r>
          </a:p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400" smtClean="0">
              <a:solidFill>
                <a:srgbClr val="000000"/>
              </a:solidFill>
            </a:endParaRPr>
          </a:p>
        </p:txBody>
      </p:sp>
      <p:sp>
        <p:nvSpPr>
          <p:cNvPr id="82977" name="Line 82"/>
          <p:cNvSpPr>
            <a:spLocks noChangeShapeType="1"/>
          </p:cNvSpPr>
          <p:nvPr/>
        </p:nvSpPr>
        <p:spPr bwMode="auto">
          <a:xfrm>
            <a:off x="849313" y="5822950"/>
            <a:ext cx="1965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82978" name="Text Box 83"/>
          <p:cNvSpPr txBox="1">
            <a:spLocks noChangeArrowheads="1"/>
          </p:cNvSpPr>
          <p:nvPr/>
        </p:nvSpPr>
        <p:spPr bwMode="auto">
          <a:xfrm>
            <a:off x="909638" y="5356225"/>
            <a:ext cx="1744662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400" smtClean="0">
              <a:solidFill>
                <a:srgbClr val="000000"/>
              </a:solidFill>
            </a:endParaRPr>
          </a:p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smtClean="0">
                <a:solidFill>
                  <a:srgbClr val="000000"/>
                </a:solidFill>
              </a:rPr>
              <a:t>ACK(ACKnum=y+1)</a:t>
            </a:r>
          </a:p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400" smtClean="0">
              <a:solidFill>
                <a:srgbClr val="000000"/>
              </a:solidFill>
            </a:endParaRPr>
          </a:p>
        </p:txBody>
      </p:sp>
      <p:sp>
        <p:nvSpPr>
          <p:cNvPr id="82979" name="Text Box 84"/>
          <p:cNvSpPr txBox="1">
            <a:spLocks noChangeArrowheads="1"/>
          </p:cNvSpPr>
          <p:nvPr/>
        </p:nvSpPr>
        <p:spPr bwMode="auto">
          <a:xfrm>
            <a:off x="1560513" y="5788025"/>
            <a:ext cx="341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Symbol" charset="0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113388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83971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998A2E7C-6700-4F77-9395-5EFAC096DC4E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32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pic>
        <p:nvPicPr>
          <p:cNvPr id="84996" name="Picture 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25" y="838200"/>
            <a:ext cx="6399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73" name="Rectangle 45"/>
          <p:cNvSpPr>
            <a:spLocks noGrp="1" noChangeArrowheads="1"/>
          </p:cNvSpPr>
          <p:nvPr>
            <p:ph type="title"/>
          </p:nvPr>
        </p:nvSpPr>
        <p:spPr>
          <a:xfrm>
            <a:off x="433388" y="241300"/>
            <a:ext cx="7772400" cy="727075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TCP: closing a connection</a:t>
            </a:r>
          </a:p>
        </p:txBody>
      </p:sp>
      <p:sp>
        <p:nvSpPr>
          <p:cNvPr id="83974" name="Rectangle 47"/>
          <p:cNvSpPr>
            <a:spLocks noGrp="1" noChangeArrowheads="1"/>
          </p:cNvSpPr>
          <p:nvPr>
            <p:ph type="body" sz="half" idx="2"/>
          </p:nvPr>
        </p:nvSpPr>
        <p:spPr>
          <a:xfrm>
            <a:off x="736600" y="1328738"/>
            <a:ext cx="7683500" cy="4648200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>
                <a:ea typeface="ＭＳ Ｐゴシック" charset="0"/>
                <a:cs typeface="+mn-cs"/>
              </a:rPr>
              <a:t>client, server each close their side of connection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send TCP segment with FIN bit = 1</a:t>
            </a:r>
          </a:p>
          <a:p>
            <a:pPr>
              <a:buFont typeface="Wingdings" charset="0"/>
              <a:buChar char="v"/>
              <a:defRPr/>
            </a:pPr>
            <a:r>
              <a:rPr lang="en-US">
                <a:ea typeface="ＭＳ Ｐゴシック" charset="0"/>
                <a:cs typeface="+mn-cs"/>
              </a:rPr>
              <a:t>respond to received FIN with ACK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on receiving FIN, ACK can be combined with own FIN</a:t>
            </a:r>
          </a:p>
          <a:p>
            <a:pPr>
              <a:buFont typeface="Wingdings" charset="0"/>
              <a:buChar char="v"/>
              <a:defRPr/>
            </a:pPr>
            <a:r>
              <a:rPr lang="en-US">
                <a:ea typeface="ＭＳ Ｐゴシック" charset="0"/>
                <a:cs typeface="+mn-cs"/>
              </a:rPr>
              <a:t>simultaneous FIN exchanges can be handled</a:t>
            </a:r>
          </a:p>
        </p:txBody>
      </p:sp>
    </p:spTree>
    <p:extLst>
      <p:ext uri="{BB962C8B-B14F-4D97-AF65-F5344CB8AC3E}">
        <p14:creationId xmlns:p14="http://schemas.microsoft.com/office/powerpoint/2010/main" val="104037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8499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A8260C98-4E09-4D17-9037-C013534B2E03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33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pic>
        <p:nvPicPr>
          <p:cNvPr id="86020" name="Picture 63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25" y="838200"/>
            <a:ext cx="6399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7" name="Line 4"/>
          <p:cNvSpPr>
            <a:spLocks noChangeShapeType="1"/>
          </p:cNvSpPr>
          <p:nvPr/>
        </p:nvSpPr>
        <p:spPr bwMode="auto">
          <a:xfrm flipH="1">
            <a:off x="3471863" y="2081213"/>
            <a:ext cx="1587" cy="3948112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84998" name="Line 10"/>
          <p:cNvSpPr>
            <a:spLocks noChangeShapeType="1"/>
          </p:cNvSpPr>
          <p:nvPr/>
        </p:nvSpPr>
        <p:spPr bwMode="auto">
          <a:xfrm flipH="1">
            <a:off x="6061075" y="2151063"/>
            <a:ext cx="1588" cy="3417887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grpSp>
        <p:nvGrpSpPr>
          <p:cNvPr id="396362" name="Group 74"/>
          <p:cNvGrpSpPr>
            <a:grpSpLocks/>
          </p:cNvGrpSpPr>
          <p:nvPr/>
        </p:nvGrpSpPr>
        <p:grpSpPr bwMode="auto">
          <a:xfrm>
            <a:off x="544513" y="2762250"/>
            <a:ext cx="1335087" cy="854075"/>
            <a:chOff x="343" y="1740"/>
            <a:chExt cx="841" cy="538"/>
          </a:xfrm>
        </p:grpSpPr>
        <p:sp>
          <p:nvSpPr>
            <p:cNvPr id="85085" name="Text Box 34"/>
            <p:cNvSpPr txBox="1">
              <a:spLocks noChangeArrowheads="1"/>
            </p:cNvSpPr>
            <p:nvPr/>
          </p:nvSpPr>
          <p:spPr bwMode="auto">
            <a:xfrm>
              <a:off x="343" y="2066"/>
              <a:ext cx="8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FIN_WAIT_2</a:t>
              </a:r>
            </a:p>
          </p:txBody>
        </p:sp>
        <p:sp>
          <p:nvSpPr>
            <p:cNvPr id="85086" name="Line 35"/>
            <p:cNvSpPr>
              <a:spLocks noChangeShapeType="1"/>
            </p:cNvSpPr>
            <p:nvPr/>
          </p:nvSpPr>
          <p:spPr bwMode="auto">
            <a:xfrm>
              <a:off x="634" y="1740"/>
              <a:ext cx="0" cy="3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396361" name="Group 73"/>
          <p:cNvGrpSpPr>
            <a:grpSpLocks/>
          </p:cNvGrpSpPr>
          <p:nvPr/>
        </p:nvGrpSpPr>
        <p:grpSpPr bwMode="auto">
          <a:xfrm>
            <a:off x="7175500" y="2101850"/>
            <a:ext cx="1390650" cy="960438"/>
            <a:chOff x="4520" y="1324"/>
            <a:chExt cx="876" cy="605"/>
          </a:xfrm>
        </p:grpSpPr>
        <p:sp>
          <p:nvSpPr>
            <p:cNvPr id="85083" name="Text Box 37"/>
            <p:cNvSpPr txBox="1">
              <a:spLocks noChangeArrowheads="1"/>
            </p:cNvSpPr>
            <p:nvPr/>
          </p:nvSpPr>
          <p:spPr bwMode="auto">
            <a:xfrm>
              <a:off x="4520" y="1717"/>
              <a:ext cx="87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CLOSE_WAIT</a:t>
              </a:r>
            </a:p>
          </p:txBody>
        </p:sp>
        <p:sp>
          <p:nvSpPr>
            <p:cNvPr id="85084" name="Line 38"/>
            <p:cNvSpPr>
              <a:spLocks noChangeShapeType="1"/>
            </p:cNvSpPr>
            <p:nvPr/>
          </p:nvSpPr>
          <p:spPr bwMode="auto">
            <a:xfrm>
              <a:off x="5171" y="1324"/>
              <a:ext cx="0" cy="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396363" name="Group 75"/>
          <p:cNvGrpSpPr>
            <a:grpSpLocks/>
          </p:cNvGrpSpPr>
          <p:nvPr/>
        </p:nvGrpSpPr>
        <p:grpSpPr bwMode="auto">
          <a:xfrm>
            <a:off x="3513138" y="3870325"/>
            <a:ext cx="2495550" cy="579438"/>
            <a:chOff x="2213" y="2438"/>
            <a:chExt cx="1572" cy="365"/>
          </a:xfrm>
        </p:grpSpPr>
        <p:sp>
          <p:nvSpPr>
            <p:cNvPr id="85080" name="Line 41"/>
            <p:cNvSpPr>
              <a:spLocks noChangeShapeType="1"/>
            </p:cNvSpPr>
            <p:nvPr/>
          </p:nvSpPr>
          <p:spPr bwMode="auto">
            <a:xfrm flipH="1">
              <a:off x="2213" y="2483"/>
              <a:ext cx="1572" cy="32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5081" name="Rectangle 42"/>
            <p:cNvSpPr>
              <a:spLocks noChangeArrowheads="1"/>
            </p:cNvSpPr>
            <p:nvPr/>
          </p:nvSpPr>
          <p:spPr bwMode="auto">
            <a:xfrm>
              <a:off x="2669" y="2438"/>
              <a:ext cx="590" cy="3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5082" name="Text Box 43"/>
            <p:cNvSpPr txBox="1">
              <a:spLocks noChangeArrowheads="1"/>
            </p:cNvSpPr>
            <p:nvPr/>
          </p:nvSpPr>
          <p:spPr bwMode="auto">
            <a:xfrm>
              <a:off x="2455" y="2562"/>
              <a:ext cx="10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FINbit=1, seq=y</a:t>
              </a:r>
            </a:p>
          </p:txBody>
        </p:sp>
      </p:grpSp>
      <p:grpSp>
        <p:nvGrpSpPr>
          <p:cNvPr id="396368" name="Group 80"/>
          <p:cNvGrpSpPr>
            <a:grpSpLocks/>
          </p:cNvGrpSpPr>
          <p:nvPr/>
        </p:nvGrpSpPr>
        <p:grpSpPr bwMode="auto">
          <a:xfrm>
            <a:off x="3543300" y="4578350"/>
            <a:ext cx="2508250" cy="582613"/>
            <a:chOff x="2232" y="2884"/>
            <a:chExt cx="1580" cy="367"/>
          </a:xfrm>
        </p:grpSpPr>
        <p:sp>
          <p:nvSpPr>
            <p:cNvPr id="85077" name="Line 44"/>
            <p:cNvSpPr>
              <a:spLocks noChangeShapeType="1"/>
            </p:cNvSpPr>
            <p:nvPr/>
          </p:nvSpPr>
          <p:spPr bwMode="auto">
            <a:xfrm>
              <a:off x="2232" y="2884"/>
              <a:ext cx="1580" cy="36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5078" name="Rectangle 46"/>
            <p:cNvSpPr>
              <a:spLocks noChangeArrowheads="1"/>
            </p:cNvSpPr>
            <p:nvPr/>
          </p:nvSpPr>
          <p:spPr bwMode="auto">
            <a:xfrm>
              <a:off x="2553" y="2995"/>
              <a:ext cx="896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5079" name="Text Box 47"/>
            <p:cNvSpPr txBox="1">
              <a:spLocks noChangeArrowheads="1"/>
            </p:cNvSpPr>
            <p:nvPr/>
          </p:nvSpPr>
          <p:spPr bwMode="auto">
            <a:xfrm>
              <a:off x="2246" y="2958"/>
              <a:ext cx="153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ACKbit=1; ACKnum=y+1</a:t>
              </a:r>
            </a:p>
          </p:txBody>
        </p:sp>
      </p:grpSp>
      <p:grpSp>
        <p:nvGrpSpPr>
          <p:cNvPr id="396360" name="Group 72"/>
          <p:cNvGrpSpPr>
            <a:grpSpLocks/>
          </p:cNvGrpSpPr>
          <p:nvPr/>
        </p:nvGrpSpPr>
        <p:grpSpPr bwMode="auto">
          <a:xfrm>
            <a:off x="2090738" y="2901950"/>
            <a:ext cx="4930775" cy="854075"/>
            <a:chOff x="1317" y="1828"/>
            <a:chExt cx="3106" cy="538"/>
          </a:xfrm>
        </p:grpSpPr>
        <p:sp>
          <p:nvSpPr>
            <p:cNvPr id="85072" name="Line 13"/>
            <p:cNvSpPr>
              <a:spLocks noChangeShapeType="1"/>
            </p:cNvSpPr>
            <p:nvPr/>
          </p:nvSpPr>
          <p:spPr bwMode="auto">
            <a:xfrm flipH="1">
              <a:off x="2186" y="1828"/>
              <a:ext cx="1580" cy="36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5073" name="Rectangle 14"/>
            <p:cNvSpPr>
              <a:spLocks noChangeArrowheads="1"/>
            </p:cNvSpPr>
            <p:nvPr/>
          </p:nvSpPr>
          <p:spPr bwMode="auto">
            <a:xfrm>
              <a:off x="2507" y="1912"/>
              <a:ext cx="896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5074" name="Text Box 15"/>
            <p:cNvSpPr txBox="1">
              <a:spLocks noChangeArrowheads="1"/>
            </p:cNvSpPr>
            <p:nvPr/>
          </p:nvSpPr>
          <p:spPr bwMode="auto">
            <a:xfrm>
              <a:off x="2200" y="1875"/>
              <a:ext cx="153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 err="1" smtClean="0">
                  <a:solidFill>
                    <a:srgbClr val="000000"/>
                  </a:solidFill>
                </a:rPr>
                <a:t>ACKbit</a:t>
              </a:r>
              <a:r>
                <a:rPr lang="en-US" dirty="0" smtClean="0">
                  <a:solidFill>
                    <a:srgbClr val="000000"/>
                  </a:solidFill>
                </a:rPr>
                <a:t>=1; </a:t>
              </a:r>
              <a:r>
                <a:rPr lang="en-US" dirty="0" err="1" smtClean="0">
                  <a:solidFill>
                    <a:srgbClr val="000000"/>
                  </a:solidFill>
                </a:rPr>
                <a:t>ACKnum</a:t>
              </a:r>
              <a:r>
                <a:rPr lang="en-US" dirty="0" smtClean="0">
                  <a:solidFill>
                    <a:srgbClr val="000000"/>
                  </a:solidFill>
                </a:rPr>
                <a:t>=x+1</a:t>
              </a:r>
            </a:p>
          </p:txBody>
        </p:sp>
        <p:sp>
          <p:nvSpPr>
            <p:cNvPr id="85075" name="Text Box 21"/>
            <p:cNvSpPr txBox="1">
              <a:spLocks noChangeArrowheads="1"/>
            </p:cNvSpPr>
            <p:nvPr/>
          </p:nvSpPr>
          <p:spPr bwMode="auto">
            <a:xfrm>
              <a:off x="1317" y="2066"/>
              <a:ext cx="867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 wait for server</a:t>
              </a:r>
            </a:p>
            <a:p>
              <a:pPr algn="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close</a:t>
              </a:r>
            </a:p>
          </p:txBody>
        </p:sp>
        <p:sp>
          <p:nvSpPr>
            <p:cNvPr id="85076" name="Text Box 49"/>
            <p:cNvSpPr txBox="1">
              <a:spLocks noChangeArrowheads="1"/>
            </p:cNvSpPr>
            <p:nvPr/>
          </p:nvSpPr>
          <p:spPr bwMode="auto">
            <a:xfrm>
              <a:off x="3822" y="1979"/>
              <a:ext cx="601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can still</a:t>
              </a:r>
            </a:p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send data</a:t>
              </a:r>
            </a:p>
          </p:txBody>
        </p:sp>
      </p:grpSp>
      <p:grpSp>
        <p:nvGrpSpPr>
          <p:cNvPr id="396366" name="Group 78"/>
          <p:cNvGrpSpPr>
            <a:grpSpLocks/>
          </p:cNvGrpSpPr>
          <p:nvPr/>
        </p:nvGrpSpPr>
        <p:grpSpPr bwMode="auto">
          <a:xfrm>
            <a:off x="6059488" y="3032125"/>
            <a:ext cx="2501900" cy="1735138"/>
            <a:chOff x="3817" y="1910"/>
            <a:chExt cx="1576" cy="1093"/>
          </a:xfrm>
        </p:grpSpPr>
        <p:sp>
          <p:nvSpPr>
            <p:cNvPr id="85068" name="Text Box 50"/>
            <p:cNvSpPr txBox="1">
              <a:spLocks noChangeArrowheads="1"/>
            </p:cNvSpPr>
            <p:nvPr/>
          </p:nvSpPr>
          <p:spPr bwMode="auto">
            <a:xfrm>
              <a:off x="3817" y="2703"/>
              <a:ext cx="792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can no longer</a:t>
              </a:r>
            </a:p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send data</a:t>
              </a:r>
            </a:p>
          </p:txBody>
        </p:sp>
        <p:grpSp>
          <p:nvGrpSpPr>
            <p:cNvPr id="86093" name="Group 76"/>
            <p:cNvGrpSpPr>
              <a:grpSpLocks/>
            </p:cNvGrpSpPr>
            <p:nvPr/>
          </p:nvGrpSpPr>
          <p:grpSpPr bwMode="auto">
            <a:xfrm>
              <a:off x="4691" y="1910"/>
              <a:ext cx="702" cy="723"/>
              <a:chOff x="4691" y="1910"/>
              <a:chExt cx="702" cy="723"/>
            </a:xfrm>
          </p:grpSpPr>
          <p:sp>
            <p:nvSpPr>
              <p:cNvPr id="85070" name="Line 39"/>
              <p:cNvSpPr>
                <a:spLocks noChangeShapeType="1"/>
              </p:cNvSpPr>
              <p:nvPr/>
            </p:nvSpPr>
            <p:spPr bwMode="auto">
              <a:xfrm>
                <a:off x="5167" y="1910"/>
                <a:ext cx="0" cy="5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5071" name="Text Box 55"/>
              <p:cNvSpPr txBox="1">
                <a:spLocks noChangeArrowheads="1"/>
              </p:cNvSpPr>
              <p:nvPr/>
            </p:nvSpPr>
            <p:spPr bwMode="auto">
              <a:xfrm>
                <a:off x="4691" y="2421"/>
                <a:ext cx="70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mtClean="0">
                    <a:solidFill>
                      <a:srgbClr val="000000"/>
                    </a:solidFill>
                  </a:rPr>
                  <a:t>LAST_ACK</a:t>
                </a:r>
              </a:p>
            </p:txBody>
          </p:sp>
        </p:grpSp>
      </p:grpSp>
      <p:grpSp>
        <p:nvGrpSpPr>
          <p:cNvPr id="396370" name="Group 82"/>
          <p:cNvGrpSpPr>
            <a:grpSpLocks/>
          </p:cNvGrpSpPr>
          <p:nvPr/>
        </p:nvGrpSpPr>
        <p:grpSpPr bwMode="auto">
          <a:xfrm>
            <a:off x="7642225" y="4213225"/>
            <a:ext cx="917575" cy="1223963"/>
            <a:chOff x="4814" y="2654"/>
            <a:chExt cx="578" cy="771"/>
          </a:xfrm>
        </p:grpSpPr>
        <p:sp>
          <p:nvSpPr>
            <p:cNvPr id="85066" name="Text Box 11"/>
            <p:cNvSpPr txBox="1">
              <a:spLocks noChangeArrowheads="1"/>
            </p:cNvSpPr>
            <p:nvPr/>
          </p:nvSpPr>
          <p:spPr bwMode="auto">
            <a:xfrm>
              <a:off x="4814" y="3213"/>
              <a:ext cx="57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CLOSED</a:t>
              </a:r>
            </a:p>
          </p:txBody>
        </p:sp>
        <p:sp>
          <p:nvSpPr>
            <p:cNvPr id="85067" name="Line 57"/>
            <p:cNvSpPr>
              <a:spLocks noChangeShapeType="1"/>
            </p:cNvSpPr>
            <p:nvPr/>
          </p:nvSpPr>
          <p:spPr bwMode="auto">
            <a:xfrm>
              <a:off x="5173" y="265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396365" name="Group 77"/>
          <p:cNvGrpSpPr>
            <a:grpSpLocks/>
          </p:cNvGrpSpPr>
          <p:nvPr/>
        </p:nvGrpSpPr>
        <p:grpSpPr bwMode="auto">
          <a:xfrm>
            <a:off x="585788" y="3605213"/>
            <a:ext cx="1400175" cy="1044575"/>
            <a:chOff x="369" y="2271"/>
            <a:chExt cx="882" cy="658"/>
          </a:xfrm>
        </p:grpSpPr>
        <p:sp>
          <p:nvSpPr>
            <p:cNvPr id="85064" name="Text Box 58"/>
            <p:cNvSpPr txBox="1">
              <a:spLocks noChangeArrowheads="1"/>
            </p:cNvSpPr>
            <p:nvPr/>
          </p:nvSpPr>
          <p:spPr bwMode="auto">
            <a:xfrm>
              <a:off x="369" y="2717"/>
              <a:ext cx="88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TIMED_WAIT</a:t>
              </a:r>
            </a:p>
          </p:txBody>
        </p:sp>
        <p:sp>
          <p:nvSpPr>
            <p:cNvPr id="85065" name="Line 60"/>
            <p:cNvSpPr>
              <a:spLocks noChangeShapeType="1"/>
            </p:cNvSpPr>
            <p:nvPr/>
          </p:nvSpPr>
          <p:spPr bwMode="auto">
            <a:xfrm>
              <a:off x="638" y="2271"/>
              <a:ext cx="0" cy="4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396369" name="Group 81"/>
          <p:cNvGrpSpPr>
            <a:grpSpLocks/>
          </p:cNvGrpSpPr>
          <p:nvPr/>
        </p:nvGrpSpPr>
        <p:grpSpPr bwMode="auto">
          <a:xfrm>
            <a:off x="674688" y="4486275"/>
            <a:ext cx="2743200" cy="1768475"/>
            <a:chOff x="425" y="2826"/>
            <a:chExt cx="1728" cy="1114"/>
          </a:xfrm>
        </p:grpSpPr>
        <p:sp>
          <p:nvSpPr>
            <p:cNvPr id="85058" name="Line 52"/>
            <p:cNvSpPr>
              <a:spLocks noChangeShapeType="1"/>
            </p:cNvSpPr>
            <p:nvPr/>
          </p:nvSpPr>
          <p:spPr bwMode="auto">
            <a:xfrm>
              <a:off x="1820" y="2833"/>
              <a:ext cx="7" cy="10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5059" name="Text Box 51"/>
            <p:cNvSpPr txBox="1">
              <a:spLocks noChangeArrowheads="1"/>
            </p:cNvSpPr>
            <p:nvPr/>
          </p:nvSpPr>
          <p:spPr bwMode="auto">
            <a:xfrm>
              <a:off x="1216" y="3093"/>
              <a:ext cx="937" cy="4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 timed wait </a:t>
              </a:r>
            </a:p>
            <a:p>
              <a:pPr algn="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for 2*max </a:t>
              </a:r>
            </a:p>
            <a:p>
              <a:pPr algn="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segment lifetime</a:t>
              </a:r>
            </a:p>
          </p:txBody>
        </p:sp>
        <p:sp>
          <p:nvSpPr>
            <p:cNvPr id="85060" name="Line 53"/>
            <p:cNvSpPr>
              <a:spLocks noChangeShapeType="1"/>
            </p:cNvSpPr>
            <p:nvPr/>
          </p:nvSpPr>
          <p:spPr bwMode="auto">
            <a:xfrm>
              <a:off x="1742" y="2826"/>
              <a:ext cx="1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5061" name="Line 54"/>
            <p:cNvSpPr>
              <a:spLocks noChangeShapeType="1"/>
            </p:cNvSpPr>
            <p:nvPr/>
          </p:nvSpPr>
          <p:spPr bwMode="auto">
            <a:xfrm>
              <a:off x="1759" y="3889"/>
              <a:ext cx="1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5062" name="Text Box 59"/>
            <p:cNvSpPr txBox="1">
              <a:spLocks noChangeArrowheads="1"/>
            </p:cNvSpPr>
            <p:nvPr/>
          </p:nvSpPr>
          <p:spPr bwMode="auto">
            <a:xfrm>
              <a:off x="425" y="3728"/>
              <a:ext cx="57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CLOSED</a:t>
              </a:r>
            </a:p>
          </p:txBody>
        </p:sp>
        <p:sp>
          <p:nvSpPr>
            <p:cNvPr id="85063" name="Line 61"/>
            <p:cNvSpPr>
              <a:spLocks noChangeShapeType="1"/>
            </p:cNvSpPr>
            <p:nvPr/>
          </p:nvSpPr>
          <p:spPr bwMode="auto">
            <a:xfrm>
              <a:off x="631" y="2918"/>
              <a:ext cx="0" cy="8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85008" name="Rectangle 62"/>
          <p:cNvSpPr>
            <a:spLocks noGrp="1" noChangeArrowheads="1"/>
          </p:cNvSpPr>
          <p:nvPr>
            <p:ph type="title"/>
          </p:nvPr>
        </p:nvSpPr>
        <p:spPr>
          <a:xfrm>
            <a:off x="433388" y="241300"/>
            <a:ext cx="7772400" cy="727075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TCP: closing a connection</a:t>
            </a:r>
          </a:p>
        </p:txBody>
      </p:sp>
      <p:grpSp>
        <p:nvGrpSpPr>
          <p:cNvPr id="396359" name="Group 71"/>
          <p:cNvGrpSpPr>
            <a:grpSpLocks/>
          </p:cNvGrpSpPr>
          <p:nvPr/>
        </p:nvGrpSpPr>
        <p:grpSpPr bwMode="auto">
          <a:xfrm>
            <a:off x="550863" y="2046288"/>
            <a:ext cx="1335087" cy="700087"/>
            <a:chOff x="347" y="1289"/>
            <a:chExt cx="841" cy="441"/>
          </a:xfrm>
        </p:grpSpPr>
        <p:sp>
          <p:nvSpPr>
            <p:cNvPr id="85056" name="Text Box 31"/>
            <p:cNvSpPr txBox="1">
              <a:spLocks noChangeArrowheads="1"/>
            </p:cNvSpPr>
            <p:nvPr/>
          </p:nvSpPr>
          <p:spPr bwMode="auto">
            <a:xfrm>
              <a:off x="347" y="1518"/>
              <a:ext cx="8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FIN_WAIT_1</a:t>
              </a:r>
            </a:p>
          </p:txBody>
        </p:sp>
        <p:sp>
          <p:nvSpPr>
            <p:cNvPr id="85057" name="Line 32"/>
            <p:cNvSpPr>
              <a:spLocks noChangeShapeType="1"/>
            </p:cNvSpPr>
            <p:nvPr/>
          </p:nvSpPr>
          <p:spPr bwMode="auto">
            <a:xfrm>
              <a:off x="630" y="1289"/>
              <a:ext cx="0" cy="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396358" name="Group 70"/>
          <p:cNvGrpSpPr>
            <a:grpSpLocks/>
          </p:cNvGrpSpPr>
          <p:nvPr/>
        </p:nvGrpSpPr>
        <p:grpSpPr bwMode="auto">
          <a:xfrm>
            <a:off x="1204913" y="2100263"/>
            <a:ext cx="4775200" cy="1014412"/>
            <a:chOff x="759" y="1323"/>
            <a:chExt cx="3008" cy="639"/>
          </a:xfrm>
        </p:grpSpPr>
        <p:sp>
          <p:nvSpPr>
            <p:cNvPr id="85051" name="Line 6"/>
            <p:cNvSpPr>
              <a:spLocks noChangeShapeType="1"/>
            </p:cNvSpPr>
            <p:nvPr/>
          </p:nvSpPr>
          <p:spPr bwMode="auto">
            <a:xfrm>
              <a:off x="2195" y="1442"/>
              <a:ext cx="1572" cy="32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5052" name="Rectangle 7"/>
            <p:cNvSpPr>
              <a:spLocks noChangeArrowheads="1"/>
            </p:cNvSpPr>
            <p:nvPr/>
          </p:nvSpPr>
          <p:spPr bwMode="auto">
            <a:xfrm>
              <a:off x="2644" y="1369"/>
              <a:ext cx="590" cy="3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5053" name="Text Box 8"/>
            <p:cNvSpPr txBox="1">
              <a:spLocks noChangeArrowheads="1"/>
            </p:cNvSpPr>
            <p:nvPr/>
          </p:nvSpPr>
          <p:spPr bwMode="auto">
            <a:xfrm>
              <a:off x="2430" y="1493"/>
              <a:ext cx="10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FINbit=1, seq=x</a:t>
              </a:r>
            </a:p>
          </p:txBody>
        </p:sp>
        <p:sp>
          <p:nvSpPr>
            <p:cNvPr id="85054" name="Text Box 9"/>
            <p:cNvSpPr txBox="1">
              <a:spLocks noChangeArrowheads="1"/>
            </p:cNvSpPr>
            <p:nvPr/>
          </p:nvSpPr>
          <p:spPr bwMode="auto">
            <a:xfrm>
              <a:off x="1209" y="1541"/>
              <a:ext cx="913" cy="4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can no longer</a:t>
              </a:r>
            </a:p>
            <a:p>
              <a:pPr algn="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send but can</a:t>
              </a:r>
            </a:p>
            <a:p>
              <a:pPr algn="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 receive data</a:t>
              </a:r>
            </a:p>
          </p:txBody>
        </p:sp>
        <p:sp>
          <p:nvSpPr>
            <p:cNvPr id="85055" name="Text Box 67"/>
            <p:cNvSpPr txBox="1">
              <a:spLocks noChangeArrowheads="1"/>
            </p:cNvSpPr>
            <p:nvPr/>
          </p:nvSpPr>
          <p:spPr bwMode="auto">
            <a:xfrm>
              <a:off x="759" y="1323"/>
              <a:ext cx="145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  <a:latin typeface="Courier New" charset="0"/>
                </a:rPr>
                <a:t>clientSocket.close()</a:t>
              </a:r>
            </a:p>
          </p:txBody>
        </p:sp>
      </p:grpSp>
      <p:sp>
        <p:nvSpPr>
          <p:cNvPr id="85011" name="Text Box 84"/>
          <p:cNvSpPr txBox="1">
            <a:spLocks noChangeArrowheads="1"/>
          </p:cNvSpPr>
          <p:nvPr/>
        </p:nvSpPr>
        <p:spPr bwMode="auto">
          <a:xfrm>
            <a:off x="498475" y="1368425"/>
            <a:ext cx="116046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i="1" smtClean="0">
                <a:solidFill>
                  <a:srgbClr val="000099"/>
                </a:solidFill>
              </a:rPr>
              <a:t>client state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i="1" smtClean="0">
              <a:solidFill>
                <a:srgbClr val="000099"/>
              </a:solidFill>
            </a:endParaRPr>
          </a:p>
        </p:txBody>
      </p:sp>
      <p:sp>
        <p:nvSpPr>
          <p:cNvPr id="85012" name="Text Box 85"/>
          <p:cNvSpPr txBox="1">
            <a:spLocks noChangeArrowheads="1"/>
          </p:cNvSpPr>
          <p:nvPr/>
        </p:nvSpPr>
        <p:spPr bwMode="auto">
          <a:xfrm>
            <a:off x="7353300" y="1385888"/>
            <a:ext cx="12382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i="1" smtClean="0">
                <a:solidFill>
                  <a:srgbClr val="000099"/>
                </a:solidFill>
              </a:rPr>
              <a:t>server state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i="1" smtClean="0">
              <a:solidFill>
                <a:srgbClr val="000099"/>
              </a:solidFill>
            </a:endParaRPr>
          </a:p>
        </p:txBody>
      </p:sp>
      <p:sp>
        <p:nvSpPr>
          <p:cNvPr id="85013" name="Text Box 86"/>
          <p:cNvSpPr txBox="1">
            <a:spLocks noChangeArrowheads="1"/>
          </p:cNvSpPr>
          <p:nvPr/>
        </p:nvSpPr>
        <p:spPr bwMode="auto">
          <a:xfrm>
            <a:off x="7769225" y="1768475"/>
            <a:ext cx="771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ESTAB</a:t>
            </a:r>
          </a:p>
        </p:txBody>
      </p:sp>
      <p:sp>
        <p:nvSpPr>
          <p:cNvPr id="85014" name="Text Box 87"/>
          <p:cNvSpPr txBox="1">
            <a:spLocks noChangeArrowheads="1"/>
          </p:cNvSpPr>
          <p:nvPr/>
        </p:nvSpPr>
        <p:spPr bwMode="auto">
          <a:xfrm>
            <a:off x="533400" y="1751013"/>
            <a:ext cx="771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ESTAB</a:t>
            </a:r>
          </a:p>
        </p:txBody>
      </p:sp>
      <p:grpSp>
        <p:nvGrpSpPr>
          <p:cNvPr id="86039" name="Group 88"/>
          <p:cNvGrpSpPr>
            <a:grpSpLocks/>
          </p:cNvGrpSpPr>
          <p:nvPr/>
        </p:nvGrpSpPr>
        <p:grpSpPr bwMode="auto">
          <a:xfrm>
            <a:off x="3140075" y="1443038"/>
            <a:ext cx="642938" cy="600075"/>
            <a:chOff x="-44" y="1473"/>
            <a:chExt cx="981" cy="1105"/>
          </a:xfrm>
        </p:grpSpPr>
        <p:pic>
          <p:nvPicPr>
            <p:cNvPr id="86073" name="Picture 89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6074" name="Freeform 9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</p:grpSp>
      <p:grpSp>
        <p:nvGrpSpPr>
          <p:cNvPr id="86040" name="Group 91"/>
          <p:cNvGrpSpPr>
            <a:grpSpLocks/>
          </p:cNvGrpSpPr>
          <p:nvPr/>
        </p:nvGrpSpPr>
        <p:grpSpPr bwMode="auto">
          <a:xfrm>
            <a:off x="5772150" y="1446213"/>
            <a:ext cx="336550" cy="512762"/>
            <a:chOff x="4140" y="429"/>
            <a:chExt cx="1425" cy="2396"/>
          </a:xfrm>
        </p:grpSpPr>
        <p:sp>
          <p:nvSpPr>
            <p:cNvPr id="86041" name="Freeform 92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85018" name="Rectangle 93"/>
            <p:cNvSpPr>
              <a:spLocks noChangeArrowheads="1"/>
            </p:cNvSpPr>
            <p:nvPr/>
          </p:nvSpPr>
          <p:spPr bwMode="auto">
            <a:xfrm>
              <a:off x="4207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6043" name="Freeform 94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86044" name="Freeform 95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85021" name="Rectangle 96"/>
            <p:cNvSpPr>
              <a:spLocks noChangeArrowheads="1"/>
            </p:cNvSpPr>
            <p:nvPr/>
          </p:nvSpPr>
          <p:spPr bwMode="auto">
            <a:xfrm>
              <a:off x="4214" y="696"/>
              <a:ext cx="592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grpSp>
          <p:nvGrpSpPr>
            <p:cNvPr id="86046" name="Group 97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5047" name="AutoShape 98"/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1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5048" name="AutoShape 99"/>
              <p:cNvSpPr>
                <a:spLocks noChangeArrowheads="1"/>
              </p:cNvSpPr>
              <p:nvPr/>
            </p:nvSpPr>
            <p:spPr bwMode="auto">
              <a:xfrm>
                <a:off x="634" y="2581"/>
                <a:ext cx="688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5023" name="Rectangle 100"/>
            <p:cNvSpPr>
              <a:spLocks noChangeArrowheads="1"/>
            </p:cNvSpPr>
            <p:nvPr/>
          </p:nvSpPr>
          <p:spPr bwMode="auto">
            <a:xfrm>
              <a:off x="4221" y="1022"/>
              <a:ext cx="598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grpSp>
          <p:nvGrpSpPr>
            <p:cNvPr id="86048" name="Group 101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5045" name="AutoShape 102"/>
              <p:cNvSpPr>
                <a:spLocks noChangeArrowheads="1"/>
              </p:cNvSpPr>
              <p:nvPr/>
            </p:nvSpPr>
            <p:spPr bwMode="auto">
              <a:xfrm>
                <a:off x="611" y="2567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5046" name="AutoShape 103"/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6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5025" name="Rectangle 104"/>
            <p:cNvSpPr>
              <a:spLocks noChangeArrowheads="1"/>
            </p:cNvSpPr>
            <p:nvPr/>
          </p:nvSpPr>
          <p:spPr bwMode="auto">
            <a:xfrm>
              <a:off x="4214" y="1356"/>
              <a:ext cx="598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5026" name="Rectangle 105"/>
            <p:cNvSpPr>
              <a:spLocks noChangeArrowheads="1"/>
            </p:cNvSpPr>
            <p:nvPr/>
          </p:nvSpPr>
          <p:spPr bwMode="auto">
            <a:xfrm>
              <a:off x="4227" y="1653"/>
              <a:ext cx="598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grpSp>
          <p:nvGrpSpPr>
            <p:cNvPr id="86051" name="Group 106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5043" name="AutoShape 107"/>
              <p:cNvSpPr>
                <a:spLocks noChangeArrowheads="1"/>
              </p:cNvSpPr>
              <p:nvPr/>
            </p:nvSpPr>
            <p:spPr bwMode="auto">
              <a:xfrm>
                <a:off x="618" y="2571"/>
                <a:ext cx="720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5044" name="AutoShape 108"/>
              <p:cNvSpPr>
                <a:spLocks noChangeArrowheads="1"/>
              </p:cNvSpPr>
              <p:nvPr/>
            </p:nvSpPr>
            <p:spPr bwMode="auto">
              <a:xfrm>
                <a:off x="635" y="2585"/>
                <a:ext cx="687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6052" name="Freeform 109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grpSp>
          <p:nvGrpSpPr>
            <p:cNvPr id="86053" name="Group 110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5041" name="AutoShape 111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8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5042" name="AutoShape 112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5030" name="Rectangle 113"/>
            <p:cNvSpPr>
              <a:spLocks noChangeArrowheads="1"/>
            </p:cNvSpPr>
            <p:nvPr/>
          </p:nvSpPr>
          <p:spPr bwMode="auto">
            <a:xfrm>
              <a:off x="5249" y="429"/>
              <a:ext cx="67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6055" name="Freeform 114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86056" name="Freeform 115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85033" name="Oval 116"/>
            <p:cNvSpPr>
              <a:spLocks noChangeArrowheads="1"/>
            </p:cNvSpPr>
            <p:nvPr/>
          </p:nvSpPr>
          <p:spPr bwMode="auto">
            <a:xfrm>
              <a:off x="5518" y="2610"/>
              <a:ext cx="47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6058" name="Freeform 117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85035" name="AutoShape 118"/>
            <p:cNvSpPr>
              <a:spLocks noChangeArrowheads="1"/>
            </p:cNvSpPr>
            <p:nvPr/>
          </p:nvSpPr>
          <p:spPr bwMode="auto">
            <a:xfrm>
              <a:off x="4140" y="2677"/>
              <a:ext cx="1196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5036" name="AutoShape 119"/>
            <p:cNvSpPr>
              <a:spLocks noChangeArrowheads="1"/>
            </p:cNvSpPr>
            <p:nvPr/>
          </p:nvSpPr>
          <p:spPr bwMode="auto">
            <a:xfrm>
              <a:off x="4207" y="2714"/>
              <a:ext cx="1069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5037" name="Oval 120"/>
            <p:cNvSpPr>
              <a:spLocks noChangeArrowheads="1"/>
            </p:cNvSpPr>
            <p:nvPr/>
          </p:nvSpPr>
          <p:spPr bwMode="auto">
            <a:xfrm>
              <a:off x="4308" y="2380"/>
              <a:ext cx="155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5038" name="Oval 121"/>
            <p:cNvSpPr>
              <a:spLocks noChangeArrowheads="1"/>
            </p:cNvSpPr>
            <p:nvPr/>
          </p:nvSpPr>
          <p:spPr bwMode="auto">
            <a:xfrm>
              <a:off x="4483" y="2387"/>
              <a:ext cx="161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039" name="Oval 122"/>
            <p:cNvSpPr>
              <a:spLocks noChangeArrowheads="1"/>
            </p:cNvSpPr>
            <p:nvPr/>
          </p:nvSpPr>
          <p:spPr bwMode="auto">
            <a:xfrm>
              <a:off x="4664" y="2380"/>
              <a:ext cx="155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5040" name="Rectangle 123"/>
            <p:cNvSpPr>
              <a:spLocks noChangeArrowheads="1"/>
            </p:cNvSpPr>
            <p:nvPr/>
          </p:nvSpPr>
          <p:spPr bwMode="auto">
            <a:xfrm>
              <a:off x="5061" y="1838"/>
              <a:ext cx="87" cy="757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627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6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96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96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96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96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396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96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96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6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96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96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86019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/>
              <a:t>3-</a:t>
            </a:r>
            <a:fld id="{0F826BA2-1E8D-40D3-ADC9-032A087CEE03}" type="slidenum">
              <a:rPr lang="en-US" altLang="en-US" sz="1200" smtClean="0"/>
              <a:pPr>
                <a:defRPr/>
              </a:pPr>
              <a:t>34</a:t>
            </a:fld>
            <a:endParaRPr lang="en-US" altLang="en-US" sz="1200" smtClean="0"/>
          </a:p>
        </p:txBody>
      </p:sp>
      <p:sp>
        <p:nvSpPr>
          <p:cNvPr id="860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Chapter 3 outline</a:t>
            </a:r>
          </a:p>
        </p:txBody>
      </p:sp>
      <p:sp>
        <p:nvSpPr>
          <p:cNvPr id="8602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3.1 transport-layer services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3.2 multiplexing and demultiplexing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3.3 connectionless transport: UDP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3.4 principles of reliable data transfer</a:t>
            </a:r>
          </a:p>
        </p:txBody>
      </p:sp>
      <p:sp>
        <p:nvSpPr>
          <p:cNvPr id="8602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251325" cy="4648200"/>
          </a:xfrm>
        </p:spPr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 dirty="0">
                <a:ea typeface="ＭＳ Ｐゴシック" charset="0"/>
                <a:cs typeface="+mn-cs"/>
              </a:rPr>
              <a:t>3.5 connection-oriented transport: TCP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segment structure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reliable data transfer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flow control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connection management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  <a:cs typeface="+mn-cs"/>
              </a:rPr>
              <a:t>3.6 principles of congestion control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  <a:cs typeface="+mn-cs"/>
              </a:rPr>
              <a:t>3.7 TCP congestion control</a:t>
            </a:r>
          </a:p>
        </p:txBody>
      </p:sp>
      <p:pic>
        <p:nvPicPr>
          <p:cNvPr id="87047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039813"/>
            <a:ext cx="43878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829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87043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/>
              <a:t>3-</a:t>
            </a:r>
            <a:fld id="{AF79D550-1854-46E9-9875-8CC6E522D331}" type="slidenum">
              <a:rPr lang="en-US" altLang="en-US" sz="1200" smtClean="0"/>
              <a:pPr>
                <a:defRPr/>
              </a:pPr>
              <a:t>35</a:t>
            </a:fld>
            <a:endParaRPr lang="en-US" altLang="en-US" sz="1200" smtClean="0"/>
          </a:p>
        </p:txBody>
      </p:sp>
      <p:sp>
        <p:nvSpPr>
          <p:cNvPr id="8704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7762875" cy="464820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en-US" sz="3200" i="1" dirty="0" smtClean="0">
                <a:solidFill>
                  <a:srgbClr val="CC0000"/>
                </a:solidFill>
              </a:rPr>
              <a:t>congestion</a:t>
            </a:r>
            <a:r>
              <a:rPr lang="en-US" altLang="en-US" sz="3200" dirty="0" smtClean="0">
                <a:solidFill>
                  <a:srgbClr val="CC0000"/>
                </a:solidFill>
              </a:rPr>
              <a:t>:</a:t>
            </a:r>
            <a:endParaRPr lang="en-US" altLang="en-US" dirty="0" smtClean="0">
              <a:solidFill>
                <a:srgbClr val="CC0000"/>
              </a:solidFill>
            </a:endParaRPr>
          </a:p>
          <a:p>
            <a:pPr>
              <a:defRPr/>
            </a:pPr>
            <a:r>
              <a:rPr lang="en-US" altLang="en-US" dirty="0" smtClean="0"/>
              <a:t>informally: </a:t>
            </a:r>
            <a:r>
              <a:rPr lang="en-US" altLang="ja-JP" dirty="0" smtClean="0"/>
              <a:t>“too many sources sending too much data too fast for </a:t>
            </a:r>
            <a:r>
              <a:rPr lang="en-US" altLang="ja-JP" i="1" dirty="0" smtClean="0">
                <a:solidFill>
                  <a:srgbClr val="000099"/>
                </a:solidFill>
              </a:rPr>
              <a:t>network</a:t>
            </a:r>
            <a:r>
              <a:rPr lang="en-US" altLang="ja-JP" dirty="0" smtClean="0"/>
              <a:t> to handle”</a:t>
            </a:r>
          </a:p>
          <a:p>
            <a:pPr>
              <a:defRPr/>
            </a:pPr>
            <a:r>
              <a:rPr lang="en-US" altLang="en-US" dirty="0" smtClean="0"/>
              <a:t>different from flow control!</a:t>
            </a:r>
          </a:p>
          <a:p>
            <a:pPr>
              <a:defRPr/>
            </a:pPr>
            <a:r>
              <a:rPr lang="en-US" altLang="en-US" dirty="0" smtClean="0"/>
              <a:t>manifestations:</a:t>
            </a:r>
          </a:p>
          <a:p>
            <a:pPr lvl="1">
              <a:defRPr/>
            </a:pPr>
            <a:r>
              <a:rPr lang="en-US" altLang="en-US" sz="2800" dirty="0" smtClean="0"/>
              <a:t>lost packets (buffer overflow at routers)</a:t>
            </a:r>
          </a:p>
          <a:p>
            <a:pPr lvl="1">
              <a:defRPr/>
            </a:pPr>
            <a:r>
              <a:rPr lang="en-US" altLang="en-US" sz="2800" dirty="0" smtClean="0"/>
              <a:t>long delays (</a:t>
            </a:r>
            <a:r>
              <a:rPr lang="en-US" altLang="en-US" sz="2800" dirty="0" err="1" smtClean="0"/>
              <a:t>queueing</a:t>
            </a:r>
            <a:r>
              <a:rPr lang="en-US" altLang="en-US" sz="2800" dirty="0" smtClean="0"/>
              <a:t> in router buffers)</a:t>
            </a:r>
          </a:p>
          <a:p>
            <a:pPr>
              <a:defRPr/>
            </a:pPr>
            <a:r>
              <a:rPr lang="en-US" altLang="en-US" dirty="0" smtClean="0"/>
              <a:t>a top-10 problem!</a:t>
            </a:r>
          </a:p>
          <a:p>
            <a:pPr>
              <a:defRPr/>
            </a:pPr>
            <a:endParaRPr lang="en-US" altLang="en-US" sz="2400" dirty="0" smtClean="0"/>
          </a:p>
        </p:txBody>
      </p:sp>
      <p:pic>
        <p:nvPicPr>
          <p:cNvPr id="88069" name="Picture 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1092200"/>
            <a:ext cx="6856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6" name="Rectangle 2"/>
          <p:cNvSpPr>
            <a:spLocks noGrp="1" noChangeArrowheads="1"/>
          </p:cNvSpPr>
          <p:nvPr>
            <p:ph type="title"/>
          </p:nvPr>
        </p:nvSpPr>
        <p:spPr>
          <a:xfrm>
            <a:off x="566738" y="352425"/>
            <a:ext cx="7772400" cy="1030288"/>
          </a:xfrm>
        </p:spPr>
        <p:txBody>
          <a:bodyPr/>
          <a:lstStyle/>
          <a:p>
            <a:pPr>
              <a:defRPr/>
            </a:pPr>
            <a:r>
              <a:rPr lang="en-US" altLang="en-US" sz="4000" smtClean="0"/>
              <a:t>Principles of congestion control</a:t>
            </a: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2754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87043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/>
              <a:t>3-</a:t>
            </a:r>
            <a:fld id="{AF79D550-1854-46E9-9875-8CC6E522D331}" type="slidenum">
              <a:rPr lang="en-US" altLang="en-US" sz="1200" smtClean="0"/>
              <a:pPr>
                <a:defRPr/>
              </a:pPr>
              <a:t>36</a:t>
            </a:fld>
            <a:endParaRPr lang="en-US" altLang="en-US" sz="1200" smtClean="0"/>
          </a:p>
        </p:txBody>
      </p:sp>
      <p:pic>
        <p:nvPicPr>
          <p:cNvPr id="88069" name="Picture 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1092200"/>
            <a:ext cx="6856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6" name="Rectangle 2"/>
          <p:cNvSpPr>
            <a:spLocks noGrp="1" noChangeArrowheads="1"/>
          </p:cNvSpPr>
          <p:nvPr>
            <p:ph type="title"/>
          </p:nvPr>
        </p:nvSpPr>
        <p:spPr>
          <a:xfrm>
            <a:off x="566738" y="352425"/>
            <a:ext cx="7772400" cy="1030288"/>
          </a:xfrm>
        </p:spPr>
        <p:txBody>
          <a:bodyPr/>
          <a:lstStyle/>
          <a:p>
            <a:pPr>
              <a:defRPr/>
            </a:pPr>
            <a:r>
              <a:rPr lang="en-US" altLang="en-US" sz="4000" smtClean="0"/>
              <a:t>Principles of congestion control</a:t>
            </a:r>
            <a:endParaRPr lang="en-US" altLang="en-US" smtClean="0"/>
          </a:p>
        </p:txBody>
      </p:sp>
      <p:sp>
        <p:nvSpPr>
          <p:cNvPr id="8" name="Freeform 354"/>
          <p:cNvSpPr>
            <a:spLocks/>
          </p:cNvSpPr>
          <p:nvPr/>
        </p:nvSpPr>
        <p:spPr bwMode="auto">
          <a:xfrm flipH="1">
            <a:off x="2933700" y="2271712"/>
            <a:ext cx="236538" cy="1014413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Freeform 350"/>
          <p:cNvSpPr>
            <a:spLocks/>
          </p:cNvSpPr>
          <p:nvPr/>
        </p:nvSpPr>
        <p:spPr bwMode="auto">
          <a:xfrm flipH="1">
            <a:off x="917575" y="4252912"/>
            <a:ext cx="236538" cy="1014413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Freeform 347"/>
          <p:cNvSpPr>
            <a:spLocks/>
          </p:cNvSpPr>
          <p:nvPr/>
        </p:nvSpPr>
        <p:spPr bwMode="auto">
          <a:xfrm>
            <a:off x="7175500" y="4451350"/>
            <a:ext cx="236538" cy="1014412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344"/>
          <p:cNvSpPr>
            <a:spLocks/>
          </p:cNvSpPr>
          <p:nvPr/>
        </p:nvSpPr>
        <p:spPr bwMode="auto">
          <a:xfrm>
            <a:off x="7608888" y="2436812"/>
            <a:ext cx="236537" cy="1014413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4537075" y="2957512"/>
            <a:ext cx="1912938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Arial" charset="0"/>
              </a:rPr>
              <a:t>finite shared output link buffers</a:t>
            </a:r>
            <a:endParaRPr lang="en-US" altLang="en-US" sz="16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 flipH="1">
            <a:off x="3224213" y="3338512"/>
            <a:ext cx="923925" cy="8667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 flipH="1">
            <a:off x="3709988" y="3338512"/>
            <a:ext cx="43815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" name="Group 58"/>
          <p:cNvGrpSpPr>
            <a:grpSpLocks/>
          </p:cNvGrpSpPr>
          <p:nvPr/>
        </p:nvGrpSpPr>
        <p:grpSpPr bwMode="auto">
          <a:xfrm>
            <a:off x="3163888" y="2319337"/>
            <a:ext cx="650875" cy="904875"/>
            <a:chOff x="12762" y="10336"/>
            <a:chExt cx="1027" cy="1700"/>
          </a:xfrm>
        </p:grpSpPr>
        <p:sp>
          <p:nvSpPr>
            <p:cNvPr id="16" name="Rectangle 59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itchFamily="34" charset="0"/>
              </a:endParaRPr>
            </a:p>
          </p:txBody>
        </p:sp>
        <p:sp>
          <p:nvSpPr>
            <p:cNvPr id="17" name="Rectangle 60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itchFamily="34" charset="0"/>
              </a:endParaRPr>
            </a:p>
          </p:txBody>
        </p:sp>
        <p:sp>
          <p:nvSpPr>
            <p:cNvPr id="18" name="Line 61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62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63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64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" name="Text Box 65"/>
          <p:cNvSpPr txBox="1">
            <a:spLocks noChangeArrowheads="1"/>
          </p:cNvSpPr>
          <p:nvPr/>
        </p:nvSpPr>
        <p:spPr bwMode="auto">
          <a:xfrm>
            <a:off x="3065463" y="2005012"/>
            <a:ext cx="73501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Arial" charset="0"/>
              </a:rPr>
              <a:t>Host A</a:t>
            </a:r>
          </a:p>
        </p:txBody>
      </p:sp>
      <p:sp>
        <p:nvSpPr>
          <p:cNvPr id="23" name="Line 67"/>
          <p:cNvSpPr>
            <a:spLocks noChangeShapeType="1"/>
          </p:cNvSpPr>
          <p:nvPr/>
        </p:nvSpPr>
        <p:spPr bwMode="auto">
          <a:xfrm flipH="1">
            <a:off x="1870075" y="5319712"/>
            <a:ext cx="1458913" cy="111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4" name="Group 109"/>
          <p:cNvGrpSpPr>
            <a:grpSpLocks/>
          </p:cNvGrpSpPr>
          <p:nvPr/>
        </p:nvGrpSpPr>
        <p:grpSpPr bwMode="auto">
          <a:xfrm>
            <a:off x="1154113" y="4291012"/>
            <a:ext cx="650875" cy="904875"/>
            <a:chOff x="12762" y="10336"/>
            <a:chExt cx="1027" cy="1700"/>
          </a:xfrm>
        </p:grpSpPr>
        <p:sp>
          <p:nvSpPr>
            <p:cNvPr id="25" name="Rectangle 110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itchFamily="34" charset="0"/>
              </a:endParaRPr>
            </a:p>
          </p:txBody>
        </p:sp>
        <p:sp>
          <p:nvSpPr>
            <p:cNvPr id="26" name="Rectangle 111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itchFamily="34" charset="0"/>
              </a:endParaRPr>
            </a:p>
          </p:txBody>
        </p:sp>
        <p:sp>
          <p:nvSpPr>
            <p:cNvPr id="27" name="Line 112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13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14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115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" name="Line 117"/>
          <p:cNvSpPr>
            <a:spLocks noChangeShapeType="1"/>
          </p:cNvSpPr>
          <p:nvPr/>
        </p:nvSpPr>
        <p:spPr bwMode="auto">
          <a:xfrm flipH="1">
            <a:off x="3709988" y="3767137"/>
            <a:ext cx="72390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118"/>
          <p:cNvSpPr>
            <a:spLocks noChangeShapeType="1"/>
          </p:cNvSpPr>
          <p:nvPr/>
        </p:nvSpPr>
        <p:spPr bwMode="auto">
          <a:xfrm flipH="1" flipV="1">
            <a:off x="5491163" y="3786187"/>
            <a:ext cx="779462" cy="9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119"/>
          <p:cNvSpPr>
            <a:spLocks noChangeShapeType="1"/>
          </p:cNvSpPr>
          <p:nvPr/>
        </p:nvSpPr>
        <p:spPr bwMode="auto">
          <a:xfrm flipH="1">
            <a:off x="5434013" y="3357562"/>
            <a:ext cx="1296987" cy="1295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120"/>
          <p:cNvSpPr>
            <a:spLocks noChangeShapeType="1"/>
          </p:cNvSpPr>
          <p:nvPr/>
        </p:nvSpPr>
        <p:spPr bwMode="auto">
          <a:xfrm flipH="1">
            <a:off x="6689725" y="3376612"/>
            <a:ext cx="43973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Freeform 123"/>
          <p:cNvSpPr>
            <a:spLocks/>
          </p:cNvSpPr>
          <p:nvPr/>
        </p:nvSpPr>
        <p:spPr bwMode="auto">
          <a:xfrm>
            <a:off x="7115175" y="2794000"/>
            <a:ext cx="315913" cy="360362"/>
          </a:xfrm>
          <a:custGeom>
            <a:avLst/>
            <a:gdLst>
              <a:gd name="T0" fmla="*/ 2147483647 w 650"/>
              <a:gd name="T1" fmla="*/ 2147483647 h 735"/>
              <a:gd name="T2" fmla="*/ 2147483647 w 650"/>
              <a:gd name="T3" fmla="*/ 2147483647 h 735"/>
              <a:gd name="T4" fmla="*/ 2147483647 w 650"/>
              <a:gd name="T5" fmla="*/ 2147483647 h 735"/>
              <a:gd name="T6" fmla="*/ 2147483647 w 650"/>
              <a:gd name="T7" fmla="*/ 2147483647 h 735"/>
              <a:gd name="T8" fmla="*/ 2147483647 w 650"/>
              <a:gd name="T9" fmla="*/ 2147483647 h 735"/>
              <a:gd name="T10" fmla="*/ 2147483647 w 650"/>
              <a:gd name="T11" fmla="*/ 2147483647 h 735"/>
              <a:gd name="T12" fmla="*/ 2147483647 w 650"/>
              <a:gd name="T13" fmla="*/ 2147483647 h 735"/>
              <a:gd name="T14" fmla="*/ 2147483647 w 650"/>
              <a:gd name="T15" fmla="*/ 2147483647 h 735"/>
              <a:gd name="T16" fmla="*/ 2147483647 w 650"/>
              <a:gd name="T17" fmla="*/ 2147483647 h 735"/>
              <a:gd name="T18" fmla="*/ 2147483647 w 650"/>
              <a:gd name="T19" fmla="*/ 0 h 735"/>
              <a:gd name="T20" fmla="*/ 2147483647 w 650"/>
              <a:gd name="T21" fmla="*/ 2147483647 h 735"/>
              <a:gd name="T22" fmla="*/ 2147483647 w 650"/>
              <a:gd name="T23" fmla="*/ 2147483647 h 735"/>
              <a:gd name="T24" fmla="*/ 2147483647 w 650"/>
              <a:gd name="T25" fmla="*/ 2147483647 h 735"/>
              <a:gd name="T26" fmla="*/ 2147483647 w 650"/>
              <a:gd name="T27" fmla="*/ 2147483647 h 735"/>
              <a:gd name="T28" fmla="*/ 2147483647 w 650"/>
              <a:gd name="T29" fmla="*/ 2147483647 h 735"/>
              <a:gd name="T30" fmla="*/ 2147483647 w 650"/>
              <a:gd name="T31" fmla="*/ 2147483647 h 735"/>
              <a:gd name="T32" fmla="*/ 2147483647 w 650"/>
              <a:gd name="T33" fmla="*/ 2147483647 h 735"/>
              <a:gd name="T34" fmla="*/ 2147483647 w 650"/>
              <a:gd name="T35" fmla="*/ 2147483647 h 735"/>
              <a:gd name="T36" fmla="*/ 2147483647 w 650"/>
              <a:gd name="T37" fmla="*/ 2147483647 h 735"/>
              <a:gd name="T38" fmla="*/ 2147483647 w 650"/>
              <a:gd name="T39" fmla="*/ 2147483647 h 735"/>
              <a:gd name="T40" fmla="*/ 2147483647 w 650"/>
              <a:gd name="T41" fmla="*/ 2147483647 h 735"/>
              <a:gd name="T42" fmla="*/ 0 w 650"/>
              <a:gd name="T43" fmla="*/ 2147483647 h 735"/>
              <a:gd name="T44" fmla="*/ 2147483647 w 650"/>
              <a:gd name="T45" fmla="*/ 2147483647 h 735"/>
              <a:gd name="T46" fmla="*/ 2147483647 w 650"/>
              <a:gd name="T47" fmla="*/ 2147483647 h 735"/>
              <a:gd name="T48" fmla="*/ 2147483647 w 650"/>
              <a:gd name="T49" fmla="*/ 2147483647 h 735"/>
              <a:gd name="T50" fmla="*/ 2147483647 w 650"/>
              <a:gd name="T51" fmla="*/ 2147483647 h 735"/>
              <a:gd name="T52" fmla="*/ 2147483647 w 650"/>
              <a:gd name="T53" fmla="*/ 2147483647 h 735"/>
              <a:gd name="T54" fmla="*/ 2147483647 w 650"/>
              <a:gd name="T55" fmla="*/ 2147483647 h 735"/>
              <a:gd name="T56" fmla="*/ 2147483647 w 650"/>
              <a:gd name="T57" fmla="*/ 2147483647 h 735"/>
              <a:gd name="T58" fmla="*/ 2147483647 w 650"/>
              <a:gd name="T59" fmla="*/ 2147483647 h 735"/>
              <a:gd name="T60" fmla="*/ 2147483647 w 650"/>
              <a:gd name="T61" fmla="*/ 2147483647 h 735"/>
              <a:gd name="T62" fmla="*/ 2147483647 w 650"/>
              <a:gd name="T63" fmla="*/ 2147483647 h 735"/>
              <a:gd name="T64" fmla="*/ 2147483647 w 650"/>
              <a:gd name="T65" fmla="*/ 2147483647 h 735"/>
              <a:gd name="T66" fmla="*/ 2147483647 w 650"/>
              <a:gd name="T67" fmla="*/ 2147483647 h 735"/>
              <a:gd name="T68" fmla="*/ 2147483647 w 650"/>
              <a:gd name="T69" fmla="*/ 2147483647 h 735"/>
              <a:gd name="T70" fmla="*/ 2147483647 w 650"/>
              <a:gd name="T71" fmla="*/ 2147483647 h 735"/>
              <a:gd name="T72" fmla="*/ 2147483647 w 650"/>
              <a:gd name="T73" fmla="*/ 2147483647 h 735"/>
              <a:gd name="T74" fmla="*/ 2147483647 w 650"/>
              <a:gd name="T75" fmla="*/ 2147483647 h 735"/>
              <a:gd name="T76" fmla="*/ 2147483647 w 650"/>
              <a:gd name="T77" fmla="*/ 2147483647 h 735"/>
              <a:gd name="T78" fmla="*/ 2147483647 w 650"/>
              <a:gd name="T79" fmla="*/ 2147483647 h 735"/>
              <a:gd name="T80" fmla="*/ 2147483647 w 650"/>
              <a:gd name="T81" fmla="*/ 2147483647 h 735"/>
              <a:gd name="T82" fmla="*/ 2147483647 w 650"/>
              <a:gd name="T83" fmla="*/ 2147483647 h 735"/>
              <a:gd name="T84" fmla="*/ 2147483647 w 650"/>
              <a:gd name="T85" fmla="*/ 2147483647 h 735"/>
              <a:gd name="T86" fmla="*/ 2147483647 w 650"/>
              <a:gd name="T87" fmla="*/ 2147483647 h 735"/>
              <a:gd name="T88" fmla="*/ 2147483647 w 650"/>
              <a:gd name="T89" fmla="*/ 2147483647 h 735"/>
              <a:gd name="T90" fmla="*/ 2147483647 w 650"/>
              <a:gd name="T91" fmla="*/ 2147483647 h 735"/>
              <a:gd name="T92" fmla="*/ 2147483647 w 650"/>
              <a:gd name="T93" fmla="*/ 2147483647 h 735"/>
              <a:gd name="T94" fmla="*/ 2147483647 w 650"/>
              <a:gd name="T95" fmla="*/ 2147483647 h 735"/>
              <a:gd name="T96" fmla="*/ 2147483647 w 650"/>
              <a:gd name="T97" fmla="*/ 2147483647 h 735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650" h="735">
                <a:moveTo>
                  <a:pt x="645" y="27"/>
                </a:moveTo>
                <a:lnTo>
                  <a:pt x="642" y="26"/>
                </a:lnTo>
                <a:lnTo>
                  <a:pt x="631" y="23"/>
                </a:lnTo>
                <a:lnTo>
                  <a:pt x="615" y="19"/>
                </a:lnTo>
                <a:lnTo>
                  <a:pt x="592" y="15"/>
                </a:lnTo>
                <a:lnTo>
                  <a:pt x="565" y="10"/>
                </a:lnTo>
                <a:lnTo>
                  <a:pt x="533" y="6"/>
                </a:lnTo>
                <a:lnTo>
                  <a:pt x="496" y="3"/>
                </a:lnTo>
                <a:lnTo>
                  <a:pt x="456" y="1"/>
                </a:lnTo>
                <a:lnTo>
                  <a:pt x="411" y="0"/>
                </a:lnTo>
                <a:lnTo>
                  <a:pt x="364" y="2"/>
                </a:lnTo>
                <a:lnTo>
                  <a:pt x="315" y="6"/>
                </a:lnTo>
                <a:lnTo>
                  <a:pt x="262" y="15"/>
                </a:lnTo>
                <a:lnTo>
                  <a:pt x="209" y="26"/>
                </a:lnTo>
                <a:lnTo>
                  <a:pt x="154" y="42"/>
                </a:lnTo>
                <a:lnTo>
                  <a:pt x="98" y="61"/>
                </a:lnTo>
                <a:lnTo>
                  <a:pt x="42" y="87"/>
                </a:lnTo>
                <a:lnTo>
                  <a:pt x="38" y="101"/>
                </a:lnTo>
                <a:lnTo>
                  <a:pt x="28" y="141"/>
                </a:lnTo>
                <a:lnTo>
                  <a:pt x="17" y="203"/>
                </a:lnTo>
                <a:lnTo>
                  <a:pt x="6" y="283"/>
                </a:lnTo>
                <a:lnTo>
                  <a:pt x="0" y="378"/>
                </a:lnTo>
                <a:lnTo>
                  <a:pt x="5" y="484"/>
                </a:lnTo>
                <a:lnTo>
                  <a:pt x="21" y="599"/>
                </a:lnTo>
                <a:lnTo>
                  <a:pt x="54" y="716"/>
                </a:lnTo>
                <a:lnTo>
                  <a:pt x="58" y="716"/>
                </a:lnTo>
                <a:lnTo>
                  <a:pt x="66" y="715"/>
                </a:lnTo>
                <a:lnTo>
                  <a:pt x="80" y="713"/>
                </a:lnTo>
                <a:lnTo>
                  <a:pt x="99" y="712"/>
                </a:lnTo>
                <a:lnTo>
                  <a:pt x="124" y="710"/>
                </a:lnTo>
                <a:lnTo>
                  <a:pt x="153" y="708"/>
                </a:lnTo>
                <a:lnTo>
                  <a:pt x="188" y="707"/>
                </a:lnTo>
                <a:lnTo>
                  <a:pt x="225" y="706"/>
                </a:lnTo>
                <a:lnTo>
                  <a:pt x="267" y="705"/>
                </a:lnTo>
                <a:lnTo>
                  <a:pt x="313" y="706"/>
                </a:lnTo>
                <a:lnTo>
                  <a:pt x="362" y="707"/>
                </a:lnTo>
                <a:lnTo>
                  <a:pt x="415" y="709"/>
                </a:lnTo>
                <a:lnTo>
                  <a:pt x="470" y="713"/>
                </a:lnTo>
                <a:lnTo>
                  <a:pt x="528" y="719"/>
                </a:lnTo>
                <a:lnTo>
                  <a:pt x="588" y="726"/>
                </a:lnTo>
                <a:lnTo>
                  <a:pt x="650" y="735"/>
                </a:lnTo>
                <a:lnTo>
                  <a:pt x="647" y="713"/>
                </a:lnTo>
                <a:lnTo>
                  <a:pt x="641" y="655"/>
                </a:lnTo>
                <a:lnTo>
                  <a:pt x="631" y="568"/>
                </a:lnTo>
                <a:lnTo>
                  <a:pt x="623" y="462"/>
                </a:lnTo>
                <a:lnTo>
                  <a:pt x="618" y="345"/>
                </a:lnTo>
                <a:lnTo>
                  <a:pt x="618" y="229"/>
                </a:lnTo>
                <a:lnTo>
                  <a:pt x="627" y="119"/>
                </a:lnTo>
                <a:lnTo>
                  <a:pt x="645" y="27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Freeform 124"/>
          <p:cNvSpPr>
            <a:spLocks/>
          </p:cNvSpPr>
          <p:nvPr/>
        </p:nvSpPr>
        <p:spPr bwMode="auto">
          <a:xfrm>
            <a:off x="7150100" y="2892425"/>
            <a:ext cx="519113" cy="357187"/>
          </a:xfrm>
          <a:custGeom>
            <a:avLst/>
            <a:gdLst>
              <a:gd name="T0" fmla="*/ 2147483647 w 1071"/>
              <a:gd name="T1" fmla="*/ 2147483647 h 731"/>
              <a:gd name="T2" fmla="*/ 0 w 1071"/>
              <a:gd name="T3" fmla="*/ 2147483647 h 731"/>
              <a:gd name="T4" fmla="*/ 2147483647 w 1071"/>
              <a:gd name="T5" fmla="*/ 2147483647 h 731"/>
              <a:gd name="T6" fmla="*/ 2147483647 w 1071"/>
              <a:gd name="T7" fmla="*/ 2147483647 h 731"/>
              <a:gd name="T8" fmla="*/ 2147483647 w 1071"/>
              <a:gd name="T9" fmla="*/ 2147483647 h 731"/>
              <a:gd name="T10" fmla="*/ 2147483647 w 1071"/>
              <a:gd name="T11" fmla="*/ 2147483647 h 731"/>
              <a:gd name="T12" fmla="*/ 2147483647 w 1071"/>
              <a:gd name="T13" fmla="*/ 2147483647 h 731"/>
              <a:gd name="T14" fmla="*/ 2147483647 w 1071"/>
              <a:gd name="T15" fmla="*/ 2147483647 h 731"/>
              <a:gd name="T16" fmla="*/ 2147483647 w 1071"/>
              <a:gd name="T17" fmla="*/ 2147483647 h 731"/>
              <a:gd name="T18" fmla="*/ 2147483647 w 1071"/>
              <a:gd name="T19" fmla="*/ 2147483647 h 731"/>
              <a:gd name="T20" fmla="*/ 2147483647 w 1071"/>
              <a:gd name="T21" fmla="*/ 2147483647 h 731"/>
              <a:gd name="T22" fmla="*/ 2147483647 w 1071"/>
              <a:gd name="T23" fmla="*/ 2147483647 h 731"/>
              <a:gd name="T24" fmla="*/ 2147483647 w 1071"/>
              <a:gd name="T25" fmla="*/ 2147483647 h 731"/>
              <a:gd name="T26" fmla="*/ 2147483647 w 1071"/>
              <a:gd name="T27" fmla="*/ 2147483647 h 731"/>
              <a:gd name="T28" fmla="*/ 2147483647 w 1071"/>
              <a:gd name="T29" fmla="*/ 2147483647 h 731"/>
              <a:gd name="T30" fmla="*/ 2147483647 w 1071"/>
              <a:gd name="T31" fmla="*/ 2147483647 h 731"/>
              <a:gd name="T32" fmla="*/ 2147483647 w 1071"/>
              <a:gd name="T33" fmla="*/ 2147483647 h 731"/>
              <a:gd name="T34" fmla="*/ 2147483647 w 1071"/>
              <a:gd name="T35" fmla="*/ 2147483647 h 731"/>
              <a:gd name="T36" fmla="*/ 2147483647 w 1071"/>
              <a:gd name="T37" fmla="*/ 2147483647 h 731"/>
              <a:gd name="T38" fmla="*/ 2147483647 w 1071"/>
              <a:gd name="T39" fmla="*/ 2147483647 h 731"/>
              <a:gd name="T40" fmla="*/ 2147483647 w 1071"/>
              <a:gd name="T41" fmla="*/ 2147483647 h 731"/>
              <a:gd name="T42" fmla="*/ 2147483647 w 1071"/>
              <a:gd name="T43" fmla="*/ 2147483647 h 731"/>
              <a:gd name="T44" fmla="*/ 2147483647 w 1071"/>
              <a:gd name="T45" fmla="*/ 2147483647 h 731"/>
              <a:gd name="T46" fmla="*/ 2147483647 w 1071"/>
              <a:gd name="T47" fmla="*/ 2147483647 h 731"/>
              <a:gd name="T48" fmla="*/ 2147483647 w 1071"/>
              <a:gd name="T49" fmla="*/ 2147483647 h 731"/>
              <a:gd name="T50" fmla="*/ 2147483647 w 1071"/>
              <a:gd name="T51" fmla="*/ 2147483647 h 731"/>
              <a:gd name="T52" fmla="*/ 2147483647 w 1071"/>
              <a:gd name="T53" fmla="*/ 0 h 731"/>
              <a:gd name="T54" fmla="*/ 2147483647 w 1071"/>
              <a:gd name="T55" fmla="*/ 2147483647 h 731"/>
              <a:gd name="T56" fmla="*/ 2147483647 w 1071"/>
              <a:gd name="T57" fmla="*/ 2147483647 h 731"/>
              <a:gd name="T58" fmla="*/ 2147483647 w 1071"/>
              <a:gd name="T59" fmla="*/ 2147483647 h 731"/>
              <a:gd name="T60" fmla="*/ 2147483647 w 1071"/>
              <a:gd name="T61" fmla="*/ 2147483647 h 731"/>
              <a:gd name="T62" fmla="*/ 2147483647 w 1071"/>
              <a:gd name="T63" fmla="*/ 2147483647 h 731"/>
              <a:gd name="T64" fmla="*/ 2147483647 w 1071"/>
              <a:gd name="T65" fmla="*/ 2147483647 h 731"/>
              <a:gd name="T66" fmla="*/ 2147483647 w 1071"/>
              <a:gd name="T67" fmla="*/ 2147483647 h 731"/>
              <a:gd name="T68" fmla="*/ 2147483647 w 1071"/>
              <a:gd name="T69" fmla="*/ 2147483647 h 731"/>
              <a:gd name="T70" fmla="*/ 2147483647 w 1071"/>
              <a:gd name="T71" fmla="*/ 2147483647 h 731"/>
              <a:gd name="T72" fmla="*/ 2147483647 w 1071"/>
              <a:gd name="T73" fmla="*/ 2147483647 h 731"/>
              <a:gd name="T74" fmla="*/ 2147483647 w 1071"/>
              <a:gd name="T75" fmla="*/ 2147483647 h 731"/>
              <a:gd name="T76" fmla="*/ 2147483647 w 1071"/>
              <a:gd name="T77" fmla="*/ 2147483647 h 731"/>
              <a:gd name="T78" fmla="*/ 2147483647 w 1071"/>
              <a:gd name="T79" fmla="*/ 2147483647 h 731"/>
              <a:gd name="T80" fmla="*/ 2147483647 w 1071"/>
              <a:gd name="T81" fmla="*/ 2147483647 h 731"/>
              <a:gd name="T82" fmla="*/ 2147483647 w 1071"/>
              <a:gd name="T83" fmla="*/ 2147483647 h 731"/>
              <a:gd name="T84" fmla="*/ 2147483647 w 1071"/>
              <a:gd name="T85" fmla="*/ 2147483647 h 731"/>
              <a:gd name="T86" fmla="*/ 2147483647 w 1071"/>
              <a:gd name="T87" fmla="*/ 2147483647 h 731"/>
              <a:gd name="T88" fmla="*/ 2147483647 w 1071"/>
              <a:gd name="T89" fmla="*/ 2147483647 h 731"/>
              <a:gd name="T90" fmla="*/ 2147483647 w 1071"/>
              <a:gd name="T91" fmla="*/ 2147483647 h 731"/>
              <a:gd name="T92" fmla="*/ 2147483647 w 1071"/>
              <a:gd name="T93" fmla="*/ 2147483647 h 731"/>
              <a:gd name="T94" fmla="*/ 2147483647 w 1071"/>
              <a:gd name="T95" fmla="*/ 2147483647 h 731"/>
              <a:gd name="T96" fmla="*/ 2147483647 w 1071"/>
              <a:gd name="T97" fmla="*/ 2147483647 h 731"/>
              <a:gd name="T98" fmla="*/ 2147483647 w 1071"/>
              <a:gd name="T99" fmla="*/ 2147483647 h 731"/>
              <a:gd name="T100" fmla="*/ 2147483647 w 1071"/>
              <a:gd name="T101" fmla="*/ 2147483647 h 731"/>
              <a:gd name="T102" fmla="*/ 2147483647 w 1071"/>
              <a:gd name="T103" fmla="*/ 2147483647 h 731"/>
              <a:gd name="T104" fmla="*/ 2147483647 w 1071"/>
              <a:gd name="T105" fmla="*/ 2147483647 h 731"/>
              <a:gd name="T106" fmla="*/ 2147483647 w 1071"/>
              <a:gd name="T107" fmla="*/ 2147483647 h 731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1071" h="731">
                <a:moveTo>
                  <a:pt x="6" y="552"/>
                </a:moveTo>
                <a:lnTo>
                  <a:pt x="0" y="642"/>
                </a:lnTo>
                <a:lnTo>
                  <a:pt x="698" y="731"/>
                </a:lnTo>
                <a:lnTo>
                  <a:pt x="703" y="729"/>
                </a:lnTo>
                <a:lnTo>
                  <a:pt x="717" y="722"/>
                </a:lnTo>
                <a:lnTo>
                  <a:pt x="740" y="710"/>
                </a:lnTo>
                <a:lnTo>
                  <a:pt x="768" y="694"/>
                </a:lnTo>
                <a:lnTo>
                  <a:pt x="801" y="672"/>
                </a:lnTo>
                <a:lnTo>
                  <a:pt x="838" y="645"/>
                </a:lnTo>
                <a:lnTo>
                  <a:pt x="876" y="614"/>
                </a:lnTo>
                <a:lnTo>
                  <a:pt x="915" y="577"/>
                </a:lnTo>
                <a:lnTo>
                  <a:pt x="953" y="536"/>
                </a:lnTo>
                <a:lnTo>
                  <a:pt x="988" y="491"/>
                </a:lnTo>
                <a:lnTo>
                  <a:pt x="1018" y="439"/>
                </a:lnTo>
                <a:lnTo>
                  <a:pt x="1043" y="383"/>
                </a:lnTo>
                <a:lnTo>
                  <a:pt x="1061" y="322"/>
                </a:lnTo>
                <a:lnTo>
                  <a:pt x="1071" y="255"/>
                </a:lnTo>
                <a:lnTo>
                  <a:pt x="1070" y="185"/>
                </a:lnTo>
                <a:lnTo>
                  <a:pt x="1057" y="108"/>
                </a:lnTo>
                <a:lnTo>
                  <a:pt x="1055" y="104"/>
                </a:lnTo>
                <a:lnTo>
                  <a:pt x="1049" y="92"/>
                </a:lnTo>
                <a:lnTo>
                  <a:pt x="1037" y="76"/>
                </a:lnTo>
                <a:lnTo>
                  <a:pt x="1022" y="57"/>
                </a:lnTo>
                <a:lnTo>
                  <a:pt x="1002" y="37"/>
                </a:lnTo>
                <a:lnTo>
                  <a:pt x="979" y="20"/>
                </a:lnTo>
                <a:lnTo>
                  <a:pt x="951" y="7"/>
                </a:lnTo>
                <a:lnTo>
                  <a:pt x="919" y="0"/>
                </a:lnTo>
                <a:lnTo>
                  <a:pt x="924" y="12"/>
                </a:lnTo>
                <a:lnTo>
                  <a:pt x="934" y="44"/>
                </a:lnTo>
                <a:lnTo>
                  <a:pt x="947" y="94"/>
                </a:lnTo>
                <a:lnTo>
                  <a:pt x="958" y="159"/>
                </a:lnTo>
                <a:lnTo>
                  <a:pt x="961" y="238"/>
                </a:lnTo>
                <a:lnTo>
                  <a:pt x="953" y="324"/>
                </a:lnTo>
                <a:lnTo>
                  <a:pt x="928" y="418"/>
                </a:lnTo>
                <a:lnTo>
                  <a:pt x="884" y="516"/>
                </a:lnTo>
                <a:lnTo>
                  <a:pt x="883" y="518"/>
                </a:lnTo>
                <a:lnTo>
                  <a:pt x="879" y="521"/>
                </a:lnTo>
                <a:lnTo>
                  <a:pt x="872" y="526"/>
                </a:lnTo>
                <a:lnTo>
                  <a:pt x="862" y="534"/>
                </a:lnTo>
                <a:lnTo>
                  <a:pt x="851" y="541"/>
                </a:lnTo>
                <a:lnTo>
                  <a:pt x="837" y="550"/>
                </a:lnTo>
                <a:lnTo>
                  <a:pt x="819" y="559"/>
                </a:lnTo>
                <a:lnTo>
                  <a:pt x="800" y="567"/>
                </a:lnTo>
                <a:lnTo>
                  <a:pt x="778" y="575"/>
                </a:lnTo>
                <a:lnTo>
                  <a:pt x="754" y="582"/>
                </a:lnTo>
                <a:lnTo>
                  <a:pt x="727" y="588"/>
                </a:lnTo>
                <a:lnTo>
                  <a:pt x="697" y="592"/>
                </a:lnTo>
                <a:lnTo>
                  <a:pt x="666" y="593"/>
                </a:lnTo>
                <a:lnTo>
                  <a:pt x="631" y="592"/>
                </a:lnTo>
                <a:lnTo>
                  <a:pt x="593" y="589"/>
                </a:lnTo>
                <a:lnTo>
                  <a:pt x="555" y="581"/>
                </a:lnTo>
                <a:lnTo>
                  <a:pt x="555" y="677"/>
                </a:lnTo>
                <a:lnTo>
                  <a:pt x="24" y="623"/>
                </a:lnTo>
                <a:lnTo>
                  <a:pt x="6" y="5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125"/>
          <p:cNvSpPr>
            <a:spLocks/>
          </p:cNvSpPr>
          <p:nvPr/>
        </p:nvSpPr>
        <p:spPr bwMode="auto">
          <a:xfrm>
            <a:off x="7083425" y="3244850"/>
            <a:ext cx="382588" cy="123825"/>
          </a:xfrm>
          <a:custGeom>
            <a:avLst/>
            <a:gdLst>
              <a:gd name="T0" fmla="*/ 2147483647 w 787"/>
              <a:gd name="T1" fmla="*/ 2147483647 h 253"/>
              <a:gd name="T2" fmla="*/ 2147483647 w 787"/>
              <a:gd name="T3" fmla="*/ 0 h 253"/>
              <a:gd name="T4" fmla="*/ 0 w 787"/>
              <a:gd name="T5" fmla="*/ 2147483647 h 253"/>
              <a:gd name="T6" fmla="*/ 2147483647 w 787"/>
              <a:gd name="T7" fmla="*/ 2147483647 h 253"/>
              <a:gd name="T8" fmla="*/ 2147483647 w 787"/>
              <a:gd name="T9" fmla="*/ 2147483647 h 2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87" h="253">
                <a:moveTo>
                  <a:pt x="787" y="91"/>
                </a:moveTo>
                <a:lnTo>
                  <a:pt x="12" y="0"/>
                </a:lnTo>
                <a:lnTo>
                  <a:pt x="0" y="91"/>
                </a:lnTo>
                <a:lnTo>
                  <a:pt x="764" y="253"/>
                </a:lnTo>
                <a:lnTo>
                  <a:pt x="787" y="91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126"/>
          <p:cNvSpPr>
            <a:spLocks/>
          </p:cNvSpPr>
          <p:nvPr/>
        </p:nvSpPr>
        <p:spPr bwMode="auto">
          <a:xfrm>
            <a:off x="7273925" y="3284537"/>
            <a:ext cx="163513" cy="55563"/>
          </a:xfrm>
          <a:custGeom>
            <a:avLst/>
            <a:gdLst>
              <a:gd name="T0" fmla="*/ 2147483647 w 336"/>
              <a:gd name="T1" fmla="*/ 2147483647 h 115"/>
              <a:gd name="T2" fmla="*/ 2147483647 w 336"/>
              <a:gd name="T3" fmla="*/ 0 h 115"/>
              <a:gd name="T4" fmla="*/ 0 w 336"/>
              <a:gd name="T5" fmla="*/ 2147483647 h 115"/>
              <a:gd name="T6" fmla="*/ 2147483647 w 336"/>
              <a:gd name="T7" fmla="*/ 2147483647 h 115"/>
              <a:gd name="T8" fmla="*/ 2147483647 w 336"/>
              <a:gd name="T9" fmla="*/ 2147483647 h 1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36" h="115">
                <a:moveTo>
                  <a:pt x="336" y="50"/>
                </a:moveTo>
                <a:lnTo>
                  <a:pt x="4" y="0"/>
                </a:lnTo>
                <a:lnTo>
                  <a:pt x="0" y="48"/>
                </a:lnTo>
                <a:lnTo>
                  <a:pt x="327" y="115"/>
                </a:lnTo>
                <a:lnTo>
                  <a:pt x="336" y="50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127"/>
          <p:cNvSpPr>
            <a:spLocks/>
          </p:cNvSpPr>
          <p:nvPr/>
        </p:nvSpPr>
        <p:spPr bwMode="auto">
          <a:xfrm>
            <a:off x="7108825" y="3255962"/>
            <a:ext cx="107950" cy="41275"/>
          </a:xfrm>
          <a:custGeom>
            <a:avLst/>
            <a:gdLst>
              <a:gd name="T0" fmla="*/ 2147483647 w 225"/>
              <a:gd name="T1" fmla="*/ 2147483647 h 85"/>
              <a:gd name="T2" fmla="*/ 0 w 225"/>
              <a:gd name="T3" fmla="*/ 0 h 85"/>
              <a:gd name="T4" fmla="*/ 2147483647 w 225"/>
              <a:gd name="T5" fmla="*/ 2147483647 h 85"/>
              <a:gd name="T6" fmla="*/ 2147483647 w 225"/>
              <a:gd name="T7" fmla="*/ 2147483647 h 85"/>
              <a:gd name="T8" fmla="*/ 2147483647 w 225"/>
              <a:gd name="T9" fmla="*/ 2147483647 h 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5" h="85">
                <a:moveTo>
                  <a:pt x="225" y="39"/>
                </a:moveTo>
                <a:lnTo>
                  <a:pt x="0" y="0"/>
                </a:lnTo>
                <a:lnTo>
                  <a:pt x="3" y="41"/>
                </a:lnTo>
                <a:lnTo>
                  <a:pt x="218" y="85"/>
                </a:lnTo>
                <a:lnTo>
                  <a:pt x="225" y="39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Freeform 128"/>
          <p:cNvSpPr>
            <a:spLocks/>
          </p:cNvSpPr>
          <p:nvPr/>
        </p:nvSpPr>
        <p:spPr bwMode="auto">
          <a:xfrm>
            <a:off x="6834188" y="3297237"/>
            <a:ext cx="642937" cy="215900"/>
          </a:xfrm>
          <a:custGeom>
            <a:avLst/>
            <a:gdLst>
              <a:gd name="T0" fmla="*/ 0 w 1325"/>
              <a:gd name="T1" fmla="*/ 2147483647 h 439"/>
              <a:gd name="T2" fmla="*/ 2147483647 w 1325"/>
              <a:gd name="T3" fmla="*/ 2147483647 h 439"/>
              <a:gd name="T4" fmla="*/ 2147483647 w 1325"/>
              <a:gd name="T5" fmla="*/ 2147483647 h 439"/>
              <a:gd name="T6" fmla="*/ 2147483647 w 1325"/>
              <a:gd name="T7" fmla="*/ 2147483647 h 439"/>
              <a:gd name="T8" fmla="*/ 2147483647 w 1325"/>
              <a:gd name="T9" fmla="*/ 2147483647 h 439"/>
              <a:gd name="T10" fmla="*/ 2147483647 w 1325"/>
              <a:gd name="T11" fmla="*/ 2147483647 h 439"/>
              <a:gd name="T12" fmla="*/ 2147483647 w 1325"/>
              <a:gd name="T13" fmla="*/ 2147483647 h 439"/>
              <a:gd name="T14" fmla="*/ 2147483647 w 1325"/>
              <a:gd name="T15" fmla="*/ 2147483647 h 439"/>
              <a:gd name="T16" fmla="*/ 2147483647 w 1325"/>
              <a:gd name="T17" fmla="*/ 2147483647 h 439"/>
              <a:gd name="T18" fmla="*/ 2147483647 w 1325"/>
              <a:gd name="T19" fmla="*/ 2147483647 h 439"/>
              <a:gd name="T20" fmla="*/ 2147483647 w 1325"/>
              <a:gd name="T21" fmla="*/ 2147483647 h 439"/>
              <a:gd name="T22" fmla="*/ 2147483647 w 1325"/>
              <a:gd name="T23" fmla="*/ 2147483647 h 439"/>
              <a:gd name="T24" fmla="*/ 2147483647 w 1325"/>
              <a:gd name="T25" fmla="*/ 2147483647 h 439"/>
              <a:gd name="T26" fmla="*/ 2147483647 w 1325"/>
              <a:gd name="T27" fmla="*/ 2147483647 h 439"/>
              <a:gd name="T28" fmla="*/ 2147483647 w 1325"/>
              <a:gd name="T29" fmla="*/ 2147483647 h 439"/>
              <a:gd name="T30" fmla="*/ 2147483647 w 1325"/>
              <a:gd name="T31" fmla="*/ 2147483647 h 439"/>
              <a:gd name="T32" fmla="*/ 2147483647 w 1325"/>
              <a:gd name="T33" fmla="*/ 0 h 439"/>
              <a:gd name="T34" fmla="*/ 2147483647 w 1325"/>
              <a:gd name="T35" fmla="*/ 2147483647 h 439"/>
              <a:gd name="T36" fmla="*/ 2147483647 w 1325"/>
              <a:gd name="T37" fmla="*/ 2147483647 h 439"/>
              <a:gd name="T38" fmla="*/ 2147483647 w 1325"/>
              <a:gd name="T39" fmla="*/ 2147483647 h 439"/>
              <a:gd name="T40" fmla="*/ 2147483647 w 1325"/>
              <a:gd name="T41" fmla="*/ 2147483647 h 439"/>
              <a:gd name="T42" fmla="*/ 2147483647 w 1325"/>
              <a:gd name="T43" fmla="*/ 2147483647 h 439"/>
              <a:gd name="T44" fmla="*/ 2147483647 w 1325"/>
              <a:gd name="T45" fmla="*/ 2147483647 h 439"/>
              <a:gd name="T46" fmla="*/ 2147483647 w 1325"/>
              <a:gd name="T47" fmla="*/ 2147483647 h 439"/>
              <a:gd name="T48" fmla="*/ 2147483647 w 1325"/>
              <a:gd name="T49" fmla="*/ 2147483647 h 439"/>
              <a:gd name="T50" fmla="*/ 2147483647 w 1325"/>
              <a:gd name="T51" fmla="*/ 2147483647 h 439"/>
              <a:gd name="T52" fmla="*/ 2147483647 w 1325"/>
              <a:gd name="T53" fmla="*/ 2147483647 h 439"/>
              <a:gd name="T54" fmla="*/ 2147483647 w 1325"/>
              <a:gd name="T55" fmla="*/ 2147483647 h 439"/>
              <a:gd name="T56" fmla="*/ 2147483647 w 1325"/>
              <a:gd name="T57" fmla="*/ 2147483647 h 439"/>
              <a:gd name="T58" fmla="*/ 2147483647 w 1325"/>
              <a:gd name="T59" fmla="*/ 2147483647 h 439"/>
              <a:gd name="T60" fmla="*/ 2147483647 w 1325"/>
              <a:gd name="T61" fmla="*/ 2147483647 h 439"/>
              <a:gd name="T62" fmla="*/ 2147483647 w 1325"/>
              <a:gd name="T63" fmla="*/ 2147483647 h 439"/>
              <a:gd name="T64" fmla="*/ 2147483647 w 1325"/>
              <a:gd name="T65" fmla="*/ 2147483647 h 439"/>
              <a:gd name="T66" fmla="*/ 2147483647 w 1325"/>
              <a:gd name="T67" fmla="*/ 2147483647 h 439"/>
              <a:gd name="T68" fmla="*/ 0 w 1325"/>
              <a:gd name="T69" fmla="*/ 2147483647 h 439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1325" h="439">
                <a:moveTo>
                  <a:pt x="0" y="132"/>
                </a:moveTo>
                <a:lnTo>
                  <a:pt x="3" y="132"/>
                </a:lnTo>
                <a:lnTo>
                  <a:pt x="10" y="130"/>
                </a:lnTo>
                <a:lnTo>
                  <a:pt x="24" y="128"/>
                </a:lnTo>
                <a:lnTo>
                  <a:pt x="42" y="125"/>
                </a:lnTo>
                <a:lnTo>
                  <a:pt x="62" y="121"/>
                </a:lnTo>
                <a:lnTo>
                  <a:pt x="86" y="116"/>
                </a:lnTo>
                <a:lnTo>
                  <a:pt x="113" y="109"/>
                </a:lnTo>
                <a:lnTo>
                  <a:pt x="141" y="102"/>
                </a:lnTo>
                <a:lnTo>
                  <a:pt x="170" y="94"/>
                </a:lnTo>
                <a:lnTo>
                  <a:pt x="199" y="85"/>
                </a:lnTo>
                <a:lnTo>
                  <a:pt x="228" y="74"/>
                </a:lnTo>
                <a:lnTo>
                  <a:pt x="257" y="62"/>
                </a:lnTo>
                <a:lnTo>
                  <a:pt x="285" y="48"/>
                </a:lnTo>
                <a:lnTo>
                  <a:pt x="309" y="34"/>
                </a:lnTo>
                <a:lnTo>
                  <a:pt x="333" y="18"/>
                </a:lnTo>
                <a:lnTo>
                  <a:pt x="352" y="0"/>
                </a:lnTo>
                <a:lnTo>
                  <a:pt x="1325" y="223"/>
                </a:lnTo>
                <a:lnTo>
                  <a:pt x="1323" y="225"/>
                </a:lnTo>
                <a:lnTo>
                  <a:pt x="1318" y="230"/>
                </a:lnTo>
                <a:lnTo>
                  <a:pt x="1309" y="239"/>
                </a:lnTo>
                <a:lnTo>
                  <a:pt x="1297" y="250"/>
                </a:lnTo>
                <a:lnTo>
                  <a:pt x="1282" y="263"/>
                </a:lnTo>
                <a:lnTo>
                  <a:pt x="1265" y="278"/>
                </a:lnTo>
                <a:lnTo>
                  <a:pt x="1247" y="295"/>
                </a:lnTo>
                <a:lnTo>
                  <a:pt x="1225" y="312"/>
                </a:lnTo>
                <a:lnTo>
                  <a:pt x="1202" y="331"/>
                </a:lnTo>
                <a:lnTo>
                  <a:pt x="1179" y="349"/>
                </a:lnTo>
                <a:lnTo>
                  <a:pt x="1154" y="367"/>
                </a:lnTo>
                <a:lnTo>
                  <a:pt x="1128" y="385"/>
                </a:lnTo>
                <a:lnTo>
                  <a:pt x="1102" y="401"/>
                </a:lnTo>
                <a:lnTo>
                  <a:pt x="1077" y="415"/>
                </a:lnTo>
                <a:lnTo>
                  <a:pt x="1051" y="428"/>
                </a:lnTo>
                <a:lnTo>
                  <a:pt x="1026" y="439"/>
                </a:lnTo>
                <a:lnTo>
                  <a:pt x="0" y="132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Freeform 129"/>
          <p:cNvSpPr>
            <a:spLocks/>
          </p:cNvSpPr>
          <p:nvPr/>
        </p:nvSpPr>
        <p:spPr bwMode="auto">
          <a:xfrm>
            <a:off x="7475538" y="3273425"/>
            <a:ext cx="228600" cy="103187"/>
          </a:xfrm>
          <a:custGeom>
            <a:avLst/>
            <a:gdLst>
              <a:gd name="T0" fmla="*/ 2147483647 w 472"/>
              <a:gd name="T1" fmla="*/ 2147483647 h 209"/>
              <a:gd name="T2" fmla="*/ 2147483647 w 472"/>
              <a:gd name="T3" fmla="*/ 2147483647 h 209"/>
              <a:gd name="T4" fmla="*/ 2147483647 w 472"/>
              <a:gd name="T5" fmla="*/ 0 h 209"/>
              <a:gd name="T6" fmla="*/ 2147483647 w 472"/>
              <a:gd name="T7" fmla="*/ 2147483647 h 209"/>
              <a:gd name="T8" fmla="*/ 0 w 472"/>
              <a:gd name="T9" fmla="*/ 2147483647 h 209"/>
              <a:gd name="T10" fmla="*/ 2147483647 w 472"/>
              <a:gd name="T11" fmla="*/ 2147483647 h 20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72" h="209">
                <a:moveTo>
                  <a:pt x="47" y="209"/>
                </a:moveTo>
                <a:lnTo>
                  <a:pt x="472" y="84"/>
                </a:lnTo>
                <a:lnTo>
                  <a:pt x="215" y="0"/>
                </a:lnTo>
                <a:lnTo>
                  <a:pt x="5" y="24"/>
                </a:lnTo>
                <a:lnTo>
                  <a:pt x="0" y="197"/>
                </a:lnTo>
                <a:lnTo>
                  <a:pt x="47" y="209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Freeform 130"/>
          <p:cNvSpPr>
            <a:spLocks/>
          </p:cNvSpPr>
          <p:nvPr/>
        </p:nvSpPr>
        <p:spPr bwMode="auto">
          <a:xfrm>
            <a:off x="6883400" y="2833687"/>
            <a:ext cx="122238" cy="490538"/>
          </a:xfrm>
          <a:custGeom>
            <a:avLst/>
            <a:gdLst>
              <a:gd name="T0" fmla="*/ 2147483647 w 251"/>
              <a:gd name="T1" fmla="*/ 2147483647 h 999"/>
              <a:gd name="T2" fmla="*/ 2147483647 w 251"/>
              <a:gd name="T3" fmla="*/ 2147483647 h 999"/>
              <a:gd name="T4" fmla="*/ 2147483647 w 251"/>
              <a:gd name="T5" fmla="*/ 2147483647 h 999"/>
              <a:gd name="T6" fmla="*/ 2147483647 w 251"/>
              <a:gd name="T7" fmla="*/ 2147483647 h 999"/>
              <a:gd name="T8" fmla="*/ 2147483647 w 251"/>
              <a:gd name="T9" fmla="*/ 2147483647 h 999"/>
              <a:gd name="T10" fmla="*/ 2147483647 w 251"/>
              <a:gd name="T11" fmla="*/ 2147483647 h 999"/>
              <a:gd name="T12" fmla="*/ 2147483647 w 251"/>
              <a:gd name="T13" fmla="*/ 2147483647 h 999"/>
              <a:gd name="T14" fmla="*/ 2147483647 w 251"/>
              <a:gd name="T15" fmla="*/ 2147483647 h 999"/>
              <a:gd name="T16" fmla="*/ 2147483647 w 251"/>
              <a:gd name="T17" fmla="*/ 2147483647 h 999"/>
              <a:gd name="T18" fmla="*/ 2147483647 w 251"/>
              <a:gd name="T19" fmla="*/ 0 h 999"/>
              <a:gd name="T20" fmla="*/ 2147483647 w 251"/>
              <a:gd name="T21" fmla="*/ 0 h 999"/>
              <a:gd name="T22" fmla="*/ 2147483647 w 251"/>
              <a:gd name="T23" fmla="*/ 2147483647 h 999"/>
              <a:gd name="T24" fmla="*/ 2147483647 w 251"/>
              <a:gd name="T25" fmla="*/ 2147483647 h 999"/>
              <a:gd name="T26" fmla="*/ 2147483647 w 251"/>
              <a:gd name="T27" fmla="*/ 2147483647 h 999"/>
              <a:gd name="T28" fmla="*/ 2147483647 w 251"/>
              <a:gd name="T29" fmla="*/ 2147483647 h 999"/>
              <a:gd name="T30" fmla="*/ 2147483647 w 251"/>
              <a:gd name="T31" fmla="*/ 2147483647 h 999"/>
              <a:gd name="T32" fmla="*/ 0 w 251"/>
              <a:gd name="T33" fmla="*/ 2147483647 h 999"/>
              <a:gd name="T34" fmla="*/ 0 w 251"/>
              <a:gd name="T35" fmla="*/ 2147483647 h 999"/>
              <a:gd name="T36" fmla="*/ 2147483647 w 251"/>
              <a:gd name="T37" fmla="*/ 2147483647 h 999"/>
              <a:gd name="T38" fmla="*/ 2147483647 w 251"/>
              <a:gd name="T39" fmla="*/ 2147483647 h 999"/>
              <a:gd name="T40" fmla="*/ 2147483647 w 251"/>
              <a:gd name="T41" fmla="*/ 2147483647 h 999"/>
              <a:gd name="T42" fmla="*/ 2147483647 w 251"/>
              <a:gd name="T43" fmla="*/ 2147483647 h 999"/>
              <a:gd name="T44" fmla="*/ 2147483647 w 251"/>
              <a:gd name="T45" fmla="*/ 2147483647 h 999"/>
              <a:gd name="T46" fmla="*/ 2147483647 w 251"/>
              <a:gd name="T47" fmla="*/ 2147483647 h 999"/>
              <a:gd name="T48" fmla="*/ 2147483647 w 251"/>
              <a:gd name="T49" fmla="*/ 2147483647 h 999"/>
              <a:gd name="T50" fmla="*/ 2147483647 w 251"/>
              <a:gd name="T51" fmla="*/ 2147483647 h 999"/>
              <a:gd name="T52" fmla="*/ 2147483647 w 251"/>
              <a:gd name="T53" fmla="*/ 2147483647 h 999"/>
              <a:gd name="T54" fmla="*/ 2147483647 w 251"/>
              <a:gd name="T55" fmla="*/ 2147483647 h 999"/>
              <a:gd name="T56" fmla="*/ 2147483647 w 251"/>
              <a:gd name="T57" fmla="*/ 2147483647 h 999"/>
              <a:gd name="T58" fmla="*/ 2147483647 w 251"/>
              <a:gd name="T59" fmla="*/ 2147483647 h 999"/>
              <a:gd name="T60" fmla="*/ 2147483647 w 251"/>
              <a:gd name="T61" fmla="*/ 2147483647 h 999"/>
              <a:gd name="T62" fmla="*/ 2147483647 w 251"/>
              <a:gd name="T63" fmla="*/ 2147483647 h 999"/>
              <a:gd name="T64" fmla="*/ 2147483647 w 251"/>
              <a:gd name="T65" fmla="*/ 2147483647 h 999"/>
              <a:gd name="T66" fmla="*/ 2147483647 w 251"/>
              <a:gd name="T67" fmla="*/ 2147483647 h 999"/>
              <a:gd name="T68" fmla="*/ 2147483647 w 251"/>
              <a:gd name="T69" fmla="*/ 2147483647 h 999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251" h="999">
                <a:moveTo>
                  <a:pt x="251" y="23"/>
                </a:moveTo>
                <a:lnTo>
                  <a:pt x="250" y="22"/>
                </a:lnTo>
                <a:lnTo>
                  <a:pt x="246" y="20"/>
                </a:lnTo>
                <a:lnTo>
                  <a:pt x="239" y="18"/>
                </a:lnTo>
                <a:lnTo>
                  <a:pt x="230" y="15"/>
                </a:lnTo>
                <a:lnTo>
                  <a:pt x="218" y="11"/>
                </a:lnTo>
                <a:lnTo>
                  <a:pt x="205" y="7"/>
                </a:lnTo>
                <a:lnTo>
                  <a:pt x="190" y="4"/>
                </a:lnTo>
                <a:lnTo>
                  <a:pt x="173" y="1"/>
                </a:lnTo>
                <a:lnTo>
                  <a:pt x="155" y="0"/>
                </a:lnTo>
                <a:lnTo>
                  <a:pt x="134" y="0"/>
                </a:lnTo>
                <a:lnTo>
                  <a:pt x="114" y="2"/>
                </a:lnTo>
                <a:lnTo>
                  <a:pt x="92" y="5"/>
                </a:lnTo>
                <a:lnTo>
                  <a:pt x="70" y="12"/>
                </a:lnTo>
                <a:lnTo>
                  <a:pt x="47" y="20"/>
                </a:lnTo>
                <a:lnTo>
                  <a:pt x="23" y="32"/>
                </a:lnTo>
                <a:lnTo>
                  <a:pt x="0" y="47"/>
                </a:lnTo>
                <a:lnTo>
                  <a:pt x="0" y="999"/>
                </a:lnTo>
                <a:lnTo>
                  <a:pt x="1" y="999"/>
                </a:lnTo>
                <a:lnTo>
                  <a:pt x="6" y="999"/>
                </a:lnTo>
                <a:lnTo>
                  <a:pt x="14" y="998"/>
                </a:lnTo>
                <a:lnTo>
                  <a:pt x="23" y="997"/>
                </a:lnTo>
                <a:lnTo>
                  <a:pt x="35" y="995"/>
                </a:lnTo>
                <a:lnTo>
                  <a:pt x="49" y="993"/>
                </a:lnTo>
                <a:lnTo>
                  <a:pt x="65" y="990"/>
                </a:lnTo>
                <a:lnTo>
                  <a:pt x="83" y="985"/>
                </a:lnTo>
                <a:lnTo>
                  <a:pt x="102" y="980"/>
                </a:lnTo>
                <a:lnTo>
                  <a:pt x="121" y="973"/>
                </a:lnTo>
                <a:lnTo>
                  <a:pt x="143" y="966"/>
                </a:lnTo>
                <a:lnTo>
                  <a:pt x="164" y="956"/>
                </a:lnTo>
                <a:lnTo>
                  <a:pt x="186" y="945"/>
                </a:lnTo>
                <a:lnTo>
                  <a:pt x="208" y="934"/>
                </a:lnTo>
                <a:lnTo>
                  <a:pt x="230" y="919"/>
                </a:lnTo>
                <a:lnTo>
                  <a:pt x="251" y="903"/>
                </a:lnTo>
                <a:lnTo>
                  <a:pt x="251" y="23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Freeform 131"/>
          <p:cNvSpPr>
            <a:spLocks/>
          </p:cNvSpPr>
          <p:nvPr/>
        </p:nvSpPr>
        <p:spPr bwMode="auto">
          <a:xfrm>
            <a:off x="6886575" y="2838450"/>
            <a:ext cx="104775" cy="412750"/>
          </a:xfrm>
          <a:custGeom>
            <a:avLst/>
            <a:gdLst>
              <a:gd name="T0" fmla="*/ 2147483647 w 215"/>
              <a:gd name="T1" fmla="*/ 2147483647 h 843"/>
              <a:gd name="T2" fmla="*/ 2147483647 w 215"/>
              <a:gd name="T3" fmla="*/ 2147483647 h 843"/>
              <a:gd name="T4" fmla="*/ 2147483647 w 215"/>
              <a:gd name="T5" fmla="*/ 2147483647 h 843"/>
              <a:gd name="T6" fmla="*/ 2147483647 w 215"/>
              <a:gd name="T7" fmla="*/ 2147483647 h 843"/>
              <a:gd name="T8" fmla="*/ 2147483647 w 215"/>
              <a:gd name="T9" fmla="*/ 2147483647 h 843"/>
              <a:gd name="T10" fmla="*/ 2147483647 w 215"/>
              <a:gd name="T11" fmla="*/ 2147483647 h 843"/>
              <a:gd name="T12" fmla="*/ 2147483647 w 215"/>
              <a:gd name="T13" fmla="*/ 2147483647 h 843"/>
              <a:gd name="T14" fmla="*/ 2147483647 w 215"/>
              <a:gd name="T15" fmla="*/ 2147483647 h 843"/>
              <a:gd name="T16" fmla="*/ 2147483647 w 215"/>
              <a:gd name="T17" fmla="*/ 2147483647 h 843"/>
              <a:gd name="T18" fmla="*/ 2147483647 w 215"/>
              <a:gd name="T19" fmla="*/ 0 h 843"/>
              <a:gd name="T20" fmla="*/ 2147483647 w 215"/>
              <a:gd name="T21" fmla="*/ 0 h 843"/>
              <a:gd name="T22" fmla="*/ 2147483647 w 215"/>
              <a:gd name="T23" fmla="*/ 2147483647 h 843"/>
              <a:gd name="T24" fmla="*/ 2147483647 w 215"/>
              <a:gd name="T25" fmla="*/ 2147483647 h 843"/>
              <a:gd name="T26" fmla="*/ 2147483647 w 215"/>
              <a:gd name="T27" fmla="*/ 2147483647 h 843"/>
              <a:gd name="T28" fmla="*/ 2147483647 w 215"/>
              <a:gd name="T29" fmla="*/ 2147483647 h 843"/>
              <a:gd name="T30" fmla="*/ 2147483647 w 215"/>
              <a:gd name="T31" fmla="*/ 2147483647 h 843"/>
              <a:gd name="T32" fmla="*/ 0 w 215"/>
              <a:gd name="T33" fmla="*/ 2147483647 h 843"/>
              <a:gd name="T34" fmla="*/ 0 w 215"/>
              <a:gd name="T35" fmla="*/ 2147483647 h 843"/>
              <a:gd name="T36" fmla="*/ 2147483647 w 215"/>
              <a:gd name="T37" fmla="*/ 2147483647 h 843"/>
              <a:gd name="T38" fmla="*/ 2147483647 w 215"/>
              <a:gd name="T39" fmla="*/ 2147483647 h 843"/>
              <a:gd name="T40" fmla="*/ 2147483647 w 215"/>
              <a:gd name="T41" fmla="*/ 2147483647 h 843"/>
              <a:gd name="T42" fmla="*/ 2147483647 w 215"/>
              <a:gd name="T43" fmla="*/ 2147483647 h 843"/>
              <a:gd name="T44" fmla="*/ 2147483647 w 215"/>
              <a:gd name="T45" fmla="*/ 2147483647 h 843"/>
              <a:gd name="T46" fmla="*/ 2147483647 w 215"/>
              <a:gd name="T47" fmla="*/ 2147483647 h 843"/>
              <a:gd name="T48" fmla="*/ 2147483647 w 215"/>
              <a:gd name="T49" fmla="*/ 2147483647 h 843"/>
              <a:gd name="T50" fmla="*/ 2147483647 w 215"/>
              <a:gd name="T51" fmla="*/ 2147483647 h 843"/>
              <a:gd name="T52" fmla="*/ 2147483647 w 215"/>
              <a:gd name="T53" fmla="*/ 2147483647 h 843"/>
              <a:gd name="T54" fmla="*/ 2147483647 w 215"/>
              <a:gd name="T55" fmla="*/ 2147483647 h 843"/>
              <a:gd name="T56" fmla="*/ 2147483647 w 215"/>
              <a:gd name="T57" fmla="*/ 2147483647 h 843"/>
              <a:gd name="T58" fmla="*/ 2147483647 w 215"/>
              <a:gd name="T59" fmla="*/ 2147483647 h 843"/>
              <a:gd name="T60" fmla="*/ 2147483647 w 215"/>
              <a:gd name="T61" fmla="*/ 2147483647 h 843"/>
              <a:gd name="T62" fmla="*/ 2147483647 w 215"/>
              <a:gd name="T63" fmla="*/ 2147483647 h 843"/>
              <a:gd name="T64" fmla="*/ 2147483647 w 215"/>
              <a:gd name="T65" fmla="*/ 2147483647 h 843"/>
              <a:gd name="T66" fmla="*/ 2147483647 w 215"/>
              <a:gd name="T67" fmla="*/ 2147483647 h 843"/>
              <a:gd name="T68" fmla="*/ 2147483647 w 215"/>
              <a:gd name="T69" fmla="*/ 2147483647 h 843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215" h="843">
                <a:moveTo>
                  <a:pt x="215" y="20"/>
                </a:moveTo>
                <a:lnTo>
                  <a:pt x="214" y="19"/>
                </a:lnTo>
                <a:lnTo>
                  <a:pt x="211" y="18"/>
                </a:lnTo>
                <a:lnTo>
                  <a:pt x="205" y="15"/>
                </a:lnTo>
                <a:lnTo>
                  <a:pt x="197" y="12"/>
                </a:lnTo>
                <a:lnTo>
                  <a:pt x="187" y="9"/>
                </a:lnTo>
                <a:lnTo>
                  <a:pt x="176" y="6"/>
                </a:lnTo>
                <a:lnTo>
                  <a:pt x="163" y="4"/>
                </a:lnTo>
                <a:lnTo>
                  <a:pt x="149" y="1"/>
                </a:lnTo>
                <a:lnTo>
                  <a:pt x="133" y="0"/>
                </a:lnTo>
                <a:lnTo>
                  <a:pt x="115" y="0"/>
                </a:lnTo>
                <a:lnTo>
                  <a:pt x="98" y="1"/>
                </a:lnTo>
                <a:lnTo>
                  <a:pt x="79" y="5"/>
                </a:lnTo>
                <a:lnTo>
                  <a:pt x="60" y="10"/>
                </a:lnTo>
                <a:lnTo>
                  <a:pt x="40" y="18"/>
                </a:lnTo>
                <a:lnTo>
                  <a:pt x="21" y="27"/>
                </a:lnTo>
                <a:lnTo>
                  <a:pt x="0" y="40"/>
                </a:lnTo>
                <a:lnTo>
                  <a:pt x="0" y="843"/>
                </a:lnTo>
                <a:lnTo>
                  <a:pt x="1" y="843"/>
                </a:lnTo>
                <a:lnTo>
                  <a:pt x="6" y="843"/>
                </a:lnTo>
                <a:lnTo>
                  <a:pt x="12" y="842"/>
                </a:lnTo>
                <a:lnTo>
                  <a:pt x="21" y="841"/>
                </a:lnTo>
                <a:lnTo>
                  <a:pt x="30" y="840"/>
                </a:lnTo>
                <a:lnTo>
                  <a:pt x="43" y="838"/>
                </a:lnTo>
                <a:lnTo>
                  <a:pt x="56" y="835"/>
                </a:lnTo>
                <a:lnTo>
                  <a:pt x="71" y="831"/>
                </a:lnTo>
                <a:lnTo>
                  <a:pt x="87" y="826"/>
                </a:lnTo>
                <a:lnTo>
                  <a:pt x="105" y="821"/>
                </a:lnTo>
                <a:lnTo>
                  <a:pt x="123" y="814"/>
                </a:lnTo>
                <a:lnTo>
                  <a:pt x="141" y="806"/>
                </a:lnTo>
                <a:lnTo>
                  <a:pt x="159" y="797"/>
                </a:lnTo>
                <a:lnTo>
                  <a:pt x="179" y="786"/>
                </a:lnTo>
                <a:lnTo>
                  <a:pt x="197" y="774"/>
                </a:lnTo>
                <a:lnTo>
                  <a:pt x="215" y="760"/>
                </a:lnTo>
                <a:lnTo>
                  <a:pt x="215" y="20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Freeform 132"/>
          <p:cNvSpPr>
            <a:spLocks/>
          </p:cNvSpPr>
          <p:nvPr/>
        </p:nvSpPr>
        <p:spPr bwMode="auto">
          <a:xfrm>
            <a:off x="6889750" y="2843212"/>
            <a:ext cx="87313" cy="334963"/>
          </a:xfrm>
          <a:custGeom>
            <a:avLst/>
            <a:gdLst>
              <a:gd name="T0" fmla="*/ 2147483647 w 180"/>
              <a:gd name="T1" fmla="*/ 2147483647 h 685"/>
              <a:gd name="T2" fmla="*/ 2147483647 w 180"/>
              <a:gd name="T3" fmla="*/ 2147483647 h 685"/>
              <a:gd name="T4" fmla="*/ 2147483647 w 180"/>
              <a:gd name="T5" fmla="*/ 2147483647 h 685"/>
              <a:gd name="T6" fmla="*/ 2147483647 w 180"/>
              <a:gd name="T7" fmla="*/ 2147483647 h 685"/>
              <a:gd name="T8" fmla="*/ 2147483647 w 180"/>
              <a:gd name="T9" fmla="*/ 2147483647 h 685"/>
              <a:gd name="T10" fmla="*/ 2147483647 w 180"/>
              <a:gd name="T11" fmla="*/ 2147483647 h 685"/>
              <a:gd name="T12" fmla="*/ 2147483647 w 180"/>
              <a:gd name="T13" fmla="*/ 2147483647 h 685"/>
              <a:gd name="T14" fmla="*/ 2147483647 w 180"/>
              <a:gd name="T15" fmla="*/ 2147483647 h 685"/>
              <a:gd name="T16" fmla="*/ 2147483647 w 180"/>
              <a:gd name="T17" fmla="*/ 0 h 685"/>
              <a:gd name="T18" fmla="*/ 2147483647 w 180"/>
              <a:gd name="T19" fmla="*/ 0 h 685"/>
              <a:gd name="T20" fmla="*/ 2147483647 w 180"/>
              <a:gd name="T21" fmla="*/ 0 h 685"/>
              <a:gd name="T22" fmla="*/ 2147483647 w 180"/>
              <a:gd name="T23" fmla="*/ 2147483647 h 685"/>
              <a:gd name="T24" fmla="*/ 2147483647 w 180"/>
              <a:gd name="T25" fmla="*/ 2147483647 h 685"/>
              <a:gd name="T26" fmla="*/ 2147483647 w 180"/>
              <a:gd name="T27" fmla="*/ 2147483647 h 685"/>
              <a:gd name="T28" fmla="*/ 2147483647 w 180"/>
              <a:gd name="T29" fmla="*/ 2147483647 h 685"/>
              <a:gd name="T30" fmla="*/ 2147483647 w 180"/>
              <a:gd name="T31" fmla="*/ 2147483647 h 685"/>
              <a:gd name="T32" fmla="*/ 0 w 180"/>
              <a:gd name="T33" fmla="*/ 2147483647 h 685"/>
              <a:gd name="T34" fmla="*/ 0 w 180"/>
              <a:gd name="T35" fmla="*/ 2147483647 h 685"/>
              <a:gd name="T36" fmla="*/ 2147483647 w 180"/>
              <a:gd name="T37" fmla="*/ 2147483647 h 685"/>
              <a:gd name="T38" fmla="*/ 2147483647 w 180"/>
              <a:gd name="T39" fmla="*/ 2147483647 h 685"/>
              <a:gd name="T40" fmla="*/ 2147483647 w 180"/>
              <a:gd name="T41" fmla="*/ 2147483647 h 685"/>
              <a:gd name="T42" fmla="*/ 2147483647 w 180"/>
              <a:gd name="T43" fmla="*/ 2147483647 h 685"/>
              <a:gd name="T44" fmla="*/ 2147483647 w 180"/>
              <a:gd name="T45" fmla="*/ 2147483647 h 685"/>
              <a:gd name="T46" fmla="*/ 2147483647 w 180"/>
              <a:gd name="T47" fmla="*/ 2147483647 h 685"/>
              <a:gd name="T48" fmla="*/ 2147483647 w 180"/>
              <a:gd name="T49" fmla="*/ 2147483647 h 685"/>
              <a:gd name="T50" fmla="*/ 2147483647 w 180"/>
              <a:gd name="T51" fmla="*/ 2147483647 h 685"/>
              <a:gd name="T52" fmla="*/ 2147483647 w 180"/>
              <a:gd name="T53" fmla="*/ 2147483647 h 685"/>
              <a:gd name="T54" fmla="*/ 2147483647 w 180"/>
              <a:gd name="T55" fmla="*/ 2147483647 h 685"/>
              <a:gd name="T56" fmla="*/ 2147483647 w 180"/>
              <a:gd name="T57" fmla="*/ 2147483647 h 685"/>
              <a:gd name="T58" fmla="*/ 2147483647 w 180"/>
              <a:gd name="T59" fmla="*/ 2147483647 h 685"/>
              <a:gd name="T60" fmla="*/ 2147483647 w 180"/>
              <a:gd name="T61" fmla="*/ 2147483647 h 685"/>
              <a:gd name="T62" fmla="*/ 2147483647 w 180"/>
              <a:gd name="T63" fmla="*/ 2147483647 h 685"/>
              <a:gd name="T64" fmla="*/ 2147483647 w 180"/>
              <a:gd name="T65" fmla="*/ 2147483647 h 685"/>
              <a:gd name="T66" fmla="*/ 2147483647 w 180"/>
              <a:gd name="T67" fmla="*/ 2147483647 h 685"/>
              <a:gd name="T68" fmla="*/ 2147483647 w 180"/>
              <a:gd name="T69" fmla="*/ 2147483647 h 685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180" h="685">
                <a:moveTo>
                  <a:pt x="180" y="16"/>
                </a:moveTo>
                <a:lnTo>
                  <a:pt x="179" y="16"/>
                </a:lnTo>
                <a:lnTo>
                  <a:pt x="176" y="14"/>
                </a:lnTo>
                <a:lnTo>
                  <a:pt x="172" y="12"/>
                </a:lnTo>
                <a:lnTo>
                  <a:pt x="165" y="10"/>
                </a:lnTo>
                <a:lnTo>
                  <a:pt x="157" y="8"/>
                </a:lnTo>
                <a:lnTo>
                  <a:pt x="147" y="4"/>
                </a:lnTo>
                <a:lnTo>
                  <a:pt x="136" y="2"/>
                </a:lnTo>
                <a:lnTo>
                  <a:pt x="125" y="0"/>
                </a:lnTo>
                <a:lnTo>
                  <a:pt x="111" y="0"/>
                </a:lnTo>
                <a:lnTo>
                  <a:pt x="97" y="0"/>
                </a:lnTo>
                <a:lnTo>
                  <a:pt x="81" y="1"/>
                </a:lnTo>
                <a:lnTo>
                  <a:pt x="66" y="3"/>
                </a:lnTo>
                <a:lnTo>
                  <a:pt x="50" y="8"/>
                </a:lnTo>
                <a:lnTo>
                  <a:pt x="33" y="14"/>
                </a:lnTo>
                <a:lnTo>
                  <a:pt x="17" y="23"/>
                </a:lnTo>
                <a:lnTo>
                  <a:pt x="0" y="33"/>
                </a:lnTo>
                <a:lnTo>
                  <a:pt x="0" y="685"/>
                </a:lnTo>
                <a:lnTo>
                  <a:pt x="1" y="685"/>
                </a:lnTo>
                <a:lnTo>
                  <a:pt x="4" y="685"/>
                </a:lnTo>
                <a:lnTo>
                  <a:pt x="9" y="684"/>
                </a:lnTo>
                <a:lnTo>
                  <a:pt x="17" y="683"/>
                </a:lnTo>
                <a:lnTo>
                  <a:pt x="26" y="682"/>
                </a:lnTo>
                <a:lnTo>
                  <a:pt x="35" y="681"/>
                </a:lnTo>
                <a:lnTo>
                  <a:pt x="47" y="678"/>
                </a:lnTo>
                <a:lnTo>
                  <a:pt x="60" y="676"/>
                </a:lnTo>
                <a:lnTo>
                  <a:pt x="73" y="671"/>
                </a:lnTo>
                <a:lnTo>
                  <a:pt x="87" y="667"/>
                </a:lnTo>
                <a:lnTo>
                  <a:pt x="102" y="662"/>
                </a:lnTo>
                <a:lnTo>
                  <a:pt x="118" y="655"/>
                </a:lnTo>
                <a:lnTo>
                  <a:pt x="133" y="648"/>
                </a:lnTo>
                <a:lnTo>
                  <a:pt x="149" y="639"/>
                </a:lnTo>
                <a:lnTo>
                  <a:pt x="165" y="628"/>
                </a:lnTo>
                <a:lnTo>
                  <a:pt x="180" y="617"/>
                </a:lnTo>
                <a:lnTo>
                  <a:pt x="180" y="16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Freeform 133"/>
          <p:cNvSpPr>
            <a:spLocks/>
          </p:cNvSpPr>
          <p:nvPr/>
        </p:nvSpPr>
        <p:spPr bwMode="auto">
          <a:xfrm>
            <a:off x="6892925" y="2846387"/>
            <a:ext cx="71438" cy="260350"/>
          </a:xfrm>
          <a:custGeom>
            <a:avLst/>
            <a:gdLst>
              <a:gd name="T0" fmla="*/ 2147483647 w 146"/>
              <a:gd name="T1" fmla="*/ 2147483647 h 530"/>
              <a:gd name="T2" fmla="*/ 2147483647 w 146"/>
              <a:gd name="T3" fmla="*/ 2147483647 h 530"/>
              <a:gd name="T4" fmla="*/ 2147483647 w 146"/>
              <a:gd name="T5" fmla="*/ 2147483647 h 530"/>
              <a:gd name="T6" fmla="*/ 2147483647 w 146"/>
              <a:gd name="T7" fmla="*/ 2147483647 h 530"/>
              <a:gd name="T8" fmla="*/ 2147483647 w 146"/>
              <a:gd name="T9" fmla="*/ 2147483647 h 530"/>
              <a:gd name="T10" fmla="*/ 2147483647 w 146"/>
              <a:gd name="T11" fmla="*/ 0 h 530"/>
              <a:gd name="T12" fmla="*/ 2147483647 w 146"/>
              <a:gd name="T13" fmla="*/ 2147483647 h 530"/>
              <a:gd name="T14" fmla="*/ 2147483647 w 146"/>
              <a:gd name="T15" fmla="*/ 2147483647 h 530"/>
              <a:gd name="T16" fmla="*/ 0 w 146"/>
              <a:gd name="T17" fmla="*/ 2147483647 h 530"/>
              <a:gd name="T18" fmla="*/ 0 w 146"/>
              <a:gd name="T19" fmla="*/ 2147483647 h 530"/>
              <a:gd name="T20" fmla="*/ 2147483647 w 146"/>
              <a:gd name="T21" fmla="*/ 2147483647 h 530"/>
              <a:gd name="T22" fmla="*/ 2147483647 w 146"/>
              <a:gd name="T23" fmla="*/ 2147483647 h 530"/>
              <a:gd name="T24" fmla="*/ 2147483647 w 146"/>
              <a:gd name="T25" fmla="*/ 2147483647 h 530"/>
              <a:gd name="T26" fmla="*/ 2147483647 w 146"/>
              <a:gd name="T27" fmla="*/ 2147483647 h 530"/>
              <a:gd name="T28" fmla="*/ 2147483647 w 146"/>
              <a:gd name="T29" fmla="*/ 2147483647 h 530"/>
              <a:gd name="T30" fmla="*/ 2147483647 w 146"/>
              <a:gd name="T31" fmla="*/ 2147483647 h 530"/>
              <a:gd name="T32" fmla="*/ 2147483647 w 146"/>
              <a:gd name="T33" fmla="*/ 2147483647 h 530"/>
              <a:gd name="T34" fmla="*/ 2147483647 w 146"/>
              <a:gd name="T35" fmla="*/ 2147483647 h 530"/>
              <a:gd name="T36" fmla="*/ 2147483647 w 146"/>
              <a:gd name="T37" fmla="*/ 2147483647 h 53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46" h="530">
                <a:moveTo>
                  <a:pt x="146" y="14"/>
                </a:moveTo>
                <a:lnTo>
                  <a:pt x="143" y="12"/>
                </a:lnTo>
                <a:lnTo>
                  <a:pt x="134" y="8"/>
                </a:lnTo>
                <a:lnTo>
                  <a:pt x="120" y="4"/>
                </a:lnTo>
                <a:lnTo>
                  <a:pt x="101" y="1"/>
                </a:lnTo>
                <a:lnTo>
                  <a:pt x="79" y="0"/>
                </a:lnTo>
                <a:lnTo>
                  <a:pt x="54" y="3"/>
                </a:lnTo>
                <a:lnTo>
                  <a:pt x="27" y="11"/>
                </a:lnTo>
                <a:lnTo>
                  <a:pt x="0" y="27"/>
                </a:lnTo>
                <a:lnTo>
                  <a:pt x="0" y="530"/>
                </a:lnTo>
                <a:lnTo>
                  <a:pt x="3" y="530"/>
                </a:lnTo>
                <a:lnTo>
                  <a:pt x="14" y="529"/>
                </a:lnTo>
                <a:lnTo>
                  <a:pt x="29" y="526"/>
                </a:lnTo>
                <a:lnTo>
                  <a:pt x="49" y="521"/>
                </a:lnTo>
                <a:lnTo>
                  <a:pt x="71" y="514"/>
                </a:lnTo>
                <a:lnTo>
                  <a:pt x="96" y="505"/>
                </a:lnTo>
                <a:lnTo>
                  <a:pt x="121" y="492"/>
                </a:lnTo>
                <a:lnTo>
                  <a:pt x="146" y="475"/>
                </a:lnTo>
                <a:lnTo>
                  <a:pt x="146" y="14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Freeform 134"/>
          <p:cNvSpPr>
            <a:spLocks/>
          </p:cNvSpPr>
          <p:nvPr/>
        </p:nvSpPr>
        <p:spPr bwMode="auto">
          <a:xfrm>
            <a:off x="6897688" y="2849562"/>
            <a:ext cx="52387" cy="184150"/>
          </a:xfrm>
          <a:custGeom>
            <a:avLst/>
            <a:gdLst>
              <a:gd name="T0" fmla="*/ 2147483647 w 109"/>
              <a:gd name="T1" fmla="*/ 2147483647 h 373"/>
              <a:gd name="T2" fmla="*/ 2147483647 w 109"/>
              <a:gd name="T3" fmla="*/ 2147483647 h 373"/>
              <a:gd name="T4" fmla="*/ 2147483647 w 109"/>
              <a:gd name="T5" fmla="*/ 2147483647 h 373"/>
              <a:gd name="T6" fmla="*/ 2147483647 w 109"/>
              <a:gd name="T7" fmla="*/ 2147483647 h 373"/>
              <a:gd name="T8" fmla="*/ 2147483647 w 109"/>
              <a:gd name="T9" fmla="*/ 0 h 373"/>
              <a:gd name="T10" fmla="*/ 2147483647 w 109"/>
              <a:gd name="T11" fmla="*/ 0 h 373"/>
              <a:gd name="T12" fmla="*/ 2147483647 w 109"/>
              <a:gd name="T13" fmla="*/ 2147483647 h 373"/>
              <a:gd name="T14" fmla="*/ 2147483647 w 109"/>
              <a:gd name="T15" fmla="*/ 2147483647 h 373"/>
              <a:gd name="T16" fmla="*/ 0 w 109"/>
              <a:gd name="T17" fmla="*/ 2147483647 h 373"/>
              <a:gd name="T18" fmla="*/ 0 w 109"/>
              <a:gd name="T19" fmla="*/ 2147483647 h 373"/>
              <a:gd name="T20" fmla="*/ 2147483647 w 109"/>
              <a:gd name="T21" fmla="*/ 2147483647 h 373"/>
              <a:gd name="T22" fmla="*/ 2147483647 w 109"/>
              <a:gd name="T23" fmla="*/ 2147483647 h 373"/>
              <a:gd name="T24" fmla="*/ 2147483647 w 109"/>
              <a:gd name="T25" fmla="*/ 2147483647 h 373"/>
              <a:gd name="T26" fmla="*/ 2147483647 w 109"/>
              <a:gd name="T27" fmla="*/ 2147483647 h 373"/>
              <a:gd name="T28" fmla="*/ 2147483647 w 109"/>
              <a:gd name="T29" fmla="*/ 2147483647 h 373"/>
              <a:gd name="T30" fmla="*/ 2147483647 w 109"/>
              <a:gd name="T31" fmla="*/ 2147483647 h 373"/>
              <a:gd name="T32" fmla="*/ 2147483647 w 109"/>
              <a:gd name="T33" fmla="*/ 2147483647 h 373"/>
              <a:gd name="T34" fmla="*/ 2147483647 w 109"/>
              <a:gd name="T35" fmla="*/ 2147483647 h 373"/>
              <a:gd name="T36" fmla="*/ 2147483647 w 109"/>
              <a:gd name="T37" fmla="*/ 2147483647 h 373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09" h="373">
                <a:moveTo>
                  <a:pt x="109" y="10"/>
                </a:moveTo>
                <a:lnTo>
                  <a:pt x="107" y="9"/>
                </a:lnTo>
                <a:lnTo>
                  <a:pt x="100" y="6"/>
                </a:lnTo>
                <a:lnTo>
                  <a:pt x="89" y="2"/>
                </a:lnTo>
                <a:lnTo>
                  <a:pt x="75" y="0"/>
                </a:lnTo>
                <a:lnTo>
                  <a:pt x="59" y="0"/>
                </a:lnTo>
                <a:lnTo>
                  <a:pt x="39" y="2"/>
                </a:lnTo>
                <a:lnTo>
                  <a:pt x="20" y="9"/>
                </a:lnTo>
                <a:lnTo>
                  <a:pt x="0" y="21"/>
                </a:lnTo>
                <a:lnTo>
                  <a:pt x="0" y="373"/>
                </a:lnTo>
                <a:lnTo>
                  <a:pt x="2" y="373"/>
                </a:lnTo>
                <a:lnTo>
                  <a:pt x="9" y="372"/>
                </a:lnTo>
                <a:lnTo>
                  <a:pt x="21" y="369"/>
                </a:lnTo>
                <a:lnTo>
                  <a:pt x="36" y="366"/>
                </a:lnTo>
                <a:lnTo>
                  <a:pt x="53" y="362"/>
                </a:lnTo>
                <a:lnTo>
                  <a:pt x="72" y="354"/>
                </a:lnTo>
                <a:lnTo>
                  <a:pt x="90" y="343"/>
                </a:lnTo>
                <a:lnTo>
                  <a:pt x="109" y="331"/>
                </a:lnTo>
                <a:lnTo>
                  <a:pt x="109" y="10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Freeform 135"/>
          <p:cNvSpPr>
            <a:spLocks/>
          </p:cNvSpPr>
          <p:nvPr/>
        </p:nvSpPr>
        <p:spPr bwMode="auto">
          <a:xfrm>
            <a:off x="6900863" y="2854325"/>
            <a:ext cx="34925" cy="106362"/>
          </a:xfrm>
          <a:custGeom>
            <a:avLst/>
            <a:gdLst>
              <a:gd name="T0" fmla="*/ 2147483647 w 75"/>
              <a:gd name="T1" fmla="*/ 2147483647 h 216"/>
              <a:gd name="T2" fmla="*/ 2147483647 w 75"/>
              <a:gd name="T3" fmla="*/ 2147483647 h 216"/>
              <a:gd name="T4" fmla="*/ 2147483647 w 75"/>
              <a:gd name="T5" fmla="*/ 2147483647 h 216"/>
              <a:gd name="T6" fmla="*/ 2147483647 w 75"/>
              <a:gd name="T7" fmla="*/ 2147483647 h 216"/>
              <a:gd name="T8" fmla="*/ 2147483647 w 75"/>
              <a:gd name="T9" fmla="*/ 0 h 216"/>
              <a:gd name="T10" fmla="*/ 2147483647 w 75"/>
              <a:gd name="T11" fmla="*/ 0 h 216"/>
              <a:gd name="T12" fmla="*/ 2147483647 w 75"/>
              <a:gd name="T13" fmla="*/ 2147483647 h 216"/>
              <a:gd name="T14" fmla="*/ 2147483647 w 75"/>
              <a:gd name="T15" fmla="*/ 2147483647 h 216"/>
              <a:gd name="T16" fmla="*/ 0 w 75"/>
              <a:gd name="T17" fmla="*/ 2147483647 h 216"/>
              <a:gd name="T18" fmla="*/ 0 w 75"/>
              <a:gd name="T19" fmla="*/ 2147483647 h 216"/>
              <a:gd name="T20" fmla="*/ 2147483647 w 75"/>
              <a:gd name="T21" fmla="*/ 2147483647 h 216"/>
              <a:gd name="T22" fmla="*/ 2147483647 w 75"/>
              <a:gd name="T23" fmla="*/ 2147483647 h 216"/>
              <a:gd name="T24" fmla="*/ 2147483647 w 75"/>
              <a:gd name="T25" fmla="*/ 2147483647 h 216"/>
              <a:gd name="T26" fmla="*/ 2147483647 w 75"/>
              <a:gd name="T27" fmla="*/ 2147483647 h 216"/>
              <a:gd name="T28" fmla="*/ 2147483647 w 75"/>
              <a:gd name="T29" fmla="*/ 2147483647 h 216"/>
              <a:gd name="T30" fmla="*/ 2147483647 w 75"/>
              <a:gd name="T31" fmla="*/ 2147483647 h 216"/>
              <a:gd name="T32" fmla="*/ 2147483647 w 75"/>
              <a:gd name="T33" fmla="*/ 2147483647 h 216"/>
              <a:gd name="T34" fmla="*/ 2147483647 w 75"/>
              <a:gd name="T35" fmla="*/ 2147483647 h 216"/>
              <a:gd name="T36" fmla="*/ 2147483647 w 75"/>
              <a:gd name="T37" fmla="*/ 2147483647 h 21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75" h="216">
                <a:moveTo>
                  <a:pt x="75" y="6"/>
                </a:moveTo>
                <a:lnTo>
                  <a:pt x="73" y="5"/>
                </a:lnTo>
                <a:lnTo>
                  <a:pt x="69" y="4"/>
                </a:lnTo>
                <a:lnTo>
                  <a:pt x="61" y="2"/>
                </a:lnTo>
                <a:lnTo>
                  <a:pt x="52" y="0"/>
                </a:lnTo>
                <a:lnTo>
                  <a:pt x="41" y="0"/>
                </a:lnTo>
                <a:lnTo>
                  <a:pt x="28" y="1"/>
                </a:lnTo>
                <a:lnTo>
                  <a:pt x="14" y="6"/>
                </a:lnTo>
                <a:lnTo>
                  <a:pt x="0" y="14"/>
                </a:lnTo>
                <a:lnTo>
                  <a:pt x="0" y="216"/>
                </a:lnTo>
                <a:lnTo>
                  <a:pt x="2" y="216"/>
                </a:lnTo>
                <a:lnTo>
                  <a:pt x="7" y="215"/>
                </a:lnTo>
                <a:lnTo>
                  <a:pt x="15" y="214"/>
                </a:lnTo>
                <a:lnTo>
                  <a:pt x="25" y="211"/>
                </a:lnTo>
                <a:lnTo>
                  <a:pt x="37" y="208"/>
                </a:lnTo>
                <a:lnTo>
                  <a:pt x="50" y="203"/>
                </a:lnTo>
                <a:lnTo>
                  <a:pt x="63" y="195"/>
                </a:lnTo>
                <a:lnTo>
                  <a:pt x="75" y="187"/>
                </a:lnTo>
                <a:lnTo>
                  <a:pt x="75" y="6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Freeform 136"/>
          <p:cNvSpPr>
            <a:spLocks/>
          </p:cNvSpPr>
          <p:nvPr/>
        </p:nvSpPr>
        <p:spPr bwMode="auto">
          <a:xfrm>
            <a:off x="7339013" y="3157537"/>
            <a:ext cx="53975" cy="55563"/>
          </a:xfrm>
          <a:custGeom>
            <a:avLst/>
            <a:gdLst>
              <a:gd name="T0" fmla="*/ 2147483647 w 110"/>
              <a:gd name="T1" fmla="*/ 2147483647 h 111"/>
              <a:gd name="T2" fmla="*/ 2147483647 w 110"/>
              <a:gd name="T3" fmla="*/ 2147483647 h 111"/>
              <a:gd name="T4" fmla="*/ 2147483647 w 110"/>
              <a:gd name="T5" fmla="*/ 2147483647 h 111"/>
              <a:gd name="T6" fmla="*/ 2147483647 w 110"/>
              <a:gd name="T7" fmla="*/ 2147483647 h 111"/>
              <a:gd name="T8" fmla="*/ 2147483647 w 110"/>
              <a:gd name="T9" fmla="*/ 2147483647 h 111"/>
              <a:gd name="T10" fmla="*/ 2147483647 w 110"/>
              <a:gd name="T11" fmla="*/ 2147483647 h 111"/>
              <a:gd name="T12" fmla="*/ 2147483647 w 110"/>
              <a:gd name="T13" fmla="*/ 2147483647 h 111"/>
              <a:gd name="T14" fmla="*/ 2147483647 w 110"/>
              <a:gd name="T15" fmla="*/ 2147483647 h 111"/>
              <a:gd name="T16" fmla="*/ 2147483647 w 110"/>
              <a:gd name="T17" fmla="*/ 2147483647 h 111"/>
              <a:gd name="T18" fmla="*/ 2147483647 w 110"/>
              <a:gd name="T19" fmla="*/ 2147483647 h 111"/>
              <a:gd name="T20" fmla="*/ 2147483647 w 110"/>
              <a:gd name="T21" fmla="*/ 2147483647 h 111"/>
              <a:gd name="T22" fmla="*/ 2147483647 w 110"/>
              <a:gd name="T23" fmla="*/ 2147483647 h 111"/>
              <a:gd name="T24" fmla="*/ 2147483647 w 110"/>
              <a:gd name="T25" fmla="*/ 2147483647 h 111"/>
              <a:gd name="T26" fmla="*/ 2147483647 w 110"/>
              <a:gd name="T27" fmla="*/ 2147483647 h 111"/>
              <a:gd name="T28" fmla="*/ 2147483647 w 110"/>
              <a:gd name="T29" fmla="*/ 2147483647 h 111"/>
              <a:gd name="T30" fmla="*/ 2147483647 w 110"/>
              <a:gd name="T31" fmla="*/ 2147483647 h 111"/>
              <a:gd name="T32" fmla="*/ 2147483647 w 110"/>
              <a:gd name="T33" fmla="*/ 0 h 111"/>
              <a:gd name="T34" fmla="*/ 2147483647 w 110"/>
              <a:gd name="T35" fmla="*/ 2147483647 h 111"/>
              <a:gd name="T36" fmla="*/ 2147483647 w 110"/>
              <a:gd name="T37" fmla="*/ 2147483647 h 111"/>
              <a:gd name="T38" fmla="*/ 2147483647 w 110"/>
              <a:gd name="T39" fmla="*/ 2147483647 h 111"/>
              <a:gd name="T40" fmla="*/ 2147483647 w 110"/>
              <a:gd name="T41" fmla="*/ 2147483647 h 111"/>
              <a:gd name="T42" fmla="*/ 2147483647 w 110"/>
              <a:gd name="T43" fmla="*/ 2147483647 h 111"/>
              <a:gd name="T44" fmla="*/ 2147483647 w 110"/>
              <a:gd name="T45" fmla="*/ 2147483647 h 111"/>
              <a:gd name="T46" fmla="*/ 2147483647 w 110"/>
              <a:gd name="T47" fmla="*/ 2147483647 h 111"/>
              <a:gd name="T48" fmla="*/ 0 w 110"/>
              <a:gd name="T49" fmla="*/ 2147483647 h 111"/>
              <a:gd name="T50" fmla="*/ 2147483647 w 110"/>
              <a:gd name="T51" fmla="*/ 2147483647 h 111"/>
              <a:gd name="T52" fmla="*/ 2147483647 w 110"/>
              <a:gd name="T53" fmla="*/ 2147483647 h 111"/>
              <a:gd name="T54" fmla="*/ 2147483647 w 110"/>
              <a:gd name="T55" fmla="*/ 2147483647 h 111"/>
              <a:gd name="T56" fmla="*/ 2147483647 w 110"/>
              <a:gd name="T57" fmla="*/ 2147483647 h 111"/>
              <a:gd name="T58" fmla="*/ 2147483647 w 110"/>
              <a:gd name="T59" fmla="*/ 2147483647 h 111"/>
              <a:gd name="T60" fmla="*/ 2147483647 w 110"/>
              <a:gd name="T61" fmla="*/ 2147483647 h 111"/>
              <a:gd name="T62" fmla="*/ 2147483647 w 110"/>
              <a:gd name="T63" fmla="*/ 2147483647 h 111"/>
              <a:gd name="T64" fmla="*/ 2147483647 w 110"/>
              <a:gd name="T65" fmla="*/ 2147483647 h 11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110" h="111">
                <a:moveTo>
                  <a:pt x="55" y="111"/>
                </a:moveTo>
                <a:lnTo>
                  <a:pt x="66" y="110"/>
                </a:lnTo>
                <a:lnTo>
                  <a:pt x="76" y="106"/>
                </a:lnTo>
                <a:lnTo>
                  <a:pt x="85" y="101"/>
                </a:lnTo>
                <a:lnTo>
                  <a:pt x="94" y="94"/>
                </a:lnTo>
                <a:lnTo>
                  <a:pt x="100" y="86"/>
                </a:lnTo>
                <a:lnTo>
                  <a:pt x="106" y="77"/>
                </a:lnTo>
                <a:lnTo>
                  <a:pt x="109" y="66"/>
                </a:lnTo>
                <a:lnTo>
                  <a:pt x="110" y="56"/>
                </a:lnTo>
                <a:lnTo>
                  <a:pt x="109" y="44"/>
                </a:lnTo>
                <a:lnTo>
                  <a:pt x="106" y="34"/>
                </a:lnTo>
                <a:lnTo>
                  <a:pt x="100" y="24"/>
                </a:lnTo>
                <a:lnTo>
                  <a:pt x="94" y="17"/>
                </a:lnTo>
                <a:lnTo>
                  <a:pt x="85" y="9"/>
                </a:lnTo>
                <a:lnTo>
                  <a:pt x="76" y="5"/>
                </a:lnTo>
                <a:lnTo>
                  <a:pt x="66" y="2"/>
                </a:lnTo>
                <a:lnTo>
                  <a:pt x="55" y="0"/>
                </a:lnTo>
                <a:lnTo>
                  <a:pt x="44" y="2"/>
                </a:lnTo>
                <a:lnTo>
                  <a:pt x="33" y="5"/>
                </a:lnTo>
                <a:lnTo>
                  <a:pt x="25" y="9"/>
                </a:lnTo>
                <a:lnTo>
                  <a:pt x="16" y="17"/>
                </a:lnTo>
                <a:lnTo>
                  <a:pt x="10" y="24"/>
                </a:lnTo>
                <a:lnTo>
                  <a:pt x="4" y="34"/>
                </a:lnTo>
                <a:lnTo>
                  <a:pt x="1" y="44"/>
                </a:lnTo>
                <a:lnTo>
                  <a:pt x="0" y="56"/>
                </a:lnTo>
                <a:lnTo>
                  <a:pt x="1" y="66"/>
                </a:lnTo>
                <a:lnTo>
                  <a:pt x="4" y="77"/>
                </a:lnTo>
                <a:lnTo>
                  <a:pt x="10" y="86"/>
                </a:lnTo>
                <a:lnTo>
                  <a:pt x="16" y="94"/>
                </a:lnTo>
                <a:lnTo>
                  <a:pt x="25" y="101"/>
                </a:lnTo>
                <a:lnTo>
                  <a:pt x="33" y="106"/>
                </a:lnTo>
                <a:lnTo>
                  <a:pt x="44" y="110"/>
                </a:lnTo>
                <a:lnTo>
                  <a:pt x="55" y="111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Freeform 137"/>
          <p:cNvSpPr>
            <a:spLocks/>
          </p:cNvSpPr>
          <p:nvPr/>
        </p:nvSpPr>
        <p:spPr bwMode="auto">
          <a:xfrm>
            <a:off x="7175500" y="3159125"/>
            <a:ext cx="26988" cy="26987"/>
          </a:xfrm>
          <a:custGeom>
            <a:avLst/>
            <a:gdLst>
              <a:gd name="T0" fmla="*/ 2147483647 w 55"/>
              <a:gd name="T1" fmla="*/ 2147483647 h 55"/>
              <a:gd name="T2" fmla="*/ 2147483647 w 55"/>
              <a:gd name="T3" fmla="*/ 2147483647 h 55"/>
              <a:gd name="T4" fmla="*/ 2147483647 w 55"/>
              <a:gd name="T5" fmla="*/ 2147483647 h 55"/>
              <a:gd name="T6" fmla="*/ 2147483647 w 55"/>
              <a:gd name="T7" fmla="*/ 2147483647 h 55"/>
              <a:gd name="T8" fmla="*/ 2147483647 w 55"/>
              <a:gd name="T9" fmla="*/ 2147483647 h 55"/>
              <a:gd name="T10" fmla="*/ 2147483647 w 55"/>
              <a:gd name="T11" fmla="*/ 2147483647 h 55"/>
              <a:gd name="T12" fmla="*/ 2147483647 w 55"/>
              <a:gd name="T13" fmla="*/ 2147483647 h 55"/>
              <a:gd name="T14" fmla="*/ 2147483647 w 55"/>
              <a:gd name="T15" fmla="*/ 2147483647 h 55"/>
              <a:gd name="T16" fmla="*/ 2147483647 w 55"/>
              <a:gd name="T17" fmla="*/ 0 h 55"/>
              <a:gd name="T18" fmla="*/ 2147483647 w 55"/>
              <a:gd name="T19" fmla="*/ 2147483647 h 55"/>
              <a:gd name="T20" fmla="*/ 2147483647 w 55"/>
              <a:gd name="T21" fmla="*/ 2147483647 h 55"/>
              <a:gd name="T22" fmla="*/ 2147483647 w 55"/>
              <a:gd name="T23" fmla="*/ 2147483647 h 55"/>
              <a:gd name="T24" fmla="*/ 0 w 55"/>
              <a:gd name="T25" fmla="*/ 2147483647 h 55"/>
              <a:gd name="T26" fmla="*/ 2147483647 w 55"/>
              <a:gd name="T27" fmla="*/ 2147483647 h 55"/>
              <a:gd name="T28" fmla="*/ 2147483647 w 55"/>
              <a:gd name="T29" fmla="*/ 2147483647 h 55"/>
              <a:gd name="T30" fmla="*/ 2147483647 w 55"/>
              <a:gd name="T31" fmla="*/ 2147483647 h 55"/>
              <a:gd name="T32" fmla="*/ 2147483647 w 55"/>
              <a:gd name="T33" fmla="*/ 2147483647 h 5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55" h="55">
                <a:moveTo>
                  <a:pt x="27" y="55"/>
                </a:moveTo>
                <a:lnTo>
                  <a:pt x="38" y="53"/>
                </a:lnTo>
                <a:lnTo>
                  <a:pt x="48" y="46"/>
                </a:lnTo>
                <a:lnTo>
                  <a:pt x="53" y="37"/>
                </a:lnTo>
                <a:lnTo>
                  <a:pt x="55" y="27"/>
                </a:lnTo>
                <a:lnTo>
                  <a:pt x="53" y="16"/>
                </a:lnTo>
                <a:lnTo>
                  <a:pt x="48" y="7"/>
                </a:lnTo>
                <a:lnTo>
                  <a:pt x="38" y="2"/>
                </a:lnTo>
                <a:lnTo>
                  <a:pt x="27" y="0"/>
                </a:lnTo>
                <a:lnTo>
                  <a:pt x="16" y="2"/>
                </a:lnTo>
                <a:lnTo>
                  <a:pt x="8" y="7"/>
                </a:lnTo>
                <a:lnTo>
                  <a:pt x="2" y="16"/>
                </a:lnTo>
                <a:lnTo>
                  <a:pt x="0" y="27"/>
                </a:lnTo>
                <a:lnTo>
                  <a:pt x="2" y="37"/>
                </a:lnTo>
                <a:lnTo>
                  <a:pt x="8" y="46"/>
                </a:lnTo>
                <a:lnTo>
                  <a:pt x="16" y="53"/>
                </a:lnTo>
                <a:lnTo>
                  <a:pt x="27" y="55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Freeform 138"/>
          <p:cNvSpPr>
            <a:spLocks/>
          </p:cNvSpPr>
          <p:nvPr/>
        </p:nvSpPr>
        <p:spPr bwMode="auto">
          <a:xfrm>
            <a:off x="7221538" y="3160712"/>
            <a:ext cx="26987" cy="26988"/>
          </a:xfrm>
          <a:custGeom>
            <a:avLst/>
            <a:gdLst>
              <a:gd name="T0" fmla="*/ 2147483647 w 55"/>
              <a:gd name="T1" fmla="*/ 2147483647 h 55"/>
              <a:gd name="T2" fmla="*/ 2147483647 w 55"/>
              <a:gd name="T3" fmla="*/ 2147483647 h 55"/>
              <a:gd name="T4" fmla="*/ 2147483647 w 55"/>
              <a:gd name="T5" fmla="*/ 2147483647 h 55"/>
              <a:gd name="T6" fmla="*/ 2147483647 w 55"/>
              <a:gd name="T7" fmla="*/ 2147483647 h 55"/>
              <a:gd name="T8" fmla="*/ 2147483647 w 55"/>
              <a:gd name="T9" fmla="*/ 2147483647 h 55"/>
              <a:gd name="T10" fmla="*/ 2147483647 w 55"/>
              <a:gd name="T11" fmla="*/ 2147483647 h 55"/>
              <a:gd name="T12" fmla="*/ 2147483647 w 55"/>
              <a:gd name="T13" fmla="*/ 2147483647 h 55"/>
              <a:gd name="T14" fmla="*/ 2147483647 w 55"/>
              <a:gd name="T15" fmla="*/ 2147483647 h 55"/>
              <a:gd name="T16" fmla="*/ 2147483647 w 55"/>
              <a:gd name="T17" fmla="*/ 0 h 55"/>
              <a:gd name="T18" fmla="*/ 2147483647 w 55"/>
              <a:gd name="T19" fmla="*/ 2147483647 h 55"/>
              <a:gd name="T20" fmla="*/ 2147483647 w 55"/>
              <a:gd name="T21" fmla="*/ 2147483647 h 55"/>
              <a:gd name="T22" fmla="*/ 2147483647 w 55"/>
              <a:gd name="T23" fmla="*/ 2147483647 h 55"/>
              <a:gd name="T24" fmla="*/ 0 w 55"/>
              <a:gd name="T25" fmla="*/ 2147483647 h 55"/>
              <a:gd name="T26" fmla="*/ 2147483647 w 55"/>
              <a:gd name="T27" fmla="*/ 2147483647 h 55"/>
              <a:gd name="T28" fmla="*/ 2147483647 w 55"/>
              <a:gd name="T29" fmla="*/ 2147483647 h 55"/>
              <a:gd name="T30" fmla="*/ 2147483647 w 55"/>
              <a:gd name="T31" fmla="*/ 2147483647 h 55"/>
              <a:gd name="T32" fmla="*/ 2147483647 w 55"/>
              <a:gd name="T33" fmla="*/ 2147483647 h 5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55" h="55">
                <a:moveTo>
                  <a:pt x="28" y="55"/>
                </a:moveTo>
                <a:lnTo>
                  <a:pt x="39" y="53"/>
                </a:lnTo>
                <a:lnTo>
                  <a:pt x="47" y="47"/>
                </a:lnTo>
                <a:lnTo>
                  <a:pt x="53" y="39"/>
                </a:lnTo>
                <a:lnTo>
                  <a:pt x="55" y="28"/>
                </a:lnTo>
                <a:lnTo>
                  <a:pt x="53" y="17"/>
                </a:lnTo>
                <a:lnTo>
                  <a:pt x="47" y="8"/>
                </a:lnTo>
                <a:lnTo>
                  <a:pt x="39" y="2"/>
                </a:lnTo>
                <a:lnTo>
                  <a:pt x="28" y="0"/>
                </a:lnTo>
                <a:lnTo>
                  <a:pt x="17" y="2"/>
                </a:lnTo>
                <a:lnTo>
                  <a:pt x="9" y="8"/>
                </a:lnTo>
                <a:lnTo>
                  <a:pt x="2" y="17"/>
                </a:lnTo>
                <a:lnTo>
                  <a:pt x="0" y="28"/>
                </a:lnTo>
                <a:lnTo>
                  <a:pt x="2" y="39"/>
                </a:lnTo>
                <a:lnTo>
                  <a:pt x="9" y="47"/>
                </a:lnTo>
                <a:lnTo>
                  <a:pt x="17" y="53"/>
                </a:lnTo>
                <a:lnTo>
                  <a:pt x="28" y="55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Freeform 139"/>
          <p:cNvSpPr>
            <a:spLocks/>
          </p:cNvSpPr>
          <p:nvPr/>
        </p:nvSpPr>
        <p:spPr bwMode="auto">
          <a:xfrm>
            <a:off x="7042150" y="2790825"/>
            <a:ext cx="76200" cy="368300"/>
          </a:xfrm>
          <a:custGeom>
            <a:avLst/>
            <a:gdLst>
              <a:gd name="T0" fmla="*/ 2147483647 w 156"/>
              <a:gd name="T1" fmla="*/ 2147483647 h 752"/>
              <a:gd name="T2" fmla="*/ 2147483647 w 156"/>
              <a:gd name="T3" fmla="*/ 2147483647 h 752"/>
              <a:gd name="T4" fmla="*/ 2147483647 w 156"/>
              <a:gd name="T5" fmla="*/ 2147483647 h 752"/>
              <a:gd name="T6" fmla="*/ 2147483647 w 156"/>
              <a:gd name="T7" fmla="*/ 2147483647 h 752"/>
              <a:gd name="T8" fmla="*/ 2147483647 w 156"/>
              <a:gd name="T9" fmla="*/ 2147483647 h 752"/>
              <a:gd name="T10" fmla="*/ 0 w 156"/>
              <a:gd name="T11" fmla="*/ 2147483647 h 752"/>
              <a:gd name="T12" fmla="*/ 2147483647 w 156"/>
              <a:gd name="T13" fmla="*/ 2147483647 h 752"/>
              <a:gd name="T14" fmla="*/ 2147483647 w 156"/>
              <a:gd name="T15" fmla="*/ 2147483647 h 752"/>
              <a:gd name="T16" fmla="*/ 2147483647 w 156"/>
              <a:gd name="T17" fmla="*/ 2147483647 h 752"/>
              <a:gd name="T18" fmla="*/ 2147483647 w 156"/>
              <a:gd name="T19" fmla="*/ 2147483647 h 752"/>
              <a:gd name="T20" fmla="*/ 2147483647 w 156"/>
              <a:gd name="T21" fmla="*/ 2147483647 h 752"/>
              <a:gd name="T22" fmla="*/ 2147483647 w 156"/>
              <a:gd name="T23" fmla="*/ 2147483647 h 752"/>
              <a:gd name="T24" fmla="*/ 2147483647 w 156"/>
              <a:gd name="T25" fmla="*/ 2147483647 h 752"/>
              <a:gd name="T26" fmla="*/ 2147483647 w 156"/>
              <a:gd name="T27" fmla="*/ 2147483647 h 752"/>
              <a:gd name="T28" fmla="*/ 2147483647 w 156"/>
              <a:gd name="T29" fmla="*/ 2147483647 h 752"/>
              <a:gd name="T30" fmla="*/ 2147483647 w 156"/>
              <a:gd name="T31" fmla="*/ 2147483647 h 752"/>
              <a:gd name="T32" fmla="*/ 2147483647 w 156"/>
              <a:gd name="T33" fmla="*/ 2147483647 h 752"/>
              <a:gd name="T34" fmla="*/ 2147483647 w 156"/>
              <a:gd name="T35" fmla="*/ 2147483647 h 752"/>
              <a:gd name="T36" fmla="*/ 2147483647 w 156"/>
              <a:gd name="T37" fmla="*/ 2147483647 h 752"/>
              <a:gd name="T38" fmla="*/ 2147483647 w 156"/>
              <a:gd name="T39" fmla="*/ 2147483647 h 752"/>
              <a:gd name="T40" fmla="*/ 2147483647 w 156"/>
              <a:gd name="T41" fmla="*/ 2147483647 h 752"/>
              <a:gd name="T42" fmla="*/ 2147483647 w 156"/>
              <a:gd name="T43" fmla="*/ 0 h 752"/>
              <a:gd name="T44" fmla="*/ 2147483647 w 156"/>
              <a:gd name="T45" fmla="*/ 0 h 752"/>
              <a:gd name="T46" fmla="*/ 2147483647 w 156"/>
              <a:gd name="T47" fmla="*/ 2147483647 h 752"/>
              <a:gd name="T48" fmla="*/ 2147483647 w 156"/>
              <a:gd name="T49" fmla="*/ 2147483647 h 752"/>
              <a:gd name="T50" fmla="*/ 2147483647 w 156"/>
              <a:gd name="T51" fmla="*/ 2147483647 h 752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56" h="752">
                <a:moveTo>
                  <a:pt x="48" y="15"/>
                </a:moveTo>
                <a:lnTo>
                  <a:pt x="44" y="30"/>
                </a:lnTo>
                <a:lnTo>
                  <a:pt x="33" y="73"/>
                </a:lnTo>
                <a:lnTo>
                  <a:pt x="19" y="140"/>
                </a:lnTo>
                <a:lnTo>
                  <a:pt x="7" y="229"/>
                </a:lnTo>
                <a:lnTo>
                  <a:pt x="0" y="337"/>
                </a:lnTo>
                <a:lnTo>
                  <a:pt x="1" y="462"/>
                </a:lnTo>
                <a:lnTo>
                  <a:pt x="14" y="602"/>
                </a:lnTo>
                <a:lnTo>
                  <a:pt x="43" y="752"/>
                </a:lnTo>
                <a:lnTo>
                  <a:pt x="150" y="746"/>
                </a:lnTo>
                <a:lnTo>
                  <a:pt x="146" y="724"/>
                </a:lnTo>
                <a:lnTo>
                  <a:pt x="135" y="663"/>
                </a:lnTo>
                <a:lnTo>
                  <a:pt x="123" y="574"/>
                </a:lnTo>
                <a:lnTo>
                  <a:pt x="111" y="463"/>
                </a:lnTo>
                <a:lnTo>
                  <a:pt x="104" y="342"/>
                </a:lnTo>
                <a:lnTo>
                  <a:pt x="107" y="220"/>
                </a:lnTo>
                <a:lnTo>
                  <a:pt x="124" y="106"/>
                </a:lnTo>
                <a:lnTo>
                  <a:pt x="156" y="9"/>
                </a:lnTo>
                <a:lnTo>
                  <a:pt x="156" y="8"/>
                </a:lnTo>
                <a:lnTo>
                  <a:pt x="156" y="6"/>
                </a:lnTo>
                <a:lnTo>
                  <a:pt x="154" y="4"/>
                </a:lnTo>
                <a:lnTo>
                  <a:pt x="147" y="0"/>
                </a:lnTo>
                <a:lnTo>
                  <a:pt x="134" y="0"/>
                </a:lnTo>
                <a:lnTo>
                  <a:pt x="115" y="1"/>
                </a:lnTo>
                <a:lnTo>
                  <a:pt x="87" y="7"/>
                </a:lnTo>
                <a:lnTo>
                  <a:pt x="48" y="15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Freeform 140"/>
          <p:cNvSpPr>
            <a:spLocks/>
          </p:cNvSpPr>
          <p:nvPr/>
        </p:nvSpPr>
        <p:spPr bwMode="auto">
          <a:xfrm>
            <a:off x="7432675" y="2744787"/>
            <a:ext cx="103188" cy="411163"/>
          </a:xfrm>
          <a:custGeom>
            <a:avLst/>
            <a:gdLst>
              <a:gd name="T0" fmla="*/ 2147483647 w 212"/>
              <a:gd name="T1" fmla="*/ 2147483647 h 839"/>
              <a:gd name="T2" fmla="*/ 2147483647 w 212"/>
              <a:gd name="T3" fmla="*/ 2147483647 h 839"/>
              <a:gd name="T4" fmla="*/ 2147483647 w 212"/>
              <a:gd name="T5" fmla="*/ 2147483647 h 839"/>
              <a:gd name="T6" fmla="*/ 2147483647 w 212"/>
              <a:gd name="T7" fmla="*/ 2147483647 h 839"/>
              <a:gd name="T8" fmla="*/ 2147483647 w 212"/>
              <a:gd name="T9" fmla="*/ 2147483647 h 839"/>
              <a:gd name="T10" fmla="*/ 2147483647 w 212"/>
              <a:gd name="T11" fmla="*/ 2147483647 h 839"/>
              <a:gd name="T12" fmla="*/ 2147483647 w 212"/>
              <a:gd name="T13" fmla="*/ 2147483647 h 839"/>
              <a:gd name="T14" fmla="*/ 2147483647 w 212"/>
              <a:gd name="T15" fmla="*/ 2147483647 h 839"/>
              <a:gd name="T16" fmla="*/ 2147483647 w 212"/>
              <a:gd name="T17" fmla="*/ 2147483647 h 839"/>
              <a:gd name="T18" fmla="*/ 2147483647 w 212"/>
              <a:gd name="T19" fmla="*/ 2147483647 h 839"/>
              <a:gd name="T20" fmla="*/ 2147483647 w 212"/>
              <a:gd name="T21" fmla="*/ 2147483647 h 839"/>
              <a:gd name="T22" fmla="*/ 2147483647 w 212"/>
              <a:gd name="T23" fmla="*/ 2147483647 h 839"/>
              <a:gd name="T24" fmla="*/ 2147483647 w 212"/>
              <a:gd name="T25" fmla="*/ 2147483647 h 839"/>
              <a:gd name="T26" fmla="*/ 2147483647 w 212"/>
              <a:gd name="T27" fmla="*/ 2147483647 h 839"/>
              <a:gd name="T28" fmla="*/ 0 w 212"/>
              <a:gd name="T29" fmla="*/ 2147483647 h 839"/>
              <a:gd name="T30" fmla="*/ 2147483647 w 212"/>
              <a:gd name="T31" fmla="*/ 2147483647 h 839"/>
              <a:gd name="T32" fmla="*/ 2147483647 w 212"/>
              <a:gd name="T33" fmla="*/ 2147483647 h 839"/>
              <a:gd name="T34" fmla="*/ 2147483647 w 212"/>
              <a:gd name="T35" fmla="*/ 0 h 839"/>
              <a:gd name="T36" fmla="*/ 2147483647 w 212"/>
              <a:gd name="T37" fmla="*/ 2147483647 h 839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212" h="839">
                <a:moveTo>
                  <a:pt x="212" y="6"/>
                </a:moveTo>
                <a:lnTo>
                  <a:pt x="206" y="11"/>
                </a:lnTo>
                <a:lnTo>
                  <a:pt x="192" y="33"/>
                </a:lnTo>
                <a:lnTo>
                  <a:pt x="174" y="77"/>
                </a:lnTo>
                <a:lnTo>
                  <a:pt x="156" y="148"/>
                </a:lnTo>
                <a:lnTo>
                  <a:pt x="141" y="254"/>
                </a:lnTo>
                <a:lnTo>
                  <a:pt x="133" y="401"/>
                </a:lnTo>
                <a:lnTo>
                  <a:pt x="137" y="593"/>
                </a:lnTo>
                <a:lnTo>
                  <a:pt x="158" y="839"/>
                </a:lnTo>
                <a:lnTo>
                  <a:pt x="38" y="839"/>
                </a:lnTo>
                <a:lnTo>
                  <a:pt x="34" y="814"/>
                </a:lnTo>
                <a:lnTo>
                  <a:pt x="24" y="746"/>
                </a:lnTo>
                <a:lnTo>
                  <a:pt x="12" y="645"/>
                </a:lnTo>
                <a:lnTo>
                  <a:pt x="3" y="521"/>
                </a:lnTo>
                <a:lnTo>
                  <a:pt x="0" y="384"/>
                </a:lnTo>
                <a:lnTo>
                  <a:pt x="6" y="244"/>
                </a:lnTo>
                <a:lnTo>
                  <a:pt x="29" y="114"/>
                </a:lnTo>
                <a:lnTo>
                  <a:pt x="68" y="0"/>
                </a:lnTo>
                <a:lnTo>
                  <a:pt x="212" y="6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Freeform 141"/>
          <p:cNvSpPr>
            <a:spLocks/>
          </p:cNvSpPr>
          <p:nvPr/>
        </p:nvSpPr>
        <p:spPr bwMode="auto">
          <a:xfrm>
            <a:off x="7045325" y="2813050"/>
            <a:ext cx="66675" cy="322262"/>
          </a:xfrm>
          <a:custGeom>
            <a:avLst/>
            <a:gdLst>
              <a:gd name="T0" fmla="*/ 2147483647 w 137"/>
              <a:gd name="T1" fmla="*/ 2147483647 h 656"/>
              <a:gd name="T2" fmla="*/ 2147483647 w 137"/>
              <a:gd name="T3" fmla="*/ 2147483647 h 656"/>
              <a:gd name="T4" fmla="*/ 2147483647 w 137"/>
              <a:gd name="T5" fmla="*/ 2147483647 h 656"/>
              <a:gd name="T6" fmla="*/ 2147483647 w 137"/>
              <a:gd name="T7" fmla="*/ 2147483647 h 656"/>
              <a:gd name="T8" fmla="*/ 2147483647 w 137"/>
              <a:gd name="T9" fmla="*/ 2147483647 h 656"/>
              <a:gd name="T10" fmla="*/ 0 w 137"/>
              <a:gd name="T11" fmla="*/ 2147483647 h 656"/>
              <a:gd name="T12" fmla="*/ 2147483647 w 137"/>
              <a:gd name="T13" fmla="*/ 2147483647 h 656"/>
              <a:gd name="T14" fmla="*/ 2147483647 w 137"/>
              <a:gd name="T15" fmla="*/ 2147483647 h 656"/>
              <a:gd name="T16" fmla="*/ 2147483647 w 137"/>
              <a:gd name="T17" fmla="*/ 2147483647 h 656"/>
              <a:gd name="T18" fmla="*/ 2147483647 w 137"/>
              <a:gd name="T19" fmla="*/ 2147483647 h 656"/>
              <a:gd name="T20" fmla="*/ 2147483647 w 137"/>
              <a:gd name="T21" fmla="*/ 2147483647 h 656"/>
              <a:gd name="T22" fmla="*/ 2147483647 w 137"/>
              <a:gd name="T23" fmla="*/ 2147483647 h 656"/>
              <a:gd name="T24" fmla="*/ 2147483647 w 137"/>
              <a:gd name="T25" fmla="*/ 2147483647 h 656"/>
              <a:gd name="T26" fmla="*/ 2147483647 w 137"/>
              <a:gd name="T27" fmla="*/ 2147483647 h 656"/>
              <a:gd name="T28" fmla="*/ 2147483647 w 137"/>
              <a:gd name="T29" fmla="*/ 2147483647 h 656"/>
              <a:gd name="T30" fmla="*/ 2147483647 w 137"/>
              <a:gd name="T31" fmla="*/ 2147483647 h 656"/>
              <a:gd name="T32" fmla="*/ 2147483647 w 137"/>
              <a:gd name="T33" fmla="*/ 2147483647 h 656"/>
              <a:gd name="T34" fmla="*/ 2147483647 w 137"/>
              <a:gd name="T35" fmla="*/ 2147483647 h 656"/>
              <a:gd name="T36" fmla="*/ 2147483647 w 137"/>
              <a:gd name="T37" fmla="*/ 2147483647 h 656"/>
              <a:gd name="T38" fmla="*/ 2147483647 w 137"/>
              <a:gd name="T39" fmla="*/ 2147483647 h 656"/>
              <a:gd name="T40" fmla="*/ 2147483647 w 137"/>
              <a:gd name="T41" fmla="*/ 2147483647 h 656"/>
              <a:gd name="T42" fmla="*/ 2147483647 w 137"/>
              <a:gd name="T43" fmla="*/ 0 h 656"/>
              <a:gd name="T44" fmla="*/ 2147483647 w 137"/>
              <a:gd name="T45" fmla="*/ 0 h 656"/>
              <a:gd name="T46" fmla="*/ 2147483647 w 137"/>
              <a:gd name="T47" fmla="*/ 2147483647 h 656"/>
              <a:gd name="T48" fmla="*/ 2147483647 w 137"/>
              <a:gd name="T49" fmla="*/ 2147483647 h 656"/>
              <a:gd name="T50" fmla="*/ 2147483647 w 137"/>
              <a:gd name="T51" fmla="*/ 2147483647 h 65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37" h="656">
                <a:moveTo>
                  <a:pt x="43" y="12"/>
                </a:moveTo>
                <a:lnTo>
                  <a:pt x="39" y="25"/>
                </a:lnTo>
                <a:lnTo>
                  <a:pt x="30" y="62"/>
                </a:lnTo>
                <a:lnTo>
                  <a:pt x="19" y="122"/>
                </a:lnTo>
                <a:lnTo>
                  <a:pt x="7" y="199"/>
                </a:lnTo>
                <a:lnTo>
                  <a:pt x="0" y="294"/>
                </a:lnTo>
                <a:lnTo>
                  <a:pt x="1" y="403"/>
                </a:lnTo>
                <a:lnTo>
                  <a:pt x="12" y="524"/>
                </a:lnTo>
                <a:lnTo>
                  <a:pt x="38" y="656"/>
                </a:lnTo>
                <a:lnTo>
                  <a:pt x="132" y="650"/>
                </a:lnTo>
                <a:lnTo>
                  <a:pt x="127" y="631"/>
                </a:lnTo>
                <a:lnTo>
                  <a:pt x="119" y="578"/>
                </a:lnTo>
                <a:lnTo>
                  <a:pt x="107" y="499"/>
                </a:lnTo>
                <a:lnTo>
                  <a:pt x="97" y="403"/>
                </a:lnTo>
                <a:lnTo>
                  <a:pt x="92" y="297"/>
                </a:lnTo>
                <a:lnTo>
                  <a:pt x="94" y="192"/>
                </a:lnTo>
                <a:lnTo>
                  <a:pt x="108" y="91"/>
                </a:lnTo>
                <a:lnTo>
                  <a:pt x="137" y="7"/>
                </a:lnTo>
                <a:lnTo>
                  <a:pt x="137" y="6"/>
                </a:lnTo>
                <a:lnTo>
                  <a:pt x="137" y="4"/>
                </a:lnTo>
                <a:lnTo>
                  <a:pt x="135" y="2"/>
                </a:lnTo>
                <a:lnTo>
                  <a:pt x="129" y="0"/>
                </a:lnTo>
                <a:lnTo>
                  <a:pt x="119" y="0"/>
                </a:lnTo>
                <a:lnTo>
                  <a:pt x="101" y="1"/>
                </a:lnTo>
                <a:lnTo>
                  <a:pt x="77" y="5"/>
                </a:lnTo>
                <a:lnTo>
                  <a:pt x="43" y="12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Freeform 142"/>
          <p:cNvSpPr>
            <a:spLocks/>
          </p:cNvSpPr>
          <p:nvPr/>
        </p:nvSpPr>
        <p:spPr bwMode="auto">
          <a:xfrm>
            <a:off x="7048500" y="2835275"/>
            <a:ext cx="55563" cy="273050"/>
          </a:xfrm>
          <a:custGeom>
            <a:avLst/>
            <a:gdLst>
              <a:gd name="T0" fmla="*/ 2147483647 w 116"/>
              <a:gd name="T1" fmla="*/ 2147483647 h 560"/>
              <a:gd name="T2" fmla="*/ 2147483647 w 116"/>
              <a:gd name="T3" fmla="*/ 2147483647 h 560"/>
              <a:gd name="T4" fmla="*/ 2147483647 w 116"/>
              <a:gd name="T5" fmla="*/ 2147483647 h 560"/>
              <a:gd name="T6" fmla="*/ 2147483647 w 116"/>
              <a:gd name="T7" fmla="*/ 2147483647 h 560"/>
              <a:gd name="T8" fmla="*/ 2147483647 w 116"/>
              <a:gd name="T9" fmla="*/ 2147483647 h 560"/>
              <a:gd name="T10" fmla="*/ 0 w 116"/>
              <a:gd name="T11" fmla="*/ 2147483647 h 560"/>
              <a:gd name="T12" fmla="*/ 2147483647 w 116"/>
              <a:gd name="T13" fmla="*/ 2147483647 h 560"/>
              <a:gd name="T14" fmla="*/ 2147483647 w 116"/>
              <a:gd name="T15" fmla="*/ 2147483647 h 560"/>
              <a:gd name="T16" fmla="*/ 2147483647 w 116"/>
              <a:gd name="T17" fmla="*/ 2147483647 h 560"/>
              <a:gd name="T18" fmla="*/ 2147483647 w 116"/>
              <a:gd name="T19" fmla="*/ 2147483647 h 560"/>
              <a:gd name="T20" fmla="*/ 2147483647 w 116"/>
              <a:gd name="T21" fmla="*/ 2147483647 h 560"/>
              <a:gd name="T22" fmla="*/ 2147483647 w 116"/>
              <a:gd name="T23" fmla="*/ 2147483647 h 560"/>
              <a:gd name="T24" fmla="*/ 2147483647 w 116"/>
              <a:gd name="T25" fmla="*/ 2147483647 h 560"/>
              <a:gd name="T26" fmla="*/ 2147483647 w 116"/>
              <a:gd name="T27" fmla="*/ 2147483647 h 560"/>
              <a:gd name="T28" fmla="*/ 2147483647 w 116"/>
              <a:gd name="T29" fmla="*/ 2147483647 h 560"/>
              <a:gd name="T30" fmla="*/ 2147483647 w 116"/>
              <a:gd name="T31" fmla="*/ 2147483647 h 560"/>
              <a:gd name="T32" fmla="*/ 2147483647 w 116"/>
              <a:gd name="T33" fmla="*/ 2147483647 h 560"/>
              <a:gd name="T34" fmla="*/ 2147483647 w 116"/>
              <a:gd name="T35" fmla="*/ 2147483647 h 560"/>
              <a:gd name="T36" fmla="*/ 2147483647 w 116"/>
              <a:gd name="T37" fmla="*/ 2147483647 h 560"/>
              <a:gd name="T38" fmla="*/ 2147483647 w 116"/>
              <a:gd name="T39" fmla="*/ 2147483647 h 560"/>
              <a:gd name="T40" fmla="*/ 2147483647 w 116"/>
              <a:gd name="T41" fmla="*/ 2147483647 h 560"/>
              <a:gd name="T42" fmla="*/ 2147483647 w 116"/>
              <a:gd name="T43" fmla="*/ 0 h 560"/>
              <a:gd name="T44" fmla="*/ 2147483647 w 116"/>
              <a:gd name="T45" fmla="*/ 0 h 560"/>
              <a:gd name="T46" fmla="*/ 2147483647 w 116"/>
              <a:gd name="T47" fmla="*/ 2147483647 h 560"/>
              <a:gd name="T48" fmla="*/ 2147483647 w 116"/>
              <a:gd name="T49" fmla="*/ 2147483647 h 560"/>
              <a:gd name="T50" fmla="*/ 2147483647 w 116"/>
              <a:gd name="T51" fmla="*/ 2147483647 h 56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16" h="560">
                <a:moveTo>
                  <a:pt x="36" y="11"/>
                </a:moveTo>
                <a:lnTo>
                  <a:pt x="33" y="21"/>
                </a:lnTo>
                <a:lnTo>
                  <a:pt x="24" y="53"/>
                </a:lnTo>
                <a:lnTo>
                  <a:pt x="15" y="103"/>
                </a:lnTo>
                <a:lnTo>
                  <a:pt x="5" y="169"/>
                </a:lnTo>
                <a:lnTo>
                  <a:pt x="0" y="250"/>
                </a:lnTo>
                <a:lnTo>
                  <a:pt x="1" y="344"/>
                </a:lnTo>
                <a:lnTo>
                  <a:pt x="10" y="448"/>
                </a:lnTo>
                <a:lnTo>
                  <a:pt x="32" y="560"/>
                </a:lnTo>
                <a:lnTo>
                  <a:pt x="112" y="555"/>
                </a:lnTo>
                <a:lnTo>
                  <a:pt x="108" y="538"/>
                </a:lnTo>
                <a:lnTo>
                  <a:pt x="101" y="493"/>
                </a:lnTo>
                <a:lnTo>
                  <a:pt x="91" y="426"/>
                </a:lnTo>
                <a:lnTo>
                  <a:pt x="82" y="344"/>
                </a:lnTo>
                <a:lnTo>
                  <a:pt x="77" y="255"/>
                </a:lnTo>
                <a:lnTo>
                  <a:pt x="79" y="164"/>
                </a:lnTo>
                <a:lnTo>
                  <a:pt x="91" y="79"/>
                </a:lnTo>
                <a:lnTo>
                  <a:pt x="116" y="6"/>
                </a:lnTo>
                <a:lnTo>
                  <a:pt x="116" y="5"/>
                </a:lnTo>
                <a:lnTo>
                  <a:pt x="116" y="4"/>
                </a:lnTo>
                <a:lnTo>
                  <a:pt x="114" y="2"/>
                </a:lnTo>
                <a:lnTo>
                  <a:pt x="109" y="0"/>
                </a:lnTo>
                <a:lnTo>
                  <a:pt x="100" y="0"/>
                </a:lnTo>
                <a:lnTo>
                  <a:pt x="86" y="1"/>
                </a:lnTo>
                <a:lnTo>
                  <a:pt x="65" y="4"/>
                </a:lnTo>
                <a:lnTo>
                  <a:pt x="36" y="11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Freeform 143"/>
          <p:cNvSpPr>
            <a:spLocks/>
          </p:cNvSpPr>
          <p:nvPr/>
        </p:nvSpPr>
        <p:spPr bwMode="auto">
          <a:xfrm>
            <a:off x="7050088" y="2855912"/>
            <a:ext cx="47625" cy="227013"/>
          </a:xfrm>
          <a:custGeom>
            <a:avLst/>
            <a:gdLst>
              <a:gd name="T0" fmla="*/ 2147483647 w 97"/>
              <a:gd name="T1" fmla="*/ 2147483647 h 463"/>
              <a:gd name="T2" fmla="*/ 2147483647 w 97"/>
              <a:gd name="T3" fmla="*/ 2147483647 h 463"/>
              <a:gd name="T4" fmla="*/ 2147483647 w 97"/>
              <a:gd name="T5" fmla="*/ 2147483647 h 463"/>
              <a:gd name="T6" fmla="*/ 2147483647 w 97"/>
              <a:gd name="T7" fmla="*/ 2147483647 h 463"/>
              <a:gd name="T8" fmla="*/ 2147483647 w 97"/>
              <a:gd name="T9" fmla="*/ 2147483647 h 463"/>
              <a:gd name="T10" fmla="*/ 0 w 97"/>
              <a:gd name="T11" fmla="*/ 2147483647 h 463"/>
              <a:gd name="T12" fmla="*/ 0 w 97"/>
              <a:gd name="T13" fmla="*/ 2147483647 h 463"/>
              <a:gd name="T14" fmla="*/ 2147483647 w 97"/>
              <a:gd name="T15" fmla="*/ 2147483647 h 463"/>
              <a:gd name="T16" fmla="*/ 2147483647 w 97"/>
              <a:gd name="T17" fmla="*/ 2147483647 h 463"/>
              <a:gd name="T18" fmla="*/ 2147483647 w 97"/>
              <a:gd name="T19" fmla="*/ 2147483647 h 463"/>
              <a:gd name="T20" fmla="*/ 2147483647 w 97"/>
              <a:gd name="T21" fmla="*/ 2147483647 h 463"/>
              <a:gd name="T22" fmla="*/ 2147483647 w 97"/>
              <a:gd name="T23" fmla="*/ 2147483647 h 463"/>
              <a:gd name="T24" fmla="*/ 2147483647 w 97"/>
              <a:gd name="T25" fmla="*/ 2147483647 h 463"/>
              <a:gd name="T26" fmla="*/ 2147483647 w 97"/>
              <a:gd name="T27" fmla="*/ 2147483647 h 463"/>
              <a:gd name="T28" fmla="*/ 2147483647 w 97"/>
              <a:gd name="T29" fmla="*/ 2147483647 h 463"/>
              <a:gd name="T30" fmla="*/ 2147483647 w 97"/>
              <a:gd name="T31" fmla="*/ 2147483647 h 463"/>
              <a:gd name="T32" fmla="*/ 2147483647 w 97"/>
              <a:gd name="T33" fmla="*/ 2147483647 h 463"/>
              <a:gd name="T34" fmla="*/ 2147483647 w 97"/>
              <a:gd name="T35" fmla="*/ 2147483647 h 463"/>
              <a:gd name="T36" fmla="*/ 2147483647 w 97"/>
              <a:gd name="T37" fmla="*/ 2147483647 h 463"/>
              <a:gd name="T38" fmla="*/ 2147483647 w 97"/>
              <a:gd name="T39" fmla="*/ 2147483647 h 463"/>
              <a:gd name="T40" fmla="*/ 2147483647 w 97"/>
              <a:gd name="T41" fmla="*/ 2147483647 h 463"/>
              <a:gd name="T42" fmla="*/ 2147483647 w 97"/>
              <a:gd name="T43" fmla="*/ 0 h 463"/>
              <a:gd name="T44" fmla="*/ 2147483647 w 97"/>
              <a:gd name="T45" fmla="*/ 0 h 463"/>
              <a:gd name="T46" fmla="*/ 2147483647 w 97"/>
              <a:gd name="T47" fmla="*/ 0 h 463"/>
              <a:gd name="T48" fmla="*/ 2147483647 w 97"/>
              <a:gd name="T49" fmla="*/ 2147483647 h 463"/>
              <a:gd name="T50" fmla="*/ 2147483647 w 97"/>
              <a:gd name="T51" fmla="*/ 2147483647 h 463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97" h="463">
                <a:moveTo>
                  <a:pt x="30" y="9"/>
                </a:moveTo>
                <a:lnTo>
                  <a:pt x="27" y="17"/>
                </a:lnTo>
                <a:lnTo>
                  <a:pt x="20" y="44"/>
                </a:lnTo>
                <a:lnTo>
                  <a:pt x="12" y="85"/>
                </a:lnTo>
                <a:lnTo>
                  <a:pt x="4" y="140"/>
                </a:lnTo>
                <a:lnTo>
                  <a:pt x="0" y="207"/>
                </a:lnTo>
                <a:lnTo>
                  <a:pt x="0" y="285"/>
                </a:lnTo>
                <a:lnTo>
                  <a:pt x="9" y="370"/>
                </a:lnTo>
                <a:lnTo>
                  <a:pt x="26" y="463"/>
                </a:lnTo>
                <a:lnTo>
                  <a:pt x="93" y="460"/>
                </a:lnTo>
                <a:lnTo>
                  <a:pt x="89" y="446"/>
                </a:lnTo>
                <a:lnTo>
                  <a:pt x="83" y="408"/>
                </a:lnTo>
                <a:lnTo>
                  <a:pt x="75" y="353"/>
                </a:lnTo>
                <a:lnTo>
                  <a:pt x="68" y="285"/>
                </a:lnTo>
                <a:lnTo>
                  <a:pt x="65" y="211"/>
                </a:lnTo>
                <a:lnTo>
                  <a:pt x="67" y="136"/>
                </a:lnTo>
                <a:lnTo>
                  <a:pt x="76" y="65"/>
                </a:lnTo>
                <a:lnTo>
                  <a:pt x="97" y="5"/>
                </a:lnTo>
                <a:lnTo>
                  <a:pt x="97" y="4"/>
                </a:lnTo>
                <a:lnTo>
                  <a:pt x="97" y="3"/>
                </a:lnTo>
                <a:lnTo>
                  <a:pt x="95" y="1"/>
                </a:lnTo>
                <a:lnTo>
                  <a:pt x="91" y="0"/>
                </a:lnTo>
                <a:lnTo>
                  <a:pt x="84" y="0"/>
                </a:lnTo>
                <a:lnTo>
                  <a:pt x="71" y="0"/>
                </a:lnTo>
                <a:lnTo>
                  <a:pt x="54" y="3"/>
                </a:lnTo>
                <a:lnTo>
                  <a:pt x="30" y="9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Freeform 144"/>
          <p:cNvSpPr>
            <a:spLocks/>
          </p:cNvSpPr>
          <p:nvPr/>
        </p:nvSpPr>
        <p:spPr bwMode="auto">
          <a:xfrm>
            <a:off x="7053263" y="2878137"/>
            <a:ext cx="36512" cy="179388"/>
          </a:xfrm>
          <a:custGeom>
            <a:avLst/>
            <a:gdLst>
              <a:gd name="T0" fmla="*/ 2147483647 w 77"/>
              <a:gd name="T1" fmla="*/ 2147483647 h 367"/>
              <a:gd name="T2" fmla="*/ 2147483647 w 77"/>
              <a:gd name="T3" fmla="*/ 2147483647 h 367"/>
              <a:gd name="T4" fmla="*/ 2147483647 w 77"/>
              <a:gd name="T5" fmla="*/ 2147483647 h 367"/>
              <a:gd name="T6" fmla="*/ 2147483647 w 77"/>
              <a:gd name="T7" fmla="*/ 2147483647 h 367"/>
              <a:gd name="T8" fmla="*/ 2147483647 w 77"/>
              <a:gd name="T9" fmla="*/ 2147483647 h 367"/>
              <a:gd name="T10" fmla="*/ 0 w 77"/>
              <a:gd name="T11" fmla="*/ 2147483647 h 367"/>
              <a:gd name="T12" fmla="*/ 0 w 77"/>
              <a:gd name="T13" fmla="*/ 2147483647 h 367"/>
              <a:gd name="T14" fmla="*/ 2147483647 w 77"/>
              <a:gd name="T15" fmla="*/ 2147483647 h 367"/>
              <a:gd name="T16" fmla="*/ 2147483647 w 77"/>
              <a:gd name="T17" fmla="*/ 2147483647 h 367"/>
              <a:gd name="T18" fmla="*/ 2147483647 w 77"/>
              <a:gd name="T19" fmla="*/ 2147483647 h 367"/>
              <a:gd name="T20" fmla="*/ 2147483647 w 77"/>
              <a:gd name="T21" fmla="*/ 2147483647 h 367"/>
              <a:gd name="T22" fmla="*/ 2147483647 w 77"/>
              <a:gd name="T23" fmla="*/ 2147483647 h 367"/>
              <a:gd name="T24" fmla="*/ 2147483647 w 77"/>
              <a:gd name="T25" fmla="*/ 2147483647 h 367"/>
              <a:gd name="T26" fmla="*/ 2147483647 w 77"/>
              <a:gd name="T27" fmla="*/ 2147483647 h 367"/>
              <a:gd name="T28" fmla="*/ 2147483647 w 77"/>
              <a:gd name="T29" fmla="*/ 2147483647 h 367"/>
              <a:gd name="T30" fmla="*/ 2147483647 w 77"/>
              <a:gd name="T31" fmla="*/ 2147483647 h 367"/>
              <a:gd name="T32" fmla="*/ 2147483647 w 77"/>
              <a:gd name="T33" fmla="*/ 2147483647 h 367"/>
              <a:gd name="T34" fmla="*/ 2147483647 w 77"/>
              <a:gd name="T35" fmla="*/ 2147483647 h 367"/>
              <a:gd name="T36" fmla="*/ 2147483647 w 77"/>
              <a:gd name="T37" fmla="*/ 2147483647 h 367"/>
              <a:gd name="T38" fmla="*/ 2147483647 w 77"/>
              <a:gd name="T39" fmla="*/ 2147483647 h 367"/>
              <a:gd name="T40" fmla="*/ 2147483647 w 77"/>
              <a:gd name="T41" fmla="*/ 2147483647 h 367"/>
              <a:gd name="T42" fmla="*/ 2147483647 w 77"/>
              <a:gd name="T43" fmla="*/ 0 h 367"/>
              <a:gd name="T44" fmla="*/ 2147483647 w 77"/>
              <a:gd name="T45" fmla="*/ 0 h 367"/>
              <a:gd name="T46" fmla="*/ 2147483647 w 77"/>
              <a:gd name="T47" fmla="*/ 2147483647 h 367"/>
              <a:gd name="T48" fmla="*/ 2147483647 w 77"/>
              <a:gd name="T49" fmla="*/ 2147483647 h 367"/>
              <a:gd name="T50" fmla="*/ 2147483647 w 77"/>
              <a:gd name="T51" fmla="*/ 2147483647 h 367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77" h="367">
                <a:moveTo>
                  <a:pt x="24" y="8"/>
                </a:moveTo>
                <a:lnTo>
                  <a:pt x="22" y="15"/>
                </a:lnTo>
                <a:lnTo>
                  <a:pt x="17" y="36"/>
                </a:lnTo>
                <a:lnTo>
                  <a:pt x="10" y="68"/>
                </a:lnTo>
                <a:lnTo>
                  <a:pt x="4" y="112"/>
                </a:lnTo>
                <a:lnTo>
                  <a:pt x="0" y="164"/>
                </a:lnTo>
                <a:lnTo>
                  <a:pt x="0" y="226"/>
                </a:lnTo>
                <a:lnTo>
                  <a:pt x="7" y="294"/>
                </a:lnTo>
                <a:lnTo>
                  <a:pt x="21" y="367"/>
                </a:lnTo>
                <a:lnTo>
                  <a:pt x="74" y="364"/>
                </a:lnTo>
                <a:lnTo>
                  <a:pt x="71" y="353"/>
                </a:lnTo>
                <a:lnTo>
                  <a:pt x="66" y="323"/>
                </a:lnTo>
                <a:lnTo>
                  <a:pt x="60" y="280"/>
                </a:lnTo>
                <a:lnTo>
                  <a:pt x="54" y="226"/>
                </a:lnTo>
                <a:lnTo>
                  <a:pt x="51" y="168"/>
                </a:lnTo>
                <a:lnTo>
                  <a:pt x="53" y="107"/>
                </a:lnTo>
                <a:lnTo>
                  <a:pt x="61" y="52"/>
                </a:lnTo>
                <a:lnTo>
                  <a:pt x="77" y="5"/>
                </a:lnTo>
                <a:lnTo>
                  <a:pt x="77" y="2"/>
                </a:lnTo>
                <a:lnTo>
                  <a:pt x="76" y="1"/>
                </a:lnTo>
                <a:lnTo>
                  <a:pt x="72" y="0"/>
                </a:lnTo>
                <a:lnTo>
                  <a:pt x="66" y="0"/>
                </a:lnTo>
                <a:lnTo>
                  <a:pt x="56" y="1"/>
                </a:lnTo>
                <a:lnTo>
                  <a:pt x="43" y="4"/>
                </a:lnTo>
                <a:lnTo>
                  <a:pt x="24" y="8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Freeform 145"/>
          <p:cNvSpPr>
            <a:spLocks/>
          </p:cNvSpPr>
          <p:nvPr/>
        </p:nvSpPr>
        <p:spPr bwMode="auto">
          <a:xfrm>
            <a:off x="7056438" y="2900362"/>
            <a:ext cx="26987" cy="131763"/>
          </a:xfrm>
          <a:custGeom>
            <a:avLst/>
            <a:gdLst>
              <a:gd name="T0" fmla="*/ 2147483647 w 56"/>
              <a:gd name="T1" fmla="*/ 2147483647 h 271"/>
              <a:gd name="T2" fmla="*/ 2147483647 w 56"/>
              <a:gd name="T3" fmla="*/ 2147483647 h 271"/>
              <a:gd name="T4" fmla="*/ 2147483647 w 56"/>
              <a:gd name="T5" fmla="*/ 2147483647 h 271"/>
              <a:gd name="T6" fmla="*/ 2147483647 w 56"/>
              <a:gd name="T7" fmla="*/ 2147483647 h 271"/>
              <a:gd name="T8" fmla="*/ 2147483647 w 56"/>
              <a:gd name="T9" fmla="*/ 2147483647 h 271"/>
              <a:gd name="T10" fmla="*/ 0 w 56"/>
              <a:gd name="T11" fmla="*/ 2147483647 h 271"/>
              <a:gd name="T12" fmla="*/ 0 w 56"/>
              <a:gd name="T13" fmla="*/ 2147483647 h 271"/>
              <a:gd name="T14" fmla="*/ 2147483647 w 56"/>
              <a:gd name="T15" fmla="*/ 2147483647 h 271"/>
              <a:gd name="T16" fmla="*/ 2147483647 w 56"/>
              <a:gd name="T17" fmla="*/ 2147483647 h 271"/>
              <a:gd name="T18" fmla="*/ 2147483647 w 56"/>
              <a:gd name="T19" fmla="*/ 2147483647 h 271"/>
              <a:gd name="T20" fmla="*/ 2147483647 w 56"/>
              <a:gd name="T21" fmla="*/ 2147483647 h 271"/>
              <a:gd name="T22" fmla="*/ 2147483647 w 56"/>
              <a:gd name="T23" fmla="*/ 2147483647 h 271"/>
              <a:gd name="T24" fmla="*/ 2147483647 w 56"/>
              <a:gd name="T25" fmla="*/ 2147483647 h 271"/>
              <a:gd name="T26" fmla="*/ 2147483647 w 56"/>
              <a:gd name="T27" fmla="*/ 2147483647 h 271"/>
              <a:gd name="T28" fmla="*/ 2147483647 w 56"/>
              <a:gd name="T29" fmla="*/ 2147483647 h 271"/>
              <a:gd name="T30" fmla="*/ 2147483647 w 56"/>
              <a:gd name="T31" fmla="*/ 2147483647 h 271"/>
              <a:gd name="T32" fmla="*/ 2147483647 w 56"/>
              <a:gd name="T33" fmla="*/ 2147483647 h 271"/>
              <a:gd name="T34" fmla="*/ 2147483647 w 56"/>
              <a:gd name="T35" fmla="*/ 2147483647 h 271"/>
              <a:gd name="T36" fmla="*/ 2147483647 w 56"/>
              <a:gd name="T37" fmla="*/ 2147483647 h 271"/>
              <a:gd name="T38" fmla="*/ 2147483647 w 56"/>
              <a:gd name="T39" fmla="*/ 2147483647 h 271"/>
              <a:gd name="T40" fmla="*/ 2147483647 w 56"/>
              <a:gd name="T41" fmla="*/ 2147483647 h 271"/>
              <a:gd name="T42" fmla="*/ 2147483647 w 56"/>
              <a:gd name="T43" fmla="*/ 0 h 271"/>
              <a:gd name="T44" fmla="*/ 2147483647 w 56"/>
              <a:gd name="T45" fmla="*/ 0 h 271"/>
              <a:gd name="T46" fmla="*/ 2147483647 w 56"/>
              <a:gd name="T47" fmla="*/ 0 h 271"/>
              <a:gd name="T48" fmla="*/ 2147483647 w 56"/>
              <a:gd name="T49" fmla="*/ 2147483647 h 271"/>
              <a:gd name="T50" fmla="*/ 2147483647 w 56"/>
              <a:gd name="T51" fmla="*/ 2147483647 h 271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56" h="271">
                <a:moveTo>
                  <a:pt x="17" y="5"/>
                </a:moveTo>
                <a:lnTo>
                  <a:pt x="16" y="10"/>
                </a:lnTo>
                <a:lnTo>
                  <a:pt x="12" y="25"/>
                </a:lnTo>
                <a:lnTo>
                  <a:pt x="6" y="49"/>
                </a:lnTo>
                <a:lnTo>
                  <a:pt x="2" y="82"/>
                </a:lnTo>
                <a:lnTo>
                  <a:pt x="0" y="122"/>
                </a:lnTo>
                <a:lnTo>
                  <a:pt x="0" y="166"/>
                </a:lnTo>
                <a:lnTo>
                  <a:pt x="4" y="217"/>
                </a:lnTo>
                <a:lnTo>
                  <a:pt x="15" y="271"/>
                </a:lnTo>
                <a:lnTo>
                  <a:pt x="54" y="268"/>
                </a:lnTo>
                <a:lnTo>
                  <a:pt x="52" y="261"/>
                </a:lnTo>
                <a:lnTo>
                  <a:pt x="48" y="238"/>
                </a:lnTo>
                <a:lnTo>
                  <a:pt x="44" y="206"/>
                </a:lnTo>
                <a:lnTo>
                  <a:pt x="40" y="166"/>
                </a:lnTo>
                <a:lnTo>
                  <a:pt x="37" y="123"/>
                </a:lnTo>
                <a:lnTo>
                  <a:pt x="39" y="78"/>
                </a:lnTo>
                <a:lnTo>
                  <a:pt x="44" y="37"/>
                </a:lnTo>
                <a:lnTo>
                  <a:pt x="56" y="3"/>
                </a:lnTo>
                <a:lnTo>
                  <a:pt x="56" y="2"/>
                </a:lnTo>
                <a:lnTo>
                  <a:pt x="55" y="1"/>
                </a:lnTo>
                <a:lnTo>
                  <a:pt x="52" y="0"/>
                </a:lnTo>
                <a:lnTo>
                  <a:pt x="48" y="0"/>
                </a:lnTo>
                <a:lnTo>
                  <a:pt x="42" y="0"/>
                </a:lnTo>
                <a:lnTo>
                  <a:pt x="31" y="2"/>
                </a:lnTo>
                <a:lnTo>
                  <a:pt x="17" y="5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Freeform 146"/>
          <p:cNvSpPr>
            <a:spLocks/>
          </p:cNvSpPr>
          <p:nvPr/>
        </p:nvSpPr>
        <p:spPr bwMode="auto">
          <a:xfrm>
            <a:off x="7435850" y="2770187"/>
            <a:ext cx="90488" cy="358775"/>
          </a:xfrm>
          <a:custGeom>
            <a:avLst/>
            <a:gdLst>
              <a:gd name="T0" fmla="*/ 2147483647 w 186"/>
              <a:gd name="T1" fmla="*/ 2147483647 h 732"/>
              <a:gd name="T2" fmla="*/ 2147483647 w 186"/>
              <a:gd name="T3" fmla="*/ 2147483647 h 732"/>
              <a:gd name="T4" fmla="*/ 2147483647 w 186"/>
              <a:gd name="T5" fmla="*/ 2147483647 h 732"/>
              <a:gd name="T6" fmla="*/ 2147483647 w 186"/>
              <a:gd name="T7" fmla="*/ 2147483647 h 732"/>
              <a:gd name="T8" fmla="*/ 2147483647 w 186"/>
              <a:gd name="T9" fmla="*/ 2147483647 h 732"/>
              <a:gd name="T10" fmla="*/ 2147483647 w 186"/>
              <a:gd name="T11" fmla="*/ 2147483647 h 732"/>
              <a:gd name="T12" fmla="*/ 2147483647 w 186"/>
              <a:gd name="T13" fmla="*/ 2147483647 h 732"/>
              <a:gd name="T14" fmla="*/ 2147483647 w 186"/>
              <a:gd name="T15" fmla="*/ 2147483647 h 732"/>
              <a:gd name="T16" fmla="*/ 2147483647 w 186"/>
              <a:gd name="T17" fmla="*/ 2147483647 h 732"/>
              <a:gd name="T18" fmla="*/ 2147483647 w 186"/>
              <a:gd name="T19" fmla="*/ 2147483647 h 732"/>
              <a:gd name="T20" fmla="*/ 2147483647 w 186"/>
              <a:gd name="T21" fmla="*/ 2147483647 h 732"/>
              <a:gd name="T22" fmla="*/ 2147483647 w 186"/>
              <a:gd name="T23" fmla="*/ 2147483647 h 732"/>
              <a:gd name="T24" fmla="*/ 2147483647 w 186"/>
              <a:gd name="T25" fmla="*/ 2147483647 h 732"/>
              <a:gd name="T26" fmla="*/ 2147483647 w 186"/>
              <a:gd name="T27" fmla="*/ 2147483647 h 732"/>
              <a:gd name="T28" fmla="*/ 0 w 186"/>
              <a:gd name="T29" fmla="*/ 2147483647 h 732"/>
              <a:gd name="T30" fmla="*/ 2147483647 w 186"/>
              <a:gd name="T31" fmla="*/ 2147483647 h 732"/>
              <a:gd name="T32" fmla="*/ 2147483647 w 186"/>
              <a:gd name="T33" fmla="*/ 2147483647 h 732"/>
              <a:gd name="T34" fmla="*/ 2147483647 w 186"/>
              <a:gd name="T35" fmla="*/ 0 h 732"/>
              <a:gd name="T36" fmla="*/ 2147483647 w 186"/>
              <a:gd name="T37" fmla="*/ 2147483647 h 73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86" h="732">
                <a:moveTo>
                  <a:pt x="186" y="6"/>
                </a:moveTo>
                <a:lnTo>
                  <a:pt x="182" y="11"/>
                </a:lnTo>
                <a:lnTo>
                  <a:pt x="169" y="29"/>
                </a:lnTo>
                <a:lnTo>
                  <a:pt x="153" y="67"/>
                </a:lnTo>
                <a:lnTo>
                  <a:pt x="137" y="130"/>
                </a:lnTo>
                <a:lnTo>
                  <a:pt x="124" y="221"/>
                </a:lnTo>
                <a:lnTo>
                  <a:pt x="117" y="350"/>
                </a:lnTo>
                <a:lnTo>
                  <a:pt x="122" y="517"/>
                </a:lnTo>
                <a:lnTo>
                  <a:pt x="139" y="732"/>
                </a:lnTo>
                <a:lnTo>
                  <a:pt x="34" y="732"/>
                </a:lnTo>
                <a:lnTo>
                  <a:pt x="31" y="711"/>
                </a:lnTo>
                <a:lnTo>
                  <a:pt x="22" y="651"/>
                </a:lnTo>
                <a:lnTo>
                  <a:pt x="12" y="563"/>
                </a:lnTo>
                <a:lnTo>
                  <a:pt x="3" y="454"/>
                </a:lnTo>
                <a:lnTo>
                  <a:pt x="0" y="335"/>
                </a:lnTo>
                <a:lnTo>
                  <a:pt x="6" y="213"/>
                </a:lnTo>
                <a:lnTo>
                  <a:pt x="25" y="98"/>
                </a:lnTo>
                <a:lnTo>
                  <a:pt x="60" y="0"/>
                </a:lnTo>
                <a:lnTo>
                  <a:pt x="186" y="6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Freeform 147"/>
          <p:cNvSpPr>
            <a:spLocks/>
          </p:cNvSpPr>
          <p:nvPr/>
        </p:nvSpPr>
        <p:spPr bwMode="auto">
          <a:xfrm>
            <a:off x="7439025" y="2795587"/>
            <a:ext cx="76200" cy="306388"/>
          </a:xfrm>
          <a:custGeom>
            <a:avLst/>
            <a:gdLst>
              <a:gd name="T0" fmla="*/ 2147483647 w 158"/>
              <a:gd name="T1" fmla="*/ 2147483647 h 625"/>
              <a:gd name="T2" fmla="*/ 2147483647 w 158"/>
              <a:gd name="T3" fmla="*/ 2147483647 h 625"/>
              <a:gd name="T4" fmla="*/ 2147483647 w 158"/>
              <a:gd name="T5" fmla="*/ 2147483647 h 625"/>
              <a:gd name="T6" fmla="*/ 2147483647 w 158"/>
              <a:gd name="T7" fmla="*/ 2147483647 h 625"/>
              <a:gd name="T8" fmla="*/ 2147483647 w 158"/>
              <a:gd name="T9" fmla="*/ 2147483647 h 625"/>
              <a:gd name="T10" fmla="*/ 2147483647 w 158"/>
              <a:gd name="T11" fmla="*/ 2147483647 h 625"/>
              <a:gd name="T12" fmla="*/ 2147483647 w 158"/>
              <a:gd name="T13" fmla="*/ 2147483647 h 625"/>
              <a:gd name="T14" fmla="*/ 2147483647 w 158"/>
              <a:gd name="T15" fmla="*/ 2147483647 h 625"/>
              <a:gd name="T16" fmla="*/ 2147483647 w 158"/>
              <a:gd name="T17" fmla="*/ 2147483647 h 625"/>
              <a:gd name="T18" fmla="*/ 2147483647 w 158"/>
              <a:gd name="T19" fmla="*/ 2147483647 h 625"/>
              <a:gd name="T20" fmla="*/ 2147483647 w 158"/>
              <a:gd name="T21" fmla="*/ 2147483647 h 625"/>
              <a:gd name="T22" fmla="*/ 2147483647 w 158"/>
              <a:gd name="T23" fmla="*/ 2147483647 h 625"/>
              <a:gd name="T24" fmla="*/ 2147483647 w 158"/>
              <a:gd name="T25" fmla="*/ 2147483647 h 625"/>
              <a:gd name="T26" fmla="*/ 2147483647 w 158"/>
              <a:gd name="T27" fmla="*/ 2147483647 h 625"/>
              <a:gd name="T28" fmla="*/ 0 w 158"/>
              <a:gd name="T29" fmla="*/ 2147483647 h 625"/>
              <a:gd name="T30" fmla="*/ 2147483647 w 158"/>
              <a:gd name="T31" fmla="*/ 2147483647 h 625"/>
              <a:gd name="T32" fmla="*/ 2147483647 w 158"/>
              <a:gd name="T33" fmla="*/ 2147483647 h 625"/>
              <a:gd name="T34" fmla="*/ 2147483647 w 158"/>
              <a:gd name="T35" fmla="*/ 0 h 625"/>
              <a:gd name="T36" fmla="*/ 2147483647 w 158"/>
              <a:gd name="T37" fmla="*/ 2147483647 h 62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58" h="625">
                <a:moveTo>
                  <a:pt x="158" y="4"/>
                </a:moveTo>
                <a:lnTo>
                  <a:pt x="153" y="9"/>
                </a:lnTo>
                <a:lnTo>
                  <a:pt x="144" y="25"/>
                </a:lnTo>
                <a:lnTo>
                  <a:pt x="130" y="57"/>
                </a:lnTo>
                <a:lnTo>
                  <a:pt x="116" y="110"/>
                </a:lnTo>
                <a:lnTo>
                  <a:pt x="105" y="189"/>
                </a:lnTo>
                <a:lnTo>
                  <a:pt x="100" y="298"/>
                </a:lnTo>
                <a:lnTo>
                  <a:pt x="103" y="441"/>
                </a:lnTo>
                <a:lnTo>
                  <a:pt x="118" y="625"/>
                </a:lnTo>
                <a:lnTo>
                  <a:pt x="29" y="625"/>
                </a:lnTo>
                <a:lnTo>
                  <a:pt x="25" y="607"/>
                </a:lnTo>
                <a:lnTo>
                  <a:pt x="18" y="556"/>
                </a:lnTo>
                <a:lnTo>
                  <a:pt x="9" y="480"/>
                </a:lnTo>
                <a:lnTo>
                  <a:pt x="2" y="387"/>
                </a:lnTo>
                <a:lnTo>
                  <a:pt x="0" y="286"/>
                </a:lnTo>
                <a:lnTo>
                  <a:pt x="5" y="182"/>
                </a:lnTo>
                <a:lnTo>
                  <a:pt x="21" y="84"/>
                </a:lnTo>
                <a:lnTo>
                  <a:pt x="51" y="0"/>
                </a:lnTo>
                <a:lnTo>
                  <a:pt x="158" y="4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Freeform 148"/>
          <p:cNvSpPr>
            <a:spLocks/>
          </p:cNvSpPr>
          <p:nvPr/>
        </p:nvSpPr>
        <p:spPr bwMode="auto">
          <a:xfrm>
            <a:off x="7442200" y="2820987"/>
            <a:ext cx="63500" cy="252413"/>
          </a:xfrm>
          <a:custGeom>
            <a:avLst/>
            <a:gdLst>
              <a:gd name="T0" fmla="*/ 2147483647 w 131"/>
              <a:gd name="T1" fmla="*/ 2147483647 h 517"/>
              <a:gd name="T2" fmla="*/ 2147483647 w 131"/>
              <a:gd name="T3" fmla="*/ 2147483647 h 517"/>
              <a:gd name="T4" fmla="*/ 2147483647 w 131"/>
              <a:gd name="T5" fmla="*/ 2147483647 h 517"/>
              <a:gd name="T6" fmla="*/ 2147483647 w 131"/>
              <a:gd name="T7" fmla="*/ 2147483647 h 517"/>
              <a:gd name="T8" fmla="*/ 2147483647 w 131"/>
              <a:gd name="T9" fmla="*/ 2147483647 h 517"/>
              <a:gd name="T10" fmla="*/ 2147483647 w 131"/>
              <a:gd name="T11" fmla="*/ 2147483647 h 517"/>
              <a:gd name="T12" fmla="*/ 2147483647 w 131"/>
              <a:gd name="T13" fmla="*/ 2147483647 h 517"/>
              <a:gd name="T14" fmla="*/ 2147483647 w 131"/>
              <a:gd name="T15" fmla="*/ 2147483647 h 517"/>
              <a:gd name="T16" fmla="*/ 2147483647 w 131"/>
              <a:gd name="T17" fmla="*/ 2147483647 h 517"/>
              <a:gd name="T18" fmla="*/ 2147483647 w 131"/>
              <a:gd name="T19" fmla="*/ 2147483647 h 517"/>
              <a:gd name="T20" fmla="*/ 2147483647 w 131"/>
              <a:gd name="T21" fmla="*/ 2147483647 h 517"/>
              <a:gd name="T22" fmla="*/ 2147483647 w 131"/>
              <a:gd name="T23" fmla="*/ 2147483647 h 517"/>
              <a:gd name="T24" fmla="*/ 2147483647 w 131"/>
              <a:gd name="T25" fmla="*/ 2147483647 h 517"/>
              <a:gd name="T26" fmla="*/ 2147483647 w 131"/>
              <a:gd name="T27" fmla="*/ 2147483647 h 517"/>
              <a:gd name="T28" fmla="*/ 0 w 131"/>
              <a:gd name="T29" fmla="*/ 2147483647 h 517"/>
              <a:gd name="T30" fmla="*/ 2147483647 w 131"/>
              <a:gd name="T31" fmla="*/ 2147483647 h 517"/>
              <a:gd name="T32" fmla="*/ 2147483647 w 131"/>
              <a:gd name="T33" fmla="*/ 2147483647 h 517"/>
              <a:gd name="T34" fmla="*/ 2147483647 w 131"/>
              <a:gd name="T35" fmla="*/ 0 h 517"/>
              <a:gd name="T36" fmla="*/ 2147483647 w 131"/>
              <a:gd name="T37" fmla="*/ 2147483647 h 51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31" h="517">
                <a:moveTo>
                  <a:pt x="131" y="4"/>
                </a:moveTo>
                <a:lnTo>
                  <a:pt x="128" y="7"/>
                </a:lnTo>
                <a:lnTo>
                  <a:pt x="119" y="21"/>
                </a:lnTo>
                <a:lnTo>
                  <a:pt x="109" y="47"/>
                </a:lnTo>
                <a:lnTo>
                  <a:pt x="97" y="91"/>
                </a:lnTo>
                <a:lnTo>
                  <a:pt x="88" y="156"/>
                </a:lnTo>
                <a:lnTo>
                  <a:pt x="84" y="247"/>
                </a:lnTo>
                <a:lnTo>
                  <a:pt x="86" y="366"/>
                </a:lnTo>
                <a:lnTo>
                  <a:pt x="99" y="517"/>
                </a:lnTo>
                <a:lnTo>
                  <a:pt x="25" y="517"/>
                </a:lnTo>
                <a:lnTo>
                  <a:pt x="23" y="502"/>
                </a:lnTo>
                <a:lnTo>
                  <a:pt x="16" y="460"/>
                </a:lnTo>
                <a:lnTo>
                  <a:pt x="9" y="397"/>
                </a:lnTo>
                <a:lnTo>
                  <a:pt x="2" y="320"/>
                </a:lnTo>
                <a:lnTo>
                  <a:pt x="0" y="236"/>
                </a:lnTo>
                <a:lnTo>
                  <a:pt x="4" y="151"/>
                </a:lnTo>
                <a:lnTo>
                  <a:pt x="18" y="70"/>
                </a:lnTo>
                <a:lnTo>
                  <a:pt x="43" y="0"/>
                </a:lnTo>
                <a:lnTo>
                  <a:pt x="131" y="4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Freeform 149"/>
          <p:cNvSpPr>
            <a:spLocks/>
          </p:cNvSpPr>
          <p:nvPr/>
        </p:nvSpPr>
        <p:spPr bwMode="auto">
          <a:xfrm>
            <a:off x="7445375" y="2844800"/>
            <a:ext cx="50800" cy="201612"/>
          </a:xfrm>
          <a:custGeom>
            <a:avLst/>
            <a:gdLst>
              <a:gd name="T0" fmla="*/ 2147483647 w 104"/>
              <a:gd name="T1" fmla="*/ 2147483647 h 411"/>
              <a:gd name="T2" fmla="*/ 2147483647 w 104"/>
              <a:gd name="T3" fmla="*/ 2147483647 h 411"/>
              <a:gd name="T4" fmla="*/ 2147483647 w 104"/>
              <a:gd name="T5" fmla="*/ 2147483647 h 411"/>
              <a:gd name="T6" fmla="*/ 2147483647 w 104"/>
              <a:gd name="T7" fmla="*/ 2147483647 h 411"/>
              <a:gd name="T8" fmla="*/ 2147483647 w 104"/>
              <a:gd name="T9" fmla="*/ 2147483647 h 411"/>
              <a:gd name="T10" fmla="*/ 2147483647 w 104"/>
              <a:gd name="T11" fmla="*/ 2147483647 h 411"/>
              <a:gd name="T12" fmla="*/ 2147483647 w 104"/>
              <a:gd name="T13" fmla="*/ 2147483647 h 411"/>
              <a:gd name="T14" fmla="*/ 2147483647 w 104"/>
              <a:gd name="T15" fmla="*/ 2147483647 h 411"/>
              <a:gd name="T16" fmla="*/ 2147483647 w 104"/>
              <a:gd name="T17" fmla="*/ 2147483647 h 411"/>
              <a:gd name="T18" fmla="*/ 2147483647 w 104"/>
              <a:gd name="T19" fmla="*/ 2147483647 h 411"/>
              <a:gd name="T20" fmla="*/ 2147483647 w 104"/>
              <a:gd name="T21" fmla="*/ 2147483647 h 411"/>
              <a:gd name="T22" fmla="*/ 2147483647 w 104"/>
              <a:gd name="T23" fmla="*/ 2147483647 h 411"/>
              <a:gd name="T24" fmla="*/ 2147483647 w 104"/>
              <a:gd name="T25" fmla="*/ 2147483647 h 411"/>
              <a:gd name="T26" fmla="*/ 2147483647 w 104"/>
              <a:gd name="T27" fmla="*/ 2147483647 h 411"/>
              <a:gd name="T28" fmla="*/ 0 w 104"/>
              <a:gd name="T29" fmla="*/ 2147483647 h 411"/>
              <a:gd name="T30" fmla="*/ 2147483647 w 104"/>
              <a:gd name="T31" fmla="*/ 2147483647 h 411"/>
              <a:gd name="T32" fmla="*/ 2147483647 w 104"/>
              <a:gd name="T33" fmla="*/ 2147483647 h 411"/>
              <a:gd name="T34" fmla="*/ 2147483647 w 104"/>
              <a:gd name="T35" fmla="*/ 0 h 411"/>
              <a:gd name="T36" fmla="*/ 2147483647 w 104"/>
              <a:gd name="T37" fmla="*/ 2147483647 h 411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04" h="411">
                <a:moveTo>
                  <a:pt x="104" y="4"/>
                </a:moveTo>
                <a:lnTo>
                  <a:pt x="101" y="7"/>
                </a:lnTo>
                <a:lnTo>
                  <a:pt x="94" y="17"/>
                </a:lnTo>
                <a:lnTo>
                  <a:pt x="86" y="38"/>
                </a:lnTo>
                <a:lnTo>
                  <a:pt x="76" y="73"/>
                </a:lnTo>
                <a:lnTo>
                  <a:pt x="69" y="125"/>
                </a:lnTo>
                <a:lnTo>
                  <a:pt x="65" y="196"/>
                </a:lnTo>
                <a:lnTo>
                  <a:pt x="67" y="291"/>
                </a:lnTo>
                <a:lnTo>
                  <a:pt x="77" y="411"/>
                </a:lnTo>
                <a:lnTo>
                  <a:pt x="19" y="411"/>
                </a:lnTo>
                <a:lnTo>
                  <a:pt x="17" y="399"/>
                </a:lnTo>
                <a:lnTo>
                  <a:pt x="11" y="365"/>
                </a:lnTo>
                <a:lnTo>
                  <a:pt x="6" y="316"/>
                </a:lnTo>
                <a:lnTo>
                  <a:pt x="2" y="255"/>
                </a:lnTo>
                <a:lnTo>
                  <a:pt x="0" y="188"/>
                </a:lnTo>
                <a:lnTo>
                  <a:pt x="4" y="120"/>
                </a:lnTo>
                <a:lnTo>
                  <a:pt x="15" y="55"/>
                </a:lnTo>
                <a:lnTo>
                  <a:pt x="34" y="0"/>
                </a:lnTo>
                <a:lnTo>
                  <a:pt x="104" y="4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Freeform 150"/>
          <p:cNvSpPr>
            <a:spLocks/>
          </p:cNvSpPr>
          <p:nvPr/>
        </p:nvSpPr>
        <p:spPr bwMode="auto">
          <a:xfrm>
            <a:off x="7450138" y="2870200"/>
            <a:ext cx="36512" cy="147637"/>
          </a:xfrm>
          <a:custGeom>
            <a:avLst/>
            <a:gdLst>
              <a:gd name="T0" fmla="*/ 2147483647 w 76"/>
              <a:gd name="T1" fmla="*/ 2147483647 h 302"/>
              <a:gd name="T2" fmla="*/ 2147483647 w 76"/>
              <a:gd name="T3" fmla="*/ 2147483647 h 302"/>
              <a:gd name="T4" fmla="*/ 2147483647 w 76"/>
              <a:gd name="T5" fmla="*/ 2147483647 h 302"/>
              <a:gd name="T6" fmla="*/ 2147483647 w 76"/>
              <a:gd name="T7" fmla="*/ 2147483647 h 302"/>
              <a:gd name="T8" fmla="*/ 2147483647 w 76"/>
              <a:gd name="T9" fmla="*/ 2147483647 h 302"/>
              <a:gd name="T10" fmla="*/ 2147483647 w 76"/>
              <a:gd name="T11" fmla="*/ 2147483647 h 302"/>
              <a:gd name="T12" fmla="*/ 2147483647 w 76"/>
              <a:gd name="T13" fmla="*/ 2147483647 h 302"/>
              <a:gd name="T14" fmla="*/ 2147483647 w 76"/>
              <a:gd name="T15" fmla="*/ 2147483647 h 302"/>
              <a:gd name="T16" fmla="*/ 2147483647 w 76"/>
              <a:gd name="T17" fmla="*/ 2147483647 h 302"/>
              <a:gd name="T18" fmla="*/ 2147483647 w 76"/>
              <a:gd name="T19" fmla="*/ 2147483647 h 302"/>
              <a:gd name="T20" fmla="*/ 2147483647 w 76"/>
              <a:gd name="T21" fmla="*/ 2147483647 h 302"/>
              <a:gd name="T22" fmla="*/ 2147483647 w 76"/>
              <a:gd name="T23" fmla="*/ 2147483647 h 302"/>
              <a:gd name="T24" fmla="*/ 2147483647 w 76"/>
              <a:gd name="T25" fmla="*/ 2147483647 h 302"/>
              <a:gd name="T26" fmla="*/ 2147483647 w 76"/>
              <a:gd name="T27" fmla="*/ 2147483647 h 302"/>
              <a:gd name="T28" fmla="*/ 0 w 76"/>
              <a:gd name="T29" fmla="*/ 2147483647 h 302"/>
              <a:gd name="T30" fmla="*/ 2147483647 w 76"/>
              <a:gd name="T31" fmla="*/ 2147483647 h 302"/>
              <a:gd name="T32" fmla="*/ 2147483647 w 76"/>
              <a:gd name="T33" fmla="*/ 2147483647 h 302"/>
              <a:gd name="T34" fmla="*/ 2147483647 w 76"/>
              <a:gd name="T35" fmla="*/ 0 h 302"/>
              <a:gd name="T36" fmla="*/ 2147483647 w 76"/>
              <a:gd name="T37" fmla="*/ 2147483647 h 30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76" h="302">
                <a:moveTo>
                  <a:pt x="76" y="2"/>
                </a:moveTo>
                <a:lnTo>
                  <a:pt x="74" y="4"/>
                </a:lnTo>
                <a:lnTo>
                  <a:pt x="70" y="12"/>
                </a:lnTo>
                <a:lnTo>
                  <a:pt x="62" y="28"/>
                </a:lnTo>
                <a:lnTo>
                  <a:pt x="56" y="53"/>
                </a:lnTo>
                <a:lnTo>
                  <a:pt x="51" y="92"/>
                </a:lnTo>
                <a:lnTo>
                  <a:pt x="49" y="145"/>
                </a:lnTo>
                <a:lnTo>
                  <a:pt x="50" y="214"/>
                </a:lnTo>
                <a:lnTo>
                  <a:pt x="57" y="302"/>
                </a:lnTo>
                <a:lnTo>
                  <a:pt x="14" y="302"/>
                </a:lnTo>
                <a:lnTo>
                  <a:pt x="13" y="294"/>
                </a:lnTo>
                <a:lnTo>
                  <a:pt x="9" y="269"/>
                </a:lnTo>
                <a:lnTo>
                  <a:pt x="4" y="232"/>
                </a:lnTo>
                <a:lnTo>
                  <a:pt x="1" y="188"/>
                </a:lnTo>
                <a:lnTo>
                  <a:pt x="0" y="138"/>
                </a:lnTo>
                <a:lnTo>
                  <a:pt x="2" y="89"/>
                </a:lnTo>
                <a:lnTo>
                  <a:pt x="10" y="41"/>
                </a:lnTo>
                <a:lnTo>
                  <a:pt x="25" y="0"/>
                </a:lnTo>
                <a:lnTo>
                  <a:pt x="76" y="2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Rectangle 151"/>
          <p:cNvSpPr>
            <a:spLocks noChangeArrowheads="1"/>
          </p:cNvSpPr>
          <p:nvPr/>
        </p:nvSpPr>
        <p:spPr bwMode="auto">
          <a:xfrm>
            <a:off x="6964363" y="2833687"/>
            <a:ext cx="11112" cy="4699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itchFamily="34" charset="0"/>
            </a:endParaRPr>
          </a:p>
        </p:txBody>
      </p:sp>
      <p:sp>
        <p:nvSpPr>
          <p:cNvPr id="64" name="Freeform 152"/>
          <p:cNvSpPr>
            <a:spLocks/>
          </p:cNvSpPr>
          <p:nvPr/>
        </p:nvSpPr>
        <p:spPr bwMode="auto">
          <a:xfrm>
            <a:off x="7129463" y="2827337"/>
            <a:ext cx="180975" cy="214313"/>
          </a:xfrm>
          <a:custGeom>
            <a:avLst/>
            <a:gdLst>
              <a:gd name="T0" fmla="*/ 2147483647 w 375"/>
              <a:gd name="T1" fmla="*/ 2147483647 h 440"/>
              <a:gd name="T2" fmla="*/ 2147483647 w 375"/>
              <a:gd name="T3" fmla="*/ 2147483647 h 440"/>
              <a:gd name="T4" fmla="*/ 2147483647 w 375"/>
              <a:gd name="T5" fmla="*/ 2147483647 h 440"/>
              <a:gd name="T6" fmla="*/ 2147483647 w 375"/>
              <a:gd name="T7" fmla="*/ 2147483647 h 440"/>
              <a:gd name="T8" fmla="*/ 2147483647 w 375"/>
              <a:gd name="T9" fmla="*/ 2147483647 h 440"/>
              <a:gd name="T10" fmla="*/ 2147483647 w 375"/>
              <a:gd name="T11" fmla="*/ 2147483647 h 440"/>
              <a:gd name="T12" fmla="*/ 0 w 375"/>
              <a:gd name="T13" fmla="*/ 2147483647 h 440"/>
              <a:gd name="T14" fmla="*/ 2147483647 w 375"/>
              <a:gd name="T15" fmla="*/ 2147483647 h 440"/>
              <a:gd name="T16" fmla="*/ 2147483647 w 375"/>
              <a:gd name="T17" fmla="*/ 2147483647 h 440"/>
              <a:gd name="T18" fmla="*/ 2147483647 w 375"/>
              <a:gd name="T19" fmla="*/ 2147483647 h 440"/>
              <a:gd name="T20" fmla="*/ 2147483647 w 375"/>
              <a:gd name="T21" fmla="*/ 2147483647 h 440"/>
              <a:gd name="T22" fmla="*/ 2147483647 w 375"/>
              <a:gd name="T23" fmla="*/ 2147483647 h 440"/>
              <a:gd name="T24" fmla="*/ 2147483647 w 375"/>
              <a:gd name="T25" fmla="*/ 2147483647 h 440"/>
              <a:gd name="T26" fmla="*/ 2147483647 w 375"/>
              <a:gd name="T27" fmla="*/ 2147483647 h 440"/>
              <a:gd name="T28" fmla="*/ 2147483647 w 375"/>
              <a:gd name="T29" fmla="*/ 2147483647 h 440"/>
              <a:gd name="T30" fmla="*/ 2147483647 w 375"/>
              <a:gd name="T31" fmla="*/ 2147483647 h 440"/>
              <a:gd name="T32" fmla="*/ 2147483647 w 375"/>
              <a:gd name="T33" fmla="*/ 2147483647 h 440"/>
              <a:gd name="T34" fmla="*/ 2147483647 w 375"/>
              <a:gd name="T35" fmla="*/ 2147483647 h 440"/>
              <a:gd name="T36" fmla="*/ 2147483647 w 375"/>
              <a:gd name="T37" fmla="*/ 2147483647 h 440"/>
              <a:gd name="T38" fmla="*/ 2147483647 w 375"/>
              <a:gd name="T39" fmla="*/ 2147483647 h 440"/>
              <a:gd name="T40" fmla="*/ 2147483647 w 375"/>
              <a:gd name="T41" fmla="*/ 2147483647 h 440"/>
              <a:gd name="T42" fmla="*/ 2147483647 w 375"/>
              <a:gd name="T43" fmla="*/ 2147483647 h 440"/>
              <a:gd name="T44" fmla="*/ 2147483647 w 375"/>
              <a:gd name="T45" fmla="*/ 2147483647 h 440"/>
              <a:gd name="T46" fmla="*/ 2147483647 w 375"/>
              <a:gd name="T47" fmla="*/ 2147483647 h 440"/>
              <a:gd name="T48" fmla="*/ 2147483647 w 375"/>
              <a:gd name="T49" fmla="*/ 2147483647 h 440"/>
              <a:gd name="T50" fmla="*/ 2147483647 w 375"/>
              <a:gd name="T51" fmla="*/ 2147483647 h 440"/>
              <a:gd name="T52" fmla="*/ 2147483647 w 375"/>
              <a:gd name="T53" fmla="*/ 2147483647 h 440"/>
              <a:gd name="T54" fmla="*/ 2147483647 w 375"/>
              <a:gd name="T55" fmla="*/ 2147483647 h 440"/>
              <a:gd name="T56" fmla="*/ 2147483647 w 375"/>
              <a:gd name="T57" fmla="*/ 2147483647 h 440"/>
              <a:gd name="T58" fmla="*/ 2147483647 w 375"/>
              <a:gd name="T59" fmla="*/ 2147483647 h 440"/>
              <a:gd name="T60" fmla="*/ 2147483647 w 375"/>
              <a:gd name="T61" fmla="*/ 2147483647 h 440"/>
              <a:gd name="T62" fmla="*/ 2147483647 w 375"/>
              <a:gd name="T63" fmla="*/ 2147483647 h 440"/>
              <a:gd name="T64" fmla="*/ 2147483647 w 375"/>
              <a:gd name="T65" fmla="*/ 2147483647 h 440"/>
              <a:gd name="T66" fmla="*/ 2147483647 w 375"/>
              <a:gd name="T67" fmla="*/ 2147483647 h 440"/>
              <a:gd name="T68" fmla="*/ 2147483647 w 375"/>
              <a:gd name="T69" fmla="*/ 2147483647 h 440"/>
              <a:gd name="T70" fmla="*/ 2147483647 w 375"/>
              <a:gd name="T71" fmla="*/ 2147483647 h 440"/>
              <a:gd name="T72" fmla="*/ 2147483647 w 375"/>
              <a:gd name="T73" fmla="*/ 2147483647 h 440"/>
              <a:gd name="T74" fmla="*/ 2147483647 w 375"/>
              <a:gd name="T75" fmla="*/ 2147483647 h 440"/>
              <a:gd name="T76" fmla="*/ 2147483647 w 375"/>
              <a:gd name="T77" fmla="*/ 2147483647 h 440"/>
              <a:gd name="T78" fmla="*/ 2147483647 w 375"/>
              <a:gd name="T79" fmla="*/ 2147483647 h 440"/>
              <a:gd name="T80" fmla="*/ 2147483647 w 375"/>
              <a:gd name="T81" fmla="*/ 2147483647 h 440"/>
              <a:gd name="T82" fmla="*/ 2147483647 w 375"/>
              <a:gd name="T83" fmla="*/ 0 h 440"/>
              <a:gd name="T84" fmla="*/ 2147483647 w 375"/>
              <a:gd name="T85" fmla="*/ 2147483647 h 440"/>
              <a:gd name="T86" fmla="*/ 2147483647 w 375"/>
              <a:gd name="T87" fmla="*/ 2147483647 h 440"/>
              <a:gd name="T88" fmla="*/ 2147483647 w 375"/>
              <a:gd name="T89" fmla="*/ 2147483647 h 440"/>
              <a:gd name="T90" fmla="*/ 2147483647 w 375"/>
              <a:gd name="T91" fmla="*/ 2147483647 h 440"/>
              <a:gd name="T92" fmla="*/ 2147483647 w 375"/>
              <a:gd name="T93" fmla="*/ 2147483647 h 440"/>
              <a:gd name="T94" fmla="*/ 2147483647 w 375"/>
              <a:gd name="T95" fmla="*/ 2147483647 h 440"/>
              <a:gd name="T96" fmla="*/ 2147483647 w 375"/>
              <a:gd name="T97" fmla="*/ 2147483647 h 44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375" h="440">
                <a:moveTo>
                  <a:pt x="35" y="41"/>
                </a:moveTo>
                <a:lnTo>
                  <a:pt x="32" y="49"/>
                </a:lnTo>
                <a:lnTo>
                  <a:pt x="25" y="74"/>
                </a:lnTo>
                <a:lnTo>
                  <a:pt x="17" y="112"/>
                </a:lnTo>
                <a:lnTo>
                  <a:pt x="8" y="163"/>
                </a:lnTo>
                <a:lnTo>
                  <a:pt x="2" y="223"/>
                </a:lnTo>
                <a:lnTo>
                  <a:pt x="0" y="290"/>
                </a:lnTo>
                <a:lnTo>
                  <a:pt x="7" y="363"/>
                </a:lnTo>
                <a:lnTo>
                  <a:pt x="23" y="440"/>
                </a:lnTo>
                <a:lnTo>
                  <a:pt x="23" y="437"/>
                </a:lnTo>
                <a:lnTo>
                  <a:pt x="23" y="427"/>
                </a:lnTo>
                <a:lnTo>
                  <a:pt x="23" y="411"/>
                </a:lnTo>
                <a:lnTo>
                  <a:pt x="23" y="391"/>
                </a:lnTo>
                <a:lnTo>
                  <a:pt x="25" y="367"/>
                </a:lnTo>
                <a:lnTo>
                  <a:pt x="28" y="341"/>
                </a:lnTo>
                <a:lnTo>
                  <a:pt x="33" y="312"/>
                </a:lnTo>
                <a:lnTo>
                  <a:pt x="39" y="281"/>
                </a:lnTo>
                <a:lnTo>
                  <a:pt x="49" y="251"/>
                </a:lnTo>
                <a:lnTo>
                  <a:pt x="61" y="222"/>
                </a:lnTo>
                <a:lnTo>
                  <a:pt x="75" y="194"/>
                </a:lnTo>
                <a:lnTo>
                  <a:pt x="93" y="168"/>
                </a:lnTo>
                <a:lnTo>
                  <a:pt x="116" y="145"/>
                </a:lnTo>
                <a:lnTo>
                  <a:pt x="141" y="127"/>
                </a:lnTo>
                <a:lnTo>
                  <a:pt x="173" y="114"/>
                </a:lnTo>
                <a:lnTo>
                  <a:pt x="208" y="106"/>
                </a:lnTo>
                <a:lnTo>
                  <a:pt x="210" y="104"/>
                </a:lnTo>
                <a:lnTo>
                  <a:pt x="217" y="100"/>
                </a:lnTo>
                <a:lnTo>
                  <a:pt x="227" y="92"/>
                </a:lnTo>
                <a:lnTo>
                  <a:pt x="245" y="82"/>
                </a:lnTo>
                <a:lnTo>
                  <a:pt x="267" y="69"/>
                </a:lnTo>
                <a:lnTo>
                  <a:pt x="296" y="54"/>
                </a:lnTo>
                <a:lnTo>
                  <a:pt x="332" y="36"/>
                </a:lnTo>
                <a:lnTo>
                  <a:pt x="375" y="17"/>
                </a:lnTo>
                <a:lnTo>
                  <a:pt x="373" y="16"/>
                </a:lnTo>
                <a:lnTo>
                  <a:pt x="366" y="15"/>
                </a:lnTo>
                <a:lnTo>
                  <a:pt x="357" y="13"/>
                </a:lnTo>
                <a:lnTo>
                  <a:pt x="343" y="10"/>
                </a:lnTo>
                <a:lnTo>
                  <a:pt x="326" y="7"/>
                </a:lnTo>
                <a:lnTo>
                  <a:pt x="307" y="5"/>
                </a:lnTo>
                <a:lnTo>
                  <a:pt x="285" y="3"/>
                </a:lnTo>
                <a:lnTo>
                  <a:pt x="261" y="1"/>
                </a:lnTo>
                <a:lnTo>
                  <a:pt x="235" y="0"/>
                </a:lnTo>
                <a:lnTo>
                  <a:pt x="208" y="1"/>
                </a:lnTo>
                <a:lnTo>
                  <a:pt x="180" y="2"/>
                </a:lnTo>
                <a:lnTo>
                  <a:pt x="151" y="5"/>
                </a:lnTo>
                <a:lnTo>
                  <a:pt x="122" y="10"/>
                </a:lnTo>
                <a:lnTo>
                  <a:pt x="92" y="18"/>
                </a:lnTo>
                <a:lnTo>
                  <a:pt x="63" y="28"/>
                </a:lnTo>
                <a:lnTo>
                  <a:pt x="35" y="41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Freeform 153"/>
          <p:cNvSpPr>
            <a:spLocks/>
          </p:cNvSpPr>
          <p:nvPr/>
        </p:nvSpPr>
        <p:spPr bwMode="auto">
          <a:xfrm>
            <a:off x="6877050" y="2987675"/>
            <a:ext cx="149225" cy="39687"/>
          </a:xfrm>
          <a:custGeom>
            <a:avLst/>
            <a:gdLst>
              <a:gd name="T0" fmla="*/ 0 w 305"/>
              <a:gd name="T1" fmla="*/ 2147483647 h 83"/>
              <a:gd name="T2" fmla="*/ 0 w 305"/>
              <a:gd name="T3" fmla="*/ 2147483647 h 83"/>
              <a:gd name="T4" fmla="*/ 2147483647 w 305"/>
              <a:gd name="T5" fmla="*/ 2147483647 h 83"/>
              <a:gd name="T6" fmla="*/ 2147483647 w 305"/>
              <a:gd name="T7" fmla="*/ 2147483647 h 83"/>
              <a:gd name="T8" fmla="*/ 2147483647 w 305"/>
              <a:gd name="T9" fmla="*/ 2147483647 h 83"/>
              <a:gd name="T10" fmla="*/ 2147483647 w 305"/>
              <a:gd name="T11" fmla="*/ 2147483647 h 83"/>
              <a:gd name="T12" fmla="*/ 2147483647 w 305"/>
              <a:gd name="T13" fmla="*/ 2147483647 h 83"/>
              <a:gd name="T14" fmla="*/ 2147483647 w 305"/>
              <a:gd name="T15" fmla="*/ 2147483647 h 83"/>
              <a:gd name="T16" fmla="*/ 2147483647 w 305"/>
              <a:gd name="T17" fmla="*/ 2147483647 h 83"/>
              <a:gd name="T18" fmla="*/ 2147483647 w 305"/>
              <a:gd name="T19" fmla="*/ 2147483647 h 83"/>
              <a:gd name="T20" fmla="*/ 2147483647 w 305"/>
              <a:gd name="T21" fmla="*/ 2147483647 h 83"/>
              <a:gd name="T22" fmla="*/ 2147483647 w 305"/>
              <a:gd name="T23" fmla="*/ 0 h 83"/>
              <a:gd name="T24" fmla="*/ 2147483647 w 305"/>
              <a:gd name="T25" fmla="*/ 0 h 83"/>
              <a:gd name="T26" fmla="*/ 2147483647 w 305"/>
              <a:gd name="T27" fmla="*/ 2147483647 h 83"/>
              <a:gd name="T28" fmla="*/ 2147483647 w 305"/>
              <a:gd name="T29" fmla="*/ 2147483647 h 83"/>
              <a:gd name="T30" fmla="*/ 2147483647 w 305"/>
              <a:gd name="T31" fmla="*/ 2147483647 h 83"/>
              <a:gd name="T32" fmla="*/ 2147483647 w 305"/>
              <a:gd name="T33" fmla="*/ 2147483647 h 83"/>
              <a:gd name="T34" fmla="*/ 2147483647 w 305"/>
              <a:gd name="T35" fmla="*/ 2147483647 h 83"/>
              <a:gd name="T36" fmla="*/ 2147483647 w 305"/>
              <a:gd name="T37" fmla="*/ 2147483647 h 83"/>
              <a:gd name="T38" fmla="*/ 2147483647 w 305"/>
              <a:gd name="T39" fmla="*/ 2147483647 h 83"/>
              <a:gd name="T40" fmla="*/ 2147483647 w 305"/>
              <a:gd name="T41" fmla="*/ 2147483647 h 83"/>
              <a:gd name="T42" fmla="*/ 2147483647 w 305"/>
              <a:gd name="T43" fmla="*/ 2147483647 h 83"/>
              <a:gd name="T44" fmla="*/ 2147483647 w 305"/>
              <a:gd name="T45" fmla="*/ 2147483647 h 83"/>
              <a:gd name="T46" fmla="*/ 2147483647 w 305"/>
              <a:gd name="T47" fmla="*/ 2147483647 h 83"/>
              <a:gd name="T48" fmla="*/ 2147483647 w 305"/>
              <a:gd name="T49" fmla="*/ 2147483647 h 83"/>
              <a:gd name="T50" fmla="*/ 2147483647 w 305"/>
              <a:gd name="T51" fmla="*/ 2147483647 h 83"/>
              <a:gd name="T52" fmla="*/ 2147483647 w 305"/>
              <a:gd name="T53" fmla="*/ 2147483647 h 83"/>
              <a:gd name="T54" fmla="*/ 2147483647 w 305"/>
              <a:gd name="T55" fmla="*/ 2147483647 h 83"/>
              <a:gd name="T56" fmla="*/ 2147483647 w 305"/>
              <a:gd name="T57" fmla="*/ 2147483647 h 83"/>
              <a:gd name="T58" fmla="*/ 2147483647 w 305"/>
              <a:gd name="T59" fmla="*/ 2147483647 h 83"/>
              <a:gd name="T60" fmla="*/ 2147483647 w 305"/>
              <a:gd name="T61" fmla="*/ 2147483647 h 83"/>
              <a:gd name="T62" fmla="*/ 2147483647 w 305"/>
              <a:gd name="T63" fmla="*/ 2147483647 h 83"/>
              <a:gd name="T64" fmla="*/ 2147483647 w 305"/>
              <a:gd name="T65" fmla="*/ 2147483647 h 83"/>
              <a:gd name="T66" fmla="*/ 0 w 305"/>
              <a:gd name="T67" fmla="*/ 2147483647 h 83"/>
              <a:gd name="T68" fmla="*/ 0 w 305"/>
              <a:gd name="T69" fmla="*/ 2147483647 h 83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305" h="83">
                <a:moveTo>
                  <a:pt x="0" y="53"/>
                </a:moveTo>
                <a:lnTo>
                  <a:pt x="0" y="52"/>
                </a:lnTo>
                <a:lnTo>
                  <a:pt x="2" y="48"/>
                </a:lnTo>
                <a:lnTo>
                  <a:pt x="5" y="44"/>
                </a:lnTo>
                <a:lnTo>
                  <a:pt x="11" y="37"/>
                </a:lnTo>
                <a:lnTo>
                  <a:pt x="18" y="31"/>
                </a:lnTo>
                <a:lnTo>
                  <a:pt x="27" y="25"/>
                </a:lnTo>
                <a:lnTo>
                  <a:pt x="39" y="18"/>
                </a:lnTo>
                <a:lnTo>
                  <a:pt x="54" y="12"/>
                </a:lnTo>
                <a:lnTo>
                  <a:pt x="72" y="6"/>
                </a:lnTo>
                <a:lnTo>
                  <a:pt x="92" y="2"/>
                </a:lnTo>
                <a:lnTo>
                  <a:pt x="118" y="0"/>
                </a:lnTo>
                <a:lnTo>
                  <a:pt x="146" y="0"/>
                </a:lnTo>
                <a:lnTo>
                  <a:pt x="180" y="2"/>
                </a:lnTo>
                <a:lnTo>
                  <a:pt x="216" y="7"/>
                </a:lnTo>
                <a:lnTo>
                  <a:pt x="258" y="16"/>
                </a:lnTo>
                <a:lnTo>
                  <a:pt x="305" y="29"/>
                </a:lnTo>
                <a:lnTo>
                  <a:pt x="299" y="47"/>
                </a:lnTo>
                <a:lnTo>
                  <a:pt x="297" y="46"/>
                </a:lnTo>
                <a:lnTo>
                  <a:pt x="289" y="44"/>
                </a:lnTo>
                <a:lnTo>
                  <a:pt x="277" y="41"/>
                </a:lnTo>
                <a:lnTo>
                  <a:pt x="262" y="36"/>
                </a:lnTo>
                <a:lnTo>
                  <a:pt x="244" y="32"/>
                </a:lnTo>
                <a:lnTo>
                  <a:pt x="224" y="28"/>
                </a:lnTo>
                <a:lnTo>
                  <a:pt x="201" y="25"/>
                </a:lnTo>
                <a:lnTo>
                  <a:pt x="176" y="22"/>
                </a:lnTo>
                <a:lnTo>
                  <a:pt x="152" y="21"/>
                </a:lnTo>
                <a:lnTo>
                  <a:pt x="126" y="21"/>
                </a:lnTo>
                <a:lnTo>
                  <a:pt x="101" y="23"/>
                </a:lnTo>
                <a:lnTo>
                  <a:pt x="77" y="29"/>
                </a:lnTo>
                <a:lnTo>
                  <a:pt x="55" y="37"/>
                </a:lnTo>
                <a:lnTo>
                  <a:pt x="33" y="48"/>
                </a:lnTo>
                <a:lnTo>
                  <a:pt x="15" y="63"/>
                </a:lnTo>
                <a:lnTo>
                  <a:pt x="0" y="83"/>
                </a:lnTo>
                <a:lnTo>
                  <a:pt x="0" y="53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Freeform 154"/>
          <p:cNvSpPr>
            <a:spLocks/>
          </p:cNvSpPr>
          <p:nvPr/>
        </p:nvSpPr>
        <p:spPr bwMode="auto">
          <a:xfrm>
            <a:off x="6877050" y="2889250"/>
            <a:ext cx="149225" cy="41275"/>
          </a:xfrm>
          <a:custGeom>
            <a:avLst/>
            <a:gdLst>
              <a:gd name="T0" fmla="*/ 0 w 305"/>
              <a:gd name="T1" fmla="*/ 2147483647 h 83"/>
              <a:gd name="T2" fmla="*/ 0 w 305"/>
              <a:gd name="T3" fmla="*/ 2147483647 h 83"/>
              <a:gd name="T4" fmla="*/ 2147483647 w 305"/>
              <a:gd name="T5" fmla="*/ 2147483647 h 83"/>
              <a:gd name="T6" fmla="*/ 2147483647 w 305"/>
              <a:gd name="T7" fmla="*/ 2147483647 h 83"/>
              <a:gd name="T8" fmla="*/ 2147483647 w 305"/>
              <a:gd name="T9" fmla="*/ 2147483647 h 83"/>
              <a:gd name="T10" fmla="*/ 2147483647 w 305"/>
              <a:gd name="T11" fmla="*/ 2147483647 h 83"/>
              <a:gd name="T12" fmla="*/ 2147483647 w 305"/>
              <a:gd name="T13" fmla="*/ 2147483647 h 83"/>
              <a:gd name="T14" fmla="*/ 2147483647 w 305"/>
              <a:gd name="T15" fmla="*/ 2147483647 h 83"/>
              <a:gd name="T16" fmla="*/ 2147483647 w 305"/>
              <a:gd name="T17" fmla="*/ 2147483647 h 83"/>
              <a:gd name="T18" fmla="*/ 2147483647 w 305"/>
              <a:gd name="T19" fmla="*/ 2147483647 h 83"/>
              <a:gd name="T20" fmla="*/ 2147483647 w 305"/>
              <a:gd name="T21" fmla="*/ 2147483647 h 83"/>
              <a:gd name="T22" fmla="*/ 2147483647 w 305"/>
              <a:gd name="T23" fmla="*/ 0 h 83"/>
              <a:gd name="T24" fmla="*/ 2147483647 w 305"/>
              <a:gd name="T25" fmla="*/ 0 h 83"/>
              <a:gd name="T26" fmla="*/ 2147483647 w 305"/>
              <a:gd name="T27" fmla="*/ 2147483647 h 83"/>
              <a:gd name="T28" fmla="*/ 2147483647 w 305"/>
              <a:gd name="T29" fmla="*/ 2147483647 h 83"/>
              <a:gd name="T30" fmla="*/ 2147483647 w 305"/>
              <a:gd name="T31" fmla="*/ 2147483647 h 83"/>
              <a:gd name="T32" fmla="*/ 2147483647 w 305"/>
              <a:gd name="T33" fmla="*/ 2147483647 h 83"/>
              <a:gd name="T34" fmla="*/ 2147483647 w 305"/>
              <a:gd name="T35" fmla="*/ 2147483647 h 83"/>
              <a:gd name="T36" fmla="*/ 2147483647 w 305"/>
              <a:gd name="T37" fmla="*/ 2147483647 h 83"/>
              <a:gd name="T38" fmla="*/ 2147483647 w 305"/>
              <a:gd name="T39" fmla="*/ 2147483647 h 83"/>
              <a:gd name="T40" fmla="*/ 2147483647 w 305"/>
              <a:gd name="T41" fmla="*/ 2147483647 h 83"/>
              <a:gd name="T42" fmla="*/ 2147483647 w 305"/>
              <a:gd name="T43" fmla="*/ 2147483647 h 83"/>
              <a:gd name="T44" fmla="*/ 2147483647 w 305"/>
              <a:gd name="T45" fmla="*/ 2147483647 h 83"/>
              <a:gd name="T46" fmla="*/ 2147483647 w 305"/>
              <a:gd name="T47" fmla="*/ 2147483647 h 83"/>
              <a:gd name="T48" fmla="*/ 2147483647 w 305"/>
              <a:gd name="T49" fmla="*/ 2147483647 h 83"/>
              <a:gd name="T50" fmla="*/ 2147483647 w 305"/>
              <a:gd name="T51" fmla="*/ 2147483647 h 83"/>
              <a:gd name="T52" fmla="*/ 2147483647 w 305"/>
              <a:gd name="T53" fmla="*/ 2147483647 h 83"/>
              <a:gd name="T54" fmla="*/ 2147483647 w 305"/>
              <a:gd name="T55" fmla="*/ 2147483647 h 83"/>
              <a:gd name="T56" fmla="*/ 2147483647 w 305"/>
              <a:gd name="T57" fmla="*/ 2147483647 h 83"/>
              <a:gd name="T58" fmla="*/ 2147483647 w 305"/>
              <a:gd name="T59" fmla="*/ 2147483647 h 83"/>
              <a:gd name="T60" fmla="*/ 2147483647 w 305"/>
              <a:gd name="T61" fmla="*/ 2147483647 h 83"/>
              <a:gd name="T62" fmla="*/ 2147483647 w 305"/>
              <a:gd name="T63" fmla="*/ 2147483647 h 83"/>
              <a:gd name="T64" fmla="*/ 2147483647 w 305"/>
              <a:gd name="T65" fmla="*/ 2147483647 h 83"/>
              <a:gd name="T66" fmla="*/ 0 w 305"/>
              <a:gd name="T67" fmla="*/ 2147483647 h 83"/>
              <a:gd name="T68" fmla="*/ 0 w 305"/>
              <a:gd name="T69" fmla="*/ 2147483647 h 83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305" h="83">
                <a:moveTo>
                  <a:pt x="0" y="53"/>
                </a:moveTo>
                <a:lnTo>
                  <a:pt x="0" y="52"/>
                </a:lnTo>
                <a:lnTo>
                  <a:pt x="2" y="49"/>
                </a:lnTo>
                <a:lnTo>
                  <a:pt x="5" y="44"/>
                </a:lnTo>
                <a:lnTo>
                  <a:pt x="11" y="38"/>
                </a:lnTo>
                <a:lnTo>
                  <a:pt x="18" y="31"/>
                </a:lnTo>
                <a:lnTo>
                  <a:pt x="27" y="25"/>
                </a:lnTo>
                <a:lnTo>
                  <a:pt x="39" y="17"/>
                </a:lnTo>
                <a:lnTo>
                  <a:pt x="54" y="12"/>
                </a:lnTo>
                <a:lnTo>
                  <a:pt x="72" y="7"/>
                </a:lnTo>
                <a:lnTo>
                  <a:pt x="92" y="2"/>
                </a:lnTo>
                <a:lnTo>
                  <a:pt x="118" y="0"/>
                </a:lnTo>
                <a:lnTo>
                  <a:pt x="146" y="0"/>
                </a:lnTo>
                <a:lnTo>
                  <a:pt x="180" y="2"/>
                </a:lnTo>
                <a:lnTo>
                  <a:pt x="216" y="8"/>
                </a:lnTo>
                <a:lnTo>
                  <a:pt x="258" y="16"/>
                </a:lnTo>
                <a:lnTo>
                  <a:pt x="305" y="29"/>
                </a:lnTo>
                <a:lnTo>
                  <a:pt x="299" y="47"/>
                </a:lnTo>
                <a:lnTo>
                  <a:pt x="297" y="45"/>
                </a:lnTo>
                <a:lnTo>
                  <a:pt x="289" y="43"/>
                </a:lnTo>
                <a:lnTo>
                  <a:pt x="277" y="40"/>
                </a:lnTo>
                <a:lnTo>
                  <a:pt x="262" y="36"/>
                </a:lnTo>
                <a:lnTo>
                  <a:pt x="244" y="33"/>
                </a:lnTo>
                <a:lnTo>
                  <a:pt x="224" y="28"/>
                </a:lnTo>
                <a:lnTo>
                  <a:pt x="201" y="25"/>
                </a:lnTo>
                <a:lnTo>
                  <a:pt x="176" y="22"/>
                </a:lnTo>
                <a:lnTo>
                  <a:pt x="152" y="21"/>
                </a:lnTo>
                <a:lnTo>
                  <a:pt x="126" y="22"/>
                </a:lnTo>
                <a:lnTo>
                  <a:pt x="101" y="24"/>
                </a:lnTo>
                <a:lnTo>
                  <a:pt x="77" y="29"/>
                </a:lnTo>
                <a:lnTo>
                  <a:pt x="55" y="38"/>
                </a:lnTo>
                <a:lnTo>
                  <a:pt x="33" y="49"/>
                </a:lnTo>
                <a:lnTo>
                  <a:pt x="15" y="64"/>
                </a:lnTo>
                <a:lnTo>
                  <a:pt x="0" y="83"/>
                </a:lnTo>
                <a:lnTo>
                  <a:pt x="0" y="53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Freeform 155"/>
          <p:cNvSpPr>
            <a:spLocks/>
          </p:cNvSpPr>
          <p:nvPr/>
        </p:nvSpPr>
        <p:spPr bwMode="auto">
          <a:xfrm>
            <a:off x="7016750" y="2843212"/>
            <a:ext cx="241300" cy="449263"/>
          </a:xfrm>
          <a:custGeom>
            <a:avLst/>
            <a:gdLst>
              <a:gd name="T0" fmla="*/ 0 w 496"/>
              <a:gd name="T1" fmla="*/ 0 h 917"/>
              <a:gd name="T2" fmla="*/ 0 w 496"/>
              <a:gd name="T3" fmla="*/ 2147483647 h 917"/>
              <a:gd name="T4" fmla="*/ 2147483647 w 496"/>
              <a:gd name="T5" fmla="*/ 2147483647 h 917"/>
              <a:gd name="T6" fmla="*/ 2147483647 w 496"/>
              <a:gd name="T7" fmla="*/ 2147483647 h 917"/>
              <a:gd name="T8" fmla="*/ 2147483647 w 496"/>
              <a:gd name="T9" fmla="*/ 2147483647 h 917"/>
              <a:gd name="T10" fmla="*/ 2147483647 w 496"/>
              <a:gd name="T11" fmla="*/ 2147483647 h 917"/>
              <a:gd name="T12" fmla="*/ 2147483647 w 496"/>
              <a:gd name="T13" fmla="*/ 2147483647 h 917"/>
              <a:gd name="T14" fmla="*/ 2147483647 w 496"/>
              <a:gd name="T15" fmla="*/ 2147483647 h 917"/>
              <a:gd name="T16" fmla="*/ 2147483647 w 496"/>
              <a:gd name="T17" fmla="*/ 2147483647 h 917"/>
              <a:gd name="T18" fmla="*/ 2147483647 w 496"/>
              <a:gd name="T19" fmla="*/ 2147483647 h 917"/>
              <a:gd name="T20" fmla="*/ 2147483647 w 496"/>
              <a:gd name="T21" fmla="*/ 2147483647 h 917"/>
              <a:gd name="T22" fmla="*/ 2147483647 w 496"/>
              <a:gd name="T23" fmla="*/ 2147483647 h 917"/>
              <a:gd name="T24" fmla="*/ 2147483647 w 496"/>
              <a:gd name="T25" fmla="*/ 2147483647 h 917"/>
              <a:gd name="T26" fmla="*/ 2147483647 w 496"/>
              <a:gd name="T27" fmla="*/ 2147483647 h 917"/>
              <a:gd name="T28" fmla="*/ 2147483647 w 496"/>
              <a:gd name="T29" fmla="*/ 2147483647 h 917"/>
              <a:gd name="T30" fmla="*/ 2147483647 w 496"/>
              <a:gd name="T31" fmla="*/ 2147483647 h 917"/>
              <a:gd name="T32" fmla="*/ 2147483647 w 496"/>
              <a:gd name="T33" fmla="*/ 2147483647 h 917"/>
              <a:gd name="T34" fmla="*/ 0 w 496"/>
              <a:gd name="T35" fmla="*/ 0 h 917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496" h="917">
                <a:moveTo>
                  <a:pt x="0" y="0"/>
                </a:moveTo>
                <a:lnTo>
                  <a:pt x="0" y="886"/>
                </a:lnTo>
                <a:lnTo>
                  <a:pt x="150" y="917"/>
                </a:lnTo>
                <a:lnTo>
                  <a:pt x="143" y="797"/>
                </a:lnTo>
                <a:lnTo>
                  <a:pt x="496" y="851"/>
                </a:lnTo>
                <a:lnTo>
                  <a:pt x="490" y="803"/>
                </a:lnTo>
                <a:lnTo>
                  <a:pt x="245" y="773"/>
                </a:lnTo>
                <a:lnTo>
                  <a:pt x="239" y="670"/>
                </a:lnTo>
                <a:lnTo>
                  <a:pt x="72" y="670"/>
                </a:lnTo>
                <a:lnTo>
                  <a:pt x="68" y="657"/>
                </a:lnTo>
                <a:lnTo>
                  <a:pt x="56" y="620"/>
                </a:lnTo>
                <a:lnTo>
                  <a:pt x="41" y="559"/>
                </a:lnTo>
                <a:lnTo>
                  <a:pt x="26" y="480"/>
                </a:lnTo>
                <a:lnTo>
                  <a:pt x="15" y="385"/>
                </a:lnTo>
                <a:lnTo>
                  <a:pt x="11" y="276"/>
                </a:lnTo>
                <a:lnTo>
                  <a:pt x="20" y="158"/>
                </a:lnTo>
                <a:lnTo>
                  <a:pt x="42" y="3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" name="Freeform 156"/>
          <p:cNvSpPr>
            <a:spLocks/>
          </p:cNvSpPr>
          <p:nvPr/>
        </p:nvSpPr>
        <p:spPr bwMode="auto">
          <a:xfrm>
            <a:off x="7135813" y="2740025"/>
            <a:ext cx="309562" cy="61912"/>
          </a:xfrm>
          <a:custGeom>
            <a:avLst/>
            <a:gdLst>
              <a:gd name="T0" fmla="*/ 0 w 638"/>
              <a:gd name="T1" fmla="*/ 2147483647 h 125"/>
              <a:gd name="T2" fmla="*/ 2147483647 w 638"/>
              <a:gd name="T3" fmla="*/ 2147483647 h 125"/>
              <a:gd name="T4" fmla="*/ 2147483647 w 638"/>
              <a:gd name="T5" fmla="*/ 2147483647 h 125"/>
              <a:gd name="T6" fmla="*/ 2147483647 w 638"/>
              <a:gd name="T7" fmla="*/ 2147483647 h 125"/>
              <a:gd name="T8" fmla="*/ 2147483647 w 638"/>
              <a:gd name="T9" fmla="*/ 2147483647 h 125"/>
              <a:gd name="T10" fmla="*/ 2147483647 w 638"/>
              <a:gd name="T11" fmla="*/ 2147483647 h 125"/>
              <a:gd name="T12" fmla="*/ 2147483647 w 638"/>
              <a:gd name="T13" fmla="*/ 2147483647 h 125"/>
              <a:gd name="T14" fmla="*/ 2147483647 w 638"/>
              <a:gd name="T15" fmla="*/ 2147483647 h 125"/>
              <a:gd name="T16" fmla="*/ 2147483647 w 638"/>
              <a:gd name="T17" fmla="*/ 2147483647 h 125"/>
              <a:gd name="T18" fmla="*/ 2147483647 w 638"/>
              <a:gd name="T19" fmla="*/ 2147483647 h 125"/>
              <a:gd name="T20" fmla="*/ 2147483647 w 638"/>
              <a:gd name="T21" fmla="*/ 2147483647 h 125"/>
              <a:gd name="T22" fmla="*/ 2147483647 w 638"/>
              <a:gd name="T23" fmla="*/ 2147483647 h 125"/>
              <a:gd name="T24" fmla="*/ 2147483647 w 638"/>
              <a:gd name="T25" fmla="*/ 2147483647 h 125"/>
              <a:gd name="T26" fmla="*/ 2147483647 w 638"/>
              <a:gd name="T27" fmla="*/ 2147483647 h 125"/>
              <a:gd name="T28" fmla="*/ 2147483647 w 638"/>
              <a:gd name="T29" fmla="*/ 2147483647 h 125"/>
              <a:gd name="T30" fmla="*/ 2147483647 w 638"/>
              <a:gd name="T31" fmla="*/ 2147483647 h 125"/>
              <a:gd name="T32" fmla="*/ 2147483647 w 638"/>
              <a:gd name="T33" fmla="*/ 2147483647 h 125"/>
              <a:gd name="T34" fmla="*/ 2147483647 w 638"/>
              <a:gd name="T35" fmla="*/ 0 h 125"/>
              <a:gd name="T36" fmla="*/ 2147483647 w 638"/>
              <a:gd name="T37" fmla="*/ 0 h 125"/>
              <a:gd name="T38" fmla="*/ 2147483647 w 638"/>
              <a:gd name="T39" fmla="*/ 0 h 125"/>
              <a:gd name="T40" fmla="*/ 2147483647 w 638"/>
              <a:gd name="T41" fmla="*/ 0 h 125"/>
              <a:gd name="T42" fmla="*/ 2147483647 w 638"/>
              <a:gd name="T43" fmla="*/ 2147483647 h 125"/>
              <a:gd name="T44" fmla="*/ 2147483647 w 638"/>
              <a:gd name="T45" fmla="*/ 2147483647 h 125"/>
              <a:gd name="T46" fmla="*/ 2147483647 w 638"/>
              <a:gd name="T47" fmla="*/ 2147483647 h 125"/>
              <a:gd name="T48" fmla="*/ 2147483647 w 638"/>
              <a:gd name="T49" fmla="*/ 2147483647 h 125"/>
              <a:gd name="T50" fmla="*/ 2147483647 w 638"/>
              <a:gd name="T51" fmla="*/ 2147483647 h 125"/>
              <a:gd name="T52" fmla="*/ 2147483647 w 638"/>
              <a:gd name="T53" fmla="*/ 2147483647 h 125"/>
              <a:gd name="T54" fmla="*/ 2147483647 w 638"/>
              <a:gd name="T55" fmla="*/ 2147483647 h 125"/>
              <a:gd name="T56" fmla="*/ 2147483647 w 638"/>
              <a:gd name="T57" fmla="*/ 2147483647 h 125"/>
              <a:gd name="T58" fmla="*/ 2147483647 w 638"/>
              <a:gd name="T59" fmla="*/ 2147483647 h 125"/>
              <a:gd name="T60" fmla="*/ 2147483647 w 638"/>
              <a:gd name="T61" fmla="*/ 2147483647 h 125"/>
              <a:gd name="T62" fmla="*/ 2147483647 w 638"/>
              <a:gd name="T63" fmla="*/ 2147483647 h 125"/>
              <a:gd name="T64" fmla="*/ 2147483647 w 638"/>
              <a:gd name="T65" fmla="*/ 2147483647 h 125"/>
              <a:gd name="T66" fmla="*/ 0 w 638"/>
              <a:gd name="T67" fmla="*/ 2147483647 h 125"/>
              <a:gd name="T68" fmla="*/ 0 w 638"/>
              <a:gd name="T69" fmla="*/ 2147483647 h 125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638" h="125">
                <a:moveTo>
                  <a:pt x="0" y="125"/>
                </a:moveTo>
                <a:lnTo>
                  <a:pt x="4" y="124"/>
                </a:lnTo>
                <a:lnTo>
                  <a:pt x="14" y="119"/>
                </a:lnTo>
                <a:lnTo>
                  <a:pt x="31" y="114"/>
                </a:lnTo>
                <a:lnTo>
                  <a:pt x="53" y="106"/>
                </a:lnTo>
                <a:lnTo>
                  <a:pt x="81" y="98"/>
                </a:lnTo>
                <a:lnTo>
                  <a:pt x="113" y="89"/>
                </a:lnTo>
                <a:lnTo>
                  <a:pt x="151" y="81"/>
                </a:lnTo>
                <a:lnTo>
                  <a:pt x="192" y="73"/>
                </a:lnTo>
                <a:lnTo>
                  <a:pt x="237" y="65"/>
                </a:lnTo>
                <a:lnTo>
                  <a:pt x="286" y="60"/>
                </a:lnTo>
                <a:lnTo>
                  <a:pt x="337" y="56"/>
                </a:lnTo>
                <a:lnTo>
                  <a:pt x="390" y="55"/>
                </a:lnTo>
                <a:lnTo>
                  <a:pt x="446" y="56"/>
                </a:lnTo>
                <a:lnTo>
                  <a:pt x="503" y="61"/>
                </a:lnTo>
                <a:lnTo>
                  <a:pt x="561" y="70"/>
                </a:lnTo>
                <a:lnTo>
                  <a:pt x="620" y="83"/>
                </a:lnTo>
                <a:lnTo>
                  <a:pt x="638" y="0"/>
                </a:lnTo>
                <a:lnTo>
                  <a:pt x="634" y="0"/>
                </a:lnTo>
                <a:lnTo>
                  <a:pt x="620" y="0"/>
                </a:lnTo>
                <a:lnTo>
                  <a:pt x="599" y="0"/>
                </a:lnTo>
                <a:lnTo>
                  <a:pt x="571" y="1"/>
                </a:lnTo>
                <a:lnTo>
                  <a:pt x="536" y="2"/>
                </a:lnTo>
                <a:lnTo>
                  <a:pt x="496" y="3"/>
                </a:lnTo>
                <a:lnTo>
                  <a:pt x="452" y="6"/>
                </a:lnTo>
                <a:lnTo>
                  <a:pt x="405" y="8"/>
                </a:lnTo>
                <a:lnTo>
                  <a:pt x="354" y="13"/>
                </a:lnTo>
                <a:lnTo>
                  <a:pt x="302" y="17"/>
                </a:lnTo>
                <a:lnTo>
                  <a:pt x="249" y="22"/>
                </a:lnTo>
                <a:lnTo>
                  <a:pt x="196" y="30"/>
                </a:lnTo>
                <a:lnTo>
                  <a:pt x="144" y="37"/>
                </a:lnTo>
                <a:lnTo>
                  <a:pt x="93" y="47"/>
                </a:lnTo>
                <a:lnTo>
                  <a:pt x="45" y="58"/>
                </a:lnTo>
                <a:lnTo>
                  <a:pt x="0" y="71"/>
                </a:lnTo>
                <a:lnTo>
                  <a:pt x="0" y="125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Freeform 157"/>
          <p:cNvSpPr>
            <a:spLocks/>
          </p:cNvSpPr>
          <p:nvPr/>
        </p:nvSpPr>
        <p:spPr bwMode="auto">
          <a:xfrm>
            <a:off x="6953250" y="3302000"/>
            <a:ext cx="522288" cy="174625"/>
          </a:xfrm>
          <a:custGeom>
            <a:avLst/>
            <a:gdLst>
              <a:gd name="T0" fmla="*/ 2147483647 w 1075"/>
              <a:gd name="T1" fmla="*/ 2147483647 h 356"/>
              <a:gd name="T2" fmla="*/ 2147483647 w 1075"/>
              <a:gd name="T3" fmla="*/ 2147483647 h 356"/>
              <a:gd name="T4" fmla="*/ 2147483647 w 1075"/>
              <a:gd name="T5" fmla="*/ 2147483647 h 356"/>
              <a:gd name="T6" fmla="*/ 2147483647 w 1075"/>
              <a:gd name="T7" fmla="*/ 2147483647 h 356"/>
              <a:gd name="T8" fmla="*/ 2147483647 w 1075"/>
              <a:gd name="T9" fmla="*/ 2147483647 h 356"/>
              <a:gd name="T10" fmla="*/ 2147483647 w 1075"/>
              <a:gd name="T11" fmla="*/ 2147483647 h 356"/>
              <a:gd name="T12" fmla="*/ 2147483647 w 1075"/>
              <a:gd name="T13" fmla="*/ 2147483647 h 356"/>
              <a:gd name="T14" fmla="*/ 2147483647 w 1075"/>
              <a:gd name="T15" fmla="*/ 2147483647 h 356"/>
              <a:gd name="T16" fmla="*/ 2147483647 w 1075"/>
              <a:gd name="T17" fmla="*/ 2147483647 h 356"/>
              <a:gd name="T18" fmla="*/ 2147483647 w 1075"/>
              <a:gd name="T19" fmla="*/ 2147483647 h 356"/>
              <a:gd name="T20" fmla="*/ 2147483647 w 1075"/>
              <a:gd name="T21" fmla="*/ 2147483647 h 356"/>
              <a:gd name="T22" fmla="*/ 2147483647 w 1075"/>
              <a:gd name="T23" fmla="*/ 2147483647 h 356"/>
              <a:gd name="T24" fmla="*/ 2147483647 w 1075"/>
              <a:gd name="T25" fmla="*/ 2147483647 h 356"/>
              <a:gd name="T26" fmla="*/ 2147483647 w 1075"/>
              <a:gd name="T27" fmla="*/ 2147483647 h 356"/>
              <a:gd name="T28" fmla="*/ 2147483647 w 1075"/>
              <a:gd name="T29" fmla="*/ 2147483647 h 356"/>
              <a:gd name="T30" fmla="*/ 2147483647 w 1075"/>
              <a:gd name="T31" fmla="*/ 2147483647 h 356"/>
              <a:gd name="T32" fmla="*/ 2147483647 w 1075"/>
              <a:gd name="T33" fmla="*/ 2147483647 h 356"/>
              <a:gd name="T34" fmla="*/ 0 w 1075"/>
              <a:gd name="T35" fmla="*/ 2147483647 h 356"/>
              <a:gd name="T36" fmla="*/ 2147483647 w 1075"/>
              <a:gd name="T37" fmla="*/ 0 h 356"/>
              <a:gd name="T38" fmla="*/ 2147483647 w 1075"/>
              <a:gd name="T39" fmla="*/ 2147483647 h 356"/>
              <a:gd name="T40" fmla="*/ 2147483647 w 1075"/>
              <a:gd name="T41" fmla="*/ 2147483647 h 356"/>
              <a:gd name="T42" fmla="*/ 2147483647 w 1075"/>
              <a:gd name="T43" fmla="*/ 2147483647 h 356"/>
              <a:gd name="T44" fmla="*/ 2147483647 w 1075"/>
              <a:gd name="T45" fmla="*/ 2147483647 h 356"/>
              <a:gd name="T46" fmla="*/ 2147483647 w 1075"/>
              <a:gd name="T47" fmla="*/ 2147483647 h 356"/>
              <a:gd name="T48" fmla="*/ 2147483647 w 1075"/>
              <a:gd name="T49" fmla="*/ 2147483647 h 356"/>
              <a:gd name="T50" fmla="*/ 2147483647 w 1075"/>
              <a:gd name="T51" fmla="*/ 2147483647 h 356"/>
              <a:gd name="T52" fmla="*/ 2147483647 w 1075"/>
              <a:gd name="T53" fmla="*/ 2147483647 h 356"/>
              <a:gd name="T54" fmla="*/ 2147483647 w 1075"/>
              <a:gd name="T55" fmla="*/ 2147483647 h 356"/>
              <a:gd name="T56" fmla="*/ 2147483647 w 1075"/>
              <a:gd name="T57" fmla="*/ 2147483647 h 356"/>
              <a:gd name="T58" fmla="*/ 2147483647 w 1075"/>
              <a:gd name="T59" fmla="*/ 2147483647 h 356"/>
              <a:gd name="T60" fmla="*/ 2147483647 w 1075"/>
              <a:gd name="T61" fmla="*/ 2147483647 h 356"/>
              <a:gd name="T62" fmla="*/ 2147483647 w 1075"/>
              <a:gd name="T63" fmla="*/ 2147483647 h 356"/>
              <a:gd name="T64" fmla="*/ 2147483647 w 1075"/>
              <a:gd name="T65" fmla="*/ 2147483647 h 356"/>
              <a:gd name="T66" fmla="*/ 2147483647 w 1075"/>
              <a:gd name="T67" fmla="*/ 2147483647 h 356"/>
              <a:gd name="T68" fmla="*/ 2147483647 w 1075"/>
              <a:gd name="T69" fmla="*/ 2147483647 h 356"/>
              <a:gd name="T70" fmla="*/ 2147483647 w 1075"/>
              <a:gd name="T71" fmla="*/ 2147483647 h 356"/>
              <a:gd name="T72" fmla="*/ 2147483647 w 1075"/>
              <a:gd name="T73" fmla="*/ 2147483647 h 356"/>
              <a:gd name="T74" fmla="*/ 2147483647 w 1075"/>
              <a:gd name="T75" fmla="*/ 2147483647 h 356"/>
              <a:gd name="T76" fmla="*/ 2147483647 w 1075"/>
              <a:gd name="T77" fmla="*/ 2147483647 h 35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1075" h="356">
                <a:moveTo>
                  <a:pt x="454" y="344"/>
                </a:moveTo>
                <a:lnTo>
                  <a:pt x="456" y="343"/>
                </a:lnTo>
                <a:lnTo>
                  <a:pt x="463" y="341"/>
                </a:lnTo>
                <a:lnTo>
                  <a:pt x="472" y="337"/>
                </a:lnTo>
                <a:lnTo>
                  <a:pt x="485" y="332"/>
                </a:lnTo>
                <a:lnTo>
                  <a:pt x="501" y="325"/>
                </a:lnTo>
                <a:lnTo>
                  <a:pt x="518" y="317"/>
                </a:lnTo>
                <a:lnTo>
                  <a:pt x="538" y="308"/>
                </a:lnTo>
                <a:lnTo>
                  <a:pt x="558" y="298"/>
                </a:lnTo>
                <a:lnTo>
                  <a:pt x="580" y="287"/>
                </a:lnTo>
                <a:lnTo>
                  <a:pt x="600" y="274"/>
                </a:lnTo>
                <a:lnTo>
                  <a:pt x="621" y="262"/>
                </a:lnTo>
                <a:lnTo>
                  <a:pt x="640" y="248"/>
                </a:lnTo>
                <a:lnTo>
                  <a:pt x="658" y="234"/>
                </a:lnTo>
                <a:lnTo>
                  <a:pt x="674" y="219"/>
                </a:lnTo>
                <a:lnTo>
                  <a:pt x="688" y="204"/>
                </a:lnTo>
                <a:lnTo>
                  <a:pt x="699" y="189"/>
                </a:lnTo>
                <a:lnTo>
                  <a:pt x="0" y="18"/>
                </a:lnTo>
                <a:lnTo>
                  <a:pt x="54" y="0"/>
                </a:lnTo>
                <a:lnTo>
                  <a:pt x="1075" y="251"/>
                </a:lnTo>
                <a:lnTo>
                  <a:pt x="1033" y="274"/>
                </a:lnTo>
                <a:lnTo>
                  <a:pt x="738" y="199"/>
                </a:lnTo>
                <a:lnTo>
                  <a:pt x="737" y="200"/>
                </a:lnTo>
                <a:lnTo>
                  <a:pt x="735" y="203"/>
                </a:lnTo>
                <a:lnTo>
                  <a:pt x="730" y="207"/>
                </a:lnTo>
                <a:lnTo>
                  <a:pt x="724" y="214"/>
                </a:lnTo>
                <a:lnTo>
                  <a:pt x="716" y="222"/>
                </a:lnTo>
                <a:lnTo>
                  <a:pt x="706" y="231"/>
                </a:lnTo>
                <a:lnTo>
                  <a:pt x="694" y="242"/>
                </a:lnTo>
                <a:lnTo>
                  <a:pt x="679" y="253"/>
                </a:lnTo>
                <a:lnTo>
                  <a:pt x="662" y="265"/>
                </a:lnTo>
                <a:lnTo>
                  <a:pt x="643" y="278"/>
                </a:lnTo>
                <a:lnTo>
                  <a:pt x="621" y="291"/>
                </a:lnTo>
                <a:lnTo>
                  <a:pt x="597" y="303"/>
                </a:lnTo>
                <a:lnTo>
                  <a:pt x="570" y="317"/>
                </a:lnTo>
                <a:lnTo>
                  <a:pt x="540" y="330"/>
                </a:lnTo>
                <a:lnTo>
                  <a:pt x="508" y="343"/>
                </a:lnTo>
                <a:lnTo>
                  <a:pt x="472" y="356"/>
                </a:lnTo>
                <a:lnTo>
                  <a:pt x="454" y="3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" name="Freeform 158"/>
          <p:cNvSpPr>
            <a:spLocks/>
          </p:cNvSpPr>
          <p:nvPr/>
        </p:nvSpPr>
        <p:spPr bwMode="auto">
          <a:xfrm>
            <a:off x="6846888" y="3348037"/>
            <a:ext cx="530225" cy="155575"/>
          </a:xfrm>
          <a:custGeom>
            <a:avLst/>
            <a:gdLst>
              <a:gd name="T0" fmla="*/ 0 w 1095"/>
              <a:gd name="T1" fmla="*/ 0 h 319"/>
              <a:gd name="T2" fmla="*/ 2147483647 w 1095"/>
              <a:gd name="T3" fmla="*/ 2147483647 h 319"/>
              <a:gd name="T4" fmla="*/ 2147483647 w 1095"/>
              <a:gd name="T5" fmla="*/ 2147483647 h 319"/>
              <a:gd name="T6" fmla="*/ 2147483647 w 1095"/>
              <a:gd name="T7" fmla="*/ 0 h 319"/>
              <a:gd name="T8" fmla="*/ 0 w 1095"/>
              <a:gd name="T9" fmla="*/ 0 h 3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95" h="319">
                <a:moveTo>
                  <a:pt x="0" y="0"/>
                </a:moveTo>
                <a:lnTo>
                  <a:pt x="1071" y="319"/>
                </a:lnTo>
                <a:lnTo>
                  <a:pt x="1095" y="319"/>
                </a:lnTo>
                <a:lnTo>
                  <a:pt x="3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Freeform 159"/>
          <p:cNvSpPr>
            <a:spLocks/>
          </p:cNvSpPr>
          <p:nvPr/>
        </p:nvSpPr>
        <p:spPr bwMode="auto">
          <a:xfrm>
            <a:off x="6935788" y="3327400"/>
            <a:ext cx="525462" cy="138112"/>
          </a:xfrm>
          <a:custGeom>
            <a:avLst/>
            <a:gdLst>
              <a:gd name="T0" fmla="*/ 0 w 1082"/>
              <a:gd name="T1" fmla="*/ 2147483647 h 285"/>
              <a:gd name="T2" fmla="*/ 2147483647 w 1082"/>
              <a:gd name="T3" fmla="*/ 2147483647 h 285"/>
              <a:gd name="T4" fmla="*/ 2147483647 w 1082"/>
              <a:gd name="T5" fmla="*/ 2147483647 h 285"/>
              <a:gd name="T6" fmla="*/ 2147483647 w 1082"/>
              <a:gd name="T7" fmla="*/ 0 h 285"/>
              <a:gd name="T8" fmla="*/ 0 w 1082"/>
              <a:gd name="T9" fmla="*/ 2147483647 h 2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82" h="285">
                <a:moveTo>
                  <a:pt x="0" y="1"/>
                </a:moveTo>
                <a:lnTo>
                  <a:pt x="1058" y="285"/>
                </a:lnTo>
                <a:lnTo>
                  <a:pt x="1082" y="284"/>
                </a:lnTo>
                <a:lnTo>
                  <a:pt x="33" y="0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" name="Freeform 160"/>
          <p:cNvSpPr>
            <a:spLocks/>
          </p:cNvSpPr>
          <p:nvPr/>
        </p:nvSpPr>
        <p:spPr bwMode="auto">
          <a:xfrm>
            <a:off x="6892925" y="3333750"/>
            <a:ext cx="527050" cy="153987"/>
          </a:xfrm>
          <a:custGeom>
            <a:avLst/>
            <a:gdLst>
              <a:gd name="T0" fmla="*/ 0 w 1087"/>
              <a:gd name="T1" fmla="*/ 0 h 315"/>
              <a:gd name="T2" fmla="*/ 2147483647 w 1087"/>
              <a:gd name="T3" fmla="*/ 2147483647 h 315"/>
              <a:gd name="T4" fmla="*/ 2147483647 w 1087"/>
              <a:gd name="T5" fmla="*/ 2147483647 h 315"/>
              <a:gd name="T6" fmla="*/ 2147483647 w 1087"/>
              <a:gd name="T7" fmla="*/ 0 h 315"/>
              <a:gd name="T8" fmla="*/ 0 w 1087"/>
              <a:gd name="T9" fmla="*/ 0 h 3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87" h="315">
                <a:moveTo>
                  <a:pt x="0" y="0"/>
                </a:moveTo>
                <a:lnTo>
                  <a:pt x="1066" y="315"/>
                </a:lnTo>
                <a:lnTo>
                  <a:pt x="1087" y="308"/>
                </a:lnTo>
                <a:lnTo>
                  <a:pt x="3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3" name="Group 161"/>
          <p:cNvGrpSpPr>
            <a:grpSpLocks/>
          </p:cNvGrpSpPr>
          <p:nvPr/>
        </p:nvGrpSpPr>
        <p:grpSpPr bwMode="auto">
          <a:xfrm>
            <a:off x="7004050" y="2452687"/>
            <a:ext cx="649288" cy="904875"/>
            <a:chOff x="12762" y="10336"/>
            <a:chExt cx="1027" cy="1700"/>
          </a:xfrm>
        </p:grpSpPr>
        <p:sp>
          <p:nvSpPr>
            <p:cNvPr id="74" name="Rectangle 162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itchFamily="34" charset="0"/>
              </a:endParaRPr>
            </a:p>
          </p:txBody>
        </p:sp>
        <p:sp>
          <p:nvSpPr>
            <p:cNvPr id="75" name="Rectangle 163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itchFamily="34" charset="0"/>
              </a:endParaRPr>
            </a:p>
          </p:txBody>
        </p:sp>
        <p:sp>
          <p:nvSpPr>
            <p:cNvPr id="76" name="Line 164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165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166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167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0" name="Group 208"/>
          <p:cNvGrpSpPr>
            <a:grpSpLocks/>
          </p:cNvGrpSpPr>
          <p:nvPr/>
        </p:nvGrpSpPr>
        <p:grpSpPr bwMode="auto">
          <a:xfrm>
            <a:off x="6518275" y="4527550"/>
            <a:ext cx="647700" cy="906462"/>
            <a:chOff x="12762" y="10336"/>
            <a:chExt cx="1027" cy="1700"/>
          </a:xfrm>
        </p:grpSpPr>
        <p:sp>
          <p:nvSpPr>
            <p:cNvPr id="81" name="Rectangle 209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itchFamily="34" charset="0"/>
              </a:endParaRPr>
            </a:p>
          </p:txBody>
        </p:sp>
        <p:sp>
          <p:nvSpPr>
            <p:cNvPr id="82" name="Rectangle 210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itchFamily="34" charset="0"/>
              </a:endParaRPr>
            </a:p>
          </p:txBody>
        </p:sp>
        <p:sp>
          <p:nvSpPr>
            <p:cNvPr id="83" name="Line 211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212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213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214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0" name="Line 218"/>
          <p:cNvSpPr>
            <a:spLocks noChangeShapeType="1"/>
          </p:cNvSpPr>
          <p:nvPr/>
        </p:nvSpPr>
        <p:spPr bwMode="auto">
          <a:xfrm flipH="1">
            <a:off x="5322888" y="3392487"/>
            <a:ext cx="247650" cy="2381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1" name="Group 219"/>
          <p:cNvGrpSpPr>
            <a:grpSpLocks/>
          </p:cNvGrpSpPr>
          <p:nvPr/>
        </p:nvGrpSpPr>
        <p:grpSpPr bwMode="auto">
          <a:xfrm>
            <a:off x="4406900" y="3535362"/>
            <a:ext cx="1073150" cy="422275"/>
            <a:chOff x="9542" y="11900"/>
            <a:chExt cx="1624" cy="640"/>
          </a:xfrm>
        </p:grpSpPr>
        <p:sp>
          <p:nvSpPr>
            <p:cNvPr id="92" name="Oval 220"/>
            <p:cNvSpPr>
              <a:spLocks noChangeArrowheads="1"/>
            </p:cNvSpPr>
            <p:nvPr/>
          </p:nvSpPr>
          <p:spPr bwMode="auto">
            <a:xfrm>
              <a:off x="9557" y="12185"/>
              <a:ext cx="1608" cy="355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itchFamily="34" charset="0"/>
              </a:endParaRPr>
            </a:p>
          </p:txBody>
        </p:sp>
        <p:sp>
          <p:nvSpPr>
            <p:cNvPr id="93" name="Line 221"/>
            <p:cNvSpPr>
              <a:spLocks noChangeShapeType="1"/>
            </p:cNvSpPr>
            <p:nvPr/>
          </p:nvSpPr>
          <p:spPr bwMode="auto">
            <a:xfrm>
              <a:off x="9557" y="12156"/>
              <a:ext cx="1" cy="2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Line 222"/>
            <p:cNvSpPr>
              <a:spLocks noChangeShapeType="1"/>
            </p:cNvSpPr>
            <p:nvPr/>
          </p:nvSpPr>
          <p:spPr bwMode="auto">
            <a:xfrm>
              <a:off x="11165" y="12156"/>
              <a:ext cx="1" cy="219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Rectangle 223"/>
            <p:cNvSpPr>
              <a:spLocks noChangeArrowheads="1"/>
            </p:cNvSpPr>
            <p:nvPr/>
          </p:nvSpPr>
          <p:spPr bwMode="auto">
            <a:xfrm>
              <a:off x="9557" y="12156"/>
              <a:ext cx="381" cy="21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>
                <a:solidFill>
                  <a:schemeClr val="tx2"/>
                </a:solidFill>
                <a:latin typeface="Comic Sans MS" pitchFamily="66" charset="0"/>
              </a:endParaRPr>
            </a:p>
          </p:txBody>
        </p:sp>
        <p:sp>
          <p:nvSpPr>
            <p:cNvPr id="96" name="Rectangle 224"/>
            <p:cNvSpPr>
              <a:spLocks noChangeArrowheads="1"/>
            </p:cNvSpPr>
            <p:nvPr/>
          </p:nvSpPr>
          <p:spPr bwMode="auto">
            <a:xfrm>
              <a:off x="10679" y="12141"/>
              <a:ext cx="486" cy="21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>
                <a:solidFill>
                  <a:schemeClr val="tx2"/>
                </a:solidFill>
                <a:latin typeface="Comic Sans MS" pitchFamily="66" charset="0"/>
              </a:endParaRPr>
            </a:p>
          </p:txBody>
        </p:sp>
        <p:sp>
          <p:nvSpPr>
            <p:cNvPr id="97" name="Oval 225"/>
            <p:cNvSpPr>
              <a:spLocks noChangeArrowheads="1"/>
            </p:cNvSpPr>
            <p:nvPr/>
          </p:nvSpPr>
          <p:spPr bwMode="auto">
            <a:xfrm>
              <a:off x="9542" y="11900"/>
              <a:ext cx="1608" cy="414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itchFamily="34" charset="0"/>
              </a:endParaRPr>
            </a:p>
          </p:txBody>
        </p:sp>
        <p:grpSp>
          <p:nvGrpSpPr>
            <p:cNvPr id="98" name="Group 226"/>
            <p:cNvGrpSpPr>
              <a:grpSpLocks/>
            </p:cNvGrpSpPr>
            <p:nvPr/>
          </p:nvGrpSpPr>
          <p:grpSpPr bwMode="auto">
            <a:xfrm>
              <a:off x="9930" y="11991"/>
              <a:ext cx="796" cy="242"/>
              <a:chOff x="2848" y="848"/>
              <a:chExt cx="140" cy="98"/>
            </a:xfrm>
          </p:grpSpPr>
          <p:sp>
            <p:nvSpPr>
              <p:cNvPr id="111" name="Line 22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" name="Line 22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" name="Line 22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9" name="Group 230"/>
            <p:cNvGrpSpPr>
              <a:grpSpLocks/>
            </p:cNvGrpSpPr>
            <p:nvPr/>
          </p:nvGrpSpPr>
          <p:grpSpPr bwMode="auto">
            <a:xfrm flipV="1">
              <a:off x="9930" y="11987"/>
              <a:ext cx="796" cy="242"/>
              <a:chOff x="2848" y="848"/>
              <a:chExt cx="140" cy="98"/>
            </a:xfrm>
          </p:grpSpPr>
          <p:sp>
            <p:nvSpPr>
              <p:cNvPr id="108" name="Line 23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" name="Line 23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" name="Line 23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0" name="Group 234"/>
            <p:cNvGrpSpPr>
              <a:grpSpLocks/>
            </p:cNvGrpSpPr>
            <p:nvPr/>
          </p:nvGrpSpPr>
          <p:grpSpPr bwMode="auto">
            <a:xfrm>
              <a:off x="10534" y="12050"/>
              <a:ext cx="476" cy="374"/>
              <a:chOff x="11283" y="10423"/>
              <a:chExt cx="475" cy="374"/>
            </a:xfrm>
          </p:grpSpPr>
          <p:sp>
            <p:nvSpPr>
              <p:cNvPr id="101" name="Rectangle 235"/>
              <p:cNvSpPr>
                <a:spLocks noChangeArrowheads="1"/>
              </p:cNvSpPr>
              <p:nvPr/>
            </p:nvSpPr>
            <p:spPr bwMode="auto">
              <a:xfrm>
                <a:off x="11283" y="10423"/>
                <a:ext cx="475" cy="37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l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1pPr>
                <a:lvl2pPr marL="742950" indent="-285750" algn="l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2pPr>
                <a:lvl3pPr marL="1143000" indent="-228600" algn="l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3pPr>
                <a:lvl4pPr marL="1600200" indent="-228600" algn="l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algn="l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itchFamily="34" charset="0"/>
                </a:endParaRPr>
              </a:p>
            </p:txBody>
          </p:sp>
          <p:sp>
            <p:nvSpPr>
              <p:cNvPr id="102" name="Line 236"/>
              <p:cNvSpPr>
                <a:spLocks noChangeShapeType="1"/>
              </p:cNvSpPr>
              <p:nvPr/>
            </p:nvSpPr>
            <p:spPr bwMode="auto">
              <a:xfrm>
                <a:off x="11686" y="10502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Line 237"/>
              <p:cNvSpPr>
                <a:spLocks noChangeShapeType="1"/>
              </p:cNvSpPr>
              <p:nvPr/>
            </p:nvSpPr>
            <p:spPr bwMode="auto">
              <a:xfrm>
                <a:off x="11621" y="10502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Line 238"/>
              <p:cNvSpPr>
                <a:spLocks noChangeShapeType="1"/>
              </p:cNvSpPr>
              <p:nvPr/>
            </p:nvSpPr>
            <p:spPr bwMode="auto">
              <a:xfrm>
                <a:off x="11556" y="10502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Line 239"/>
              <p:cNvSpPr>
                <a:spLocks noChangeShapeType="1"/>
              </p:cNvSpPr>
              <p:nvPr/>
            </p:nvSpPr>
            <p:spPr bwMode="auto">
              <a:xfrm>
                <a:off x="11491" y="10495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Line 240"/>
              <p:cNvSpPr>
                <a:spLocks noChangeShapeType="1"/>
              </p:cNvSpPr>
              <p:nvPr/>
            </p:nvSpPr>
            <p:spPr bwMode="auto">
              <a:xfrm>
                <a:off x="11426" y="10495"/>
                <a:ext cx="2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Line 241"/>
              <p:cNvSpPr>
                <a:spLocks noChangeShapeType="1"/>
              </p:cNvSpPr>
              <p:nvPr/>
            </p:nvSpPr>
            <p:spPr bwMode="auto">
              <a:xfrm>
                <a:off x="11360" y="10495"/>
                <a:ext cx="3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4" name="Line 242"/>
          <p:cNvSpPr>
            <a:spLocks noChangeShapeType="1"/>
          </p:cNvSpPr>
          <p:nvPr/>
        </p:nvSpPr>
        <p:spPr bwMode="auto">
          <a:xfrm>
            <a:off x="5538788" y="2700337"/>
            <a:ext cx="276225" cy="1588"/>
          </a:xfrm>
          <a:prstGeom prst="line">
            <a:avLst/>
          </a:prstGeom>
          <a:noFill/>
          <a:ln w="38100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5" name="Group 243"/>
          <p:cNvGrpSpPr>
            <a:grpSpLocks/>
          </p:cNvGrpSpPr>
          <p:nvPr/>
        </p:nvGrpSpPr>
        <p:grpSpPr bwMode="auto">
          <a:xfrm>
            <a:off x="3490913" y="2376487"/>
            <a:ext cx="90487" cy="271463"/>
            <a:chOff x="10104" y="10005"/>
            <a:chExt cx="137" cy="411"/>
          </a:xfrm>
        </p:grpSpPr>
        <p:sp>
          <p:nvSpPr>
            <p:cNvPr id="116" name="Oval 244"/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itchFamily="34" charset="0"/>
              </a:endParaRPr>
            </a:p>
          </p:txBody>
        </p:sp>
        <p:sp>
          <p:nvSpPr>
            <p:cNvPr id="117" name="Oval 245"/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itchFamily="34" charset="0"/>
              </a:endParaRPr>
            </a:p>
          </p:txBody>
        </p:sp>
      </p:grpSp>
      <p:sp>
        <p:nvSpPr>
          <p:cNvPr id="119" name="Oval 248"/>
          <p:cNvSpPr>
            <a:spLocks noChangeArrowheads="1"/>
          </p:cNvSpPr>
          <p:nvPr/>
        </p:nvSpPr>
        <p:spPr bwMode="auto">
          <a:xfrm>
            <a:off x="5100638" y="4446587"/>
            <a:ext cx="1065212" cy="234950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itchFamily="34" charset="0"/>
            </a:endParaRPr>
          </a:p>
        </p:txBody>
      </p:sp>
      <p:sp>
        <p:nvSpPr>
          <p:cNvPr id="120" name="Line 249"/>
          <p:cNvSpPr>
            <a:spLocks noChangeShapeType="1"/>
          </p:cNvSpPr>
          <p:nvPr/>
        </p:nvSpPr>
        <p:spPr bwMode="auto">
          <a:xfrm>
            <a:off x="5100638" y="4427537"/>
            <a:ext cx="1587" cy="146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" name="Line 250"/>
          <p:cNvSpPr>
            <a:spLocks noChangeShapeType="1"/>
          </p:cNvSpPr>
          <p:nvPr/>
        </p:nvSpPr>
        <p:spPr bwMode="auto">
          <a:xfrm>
            <a:off x="6165850" y="4427537"/>
            <a:ext cx="0" cy="14605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" name="Rectangle 251"/>
          <p:cNvSpPr>
            <a:spLocks noChangeArrowheads="1"/>
          </p:cNvSpPr>
          <p:nvPr/>
        </p:nvSpPr>
        <p:spPr bwMode="auto">
          <a:xfrm>
            <a:off x="5100638" y="4427537"/>
            <a:ext cx="252412" cy="14287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23" name="Rectangle 252"/>
          <p:cNvSpPr>
            <a:spLocks noChangeArrowheads="1"/>
          </p:cNvSpPr>
          <p:nvPr/>
        </p:nvSpPr>
        <p:spPr bwMode="auto">
          <a:xfrm>
            <a:off x="5843588" y="4418012"/>
            <a:ext cx="322262" cy="14287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24" name="Oval 253"/>
          <p:cNvSpPr>
            <a:spLocks noChangeArrowheads="1"/>
          </p:cNvSpPr>
          <p:nvPr/>
        </p:nvSpPr>
        <p:spPr bwMode="auto">
          <a:xfrm>
            <a:off x="5081588" y="4259262"/>
            <a:ext cx="1063625" cy="273050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itchFamily="34" charset="0"/>
            </a:endParaRPr>
          </a:p>
        </p:txBody>
      </p:sp>
      <p:grpSp>
        <p:nvGrpSpPr>
          <p:cNvPr id="125" name="Group 254"/>
          <p:cNvGrpSpPr>
            <a:grpSpLocks/>
          </p:cNvGrpSpPr>
          <p:nvPr/>
        </p:nvGrpSpPr>
        <p:grpSpPr bwMode="auto">
          <a:xfrm>
            <a:off x="5348288" y="4319587"/>
            <a:ext cx="527050" cy="158750"/>
            <a:chOff x="2848" y="848"/>
            <a:chExt cx="140" cy="98"/>
          </a:xfrm>
        </p:grpSpPr>
        <p:sp>
          <p:nvSpPr>
            <p:cNvPr id="126" name="Line 255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Line 256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Line 257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9" name="Group 258"/>
          <p:cNvGrpSpPr>
            <a:grpSpLocks/>
          </p:cNvGrpSpPr>
          <p:nvPr/>
        </p:nvGrpSpPr>
        <p:grpSpPr bwMode="auto">
          <a:xfrm flipV="1">
            <a:off x="5348288" y="4316412"/>
            <a:ext cx="527050" cy="160338"/>
            <a:chOff x="2848" y="848"/>
            <a:chExt cx="140" cy="98"/>
          </a:xfrm>
        </p:grpSpPr>
        <p:sp>
          <p:nvSpPr>
            <p:cNvPr id="130" name="Line 259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Line 260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Line 261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3" name="Group 262"/>
          <p:cNvGrpSpPr>
            <a:grpSpLocks/>
          </p:cNvGrpSpPr>
          <p:nvPr/>
        </p:nvGrpSpPr>
        <p:grpSpPr bwMode="auto">
          <a:xfrm rot="7844936">
            <a:off x="5348288" y="4448175"/>
            <a:ext cx="322262" cy="239712"/>
            <a:chOff x="11283" y="10423"/>
            <a:chExt cx="475" cy="374"/>
          </a:xfrm>
        </p:grpSpPr>
        <p:sp>
          <p:nvSpPr>
            <p:cNvPr id="134" name="Rectangle 263"/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itchFamily="34" charset="0"/>
              </a:endParaRPr>
            </a:p>
          </p:txBody>
        </p:sp>
        <p:sp>
          <p:nvSpPr>
            <p:cNvPr id="135" name="Line 264"/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Line 265"/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Line 266"/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Line 267"/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Line 268"/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Line 269"/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1" name="Line 270"/>
          <p:cNvSpPr>
            <a:spLocks noChangeShapeType="1"/>
          </p:cNvSpPr>
          <p:nvPr/>
        </p:nvSpPr>
        <p:spPr bwMode="auto">
          <a:xfrm flipH="1" flipV="1">
            <a:off x="4165600" y="5310187"/>
            <a:ext cx="1981200" cy="190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" name="Line 271"/>
          <p:cNvSpPr>
            <a:spLocks noChangeShapeType="1"/>
          </p:cNvSpPr>
          <p:nvPr/>
        </p:nvSpPr>
        <p:spPr bwMode="auto">
          <a:xfrm flipH="1">
            <a:off x="4784725" y="4662487"/>
            <a:ext cx="620713" cy="657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" name="Freeform 272"/>
          <p:cNvSpPr>
            <a:spLocks/>
          </p:cNvSpPr>
          <p:nvPr/>
        </p:nvSpPr>
        <p:spPr bwMode="auto">
          <a:xfrm>
            <a:off x="3536950" y="2414587"/>
            <a:ext cx="3305175" cy="2857500"/>
          </a:xfrm>
          <a:custGeom>
            <a:avLst/>
            <a:gdLst>
              <a:gd name="T0" fmla="*/ 0 w 5205"/>
              <a:gd name="T1" fmla="*/ 0 h 4500"/>
              <a:gd name="T2" fmla="*/ 0 w 5205"/>
              <a:gd name="T3" fmla="*/ 2147483647 h 4500"/>
              <a:gd name="T4" fmla="*/ 2147483647 w 5205"/>
              <a:gd name="T5" fmla="*/ 2147483647 h 4500"/>
              <a:gd name="T6" fmla="*/ 2147483647 w 5205"/>
              <a:gd name="T7" fmla="*/ 2147483647 h 4500"/>
              <a:gd name="T8" fmla="*/ 2147483647 w 5205"/>
              <a:gd name="T9" fmla="*/ 2147483647 h 4500"/>
              <a:gd name="T10" fmla="*/ 2147483647 w 5205"/>
              <a:gd name="T11" fmla="*/ 2147483647 h 4500"/>
              <a:gd name="T12" fmla="*/ 2147483647 w 5205"/>
              <a:gd name="T13" fmla="*/ 2147483647 h 4500"/>
              <a:gd name="T14" fmla="*/ 2147483647 w 5205"/>
              <a:gd name="T15" fmla="*/ 2147483647 h 45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205" h="4500">
                <a:moveTo>
                  <a:pt x="0" y="0"/>
                </a:moveTo>
                <a:lnTo>
                  <a:pt x="0" y="1320"/>
                </a:lnTo>
                <a:lnTo>
                  <a:pt x="1230" y="1350"/>
                </a:lnTo>
                <a:lnTo>
                  <a:pt x="495" y="2040"/>
                </a:lnTo>
                <a:lnTo>
                  <a:pt x="4515" y="2115"/>
                </a:lnTo>
                <a:lnTo>
                  <a:pt x="2220" y="4500"/>
                </a:lnTo>
                <a:lnTo>
                  <a:pt x="5205" y="4500"/>
                </a:lnTo>
                <a:lnTo>
                  <a:pt x="5205" y="3405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" name="Oval 273"/>
          <p:cNvSpPr>
            <a:spLocks noChangeArrowheads="1"/>
          </p:cNvSpPr>
          <p:nvPr/>
        </p:nvSpPr>
        <p:spPr bwMode="auto">
          <a:xfrm>
            <a:off x="3340100" y="5246687"/>
            <a:ext cx="1062038" cy="234950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itchFamily="34" charset="0"/>
            </a:endParaRPr>
          </a:p>
        </p:txBody>
      </p:sp>
      <p:sp>
        <p:nvSpPr>
          <p:cNvPr id="145" name="Line 274"/>
          <p:cNvSpPr>
            <a:spLocks noChangeShapeType="1"/>
          </p:cNvSpPr>
          <p:nvPr/>
        </p:nvSpPr>
        <p:spPr bwMode="auto">
          <a:xfrm>
            <a:off x="3340100" y="5227637"/>
            <a:ext cx="0" cy="1444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" name="Line 275"/>
          <p:cNvSpPr>
            <a:spLocks noChangeShapeType="1"/>
          </p:cNvSpPr>
          <p:nvPr/>
        </p:nvSpPr>
        <p:spPr bwMode="auto">
          <a:xfrm>
            <a:off x="4402138" y="5227637"/>
            <a:ext cx="1587" cy="144463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" name="Rectangle 276"/>
          <p:cNvSpPr>
            <a:spLocks noChangeArrowheads="1"/>
          </p:cNvSpPr>
          <p:nvPr/>
        </p:nvSpPr>
        <p:spPr bwMode="auto">
          <a:xfrm>
            <a:off x="3340100" y="5227637"/>
            <a:ext cx="250825" cy="14287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48" name="Rectangle 277"/>
          <p:cNvSpPr>
            <a:spLocks noChangeArrowheads="1"/>
          </p:cNvSpPr>
          <p:nvPr/>
        </p:nvSpPr>
        <p:spPr bwMode="auto">
          <a:xfrm>
            <a:off x="4079875" y="5218112"/>
            <a:ext cx="322263" cy="14287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49" name="Oval 278"/>
          <p:cNvSpPr>
            <a:spLocks noChangeArrowheads="1"/>
          </p:cNvSpPr>
          <p:nvPr/>
        </p:nvSpPr>
        <p:spPr bwMode="auto">
          <a:xfrm>
            <a:off x="3328988" y="5059362"/>
            <a:ext cx="1063625" cy="273050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itchFamily="34" charset="0"/>
            </a:endParaRPr>
          </a:p>
        </p:txBody>
      </p:sp>
      <p:grpSp>
        <p:nvGrpSpPr>
          <p:cNvPr id="150" name="Group 279"/>
          <p:cNvGrpSpPr>
            <a:grpSpLocks/>
          </p:cNvGrpSpPr>
          <p:nvPr/>
        </p:nvGrpSpPr>
        <p:grpSpPr bwMode="auto">
          <a:xfrm>
            <a:off x="3586163" y="5119687"/>
            <a:ext cx="525462" cy="158750"/>
            <a:chOff x="2848" y="848"/>
            <a:chExt cx="140" cy="98"/>
          </a:xfrm>
        </p:grpSpPr>
        <p:sp>
          <p:nvSpPr>
            <p:cNvPr id="151" name="Line 28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Line 28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Line 28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4" name="Group 283"/>
          <p:cNvGrpSpPr>
            <a:grpSpLocks/>
          </p:cNvGrpSpPr>
          <p:nvPr/>
        </p:nvGrpSpPr>
        <p:grpSpPr bwMode="auto">
          <a:xfrm flipV="1">
            <a:off x="3586163" y="5116512"/>
            <a:ext cx="525462" cy="158750"/>
            <a:chOff x="2848" y="848"/>
            <a:chExt cx="140" cy="98"/>
          </a:xfrm>
        </p:grpSpPr>
        <p:sp>
          <p:nvSpPr>
            <p:cNvPr id="155" name="Line 284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Line 285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Line 286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8" name="Group 287"/>
          <p:cNvGrpSpPr>
            <a:grpSpLocks/>
          </p:cNvGrpSpPr>
          <p:nvPr/>
        </p:nvGrpSpPr>
        <p:grpSpPr bwMode="auto">
          <a:xfrm>
            <a:off x="3403600" y="5186362"/>
            <a:ext cx="315913" cy="247650"/>
            <a:chOff x="11283" y="10423"/>
            <a:chExt cx="475" cy="374"/>
          </a:xfrm>
        </p:grpSpPr>
        <p:sp>
          <p:nvSpPr>
            <p:cNvPr id="159" name="Rectangle 288"/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itchFamily="34" charset="0"/>
              </a:endParaRPr>
            </a:p>
          </p:txBody>
        </p:sp>
        <p:sp>
          <p:nvSpPr>
            <p:cNvPr id="160" name="Line 289"/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Line 290"/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Line 291"/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Line 292"/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Line 293"/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" name="Line 294"/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6" name="Oval 295"/>
          <p:cNvSpPr>
            <a:spLocks noChangeArrowheads="1"/>
          </p:cNvSpPr>
          <p:nvPr/>
        </p:nvSpPr>
        <p:spPr bwMode="auto">
          <a:xfrm>
            <a:off x="2700338" y="4313237"/>
            <a:ext cx="1063625" cy="233363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itchFamily="34" charset="0"/>
            </a:endParaRPr>
          </a:p>
        </p:txBody>
      </p:sp>
      <p:sp>
        <p:nvSpPr>
          <p:cNvPr id="167" name="Line 296"/>
          <p:cNvSpPr>
            <a:spLocks noChangeShapeType="1"/>
          </p:cNvSpPr>
          <p:nvPr/>
        </p:nvSpPr>
        <p:spPr bwMode="auto">
          <a:xfrm>
            <a:off x="2700338" y="4294187"/>
            <a:ext cx="1587" cy="1444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8" name="Line 297"/>
          <p:cNvSpPr>
            <a:spLocks noChangeShapeType="1"/>
          </p:cNvSpPr>
          <p:nvPr/>
        </p:nvSpPr>
        <p:spPr bwMode="auto">
          <a:xfrm>
            <a:off x="3763963" y="4294187"/>
            <a:ext cx="0" cy="144463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" name="Rectangle 298"/>
          <p:cNvSpPr>
            <a:spLocks noChangeArrowheads="1"/>
          </p:cNvSpPr>
          <p:nvPr/>
        </p:nvSpPr>
        <p:spPr bwMode="auto">
          <a:xfrm>
            <a:off x="2700338" y="4294187"/>
            <a:ext cx="252412" cy="1412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70" name="Rectangle 299"/>
          <p:cNvSpPr>
            <a:spLocks noChangeArrowheads="1"/>
          </p:cNvSpPr>
          <p:nvPr/>
        </p:nvSpPr>
        <p:spPr bwMode="auto">
          <a:xfrm>
            <a:off x="3441700" y="4284662"/>
            <a:ext cx="322263" cy="1412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71" name="Oval 300"/>
          <p:cNvSpPr>
            <a:spLocks noChangeArrowheads="1"/>
          </p:cNvSpPr>
          <p:nvPr/>
        </p:nvSpPr>
        <p:spPr bwMode="auto">
          <a:xfrm>
            <a:off x="2690813" y="4125912"/>
            <a:ext cx="1063625" cy="273050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itchFamily="34" charset="0"/>
            </a:endParaRPr>
          </a:p>
        </p:txBody>
      </p:sp>
      <p:grpSp>
        <p:nvGrpSpPr>
          <p:cNvPr id="172" name="Group 301"/>
          <p:cNvGrpSpPr>
            <a:grpSpLocks/>
          </p:cNvGrpSpPr>
          <p:nvPr/>
        </p:nvGrpSpPr>
        <p:grpSpPr bwMode="auto">
          <a:xfrm>
            <a:off x="2947988" y="4186237"/>
            <a:ext cx="525462" cy="158750"/>
            <a:chOff x="2848" y="848"/>
            <a:chExt cx="140" cy="98"/>
          </a:xfrm>
        </p:grpSpPr>
        <p:sp>
          <p:nvSpPr>
            <p:cNvPr id="173" name="Line 302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Line 303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" name="Line 304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6" name="Group 305"/>
          <p:cNvGrpSpPr>
            <a:grpSpLocks/>
          </p:cNvGrpSpPr>
          <p:nvPr/>
        </p:nvGrpSpPr>
        <p:grpSpPr bwMode="auto">
          <a:xfrm flipV="1">
            <a:off x="2947988" y="4183062"/>
            <a:ext cx="525462" cy="158750"/>
            <a:chOff x="2848" y="848"/>
            <a:chExt cx="140" cy="98"/>
          </a:xfrm>
        </p:grpSpPr>
        <p:sp>
          <p:nvSpPr>
            <p:cNvPr id="177" name="Line 306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" name="Line 307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" name="Line 308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0" name="Line 309"/>
          <p:cNvSpPr>
            <a:spLocks noChangeShapeType="1"/>
          </p:cNvSpPr>
          <p:nvPr/>
        </p:nvSpPr>
        <p:spPr bwMode="auto">
          <a:xfrm flipH="1">
            <a:off x="2060575" y="4510087"/>
            <a:ext cx="868363" cy="8112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81" name="Group 310"/>
          <p:cNvGrpSpPr>
            <a:grpSpLocks/>
          </p:cNvGrpSpPr>
          <p:nvPr/>
        </p:nvGrpSpPr>
        <p:grpSpPr bwMode="auto">
          <a:xfrm rot="8027572">
            <a:off x="3043238" y="4114800"/>
            <a:ext cx="322262" cy="239712"/>
            <a:chOff x="11283" y="10423"/>
            <a:chExt cx="475" cy="374"/>
          </a:xfrm>
        </p:grpSpPr>
        <p:sp>
          <p:nvSpPr>
            <p:cNvPr id="182" name="Rectangle 311"/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itchFamily="34" charset="0"/>
              </a:endParaRPr>
            </a:p>
          </p:txBody>
        </p:sp>
        <p:sp>
          <p:nvSpPr>
            <p:cNvPr id="183" name="Line 312"/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Line 313"/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" name="Line 314"/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6" name="Line 315"/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7" name="Line 316"/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8" name="Line 317"/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9" name="Freeform 318"/>
          <p:cNvSpPr>
            <a:spLocks/>
          </p:cNvSpPr>
          <p:nvPr/>
        </p:nvSpPr>
        <p:spPr bwMode="auto">
          <a:xfrm>
            <a:off x="1898650" y="2452687"/>
            <a:ext cx="5067300" cy="2933700"/>
          </a:xfrm>
          <a:custGeom>
            <a:avLst/>
            <a:gdLst>
              <a:gd name="T0" fmla="*/ 2147483647 w 7980"/>
              <a:gd name="T1" fmla="*/ 2147483647 h 4620"/>
              <a:gd name="T2" fmla="*/ 2147483647 w 7980"/>
              <a:gd name="T3" fmla="*/ 2147483647 h 4620"/>
              <a:gd name="T4" fmla="*/ 0 w 7980"/>
              <a:gd name="T5" fmla="*/ 2147483647 h 4620"/>
              <a:gd name="T6" fmla="*/ 2147483647 w 7980"/>
              <a:gd name="T7" fmla="*/ 2147483647 h 4620"/>
              <a:gd name="T8" fmla="*/ 2147483647 w 7980"/>
              <a:gd name="T9" fmla="*/ 2147483647 h 4620"/>
              <a:gd name="T10" fmla="*/ 2147483647 w 7980"/>
              <a:gd name="T11" fmla="*/ 0 h 46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980" h="4620">
                <a:moveTo>
                  <a:pt x="7965" y="3420"/>
                </a:moveTo>
                <a:lnTo>
                  <a:pt x="7980" y="4620"/>
                </a:lnTo>
                <a:lnTo>
                  <a:pt x="0" y="4605"/>
                </a:lnTo>
                <a:lnTo>
                  <a:pt x="3315" y="1485"/>
                </a:lnTo>
                <a:lnTo>
                  <a:pt x="2355" y="1455"/>
                </a:lnTo>
                <a:lnTo>
                  <a:pt x="2355" y="0"/>
                </a:lnTo>
              </a:path>
            </a:pathLst>
          </a:custGeom>
          <a:noFill/>
          <a:ln w="38100" cmpd="sng">
            <a:solidFill>
              <a:srgbClr val="FF00FF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0" name="Freeform 319"/>
          <p:cNvSpPr>
            <a:spLocks/>
          </p:cNvSpPr>
          <p:nvPr/>
        </p:nvSpPr>
        <p:spPr bwMode="auto">
          <a:xfrm>
            <a:off x="1498600" y="2547937"/>
            <a:ext cx="5743575" cy="2886075"/>
          </a:xfrm>
          <a:custGeom>
            <a:avLst/>
            <a:gdLst>
              <a:gd name="T0" fmla="*/ 0 w 9045"/>
              <a:gd name="T1" fmla="*/ 2147483647 h 4545"/>
              <a:gd name="T2" fmla="*/ 0 w 9045"/>
              <a:gd name="T3" fmla="*/ 2147483647 h 4545"/>
              <a:gd name="T4" fmla="*/ 2147483647 w 9045"/>
              <a:gd name="T5" fmla="*/ 2147483647 h 4545"/>
              <a:gd name="T6" fmla="*/ 2147483647 w 9045"/>
              <a:gd name="T7" fmla="*/ 2147483647 h 4545"/>
              <a:gd name="T8" fmla="*/ 2147483647 w 9045"/>
              <a:gd name="T9" fmla="*/ 2147483647 h 4545"/>
              <a:gd name="T10" fmla="*/ 2147483647 w 9045"/>
              <a:gd name="T11" fmla="*/ 2147483647 h 4545"/>
              <a:gd name="T12" fmla="*/ 2147483647 w 9045"/>
              <a:gd name="T13" fmla="*/ 2147483647 h 4545"/>
              <a:gd name="T14" fmla="*/ 2147483647 w 9045"/>
              <a:gd name="T15" fmla="*/ 0 h 454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9045" h="4545">
                <a:moveTo>
                  <a:pt x="0" y="2880"/>
                </a:moveTo>
                <a:lnTo>
                  <a:pt x="0" y="4530"/>
                </a:lnTo>
                <a:lnTo>
                  <a:pt x="885" y="4545"/>
                </a:lnTo>
                <a:lnTo>
                  <a:pt x="3510" y="2010"/>
                </a:lnTo>
                <a:lnTo>
                  <a:pt x="7140" y="2055"/>
                </a:lnTo>
                <a:lnTo>
                  <a:pt x="8145" y="1020"/>
                </a:lnTo>
                <a:lnTo>
                  <a:pt x="9045" y="1020"/>
                </a:lnTo>
                <a:lnTo>
                  <a:pt x="9015" y="0"/>
                </a:lnTo>
              </a:path>
            </a:pathLst>
          </a:custGeom>
          <a:noFill/>
          <a:ln w="38100" cmpd="sng">
            <a:solidFill>
              <a:srgbClr val="0000FF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1" name="Freeform 320"/>
          <p:cNvSpPr>
            <a:spLocks/>
          </p:cNvSpPr>
          <p:nvPr/>
        </p:nvSpPr>
        <p:spPr bwMode="auto">
          <a:xfrm>
            <a:off x="1622425" y="2595562"/>
            <a:ext cx="5791200" cy="2667000"/>
          </a:xfrm>
          <a:custGeom>
            <a:avLst/>
            <a:gdLst>
              <a:gd name="T0" fmla="*/ 0 w 9120"/>
              <a:gd name="T1" fmla="*/ 2147483647 h 4201"/>
              <a:gd name="T2" fmla="*/ 0 w 9120"/>
              <a:gd name="T3" fmla="*/ 2147483647 h 4201"/>
              <a:gd name="T4" fmla="*/ 2147483647 w 9120"/>
              <a:gd name="T5" fmla="*/ 2147483647 h 4201"/>
              <a:gd name="T6" fmla="*/ 2147483647 w 9120"/>
              <a:gd name="T7" fmla="*/ 2147483647 h 4201"/>
              <a:gd name="T8" fmla="*/ 2147483647 w 9120"/>
              <a:gd name="T9" fmla="*/ 2147483647 h 4201"/>
              <a:gd name="T10" fmla="*/ 2147483647 w 9120"/>
              <a:gd name="T11" fmla="*/ 0 h 4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120" h="4201">
                <a:moveTo>
                  <a:pt x="0" y="2821"/>
                </a:moveTo>
                <a:lnTo>
                  <a:pt x="0" y="4201"/>
                </a:lnTo>
                <a:lnTo>
                  <a:pt x="4890" y="4201"/>
                </a:lnTo>
                <a:lnTo>
                  <a:pt x="8055" y="1051"/>
                </a:lnTo>
                <a:lnTo>
                  <a:pt x="9120" y="1080"/>
                </a:lnTo>
                <a:lnTo>
                  <a:pt x="9105" y="0"/>
                </a:lnTo>
              </a:path>
            </a:pathLst>
          </a:custGeom>
          <a:noFill/>
          <a:ln w="38100" cmpd="sng">
            <a:solidFill>
              <a:srgbClr val="00FF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92" name="Group 321"/>
          <p:cNvGrpSpPr>
            <a:grpSpLocks/>
          </p:cNvGrpSpPr>
          <p:nvPr/>
        </p:nvGrpSpPr>
        <p:grpSpPr bwMode="auto">
          <a:xfrm>
            <a:off x="1452563" y="4348162"/>
            <a:ext cx="90487" cy="271463"/>
            <a:chOff x="10104" y="10005"/>
            <a:chExt cx="137" cy="411"/>
          </a:xfrm>
        </p:grpSpPr>
        <p:sp>
          <p:nvSpPr>
            <p:cNvPr id="193" name="Oval 322"/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itchFamily="34" charset="0"/>
              </a:endParaRPr>
            </a:p>
          </p:txBody>
        </p:sp>
        <p:sp>
          <p:nvSpPr>
            <p:cNvPr id="194" name="Oval 323"/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itchFamily="34" charset="0"/>
              </a:endParaRPr>
            </a:p>
          </p:txBody>
        </p:sp>
      </p:grpSp>
      <p:grpSp>
        <p:nvGrpSpPr>
          <p:cNvPr id="195" name="Group 324"/>
          <p:cNvGrpSpPr>
            <a:grpSpLocks/>
          </p:cNvGrpSpPr>
          <p:nvPr/>
        </p:nvGrpSpPr>
        <p:grpSpPr bwMode="auto">
          <a:xfrm>
            <a:off x="6908800" y="4584700"/>
            <a:ext cx="92075" cy="271462"/>
            <a:chOff x="10104" y="10005"/>
            <a:chExt cx="137" cy="411"/>
          </a:xfrm>
        </p:grpSpPr>
        <p:sp>
          <p:nvSpPr>
            <p:cNvPr id="196" name="Oval 325"/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itchFamily="34" charset="0"/>
              </a:endParaRPr>
            </a:p>
          </p:txBody>
        </p:sp>
        <p:sp>
          <p:nvSpPr>
            <p:cNvPr id="197" name="Oval 326"/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itchFamily="34" charset="0"/>
              </a:endParaRPr>
            </a:p>
          </p:txBody>
        </p:sp>
      </p:grpSp>
      <p:grpSp>
        <p:nvGrpSpPr>
          <p:cNvPr id="198" name="Group 327"/>
          <p:cNvGrpSpPr>
            <a:grpSpLocks/>
          </p:cNvGrpSpPr>
          <p:nvPr/>
        </p:nvGrpSpPr>
        <p:grpSpPr bwMode="auto">
          <a:xfrm>
            <a:off x="7356475" y="2527300"/>
            <a:ext cx="90488" cy="271462"/>
            <a:chOff x="10104" y="10005"/>
            <a:chExt cx="137" cy="411"/>
          </a:xfrm>
        </p:grpSpPr>
        <p:sp>
          <p:nvSpPr>
            <p:cNvPr id="199" name="Oval 328"/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itchFamily="34" charset="0"/>
              </a:endParaRPr>
            </a:p>
          </p:txBody>
        </p:sp>
        <p:sp>
          <p:nvSpPr>
            <p:cNvPr id="200" name="Oval 329"/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itchFamily="34" charset="0"/>
              </a:endParaRPr>
            </a:p>
          </p:txBody>
        </p:sp>
      </p:grpSp>
      <p:sp>
        <p:nvSpPr>
          <p:cNvPr id="201" name="Text Box 335"/>
          <p:cNvSpPr txBox="1">
            <a:spLocks noChangeArrowheads="1"/>
          </p:cNvSpPr>
          <p:nvPr/>
        </p:nvSpPr>
        <p:spPr bwMode="auto">
          <a:xfrm>
            <a:off x="7100888" y="2190750"/>
            <a:ext cx="73501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Arial" charset="0"/>
              </a:rPr>
              <a:t>Host B</a:t>
            </a:r>
          </a:p>
        </p:txBody>
      </p:sp>
      <p:sp>
        <p:nvSpPr>
          <p:cNvPr id="202" name="Text Box 336"/>
          <p:cNvSpPr txBox="1">
            <a:spLocks noChangeArrowheads="1"/>
          </p:cNvSpPr>
          <p:nvPr/>
        </p:nvSpPr>
        <p:spPr bwMode="auto">
          <a:xfrm>
            <a:off x="6553200" y="4251325"/>
            <a:ext cx="735013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Arial" charset="0"/>
              </a:rPr>
              <a:t>Host C</a:t>
            </a:r>
          </a:p>
        </p:txBody>
      </p:sp>
      <p:sp>
        <p:nvSpPr>
          <p:cNvPr id="203" name="Text Box 337"/>
          <p:cNvSpPr txBox="1">
            <a:spLocks noChangeArrowheads="1"/>
          </p:cNvSpPr>
          <p:nvPr/>
        </p:nvSpPr>
        <p:spPr bwMode="auto">
          <a:xfrm>
            <a:off x="1116013" y="4008437"/>
            <a:ext cx="73501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Arial" charset="0"/>
              </a:rPr>
              <a:t>Host D</a:t>
            </a:r>
          </a:p>
        </p:txBody>
      </p:sp>
      <p:sp>
        <p:nvSpPr>
          <p:cNvPr id="205" name="Line 340"/>
          <p:cNvSpPr>
            <a:spLocks noChangeShapeType="1"/>
          </p:cNvSpPr>
          <p:nvPr/>
        </p:nvSpPr>
        <p:spPr bwMode="auto">
          <a:xfrm>
            <a:off x="5378450" y="2614612"/>
            <a:ext cx="339725" cy="0"/>
          </a:xfrm>
          <a:prstGeom prst="line">
            <a:avLst/>
          </a:prstGeom>
          <a:noFill/>
          <a:ln w="38100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7" name="Group 358"/>
          <p:cNvGrpSpPr>
            <a:grpSpLocks/>
          </p:cNvGrpSpPr>
          <p:nvPr/>
        </p:nvGrpSpPr>
        <p:grpSpPr bwMode="auto">
          <a:xfrm>
            <a:off x="7794625" y="3281362"/>
            <a:ext cx="231775" cy="441325"/>
            <a:chOff x="4140" y="429"/>
            <a:chExt cx="1425" cy="2396"/>
          </a:xfrm>
        </p:grpSpPr>
        <p:sp>
          <p:nvSpPr>
            <p:cNvPr id="208" name="Freeform 359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" name="Rectangle 360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210" name="Freeform 361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" name="Freeform 362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2" name="Rectangle 363"/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grpSp>
          <p:nvGrpSpPr>
            <p:cNvPr id="213" name="Group 364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38" name="AutoShape 365"/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239" name="AutoShape 366"/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</p:grpSp>
        <p:sp>
          <p:nvSpPr>
            <p:cNvPr id="214" name="Rectangle 367"/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grpSp>
          <p:nvGrpSpPr>
            <p:cNvPr id="215" name="Group 368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36" name="AutoShape 369"/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237" name="AutoShape 370"/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</p:grpSp>
        <p:sp>
          <p:nvSpPr>
            <p:cNvPr id="216" name="Rectangle 371"/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217" name="Rectangle 372"/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grpSp>
          <p:nvGrpSpPr>
            <p:cNvPr id="218" name="Group 373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34" name="AutoShape 374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6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235" name="AutoShape 375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</p:grpSp>
        <p:sp>
          <p:nvSpPr>
            <p:cNvPr id="219" name="Freeform 376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20" name="Group 377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32" name="AutoShape 378"/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233" name="AutoShape 379"/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</p:grpSp>
        <p:sp>
          <p:nvSpPr>
            <p:cNvPr id="221" name="Rectangle 380"/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222" name="Freeform 381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" name="Freeform 382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4" name="Oval 383"/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225" name="Freeform 384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AutoShape 385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227" name="AutoShape 386"/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228" name="Oval 387"/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229" name="Oval 388"/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 sz="18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0" name="Oval 389"/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231" name="Rectangle 390"/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</p:grpSp>
      <p:grpSp>
        <p:nvGrpSpPr>
          <p:cNvPr id="240" name="Group 391"/>
          <p:cNvGrpSpPr>
            <a:grpSpLocks/>
          </p:cNvGrpSpPr>
          <p:nvPr/>
        </p:nvGrpSpPr>
        <p:grpSpPr bwMode="auto">
          <a:xfrm>
            <a:off x="7315200" y="5138737"/>
            <a:ext cx="231775" cy="441325"/>
            <a:chOff x="4140" y="429"/>
            <a:chExt cx="1425" cy="2396"/>
          </a:xfrm>
        </p:grpSpPr>
        <p:sp>
          <p:nvSpPr>
            <p:cNvPr id="241" name="Freeform 392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" name="Rectangle 393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243" name="Freeform 394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4" name="Freeform 395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" name="Rectangle 396"/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grpSp>
          <p:nvGrpSpPr>
            <p:cNvPr id="246" name="Group 397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71" name="AutoShape 398"/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272" name="AutoShape 399"/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</p:grpSp>
        <p:sp>
          <p:nvSpPr>
            <p:cNvPr id="247" name="Rectangle 400"/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grpSp>
          <p:nvGrpSpPr>
            <p:cNvPr id="248" name="Group 401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69" name="AutoShape 402"/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270" name="AutoShape 403"/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</p:grpSp>
        <p:sp>
          <p:nvSpPr>
            <p:cNvPr id="249" name="Rectangle 404"/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250" name="Rectangle 405"/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grpSp>
          <p:nvGrpSpPr>
            <p:cNvPr id="251" name="Group 406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67" name="AutoShape 407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6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268" name="AutoShape 408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</p:grpSp>
        <p:sp>
          <p:nvSpPr>
            <p:cNvPr id="252" name="Freeform 409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53" name="Group 410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65" name="AutoShape 411"/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266" name="AutoShape 412"/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</p:grpSp>
        <p:sp>
          <p:nvSpPr>
            <p:cNvPr id="254" name="Rectangle 413"/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255" name="Freeform 414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" name="Freeform 415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" name="Oval 416"/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258" name="Freeform 417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9" name="AutoShape 418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260" name="AutoShape 419"/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261" name="Oval 420"/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262" name="Oval 421"/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 sz="18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3" name="Oval 422"/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264" name="Rectangle 423"/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</p:grpSp>
      <p:grpSp>
        <p:nvGrpSpPr>
          <p:cNvPr id="273" name="Group 424"/>
          <p:cNvGrpSpPr>
            <a:grpSpLocks/>
          </p:cNvGrpSpPr>
          <p:nvPr/>
        </p:nvGrpSpPr>
        <p:grpSpPr bwMode="auto">
          <a:xfrm>
            <a:off x="762000" y="4975225"/>
            <a:ext cx="231775" cy="441325"/>
            <a:chOff x="4140" y="429"/>
            <a:chExt cx="1425" cy="2396"/>
          </a:xfrm>
        </p:grpSpPr>
        <p:sp>
          <p:nvSpPr>
            <p:cNvPr id="274" name="Freeform 425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5" name="Rectangle 426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276" name="Freeform 427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" name="Freeform 428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" name="Rectangle 429"/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grpSp>
          <p:nvGrpSpPr>
            <p:cNvPr id="279" name="Group 430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04" name="AutoShape 431"/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305" name="AutoShape 432"/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</p:grpSp>
        <p:sp>
          <p:nvSpPr>
            <p:cNvPr id="280" name="Rectangle 433"/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grpSp>
          <p:nvGrpSpPr>
            <p:cNvPr id="281" name="Group 434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02" name="AutoShape 435"/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303" name="AutoShape 436"/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</p:grpSp>
        <p:sp>
          <p:nvSpPr>
            <p:cNvPr id="282" name="Rectangle 437"/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283" name="Rectangle 438"/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grpSp>
          <p:nvGrpSpPr>
            <p:cNvPr id="284" name="Group 439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00" name="AutoShape 440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6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301" name="AutoShape 441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</p:grpSp>
        <p:sp>
          <p:nvSpPr>
            <p:cNvPr id="285" name="Freeform 442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86" name="Group 443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98" name="AutoShape 444"/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299" name="AutoShape 445"/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</p:grpSp>
        <p:sp>
          <p:nvSpPr>
            <p:cNvPr id="287" name="Rectangle 446"/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288" name="Freeform 447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" name="Freeform 448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" name="Oval 449"/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291" name="Freeform 450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2" name="AutoShape 451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293" name="AutoShape 452"/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294" name="Oval 453"/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295" name="Oval 454"/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 sz="18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6" name="Oval 455"/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297" name="Rectangle 456"/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</p:grpSp>
      <p:grpSp>
        <p:nvGrpSpPr>
          <p:cNvPr id="306" name="Group 457"/>
          <p:cNvGrpSpPr>
            <a:grpSpLocks/>
          </p:cNvGrpSpPr>
          <p:nvPr/>
        </p:nvGrpSpPr>
        <p:grpSpPr bwMode="auto">
          <a:xfrm>
            <a:off x="2776538" y="2970212"/>
            <a:ext cx="231775" cy="441325"/>
            <a:chOff x="4140" y="429"/>
            <a:chExt cx="1425" cy="2396"/>
          </a:xfrm>
        </p:grpSpPr>
        <p:sp>
          <p:nvSpPr>
            <p:cNvPr id="307" name="Freeform 45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" name="Rectangle 459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309" name="Freeform 46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" name="Freeform 46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" name="Rectangle 462"/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grpSp>
          <p:nvGrpSpPr>
            <p:cNvPr id="312" name="Group 46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37" name="AutoShape 464"/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338" name="AutoShape 465"/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</p:grpSp>
        <p:sp>
          <p:nvSpPr>
            <p:cNvPr id="313" name="Rectangle 466"/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grpSp>
          <p:nvGrpSpPr>
            <p:cNvPr id="314" name="Group 46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35" name="AutoShape 468"/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336" name="AutoShape 469"/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</p:grpSp>
        <p:sp>
          <p:nvSpPr>
            <p:cNvPr id="315" name="Rectangle 470"/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316" name="Rectangle 471"/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grpSp>
          <p:nvGrpSpPr>
            <p:cNvPr id="317" name="Group 47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33" name="AutoShape 473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6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334" name="AutoShape 474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</p:grpSp>
        <p:sp>
          <p:nvSpPr>
            <p:cNvPr id="318" name="Freeform 47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19" name="Group 47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31" name="AutoShape 477"/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332" name="AutoShape 478"/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</p:grpSp>
        <p:sp>
          <p:nvSpPr>
            <p:cNvPr id="320" name="Rectangle 479"/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321" name="Freeform 48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2" name="Freeform 48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" name="Oval 482"/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324" name="Freeform 48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5" name="AutoShape 484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326" name="AutoShape 485"/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327" name="Oval 486"/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328" name="Oval 487"/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 sz="18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9" name="Oval 488"/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330" name="Rectangle 489"/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51361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6" name="Rectangle 2"/>
          <p:cNvSpPr>
            <a:spLocks noGrp="1" noChangeArrowheads="1"/>
          </p:cNvSpPr>
          <p:nvPr>
            <p:ph type="title"/>
          </p:nvPr>
        </p:nvSpPr>
        <p:spPr>
          <a:xfrm>
            <a:off x="566738" y="352425"/>
            <a:ext cx="7772400" cy="1030288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ea typeface="ＭＳ Ｐゴシック" charset="0"/>
              </a:rPr>
              <a:t>TCP congestion control</a:t>
            </a:r>
            <a:endParaRPr lang="en-US" altLang="en-US" dirty="0" smtClean="0"/>
          </a:p>
        </p:txBody>
      </p:sp>
      <p:sp>
        <p:nvSpPr>
          <p:cNvPr id="87042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87043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/>
              <a:t>3-</a:t>
            </a:r>
            <a:fld id="{AF79D550-1854-46E9-9875-8CC6E522D331}" type="slidenum">
              <a:rPr lang="en-US" altLang="en-US" sz="1200" smtClean="0"/>
              <a:pPr>
                <a:defRPr/>
              </a:pPr>
              <a:t>37</a:t>
            </a:fld>
            <a:endParaRPr lang="en-US" altLang="en-US" sz="1200" smtClean="0"/>
          </a:p>
        </p:txBody>
      </p:sp>
      <p:sp>
        <p:nvSpPr>
          <p:cNvPr id="8704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7762875" cy="464820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en-US" sz="3200" i="1" dirty="0" smtClean="0">
                <a:solidFill>
                  <a:srgbClr val="CC0000"/>
                </a:solidFill>
              </a:rPr>
              <a:t>approach</a:t>
            </a:r>
            <a:r>
              <a:rPr lang="en-US" altLang="en-US" sz="3200" dirty="0" smtClean="0">
                <a:solidFill>
                  <a:srgbClr val="CC0000"/>
                </a:solidFill>
              </a:rPr>
              <a:t>:</a:t>
            </a:r>
            <a:endParaRPr lang="en-US" altLang="en-US" dirty="0" smtClean="0">
              <a:solidFill>
                <a:srgbClr val="CC0000"/>
              </a:solidFill>
            </a:endParaRPr>
          </a:p>
          <a:p>
            <a:pPr>
              <a:defRPr/>
            </a:pPr>
            <a:r>
              <a:rPr lang="en-US" altLang="en-US" dirty="0" smtClean="0"/>
              <a:t>to have each sender limit the rate at which it sends traffic into its connection as a function of perceived network congestion.</a:t>
            </a:r>
          </a:p>
          <a:p>
            <a:pPr>
              <a:defRPr/>
            </a:pPr>
            <a:r>
              <a:rPr lang="en-US" altLang="en-US" dirty="0" smtClean="0"/>
              <a:t>If a TCP sender perceives that there is little congestion on the path between itself and the destination, then it increases its sending rate. Otherwise, it reduces its sending rate.</a:t>
            </a:r>
          </a:p>
        </p:txBody>
      </p:sp>
      <p:pic>
        <p:nvPicPr>
          <p:cNvPr id="88069" name="Picture 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875" y="1092200"/>
            <a:ext cx="51513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054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6" name="Rectangle 2"/>
          <p:cNvSpPr>
            <a:spLocks noGrp="1" noChangeArrowheads="1"/>
          </p:cNvSpPr>
          <p:nvPr>
            <p:ph type="title"/>
          </p:nvPr>
        </p:nvSpPr>
        <p:spPr>
          <a:xfrm>
            <a:off x="566738" y="352425"/>
            <a:ext cx="7772400" cy="1030288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ea typeface="ＭＳ Ｐゴシック" charset="0"/>
              </a:rPr>
              <a:t>TCP congestion control</a:t>
            </a:r>
            <a:endParaRPr lang="en-US" altLang="en-US" dirty="0" smtClean="0"/>
          </a:p>
        </p:txBody>
      </p:sp>
      <p:sp>
        <p:nvSpPr>
          <p:cNvPr id="87042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87043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/>
              <a:t>3-</a:t>
            </a:r>
            <a:fld id="{AF79D550-1854-46E9-9875-8CC6E522D331}" type="slidenum">
              <a:rPr lang="en-US" altLang="en-US" sz="1200" smtClean="0"/>
              <a:pPr>
                <a:defRPr/>
              </a:pPr>
              <a:t>38</a:t>
            </a:fld>
            <a:endParaRPr lang="en-US" altLang="en-US" sz="1200" smtClean="0"/>
          </a:p>
        </p:txBody>
      </p:sp>
      <p:sp>
        <p:nvSpPr>
          <p:cNvPr id="8704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7762875" cy="464820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en-US" sz="3200" i="1" dirty="0" smtClean="0">
                <a:solidFill>
                  <a:srgbClr val="CC0000"/>
                </a:solidFill>
              </a:rPr>
              <a:t>How?</a:t>
            </a:r>
            <a:endParaRPr lang="en-US" altLang="en-US" dirty="0" smtClean="0">
              <a:solidFill>
                <a:srgbClr val="CC0000"/>
              </a:solidFill>
            </a:endParaRPr>
          </a:p>
          <a:p>
            <a:pPr>
              <a:defRPr/>
            </a:pPr>
            <a:r>
              <a:rPr lang="en-US" altLang="en-US" dirty="0" smtClean="0"/>
              <a:t>How does a TCP sender limit the rate at which it sends traffic into its connection?</a:t>
            </a:r>
          </a:p>
          <a:p>
            <a:pPr>
              <a:defRPr/>
            </a:pPr>
            <a:r>
              <a:rPr lang="en-US" altLang="en-US" dirty="0" smtClean="0"/>
              <a:t>How does a TCP sender perceive that there is congestion on the path between itself and destination?</a:t>
            </a:r>
          </a:p>
          <a:p>
            <a:pPr>
              <a:defRPr/>
            </a:pPr>
            <a:r>
              <a:rPr lang="en-US" altLang="en-US" dirty="0" smtClean="0"/>
              <a:t>What algorithm should the sender use to change its sending rate as a function of perceived end-to-end congestion?</a:t>
            </a:r>
          </a:p>
        </p:txBody>
      </p:sp>
      <p:pic>
        <p:nvPicPr>
          <p:cNvPr id="88069" name="Picture 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875" y="1092200"/>
            <a:ext cx="51513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525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6" name="Rectangle 2"/>
          <p:cNvSpPr>
            <a:spLocks noGrp="1" noChangeArrowheads="1"/>
          </p:cNvSpPr>
          <p:nvPr>
            <p:ph type="title"/>
          </p:nvPr>
        </p:nvSpPr>
        <p:spPr>
          <a:xfrm>
            <a:off x="566738" y="352425"/>
            <a:ext cx="7772400" cy="1030288"/>
          </a:xfrm>
        </p:spPr>
        <p:txBody>
          <a:bodyPr/>
          <a:lstStyle/>
          <a:p>
            <a:pPr>
              <a:defRPr/>
            </a:pPr>
            <a:r>
              <a:rPr lang="en-US" sz="4000" dirty="0" smtClean="0">
                <a:ea typeface="ＭＳ Ｐゴシック" charset="0"/>
              </a:rPr>
              <a:t>Flow control vs. Congestion </a:t>
            </a:r>
            <a:r>
              <a:rPr lang="en-US" sz="4000" dirty="0">
                <a:ea typeface="ＭＳ Ｐゴシック" charset="0"/>
              </a:rPr>
              <a:t>control</a:t>
            </a:r>
            <a:endParaRPr lang="en-US" altLang="en-US" dirty="0" smtClean="0"/>
          </a:p>
        </p:txBody>
      </p:sp>
      <p:sp>
        <p:nvSpPr>
          <p:cNvPr id="87042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87043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/>
              <a:t>3-</a:t>
            </a:r>
            <a:fld id="{AF79D550-1854-46E9-9875-8CC6E522D331}" type="slidenum">
              <a:rPr lang="en-US" altLang="en-US" sz="1200" smtClean="0"/>
              <a:pPr>
                <a:defRPr/>
              </a:pPr>
              <a:t>39</a:t>
            </a:fld>
            <a:endParaRPr lang="en-US" altLang="en-US" sz="1200" smtClean="0"/>
          </a:p>
        </p:txBody>
      </p:sp>
      <p:sp>
        <p:nvSpPr>
          <p:cNvPr id="8704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7762875" cy="4648200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Flow control:</a:t>
            </a:r>
          </a:p>
          <a:p>
            <a:pPr lvl="1">
              <a:defRPr/>
            </a:pPr>
            <a:r>
              <a:rPr lang="en-US" altLang="en-US" dirty="0" smtClean="0"/>
              <a:t>prevents the </a:t>
            </a:r>
            <a:r>
              <a:rPr lang="en-US" altLang="en-US" dirty="0"/>
              <a:t>source from sending data that the </a:t>
            </a:r>
            <a:r>
              <a:rPr lang="en-US" altLang="en-US" dirty="0" smtClean="0"/>
              <a:t>receiver will </a:t>
            </a:r>
            <a:r>
              <a:rPr lang="en-US" altLang="en-US" dirty="0"/>
              <a:t>end up dropping because it runs out of buffer </a:t>
            </a:r>
            <a:r>
              <a:rPr lang="en-US" altLang="en-US" dirty="0" smtClean="0"/>
              <a:t>space. </a:t>
            </a:r>
            <a:endParaRPr lang="en-US" altLang="en-US" dirty="0"/>
          </a:p>
          <a:p>
            <a:pPr lvl="2">
              <a:defRPr/>
            </a:pPr>
            <a:r>
              <a:rPr lang="en-US" altLang="en-US" sz="2400" dirty="0" smtClean="0"/>
              <a:t>(</a:t>
            </a:r>
            <a:r>
              <a:rPr lang="en-US" sz="2400" dirty="0" smtClean="0"/>
              <a:t>mechanism </a:t>
            </a:r>
            <a:r>
              <a:rPr lang="en-US" sz="2400" dirty="0"/>
              <a:t>used to handle the transmission between a particular sender and a </a:t>
            </a:r>
            <a:r>
              <a:rPr lang="en-US" sz="2400" dirty="0" smtClean="0"/>
              <a:t>receiver)</a:t>
            </a:r>
            <a:endParaRPr lang="en-US" altLang="en-US" dirty="0" smtClean="0"/>
          </a:p>
          <a:p>
            <a:pPr>
              <a:defRPr/>
            </a:pPr>
            <a:r>
              <a:rPr lang="en-US" altLang="en-US" dirty="0" smtClean="0"/>
              <a:t>Congestion control:</a:t>
            </a:r>
          </a:p>
          <a:p>
            <a:pPr lvl="1">
              <a:defRPr/>
            </a:pPr>
            <a:r>
              <a:rPr lang="en-US" dirty="0" smtClean="0"/>
              <a:t>prevents </a:t>
            </a:r>
            <a:r>
              <a:rPr lang="en-US" dirty="0"/>
              <a:t>loss of packets and delay caused due to congestion in the </a:t>
            </a:r>
            <a:r>
              <a:rPr lang="en-US" dirty="0" smtClean="0"/>
              <a:t>network.</a:t>
            </a:r>
          </a:p>
          <a:p>
            <a:pPr lvl="2">
              <a:defRPr/>
            </a:pPr>
            <a:r>
              <a:rPr lang="en-US" sz="2400" dirty="0" smtClean="0"/>
              <a:t>(mechanism </a:t>
            </a:r>
            <a:r>
              <a:rPr lang="en-US" sz="2400" dirty="0"/>
              <a:t>that makes sure that an entire network can handle the traffic that is coming to the </a:t>
            </a:r>
            <a:r>
              <a:rPr lang="en-US" sz="2400" dirty="0" smtClean="0"/>
              <a:t>network)</a:t>
            </a:r>
            <a:endParaRPr lang="en-US" dirty="0" smtClean="0"/>
          </a:p>
          <a:p>
            <a:pPr lvl="1">
              <a:defRPr/>
            </a:pPr>
            <a:endParaRPr lang="en-US" altLang="en-US" dirty="0" smtClean="0"/>
          </a:p>
        </p:txBody>
      </p:sp>
      <p:pic>
        <p:nvPicPr>
          <p:cNvPr id="88069" name="Picture 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92200"/>
            <a:ext cx="754205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913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3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59395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1B84AA24-8676-459F-A5DC-5B78D7101474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pic>
        <p:nvPicPr>
          <p:cNvPr id="60420" name="Picture 5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773113"/>
            <a:ext cx="5027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90500"/>
            <a:ext cx="7772400" cy="781050"/>
          </a:xfrm>
        </p:spPr>
        <p:txBody>
          <a:bodyPr/>
          <a:lstStyle/>
          <a:p>
            <a:pPr>
              <a:defRPr/>
            </a:pPr>
            <a:r>
              <a:rPr lang="en-US" altLang="en-US" sz="4000" smtClean="0"/>
              <a:t>TCP segment structure</a:t>
            </a:r>
            <a:endParaRPr lang="en-US" altLang="en-US" smtClean="0"/>
          </a:p>
        </p:txBody>
      </p:sp>
      <p:sp>
        <p:nvSpPr>
          <p:cNvPr id="59398" name="Rectangle 4"/>
          <p:cNvSpPr>
            <a:spLocks noChangeArrowheads="1"/>
          </p:cNvSpPr>
          <p:nvPr/>
        </p:nvSpPr>
        <p:spPr bwMode="auto">
          <a:xfrm>
            <a:off x="2897188" y="1512888"/>
            <a:ext cx="3951287" cy="4824412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59399" name="Rectangle 5"/>
          <p:cNvSpPr>
            <a:spLocks noChangeArrowheads="1"/>
          </p:cNvSpPr>
          <p:nvPr/>
        </p:nvSpPr>
        <p:spPr bwMode="auto">
          <a:xfrm>
            <a:off x="2811463" y="1628775"/>
            <a:ext cx="3951287" cy="48053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400" name="Text Box 6"/>
          <p:cNvSpPr txBox="1">
            <a:spLocks noChangeArrowheads="1"/>
          </p:cNvSpPr>
          <p:nvPr/>
        </p:nvSpPr>
        <p:spPr bwMode="auto">
          <a:xfrm>
            <a:off x="2955925" y="1587500"/>
            <a:ext cx="166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smtClean="0">
                <a:solidFill>
                  <a:srgbClr val="000000"/>
                </a:solidFill>
                <a:latin typeface="Arial" pitchFamily="34" charset="0"/>
              </a:rPr>
              <a:t>source port #</a:t>
            </a:r>
            <a:endParaRPr lang="en-US" alt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401" name="Text Box 7"/>
          <p:cNvSpPr txBox="1">
            <a:spLocks noChangeArrowheads="1"/>
          </p:cNvSpPr>
          <p:nvPr/>
        </p:nvSpPr>
        <p:spPr bwMode="auto">
          <a:xfrm>
            <a:off x="5056188" y="1592263"/>
            <a:ext cx="1381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smtClean="0">
                <a:solidFill>
                  <a:srgbClr val="000000"/>
                </a:solidFill>
                <a:latin typeface="Arial" pitchFamily="34" charset="0"/>
              </a:rPr>
              <a:t>dest port #</a:t>
            </a:r>
            <a:endParaRPr lang="en-US" altLang="en-US" sz="18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402" name="Line 8"/>
          <p:cNvSpPr>
            <a:spLocks noChangeShapeType="1"/>
          </p:cNvSpPr>
          <p:nvPr/>
        </p:nvSpPr>
        <p:spPr bwMode="auto">
          <a:xfrm>
            <a:off x="2814638" y="2003425"/>
            <a:ext cx="3946525" cy="4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03" name="Line 9"/>
          <p:cNvSpPr>
            <a:spLocks noChangeShapeType="1"/>
          </p:cNvSpPr>
          <p:nvPr/>
        </p:nvSpPr>
        <p:spPr bwMode="auto">
          <a:xfrm flipV="1">
            <a:off x="2808288" y="2382838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04" name="Line 10"/>
          <p:cNvSpPr>
            <a:spLocks noChangeShapeType="1"/>
          </p:cNvSpPr>
          <p:nvPr/>
        </p:nvSpPr>
        <p:spPr bwMode="auto">
          <a:xfrm flipV="1">
            <a:off x="4754563" y="1628775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05" name="Text Box 11"/>
          <p:cNvSpPr txBox="1">
            <a:spLocks noChangeArrowheads="1"/>
          </p:cNvSpPr>
          <p:nvPr/>
        </p:nvSpPr>
        <p:spPr bwMode="auto">
          <a:xfrm>
            <a:off x="4297363" y="1098550"/>
            <a:ext cx="857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  <a:latin typeface="Arial" pitchFamily="34" charset="0"/>
              </a:rPr>
              <a:t>32 bits</a:t>
            </a:r>
            <a:endParaRPr lang="en-US" alt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406" name="Line 12"/>
          <p:cNvSpPr>
            <a:spLocks noChangeShapeType="1"/>
          </p:cNvSpPr>
          <p:nvPr/>
        </p:nvSpPr>
        <p:spPr bwMode="auto">
          <a:xfrm>
            <a:off x="5297488" y="1344613"/>
            <a:ext cx="1427162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07" name="Line 13"/>
          <p:cNvSpPr>
            <a:spLocks noChangeShapeType="1"/>
          </p:cNvSpPr>
          <p:nvPr/>
        </p:nvSpPr>
        <p:spPr bwMode="auto">
          <a:xfrm rot="10800000">
            <a:off x="2789238" y="1355725"/>
            <a:ext cx="13414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08" name="Text Box 14"/>
          <p:cNvSpPr txBox="1">
            <a:spLocks noChangeArrowheads="1"/>
          </p:cNvSpPr>
          <p:nvPr/>
        </p:nvSpPr>
        <p:spPr bwMode="auto">
          <a:xfrm>
            <a:off x="3863975" y="4567238"/>
            <a:ext cx="200501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dirty="0" smtClean="0">
                <a:solidFill>
                  <a:srgbClr val="000000"/>
                </a:solidFill>
                <a:latin typeface="Arial" pitchFamily="34" charset="0"/>
              </a:rPr>
              <a:t>Application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dirty="0" smtClean="0">
                <a:solidFill>
                  <a:srgbClr val="000000"/>
                </a:solidFill>
                <a:latin typeface="Arial" pitchFamily="34" charset="0"/>
              </a:rPr>
              <a:t>data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dirty="0" smtClean="0">
                <a:solidFill>
                  <a:srgbClr val="000000"/>
                </a:solidFill>
                <a:latin typeface="Arial" pitchFamily="34" charset="0"/>
              </a:rPr>
              <a:t>(variable length)</a:t>
            </a:r>
            <a:endParaRPr lang="en-US" altLang="en-US" sz="2400" dirty="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409" name="Text Box 15"/>
          <p:cNvSpPr txBox="1">
            <a:spLocks noChangeArrowheads="1"/>
          </p:cNvSpPr>
          <p:nvPr/>
        </p:nvSpPr>
        <p:spPr bwMode="auto">
          <a:xfrm>
            <a:off x="3444875" y="1982788"/>
            <a:ext cx="2486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smtClean="0">
                <a:solidFill>
                  <a:srgbClr val="000000"/>
                </a:solidFill>
                <a:latin typeface="Arial" pitchFamily="34" charset="0"/>
              </a:rPr>
              <a:t>sequence number</a:t>
            </a:r>
            <a:endParaRPr lang="en-US" alt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410" name="Line 16"/>
          <p:cNvSpPr>
            <a:spLocks noChangeShapeType="1"/>
          </p:cNvSpPr>
          <p:nvPr/>
        </p:nvSpPr>
        <p:spPr bwMode="auto">
          <a:xfrm flipV="1">
            <a:off x="2817813" y="2763838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11" name="Text Box 17"/>
          <p:cNvSpPr txBox="1">
            <a:spLocks noChangeArrowheads="1"/>
          </p:cNvSpPr>
          <p:nvPr/>
        </p:nvSpPr>
        <p:spPr bwMode="auto">
          <a:xfrm>
            <a:off x="3044825" y="2382838"/>
            <a:ext cx="3409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smtClean="0">
                <a:solidFill>
                  <a:srgbClr val="000000"/>
                </a:solidFill>
                <a:latin typeface="Arial" charset="0"/>
              </a:rPr>
              <a:t>acknowledgement number</a:t>
            </a:r>
          </a:p>
        </p:txBody>
      </p:sp>
      <p:sp>
        <p:nvSpPr>
          <p:cNvPr id="59412" name="Line 18"/>
          <p:cNvSpPr>
            <a:spLocks noChangeShapeType="1"/>
          </p:cNvSpPr>
          <p:nvPr/>
        </p:nvSpPr>
        <p:spPr bwMode="auto">
          <a:xfrm flipV="1">
            <a:off x="2813050" y="3159125"/>
            <a:ext cx="39512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13" name="Line 19"/>
          <p:cNvSpPr>
            <a:spLocks noChangeShapeType="1"/>
          </p:cNvSpPr>
          <p:nvPr/>
        </p:nvSpPr>
        <p:spPr bwMode="auto">
          <a:xfrm flipV="1">
            <a:off x="2808288" y="3549650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14" name="Line 20"/>
          <p:cNvSpPr>
            <a:spLocks noChangeShapeType="1"/>
          </p:cNvSpPr>
          <p:nvPr/>
        </p:nvSpPr>
        <p:spPr bwMode="auto">
          <a:xfrm flipV="1">
            <a:off x="2808288" y="4111625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15" name="Line 21"/>
          <p:cNvSpPr>
            <a:spLocks noChangeShapeType="1"/>
          </p:cNvSpPr>
          <p:nvPr/>
        </p:nvSpPr>
        <p:spPr bwMode="auto">
          <a:xfrm flipH="1" flipV="1">
            <a:off x="4768850" y="2767013"/>
            <a:ext cx="4763" cy="7778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16" name="Text Box 22"/>
          <p:cNvSpPr txBox="1">
            <a:spLocks noChangeArrowheads="1"/>
          </p:cNvSpPr>
          <p:nvPr/>
        </p:nvSpPr>
        <p:spPr bwMode="auto">
          <a:xfrm>
            <a:off x="4870450" y="2770188"/>
            <a:ext cx="174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Arial" charset="0"/>
              </a:rPr>
              <a:t>receive window</a:t>
            </a:r>
          </a:p>
        </p:txBody>
      </p:sp>
      <p:sp>
        <p:nvSpPr>
          <p:cNvPr id="59417" name="Text Box 23"/>
          <p:cNvSpPr txBox="1">
            <a:spLocks noChangeArrowheads="1"/>
          </p:cNvSpPr>
          <p:nvPr/>
        </p:nvSpPr>
        <p:spPr bwMode="auto">
          <a:xfrm>
            <a:off x="4895850" y="3165475"/>
            <a:ext cx="182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Arial" charset="0"/>
              </a:rPr>
              <a:t>Urg data pointer</a:t>
            </a:r>
          </a:p>
        </p:txBody>
      </p:sp>
      <p:sp>
        <p:nvSpPr>
          <p:cNvPr id="59418" name="Text Box 24"/>
          <p:cNvSpPr txBox="1">
            <a:spLocks noChangeArrowheads="1"/>
          </p:cNvSpPr>
          <p:nvPr/>
        </p:nvSpPr>
        <p:spPr bwMode="auto">
          <a:xfrm>
            <a:off x="3179763" y="3146425"/>
            <a:ext cx="1212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Arial" charset="0"/>
              </a:rPr>
              <a:t>checksum</a:t>
            </a:r>
          </a:p>
        </p:txBody>
      </p:sp>
      <p:sp>
        <p:nvSpPr>
          <p:cNvPr id="59419" name="Text Box 25"/>
          <p:cNvSpPr txBox="1">
            <a:spLocks noChangeArrowheads="1"/>
          </p:cNvSpPr>
          <p:nvPr/>
        </p:nvSpPr>
        <p:spPr bwMode="auto">
          <a:xfrm>
            <a:off x="4532313" y="2798763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  <a:latin typeface="Arial" pitchFamily="34" charset="0"/>
              </a:rPr>
              <a:t>F</a:t>
            </a:r>
            <a:endParaRPr lang="en-US" alt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420" name="Line 26"/>
          <p:cNvSpPr>
            <a:spLocks noChangeShapeType="1"/>
          </p:cNvSpPr>
          <p:nvPr/>
        </p:nvSpPr>
        <p:spPr bwMode="auto">
          <a:xfrm flipV="1">
            <a:off x="4611688" y="2757488"/>
            <a:ext cx="0" cy="392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21" name="Line 27"/>
          <p:cNvSpPr>
            <a:spLocks noChangeShapeType="1"/>
          </p:cNvSpPr>
          <p:nvPr/>
        </p:nvSpPr>
        <p:spPr bwMode="auto">
          <a:xfrm flipV="1">
            <a:off x="4449763" y="2762250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22" name="Line 28"/>
          <p:cNvSpPr>
            <a:spLocks noChangeShapeType="1"/>
          </p:cNvSpPr>
          <p:nvPr/>
        </p:nvSpPr>
        <p:spPr bwMode="auto">
          <a:xfrm flipV="1">
            <a:off x="4283075" y="2762250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23" name="Line 29"/>
          <p:cNvSpPr>
            <a:spLocks noChangeShapeType="1"/>
          </p:cNvSpPr>
          <p:nvPr/>
        </p:nvSpPr>
        <p:spPr bwMode="auto">
          <a:xfrm flipV="1">
            <a:off x="4121150" y="2767013"/>
            <a:ext cx="0" cy="392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24" name="Line 30"/>
          <p:cNvSpPr>
            <a:spLocks noChangeShapeType="1"/>
          </p:cNvSpPr>
          <p:nvPr/>
        </p:nvSpPr>
        <p:spPr bwMode="auto">
          <a:xfrm flipV="1">
            <a:off x="3963988" y="2762250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25" name="Line 31"/>
          <p:cNvSpPr>
            <a:spLocks noChangeShapeType="1"/>
          </p:cNvSpPr>
          <p:nvPr/>
        </p:nvSpPr>
        <p:spPr bwMode="auto">
          <a:xfrm flipV="1">
            <a:off x="3792538" y="2771775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26" name="Text Box 32"/>
          <p:cNvSpPr txBox="1">
            <a:spLocks noChangeArrowheads="1"/>
          </p:cNvSpPr>
          <p:nvPr/>
        </p:nvSpPr>
        <p:spPr bwMode="auto">
          <a:xfrm>
            <a:off x="4365625" y="2794000"/>
            <a:ext cx="319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  <a:latin typeface="Arial" pitchFamily="34" charset="0"/>
              </a:rPr>
              <a:t>S</a:t>
            </a:r>
            <a:endParaRPr lang="en-US" alt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427" name="Text Box 33"/>
          <p:cNvSpPr txBox="1">
            <a:spLocks noChangeArrowheads="1"/>
          </p:cNvSpPr>
          <p:nvPr/>
        </p:nvSpPr>
        <p:spPr bwMode="auto">
          <a:xfrm>
            <a:off x="4192588" y="2794000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  <a:latin typeface="Arial" pitchFamily="34" charset="0"/>
              </a:rPr>
              <a:t>R</a:t>
            </a:r>
            <a:endParaRPr lang="en-US" alt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428" name="Text Box 34"/>
          <p:cNvSpPr txBox="1">
            <a:spLocks noChangeArrowheads="1"/>
          </p:cNvSpPr>
          <p:nvPr/>
        </p:nvSpPr>
        <p:spPr bwMode="auto">
          <a:xfrm>
            <a:off x="4030663" y="2789238"/>
            <a:ext cx="3190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  <a:latin typeface="Arial" pitchFamily="34" charset="0"/>
              </a:rPr>
              <a:t>P</a:t>
            </a:r>
            <a:endParaRPr lang="en-US" alt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429" name="Text Box 35"/>
          <p:cNvSpPr txBox="1">
            <a:spLocks noChangeArrowheads="1"/>
          </p:cNvSpPr>
          <p:nvPr/>
        </p:nvSpPr>
        <p:spPr bwMode="auto">
          <a:xfrm>
            <a:off x="3878263" y="2789238"/>
            <a:ext cx="3190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  <a:latin typeface="Arial" pitchFamily="34" charset="0"/>
              </a:rPr>
              <a:t>A</a:t>
            </a:r>
            <a:endParaRPr lang="en-US" alt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430" name="Text Box 36"/>
          <p:cNvSpPr txBox="1">
            <a:spLocks noChangeArrowheads="1"/>
          </p:cNvSpPr>
          <p:nvPr/>
        </p:nvSpPr>
        <p:spPr bwMode="auto">
          <a:xfrm>
            <a:off x="3711575" y="2789238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  <a:latin typeface="Arial" pitchFamily="34" charset="0"/>
              </a:rPr>
              <a:t>U</a:t>
            </a:r>
            <a:endParaRPr lang="en-US" alt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431" name="Text Box 37"/>
          <p:cNvSpPr txBox="1">
            <a:spLocks noChangeArrowheads="1"/>
          </p:cNvSpPr>
          <p:nvPr/>
        </p:nvSpPr>
        <p:spPr bwMode="auto">
          <a:xfrm>
            <a:off x="2759075" y="2697163"/>
            <a:ext cx="5778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smtClean="0">
                <a:solidFill>
                  <a:srgbClr val="000000"/>
                </a:solidFill>
                <a:latin typeface="Arial" pitchFamily="34" charset="0"/>
              </a:rPr>
              <a:t>head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smtClean="0">
                <a:solidFill>
                  <a:srgbClr val="000000"/>
                </a:solidFill>
                <a:latin typeface="Arial" pitchFamily="34" charset="0"/>
              </a:rPr>
              <a:t>len</a:t>
            </a:r>
            <a:endParaRPr lang="en-US" altLang="en-US" sz="18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432" name="Text Box 38"/>
          <p:cNvSpPr txBox="1">
            <a:spLocks noChangeArrowheads="1"/>
          </p:cNvSpPr>
          <p:nvPr/>
        </p:nvSpPr>
        <p:spPr bwMode="auto">
          <a:xfrm>
            <a:off x="3238500" y="2697163"/>
            <a:ext cx="5683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smtClean="0">
                <a:solidFill>
                  <a:srgbClr val="000000"/>
                </a:solidFill>
                <a:latin typeface="Arial" pitchFamily="34" charset="0"/>
              </a:rPr>
              <a:t>not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smtClean="0">
                <a:solidFill>
                  <a:srgbClr val="000000"/>
                </a:solidFill>
                <a:latin typeface="Arial" pitchFamily="34" charset="0"/>
              </a:rPr>
              <a:t>used</a:t>
            </a:r>
            <a:endParaRPr lang="en-US" altLang="en-US" sz="18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433" name="Line 39"/>
          <p:cNvSpPr>
            <a:spLocks noChangeShapeType="1"/>
          </p:cNvSpPr>
          <p:nvPr/>
        </p:nvSpPr>
        <p:spPr bwMode="auto">
          <a:xfrm flipV="1">
            <a:off x="3287713" y="2762250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34" name="Text Box 40"/>
          <p:cNvSpPr txBox="1">
            <a:spLocks noChangeArrowheads="1"/>
          </p:cNvSpPr>
          <p:nvPr/>
        </p:nvSpPr>
        <p:spPr bwMode="auto">
          <a:xfrm>
            <a:off x="3317875" y="3648075"/>
            <a:ext cx="289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smtClean="0">
                <a:solidFill>
                  <a:srgbClr val="000000"/>
                </a:solidFill>
                <a:latin typeface="Arial" pitchFamily="34" charset="0"/>
              </a:rPr>
              <a:t>options (variable length)</a:t>
            </a:r>
            <a:endParaRPr lang="en-US" alt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435" name="Text Box 41"/>
          <p:cNvSpPr txBox="1">
            <a:spLocks noChangeArrowheads="1"/>
          </p:cNvSpPr>
          <p:nvPr/>
        </p:nvSpPr>
        <p:spPr bwMode="auto">
          <a:xfrm>
            <a:off x="261938" y="1427163"/>
            <a:ext cx="2203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  <a:latin typeface="Arial" pitchFamily="34" charset="0"/>
              </a:rPr>
              <a:t>URG: urgent data 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  <a:latin typeface="Arial" pitchFamily="34" charset="0"/>
              </a:rPr>
              <a:t>(generally not used)</a:t>
            </a:r>
            <a:endParaRPr lang="en-US" altLang="en-US" sz="10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436" name="Text Box 42"/>
          <p:cNvSpPr txBox="1">
            <a:spLocks noChangeArrowheads="1"/>
          </p:cNvSpPr>
          <p:nvPr/>
        </p:nvSpPr>
        <p:spPr bwMode="auto">
          <a:xfrm>
            <a:off x="976313" y="2151063"/>
            <a:ext cx="1441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  <a:latin typeface="Arial" pitchFamily="34" charset="0"/>
              </a:rPr>
              <a:t>ACK: ACK #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  <a:latin typeface="Arial" pitchFamily="34" charset="0"/>
              </a:rPr>
              <a:t>valid</a:t>
            </a:r>
            <a:endParaRPr lang="en-US" altLang="en-US" sz="10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437" name="Text Box 43"/>
          <p:cNvSpPr txBox="1">
            <a:spLocks noChangeArrowheads="1"/>
          </p:cNvSpPr>
          <p:nvPr/>
        </p:nvSpPr>
        <p:spPr bwMode="auto">
          <a:xfrm>
            <a:off x="169863" y="2827338"/>
            <a:ext cx="2266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Arial" charset="0"/>
              </a:rPr>
              <a:t>PSH: push data now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Arial" charset="0"/>
              </a:rPr>
              <a:t>(generally not used)</a:t>
            </a:r>
          </a:p>
        </p:txBody>
      </p:sp>
      <p:sp>
        <p:nvSpPr>
          <p:cNvPr id="59438" name="Text Box 44"/>
          <p:cNvSpPr txBox="1">
            <a:spLocks noChangeArrowheads="1"/>
          </p:cNvSpPr>
          <p:nvPr/>
        </p:nvSpPr>
        <p:spPr bwMode="auto">
          <a:xfrm>
            <a:off x="-75599" y="3627438"/>
            <a:ext cx="253146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 smtClean="0">
                <a:solidFill>
                  <a:srgbClr val="000000"/>
                </a:solidFill>
                <a:latin typeface="Arial" charset="0"/>
              </a:rPr>
              <a:t>RST, SYN, FIN: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 smtClean="0">
                <a:solidFill>
                  <a:srgbClr val="000000"/>
                </a:solidFill>
                <a:latin typeface="Arial" charset="0"/>
              </a:rPr>
              <a:t>connection established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 smtClean="0">
                <a:solidFill>
                  <a:srgbClr val="000000"/>
                </a:solidFill>
                <a:latin typeface="Arial" charset="0"/>
              </a:rPr>
              <a:t>(setup, teardown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 smtClean="0">
                <a:solidFill>
                  <a:srgbClr val="000000"/>
                </a:solidFill>
                <a:latin typeface="Arial" charset="0"/>
              </a:rPr>
              <a:t>commands)</a:t>
            </a:r>
          </a:p>
        </p:txBody>
      </p:sp>
      <p:sp>
        <p:nvSpPr>
          <p:cNvPr id="59439" name="Line 45"/>
          <p:cNvSpPr>
            <a:spLocks noChangeShapeType="1"/>
          </p:cNvSpPr>
          <p:nvPr/>
        </p:nvSpPr>
        <p:spPr bwMode="auto">
          <a:xfrm>
            <a:off x="2371725" y="1800225"/>
            <a:ext cx="1495425" cy="10287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40" name="Line 46"/>
          <p:cNvSpPr>
            <a:spLocks noChangeShapeType="1"/>
          </p:cNvSpPr>
          <p:nvPr/>
        </p:nvSpPr>
        <p:spPr bwMode="auto">
          <a:xfrm>
            <a:off x="2376488" y="2487613"/>
            <a:ext cx="1658937" cy="4413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41" name="Line 47"/>
          <p:cNvSpPr>
            <a:spLocks noChangeShapeType="1"/>
          </p:cNvSpPr>
          <p:nvPr/>
        </p:nvSpPr>
        <p:spPr bwMode="auto">
          <a:xfrm flipV="1">
            <a:off x="2397125" y="3041650"/>
            <a:ext cx="1827213" cy="2444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0466" name="Freeform 48"/>
          <p:cNvSpPr>
            <a:spLocks/>
          </p:cNvSpPr>
          <p:nvPr/>
        </p:nvSpPr>
        <p:spPr bwMode="auto">
          <a:xfrm>
            <a:off x="2390775" y="3105150"/>
            <a:ext cx="2314575" cy="704850"/>
          </a:xfrm>
          <a:custGeom>
            <a:avLst/>
            <a:gdLst>
              <a:gd name="T0" fmla="*/ 0 w 1458"/>
              <a:gd name="T1" fmla="*/ 2147483647 h 444"/>
              <a:gd name="T2" fmla="*/ 2147483647 w 1458"/>
              <a:gd name="T3" fmla="*/ 0 h 444"/>
              <a:gd name="T4" fmla="*/ 2147483647 w 1458"/>
              <a:gd name="T5" fmla="*/ 2147483647 h 4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58" h="444">
                <a:moveTo>
                  <a:pt x="0" y="444"/>
                </a:moveTo>
                <a:lnTo>
                  <a:pt x="1248" y="0"/>
                </a:lnTo>
                <a:lnTo>
                  <a:pt x="1458" y="6"/>
                </a:ln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59443" name="Text Box 49"/>
          <p:cNvSpPr txBox="1">
            <a:spLocks noChangeArrowheads="1"/>
          </p:cNvSpPr>
          <p:nvPr/>
        </p:nvSpPr>
        <p:spPr bwMode="auto">
          <a:xfrm>
            <a:off x="7439025" y="3008313"/>
            <a:ext cx="262988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 smtClean="0">
                <a:solidFill>
                  <a:srgbClr val="000000"/>
                </a:solidFill>
                <a:latin typeface="Arial" charset="0"/>
              </a:rPr>
              <a:t># bytes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 err="1" smtClean="0">
                <a:solidFill>
                  <a:srgbClr val="000000"/>
                </a:solidFill>
                <a:latin typeface="Arial" charset="0"/>
              </a:rPr>
              <a:t>rcvr</a:t>
            </a:r>
            <a:r>
              <a:rPr lang="en-US" sz="1800" dirty="0" smtClean="0">
                <a:solidFill>
                  <a:srgbClr val="000000"/>
                </a:solidFill>
                <a:latin typeface="Arial" charset="0"/>
              </a:rPr>
              <a:t> willing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 smtClean="0">
                <a:solidFill>
                  <a:srgbClr val="000000"/>
                </a:solidFill>
                <a:latin typeface="Arial" charset="0"/>
              </a:rPr>
              <a:t>to accept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 smtClean="0">
                <a:solidFill>
                  <a:srgbClr val="000000"/>
                </a:solidFill>
                <a:latin typeface="Arial" charset="0"/>
              </a:rPr>
              <a:t>(Remaining Buffer Size)</a:t>
            </a:r>
          </a:p>
        </p:txBody>
      </p:sp>
      <p:sp>
        <p:nvSpPr>
          <p:cNvPr id="59444" name="Text Box 50"/>
          <p:cNvSpPr txBox="1">
            <a:spLocks noChangeArrowheads="1"/>
          </p:cNvSpPr>
          <p:nvPr/>
        </p:nvSpPr>
        <p:spPr bwMode="auto">
          <a:xfrm>
            <a:off x="7132638" y="1522413"/>
            <a:ext cx="17716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Arial" charset="0"/>
              </a:rPr>
              <a:t>counting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Arial" charset="0"/>
              </a:rPr>
              <a:t>by bytes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Arial" charset="0"/>
              </a:rPr>
              <a:t>of data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Arial" charset="0"/>
              </a:rPr>
              <a:t>(not segments!)</a:t>
            </a:r>
          </a:p>
        </p:txBody>
      </p:sp>
      <p:sp>
        <p:nvSpPr>
          <p:cNvPr id="59445" name="Text Box 51"/>
          <p:cNvSpPr txBox="1">
            <a:spLocks noChangeArrowheads="1"/>
          </p:cNvSpPr>
          <p:nvPr/>
        </p:nvSpPr>
        <p:spPr bwMode="auto">
          <a:xfrm>
            <a:off x="982663" y="4960938"/>
            <a:ext cx="13652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 smtClean="0">
                <a:solidFill>
                  <a:srgbClr val="000000"/>
                </a:solidFill>
                <a:latin typeface="Arial" charset="0"/>
              </a:rPr>
              <a:t>Internet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 smtClean="0">
                <a:solidFill>
                  <a:srgbClr val="000000"/>
                </a:solidFill>
                <a:latin typeface="Arial" charset="0"/>
              </a:rPr>
              <a:t>checksum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 smtClean="0">
                <a:solidFill>
                  <a:srgbClr val="000000"/>
                </a:solidFill>
                <a:latin typeface="Arial" charset="0"/>
              </a:rPr>
              <a:t>(as in UDP)</a:t>
            </a:r>
          </a:p>
        </p:txBody>
      </p:sp>
      <p:sp>
        <p:nvSpPr>
          <p:cNvPr id="59446" name="Line 52"/>
          <p:cNvSpPr>
            <a:spLocks noChangeShapeType="1"/>
          </p:cNvSpPr>
          <p:nvPr/>
        </p:nvSpPr>
        <p:spPr bwMode="auto">
          <a:xfrm flipV="1">
            <a:off x="2266950" y="3429000"/>
            <a:ext cx="2105025" cy="1981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47" name="Line 53"/>
          <p:cNvSpPr>
            <a:spLocks noChangeShapeType="1"/>
          </p:cNvSpPr>
          <p:nvPr/>
        </p:nvSpPr>
        <p:spPr bwMode="auto">
          <a:xfrm flipH="1" flipV="1">
            <a:off x="6686550" y="3019425"/>
            <a:ext cx="809625" cy="4667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48" name="Line 54"/>
          <p:cNvSpPr>
            <a:spLocks noChangeShapeType="1"/>
          </p:cNvSpPr>
          <p:nvPr/>
        </p:nvSpPr>
        <p:spPr bwMode="auto">
          <a:xfrm flipH="1">
            <a:off x="6619875" y="1724025"/>
            <a:ext cx="552450" cy="8858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49" name="Line 55"/>
          <p:cNvSpPr>
            <a:spLocks noChangeShapeType="1"/>
          </p:cNvSpPr>
          <p:nvPr/>
        </p:nvSpPr>
        <p:spPr bwMode="auto">
          <a:xfrm flipH="1">
            <a:off x="6581775" y="1714500"/>
            <a:ext cx="571500" cy="5238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57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60419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C26D7C7B-23F4-40AB-BC76-44C856D3288D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pic>
        <p:nvPicPr>
          <p:cNvPr id="61444" name="Picture 3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815975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1" name="Rectangle 4"/>
          <p:cNvSpPr>
            <a:spLocks noGrp="1" noChangeArrowheads="1"/>
          </p:cNvSpPr>
          <p:nvPr>
            <p:ph type="title"/>
          </p:nvPr>
        </p:nvSpPr>
        <p:spPr>
          <a:xfrm>
            <a:off x="366713" y="150813"/>
            <a:ext cx="7772400" cy="885825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TCP seq. numbers, ACKs</a:t>
            </a:r>
          </a:p>
        </p:txBody>
      </p:sp>
      <p:sp>
        <p:nvSpPr>
          <p:cNvPr id="60422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55600" y="1339850"/>
            <a:ext cx="3927475" cy="5213350"/>
          </a:xfrm>
        </p:spPr>
        <p:txBody>
          <a:bodyPr/>
          <a:lstStyle/>
          <a:p>
            <a:pPr marL="234950" indent="-123825">
              <a:buFont typeface="Wingdings" pitchFamily="2" charset="2"/>
              <a:buNone/>
              <a:defRPr/>
            </a:pPr>
            <a:r>
              <a:rPr lang="en-US" altLang="en-US" sz="2400" u="sng" dirty="0" smtClean="0">
                <a:solidFill>
                  <a:srgbClr val="CC0000"/>
                </a:solidFill>
              </a:rPr>
              <a:t>sequence numbers:</a:t>
            </a:r>
            <a:endParaRPr lang="en-US" altLang="en-US" sz="2400" dirty="0" smtClean="0">
              <a:solidFill>
                <a:srgbClr val="CC0000"/>
              </a:solidFill>
            </a:endParaRPr>
          </a:p>
          <a:p>
            <a:pPr marL="512763" lvl="1" indent="-163513">
              <a:defRPr/>
            </a:pPr>
            <a:r>
              <a:rPr lang="en-US" altLang="en-US" b="1" dirty="0" smtClean="0"/>
              <a:t>byte stream </a:t>
            </a:r>
            <a:r>
              <a:rPr lang="en-US" altLang="ja-JP" b="1" dirty="0" smtClean="0"/>
              <a:t>“number” of </a:t>
            </a:r>
            <a:r>
              <a:rPr lang="en-US" altLang="ja-JP" b="1" u="sng" dirty="0" smtClean="0"/>
              <a:t>first</a:t>
            </a:r>
            <a:r>
              <a:rPr lang="en-US" altLang="ja-JP" b="1" dirty="0" smtClean="0"/>
              <a:t> byte in segment’s data</a:t>
            </a:r>
            <a:endParaRPr lang="en-US" altLang="ja-JP" sz="2000" b="1" dirty="0" smtClean="0"/>
          </a:p>
          <a:p>
            <a:pPr marL="234950" indent="-123825">
              <a:buFont typeface="Wingdings" pitchFamily="2" charset="2"/>
              <a:buNone/>
              <a:defRPr/>
            </a:pPr>
            <a:r>
              <a:rPr lang="en-US" altLang="en-US" sz="2400" u="sng" dirty="0" smtClean="0">
                <a:solidFill>
                  <a:srgbClr val="CC0000"/>
                </a:solidFill>
              </a:rPr>
              <a:t>acknowledgements:</a:t>
            </a:r>
            <a:endParaRPr lang="en-US" altLang="en-US" sz="2400" dirty="0" smtClean="0">
              <a:solidFill>
                <a:srgbClr val="CC0000"/>
              </a:solidFill>
            </a:endParaRPr>
          </a:p>
          <a:p>
            <a:pPr marL="512763" lvl="1" indent="-163513">
              <a:defRPr/>
            </a:pPr>
            <a:r>
              <a:rPr lang="en-US" altLang="en-US" b="1" dirty="0" err="1" smtClean="0"/>
              <a:t>seq</a:t>
            </a:r>
            <a:r>
              <a:rPr lang="en-US" altLang="en-US" b="1" dirty="0" smtClean="0"/>
              <a:t> # of </a:t>
            </a:r>
            <a:r>
              <a:rPr lang="en-US" altLang="en-US" b="1" u="sng" dirty="0" smtClean="0"/>
              <a:t>next</a:t>
            </a:r>
            <a:r>
              <a:rPr lang="en-US" altLang="en-US" b="1" dirty="0" smtClean="0"/>
              <a:t> byte expected from other side</a:t>
            </a:r>
          </a:p>
          <a:p>
            <a:pPr marL="512763" lvl="1" indent="-163513">
              <a:defRPr/>
            </a:pPr>
            <a:r>
              <a:rPr lang="en-US" altLang="en-US" dirty="0" smtClean="0">
                <a:solidFill>
                  <a:schemeClr val="tx2"/>
                </a:solidFill>
              </a:rPr>
              <a:t>cumulative ACK</a:t>
            </a:r>
          </a:p>
          <a:p>
            <a:pPr marL="234950" indent="-123825">
              <a:buFont typeface="Wingdings" pitchFamily="2" charset="2"/>
              <a:buNone/>
              <a:defRPr/>
            </a:pPr>
            <a:r>
              <a:rPr lang="en-US" altLang="en-US" sz="2400" dirty="0" smtClean="0">
                <a:solidFill>
                  <a:srgbClr val="CC0000"/>
                </a:solidFill>
              </a:rPr>
              <a:t>Q:</a:t>
            </a:r>
            <a:r>
              <a:rPr lang="en-US" altLang="en-US" sz="2400" dirty="0" smtClean="0"/>
              <a:t> how receiver handles out-of-order segments</a:t>
            </a:r>
          </a:p>
          <a:p>
            <a:pPr marL="512763" lvl="1" indent="-163513">
              <a:defRPr/>
            </a:pPr>
            <a:r>
              <a:rPr lang="en-US" altLang="en-US" dirty="0" smtClean="0"/>
              <a:t>A: TCP spec doesn</a:t>
            </a:r>
            <a:r>
              <a:rPr lang="en-US" altLang="ja-JP" dirty="0" smtClean="0"/>
              <a:t>’t say, - up to </a:t>
            </a:r>
            <a:r>
              <a:rPr lang="en-US" altLang="ja-JP" dirty="0" err="1" smtClean="0"/>
              <a:t>implementor</a:t>
            </a:r>
            <a:endParaRPr lang="en-US" altLang="en-US" dirty="0" smtClean="0"/>
          </a:p>
        </p:txBody>
      </p:sp>
      <p:grpSp>
        <p:nvGrpSpPr>
          <p:cNvPr id="187584" name="Group 192"/>
          <p:cNvGrpSpPr>
            <a:grpSpLocks/>
          </p:cNvGrpSpPr>
          <p:nvPr/>
        </p:nvGrpSpPr>
        <p:grpSpPr bwMode="auto">
          <a:xfrm>
            <a:off x="5770563" y="3816350"/>
            <a:ext cx="2897187" cy="2541588"/>
            <a:chOff x="3599" y="2404"/>
            <a:chExt cx="1825" cy="1601"/>
          </a:xfrm>
        </p:grpSpPr>
        <p:sp>
          <p:nvSpPr>
            <p:cNvPr id="60505" name="Rectangle 167"/>
            <p:cNvSpPr>
              <a:spLocks noChangeArrowheads="1"/>
            </p:cNvSpPr>
            <p:nvPr/>
          </p:nvSpPr>
          <p:spPr bwMode="auto">
            <a:xfrm>
              <a:off x="3753" y="3587"/>
              <a:ext cx="1202" cy="13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grpSp>
          <p:nvGrpSpPr>
            <p:cNvPr id="61530" name="Group 148"/>
            <p:cNvGrpSpPr>
              <a:grpSpLocks/>
            </p:cNvGrpSpPr>
            <p:nvPr/>
          </p:nvGrpSpPr>
          <p:grpSpPr bwMode="auto">
            <a:xfrm>
              <a:off x="3733" y="3291"/>
              <a:ext cx="1252" cy="714"/>
              <a:chOff x="1976" y="2984"/>
              <a:chExt cx="1252" cy="714"/>
            </a:xfrm>
          </p:grpSpPr>
          <p:sp>
            <p:nvSpPr>
              <p:cNvPr id="60509" name="Rectangle 149"/>
              <p:cNvSpPr>
                <a:spLocks noChangeArrowheads="1"/>
              </p:cNvSpPr>
              <p:nvPr/>
            </p:nvSpPr>
            <p:spPr bwMode="auto">
              <a:xfrm>
                <a:off x="1994" y="2995"/>
                <a:ext cx="1210" cy="70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510" name="Text Box 150"/>
              <p:cNvSpPr txBox="1">
                <a:spLocks noChangeArrowheads="1"/>
              </p:cNvSpPr>
              <p:nvPr/>
            </p:nvSpPr>
            <p:spPr bwMode="auto">
              <a:xfrm>
                <a:off x="2001" y="2984"/>
                <a:ext cx="5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smtClean="0">
                    <a:solidFill>
                      <a:srgbClr val="000000"/>
                    </a:solidFill>
                    <a:latin typeface="Arial" charset="0"/>
                  </a:rPr>
                  <a:t>source port #</a:t>
                </a:r>
              </a:p>
            </p:txBody>
          </p:sp>
          <p:sp>
            <p:nvSpPr>
              <p:cNvPr id="60511" name="Text Box 151"/>
              <p:cNvSpPr txBox="1">
                <a:spLocks noChangeArrowheads="1"/>
              </p:cNvSpPr>
              <p:nvPr/>
            </p:nvSpPr>
            <p:spPr bwMode="auto">
              <a:xfrm>
                <a:off x="2648" y="2987"/>
                <a:ext cx="49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smtClean="0">
                    <a:solidFill>
                      <a:srgbClr val="000000"/>
                    </a:solidFill>
                    <a:latin typeface="Arial" charset="0"/>
                  </a:rPr>
                  <a:t>dest port #</a:t>
                </a:r>
              </a:p>
            </p:txBody>
          </p:sp>
          <p:sp>
            <p:nvSpPr>
              <p:cNvPr id="60512" name="Text Box 152"/>
              <p:cNvSpPr txBox="1">
                <a:spLocks noChangeArrowheads="1"/>
              </p:cNvSpPr>
              <p:nvPr/>
            </p:nvSpPr>
            <p:spPr bwMode="auto">
              <a:xfrm>
                <a:off x="2154" y="3117"/>
                <a:ext cx="91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smtClean="0">
                    <a:solidFill>
                      <a:srgbClr val="000000"/>
                    </a:solidFill>
                    <a:latin typeface="Arial" charset="0"/>
                  </a:rPr>
                  <a:t>sequence number</a:t>
                </a:r>
              </a:p>
            </p:txBody>
          </p:sp>
          <p:sp>
            <p:nvSpPr>
              <p:cNvPr id="60513" name="Text Box 153"/>
              <p:cNvSpPr txBox="1">
                <a:spLocks noChangeArrowheads="1"/>
              </p:cNvSpPr>
              <p:nvPr/>
            </p:nvSpPr>
            <p:spPr bwMode="auto">
              <a:xfrm>
                <a:off x="1976" y="3257"/>
                <a:ext cx="125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smtClean="0">
                    <a:solidFill>
                      <a:srgbClr val="FFFFFF"/>
                    </a:solidFill>
                    <a:latin typeface="Arial" charset="0"/>
                  </a:rPr>
                  <a:t>acknowledgement number</a:t>
                </a:r>
              </a:p>
            </p:txBody>
          </p:sp>
          <p:sp>
            <p:nvSpPr>
              <p:cNvPr id="60514" name="Text Box 154"/>
              <p:cNvSpPr txBox="1">
                <a:spLocks noChangeArrowheads="1"/>
              </p:cNvSpPr>
              <p:nvPr/>
            </p:nvSpPr>
            <p:spPr bwMode="auto">
              <a:xfrm>
                <a:off x="2053" y="3544"/>
                <a:ext cx="47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smtClean="0">
                    <a:solidFill>
                      <a:srgbClr val="000000"/>
                    </a:solidFill>
                    <a:latin typeface="Arial" charset="0"/>
                  </a:rPr>
                  <a:t>checksum</a:t>
                </a:r>
              </a:p>
            </p:txBody>
          </p:sp>
          <p:sp>
            <p:nvSpPr>
              <p:cNvPr id="60515" name="Line 155"/>
              <p:cNvSpPr>
                <a:spLocks noChangeShapeType="1"/>
              </p:cNvSpPr>
              <p:nvPr/>
            </p:nvSpPr>
            <p:spPr bwMode="auto">
              <a:xfrm>
                <a:off x="1994" y="3138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0516" name="Line 156"/>
              <p:cNvSpPr>
                <a:spLocks noChangeShapeType="1"/>
              </p:cNvSpPr>
              <p:nvPr/>
            </p:nvSpPr>
            <p:spPr bwMode="auto">
              <a:xfrm>
                <a:off x="1994" y="3274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0517" name="Line 157"/>
              <p:cNvSpPr>
                <a:spLocks noChangeShapeType="1"/>
              </p:cNvSpPr>
              <p:nvPr/>
            </p:nvSpPr>
            <p:spPr bwMode="auto">
              <a:xfrm>
                <a:off x="1992" y="3414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0518" name="Line 158"/>
              <p:cNvSpPr>
                <a:spLocks noChangeShapeType="1"/>
              </p:cNvSpPr>
              <p:nvPr/>
            </p:nvSpPr>
            <p:spPr bwMode="auto">
              <a:xfrm>
                <a:off x="2588" y="2994"/>
                <a:ext cx="0" cy="1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0519" name="Line 159"/>
              <p:cNvSpPr>
                <a:spLocks noChangeShapeType="1"/>
              </p:cNvSpPr>
              <p:nvPr/>
            </p:nvSpPr>
            <p:spPr bwMode="auto">
              <a:xfrm>
                <a:off x="2588" y="3416"/>
                <a:ext cx="0" cy="2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0520" name="Line 160"/>
              <p:cNvSpPr>
                <a:spLocks noChangeShapeType="1"/>
              </p:cNvSpPr>
              <p:nvPr/>
            </p:nvSpPr>
            <p:spPr bwMode="auto">
              <a:xfrm>
                <a:off x="1994" y="3548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0521" name="Text Box 161"/>
              <p:cNvSpPr txBox="1">
                <a:spLocks noChangeArrowheads="1"/>
              </p:cNvSpPr>
              <p:nvPr/>
            </p:nvSpPr>
            <p:spPr bwMode="auto">
              <a:xfrm>
                <a:off x="2708" y="3390"/>
                <a:ext cx="32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smtClean="0">
                    <a:solidFill>
                      <a:srgbClr val="000000"/>
                    </a:solidFill>
                    <a:latin typeface="Arial" charset="0"/>
                  </a:rPr>
                  <a:t>rwnd</a:t>
                </a:r>
              </a:p>
            </p:txBody>
          </p:sp>
          <p:sp>
            <p:nvSpPr>
              <p:cNvPr id="60522" name="Text Box 162"/>
              <p:cNvSpPr txBox="1">
                <a:spLocks noChangeArrowheads="1"/>
              </p:cNvSpPr>
              <p:nvPr/>
            </p:nvSpPr>
            <p:spPr bwMode="auto">
              <a:xfrm>
                <a:off x="2651" y="3544"/>
                <a:ext cx="4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smtClean="0">
                    <a:solidFill>
                      <a:srgbClr val="000000"/>
                    </a:solidFill>
                    <a:latin typeface="Arial" charset="0"/>
                  </a:rPr>
                  <a:t>urg pointer</a:t>
                </a:r>
              </a:p>
            </p:txBody>
          </p:sp>
          <p:sp>
            <p:nvSpPr>
              <p:cNvPr id="60523" name="Line 163"/>
              <p:cNvSpPr>
                <a:spLocks noChangeShapeType="1"/>
              </p:cNvSpPr>
              <p:nvPr/>
            </p:nvSpPr>
            <p:spPr bwMode="auto">
              <a:xfrm>
                <a:off x="2398" y="3413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0524" name="Line 164"/>
              <p:cNvSpPr>
                <a:spLocks noChangeShapeType="1"/>
              </p:cNvSpPr>
              <p:nvPr/>
            </p:nvSpPr>
            <p:spPr bwMode="auto">
              <a:xfrm>
                <a:off x="2143" y="3412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60507" name="Text Box 166"/>
            <p:cNvSpPr txBox="1">
              <a:spLocks noChangeArrowheads="1"/>
            </p:cNvSpPr>
            <p:nvPr/>
          </p:nvSpPr>
          <p:spPr bwMode="auto">
            <a:xfrm>
              <a:off x="3704" y="3092"/>
              <a:ext cx="172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incoming segment to sender</a:t>
              </a:r>
            </a:p>
          </p:txBody>
        </p:sp>
        <p:sp>
          <p:nvSpPr>
            <p:cNvPr id="61532" name="Freeform 168"/>
            <p:cNvSpPr>
              <a:spLocks/>
            </p:cNvSpPr>
            <p:nvPr/>
          </p:nvSpPr>
          <p:spPr bwMode="auto">
            <a:xfrm flipH="1" flipV="1">
              <a:off x="3599" y="2404"/>
              <a:ext cx="107" cy="1194"/>
            </a:xfrm>
            <a:custGeom>
              <a:avLst/>
              <a:gdLst>
                <a:gd name="T0" fmla="*/ 0 w 107"/>
                <a:gd name="T1" fmla="*/ 0 h 910"/>
                <a:gd name="T2" fmla="*/ 107 w 107"/>
                <a:gd name="T3" fmla="*/ 0 h 910"/>
                <a:gd name="T4" fmla="*/ 107 w 107"/>
                <a:gd name="T5" fmla="*/ 3540 h 91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7" h="910">
                  <a:moveTo>
                    <a:pt x="0" y="0"/>
                  </a:moveTo>
                  <a:lnTo>
                    <a:pt x="107" y="0"/>
                  </a:lnTo>
                  <a:lnTo>
                    <a:pt x="107" y="910"/>
                  </a:lnTo>
                </a:path>
              </a:pathLst>
            </a:custGeom>
            <a:noFill/>
            <a:ln w="9525" cap="flat" cmpd="sng">
              <a:solidFill>
                <a:srgbClr val="CC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</p:grpSp>
      <p:grpSp>
        <p:nvGrpSpPr>
          <p:cNvPr id="187587" name="Group 195"/>
          <p:cNvGrpSpPr>
            <a:grpSpLocks/>
          </p:cNvGrpSpPr>
          <p:nvPr/>
        </p:nvGrpSpPr>
        <p:grpSpPr bwMode="auto">
          <a:xfrm>
            <a:off x="6546850" y="5849938"/>
            <a:ext cx="358775" cy="304800"/>
            <a:chOff x="5144" y="3677"/>
            <a:chExt cx="226" cy="192"/>
          </a:xfrm>
        </p:grpSpPr>
        <p:sp>
          <p:nvSpPr>
            <p:cNvPr id="60503" name="Rectangle 194"/>
            <p:cNvSpPr>
              <a:spLocks noChangeArrowheads="1"/>
            </p:cNvSpPr>
            <p:nvPr/>
          </p:nvSpPr>
          <p:spPr bwMode="auto">
            <a:xfrm>
              <a:off x="5212" y="3716"/>
              <a:ext cx="88" cy="13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60504" name="Text Box 193"/>
            <p:cNvSpPr txBox="1">
              <a:spLocks noChangeArrowheads="1"/>
            </p:cNvSpPr>
            <p:nvPr/>
          </p:nvSpPr>
          <p:spPr bwMode="auto">
            <a:xfrm>
              <a:off x="5144" y="3677"/>
              <a:ext cx="22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FFFFFF"/>
                  </a:solidFill>
                  <a:latin typeface="Arial Narrow" charset="0"/>
                </a:rPr>
                <a:t>A</a:t>
              </a:r>
            </a:p>
          </p:txBody>
        </p:sp>
      </p:grpSp>
      <p:sp>
        <p:nvSpPr>
          <p:cNvPr id="60425" name="Rectangle 37"/>
          <p:cNvSpPr>
            <a:spLocks noChangeArrowheads="1"/>
          </p:cNvSpPr>
          <p:nvPr/>
        </p:nvSpPr>
        <p:spPr bwMode="auto">
          <a:xfrm>
            <a:off x="4697413" y="3038475"/>
            <a:ext cx="65087" cy="6223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33CC33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0426" name="Rectangle 39"/>
          <p:cNvSpPr>
            <a:spLocks noChangeArrowheads="1"/>
          </p:cNvSpPr>
          <p:nvPr/>
        </p:nvSpPr>
        <p:spPr bwMode="auto">
          <a:xfrm>
            <a:off x="4794250" y="3040063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0427" name="Rectangle 40"/>
          <p:cNvSpPr>
            <a:spLocks noChangeArrowheads="1"/>
          </p:cNvSpPr>
          <p:nvPr/>
        </p:nvSpPr>
        <p:spPr bwMode="auto">
          <a:xfrm>
            <a:off x="4892675" y="3038475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0428" name="Rectangle 41"/>
          <p:cNvSpPr>
            <a:spLocks noChangeArrowheads="1"/>
          </p:cNvSpPr>
          <p:nvPr/>
        </p:nvSpPr>
        <p:spPr bwMode="auto">
          <a:xfrm>
            <a:off x="4989513" y="3038475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0429" name="Rectangle 42"/>
          <p:cNvSpPr>
            <a:spLocks noChangeArrowheads="1"/>
          </p:cNvSpPr>
          <p:nvPr/>
        </p:nvSpPr>
        <p:spPr bwMode="auto">
          <a:xfrm>
            <a:off x="5084763" y="3038475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0430" name="Rectangle 43"/>
          <p:cNvSpPr>
            <a:spLocks noChangeArrowheads="1"/>
          </p:cNvSpPr>
          <p:nvPr/>
        </p:nvSpPr>
        <p:spPr bwMode="auto">
          <a:xfrm>
            <a:off x="5181600" y="3038475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0431" name="Rectangle 45"/>
          <p:cNvSpPr>
            <a:spLocks noChangeArrowheads="1"/>
          </p:cNvSpPr>
          <p:nvPr/>
        </p:nvSpPr>
        <p:spPr bwMode="auto">
          <a:xfrm>
            <a:off x="5273675" y="3038475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0432" name="Rectangle 46"/>
          <p:cNvSpPr>
            <a:spLocks noChangeArrowheads="1"/>
          </p:cNvSpPr>
          <p:nvPr/>
        </p:nvSpPr>
        <p:spPr bwMode="auto">
          <a:xfrm>
            <a:off x="5368925" y="3038475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0433" name="Rectangle 47"/>
          <p:cNvSpPr>
            <a:spLocks noChangeArrowheads="1"/>
          </p:cNvSpPr>
          <p:nvPr/>
        </p:nvSpPr>
        <p:spPr bwMode="auto">
          <a:xfrm>
            <a:off x="5464175" y="3038475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0434" name="Rectangle 50"/>
          <p:cNvSpPr>
            <a:spLocks noChangeArrowheads="1"/>
          </p:cNvSpPr>
          <p:nvPr/>
        </p:nvSpPr>
        <p:spPr bwMode="auto">
          <a:xfrm>
            <a:off x="5570538" y="3038475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0435" name="Rectangle 51"/>
          <p:cNvSpPr>
            <a:spLocks noChangeArrowheads="1"/>
          </p:cNvSpPr>
          <p:nvPr/>
        </p:nvSpPr>
        <p:spPr bwMode="auto">
          <a:xfrm>
            <a:off x="5668963" y="3040063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0436" name="Rectangle 52"/>
          <p:cNvSpPr>
            <a:spLocks noChangeArrowheads="1"/>
          </p:cNvSpPr>
          <p:nvPr/>
        </p:nvSpPr>
        <p:spPr bwMode="auto">
          <a:xfrm>
            <a:off x="5765800" y="3038475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0437" name="Rectangle 53"/>
          <p:cNvSpPr>
            <a:spLocks noChangeArrowheads="1"/>
          </p:cNvSpPr>
          <p:nvPr/>
        </p:nvSpPr>
        <p:spPr bwMode="auto">
          <a:xfrm>
            <a:off x="5862638" y="3038475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0438" name="Rectangle 54"/>
          <p:cNvSpPr>
            <a:spLocks noChangeArrowheads="1"/>
          </p:cNvSpPr>
          <p:nvPr/>
        </p:nvSpPr>
        <p:spPr bwMode="auto">
          <a:xfrm>
            <a:off x="5959475" y="3038475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0439" name="Rectangle 55"/>
          <p:cNvSpPr>
            <a:spLocks noChangeArrowheads="1"/>
          </p:cNvSpPr>
          <p:nvPr/>
        </p:nvSpPr>
        <p:spPr bwMode="auto">
          <a:xfrm>
            <a:off x="6054725" y="3038475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0440" name="Rectangle 56"/>
          <p:cNvSpPr>
            <a:spLocks noChangeArrowheads="1"/>
          </p:cNvSpPr>
          <p:nvPr/>
        </p:nvSpPr>
        <p:spPr bwMode="auto">
          <a:xfrm>
            <a:off x="6146800" y="3038475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0441" name="Rectangle 57"/>
          <p:cNvSpPr>
            <a:spLocks noChangeArrowheads="1"/>
          </p:cNvSpPr>
          <p:nvPr/>
        </p:nvSpPr>
        <p:spPr bwMode="auto">
          <a:xfrm>
            <a:off x="6242050" y="3038475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0442" name="Rectangle 58"/>
          <p:cNvSpPr>
            <a:spLocks noChangeArrowheads="1"/>
          </p:cNvSpPr>
          <p:nvPr/>
        </p:nvSpPr>
        <p:spPr bwMode="auto">
          <a:xfrm>
            <a:off x="6338888" y="3038475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0443" name="Rectangle 59"/>
          <p:cNvSpPr>
            <a:spLocks noChangeArrowheads="1"/>
          </p:cNvSpPr>
          <p:nvPr/>
        </p:nvSpPr>
        <p:spPr bwMode="auto">
          <a:xfrm>
            <a:off x="6427788" y="3038475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0444" name="Rectangle 60"/>
          <p:cNvSpPr>
            <a:spLocks noChangeArrowheads="1"/>
          </p:cNvSpPr>
          <p:nvPr/>
        </p:nvSpPr>
        <p:spPr bwMode="auto">
          <a:xfrm>
            <a:off x="6523038" y="3038475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0445" name="Rectangle 61"/>
          <p:cNvSpPr>
            <a:spLocks noChangeArrowheads="1"/>
          </p:cNvSpPr>
          <p:nvPr/>
        </p:nvSpPr>
        <p:spPr bwMode="auto">
          <a:xfrm>
            <a:off x="6616700" y="3036888"/>
            <a:ext cx="65088" cy="6223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0446" name="Rectangle 62"/>
          <p:cNvSpPr>
            <a:spLocks noChangeArrowheads="1"/>
          </p:cNvSpPr>
          <p:nvPr/>
        </p:nvSpPr>
        <p:spPr bwMode="auto">
          <a:xfrm>
            <a:off x="6708775" y="3036888"/>
            <a:ext cx="65088" cy="6223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0447" name="Rectangle 63"/>
          <p:cNvSpPr>
            <a:spLocks noChangeArrowheads="1"/>
          </p:cNvSpPr>
          <p:nvPr/>
        </p:nvSpPr>
        <p:spPr bwMode="auto">
          <a:xfrm>
            <a:off x="6805613" y="3036888"/>
            <a:ext cx="65087" cy="6223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0448" name="Rectangle 64"/>
          <p:cNvSpPr>
            <a:spLocks noChangeArrowheads="1"/>
          </p:cNvSpPr>
          <p:nvPr/>
        </p:nvSpPr>
        <p:spPr bwMode="auto">
          <a:xfrm>
            <a:off x="6900863" y="3036888"/>
            <a:ext cx="65087" cy="6223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0449" name="Rectangle 65"/>
          <p:cNvSpPr>
            <a:spLocks noChangeArrowheads="1"/>
          </p:cNvSpPr>
          <p:nvPr/>
        </p:nvSpPr>
        <p:spPr bwMode="auto">
          <a:xfrm>
            <a:off x="6989763" y="3036888"/>
            <a:ext cx="65087" cy="6223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0450" name="Rectangle 66"/>
          <p:cNvSpPr>
            <a:spLocks noChangeArrowheads="1"/>
          </p:cNvSpPr>
          <p:nvPr/>
        </p:nvSpPr>
        <p:spPr bwMode="auto">
          <a:xfrm>
            <a:off x="7085013" y="3036888"/>
            <a:ext cx="65087" cy="6223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0451" name="Rectangle 68"/>
          <p:cNvSpPr>
            <a:spLocks noChangeArrowheads="1"/>
          </p:cNvSpPr>
          <p:nvPr/>
        </p:nvSpPr>
        <p:spPr bwMode="auto">
          <a:xfrm>
            <a:off x="7181850" y="3038475"/>
            <a:ext cx="65088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0452" name="Rectangle 69"/>
          <p:cNvSpPr>
            <a:spLocks noChangeArrowheads="1"/>
          </p:cNvSpPr>
          <p:nvPr/>
        </p:nvSpPr>
        <p:spPr bwMode="auto">
          <a:xfrm>
            <a:off x="7278688" y="3040063"/>
            <a:ext cx="65087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0453" name="Rectangle 70"/>
          <p:cNvSpPr>
            <a:spLocks noChangeArrowheads="1"/>
          </p:cNvSpPr>
          <p:nvPr/>
        </p:nvSpPr>
        <p:spPr bwMode="auto">
          <a:xfrm>
            <a:off x="7375525" y="3038475"/>
            <a:ext cx="65088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0454" name="Rectangle 71"/>
          <p:cNvSpPr>
            <a:spLocks noChangeArrowheads="1"/>
          </p:cNvSpPr>
          <p:nvPr/>
        </p:nvSpPr>
        <p:spPr bwMode="auto">
          <a:xfrm>
            <a:off x="7473950" y="3038475"/>
            <a:ext cx="65088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0455" name="Rectangle 72"/>
          <p:cNvSpPr>
            <a:spLocks noChangeArrowheads="1"/>
          </p:cNvSpPr>
          <p:nvPr/>
        </p:nvSpPr>
        <p:spPr bwMode="auto">
          <a:xfrm>
            <a:off x="7569200" y="3038475"/>
            <a:ext cx="65088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0456" name="Rectangle 73"/>
          <p:cNvSpPr>
            <a:spLocks noChangeArrowheads="1"/>
          </p:cNvSpPr>
          <p:nvPr/>
        </p:nvSpPr>
        <p:spPr bwMode="auto">
          <a:xfrm>
            <a:off x="7664450" y="3038475"/>
            <a:ext cx="65088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0457" name="Rectangle 74"/>
          <p:cNvSpPr>
            <a:spLocks noChangeArrowheads="1"/>
          </p:cNvSpPr>
          <p:nvPr/>
        </p:nvSpPr>
        <p:spPr bwMode="auto">
          <a:xfrm>
            <a:off x="7756525" y="3038475"/>
            <a:ext cx="65088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0458" name="Rectangle 75"/>
          <p:cNvSpPr>
            <a:spLocks noChangeArrowheads="1"/>
          </p:cNvSpPr>
          <p:nvPr/>
        </p:nvSpPr>
        <p:spPr bwMode="auto">
          <a:xfrm>
            <a:off x="7853363" y="3038475"/>
            <a:ext cx="65087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0459" name="Rectangle 76"/>
          <p:cNvSpPr>
            <a:spLocks noChangeArrowheads="1"/>
          </p:cNvSpPr>
          <p:nvPr/>
        </p:nvSpPr>
        <p:spPr bwMode="auto">
          <a:xfrm>
            <a:off x="7948613" y="3038475"/>
            <a:ext cx="65087" cy="6223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0460" name="Rectangle 78"/>
          <p:cNvSpPr>
            <a:spLocks noChangeArrowheads="1"/>
          </p:cNvSpPr>
          <p:nvPr/>
        </p:nvSpPr>
        <p:spPr bwMode="auto">
          <a:xfrm>
            <a:off x="4654550" y="3776663"/>
            <a:ext cx="3408363" cy="88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0461" name="Rectangle 79"/>
          <p:cNvSpPr>
            <a:spLocks noChangeArrowheads="1"/>
          </p:cNvSpPr>
          <p:nvPr/>
        </p:nvSpPr>
        <p:spPr bwMode="auto">
          <a:xfrm>
            <a:off x="4740275" y="2928938"/>
            <a:ext cx="3408363" cy="88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0462" name="Line 80"/>
          <p:cNvSpPr>
            <a:spLocks noChangeShapeType="1"/>
          </p:cNvSpPr>
          <p:nvPr/>
        </p:nvSpPr>
        <p:spPr bwMode="auto">
          <a:xfrm>
            <a:off x="4762500" y="3890963"/>
            <a:ext cx="868363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0463" name="Line 82"/>
          <p:cNvSpPr>
            <a:spLocks noChangeShapeType="1"/>
          </p:cNvSpPr>
          <p:nvPr/>
        </p:nvSpPr>
        <p:spPr bwMode="auto">
          <a:xfrm>
            <a:off x="5697538" y="3892550"/>
            <a:ext cx="868362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0464" name="Line 83"/>
          <p:cNvSpPr>
            <a:spLocks noChangeShapeType="1"/>
          </p:cNvSpPr>
          <p:nvPr/>
        </p:nvSpPr>
        <p:spPr bwMode="auto">
          <a:xfrm>
            <a:off x="7191375" y="3890963"/>
            <a:ext cx="801688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0465" name="Line 84"/>
          <p:cNvSpPr>
            <a:spLocks noChangeShapeType="1"/>
          </p:cNvSpPr>
          <p:nvPr/>
        </p:nvSpPr>
        <p:spPr bwMode="auto">
          <a:xfrm>
            <a:off x="6621463" y="3892550"/>
            <a:ext cx="528637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0466" name="Line 87"/>
          <p:cNvSpPr>
            <a:spLocks noChangeShapeType="1"/>
          </p:cNvSpPr>
          <p:nvPr/>
        </p:nvSpPr>
        <p:spPr bwMode="auto">
          <a:xfrm>
            <a:off x="4854575" y="3914775"/>
            <a:ext cx="0" cy="233363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0467" name="Line 88"/>
          <p:cNvSpPr>
            <a:spLocks noChangeShapeType="1"/>
          </p:cNvSpPr>
          <p:nvPr/>
        </p:nvSpPr>
        <p:spPr bwMode="auto">
          <a:xfrm>
            <a:off x="6083300" y="3910013"/>
            <a:ext cx="0" cy="23336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0468" name="Line 89"/>
          <p:cNvSpPr>
            <a:spLocks noChangeShapeType="1"/>
          </p:cNvSpPr>
          <p:nvPr/>
        </p:nvSpPr>
        <p:spPr bwMode="auto">
          <a:xfrm>
            <a:off x="6902450" y="3910013"/>
            <a:ext cx="0" cy="23336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0469" name="Line 90"/>
          <p:cNvSpPr>
            <a:spLocks noChangeShapeType="1"/>
          </p:cNvSpPr>
          <p:nvPr/>
        </p:nvSpPr>
        <p:spPr bwMode="auto">
          <a:xfrm>
            <a:off x="7559675" y="3910013"/>
            <a:ext cx="0" cy="23336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0470" name="Text Box 91"/>
          <p:cNvSpPr txBox="1">
            <a:spLocks noChangeArrowheads="1"/>
          </p:cNvSpPr>
          <p:nvPr/>
        </p:nvSpPr>
        <p:spPr bwMode="auto">
          <a:xfrm>
            <a:off x="4730750" y="4138613"/>
            <a:ext cx="69373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sent 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ACKed</a:t>
            </a:r>
          </a:p>
        </p:txBody>
      </p:sp>
      <p:sp>
        <p:nvSpPr>
          <p:cNvPr id="60471" name="Text Box 92"/>
          <p:cNvSpPr txBox="1">
            <a:spLocks noChangeArrowheads="1"/>
          </p:cNvSpPr>
          <p:nvPr/>
        </p:nvSpPr>
        <p:spPr bwMode="auto">
          <a:xfrm>
            <a:off x="5711825" y="4144963"/>
            <a:ext cx="1066800" cy="674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dirty="0" smtClean="0">
                <a:solidFill>
                  <a:srgbClr val="000000"/>
                </a:solidFill>
              </a:rPr>
              <a:t>sent, not-yet </a:t>
            </a:r>
            <a:r>
              <a:rPr lang="en-US" altLang="en-US" sz="1400" dirty="0" err="1" smtClean="0">
                <a:solidFill>
                  <a:srgbClr val="000000"/>
                </a:solidFill>
              </a:rPr>
              <a:t>ACKed</a:t>
            </a:r>
            <a:endParaRPr lang="en-US" altLang="en-US" sz="1400" dirty="0" smtClean="0">
              <a:solidFill>
                <a:srgbClr val="000000"/>
              </a:solidFill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dirty="0" smtClean="0">
                <a:solidFill>
                  <a:srgbClr val="000000"/>
                </a:solidFill>
              </a:rPr>
              <a:t>(</a:t>
            </a:r>
            <a:r>
              <a:rPr lang="en-US" altLang="ja-JP" sz="1400" dirty="0" smtClean="0">
                <a:solidFill>
                  <a:srgbClr val="000000"/>
                </a:solidFill>
              </a:rPr>
              <a:t>“in-flight”)</a:t>
            </a:r>
            <a:endParaRPr lang="en-US" altLang="en-US" sz="1400" dirty="0" smtClean="0">
              <a:solidFill>
                <a:srgbClr val="000000"/>
              </a:solidFill>
            </a:endParaRPr>
          </a:p>
        </p:txBody>
      </p:sp>
      <p:sp>
        <p:nvSpPr>
          <p:cNvPr id="60472" name="Text Box 93"/>
          <p:cNvSpPr txBox="1">
            <a:spLocks noChangeArrowheads="1"/>
          </p:cNvSpPr>
          <p:nvPr/>
        </p:nvSpPr>
        <p:spPr bwMode="auto">
          <a:xfrm>
            <a:off x="6691313" y="4140200"/>
            <a:ext cx="1066800" cy="66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usable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but not 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yet sent</a:t>
            </a:r>
          </a:p>
        </p:txBody>
      </p:sp>
      <p:sp>
        <p:nvSpPr>
          <p:cNvPr id="60473" name="Text Box 94"/>
          <p:cNvSpPr txBox="1">
            <a:spLocks noChangeArrowheads="1"/>
          </p:cNvSpPr>
          <p:nvPr/>
        </p:nvSpPr>
        <p:spPr bwMode="auto">
          <a:xfrm>
            <a:off x="7448550" y="4144963"/>
            <a:ext cx="8191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not 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usable</a:t>
            </a:r>
          </a:p>
        </p:txBody>
      </p:sp>
      <p:sp>
        <p:nvSpPr>
          <p:cNvPr id="60474" name="Text Box 96"/>
          <p:cNvSpPr txBox="1">
            <a:spLocks noChangeArrowheads="1"/>
          </p:cNvSpPr>
          <p:nvPr/>
        </p:nvSpPr>
        <p:spPr bwMode="auto">
          <a:xfrm>
            <a:off x="5791200" y="2573338"/>
            <a:ext cx="113188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window size</a:t>
            </a:r>
          </a:p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1" smtClean="0">
                <a:solidFill>
                  <a:srgbClr val="000000"/>
                </a:solidFill>
              </a:rPr>
              <a:t> N</a:t>
            </a:r>
          </a:p>
        </p:txBody>
      </p:sp>
      <p:grpSp>
        <p:nvGrpSpPr>
          <p:cNvPr id="61499" name="Group 99"/>
          <p:cNvGrpSpPr>
            <a:grpSpLocks/>
          </p:cNvGrpSpPr>
          <p:nvPr/>
        </p:nvGrpSpPr>
        <p:grpSpPr bwMode="auto">
          <a:xfrm>
            <a:off x="6557963" y="2797175"/>
            <a:ext cx="593725" cy="136525"/>
            <a:chOff x="4250" y="1692"/>
            <a:chExt cx="374" cy="86"/>
          </a:xfrm>
        </p:grpSpPr>
        <p:sp>
          <p:nvSpPr>
            <p:cNvPr id="60501" name="Line 97"/>
            <p:cNvSpPr>
              <a:spLocks noChangeShapeType="1"/>
            </p:cNvSpPr>
            <p:nvPr/>
          </p:nvSpPr>
          <p:spPr bwMode="auto">
            <a:xfrm>
              <a:off x="4250" y="1738"/>
              <a:ext cx="374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0502" name="Line 98"/>
            <p:cNvSpPr>
              <a:spLocks noChangeShapeType="1"/>
            </p:cNvSpPr>
            <p:nvPr/>
          </p:nvSpPr>
          <p:spPr bwMode="auto">
            <a:xfrm>
              <a:off x="4622" y="1692"/>
              <a:ext cx="0" cy="8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61500" name="Group 100"/>
          <p:cNvGrpSpPr>
            <a:grpSpLocks/>
          </p:cNvGrpSpPr>
          <p:nvPr/>
        </p:nvGrpSpPr>
        <p:grpSpPr bwMode="auto">
          <a:xfrm rot="10800000">
            <a:off x="5665788" y="2822575"/>
            <a:ext cx="593725" cy="136525"/>
            <a:chOff x="4250" y="1692"/>
            <a:chExt cx="374" cy="86"/>
          </a:xfrm>
        </p:grpSpPr>
        <p:sp>
          <p:nvSpPr>
            <p:cNvPr id="60499" name="Line 101"/>
            <p:cNvSpPr>
              <a:spLocks noChangeShapeType="1"/>
            </p:cNvSpPr>
            <p:nvPr/>
          </p:nvSpPr>
          <p:spPr bwMode="auto">
            <a:xfrm>
              <a:off x="4251" y="1739"/>
              <a:ext cx="374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0500" name="Line 102"/>
            <p:cNvSpPr>
              <a:spLocks noChangeShapeType="1"/>
            </p:cNvSpPr>
            <p:nvPr/>
          </p:nvSpPr>
          <p:spPr bwMode="auto">
            <a:xfrm>
              <a:off x="4623" y="1693"/>
              <a:ext cx="0" cy="8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60477" name="Text Box 196"/>
          <p:cNvSpPr txBox="1">
            <a:spLocks noChangeArrowheads="1"/>
          </p:cNvSpPr>
          <p:nvPr/>
        </p:nvSpPr>
        <p:spPr bwMode="auto">
          <a:xfrm>
            <a:off x="4946650" y="3592513"/>
            <a:ext cx="3178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lvl="1"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1" smtClean="0">
                <a:solidFill>
                  <a:srgbClr val="000000"/>
                </a:solidFill>
              </a:rPr>
              <a:t>sender sequence number space </a:t>
            </a:r>
          </a:p>
        </p:txBody>
      </p:sp>
      <p:grpSp>
        <p:nvGrpSpPr>
          <p:cNvPr id="187591" name="Group 199"/>
          <p:cNvGrpSpPr>
            <a:grpSpLocks/>
          </p:cNvGrpSpPr>
          <p:nvPr/>
        </p:nvGrpSpPr>
        <p:grpSpPr bwMode="auto">
          <a:xfrm>
            <a:off x="4449763" y="1068388"/>
            <a:ext cx="2952750" cy="1954212"/>
            <a:chOff x="2768" y="673"/>
            <a:chExt cx="1860" cy="1231"/>
          </a:xfrm>
        </p:grpSpPr>
        <p:sp>
          <p:nvSpPr>
            <p:cNvPr id="60479" name="Rectangle 171"/>
            <p:cNvSpPr>
              <a:spLocks noChangeArrowheads="1"/>
            </p:cNvSpPr>
            <p:nvPr/>
          </p:nvSpPr>
          <p:spPr bwMode="auto">
            <a:xfrm>
              <a:off x="2840" y="1028"/>
              <a:ext cx="1202" cy="13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grpSp>
          <p:nvGrpSpPr>
            <p:cNvPr id="61504" name="Group 172"/>
            <p:cNvGrpSpPr>
              <a:grpSpLocks/>
            </p:cNvGrpSpPr>
            <p:nvPr/>
          </p:nvGrpSpPr>
          <p:grpSpPr bwMode="auto">
            <a:xfrm>
              <a:off x="2820" y="872"/>
              <a:ext cx="1252" cy="714"/>
              <a:chOff x="1976" y="2984"/>
              <a:chExt cx="1252" cy="714"/>
            </a:xfrm>
          </p:grpSpPr>
          <p:sp>
            <p:nvSpPr>
              <p:cNvPr id="60483" name="Rectangle 173"/>
              <p:cNvSpPr>
                <a:spLocks noChangeArrowheads="1"/>
              </p:cNvSpPr>
              <p:nvPr/>
            </p:nvSpPr>
            <p:spPr bwMode="auto">
              <a:xfrm>
                <a:off x="1994" y="2995"/>
                <a:ext cx="1210" cy="70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484" name="Text Box 174"/>
              <p:cNvSpPr txBox="1">
                <a:spLocks noChangeArrowheads="1"/>
              </p:cNvSpPr>
              <p:nvPr/>
            </p:nvSpPr>
            <p:spPr bwMode="auto">
              <a:xfrm>
                <a:off x="2001" y="2984"/>
                <a:ext cx="5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smtClean="0">
                    <a:solidFill>
                      <a:srgbClr val="000000"/>
                    </a:solidFill>
                    <a:latin typeface="Arial" charset="0"/>
                  </a:rPr>
                  <a:t>source port #</a:t>
                </a:r>
              </a:p>
            </p:txBody>
          </p:sp>
          <p:sp>
            <p:nvSpPr>
              <p:cNvPr id="60485" name="Text Box 175"/>
              <p:cNvSpPr txBox="1">
                <a:spLocks noChangeArrowheads="1"/>
              </p:cNvSpPr>
              <p:nvPr/>
            </p:nvSpPr>
            <p:spPr bwMode="auto">
              <a:xfrm>
                <a:off x="2648" y="2987"/>
                <a:ext cx="49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smtClean="0">
                    <a:solidFill>
                      <a:srgbClr val="000000"/>
                    </a:solidFill>
                    <a:latin typeface="Arial" charset="0"/>
                  </a:rPr>
                  <a:t>dest port #</a:t>
                </a:r>
              </a:p>
            </p:txBody>
          </p:sp>
          <p:sp>
            <p:nvSpPr>
              <p:cNvPr id="60486" name="Text Box 176"/>
              <p:cNvSpPr txBox="1">
                <a:spLocks noChangeArrowheads="1"/>
              </p:cNvSpPr>
              <p:nvPr/>
            </p:nvSpPr>
            <p:spPr bwMode="auto">
              <a:xfrm>
                <a:off x="2154" y="3117"/>
                <a:ext cx="91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smtClean="0">
                    <a:solidFill>
                      <a:srgbClr val="FFFFFF"/>
                    </a:solidFill>
                    <a:latin typeface="Arial" charset="0"/>
                  </a:rPr>
                  <a:t>sequence number</a:t>
                </a:r>
              </a:p>
            </p:txBody>
          </p:sp>
          <p:sp>
            <p:nvSpPr>
              <p:cNvPr id="60487" name="Text Box 177"/>
              <p:cNvSpPr txBox="1">
                <a:spLocks noChangeArrowheads="1"/>
              </p:cNvSpPr>
              <p:nvPr/>
            </p:nvSpPr>
            <p:spPr bwMode="auto">
              <a:xfrm>
                <a:off x="1976" y="3257"/>
                <a:ext cx="125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smtClean="0">
                    <a:solidFill>
                      <a:srgbClr val="000000"/>
                    </a:solidFill>
                    <a:latin typeface="Arial" charset="0"/>
                  </a:rPr>
                  <a:t>acknowledgement number</a:t>
                </a:r>
              </a:p>
            </p:txBody>
          </p:sp>
          <p:sp>
            <p:nvSpPr>
              <p:cNvPr id="60488" name="Text Box 178"/>
              <p:cNvSpPr txBox="1">
                <a:spLocks noChangeArrowheads="1"/>
              </p:cNvSpPr>
              <p:nvPr/>
            </p:nvSpPr>
            <p:spPr bwMode="auto">
              <a:xfrm>
                <a:off x="2053" y="3544"/>
                <a:ext cx="47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smtClean="0">
                    <a:solidFill>
                      <a:srgbClr val="000000"/>
                    </a:solidFill>
                    <a:latin typeface="Arial" charset="0"/>
                  </a:rPr>
                  <a:t>checksum</a:t>
                </a:r>
              </a:p>
            </p:txBody>
          </p:sp>
          <p:sp>
            <p:nvSpPr>
              <p:cNvPr id="60489" name="Line 179"/>
              <p:cNvSpPr>
                <a:spLocks noChangeShapeType="1"/>
              </p:cNvSpPr>
              <p:nvPr/>
            </p:nvSpPr>
            <p:spPr bwMode="auto">
              <a:xfrm>
                <a:off x="1994" y="3138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0490" name="Line 180"/>
              <p:cNvSpPr>
                <a:spLocks noChangeShapeType="1"/>
              </p:cNvSpPr>
              <p:nvPr/>
            </p:nvSpPr>
            <p:spPr bwMode="auto">
              <a:xfrm>
                <a:off x="1994" y="3274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0491" name="Line 181"/>
              <p:cNvSpPr>
                <a:spLocks noChangeShapeType="1"/>
              </p:cNvSpPr>
              <p:nvPr/>
            </p:nvSpPr>
            <p:spPr bwMode="auto">
              <a:xfrm>
                <a:off x="1992" y="3414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0492" name="Line 182"/>
              <p:cNvSpPr>
                <a:spLocks noChangeShapeType="1"/>
              </p:cNvSpPr>
              <p:nvPr/>
            </p:nvSpPr>
            <p:spPr bwMode="auto">
              <a:xfrm>
                <a:off x="2588" y="2994"/>
                <a:ext cx="0" cy="1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0493" name="Line 183"/>
              <p:cNvSpPr>
                <a:spLocks noChangeShapeType="1"/>
              </p:cNvSpPr>
              <p:nvPr/>
            </p:nvSpPr>
            <p:spPr bwMode="auto">
              <a:xfrm>
                <a:off x="2588" y="3416"/>
                <a:ext cx="0" cy="2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0494" name="Line 184"/>
              <p:cNvSpPr>
                <a:spLocks noChangeShapeType="1"/>
              </p:cNvSpPr>
              <p:nvPr/>
            </p:nvSpPr>
            <p:spPr bwMode="auto">
              <a:xfrm>
                <a:off x="1994" y="3548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0495" name="Text Box 185"/>
              <p:cNvSpPr txBox="1">
                <a:spLocks noChangeArrowheads="1"/>
              </p:cNvSpPr>
              <p:nvPr/>
            </p:nvSpPr>
            <p:spPr bwMode="auto">
              <a:xfrm>
                <a:off x="2708" y="3390"/>
                <a:ext cx="32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smtClean="0">
                    <a:solidFill>
                      <a:srgbClr val="000000"/>
                    </a:solidFill>
                    <a:latin typeface="Arial" charset="0"/>
                  </a:rPr>
                  <a:t>rwnd</a:t>
                </a:r>
              </a:p>
            </p:txBody>
          </p:sp>
          <p:sp>
            <p:nvSpPr>
              <p:cNvPr id="60496" name="Text Box 186"/>
              <p:cNvSpPr txBox="1">
                <a:spLocks noChangeArrowheads="1"/>
              </p:cNvSpPr>
              <p:nvPr/>
            </p:nvSpPr>
            <p:spPr bwMode="auto">
              <a:xfrm>
                <a:off x="2651" y="3544"/>
                <a:ext cx="4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smtClean="0">
                    <a:solidFill>
                      <a:srgbClr val="000000"/>
                    </a:solidFill>
                    <a:latin typeface="Arial" charset="0"/>
                  </a:rPr>
                  <a:t>urg pointer</a:t>
                </a:r>
              </a:p>
            </p:txBody>
          </p:sp>
          <p:sp>
            <p:nvSpPr>
              <p:cNvPr id="60497" name="Line 187"/>
              <p:cNvSpPr>
                <a:spLocks noChangeShapeType="1"/>
              </p:cNvSpPr>
              <p:nvPr/>
            </p:nvSpPr>
            <p:spPr bwMode="auto">
              <a:xfrm>
                <a:off x="2398" y="3413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0498" name="Line 188"/>
              <p:cNvSpPr>
                <a:spLocks noChangeShapeType="1"/>
              </p:cNvSpPr>
              <p:nvPr/>
            </p:nvSpPr>
            <p:spPr bwMode="auto">
              <a:xfrm>
                <a:off x="2143" y="3412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60481" name="Text Box 189"/>
            <p:cNvSpPr txBox="1">
              <a:spLocks noChangeArrowheads="1"/>
            </p:cNvSpPr>
            <p:nvPr/>
          </p:nvSpPr>
          <p:spPr bwMode="auto">
            <a:xfrm>
              <a:off x="2768" y="673"/>
              <a:ext cx="186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outgoing segment from sender</a:t>
              </a:r>
            </a:p>
          </p:txBody>
        </p:sp>
        <p:sp>
          <p:nvSpPr>
            <p:cNvPr id="61506" name="Freeform 190"/>
            <p:cNvSpPr>
              <a:spLocks/>
            </p:cNvSpPr>
            <p:nvPr/>
          </p:nvSpPr>
          <p:spPr bwMode="auto">
            <a:xfrm>
              <a:off x="4050" y="1080"/>
              <a:ext cx="107" cy="824"/>
            </a:xfrm>
            <a:custGeom>
              <a:avLst/>
              <a:gdLst>
                <a:gd name="T0" fmla="*/ 0 w 107"/>
                <a:gd name="T1" fmla="*/ 0 h 910"/>
                <a:gd name="T2" fmla="*/ 107 w 107"/>
                <a:gd name="T3" fmla="*/ 0 h 910"/>
                <a:gd name="T4" fmla="*/ 107 w 107"/>
                <a:gd name="T5" fmla="*/ 553 h 91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7" h="910">
                  <a:moveTo>
                    <a:pt x="0" y="0"/>
                  </a:moveTo>
                  <a:lnTo>
                    <a:pt x="107" y="0"/>
                  </a:lnTo>
                  <a:lnTo>
                    <a:pt x="107" y="910"/>
                  </a:lnTo>
                </a:path>
              </a:pathLst>
            </a:custGeom>
            <a:noFill/>
            <a:ln w="9525" cap="flat" cmpd="sng">
              <a:solidFill>
                <a:srgbClr val="CC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676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7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60419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C26D7C7B-23F4-40AB-BC76-44C856D3288D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pic>
        <p:nvPicPr>
          <p:cNvPr id="61444" name="Picture 3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815975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1" name="Rectangle 4"/>
          <p:cNvSpPr>
            <a:spLocks noGrp="1" noChangeArrowheads="1"/>
          </p:cNvSpPr>
          <p:nvPr>
            <p:ph type="title"/>
          </p:nvPr>
        </p:nvSpPr>
        <p:spPr>
          <a:xfrm>
            <a:off x="366713" y="150813"/>
            <a:ext cx="7772400" cy="885825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TCP seq. numbers, ACKs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533400" y="1600201"/>
            <a:ext cx="8077200" cy="3733800"/>
          </a:xfrm>
        </p:spPr>
        <p:txBody>
          <a:bodyPr/>
          <a:lstStyle/>
          <a:p>
            <a:r>
              <a:rPr lang="en-US" u="sng" dirty="0" smtClean="0">
                <a:solidFill>
                  <a:srgbClr val="C00000"/>
                </a:solidFill>
              </a:rPr>
              <a:t>Example</a:t>
            </a:r>
            <a:r>
              <a:rPr lang="en-US" dirty="0" smtClean="0">
                <a:solidFill>
                  <a:srgbClr val="C00000"/>
                </a:solidFill>
              </a:rPr>
              <a:t>: </a:t>
            </a:r>
            <a:r>
              <a:rPr lang="en-US" b="1" dirty="0" smtClean="0">
                <a:solidFill>
                  <a:srgbClr val="C00000"/>
                </a:solidFill>
              </a:rPr>
              <a:t>Dividing file data into TCP segments</a:t>
            </a:r>
          </a:p>
          <a:p>
            <a:pPr lvl="1"/>
            <a:r>
              <a:rPr lang="en-US" dirty="0" smtClean="0"/>
              <a:t>Host A wants to send a stream of data to a process in Host B over a TCP connection.</a:t>
            </a:r>
          </a:p>
          <a:p>
            <a:pPr lvl="1"/>
            <a:r>
              <a:rPr lang="en-US" dirty="0" smtClean="0"/>
              <a:t>The TCP in Host A will implicitly number each byte in the data stream.</a:t>
            </a:r>
          </a:p>
          <a:p>
            <a:pPr lvl="2"/>
            <a:r>
              <a:rPr lang="en-US" sz="2400" dirty="0" smtClean="0"/>
              <a:t>The data stream consists of a file consisting of 5000 bytes.</a:t>
            </a:r>
          </a:p>
          <a:p>
            <a:pPr lvl="2"/>
            <a:r>
              <a:rPr lang="en-US" sz="2400" dirty="0" smtClean="0"/>
              <a:t>MSS (Maximum Segment Size) is 1000 bytes.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682840"/>
            <a:ext cx="778192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363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60419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C26D7C7B-23F4-40AB-BC76-44C856D3288D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pic>
        <p:nvPicPr>
          <p:cNvPr id="61444" name="Picture 3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815975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1" name="Rectangle 4"/>
          <p:cNvSpPr>
            <a:spLocks noGrp="1" noChangeArrowheads="1"/>
          </p:cNvSpPr>
          <p:nvPr>
            <p:ph type="title"/>
          </p:nvPr>
        </p:nvSpPr>
        <p:spPr>
          <a:xfrm>
            <a:off x="366713" y="150813"/>
            <a:ext cx="7772400" cy="885825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TCP seq. numbers, ACKs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8077200" cy="4648200"/>
          </a:xfrm>
        </p:spPr>
        <p:txBody>
          <a:bodyPr/>
          <a:lstStyle/>
          <a:p>
            <a:r>
              <a:rPr lang="en-US" u="sng" dirty="0" smtClean="0">
                <a:solidFill>
                  <a:srgbClr val="C00000"/>
                </a:solidFill>
              </a:rPr>
              <a:t>Example</a:t>
            </a:r>
            <a:r>
              <a:rPr lang="en-US" dirty="0" smtClean="0">
                <a:solidFill>
                  <a:srgbClr val="C00000"/>
                </a:solidFill>
              </a:rPr>
              <a:t>: </a:t>
            </a:r>
            <a:r>
              <a:rPr lang="en-US" b="1" dirty="0" smtClean="0">
                <a:solidFill>
                  <a:srgbClr val="C00000"/>
                </a:solidFill>
              </a:rPr>
              <a:t>Dividing file data into TCP segments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Sequence numbers by </a:t>
            </a:r>
            <a:r>
              <a:rPr lang="en-US" dirty="0" smtClean="0">
                <a:solidFill>
                  <a:srgbClr val="FF0000"/>
                </a:solidFill>
              </a:rPr>
              <a:t>A (sender)?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ACK numbers by B (receiver)?</a:t>
            </a:r>
          </a:p>
          <a:p>
            <a:pPr lvl="2"/>
            <a:r>
              <a:rPr lang="en-US" sz="2400" dirty="0" smtClean="0"/>
              <a:t>The ACK # that B puts in its segment is the Sequence # of the next byte that B is expecting from A.</a:t>
            </a:r>
          </a:p>
          <a:p>
            <a:pPr lvl="1"/>
            <a:endParaRPr lang="en-US" sz="2800" dirty="0" smtClean="0"/>
          </a:p>
          <a:p>
            <a:pPr lvl="1"/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682840"/>
            <a:ext cx="778192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" name="Oval 111"/>
          <p:cNvSpPr/>
          <p:nvPr/>
        </p:nvSpPr>
        <p:spPr bwMode="auto">
          <a:xfrm>
            <a:off x="1115290" y="6096000"/>
            <a:ext cx="737616" cy="609600"/>
          </a:xfrm>
          <a:prstGeom prst="ellipse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4" name="Oval 113"/>
          <p:cNvSpPr/>
          <p:nvPr/>
        </p:nvSpPr>
        <p:spPr bwMode="auto">
          <a:xfrm>
            <a:off x="3990110" y="6096000"/>
            <a:ext cx="737616" cy="609600"/>
          </a:xfrm>
          <a:prstGeom prst="ellipse">
            <a:avLst/>
          </a:prstGeom>
          <a:noFill/>
          <a:ln w="57150">
            <a:solidFill>
              <a:srgbClr val="00B05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98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60419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C26D7C7B-23F4-40AB-BC76-44C856D3288D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pic>
        <p:nvPicPr>
          <p:cNvPr id="61444" name="Picture 3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815975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1" name="Rectangle 4"/>
          <p:cNvSpPr>
            <a:spLocks noGrp="1" noChangeArrowheads="1"/>
          </p:cNvSpPr>
          <p:nvPr>
            <p:ph type="title"/>
          </p:nvPr>
        </p:nvSpPr>
        <p:spPr>
          <a:xfrm>
            <a:off x="366713" y="150813"/>
            <a:ext cx="7772400" cy="885825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TCP seq. numbers, ACKs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8077200" cy="4648200"/>
          </a:xfrm>
        </p:spPr>
        <p:txBody>
          <a:bodyPr/>
          <a:lstStyle/>
          <a:p>
            <a:r>
              <a:rPr lang="en-US" u="sng" dirty="0" smtClean="0">
                <a:solidFill>
                  <a:srgbClr val="C00000"/>
                </a:solidFill>
              </a:rPr>
              <a:t>Example</a:t>
            </a:r>
            <a:r>
              <a:rPr lang="en-US" dirty="0" smtClean="0">
                <a:solidFill>
                  <a:srgbClr val="C00000"/>
                </a:solidFill>
              </a:rPr>
              <a:t>: </a:t>
            </a:r>
            <a:r>
              <a:rPr lang="en-US" b="1" dirty="0" smtClean="0">
                <a:solidFill>
                  <a:srgbClr val="C00000"/>
                </a:solidFill>
              </a:rPr>
              <a:t>Dividing file data into TCP segments</a:t>
            </a:r>
          </a:p>
          <a:p>
            <a:pPr lvl="1"/>
            <a:r>
              <a:rPr lang="en-US" u="sng" dirty="0" smtClean="0"/>
              <a:t>Question</a:t>
            </a:r>
            <a:r>
              <a:rPr lang="en-US" dirty="0" smtClean="0"/>
              <a:t>. </a:t>
            </a:r>
          </a:p>
          <a:p>
            <a:pPr lvl="2"/>
            <a:r>
              <a:rPr lang="en-US" sz="2400" dirty="0" smtClean="0"/>
              <a:t>Suppose B has received one segment from A containing bytes 0 from 535.</a:t>
            </a:r>
          </a:p>
          <a:p>
            <a:pPr lvl="2"/>
            <a:r>
              <a:rPr lang="en-US" sz="2400" dirty="0" smtClean="0"/>
              <a:t>B is about to send a segment to A.</a:t>
            </a:r>
          </a:p>
          <a:p>
            <a:pPr lvl="2"/>
            <a:r>
              <a:rPr lang="en-US" sz="2400" dirty="0" smtClean="0"/>
              <a:t>B waits for bytes from 536 and all the subsequent bytes in A’s data stream.</a:t>
            </a:r>
          </a:p>
          <a:p>
            <a:pPr lvl="2"/>
            <a:r>
              <a:rPr lang="en-US" sz="2400" dirty="0" smtClean="0"/>
              <a:t>What ACK # in B’s segment sent to A?</a:t>
            </a:r>
          </a:p>
          <a:p>
            <a:pPr lvl="3"/>
            <a:r>
              <a:rPr lang="en-US" sz="2200" dirty="0" smtClean="0">
                <a:solidFill>
                  <a:srgbClr val="00B050"/>
                </a:solidFill>
                <a:latin typeface="+mn-lt"/>
              </a:rPr>
              <a:t>Answer: 536</a:t>
            </a:r>
          </a:p>
          <a:p>
            <a:pPr lvl="1"/>
            <a:endParaRPr lang="en-US" sz="3200" dirty="0" smtClean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81162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60419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C26D7C7B-23F4-40AB-BC76-44C856D3288D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pic>
        <p:nvPicPr>
          <p:cNvPr id="61444" name="Picture 3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815975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1" name="Rectangle 4"/>
          <p:cNvSpPr>
            <a:spLocks noGrp="1" noChangeArrowheads="1"/>
          </p:cNvSpPr>
          <p:nvPr>
            <p:ph type="title"/>
          </p:nvPr>
        </p:nvSpPr>
        <p:spPr>
          <a:xfrm>
            <a:off x="366713" y="150813"/>
            <a:ext cx="7772400" cy="885825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TCP seq. numbers, ACKs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8077200" cy="4648200"/>
          </a:xfrm>
        </p:spPr>
        <p:txBody>
          <a:bodyPr/>
          <a:lstStyle/>
          <a:p>
            <a:r>
              <a:rPr lang="en-US" u="sng" dirty="0" smtClean="0">
                <a:solidFill>
                  <a:srgbClr val="C00000"/>
                </a:solidFill>
              </a:rPr>
              <a:t>Example</a:t>
            </a:r>
            <a:r>
              <a:rPr lang="en-US" dirty="0" smtClean="0">
                <a:solidFill>
                  <a:srgbClr val="C00000"/>
                </a:solidFill>
              </a:rPr>
              <a:t>: </a:t>
            </a:r>
            <a:r>
              <a:rPr lang="en-US" b="1" dirty="0" smtClean="0">
                <a:solidFill>
                  <a:srgbClr val="C00000"/>
                </a:solidFill>
              </a:rPr>
              <a:t>Dividing file data into TCP segments</a:t>
            </a:r>
          </a:p>
          <a:p>
            <a:pPr lvl="1"/>
            <a:r>
              <a:rPr lang="en-US" sz="2000" u="sng" dirty="0" smtClean="0"/>
              <a:t>Question</a:t>
            </a:r>
            <a:r>
              <a:rPr lang="en-US" sz="2000" dirty="0" smtClean="0"/>
              <a:t>. </a:t>
            </a:r>
          </a:p>
          <a:p>
            <a:pPr lvl="2"/>
            <a:r>
              <a:rPr lang="en-US" dirty="0" smtClean="0"/>
              <a:t>Suppose B has received one segment from A containing </a:t>
            </a:r>
            <a:r>
              <a:rPr lang="en-US" u="sng" dirty="0" smtClean="0">
                <a:solidFill>
                  <a:srgbClr val="0070C0"/>
                </a:solidFill>
              </a:rPr>
              <a:t>bytes 0 from 535</a:t>
            </a:r>
            <a:r>
              <a:rPr lang="en-US" dirty="0" smtClean="0"/>
              <a:t>, and another segment containing </a:t>
            </a:r>
            <a:r>
              <a:rPr lang="en-US" u="sng" dirty="0" smtClean="0">
                <a:solidFill>
                  <a:srgbClr val="7030A0"/>
                </a:solidFill>
              </a:rPr>
              <a:t>bytes 900 through 1000</a:t>
            </a:r>
            <a:r>
              <a:rPr lang="en-US" dirty="0" smtClean="0"/>
              <a:t>. (For some reason, B has not yet received bytes 536 through 899.)</a:t>
            </a:r>
          </a:p>
          <a:p>
            <a:pPr lvl="2"/>
            <a:r>
              <a:rPr lang="en-US" dirty="0" smtClean="0"/>
              <a:t>B is about to send a segment to A.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B waits for </a:t>
            </a:r>
            <a:r>
              <a:rPr lang="en-US" u="sng" dirty="0" smtClean="0">
                <a:solidFill>
                  <a:srgbClr val="FF0000"/>
                </a:solidFill>
              </a:rPr>
              <a:t>bytes from 536</a:t>
            </a:r>
            <a:r>
              <a:rPr lang="en-US" dirty="0" smtClean="0">
                <a:solidFill>
                  <a:srgbClr val="FF0000"/>
                </a:solidFill>
              </a:rPr>
              <a:t> and all the subsequent bytes in A’s data stream.</a:t>
            </a:r>
          </a:p>
          <a:p>
            <a:pPr lvl="2"/>
            <a:r>
              <a:rPr lang="en-US" dirty="0" smtClean="0"/>
              <a:t>What ACK # in B’s segment sent to A?</a:t>
            </a:r>
          </a:p>
          <a:p>
            <a:pPr lvl="3"/>
            <a:r>
              <a:rPr lang="en-US" sz="2000" dirty="0" smtClean="0">
                <a:latin typeface="+mn-lt"/>
              </a:rPr>
              <a:t>After receiving the </a:t>
            </a:r>
            <a:r>
              <a:rPr lang="en-US" sz="2000" u="sng" dirty="0" smtClean="0">
                <a:solidFill>
                  <a:srgbClr val="0070C0"/>
                </a:solidFill>
                <a:latin typeface="+mn-lt"/>
              </a:rPr>
              <a:t>1</a:t>
            </a:r>
            <a:r>
              <a:rPr lang="en-US" sz="2000" u="sng" baseline="30000" dirty="0" smtClean="0">
                <a:solidFill>
                  <a:srgbClr val="0070C0"/>
                </a:solidFill>
                <a:latin typeface="+mn-lt"/>
              </a:rPr>
              <a:t>st</a:t>
            </a:r>
            <a:r>
              <a:rPr lang="en-US" sz="2000" u="sng" dirty="0" smtClean="0">
                <a:solidFill>
                  <a:srgbClr val="0070C0"/>
                </a:solidFill>
                <a:latin typeface="+mn-lt"/>
              </a:rPr>
              <a:t> segment</a:t>
            </a:r>
            <a:r>
              <a:rPr lang="en-US" sz="2000" dirty="0" smtClean="0">
                <a:latin typeface="+mn-lt"/>
              </a:rPr>
              <a:t>? </a:t>
            </a:r>
            <a:r>
              <a:rPr lang="en-US" sz="2000" dirty="0" smtClean="0">
                <a:solidFill>
                  <a:srgbClr val="00B050"/>
                </a:solidFill>
                <a:latin typeface="+mn-lt"/>
              </a:rPr>
              <a:t>ACK # 536</a:t>
            </a:r>
          </a:p>
          <a:p>
            <a:pPr lvl="3"/>
            <a:r>
              <a:rPr lang="en-US" sz="2000" dirty="0" smtClean="0">
                <a:latin typeface="+mn-lt"/>
              </a:rPr>
              <a:t>After receiving the </a:t>
            </a:r>
            <a:r>
              <a:rPr lang="en-US" sz="2000" u="sng" dirty="0" smtClean="0">
                <a:solidFill>
                  <a:srgbClr val="7030A0"/>
                </a:solidFill>
                <a:latin typeface="+mn-lt"/>
              </a:rPr>
              <a:t>2</a:t>
            </a:r>
            <a:r>
              <a:rPr lang="en-US" sz="2000" u="sng" baseline="30000" dirty="0" smtClean="0">
                <a:solidFill>
                  <a:srgbClr val="7030A0"/>
                </a:solidFill>
                <a:latin typeface="+mn-lt"/>
              </a:rPr>
              <a:t>nd</a:t>
            </a:r>
            <a:r>
              <a:rPr lang="en-US" sz="2000" u="sng" dirty="0" smtClean="0">
                <a:solidFill>
                  <a:srgbClr val="7030A0"/>
                </a:solidFill>
                <a:latin typeface="+mn-lt"/>
              </a:rPr>
              <a:t> segment</a:t>
            </a:r>
            <a:r>
              <a:rPr lang="en-US" sz="2000" dirty="0">
                <a:latin typeface="+mn-lt"/>
              </a:rPr>
              <a:t>? </a:t>
            </a:r>
            <a:r>
              <a:rPr lang="en-US" sz="2000" dirty="0">
                <a:solidFill>
                  <a:srgbClr val="00B050"/>
                </a:solidFill>
                <a:latin typeface="+mn-lt"/>
              </a:rPr>
              <a:t>ACK # 536</a:t>
            </a:r>
            <a:endParaRPr lang="en-US" sz="2000" dirty="0" smtClean="0">
              <a:solidFill>
                <a:srgbClr val="00B050"/>
              </a:solidFill>
              <a:latin typeface="+mn-lt"/>
            </a:endParaRPr>
          </a:p>
          <a:p>
            <a:pPr lvl="1"/>
            <a:endParaRPr lang="en-US" sz="2800" dirty="0" smtClean="0"/>
          </a:p>
          <a:p>
            <a:pPr lvl="1"/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1524000" y="5845314"/>
            <a:ext cx="6362255" cy="70788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/>
              <a:t>TCP only acknowledges bytes up to the first missing bytes! </a:t>
            </a:r>
            <a:br>
              <a:rPr lang="en-US" sz="2000" dirty="0" smtClean="0"/>
            </a:br>
            <a:r>
              <a:rPr lang="en-US" sz="2000" dirty="0" smtClean="0"/>
              <a:t>TCP provides </a:t>
            </a:r>
            <a:r>
              <a:rPr lang="en-US" sz="2000" b="1" dirty="0" smtClean="0"/>
              <a:t>cumulative ACKs</a:t>
            </a:r>
            <a:r>
              <a:rPr lang="en-US" sz="2000" dirty="0" smtClean="0"/>
              <a:t>. 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524284" y="5062452"/>
            <a:ext cx="1325403" cy="304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576888" y="5442089"/>
            <a:ext cx="1325403" cy="304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410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9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2226</TotalTime>
  <Words>2895</Words>
  <Application>Microsoft Macintosh PowerPoint</Application>
  <PresentationFormat>On-screen Show (4:3)</PresentationFormat>
  <Paragraphs>751</Paragraphs>
  <Slides>39</Slides>
  <Notes>5</Notes>
  <HiddenSlides>4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2" baseType="lpstr">
      <vt:lpstr>Arial</vt:lpstr>
      <vt:lpstr>Arial Narrow</vt:lpstr>
      <vt:lpstr>Calibri</vt:lpstr>
      <vt:lpstr>Comic Sans MS</vt:lpstr>
      <vt:lpstr>Courier New</vt:lpstr>
      <vt:lpstr>Gill Sans MT</vt:lpstr>
      <vt:lpstr>MS PGothic</vt:lpstr>
      <vt:lpstr>ＭＳ Ｐゴシック</vt:lpstr>
      <vt:lpstr>Symbol</vt:lpstr>
      <vt:lpstr>Tahoma</vt:lpstr>
      <vt:lpstr>Times New Roman</vt:lpstr>
      <vt:lpstr>Wingdings</vt:lpstr>
      <vt:lpstr>Default Design</vt:lpstr>
      <vt:lpstr>Chapter 3 outline</vt:lpstr>
      <vt:lpstr>TCP: Overview  RFCs: 793,1122,1323, 2018, 2581</vt:lpstr>
      <vt:lpstr>Chapter 3 outline</vt:lpstr>
      <vt:lpstr>TCP segment structure</vt:lpstr>
      <vt:lpstr>TCP seq. numbers, ACKs</vt:lpstr>
      <vt:lpstr>TCP seq. numbers, ACKs</vt:lpstr>
      <vt:lpstr>TCP seq. numbers, ACKs</vt:lpstr>
      <vt:lpstr>TCP seq. numbers, ACKs</vt:lpstr>
      <vt:lpstr>TCP seq. numbers, ACKs</vt:lpstr>
      <vt:lpstr>TCP seq. numbers, ACKs</vt:lpstr>
      <vt:lpstr>TCP round trip time, timeout</vt:lpstr>
      <vt:lpstr>TCP round trip time, timeout</vt:lpstr>
      <vt:lpstr>TCP round trip time, timeout</vt:lpstr>
      <vt:lpstr>Chapter 3 outline</vt:lpstr>
      <vt:lpstr>TCP reliable data transfer</vt:lpstr>
      <vt:lpstr>TCP sender events:</vt:lpstr>
      <vt:lpstr>TCP sender (simplified)</vt:lpstr>
      <vt:lpstr>TCP: retransmission scenarios</vt:lpstr>
      <vt:lpstr>TCP: retransmission scenarios</vt:lpstr>
      <vt:lpstr>TCP ACK generation [RFC 1122, RFC 2581]</vt:lpstr>
      <vt:lpstr>TCP fast retransmit</vt:lpstr>
      <vt:lpstr>TCP fast retransmit</vt:lpstr>
      <vt:lpstr>Chapter 3 outline</vt:lpstr>
      <vt:lpstr>TCP flow control</vt:lpstr>
      <vt:lpstr>TCP segment structure - review</vt:lpstr>
      <vt:lpstr>TCP flow control</vt:lpstr>
      <vt:lpstr>Chapter 3 outline</vt:lpstr>
      <vt:lpstr>Connection Management</vt:lpstr>
      <vt:lpstr>TCP segment structure - review</vt:lpstr>
      <vt:lpstr>TCP 3-way handshake</vt:lpstr>
      <vt:lpstr>TCP 3-way handshake: FSM</vt:lpstr>
      <vt:lpstr>TCP: closing a connection</vt:lpstr>
      <vt:lpstr>TCP: closing a connection</vt:lpstr>
      <vt:lpstr>Chapter 3 outline</vt:lpstr>
      <vt:lpstr>Principles of congestion control</vt:lpstr>
      <vt:lpstr>Principles of congestion control</vt:lpstr>
      <vt:lpstr>TCP congestion control</vt:lpstr>
      <vt:lpstr>TCP congestion control</vt:lpstr>
      <vt:lpstr>Flow control vs. Congestion control</vt:lpstr>
    </vt:vector>
  </TitlesOfParts>
  <Company>Hewlett-Packard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 outline</dc:title>
  <dc:creator>Anmin</dc:creator>
  <cp:lastModifiedBy>Cameron Keith Green</cp:lastModifiedBy>
  <cp:revision>93</cp:revision>
  <dcterms:created xsi:type="dcterms:W3CDTF">2013-10-22T19:39:02Z</dcterms:created>
  <dcterms:modified xsi:type="dcterms:W3CDTF">2016-10-28T20:31:23Z</dcterms:modified>
</cp:coreProperties>
</file>