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</p:sldMasterIdLst>
  <p:notesMasterIdLst>
    <p:notesMasterId r:id="rId5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1" r:id="rId26"/>
    <p:sldId id="272" r:id="rId27"/>
    <p:sldId id="273" r:id="rId28"/>
    <p:sldId id="274" r:id="rId29"/>
    <p:sldId id="275" r:id="rId30"/>
    <p:sldId id="276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429" autoAdjust="0"/>
  </p:normalViewPr>
  <p:slideViewPr>
    <p:cSldViewPr>
      <p:cViewPr varScale="1">
        <p:scale>
          <a:sx n="84" d="100"/>
          <a:sy n="84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B93D-7FC3-4E3C-BF86-17CB03678B9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4F555-2263-471C-BDBD-5EC48F9E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6C81B1D-FD69-4C2C-93F6-4D65E020BDB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8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5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6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078B96F-BCFB-4BEE-AC8F-830EDEBCF30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14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296CBD8-7951-4852-99E7-956EA6C64458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01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A3FD787-E0AB-460B-8DC0-FD5CED56DCD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81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40FC8D2-791C-4DFE-BB61-0E4D9600653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6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78F3865-D908-40A5-9CF4-F433DE0120A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12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46E5C63-FA33-45A8-9E05-37110E6D2DF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49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Internet Corporation for Assigned Names and Numbers (ICANN) accredits the various registrars.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http://www.internic.net</a:t>
            </a: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B8666B-DB6D-4A64-9066-7B1E515BFC0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14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79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AFFD072-EA41-4671-A9ED-D2C5632233A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8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9B0FE5-2467-425A-953A-4A1196083B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0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9B0FE5-2467-425A-953A-4A1196083B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2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9B0FE5-2467-425A-953A-4A1196083B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5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4C9743C-4FFD-4332-A863-B288CB3555CC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2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2058CCA-1B8E-4D61-B987-D4740DBCECB4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C19E982-1372-489C-85ED-15E4CA90146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8D455-F3AA-41D9-A448-B4D861FAE879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409A2DE6-C302-459A-BDE1-FBFCBCF31A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7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AF23-293E-45D1-B1F4-345DF23DF125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59C7A3E1-ECBD-440D-B6C7-EE449108E7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0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7A0A6-BDD3-4965-A73D-ED2EA0779C17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2826E0FF-BB49-4097-A5F4-9CA5316A92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8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2CAD-CF75-46DF-B9B4-4BE5B3E085E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F2DC0E0E-6082-4D81-A487-1F0469A2FD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7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4F18-797C-4A37-9543-253417BEDC69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8574CCDE-B227-4732-AE1F-080A7814BB1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5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302B-AB5C-42F6-8AAF-E3B56C151DC5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142A9456-F874-471A-8AC1-4892E5B1D3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74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B5912-93EA-4D89-AB97-FE104704F922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1CD695BC-AB63-4F3C-AF7B-A1D368D5B0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2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70B63-3A31-4001-9EAF-AC572BA3A860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27E5A678-8B1E-4384-9ABA-ADD87003A5E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1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A391-ACD5-41EE-9770-44B55BCE327A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876D11A8-41C1-490E-ADBC-FDB82E3CCA8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AB8D-9EBF-4D8B-A2D2-3C07286E7772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C921E534-6306-4879-8C6B-C5265E015F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5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0267A-C998-4066-98EA-2539DB7E5CF4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744A7579-9CF2-4446-B4E6-609DA67E83C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DF78-A945-4E05-A9D5-E2489D64783E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97FEDFD1-0EEB-42D0-82B9-70FE65AF9BF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4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4D14D-C0A4-4A24-9577-41069E497E93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0C7CB13D-CD1B-4F07-8BC6-9CCFBC58F58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29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3D7B-40C0-429F-A7D6-746B3C892E71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A257376C-C1A1-44DE-9EE8-DD7EA3FECD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03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55DEB-009E-40F4-A270-4E3878EA24CF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9/21/16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C1089824-0813-4B0F-BC02-9E7BE4CE948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87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7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6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0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07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48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41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95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43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6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16C8-5A6B-47A3-B1F3-843FD1A314C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A1BAE3-DBBB-4080-AA6B-1540B00B24B4}" type="datetime1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9/21/16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t>2-</a:t>
            </a:r>
            <a:fld id="{86356E08-4EB1-493E-A268-57F4B7DD8135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4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11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E60C6AE-A78C-4FA6-843D-B954074CC95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9114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9114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gaia.cs.umass.edu</a:t>
            </a:r>
          </a:p>
        </p:txBody>
      </p:sp>
      <p:sp>
        <p:nvSpPr>
          <p:cNvPr id="983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83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847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7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832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dns.umass.edu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33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gaia.cs.umass.edu</a:t>
            </a:r>
          </a:p>
        </p:txBody>
      </p:sp>
      <p:grpSp>
        <p:nvGrpSpPr>
          <p:cNvPr id="9833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847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7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846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6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843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3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4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6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4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6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6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5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840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0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0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3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1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2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2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1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2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837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7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7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8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9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8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9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9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9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834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7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7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6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5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6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5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6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833" y="6127750"/>
            <a:ext cx="8307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In order to obtain the mapping for one hostname, 8 DNS messages were sent.</a:t>
            </a:r>
          </a:p>
        </p:txBody>
      </p:sp>
    </p:spTree>
    <p:extLst>
      <p:ext uri="{BB962C8B-B14F-4D97-AF65-F5344CB8AC3E}">
        <p14:creationId xmlns:p14="http://schemas.microsoft.com/office/powerpoint/2010/main" val="41101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Arial" charset="0"/>
              </a:rPr>
              <a:t>gaia.cs.umass.edu</a:t>
            </a:r>
          </a:p>
        </p:txBody>
      </p:sp>
      <p:sp>
        <p:nvSpPr>
          <p:cNvPr id="983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83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847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7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832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dns.umass.edu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33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gaia.cs.umass.edu</a:t>
            </a:r>
          </a:p>
        </p:txBody>
      </p:sp>
      <p:grpSp>
        <p:nvGrpSpPr>
          <p:cNvPr id="9833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847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7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846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6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843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3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4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6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4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6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6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5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840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0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0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3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1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2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2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1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2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837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7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7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8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9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8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9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9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9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834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7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7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6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5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6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5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6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833" y="6127750"/>
            <a:ext cx="8435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In order to obtain the mapping for one hostname, 10 DNS messages were sent.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7" y="2826340"/>
            <a:ext cx="3944031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Let’s assume that each department has its own departmental DNS server. E.g. CS’ local department DNS is </a:t>
            </a:r>
            <a:r>
              <a:rPr lang="en-US" altLang="ko-KR" sz="2000" b="1" dirty="0">
                <a:solidFill>
                  <a:srgbClr val="000000"/>
                </a:solidFill>
                <a:latin typeface="Gill Sans MT" panose="020B0502020104020203" pitchFamily="34" charset="0"/>
              </a:rPr>
              <a:t>cs.umss.edu</a:t>
            </a:r>
            <a:endParaRPr lang="en-US" sz="20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983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83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847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7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832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33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br>
              <a:rPr lang="en-US" altLang="en-US" sz="2400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ea typeface="ＭＳ Ｐゴシック" pitchFamily="34" charset="-128"/>
              </a:rPr>
              <a:t>mail.yahoo.com</a:t>
            </a: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grpSp>
        <p:nvGrpSpPr>
          <p:cNvPr id="9833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847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7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846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6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843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3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4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6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4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6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6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5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840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0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0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3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1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2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2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1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2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837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7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7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8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9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8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9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9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9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834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7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7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6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5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6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5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6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9125" y="3499573"/>
            <a:ext cx="3597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User's computer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"I don't know that. But I'll check with a name server that does."</a:t>
            </a:r>
          </a:p>
        </p:txBody>
      </p:sp>
    </p:spTree>
    <p:extLst>
      <p:ext uri="{BB962C8B-B14F-4D97-AF65-F5344CB8AC3E}">
        <p14:creationId xmlns:p14="http://schemas.microsoft.com/office/powerpoint/2010/main" val="3181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r>
              <a:rPr lang="en-US" altLang="en-US" sz="2400" dirty="0">
                <a:ea typeface="ＭＳ Ｐゴシック" pitchFamily="34" charset="-128"/>
              </a:rPr>
              <a:t>mail.yahoo.com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5" y="3499573"/>
            <a:ext cx="3597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Root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"Here are the addresses for the authoritative name servers for .com."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17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8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18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6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8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0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1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2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3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6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8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01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2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5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6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7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3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8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9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1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1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2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9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14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5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7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8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9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0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1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4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4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67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68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9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1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2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3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9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4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5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7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6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7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5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9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80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3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1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2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3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4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5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6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7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9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0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1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30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1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31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r>
              <a:rPr lang="en-US" altLang="en-US" sz="2400" dirty="0">
                <a:ea typeface="ＭＳ Ｐゴシック" pitchFamily="34" charset="-128"/>
              </a:rPr>
              <a:t>mail.yahoo.com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6" y="3499573"/>
            <a:ext cx="3587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TLD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"Here are the addresses of the authoritative name servers for yahoo.com."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17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8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18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6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8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0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1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2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3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6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8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01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2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5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6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7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3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8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9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1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1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2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9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14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5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7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8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9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0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1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4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4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67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68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9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1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2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3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9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4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5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7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6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7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5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9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80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3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1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2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3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4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5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6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7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9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0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1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30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1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31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4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r>
              <a:rPr lang="en-US" altLang="en-US" sz="2400" dirty="0">
                <a:ea typeface="ＭＳ Ｐゴシック" pitchFamily="34" charset="-128"/>
              </a:rPr>
              <a:t>mail.yahoo.com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6" y="3499573"/>
            <a:ext cx="3758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Authoritative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"Here is the IP address for mail.yahoo.com, its 205.139.94.60."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17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8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18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6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8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0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1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2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3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6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8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01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2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5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6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7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3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8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9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1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1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2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9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14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5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7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8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9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0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1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4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4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67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68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9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1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2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3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9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4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5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7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6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7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5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9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80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3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1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2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3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4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5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6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7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9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0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1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30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1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31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6300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-1171232" y="4165978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442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8033348">
            <a:off x="-463594" y="2160159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033348">
            <a:off x="403899" y="2455434"/>
            <a:ext cx="1842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Ask to 222.222.222.222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727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007361">
            <a:off x="595294" y="2628753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007361">
            <a:off x="1358013" y="2933553"/>
            <a:ext cx="1842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Ask to 333.333.333.333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038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21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A443CEA9-0EFD-4BD1-9654-901C70999D2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216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domain name system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people:</a:t>
            </a:r>
            <a:r>
              <a:rPr lang="en-US" altLang="en-US" sz="2400" dirty="0" smtClean="0">
                <a:ea typeface="ＭＳ Ｐゴシック" pitchFamily="34" charset="-128"/>
              </a:rPr>
              <a:t> many identifiers: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Internet hosts:</a:t>
            </a:r>
          </a:p>
          <a:p>
            <a:pPr lvl="1"/>
            <a:r>
              <a:rPr lang="en-US" altLang="ja-JP" dirty="0" smtClean="0">
                <a:ea typeface="ＭＳ Ｐゴシック" pitchFamily="34" charset="-128"/>
              </a:rPr>
              <a:t>“hostname”, e.g., www.yahoo.com - used by humans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IP address (32 bit) - used for addressing datagrams (Chapter 4), e.g., 121.7.106.83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u="sng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sz="2400" dirty="0" smtClean="0">
                <a:ea typeface="ＭＳ Ｐゴシック" pitchFamily="34" charset="-128"/>
              </a:rPr>
              <a:t> how to map between IP address and name, and vice versa ?</a:t>
            </a:r>
          </a:p>
        </p:txBody>
      </p:sp>
      <p:sp>
        <p:nvSpPr>
          <p:cNvPr id="921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89075"/>
            <a:ext cx="4283075" cy="5006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Domain Name System:</a:t>
            </a:r>
          </a:p>
          <a:p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distributed database</a:t>
            </a:r>
            <a:r>
              <a:rPr lang="en-US" altLang="en-US" sz="2400" smtClean="0">
                <a:ea typeface="ＭＳ Ｐゴシック" pitchFamily="34" charset="-128"/>
              </a:rPr>
              <a:t> implemented in hierarchy of many </a:t>
            </a:r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name servers</a:t>
            </a:r>
            <a:endParaRPr lang="en-US" altLang="en-US" sz="240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application-layer protocol:</a:t>
            </a:r>
            <a:r>
              <a:rPr lang="en-US" altLang="en-US" sz="2400" smtClean="0">
                <a:ea typeface="ＭＳ Ｐゴシック" pitchFamily="34" charset="-128"/>
              </a:rPr>
              <a:t> hosts, name servers communicate to </a:t>
            </a:r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resolve</a:t>
            </a:r>
            <a:r>
              <a:rPr lang="en-US" alt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note: core Internet function, implemented as application-layer protocol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complexity at network</a:t>
            </a:r>
            <a:r>
              <a:rPr lang="en-US" altLang="ja-JP" sz="2200" smtClean="0">
                <a:ea typeface="ＭＳ Ｐゴシック" pitchFamily="34" charset="-128"/>
              </a:rPr>
              <a:t>’s “edge”</a:t>
            </a:r>
            <a:endParaRPr lang="en-US" altLang="en-US" sz="22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40940" y="3551269"/>
            <a:ext cx="4673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am the </a:t>
            </a:r>
            <a:r>
              <a:rPr lang="en-US" sz="1350" i="1" dirty="0" smtClean="0">
                <a:solidFill>
                  <a:prstClr val="black"/>
                </a:solidFill>
              </a:rPr>
              <a:t>only</a:t>
            </a:r>
            <a:r>
              <a:rPr lang="en-US" sz="1350" dirty="0" smtClean="0">
                <a:solidFill>
                  <a:prstClr val="black"/>
                </a:solidFill>
              </a:rPr>
              <a:t> DNS </a:t>
            </a:r>
            <a:r>
              <a:rPr lang="en-US" sz="1350" dirty="0">
                <a:solidFill>
                  <a:prstClr val="black"/>
                </a:solidFill>
              </a:rPr>
              <a:t>server for “shsu.edu” </a:t>
            </a:r>
            <a:r>
              <a:rPr lang="en-US" sz="1350" dirty="0" smtClean="0">
                <a:solidFill>
                  <a:prstClr val="black"/>
                </a:solidFill>
              </a:rPr>
              <a:t>and </a:t>
            </a:r>
            <a:r>
              <a:rPr lang="en-US" sz="1350" dirty="0">
                <a:solidFill>
                  <a:prstClr val="black"/>
                </a:solidFill>
              </a:rPr>
              <a:t>I know the IP address for “net.cs.shsu.edu” and it is “444.444.444.444”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5221" y="3591345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6998" y="3879457"/>
            <a:ext cx="16578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It is 444.444.444.444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553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2840" y="3427444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(cs.shsu.edu DNS server) which know IP addresses of devices (servers) whose host address is “ cs.shsu.edu”.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5221" y="3591345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6999" y="3879457"/>
            <a:ext cx="1842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Ask to 444.444.444.444</a:t>
            </a:r>
          </a:p>
        </p:txBody>
      </p:sp>
      <p:sp>
        <p:nvSpPr>
          <p:cNvPr id="36" name="Cube 35"/>
          <p:cNvSpPr/>
          <p:nvPr/>
        </p:nvSpPr>
        <p:spPr>
          <a:xfrm>
            <a:off x="5183660" y="4489821"/>
            <a:ext cx="691978" cy="69197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6918" y="5168400"/>
            <a:ext cx="23064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 am the 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CS 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Dept’s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 (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cs.shsu.edu’s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) DNS server</a:t>
            </a:r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IP: 444.444.444.444</a:t>
            </a:r>
          </a:p>
        </p:txBody>
      </p:sp>
      <p:sp>
        <p:nvSpPr>
          <p:cNvPr id="9" name="Freeform 8"/>
          <p:cNvSpPr/>
          <p:nvPr/>
        </p:nvSpPr>
        <p:spPr>
          <a:xfrm>
            <a:off x="914400" y="4019550"/>
            <a:ext cx="4248150" cy="1067745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09625" y="4048125"/>
            <a:ext cx="4352925" cy="1146346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(2)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686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2840" y="3427444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(cs.shsu.edu DNS server) which know IP addresses of devices (servers) whose host address is “ cs.shsu.edu”.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/>
          <p:cNvSpPr/>
          <p:nvPr/>
        </p:nvSpPr>
        <p:spPr>
          <a:xfrm>
            <a:off x="5183660" y="4489821"/>
            <a:ext cx="691978" cy="69197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6918" y="5168400"/>
            <a:ext cx="23064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 am the 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CS 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Dept’s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 (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cs.shsu.edu’s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) DNS server</a:t>
            </a:r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IP: 444.444.444.444</a:t>
            </a:r>
          </a:p>
        </p:txBody>
      </p:sp>
      <p:sp>
        <p:nvSpPr>
          <p:cNvPr id="9" name="Freeform 8"/>
          <p:cNvSpPr/>
          <p:nvPr/>
        </p:nvSpPr>
        <p:spPr>
          <a:xfrm>
            <a:off x="914400" y="4019550"/>
            <a:ext cx="4248150" cy="1067745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09625" y="4048125"/>
            <a:ext cx="4352925" cy="1146346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4479" y="4810296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78059" y="5168399"/>
            <a:ext cx="1701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It is 555.555.555.555.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9800" y="4502234"/>
            <a:ext cx="26942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am the </a:t>
            </a:r>
            <a:r>
              <a:rPr lang="en-US" sz="1350" i="1" dirty="0" smtClean="0">
                <a:solidFill>
                  <a:prstClr val="black"/>
                </a:solidFill>
              </a:rPr>
              <a:t>only</a:t>
            </a:r>
            <a:r>
              <a:rPr lang="en-US" sz="1350" dirty="0" smtClean="0">
                <a:solidFill>
                  <a:prstClr val="black"/>
                </a:solidFill>
              </a:rPr>
              <a:t> DNS </a:t>
            </a:r>
            <a:r>
              <a:rPr lang="en-US" sz="1350" dirty="0">
                <a:solidFill>
                  <a:prstClr val="black"/>
                </a:solidFill>
              </a:rPr>
              <a:t>server for “cs.shsu.edu” </a:t>
            </a:r>
            <a:r>
              <a:rPr lang="en-US" sz="1350" dirty="0" smtClean="0">
                <a:solidFill>
                  <a:prstClr val="black"/>
                </a:solidFill>
              </a:rPr>
              <a:t>and </a:t>
            </a:r>
            <a:r>
              <a:rPr lang="en-US" sz="1350" dirty="0">
                <a:solidFill>
                  <a:prstClr val="black"/>
                </a:solidFill>
              </a:rPr>
              <a:t>I know the IP address for “net.cs.shsu.edu”.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(2)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403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93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89583B7D-17DB-48AC-B447-1A4A93CF60B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9332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3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4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5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36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37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38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9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303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recursive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puts burden of name resolution on contacted name server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heavy load at upper levels of hierarchy?</a:t>
            </a:r>
          </a:p>
        </p:txBody>
      </p:sp>
      <p:sp>
        <p:nvSpPr>
          <p:cNvPr id="99340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9341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42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43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45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46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9347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9495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96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99348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49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50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51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52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53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9354" name="Picture 1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55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DNS name </a:t>
            </a:r>
            <a:br>
              <a:rPr lang="en-US" altLang="en-US" sz="4000">
                <a:solidFill>
                  <a:srgbClr val="000099"/>
                </a:solidFill>
              </a:rPr>
            </a:br>
            <a:r>
              <a:rPr lang="en-US" altLang="en-US" sz="4000">
                <a:solidFill>
                  <a:srgbClr val="000099"/>
                </a:solidFill>
              </a:rPr>
              <a:t>resolution example</a:t>
            </a:r>
          </a:p>
        </p:txBody>
      </p:sp>
      <p:sp>
        <p:nvSpPr>
          <p:cNvPr id="99356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TLD DNS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9357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9493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494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358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9491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492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359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9459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60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61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62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63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64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489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90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65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66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487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88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67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68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69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485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86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70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471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483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84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72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3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74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75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6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77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8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9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80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481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82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9360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9427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28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29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30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31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32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457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8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33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34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455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6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35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36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37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453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4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38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439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451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2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40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1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42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43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4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45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6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7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8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449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50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9361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9395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96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97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98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99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00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425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6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1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02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423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4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3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04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05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421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2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6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407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419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0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8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09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10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11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2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13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4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5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6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417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8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9362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9363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64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65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66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67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368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393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94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69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370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391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92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71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72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373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389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90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74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375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387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88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76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77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78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79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0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81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2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3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4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385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6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619125" y="5010150"/>
            <a:ext cx="29352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Q: Which strategy, iterated query or recursive query is often used practically?</a:t>
            </a:r>
          </a:p>
        </p:txBody>
      </p:sp>
    </p:spTree>
    <p:extLst>
      <p:ext uri="{BB962C8B-B14F-4D97-AF65-F5344CB8AC3E}">
        <p14:creationId xmlns:p14="http://schemas.microsoft.com/office/powerpoint/2010/main" val="12529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03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F64C0DE6-12F5-461C-A663-EBA9BDB1DCD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035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620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caching, updating records</a:t>
            </a: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926388" cy="473392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once (any) name server learns mapping, it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caches</a:t>
            </a:r>
            <a:r>
              <a:rPr lang="en-US" altLang="en-US" dirty="0" smtClean="0">
                <a:ea typeface="ＭＳ Ｐゴシック" pitchFamily="34" charset="-128"/>
              </a:rPr>
              <a:t> mapping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cache entries timeout (disappear) after some time (TTL)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TLD servers typically cached in local name servers</a:t>
            </a:r>
          </a:p>
          <a:p>
            <a:pPr lvl="2"/>
            <a:r>
              <a:rPr lang="en-US" altLang="en-US" dirty="0" smtClean="0">
                <a:latin typeface="Gill Sans MT" pitchFamily="34" charset="0"/>
                <a:ea typeface="ＭＳ Ｐゴシック" pitchFamily="34" charset="-128"/>
              </a:rPr>
              <a:t>thus root name servers not often visited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cached entries may be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out-of-date</a:t>
            </a:r>
            <a:r>
              <a:rPr lang="en-US" altLang="en-US" dirty="0" smtClean="0">
                <a:ea typeface="ＭＳ Ｐゴシック" pitchFamily="34" charset="-128"/>
              </a:rPr>
              <a:t> (best effort name-to-address translation!)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As mapping of hostname to IP address may change, therefore the DNS server discards its cache after a certain amount of time</a:t>
            </a:r>
            <a:r>
              <a:rPr lang="en-US" altLang="en-US" dirty="0" smtClean="0">
                <a:ea typeface="ＭＳ Ｐゴシック" pitchFamily="34" charset="-128"/>
              </a:rPr>
              <a:t>. (2 days)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9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13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AE55888F-FFE2-4E56-B3FA-E6D412F92BA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01613"/>
            <a:ext cx="7772400" cy="89217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 records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DNS:</a:t>
            </a:r>
            <a:r>
              <a:rPr lang="en-US" altLang="en-US" sz="2400" smtClean="0">
                <a:ea typeface="ＭＳ Ｐゴシック" pitchFamily="34" charset="-128"/>
              </a:rPr>
              <a:t> distributed db storing resource records </a:t>
            </a: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(RR)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97313"/>
            <a:ext cx="3514725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u="sng" dirty="0" smtClean="0">
                <a:solidFill>
                  <a:srgbClr val="CC0000"/>
                </a:solidFill>
                <a:ea typeface="ＭＳ Ｐゴシック" pitchFamily="34" charset="-128"/>
              </a:rPr>
              <a:t>type=NS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name</a:t>
            </a:r>
            <a:r>
              <a:rPr lang="en-US" altLang="en-US" sz="2000" dirty="0" smtClean="0">
                <a:ea typeface="ＭＳ Ｐゴシック" pitchFamily="34" charset="-128"/>
              </a:rPr>
              <a:t> is domain (e.g., foo.com)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value</a:t>
            </a:r>
            <a:r>
              <a:rPr lang="en-US" altLang="en-US" sz="2000" dirty="0" smtClean="0">
                <a:ea typeface="ＭＳ Ｐゴシック" pitchFamily="34" charset="-128"/>
              </a:rPr>
              <a:t> is hostname of authoritative name server for this domain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01383" name="Text Box 6"/>
          <p:cNvSpPr txBox="1">
            <a:spLocks noChangeArrowheads="1"/>
          </p:cNvSpPr>
          <p:nvPr/>
        </p:nvSpPr>
        <p:spPr bwMode="auto">
          <a:xfrm>
            <a:off x="1795463" y="1908175"/>
            <a:ext cx="536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RR format:</a:t>
            </a:r>
            <a:r>
              <a:rPr lang="en-US" altLang="en-US" sz="2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(name, value, type,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ttl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84" name="Rectangle 7"/>
          <p:cNvSpPr>
            <a:spLocks noChangeArrowheads="1"/>
          </p:cNvSpPr>
          <p:nvPr/>
        </p:nvSpPr>
        <p:spPr bwMode="auto">
          <a:xfrm>
            <a:off x="1876425" y="189547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101385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lang="en-US" altLang="en-US" u="sng" dirty="0">
                <a:solidFill>
                  <a:srgbClr val="CC0000"/>
                </a:solidFill>
              </a:rPr>
              <a:t>type=A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hostname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IP address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1386" name="Rectangle 9"/>
          <p:cNvSpPr>
            <a:spLocks noChangeArrowheads="1"/>
          </p:cNvSpPr>
          <p:nvPr/>
        </p:nvSpPr>
        <p:spPr bwMode="auto">
          <a:xfrm>
            <a:off x="4229100" y="26971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u="sng" dirty="0">
                <a:solidFill>
                  <a:srgbClr val="CC0000"/>
                </a:solidFill>
              </a:rPr>
              <a:t>type=CNAME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alias name for some </a:t>
            </a:r>
            <a:r>
              <a:rPr lang="ja-JP" altLang="en-US" sz="2000" dirty="0">
                <a:solidFill>
                  <a:srgbClr val="000000"/>
                </a:solidFill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</a:rPr>
              <a:t> (the real) name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www.ibm.com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really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servereast.backup2.ibm.com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canonical name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1387" name="Rectangle 10"/>
          <p:cNvSpPr>
            <a:spLocks noChangeArrowheads="1"/>
          </p:cNvSpPr>
          <p:nvPr/>
        </p:nvSpPr>
        <p:spPr bwMode="auto">
          <a:xfrm>
            <a:off x="4252913" y="5022850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type=MX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is name of mailserver associated with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name</a:t>
            </a: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101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881063"/>
            <a:ext cx="3198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6241264" y="1901734"/>
            <a:ext cx="720852" cy="553212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>
            <a:endCxn id="2" idx="6"/>
          </p:cNvCxnSpPr>
          <p:nvPr/>
        </p:nvCxnSpPr>
        <p:spPr bwMode="auto">
          <a:xfrm flipH="1">
            <a:off x="6962116" y="2008909"/>
            <a:ext cx="271684" cy="169431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233800" y="1756925"/>
            <a:ext cx="196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7030A0"/>
                </a:solidFill>
                <a:latin typeface="Gill Sans MT" panose="020B0502020104020203" pitchFamily="34" charset="0"/>
                <a:ea typeface="ＭＳ Ｐゴシック" pitchFamily="34" charset="-128"/>
              </a:rPr>
              <a:t>Time To Live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7030A0"/>
                </a:solidFill>
                <a:latin typeface="Gill Sans MT" panose="020B0502020104020203" pitchFamily="34" charset="0"/>
                <a:ea typeface="ＭＳ Ｐゴシック" pitchFamily="34" charset="-128"/>
              </a:rPr>
              <a:t>(time to remove)</a:t>
            </a:r>
          </a:p>
        </p:txBody>
      </p:sp>
    </p:spTree>
    <p:extLst>
      <p:ext uri="{BB962C8B-B14F-4D97-AF65-F5344CB8AC3E}">
        <p14:creationId xmlns:p14="http://schemas.microsoft.com/office/powerpoint/2010/main" val="6138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24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6AE5B02-295A-49C9-BB1E-C2A7BBCCFB1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2404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17488"/>
            <a:ext cx="7772400" cy="86042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 protocol, messages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333500"/>
            <a:ext cx="7820025" cy="514350"/>
          </a:xfrm>
        </p:spPr>
        <p:txBody>
          <a:bodyPr/>
          <a:lstStyle/>
          <a:p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query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reply</a:t>
            </a:r>
            <a:r>
              <a:rPr lang="en-US" altLang="en-US" smtClean="0">
                <a:ea typeface="ＭＳ Ｐゴシック" pitchFamily="34" charset="-128"/>
              </a:rPr>
              <a:t> messages, both with same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message format</a:t>
            </a:r>
            <a:endParaRPr lang="en-US" alt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490538" y="2352675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00"/>
                </a:solidFill>
              </a:rPr>
              <a:t>msg header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000">
                <a:solidFill>
                  <a:srgbClr val="000099"/>
                </a:solidFill>
              </a:rPr>
              <a:t>identification:</a:t>
            </a:r>
            <a:r>
              <a:rPr lang="en-US" altLang="en-US" sz="2000">
                <a:solidFill>
                  <a:srgbClr val="000000"/>
                </a:solidFill>
              </a:rPr>
              <a:t> 16 bit # for query, reply to query uses same #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000">
                <a:solidFill>
                  <a:srgbClr val="000099"/>
                </a:solidFill>
              </a:rPr>
              <a:t>flags: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query or reply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recursion desired 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recursion available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reply is authoritative</a:t>
            </a:r>
          </a:p>
        </p:txBody>
      </p:sp>
      <p:grpSp>
        <p:nvGrpSpPr>
          <p:cNvPr id="102408" name="Group 36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02419" name="Rectangle 33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20" name="Rectangle 12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21" name="Line 13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2" name="Line 14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3" name="Line 15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4" name="Line 16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5" name="Line 17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6" name="Line 18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7" name="Line 19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8" name="Text Box 20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identification</a:t>
              </a:r>
            </a:p>
          </p:txBody>
        </p:sp>
        <p:sp>
          <p:nvSpPr>
            <p:cNvPr id="102429" name="Text Box 21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flags</a:t>
              </a:r>
            </a:p>
          </p:txBody>
        </p:sp>
        <p:sp>
          <p:nvSpPr>
            <p:cNvPr id="102430" name="Text Box 22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questions</a:t>
              </a:r>
            </a:p>
          </p:txBody>
        </p:sp>
        <p:sp>
          <p:nvSpPr>
            <p:cNvPr id="102431" name="Text Box 23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questions (variable # of questions)</a:t>
              </a:r>
            </a:p>
          </p:txBody>
        </p:sp>
        <p:sp>
          <p:nvSpPr>
            <p:cNvPr id="102432" name="Text Box 26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additional RRs</a:t>
              </a:r>
            </a:p>
          </p:txBody>
        </p:sp>
        <p:sp>
          <p:nvSpPr>
            <p:cNvPr id="102433" name="Text Box 27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authority RRs</a:t>
              </a:r>
            </a:p>
          </p:txBody>
        </p:sp>
        <p:sp>
          <p:nvSpPr>
            <p:cNvPr id="102434" name="Text Box 28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answer RRs</a:t>
              </a:r>
            </a:p>
          </p:txBody>
        </p:sp>
        <p:sp>
          <p:nvSpPr>
            <p:cNvPr id="102435" name="Text Box 30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answers (variable # of RRs)</a:t>
              </a:r>
            </a:p>
          </p:txBody>
        </p:sp>
        <p:sp>
          <p:nvSpPr>
            <p:cNvPr id="102436" name="Text Box 31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authority (variable # of RRs)</a:t>
              </a:r>
            </a:p>
          </p:txBody>
        </p:sp>
        <p:sp>
          <p:nvSpPr>
            <p:cNvPr id="102437" name="Text Box 32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additional info (variable # of RRs)</a:t>
              </a:r>
            </a:p>
          </p:txBody>
        </p:sp>
      </p:grpSp>
      <p:sp>
        <p:nvSpPr>
          <p:cNvPr id="102409" name="Line 34"/>
          <p:cNvSpPr>
            <a:spLocks noChangeShapeType="1"/>
          </p:cNvSpPr>
          <p:nvPr/>
        </p:nvSpPr>
        <p:spPr bwMode="auto">
          <a:xfrm flipV="1">
            <a:off x="3417888" y="2568575"/>
            <a:ext cx="1165225" cy="3270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2410" name="Line 35"/>
          <p:cNvSpPr>
            <a:spLocks noChangeShapeType="1"/>
          </p:cNvSpPr>
          <p:nvPr/>
        </p:nvSpPr>
        <p:spPr bwMode="auto">
          <a:xfrm flipV="1">
            <a:off x="1522413" y="2547938"/>
            <a:ext cx="5183187" cy="1404937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02411" name="Group 60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02416" name="Text Box 57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2417" name="Line 58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18" name="Line 59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2412" name="Group 61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02413" name="Text Box 62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2414" name="Line 63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15" name="Line 64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2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34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BF121A2D-8045-4FC9-BF04-ED990064A00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185863" y="3703638"/>
            <a:ext cx="1901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name, type fields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for a query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922338" y="4425950"/>
            <a:ext cx="2168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RRs in response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 query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81050" y="5078413"/>
            <a:ext cx="23129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records for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authoritative servers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87388" y="5797550"/>
            <a:ext cx="239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additional 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>
                <a:solidFill>
                  <a:srgbClr val="000000"/>
                </a:solidFill>
              </a:rPr>
              <a:t>helpful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endParaRPr lang="en-US" altLang="ja-JP" sz="2000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info that may be used</a:t>
            </a:r>
            <a:endParaRPr lang="en-US" altLang="en-US" sz="2400">
              <a:solidFill>
                <a:srgbClr val="000000"/>
              </a:solidFill>
            </a:endParaRPr>
          </a:p>
        </p:txBody>
      </p:sp>
      <p:grpSp>
        <p:nvGrpSpPr>
          <p:cNvPr id="103432" name="Group 17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03447" name="Rectangle 18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448" name="Rectangle 19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449" name="Line 20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0" name="Line 21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1" name="Line 22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2" name="Line 23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3" name="Line 24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4" name="Line 25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5" name="Line 26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6" name="Text Box 27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identification</a:t>
              </a:r>
            </a:p>
          </p:txBody>
        </p:sp>
        <p:sp>
          <p:nvSpPr>
            <p:cNvPr id="103457" name="Text Box 28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flags</a:t>
              </a:r>
            </a:p>
          </p:txBody>
        </p:sp>
        <p:sp>
          <p:nvSpPr>
            <p:cNvPr id="103458" name="Text Box 29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questions</a:t>
              </a:r>
            </a:p>
          </p:txBody>
        </p:sp>
        <p:sp>
          <p:nvSpPr>
            <p:cNvPr id="103459" name="Text Box 30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questions (variable # of questions)</a:t>
              </a:r>
            </a:p>
          </p:txBody>
        </p:sp>
        <p:sp>
          <p:nvSpPr>
            <p:cNvPr id="103460" name="Text Box 31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additional RRs</a:t>
              </a:r>
            </a:p>
          </p:txBody>
        </p:sp>
        <p:sp>
          <p:nvSpPr>
            <p:cNvPr id="103461" name="Text Box 32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authority RRs</a:t>
              </a:r>
            </a:p>
          </p:txBody>
        </p:sp>
        <p:sp>
          <p:nvSpPr>
            <p:cNvPr id="103462" name="Text Box 33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answer RRs</a:t>
              </a:r>
            </a:p>
          </p:txBody>
        </p:sp>
        <p:sp>
          <p:nvSpPr>
            <p:cNvPr id="103463" name="Text Box 34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answers (variable # of RRs)</a:t>
              </a:r>
            </a:p>
          </p:txBody>
        </p:sp>
        <p:sp>
          <p:nvSpPr>
            <p:cNvPr id="103464" name="Text Box 35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authority (variable # of RRs)</a:t>
              </a:r>
            </a:p>
          </p:txBody>
        </p:sp>
        <p:sp>
          <p:nvSpPr>
            <p:cNvPr id="103465" name="Text Box 36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additional info (variable # of RRs)</a:t>
              </a:r>
            </a:p>
          </p:txBody>
        </p:sp>
      </p:grpSp>
      <p:sp>
        <p:nvSpPr>
          <p:cNvPr id="103433" name="Line 37"/>
          <p:cNvSpPr>
            <a:spLocks noChangeShapeType="1"/>
          </p:cNvSpPr>
          <p:nvPr/>
        </p:nvSpPr>
        <p:spPr bwMode="auto">
          <a:xfrm flipH="1">
            <a:off x="3101975" y="6062663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34" name="Line 38"/>
          <p:cNvSpPr>
            <a:spLocks noChangeShapeType="1"/>
          </p:cNvSpPr>
          <p:nvPr/>
        </p:nvSpPr>
        <p:spPr bwMode="auto">
          <a:xfrm flipH="1">
            <a:off x="3109913" y="54038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35" name="Line 39"/>
          <p:cNvSpPr>
            <a:spLocks noChangeShapeType="1"/>
          </p:cNvSpPr>
          <p:nvPr/>
        </p:nvSpPr>
        <p:spPr bwMode="auto">
          <a:xfrm flipH="1">
            <a:off x="3117850" y="4745038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36" name="Line 40"/>
          <p:cNvSpPr>
            <a:spLocks noChangeShapeType="1"/>
          </p:cNvSpPr>
          <p:nvPr/>
        </p:nvSpPr>
        <p:spPr bwMode="auto">
          <a:xfrm flipH="1">
            <a:off x="3103563" y="40195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03437" name="Picture 4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8" name="Rectangle 2"/>
          <p:cNvSpPr>
            <a:spLocks noChangeArrowheads="1"/>
          </p:cNvSpPr>
          <p:nvPr/>
        </p:nvSpPr>
        <p:spPr bwMode="auto">
          <a:xfrm>
            <a:off x="446088" y="217488"/>
            <a:ext cx="7772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DNS protocol, messages</a:t>
            </a:r>
            <a:endParaRPr lang="en-US" altLang="en-US" sz="4400">
              <a:solidFill>
                <a:srgbClr val="000099"/>
              </a:solidFill>
            </a:endParaRPr>
          </a:p>
        </p:txBody>
      </p:sp>
      <p:grpSp>
        <p:nvGrpSpPr>
          <p:cNvPr id="103439" name="Group 43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03444" name="Text Box 44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3445" name="Line 45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46" name="Line 46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3440" name="Group 47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03441" name="Text Box 48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3442" name="Line 49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43" name="Line 50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44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80104DD-6635-403F-A7B8-933662CA035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4452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890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0" y="437356"/>
            <a:ext cx="7772400" cy="90328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Inserting records into </a:t>
            </a:r>
            <a:r>
              <a:rPr lang="en-US" altLang="en-US" sz="4000" smtClean="0">
                <a:ea typeface="ＭＳ Ｐゴシック" pitchFamily="34" charset="-128"/>
              </a:rPr>
              <a:t>DNS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456613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example: new startup </a:t>
            </a:r>
            <a:r>
              <a:rPr lang="en-US" altLang="ja-JP" dirty="0" smtClean="0">
                <a:ea typeface="ＭＳ Ｐゴシック" pitchFamily="34" charset="-128"/>
              </a:rPr>
              <a:t>“Network Utopia”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register name networkuptopia.com at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DNS registrar</a:t>
            </a:r>
            <a:r>
              <a:rPr lang="en-US" altLang="en-US" dirty="0" smtClean="0">
                <a:ea typeface="ＭＳ Ｐゴシック" pitchFamily="34" charset="-128"/>
              </a:rPr>
              <a:t> (e.g., Network Solutions)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provide names, IP addresses of authoritative name server (primary and secondary)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registrar inserts two RRs into .com TLD server: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(networkutopia.com, dns1.networkutopia.com, NS)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  (dns1.networkutopia.com, 212.212.212.1, A)</a:t>
            </a:r>
            <a:endParaRPr lang="en-US" altLang="en-US" dirty="0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create authoritative server type A record for www.networkuptopia.com; type MX record for networkutopia.com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8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727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None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2.7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socket programming with UDP and TCP</a:t>
            </a:r>
            <a:endParaRPr lang="en-US" altLang="en-US" dirty="0">
              <a:ea typeface="ＭＳ Ｐゴシック" pitchFamily="34" charset="-128"/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7271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2-</a:t>
            </a:r>
            <a:fld id="{B4CB1FEE-C3CD-44AE-A435-3B38AEAB71E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31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448F2DB-0BD2-48E7-B69D-138B62677D2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services, structure 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31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2263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why not centralize DNS?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single point of failure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traffic volume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distant centralized database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319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30016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DNS services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hostname to IP address translation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host aliasing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canonical, alias names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mail server aliasing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load distribution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replicated Web servers: many IP addresses correspond to one name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9319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59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3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"/>
            <a:ext cx="7772400" cy="857250"/>
          </a:xfrm>
        </p:spPr>
        <p:txBody>
          <a:bodyPr/>
          <a:lstStyle/>
          <a:p>
            <a:r>
              <a:rPr lang="en-US"/>
              <a:t>Socket programming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2003425"/>
            <a:ext cx="4316413" cy="390048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800">
                <a:solidFill>
                  <a:srgbClr val="FF0000"/>
                </a:solidFill>
              </a:rPr>
              <a:t>Socket API</a:t>
            </a:r>
            <a:endParaRPr lang="en-US" sz="2800"/>
          </a:p>
          <a:p>
            <a:r>
              <a:rPr lang="en-US" sz="2400"/>
              <a:t>introduced in BSD4.1 UNIX, 1981</a:t>
            </a:r>
          </a:p>
          <a:p>
            <a:r>
              <a:rPr lang="en-US" sz="2400"/>
              <a:t>explicitly created, used, released by apps </a:t>
            </a:r>
          </a:p>
          <a:p>
            <a:r>
              <a:rPr lang="en-US" sz="2400"/>
              <a:t>client/server paradigm </a:t>
            </a:r>
          </a:p>
          <a:p>
            <a:r>
              <a:rPr lang="en-US" sz="2400"/>
              <a:t>two types of transport service via socket API: </a:t>
            </a:r>
          </a:p>
          <a:p>
            <a:pPr lvl="1"/>
            <a:r>
              <a:rPr lang="en-US" sz="2400"/>
              <a:t>unreliable datagram </a:t>
            </a:r>
          </a:p>
          <a:p>
            <a:pPr lvl="1"/>
            <a:r>
              <a:rPr lang="en-US" sz="2400"/>
              <a:t>reliable, byte stream-oriented </a:t>
            </a:r>
          </a:p>
        </p:txBody>
      </p:sp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5248275" y="2314575"/>
            <a:ext cx="3338513" cy="3719513"/>
            <a:chOff x="3198" y="1248"/>
            <a:chExt cx="2103" cy="2343"/>
          </a:xfrm>
        </p:grpSpPr>
        <p:sp>
          <p:nvSpPr>
            <p:cNvPr id="151557" name="Text Box 5"/>
            <p:cNvSpPr txBox="1">
              <a:spLocks noChangeArrowheads="1"/>
            </p:cNvSpPr>
            <p:nvPr/>
          </p:nvSpPr>
          <p:spPr bwMode="auto">
            <a:xfrm>
              <a:off x="3223" y="1575"/>
              <a:ext cx="2078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</a:rPr>
                <a:t>a </a:t>
              </a:r>
              <a:r>
                <a:rPr lang="en-US" sz="2000" i="1" smtClean="0">
                  <a:solidFill>
                    <a:srgbClr val="FF0000"/>
                  </a:solidFill>
                </a:rPr>
                <a:t>host-local</a:t>
              </a:r>
              <a:r>
                <a:rPr lang="en-US" sz="2000" smtClean="0">
                  <a:solidFill>
                    <a:srgbClr val="000000"/>
                  </a:solidFill>
                </a:rPr>
                <a:t>,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FF0000"/>
                  </a:solidFill>
                </a:rPr>
                <a:t>application-created</a:t>
              </a:r>
              <a:r>
                <a:rPr lang="en-US" sz="2000" smtClean="0">
                  <a:solidFill>
                    <a:srgbClr val="000000"/>
                  </a:solidFill>
                </a:rPr>
                <a:t>,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FF0000"/>
                  </a:solidFill>
                </a:rPr>
                <a:t>OS-controlled</a:t>
              </a:r>
              <a:r>
                <a:rPr lang="en-US" sz="2000" smtClean="0">
                  <a:solidFill>
                    <a:srgbClr val="000000"/>
                  </a:solidFill>
                </a:rPr>
                <a:t> interface (a “door”) into which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</a:rPr>
                <a:t>application process can </a:t>
              </a:r>
              <a:r>
                <a:rPr lang="en-US" sz="2000" smtClean="0">
                  <a:solidFill>
                    <a:srgbClr val="FF0000"/>
                  </a:solidFill>
                </a:rPr>
                <a:t>both send and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FF0000"/>
                  </a:solidFill>
                </a:rPr>
                <a:t>receive</a:t>
              </a:r>
              <a:r>
                <a:rPr lang="en-US" sz="2000" smtClean="0">
                  <a:solidFill>
                    <a:srgbClr val="000000"/>
                  </a:solidFill>
                </a:rPr>
                <a:t> messages to/from another application process</a:t>
              </a:r>
              <a:endParaRPr lang="en-US" sz="2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1559" name="Group 7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561" name="Text Box 9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smtClean="0">
                    <a:solidFill>
                      <a:srgbClr val="3333CC"/>
                    </a:solidFill>
                  </a:rPr>
                  <a:t>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61975" y="1009650"/>
            <a:ext cx="8077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sz="2800" u="sng" smtClean="0">
                <a:solidFill>
                  <a:srgbClr val="FF0000"/>
                </a:solidFill>
              </a:rPr>
              <a:t>Goal:</a:t>
            </a:r>
            <a:r>
              <a:rPr lang="en-US" sz="2800" smtClean="0">
                <a:solidFill>
                  <a:srgbClr val="000000"/>
                </a:solidFill>
              </a:rPr>
              <a:t> learn how to build client/server application that communicate using sockets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60C4B-675F-4B59-9DCF-53E6127E78B7}" type="slidenum">
              <a:rPr lang="zh-TW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Socket-programming using TCP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95375"/>
            <a:ext cx="7772400" cy="15621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Socket:</a:t>
            </a:r>
            <a:r>
              <a:rPr lang="en-US" sz="2800"/>
              <a:t> a door between application process and end-end-transport protocol (UCP or TCP)</a:t>
            </a:r>
          </a:p>
          <a:p>
            <a:pPr>
              <a:buFont typeface="ZapfDingbats" pitchFamily="8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TCP service:</a:t>
            </a:r>
            <a:r>
              <a:rPr lang="en-US" sz="2800"/>
              <a:t> reliable transfer of </a:t>
            </a:r>
            <a:r>
              <a:rPr lang="en-US" sz="2800" b="1">
                <a:solidFill>
                  <a:schemeClr val="accent2"/>
                </a:solidFill>
              </a:rPr>
              <a:t>bytes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/>
              <a:t>from one process to another</a:t>
            </a:r>
            <a:endParaRPr lang="en-US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</a:rPr>
                <a:t>process</a:t>
              </a:r>
              <a:endParaRPr 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584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52585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TCP with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buffers,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variables</a:t>
                </a:r>
                <a:endParaRPr lang="en-US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586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2587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52588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589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FFFFFF"/>
                    </a:solidFill>
                  </a:rPr>
                  <a:t>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application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developer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operating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system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host 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server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96" name="Group 20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152597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</a:rPr>
                <a:t>process</a:t>
              </a:r>
              <a:endParaRPr 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599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52600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TCP with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buffers,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variables</a:t>
                </a:r>
                <a:endParaRPr lang="en-US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601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2602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52603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604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FFFFFF"/>
                    </a:solidFill>
                  </a:rPr>
                  <a:t>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application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developer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operating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system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host 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server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10" name="Freeform 34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internet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12" name="Line 36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60C4B-675F-4B59-9DCF-53E6127E78B7}" type="slidenum">
              <a:rPr lang="zh-TW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Socket programming </a:t>
            </a:r>
            <a:r>
              <a:rPr lang="en-US" sz="3600" i="1">
                <a:solidFill>
                  <a:srgbClr val="FF0000"/>
                </a:solidFill>
              </a:rPr>
              <a:t>with TCP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Client must contact server</a:t>
            </a:r>
            <a:endParaRPr lang="en-US" sz="2000"/>
          </a:p>
          <a:p>
            <a:r>
              <a:rPr lang="en-US" sz="2000"/>
              <a:t>server process must first be running</a:t>
            </a:r>
          </a:p>
          <a:p>
            <a:r>
              <a:rPr lang="en-US" sz="2000"/>
              <a:t>server must have created socket (door) that welcomes client’s contact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Client contacts server by:</a:t>
            </a:r>
            <a:endParaRPr lang="en-US" sz="2000"/>
          </a:p>
          <a:p>
            <a:r>
              <a:rPr lang="en-US" sz="2000"/>
              <a:t>creating client-local TCP socket</a:t>
            </a:r>
          </a:p>
          <a:p>
            <a:r>
              <a:rPr lang="en-US" sz="2000"/>
              <a:t>specifying IP address, port number of server process</a:t>
            </a:r>
          </a:p>
          <a:p>
            <a:r>
              <a:rPr lang="en-US" sz="2000"/>
              <a:t>When </a:t>
            </a:r>
            <a:r>
              <a:rPr lang="en-US" sz="2000">
                <a:solidFill>
                  <a:srgbClr val="FF0000"/>
                </a:solidFill>
              </a:rPr>
              <a:t>client creates socket</a:t>
            </a:r>
            <a:r>
              <a:rPr lang="en-US" sz="2000"/>
              <a:t>: client TCP establishes connection to server TCP</a:t>
            </a:r>
          </a:p>
          <a:p>
            <a:endParaRPr lang="en-US" sz="200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sz="2000"/>
              <a:t>When contacted by client, </a:t>
            </a:r>
            <a:r>
              <a:rPr lang="en-US" sz="2000">
                <a:solidFill>
                  <a:srgbClr val="FF0000"/>
                </a:solidFill>
              </a:rPr>
              <a:t>server TCP creates new socket</a:t>
            </a:r>
            <a:r>
              <a:rPr lang="en-US" sz="2000"/>
              <a:t> for server process to communicate with client</a:t>
            </a:r>
          </a:p>
          <a:p>
            <a:pPr lvl="1"/>
            <a:r>
              <a:rPr lang="en-US" sz="2000"/>
              <a:t>allows server to talk with multiple clients</a:t>
            </a:r>
          </a:p>
          <a:p>
            <a:pPr lvl="1"/>
            <a:r>
              <a:rPr lang="en-US" sz="2000"/>
              <a:t>source port numbers used to distinguish clients </a:t>
            </a:r>
            <a:r>
              <a:rPr lang="en-US" sz="2000">
                <a:solidFill>
                  <a:schemeClr val="accent2"/>
                </a:solidFill>
              </a:rPr>
              <a:t>(more in Chap 3)</a:t>
            </a:r>
            <a:endParaRPr lang="en-US" sz="2000" i="1">
              <a:solidFill>
                <a:schemeClr val="accent2"/>
              </a:solidFill>
            </a:endParaRPr>
          </a:p>
        </p:txBody>
      </p:sp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4667250" y="4584700"/>
            <a:ext cx="4133850" cy="1635125"/>
            <a:chOff x="2940" y="2888"/>
            <a:chExt cx="2604" cy="1030"/>
          </a:xfrm>
        </p:grpSpPr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3020" y="3140"/>
              <a:ext cx="240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TCP provides reliable, in-order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 transfer of bytes (“pipe”)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between client and server</a:t>
              </a: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3608" name="Group 8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53609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10" name="Text Box 10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smtClean="0">
                    <a:solidFill>
                      <a:srgbClr val="FF0000"/>
                    </a:solidFill>
                  </a:rPr>
                  <a:t>application viewpoint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jargon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90650"/>
            <a:ext cx="8134350" cy="485775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stream</a:t>
            </a:r>
            <a:r>
              <a:rPr lang="en-US" sz="2400" dirty="0"/>
              <a:t> is a sequence of characters that flow into or out of a process.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input stream</a:t>
            </a:r>
            <a:r>
              <a:rPr lang="en-US" sz="2400" dirty="0"/>
              <a:t> is attached to some input source for the process, </a:t>
            </a:r>
            <a:r>
              <a:rPr lang="en-US" sz="2400" dirty="0" err="1"/>
              <a:t>eg</a:t>
            </a:r>
            <a:r>
              <a:rPr lang="en-US" sz="2400" dirty="0"/>
              <a:t>, keyboard or socket.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output stream</a:t>
            </a:r>
            <a:r>
              <a:rPr lang="en-US" sz="2400" dirty="0"/>
              <a:t> is attached to an output source, </a:t>
            </a:r>
            <a:r>
              <a:rPr lang="en-US" sz="2400" dirty="0" err="1"/>
              <a:t>eg</a:t>
            </a:r>
            <a:r>
              <a:rPr lang="en-US" sz="2400" dirty="0"/>
              <a:t>, monitor or socket.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Socket programming with TCP</a:t>
            </a: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2125" y="1474788"/>
            <a:ext cx="4114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Example client-server app:</a:t>
            </a:r>
            <a:endParaRPr lang="en-US" sz="2000"/>
          </a:p>
          <a:p>
            <a:pPr>
              <a:buFont typeface="ZapfDingbats" pitchFamily="82" charset="2"/>
              <a:buNone/>
            </a:pPr>
            <a:r>
              <a:rPr lang="en-US" sz="2000"/>
              <a:t>1) client reads line from standard input (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inFromUser</a:t>
            </a:r>
            <a:r>
              <a:rPr lang="en-US" sz="2000"/>
              <a:t> stream) , sends to server via socket (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outToServer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stream)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2) server reads line from socket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3) server converts line to uppercase, sends back to client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4) client reads, prints  modified line from socket (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inFromServer</a:t>
            </a:r>
            <a:r>
              <a:rPr lang="en-US" sz="2000"/>
              <a:t> stream)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4992624" imgH="5675376" progId="Visio.Drawing.5">
                  <p:embed/>
                </p:oleObj>
              </mc:Choice>
              <mc:Fallback>
                <p:oleObj name="VISIO" r:id="rId3" imgW="4992624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Client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process</a:t>
            </a:r>
            <a:endParaRPr lang="en-US" sz="200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client TCP socket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PMingLiU" panose="02020500000000000000" pitchFamily="18" charset="-120"/>
              </a:rPr>
              <a:t>Client/server socket interaction: TCP</a:t>
            </a:r>
            <a:endParaRPr lang="en-US" altLang="zh-TW">
              <a:ea typeface="PMingLiU" panose="02020500000000000000" pitchFamily="18" charset="-120"/>
            </a:endParaRPr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312863" y="2960688"/>
            <a:ext cx="2117725" cy="927100"/>
            <a:chOff x="827" y="2027"/>
            <a:chExt cx="1334" cy="584"/>
          </a:xfrm>
        </p:grpSpPr>
        <p:sp>
          <p:nvSpPr>
            <p:cNvPr id="156676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wait for incoming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connection request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77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 =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welcomeSocket.accept()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1303338" y="1624013"/>
            <a:ext cx="1635125" cy="1414462"/>
            <a:chOff x="821" y="1185"/>
            <a:chExt cx="1030" cy="891"/>
          </a:xfrm>
        </p:grpSpPr>
        <p:grpSp>
          <p:nvGrpSpPr>
            <p:cNvPr id="156679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156680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sz="1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incoming request: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681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welcomeSocket = </a:t>
                </a: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ServerSocket()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83" name="Group 11"/>
          <p:cNvGrpSpPr>
            <a:grpSpLocks/>
          </p:cNvGrpSpPr>
          <p:nvPr/>
        </p:nvGrpSpPr>
        <p:grpSpPr bwMode="auto">
          <a:xfrm>
            <a:off x="5091113" y="2892425"/>
            <a:ext cx="2305050" cy="909638"/>
            <a:chOff x="3333" y="1156"/>
            <a:chExt cx="1452" cy="573"/>
          </a:xfrm>
        </p:grpSpPr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create socket,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connect to </a:t>
              </a:r>
              <a:r>
                <a:rPr lang="en-US" sz="1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, port=</a:t>
              </a:r>
              <a:r>
                <a:rPr lang="en-US" sz="1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 =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Socket()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86" name="Group 14"/>
          <p:cNvGrpSpPr>
            <a:grpSpLocks/>
          </p:cNvGrpSpPr>
          <p:nvPr/>
        </p:nvGrpSpPr>
        <p:grpSpPr bwMode="auto">
          <a:xfrm>
            <a:off x="1276350" y="2867025"/>
            <a:ext cx="5440363" cy="3352800"/>
            <a:chOff x="804" y="1968"/>
            <a:chExt cx="3427" cy="2112"/>
          </a:xfrm>
        </p:grpSpPr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89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6690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156691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reply from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692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693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585788" y="1057275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Server </a:t>
            </a:r>
            <a:r>
              <a:rPr lang="en-US" smtClean="0">
                <a:solidFill>
                  <a:srgbClr val="000000"/>
                </a:solidFill>
              </a:rPr>
              <a:t>(running on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smtClean="0">
                <a:solidFill>
                  <a:srgbClr val="000000"/>
                </a:solidFill>
              </a:rPr>
              <a:t>)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5256213" y="1076325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Client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2933700" y="3752850"/>
            <a:ext cx="4041775" cy="1371600"/>
            <a:chOff x="1848" y="2526"/>
            <a:chExt cx="2546" cy="864"/>
          </a:xfrm>
        </p:grpSpPr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6698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156699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send request using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700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701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6702" name="Group 30"/>
          <p:cNvGrpSpPr>
            <a:grpSpLocks/>
          </p:cNvGrpSpPr>
          <p:nvPr/>
        </p:nvGrpSpPr>
        <p:grpSpPr bwMode="auto">
          <a:xfrm>
            <a:off x="1303338" y="3848100"/>
            <a:ext cx="4097337" cy="1487488"/>
            <a:chOff x="821" y="2586"/>
            <a:chExt cx="2581" cy="937"/>
          </a:xfrm>
        </p:grpSpPr>
        <p:sp>
          <p:nvSpPr>
            <p:cNvPr id="156703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4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5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7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708" name="Group 36"/>
          <p:cNvGrpSpPr>
            <a:grpSpLocks/>
          </p:cNvGrpSpPr>
          <p:nvPr/>
        </p:nvGrpSpPr>
        <p:grpSpPr bwMode="auto">
          <a:xfrm>
            <a:off x="2924175" y="2784475"/>
            <a:ext cx="2200275" cy="641350"/>
            <a:chOff x="1842" y="1916"/>
            <a:chExt cx="1386" cy="404"/>
          </a:xfrm>
        </p:grpSpPr>
        <p:sp>
          <p:nvSpPr>
            <p:cNvPr id="156709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10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FF0000"/>
                  </a:solidFill>
                </a:rPr>
                <a:t>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FF0000"/>
                  </a:solidFill>
                </a:rPr>
                <a:t>connection setup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(TCP)</a:t>
            </a:r>
            <a:endParaRPr lang="en-US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185988" y="1508125"/>
            <a:ext cx="68262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class TCPClient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public static void main(String argv[])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String 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String modifiedSentence;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BufferedReader inFromUser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BufferedReader(new InputStreamReader(System.in));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Socket clientSocket = new Socket("hostname", 6789);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DataOutputStream outToServer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DataOutputStream(clientSocket.getOutputStream());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input stream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6688" y="4505325"/>
            <a:ext cx="20685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client socket,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connect to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0" y="5421313"/>
            <a:ext cx="2216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output stream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attached 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3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5" name="Freeform 9"/>
          <p:cNvSpPr>
            <a:spLocks/>
          </p:cNvSpPr>
          <p:nvPr/>
        </p:nvSpPr>
        <p:spPr bwMode="auto">
          <a:xfrm>
            <a:off x="2081213" y="4605338"/>
            <a:ext cx="123825" cy="7667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2209800" y="498792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7" name="Freeform 11"/>
          <p:cNvSpPr>
            <a:spLocks/>
          </p:cNvSpPr>
          <p:nvPr/>
        </p:nvSpPr>
        <p:spPr bwMode="auto">
          <a:xfrm>
            <a:off x="2109788" y="5519738"/>
            <a:ext cx="123825" cy="8048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V="1">
            <a:off x="2238375" y="561975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(TCP), cont.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490788" y="1865313"/>
            <a:ext cx="63944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BufferedReader inFromServer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BufferedReader(new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InputStreamReader(clientSocket.getInputStream()));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sentence = inFromUser.readLine();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outToServer.writeBytes(sentence + '\n');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modifiedSentence = inFromServer.readLine();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System.out.println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("FROM SERVER: " + modifiedSentence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clientSocket.close();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4300" y="1849438"/>
            <a:ext cx="23923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input stream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attached 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487488" y="3321050"/>
            <a:ext cx="1173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Send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181100" y="4110038"/>
            <a:ext cx="146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Read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from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727" name="Freeform 7"/>
          <p:cNvSpPr>
            <a:spLocks/>
          </p:cNvSpPr>
          <p:nvPr/>
        </p:nvSpPr>
        <p:spPr bwMode="auto">
          <a:xfrm>
            <a:off x="2466975" y="1919288"/>
            <a:ext cx="114300" cy="79057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 flipV="1">
            <a:off x="2581275" y="232410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9" name="Freeform 9"/>
          <p:cNvSpPr>
            <a:spLocks/>
          </p:cNvSpPr>
          <p:nvPr/>
        </p:nvSpPr>
        <p:spPr bwMode="auto">
          <a:xfrm>
            <a:off x="2505075" y="3357563"/>
            <a:ext cx="123825" cy="5857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2633663" y="3667125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1" name="Freeform 11"/>
          <p:cNvSpPr>
            <a:spLocks/>
          </p:cNvSpPr>
          <p:nvPr/>
        </p:nvSpPr>
        <p:spPr bwMode="auto">
          <a:xfrm>
            <a:off x="2524125" y="4186238"/>
            <a:ext cx="123825" cy="5095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2662238" y="42957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(TCP)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565400" y="1235075"/>
            <a:ext cx="6262688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class TCPServer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public static void main(String argv[])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clientSentence;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capitalizedSentence;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ServerSocket welcomeSocket = new ServerSocket(6789);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while(true)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Socket connectionSocket = welcomeSocket.accept();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BufferedReader inFromClient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new BufferedReader(new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InputStreamReader(connectionSocket.getInputStream()));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welcoming socket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 port 6789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07963" y="4260850"/>
            <a:ext cx="22145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Wait, on welcoming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socket for contact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by client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307975" y="52784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input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stream, attached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3" name="Freeform 9"/>
          <p:cNvSpPr>
            <a:spLocks/>
          </p:cNvSpPr>
          <p:nvPr/>
        </p:nvSpPr>
        <p:spPr bwMode="auto">
          <a:xfrm>
            <a:off x="2314575" y="4348163"/>
            <a:ext cx="123825" cy="7667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452688" y="47879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5" name="Freeform 11"/>
          <p:cNvSpPr>
            <a:spLocks/>
          </p:cNvSpPr>
          <p:nvPr/>
        </p:nvSpPr>
        <p:spPr bwMode="auto">
          <a:xfrm>
            <a:off x="2286000" y="5386388"/>
            <a:ext cx="152400" cy="7381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V="1">
            <a:off x="2443163" y="558165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(TCP), cont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51025" y="1617663"/>
            <a:ext cx="6999288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DataOutputStream  outToClient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  new DataOutputStream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(connectionSocket.getOutputStream());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clientSentence = inFromClient.readLine();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capitalizedSentence = clientSentence.toUpperCase() + '\n';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outToClient.writeBytes(capitalizedSentence);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738188" y="2759075"/>
            <a:ext cx="148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Read in 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from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127000" y="17351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output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stream, attached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74" name="Freeform 6"/>
          <p:cNvSpPr>
            <a:spLocks/>
          </p:cNvSpPr>
          <p:nvPr/>
        </p:nvSpPr>
        <p:spPr bwMode="auto">
          <a:xfrm>
            <a:off x="2028825" y="2814638"/>
            <a:ext cx="161925" cy="5334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2209800" y="31146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6" name="Freeform 8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2214563" y="2486025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90538" y="3902075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Write out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79" name="Freeform 11"/>
          <p:cNvSpPr>
            <a:spLocks/>
          </p:cNvSpPr>
          <p:nvPr/>
        </p:nvSpPr>
        <p:spPr bwMode="auto">
          <a:xfrm>
            <a:off x="2009775" y="3957638"/>
            <a:ext cx="161925" cy="5715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V="1">
            <a:off x="2190750" y="42195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209925" y="4889500"/>
            <a:ext cx="28781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End of while loop,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loop back and wait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another client connection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82" name="Freeform 14"/>
          <p:cNvSpPr>
            <a:spLocks/>
          </p:cNvSpPr>
          <p:nvPr/>
        </p:nvSpPr>
        <p:spPr bwMode="auto">
          <a:xfrm rot="-10815861">
            <a:off x="3190875" y="4879975"/>
            <a:ext cx="160338" cy="912813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H="1" flipV="1">
            <a:off x="2543175" y="455295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6D4F0BF-9495-4093-B15D-CF58BDE2E5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421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4218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Root DNS Servers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com DNS servers</a:t>
              </a:r>
            </a:p>
          </p:txBody>
        </p:sp>
        <p:sp>
          <p:nvSpPr>
            <p:cNvPr id="9422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org DNS servers</a:t>
              </a:r>
            </a:p>
          </p:txBody>
        </p:sp>
        <p:sp>
          <p:nvSpPr>
            <p:cNvPr id="9422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edu DNS servers</a:t>
              </a: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poly.edu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umass.edu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yahoo.com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amazon.com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pbs.org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4213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DNS: a distributed, hierarchical database</a:t>
            </a:r>
          </a:p>
        </p:txBody>
      </p:sp>
      <p:pic>
        <p:nvPicPr>
          <p:cNvPr id="94215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94217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10345" y="2121823"/>
            <a:ext cx="7761507" cy="647143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4111" y="3524381"/>
            <a:ext cx="4489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Top Level Domain (TLD) DNS servers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8395855" y="2424545"/>
            <a:ext cx="474218" cy="1122219"/>
          </a:xfrm>
          <a:custGeom>
            <a:avLst/>
            <a:gdLst>
              <a:gd name="connsiteX0" fmla="*/ 332509 w 474218"/>
              <a:gd name="connsiteY0" fmla="*/ 1122219 h 1122219"/>
              <a:gd name="connsiteX1" fmla="*/ 457200 w 474218"/>
              <a:gd name="connsiteY1" fmla="*/ 374073 h 1122219"/>
              <a:gd name="connsiteX2" fmla="*/ 0 w 474218"/>
              <a:gd name="connsiteY2" fmla="*/ 0 h 11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218" h="1122219">
                <a:moveTo>
                  <a:pt x="332509" y="1122219"/>
                </a:moveTo>
                <a:cubicBezTo>
                  <a:pt x="422563" y="841664"/>
                  <a:pt x="512618" y="561109"/>
                  <a:pt x="457200" y="374073"/>
                </a:cubicBezTo>
                <a:cubicBezTo>
                  <a:pt x="401782" y="187037"/>
                  <a:pt x="200891" y="9351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C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171450"/>
            <a:ext cx="7772400" cy="1143000"/>
          </a:xfrm>
        </p:spPr>
        <p:txBody>
          <a:bodyPr/>
          <a:lstStyle/>
          <a:p>
            <a:r>
              <a:rPr lang="en-US" sz="3200"/>
              <a:t>Socket programming </a:t>
            </a:r>
            <a:r>
              <a:rPr lang="en-US" sz="3200" i="1">
                <a:solidFill>
                  <a:srgbClr val="FF0000"/>
                </a:solidFill>
              </a:rPr>
              <a:t>with UDP</a:t>
            </a:r>
            <a:endParaRPr lang="en-US" sz="320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23925"/>
            <a:ext cx="4151313" cy="4857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UDP: no “connection” between client and server</a:t>
            </a:r>
            <a:endParaRPr lang="en-US" sz="2400"/>
          </a:p>
          <a:p>
            <a:r>
              <a:rPr lang="en-US" sz="2400"/>
              <a:t>no handshaking</a:t>
            </a:r>
          </a:p>
          <a:p>
            <a:r>
              <a:rPr lang="en-US" sz="2400"/>
              <a:t>sender explicitly attaches IP address and port of destination to each packet</a:t>
            </a:r>
          </a:p>
          <a:p>
            <a:r>
              <a:rPr lang="en-US" sz="2400"/>
              <a:t>server must extract IP address, port of sender from received packet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UDP: </a:t>
            </a:r>
            <a:r>
              <a:rPr lang="en-US" sz="2000">
                <a:solidFill>
                  <a:srgbClr val="FF0000"/>
                </a:solidFill>
              </a:rPr>
              <a:t>transmitted data may be received out of order, or lost</a:t>
            </a:r>
            <a:endParaRPr lang="en-US" sz="2000"/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4616450" y="2679700"/>
            <a:ext cx="4175125" cy="1743075"/>
            <a:chOff x="2914" y="2888"/>
            <a:chExt cx="2630" cy="1098"/>
          </a:xfrm>
        </p:grpSpPr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1798" name="Group 6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61799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00" name="Text Box 8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smtClean="0">
                    <a:solidFill>
                      <a:srgbClr val="FF0000"/>
                    </a:solidFill>
                  </a:rPr>
                  <a:t>application viewpoint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2914" y="3179"/>
              <a:ext cx="262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UDP provides </a:t>
              </a:r>
              <a:r>
                <a:rPr lang="en-US" sz="2000" i="1" u="sng" smtClean="0">
                  <a:solidFill>
                    <a:srgbClr val="3333CC"/>
                  </a:solidFill>
                </a:rPr>
                <a:t>unreliable</a:t>
              </a:r>
              <a:r>
                <a:rPr lang="en-US" sz="2000" i="1" smtClean="0">
                  <a:solidFill>
                    <a:srgbClr val="3333CC"/>
                  </a:solidFill>
                </a:rPr>
                <a:t> transfer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 of groups of bytes (“datagrams”)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 between client and server</a:t>
              </a:r>
              <a:endParaRPr lang="en-US" sz="2000" i="1" smtClean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Client/server socket interaction: UDP</a:t>
            </a:r>
            <a:endParaRPr lang="en-US"/>
          </a:p>
        </p:txBody>
      </p:sp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162820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21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22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Server </a:t>
            </a:r>
            <a:r>
              <a:rPr lang="en-US" smtClean="0">
                <a:solidFill>
                  <a:srgbClr val="000000"/>
                </a:solidFill>
              </a:rPr>
              <a:t>(running on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smtClean="0">
                <a:solidFill>
                  <a:srgbClr val="000000"/>
                </a:solidFill>
              </a:rPr>
              <a:t>)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162825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read reply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3000375" y="1333500"/>
            <a:ext cx="5527675" cy="2593975"/>
            <a:chOff x="1890" y="840"/>
            <a:chExt cx="3482" cy="1634"/>
          </a:xfrm>
        </p:grpSpPr>
        <p:grpSp>
          <p:nvGrpSpPr>
            <p:cNvPr id="162828" name="Group 12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162829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 =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DatagramSocket()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2831" name="Text Box 15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</a:rPr>
                <a:t>Client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983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Create, address (</a:t>
              </a:r>
              <a:r>
                <a:rPr lang="en-US" sz="1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hostid, port=x,</a:t>
              </a:r>
              <a:endParaRPr lang="en-US" sz="14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send datagram request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using </a:t>
              </a: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33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2835" name="Group 19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162836" name="Group 20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162837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sz="1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incoming request: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838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serverSocket =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DatagramSocket()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2839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serverSocket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serverSocket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specifying client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host address,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port number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43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44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TCP  vs.  UDP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ZapfDingbats" pitchFamily="82" charset="2"/>
              <a:buNone/>
            </a:pPr>
            <a:r>
              <a:rPr lang="en-US" sz="2800" b="1" u="sng" dirty="0"/>
              <a:t>TCP</a:t>
            </a:r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Socket()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 dirty="0"/>
              <a:t>Connection steam established: Data goes in one end of pipe and out the other. Pipe stays open until it is closed.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</a:rPr>
              <a:t>ServerSocket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 dirty="0"/>
              <a:t>A special type of socket that sits waiting for a knock from a client to open connection. Leads to </a:t>
            </a:r>
            <a:r>
              <a:rPr lang="en-US" sz="2000" i="1" dirty="0"/>
              <a:t>handshaking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ZapfDingbats" pitchFamily="82" charset="2"/>
              <a:buNone/>
            </a:pPr>
            <a:r>
              <a:rPr lang="en-US" sz="2800" b="1" u="sng"/>
              <a:t>UDP</a:t>
            </a:r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DatagramSocket()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/>
              <a:t>Data sent as individual packets of bytes.  Each packet contains  all addressing info. No concept of open “pipe”.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endParaRPr lang="en-US" sz="2000"/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/>
              <a:t>No handshaking! 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/>
              <a:t>A DatagramSocket waits to receive each packet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None/>
            </a:pP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(UDP)</a:t>
            </a:r>
            <a:endParaRPr lang="en-U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2655888" y="1262063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4803648" imgH="5675376" progId="Visio.Drawing.5">
                  <p:embed/>
                </p:oleObj>
              </mc:Choice>
              <mc:Fallback>
                <p:oleObj name="VISIO" r:id="rId3" imgW="4803648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262063"/>
                        <a:ext cx="4067175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522413" y="3408363"/>
            <a:ext cx="2184400" cy="915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 smtClean="0">
                <a:solidFill>
                  <a:srgbClr val="FF0000"/>
                </a:solidFill>
              </a:rPr>
              <a:t>Output: </a:t>
            </a:r>
            <a:r>
              <a:rPr lang="en-US" smtClean="0">
                <a:solidFill>
                  <a:srgbClr val="000000"/>
                </a:solidFill>
              </a:rPr>
              <a:t>sends packet (TCP sent “byte stream”)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932488" y="2759075"/>
            <a:ext cx="21844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 smtClean="0">
                <a:solidFill>
                  <a:srgbClr val="FF0000"/>
                </a:solidFill>
              </a:rPr>
              <a:t>Input: </a:t>
            </a:r>
            <a:r>
              <a:rPr lang="en-US" smtClean="0">
                <a:solidFill>
                  <a:srgbClr val="000000"/>
                </a:solidFill>
              </a:rPr>
              <a:t>receives packet (TCP received “byte stream”)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3294063" y="3595688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5387975" y="2971800"/>
            <a:ext cx="576263" cy="788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862263" y="2482850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Client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process</a:t>
            </a:r>
            <a:endParaRPr lang="en-US" sz="200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4051300" y="4768850"/>
            <a:ext cx="1625600" cy="5095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087813" y="4700588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client UDP socket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 flipV="1">
            <a:off x="5235575" y="524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(UDP)</a:t>
            </a:r>
            <a:endParaRPr lang="en-US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class UDPClient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public static void main(String args[])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BufferedReader inFromUser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new BufferedReader(new InputStreamReader(System.in));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DatagramSocket clientSocket = new DatagramSocket();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InetAddress IPAddress = InetAddress.getByName("hostname");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sendData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receiveData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sentence = inFromUser.readLine();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sendData = sentence.getBytes();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81038" y="29337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input stream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client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Translate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 hostname to IP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address </a:t>
            </a:r>
            <a:r>
              <a:rPr lang="en-US" smtClean="0">
                <a:solidFill>
                  <a:srgbClr val="FF0000"/>
                </a:solidFill>
              </a:rPr>
              <a:t>using DNS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871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3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5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(UDP), cont.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DatagramPacket sendPacket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new DatagramPacket(sendData, sendData.length, IPAddress, 9876);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clientSocket.send(sendPacket);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DatagramPacket receivePacket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new DatagramPacket(receiveData, receiveData.length);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clientSocket.receive(receivePacket);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modifiedSentence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String(receivePacket.getData());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System.out.println("FROM SERVER:" + modifiedSentence);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clientSocket.close();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datagram with data-to-send,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length, IP addr, port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Send 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82600" y="3538538"/>
            <a:ext cx="1776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Read 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from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895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7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9" name="Freeform 11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(UDP)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class UDPServer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public static void main(String args[])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DatagramSocket serverSocket = new DatagramSocket(9876);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receiveData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sendData 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while(true)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DatagramPacket receivePacket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new DatagramPacket(receiveData, receiveData.length);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serverSocket.receive(receivePacket);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datagram socket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 port 9876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11150" y="5018088"/>
            <a:ext cx="216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space for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received datagram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Receive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datagram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919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1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3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(UDP), cont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String sentence = new String(receivePacket.getData());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InetAddress IPAddress = receivePacket.getAddress();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int port = receivePacket.getPort();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String capitalizedSentence = sentence.toUpperCase();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sendData = capitalizedSentence.getBytes();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DatagramPacket sendPacket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new DatagramPacket(sendData, sendData.length, IPAddress,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port);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serverSocket.send(sendPacket);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27000" y="1736725"/>
            <a:ext cx="2093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Get IP addr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port #, of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sender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Write out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44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End of while loop,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loop back and wait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another datagram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47" name="Freeform 11"/>
          <p:cNvSpPr>
            <a:spLocks/>
          </p:cNvSpPr>
          <p:nvPr/>
        </p:nvSpPr>
        <p:spPr bwMode="auto">
          <a:xfrm rot="-10815861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send to client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51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6D4F0BF-9495-4093-B15D-CF58BDE2E5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421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4218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Root DNS Servers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com DNS servers</a:t>
              </a:r>
            </a:p>
          </p:txBody>
        </p:sp>
        <p:sp>
          <p:nvSpPr>
            <p:cNvPr id="9422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org DNS servers</a:t>
              </a:r>
            </a:p>
          </p:txBody>
        </p:sp>
        <p:sp>
          <p:nvSpPr>
            <p:cNvPr id="9422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edu DNS servers</a:t>
              </a: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poly.edu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umass.edu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yahoo.com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amazon.com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pbs.org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4213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DNS: a distributed, hierarchical database</a:t>
            </a:r>
          </a:p>
        </p:txBody>
      </p:sp>
      <p:pic>
        <p:nvPicPr>
          <p:cNvPr id="94215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94217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88665" y="2779680"/>
            <a:ext cx="8259728" cy="862152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5135" y="3636637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authoritative DNS servers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8643938" y="3216249"/>
            <a:ext cx="328168" cy="467550"/>
          </a:xfrm>
          <a:custGeom>
            <a:avLst/>
            <a:gdLst>
              <a:gd name="connsiteX0" fmla="*/ 332509 w 474218"/>
              <a:gd name="connsiteY0" fmla="*/ 1122219 h 1122219"/>
              <a:gd name="connsiteX1" fmla="*/ 457200 w 474218"/>
              <a:gd name="connsiteY1" fmla="*/ 374073 h 1122219"/>
              <a:gd name="connsiteX2" fmla="*/ 0 w 474218"/>
              <a:gd name="connsiteY2" fmla="*/ 0 h 11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218" h="1122219">
                <a:moveTo>
                  <a:pt x="332509" y="1122219"/>
                </a:moveTo>
                <a:cubicBezTo>
                  <a:pt x="422563" y="841664"/>
                  <a:pt x="512618" y="561109"/>
                  <a:pt x="457200" y="374073"/>
                </a:cubicBezTo>
                <a:cubicBezTo>
                  <a:pt x="401782" y="187037"/>
                  <a:pt x="200891" y="9351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C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6D4F0BF-9495-4093-B15D-CF58BDE2E5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421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4218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Root DNS Servers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com DNS servers</a:t>
              </a:r>
            </a:p>
          </p:txBody>
        </p:sp>
        <p:sp>
          <p:nvSpPr>
            <p:cNvPr id="9422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org DNS servers</a:t>
              </a:r>
            </a:p>
          </p:txBody>
        </p:sp>
        <p:sp>
          <p:nvSpPr>
            <p:cNvPr id="9422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edu DNS servers</a:t>
              </a: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poly.edu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umass.edu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yahoo.com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amazon.com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pbs.org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4213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DNS: a distributed, hierarchical database</a:t>
            </a:r>
          </a:p>
        </p:txBody>
      </p:sp>
      <p:sp>
        <p:nvSpPr>
          <p:cNvPr id="94214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client wants IP for www.amazon.com; 1</a:t>
            </a:r>
            <a:r>
              <a:rPr lang="en-US" altLang="en-US" sz="2400" i="1" baseline="30000" dirty="0" smtClean="0">
                <a:solidFill>
                  <a:srgbClr val="000099"/>
                </a:solidFill>
                <a:ea typeface="ＭＳ Ｐゴシック" pitchFamily="34" charset="-128"/>
              </a:rPr>
              <a:t>st</a:t>
            </a: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altLang="en-US" sz="2400" i="1" dirty="0" err="1" smtClean="0">
                <a:solidFill>
                  <a:srgbClr val="000099"/>
                </a:solidFill>
                <a:ea typeface="ＭＳ Ｐゴシック" pitchFamily="34" charset="-128"/>
              </a:rPr>
              <a:t>approx</a:t>
            </a: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: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client queries </a:t>
            </a:r>
            <a:r>
              <a:rPr lang="en-US" altLang="en-US" sz="2200" b="1" dirty="0" smtClean="0">
                <a:ea typeface="ＭＳ Ｐゴシック" pitchFamily="34" charset="-128"/>
              </a:rPr>
              <a:t>root </a:t>
            </a:r>
            <a:r>
              <a:rPr lang="en-US" altLang="en-US" sz="2200" dirty="0" smtClean="0">
                <a:ea typeface="ＭＳ Ｐゴシック" pitchFamily="34" charset="-128"/>
              </a:rPr>
              <a:t>server</a:t>
            </a:r>
            <a:r>
              <a:rPr lang="en-US" altLang="en-US" sz="2200" b="1" dirty="0" smtClean="0">
                <a:ea typeface="ＭＳ Ｐゴシック" pitchFamily="34" charset="-128"/>
              </a:rPr>
              <a:t> </a:t>
            </a:r>
            <a:r>
              <a:rPr lang="en-US" altLang="en-US" sz="2200" dirty="0" smtClean="0">
                <a:ea typeface="ＭＳ Ｐゴシック" pitchFamily="34" charset="-128"/>
              </a:rPr>
              <a:t>to find com DNS server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client queries </a:t>
            </a:r>
            <a:r>
              <a:rPr lang="en-US" altLang="en-US" sz="2200" b="1" dirty="0" smtClean="0">
                <a:ea typeface="ＭＳ Ｐゴシック" pitchFamily="34" charset="-128"/>
              </a:rPr>
              <a:t>.com DNS </a:t>
            </a:r>
            <a:r>
              <a:rPr lang="en-US" altLang="en-US" sz="2200" dirty="0" smtClean="0">
                <a:ea typeface="ＭＳ Ｐゴシック" pitchFamily="34" charset="-128"/>
              </a:rPr>
              <a:t>server</a:t>
            </a:r>
            <a:r>
              <a:rPr lang="en-US" altLang="en-US" sz="2200" b="1" dirty="0" smtClean="0">
                <a:ea typeface="ＭＳ Ｐゴシック" pitchFamily="34" charset="-128"/>
              </a:rPr>
              <a:t> </a:t>
            </a:r>
            <a:r>
              <a:rPr lang="en-US" altLang="en-US" sz="2200" dirty="0" smtClean="0">
                <a:ea typeface="ＭＳ Ｐゴシック" pitchFamily="34" charset="-128"/>
              </a:rPr>
              <a:t>to get amazon.com DNS server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client queries </a:t>
            </a:r>
            <a:r>
              <a:rPr lang="en-US" altLang="en-US" sz="2200" b="1" dirty="0" smtClean="0">
                <a:ea typeface="ＭＳ Ｐゴシック" pitchFamily="34" charset="-128"/>
              </a:rPr>
              <a:t>amazon.com DNS </a:t>
            </a:r>
            <a:r>
              <a:rPr lang="en-US" altLang="en-US" sz="2200" dirty="0" smtClean="0">
                <a:ea typeface="ＭＳ Ｐゴシック" pitchFamily="34" charset="-128"/>
              </a:rPr>
              <a:t>server to get  IP address for www.amazon.com</a:t>
            </a:r>
          </a:p>
        </p:txBody>
      </p:sp>
      <p:pic>
        <p:nvPicPr>
          <p:cNvPr id="94215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94217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314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52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0AFE48FB-C91F-49B1-A508-CA902515065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root name servers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contacted by </a:t>
            </a:r>
            <a:r>
              <a:rPr lang="en-US" altLang="en-US" sz="2400" b="1" dirty="0" smtClean="0">
                <a:ea typeface="ＭＳ Ｐゴシック" pitchFamily="34" charset="-128"/>
              </a:rPr>
              <a:t>local name server </a:t>
            </a:r>
            <a:r>
              <a:rPr lang="en-US" altLang="en-US" sz="2400" dirty="0" smtClean="0">
                <a:ea typeface="ＭＳ Ｐゴシック" pitchFamily="34" charset="-128"/>
              </a:rPr>
              <a:t>that can not resolve name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root name server:</a:t>
            </a:r>
          </a:p>
          <a:p>
            <a:pPr lvl="1"/>
            <a:r>
              <a:rPr lang="en-US" altLang="en-US" sz="2200" dirty="0" smtClean="0">
                <a:ea typeface="ＭＳ Ｐゴシック" pitchFamily="34" charset="-128"/>
              </a:rPr>
              <a:t>contacts authoritative name server if name mapping not known</a:t>
            </a:r>
          </a:p>
          <a:p>
            <a:pPr lvl="1"/>
            <a:r>
              <a:rPr lang="en-US" altLang="en-US" sz="2200" dirty="0" smtClean="0">
                <a:ea typeface="ＭＳ Ｐゴシック" pitchFamily="34" charset="-128"/>
              </a:rPr>
              <a:t>gets mapping</a:t>
            </a:r>
          </a:p>
          <a:p>
            <a:pPr lvl="1"/>
            <a:r>
              <a:rPr lang="en-US" altLang="en-US" sz="2200" dirty="0" smtClean="0">
                <a:ea typeface="ＭＳ Ｐゴシック" pitchFamily="34" charset="-128"/>
              </a:rPr>
              <a:t>returns mapping to local name server</a:t>
            </a:r>
          </a:p>
        </p:txBody>
      </p:sp>
      <p:sp>
        <p:nvSpPr>
          <p:cNvPr id="95238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Arial" charset="0"/>
              </a:rPr>
              <a:t>    13 root name </a:t>
            </a:r>
            <a:r>
              <a:rPr lang="en-US" altLang="ja-JP" sz="2000" i="1" dirty="0" smtClean="0">
                <a:solidFill>
                  <a:srgbClr val="000000"/>
                </a:solidFill>
                <a:latin typeface="Arial" charset="0"/>
              </a:rPr>
              <a:t>“servers” </a:t>
            </a:r>
            <a:r>
              <a:rPr lang="en-US" altLang="ja-JP" sz="2000" i="1" dirty="0">
                <a:solidFill>
                  <a:srgbClr val="000000"/>
                </a:solidFill>
                <a:latin typeface="Arial" charset="0"/>
              </a:rPr>
              <a:t>worldwide</a:t>
            </a:r>
            <a:endParaRPr lang="en-US" altLang="en-US" sz="24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9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5240" name="Picture 23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1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a. Verisign, Los Angeles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   (5 other sites)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b. USC-ISI Marina del Rey,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l. ICANN Los Angeles,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  (41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2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3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e. NASA Mt View,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f. Internet Software 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Palo Alto, CA (and 48 other  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4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5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i. Netnod, Stockholm (37 other sites)</a:t>
            </a:r>
          </a:p>
        </p:txBody>
      </p:sp>
      <p:sp>
        <p:nvSpPr>
          <p:cNvPr id="95246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7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k. RIPE London (17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8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9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m. WIDE Tokyo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(5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0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51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c. Cogent, Herndon, VA (5 other sites)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d. U Maryland College Park, MD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h. ARL Aberdeen, MD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j. Verisign, Dulles VA (69 other sites 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5252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253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4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g. US DoD Columbus, OH (5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5255" name="Straight Arrow Connector 24"/>
          <p:cNvCxnSpPr>
            <a:cxnSpLocks noChangeShapeType="1"/>
            <a:stCxn id="95254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029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B1B8D70-4969-4551-8042-343AF82CFA2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TLD, authoritative servers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top-level domain (TLD) servers: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responsible for com, org, net, </a:t>
            </a:r>
            <a:r>
              <a:rPr lang="en-US" altLang="en-US" dirty="0" err="1" smtClean="0">
                <a:ea typeface="ＭＳ Ｐゴシック" pitchFamily="34" charset="-128"/>
              </a:rPr>
              <a:t>edu</a:t>
            </a:r>
            <a:r>
              <a:rPr lang="en-US" altLang="en-US" dirty="0" smtClean="0">
                <a:ea typeface="ＭＳ Ｐゴシック" pitchFamily="34" charset="-128"/>
              </a:rPr>
              <a:t>, aero, jobs, museums, and all top-level country domains, e.g.: </a:t>
            </a:r>
            <a:r>
              <a:rPr lang="en-US" altLang="en-US" dirty="0" err="1" smtClean="0">
                <a:ea typeface="ＭＳ Ｐゴシック" pitchFamily="34" charset="-128"/>
              </a:rPr>
              <a:t>uk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fr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ca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jp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Network Solutions maintains servers for .com TLD</a:t>
            </a:r>
          </a:p>
          <a:p>
            <a:pPr lvl="1"/>
            <a:r>
              <a:rPr lang="en-US" altLang="en-US" dirty="0" err="1" smtClean="0">
                <a:ea typeface="ＭＳ Ｐゴシック" pitchFamily="34" charset="-128"/>
              </a:rPr>
              <a:t>Educause</a:t>
            </a:r>
            <a:r>
              <a:rPr lang="en-US" altLang="en-US" dirty="0" smtClean="0">
                <a:ea typeface="ＭＳ Ｐゴシック" pitchFamily="34" charset="-128"/>
              </a:rPr>
              <a:t> for .</a:t>
            </a:r>
            <a:r>
              <a:rPr lang="en-US" altLang="en-US" dirty="0" err="1" smtClean="0">
                <a:ea typeface="ＭＳ Ｐゴシック" pitchFamily="34" charset="-128"/>
              </a:rPr>
              <a:t>edu</a:t>
            </a:r>
            <a:r>
              <a:rPr lang="en-US" altLang="en-US" dirty="0" smtClean="0">
                <a:ea typeface="ＭＳ Ｐゴシック" pitchFamily="34" charset="-128"/>
              </a:rPr>
              <a:t> TLD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authoritative DNS servers: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b="1" dirty="0" smtClean="0">
                <a:ea typeface="ＭＳ Ｐゴシック" pitchFamily="34" charset="-128"/>
              </a:rPr>
              <a:t>Organization</a:t>
            </a:r>
            <a:r>
              <a:rPr lang="en-US" altLang="ja-JP" b="1" dirty="0" smtClean="0">
                <a:ea typeface="ＭＳ Ｐゴシック" pitchFamily="34" charset="-128"/>
              </a:rPr>
              <a:t>’s own DNS server(s)</a:t>
            </a:r>
            <a:r>
              <a:rPr lang="en-US" altLang="ja-JP" dirty="0" smtClean="0">
                <a:ea typeface="ＭＳ Ｐゴシック" pitchFamily="34" charset="-128"/>
              </a:rPr>
              <a:t>, providing authoritative hostname to IP mappings for organization’s named hosts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can be maintained by organization or service provider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9626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944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72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3B7D7AA0-C08C-435C-B235-D75B3CC3BA3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Local </a:t>
            </a:r>
            <a:r>
              <a:rPr lang="en-US" altLang="en-US" sz="4000" smtClean="0">
                <a:ea typeface="ＭＳ Ｐゴシック" pitchFamily="34" charset="-128"/>
              </a:rPr>
              <a:t>DNS</a:t>
            </a:r>
            <a:r>
              <a:rPr lang="en-US" altLang="en-US" smtClean="0">
                <a:ea typeface="ＭＳ Ｐゴシック" pitchFamily="34" charset="-128"/>
              </a:rPr>
              <a:t> name server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does not strictly belong to hierarchy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each ISP (residential ISP, company, university) has one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also called </a:t>
            </a:r>
            <a:r>
              <a:rPr lang="en-US" altLang="ja-JP" dirty="0" smtClean="0">
                <a:ea typeface="ＭＳ Ｐゴシック" pitchFamily="34" charset="-128"/>
              </a:rPr>
              <a:t>“default name server”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when host makes DNS query, query is sent to its </a:t>
            </a:r>
            <a:r>
              <a:rPr lang="en-US" altLang="en-US" b="1" dirty="0" smtClean="0">
                <a:ea typeface="ＭＳ Ｐゴシック" pitchFamily="34" charset="-128"/>
              </a:rPr>
              <a:t>local DNS server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has local cache of recent name-to-address translation pairs (but may be out of date!)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acts as proxy, forwards query into hierarchy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9728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69963"/>
            <a:ext cx="554831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7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3767</Words>
  <Application>Microsoft Macintosh PowerPoint</Application>
  <PresentationFormat>On-screen Show (4:3)</PresentationFormat>
  <Paragraphs>914</Paragraphs>
  <Slides>47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Calibri</vt:lpstr>
      <vt:lpstr>Calibri Light</vt:lpstr>
      <vt:lpstr>Comic Sans MS</vt:lpstr>
      <vt:lpstr>Courier New</vt:lpstr>
      <vt:lpstr>Gill Sans MT</vt:lpstr>
      <vt:lpstr>ＭＳ Ｐゴシック</vt:lpstr>
      <vt:lpstr>PMingLiU</vt:lpstr>
      <vt:lpstr>Tahoma</vt:lpstr>
      <vt:lpstr>Times New Roman</vt:lpstr>
      <vt:lpstr>Wingdings</vt:lpstr>
      <vt:lpstr>ZapfDingbats</vt:lpstr>
      <vt:lpstr>Office Theme</vt:lpstr>
      <vt:lpstr>Default Design</vt:lpstr>
      <vt:lpstr>1_Office Theme</vt:lpstr>
      <vt:lpstr>Clip</vt:lpstr>
      <vt:lpstr>VISIO</vt:lpstr>
      <vt:lpstr>Chapter 2: outline</vt:lpstr>
      <vt:lpstr>DNS: domain name system</vt:lpstr>
      <vt:lpstr>DNS: services, structure </vt:lpstr>
      <vt:lpstr>DNS: a distributed, hierarchical database</vt:lpstr>
      <vt:lpstr>DNS: a distributed, hierarchical database</vt:lpstr>
      <vt:lpstr>DNS: a distributed, hierarchical database</vt:lpstr>
      <vt:lpstr>DNS: root name servers</vt:lpstr>
      <vt:lpstr>TLD, authoritative servers</vt:lpstr>
      <vt:lpstr>Local DNS name server</vt:lpstr>
      <vt:lpstr>DNS name  resolution example</vt:lpstr>
      <vt:lpstr>DNS name  resolution example</vt:lpstr>
      <vt:lpstr>DNS name  resolution example</vt:lpstr>
      <vt:lpstr>DNS name  resolution example</vt:lpstr>
      <vt:lpstr>DNS name  resolution example</vt:lpstr>
      <vt:lpstr>DNS name  resolution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DNS: caching, updating records</vt:lpstr>
      <vt:lpstr>DNS records</vt:lpstr>
      <vt:lpstr>DNS protocol, messages</vt:lpstr>
      <vt:lpstr>PowerPoint Presentation</vt:lpstr>
      <vt:lpstr>Inserting records into DNS</vt:lpstr>
      <vt:lpstr>Chapter 2: outline</vt:lpstr>
      <vt:lpstr>Socket programming</vt:lpstr>
      <vt:lpstr>Socket-programming using TCP</vt:lpstr>
      <vt:lpstr>Socket programming with TCP</vt:lpstr>
      <vt:lpstr>Stream jargon</vt:lpstr>
      <vt:lpstr>Socket programming with TCP</vt:lpstr>
      <vt:lpstr>Client/server socket interaction: TCP</vt:lpstr>
      <vt:lpstr>Example: Java client (TCP)</vt:lpstr>
      <vt:lpstr>Example: Java client (TCP), cont.</vt:lpstr>
      <vt:lpstr>Example: Java server (TCP)</vt:lpstr>
      <vt:lpstr>Example: Java server (TCP), cont</vt:lpstr>
      <vt:lpstr>Socket programming with UDP</vt:lpstr>
      <vt:lpstr>Client/server socket interaction: UDP</vt:lpstr>
      <vt:lpstr>TCP  vs.  UDP</vt:lpstr>
      <vt:lpstr>Example: Java client (UDP)</vt:lpstr>
      <vt:lpstr>Example: Java client (UDP)</vt:lpstr>
      <vt:lpstr>Example: Java client (UDP), cont.</vt:lpstr>
      <vt:lpstr>Example: Java server (UDP)</vt:lpstr>
      <vt:lpstr>Example: Java server (UDP), cont</vt:lpstr>
    </vt:vector>
  </TitlesOfParts>
  <Company>Hewlett-Packard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outline</dc:title>
  <dc:creator>Anmin</dc:creator>
  <cp:lastModifiedBy>Cameron Green</cp:lastModifiedBy>
  <cp:revision>24</cp:revision>
  <dcterms:created xsi:type="dcterms:W3CDTF">2013-09-29T04:29:48Z</dcterms:created>
  <dcterms:modified xsi:type="dcterms:W3CDTF">2016-09-21T17:52:29Z</dcterms:modified>
</cp:coreProperties>
</file>