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72"/>
  </p:notesMasterIdLst>
  <p:sldIdLst>
    <p:sldId id="256" r:id="rId4"/>
    <p:sldId id="257" r:id="rId5"/>
    <p:sldId id="28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8" autoAdjust="0"/>
    <p:restoredTop sz="84076" autoAdjust="0"/>
  </p:normalViewPr>
  <p:slideViewPr>
    <p:cSldViewPr>
      <p:cViewPr varScale="1">
        <p:scale>
          <a:sx n="90" d="100"/>
          <a:sy n="90" d="100"/>
        </p:scale>
        <p:origin x="15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3D168-0EF4-42BB-984F-726C740C3EC2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A5BB0-A422-4992-9F16-72148A5C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5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8DA56EB4-5677-4144-92D1-EC2030960FC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64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1F051C31-B278-49C6-8C2A-0136C35D4747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11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8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2B1B0CBB-4CCA-47AC-8F97-E328DC30698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12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1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64D7127E-9F54-4103-921F-14CE9E184F9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13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1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Socket connects your process to the transport layer.</a:t>
            </a:r>
            <a:r>
              <a:rPr lang="en-US" altLang="en-US" baseline="0" dirty="0" smtClean="0">
                <a:ea typeface="ＭＳ Ｐゴシック" pitchFamily="34" charset="-128"/>
              </a:rPr>
              <a:t> (not a port. )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B7C9D9C5-5531-4974-BA29-022F0C286FC1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14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70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Https: 443</a:t>
            </a: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F0B8586A-E05F-465E-B45E-B6FE211026CD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15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86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2B1B0CBB-4CCA-47AC-8F97-E328DC30698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16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1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D23CCFC8-2760-499F-B57A-A0F8A1FB013E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17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64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D23CCFC8-2760-499F-B57A-A0F8A1FB013E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18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85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D23CCFC8-2760-499F-B57A-A0F8A1FB013E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19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10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2B1B0CBB-4CCA-47AC-8F97-E328DC30698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20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8DA56EB4-5677-4144-92D1-EC2030960FC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85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D23CCFC8-2760-499F-B57A-A0F8A1FB013E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21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05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D23CCFC8-2760-499F-B57A-A0F8A1FB013E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22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74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CF558424-305E-4FF1-929F-F9EEAFDDC3B0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23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57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D36051FE-E711-4844-851C-A936021DA9A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24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18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2B1B0CBB-4CCA-47AC-8F97-E328DC30698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25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19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A: </a:t>
            </a: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A6D76C63-DD8A-4EA5-8866-E0C70CC09327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26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08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16F00607-F124-4162-BE8D-703BE9922A29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27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0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BFF69C-349E-4C81-A43D-720FA019E14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20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8F2F5C-95D1-43D0-A61A-029396044789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48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305EC2-693B-45EB-8D23-54379FC1F668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4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2B1B0CBB-4CCA-47AC-8F97-E328DC30698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71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58EEA0-FF6C-4347-B0B2-9156CFA2806E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405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8D2C9E-A880-4D44-91DF-35449349F4E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65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D57E9C-EB68-461C-8D8C-83A0B7B93E3D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745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D2FE05-3D87-4E0C-A342-1DDDE40D737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24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AE1349-ACD0-4557-B216-DD7E1343AD0D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9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4892DD-CC5B-4E21-9A3A-E06B056B76BC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64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In persistent HTTP without pipelining, the browser first waits to receive a HTTP response from the server before issuing a new HTTP request.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In persistent HTTP with pipelining, the browser issues requests as soon as it has a need to do so, without waiting for response messages from the server. </a:t>
            </a:r>
            <a:r>
              <a:rPr lang="en-US" altLang="en-US" smtClean="0">
                <a:ea typeface="ＭＳ Ｐゴシック" pitchFamily="34" charset="-128"/>
              </a:rPr>
              <a:t>(how most modern browsers</a:t>
            </a:r>
            <a:r>
              <a:rPr lang="en-US" altLang="en-US" baseline="0" smtClean="0">
                <a:ea typeface="ＭＳ Ｐゴシック" pitchFamily="34" charset="-128"/>
              </a:rPr>
              <a:t> run)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5C0117-88FC-4D4A-9E90-0F91A3B04F62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5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30 RTT</a:t>
            </a:r>
            <a:r>
              <a:rPr lang="en-US" altLang="en-US" baseline="0" dirty="0" smtClean="0">
                <a:ea typeface="ＭＳ Ｐゴシック" pitchFamily="34" charset="-128"/>
              </a:rPr>
              <a:t> total on non </a:t>
            </a:r>
            <a:r>
              <a:rPr lang="en-US" altLang="en-US" baseline="0" dirty="0" err="1" smtClean="0">
                <a:ea typeface="ＭＳ Ｐゴシック" pitchFamily="34" charset="-128"/>
              </a:rPr>
              <a:t>persistant</a:t>
            </a:r>
            <a:endParaRPr lang="en-US" altLang="en-US" baseline="0" dirty="0" smtClean="0">
              <a:ea typeface="ＭＳ Ｐゴシック" pitchFamily="34" charset="-128"/>
            </a:endParaRPr>
          </a:p>
          <a:p>
            <a:r>
              <a:rPr lang="en-US" altLang="en-US" baseline="0" dirty="0" smtClean="0">
                <a:ea typeface="ＭＳ Ｐゴシック" pitchFamily="34" charset="-128"/>
              </a:rPr>
              <a:t>16 for </a:t>
            </a:r>
            <a:r>
              <a:rPr lang="en-US" altLang="en-US" baseline="0" dirty="0" err="1" smtClean="0">
                <a:ea typeface="ＭＳ Ｐゴシック" pitchFamily="34" charset="-128"/>
              </a:rPr>
              <a:t>persistant</a:t>
            </a:r>
            <a:r>
              <a:rPr lang="en-US" altLang="en-US" baseline="0" dirty="0" smtClean="0">
                <a:ea typeface="ＭＳ Ｐゴシック" pitchFamily="34" charset="-128"/>
              </a:rPr>
              <a:t> </a:t>
            </a:r>
            <a:r>
              <a:rPr lang="en-US" altLang="en-US" baseline="0" smtClean="0">
                <a:ea typeface="ＭＳ Ｐゴシック" pitchFamily="34" charset="-128"/>
              </a:rPr>
              <a:t>w/o pipelining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5C0117-88FC-4D4A-9E90-0F91A3B04F62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332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5606C-6EBF-4431-9527-808B033540DC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56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8ED8D2-C836-45E2-9DEB-0F7FEE48A45B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8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B153AB69-F63D-4C3B-976F-BAC49E20577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922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8B58F7-4F2A-4C23-8207-48FD3A52628B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87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7DC8E7-5425-4DA8-97B6-1F2B1CC3F7B3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691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0C81A8-6528-4064-B4CB-6AB145983C37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34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787A07-576B-4844-9022-228B38CC79B4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638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B47D76-F1F7-41F4-93EF-B9AA44C72AC3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38E6F3-C701-4A56-8E82-A0DFD643858E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411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A88A65-F60F-4E9C-A24E-A8100DA47687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705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B3F906-624E-45A0-A343-BBD9CA77E652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444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C750DB-B372-4B5D-88DA-690E2E475AA7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382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775325F-07F8-4FFB-8960-042415FC88F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50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6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7EBD462E-ADE9-431D-9139-6C031BE8AA00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6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872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FTP uses TCP.</a:t>
            </a:r>
          </a:p>
          <a:p>
            <a:r>
              <a:rPr lang="en-US" altLang="en-US" dirty="0" err="1" smtClean="0">
                <a:ea typeface="ＭＳ Ｐゴシック" pitchFamily="34" charset="-128"/>
              </a:rPr>
              <a:t>Tcp</a:t>
            </a:r>
            <a:r>
              <a:rPr lang="en-US" altLang="en-US" dirty="0" smtClean="0">
                <a:ea typeface="ＭＳ Ｐゴシック" pitchFamily="34" charset="-128"/>
              </a:rPr>
              <a:t> Is</a:t>
            </a:r>
            <a:r>
              <a:rPr lang="en-US" altLang="en-US" baseline="0" dirty="0" smtClean="0">
                <a:ea typeface="ＭＳ Ｐゴシック" pitchFamily="34" charset="-128"/>
              </a:rPr>
              <a:t> a </a:t>
            </a:r>
            <a:r>
              <a:rPr lang="en-US" altLang="en-US" baseline="0" dirty="0" err="1" smtClean="0">
                <a:ea typeface="ＭＳ Ｐゴシック" pitchFamily="34" charset="-128"/>
              </a:rPr>
              <a:t>connectiion</a:t>
            </a:r>
            <a:r>
              <a:rPr lang="en-US" altLang="en-US" baseline="0" smtClean="0">
                <a:ea typeface="ＭＳ Ｐゴシック" pitchFamily="34" charset="-128"/>
              </a:rPr>
              <a:t> oriented protocol</a:t>
            </a:r>
            <a:endParaRPr lang="en-US" altLang="en-US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Quiz</a:t>
            </a:r>
            <a:r>
              <a:rPr lang="en-US" altLang="en-US" baseline="0" dirty="0" smtClean="0">
                <a:ea typeface="ＭＳ Ｐゴシック" pitchFamily="34" charset="-128"/>
              </a:rPr>
              <a:t> question: Why do we need port numbers? To distinguish processes.</a:t>
            </a:r>
          </a:p>
          <a:p>
            <a:endParaRPr lang="en-US" altLang="en-US" baseline="0" dirty="0" smtClean="0">
              <a:ea typeface="ＭＳ Ｐゴシック" pitchFamily="34" charset="-128"/>
            </a:endParaRPr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7579BE7-EB5C-449B-9E89-0D6AD238972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51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259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FTP is</a:t>
            </a:r>
            <a:r>
              <a:rPr lang="en-US" altLang="en-US" baseline="0" dirty="0" smtClean="0">
                <a:ea typeface="ＭＳ Ｐゴシック" pitchFamily="34" charset="-128"/>
              </a:rPr>
              <a:t> said to send its control information out-of-band. </a:t>
            </a:r>
          </a:p>
          <a:p>
            <a:r>
              <a:rPr lang="en-US" altLang="en-US" baseline="0" dirty="0" smtClean="0">
                <a:ea typeface="ＭＳ Ｐゴシック" pitchFamily="34" charset="-128"/>
              </a:rPr>
              <a:t>In general language, out-of-band refers to communications which occur outside of a previously established communication method or channel.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C2CA5E2-B52A-4333-9DB5-59C9ABA41469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52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140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79FBF6A-9039-41FF-8E48-60D5329FB283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53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955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DB5435B-84B3-4C78-BFD2-0068FAA5244D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54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188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18458ED-45B7-493A-8000-909231370A93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55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274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D51E9FA-7694-46D8-A08A-16575FC5F44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56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340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6B24BC5-EDA2-498E-B68E-10D651930FC1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57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025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F89B826-DD28-45EF-805A-7AA1965A59B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58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156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1D9CDF4-1E79-47CE-AE3A-5A7E6BB1C4D9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59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609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B2234F1-0E15-4304-A10A-B37EDE0BF8E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60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0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D6E5C751-605E-4D73-AB36-B61004522BDD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7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766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B2234F1-0E15-4304-A10A-B37EDE0BF8E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61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710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B2234F1-0E15-4304-A10A-B37EDE0BF8E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62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441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B2234F1-0E15-4304-A10A-B37EDE0BF8E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63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404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B881AF4-9D48-4D9B-ADF4-1302F23CE452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64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793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CE483F3-C204-4C11-89A0-DE7E9914202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65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483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8A28D0B-7EE6-41F2-B58E-C5F3E9CB504E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66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6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D9C6B9C-5079-4B8A-80E2-230587FCED7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67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252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D9C6B9C-5079-4B8A-80E2-230587FCED7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68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25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9A154905-F995-4B55-AAEA-9EB7183E1D0D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0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D1CB30A5-CAAF-4983-970F-7DCA11918A53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0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1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C0504D"/>
              </a:buClr>
            </a:pPr>
            <a:fld id="{0C7BA70C-E54D-472E-B313-3E2C94EB2CA6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srgbClr val="C0504D"/>
                </a:buClr>
              </a:pPr>
              <a:t>10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29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4CA1-663E-4069-8ADA-56A0A8D54D0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D633-FA03-4401-9CC3-876DA7A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2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4CA1-663E-4069-8ADA-56A0A8D54D0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D633-FA03-4401-9CC3-876DA7A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7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4CA1-663E-4069-8ADA-56A0A8D54D0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D633-FA03-4401-9CC3-876DA7A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9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fld id="{839C33D6-1CCE-409A-BF5A-ED27B1D4F7F4}" type="datetime1">
              <a:rPr lang="en-US" altLang="en-US"/>
              <a:pPr>
                <a:buClr>
                  <a:srgbClr val="3333CC"/>
                </a:buClr>
                <a:defRPr/>
              </a:pPr>
              <a:t>9/19/16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 altLang="en-US"/>
              <a:t>2-</a:t>
            </a:r>
            <a:fld id="{488D114A-31C4-46CB-838D-FE4A421923A2}" type="slidenum">
              <a:rPr lang="en-US" altLang="en-US"/>
              <a:pPr>
                <a:buClr>
                  <a:srgbClr val="3333CC"/>
                </a:buCl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27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fld id="{259363EE-862C-48F6-A4E8-4AAA524D007B}" type="datetime1">
              <a:rPr lang="en-US" altLang="en-US"/>
              <a:pPr>
                <a:buClr>
                  <a:srgbClr val="3333CC"/>
                </a:buClr>
                <a:defRPr/>
              </a:pPr>
              <a:t>9/19/16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 altLang="en-US"/>
              <a:t>2-</a:t>
            </a:r>
            <a:fld id="{ED377555-8F80-49DE-B804-2DB613D3176D}" type="slidenum">
              <a:rPr lang="en-US" altLang="en-US"/>
              <a:pPr>
                <a:buClr>
                  <a:srgbClr val="3333CC"/>
                </a:buCl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37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fld id="{907DECA8-B06C-48CD-823C-DA56F1164048}" type="datetime1">
              <a:rPr lang="en-US" altLang="en-US"/>
              <a:pPr>
                <a:buClr>
                  <a:srgbClr val="3333CC"/>
                </a:buClr>
                <a:defRPr/>
              </a:pPr>
              <a:t>9/19/16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 altLang="en-US"/>
              <a:t>2-</a:t>
            </a:r>
            <a:fld id="{AE6E0EEC-7163-4E72-B583-8490B1A47329}" type="slidenum">
              <a:rPr lang="en-US" altLang="en-US"/>
              <a:pPr>
                <a:buClr>
                  <a:srgbClr val="3333CC"/>
                </a:buCl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741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fld id="{825314B1-BAC8-4E6C-BC37-A8F3B74F307A}" type="datetime1">
              <a:rPr lang="en-US" altLang="en-US"/>
              <a:pPr>
                <a:buClr>
                  <a:srgbClr val="3333CC"/>
                </a:buClr>
                <a:defRPr/>
              </a:pPr>
              <a:t>9/19/16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 altLang="en-US"/>
              <a:t>2-</a:t>
            </a:r>
            <a:fld id="{88A8636D-CEA4-491B-9E7E-4E9C2B4C71AA}" type="slidenum">
              <a:rPr lang="en-US" altLang="en-US"/>
              <a:pPr>
                <a:buClr>
                  <a:srgbClr val="3333CC"/>
                </a:buCl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114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fld id="{429B9A6F-516A-4E5A-87DE-0A628B0A92A3}" type="datetime1">
              <a:rPr lang="en-US" altLang="en-US"/>
              <a:pPr>
                <a:buClr>
                  <a:srgbClr val="3333CC"/>
                </a:buClr>
                <a:defRPr/>
              </a:pPr>
              <a:t>9/19/16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 altLang="en-US"/>
              <a:t>2-</a:t>
            </a:r>
            <a:fld id="{63A0FD15-1244-4825-8381-2971DEF43928}" type="slidenum">
              <a:rPr lang="en-US" altLang="en-US"/>
              <a:pPr>
                <a:buClr>
                  <a:srgbClr val="3333CC"/>
                </a:buCl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086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fld id="{23900451-1802-49AC-92DC-A552E1BCD1EA}" type="datetime1">
              <a:rPr lang="en-US" altLang="en-US"/>
              <a:pPr>
                <a:buClr>
                  <a:srgbClr val="3333CC"/>
                </a:buClr>
                <a:defRPr/>
              </a:pPr>
              <a:t>9/19/16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 altLang="en-US"/>
              <a:t>2-</a:t>
            </a:r>
            <a:fld id="{B23B776A-0AE5-44D8-A66A-7263D2C8679D}" type="slidenum">
              <a:rPr lang="en-US" altLang="en-US"/>
              <a:pPr>
                <a:buClr>
                  <a:srgbClr val="3333CC"/>
                </a:buCl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849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fld id="{6CCE7887-25ED-416A-9961-F6E565A975F9}" type="datetime1">
              <a:rPr lang="en-US" altLang="en-US"/>
              <a:pPr>
                <a:buClr>
                  <a:srgbClr val="3333CC"/>
                </a:buClr>
                <a:defRPr/>
              </a:pPr>
              <a:t>9/19/16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 altLang="en-US"/>
              <a:t>1-</a:t>
            </a:r>
            <a:fld id="{F2D610E9-3D1B-432D-BAEA-541623304F18}" type="slidenum">
              <a:rPr lang="en-US" altLang="en-US"/>
              <a:pPr>
                <a:buClr>
                  <a:srgbClr val="3333CC"/>
                </a:buCl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975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fld id="{A010213E-5797-477A-AC9A-090D36EE7C8F}" type="datetime1">
              <a:rPr lang="en-US" altLang="en-US"/>
              <a:pPr>
                <a:buClr>
                  <a:srgbClr val="3333CC"/>
                </a:buClr>
                <a:defRPr/>
              </a:pPr>
              <a:t>9/19/16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 altLang="en-US"/>
              <a:t>1-</a:t>
            </a:r>
            <a:fld id="{C8F555E9-4FAA-49F0-ABF2-A0C9C51F0F22}" type="slidenum">
              <a:rPr lang="en-US" altLang="en-US"/>
              <a:pPr>
                <a:buClr>
                  <a:srgbClr val="3333CC"/>
                </a:buCl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77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4CA1-663E-4069-8ADA-56A0A8D54D0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D633-FA03-4401-9CC3-876DA7A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97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fld id="{3CAF1C04-60EA-4CC1-8133-76F8951CB735}" type="datetime1">
              <a:rPr lang="en-US" altLang="en-US"/>
              <a:pPr>
                <a:buClr>
                  <a:srgbClr val="3333CC"/>
                </a:buClr>
                <a:defRPr/>
              </a:pPr>
              <a:t>9/19/16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 altLang="en-US"/>
              <a:t>2-</a:t>
            </a:r>
            <a:fld id="{533AA62F-8CA3-44A8-BD87-D9FD894AD606}" type="slidenum">
              <a:rPr lang="en-US" altLang="en-US"/>
              <a:pPr>
                <a:buClr>
                  <a:srgbClr val="3333CC"/>
                </a:buCl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789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fld id="{3CA53AF3-6EB7-4ECB-AE3D-C9870BBAF2D9}" type="datetime1">
              <a:rPr lang="en-US" altLang="en-US"/>
              <a:pPr>
                <a:buClr>
                  <a:srgbClr val="3333CC"/>
                </a:buClr>
                <a:defRPr/>
              </a:pPr>
              <a:t>9/19/16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 altLang="en-US"/>
              <a:t>1-</a:t>
            </a:r>
            <a:fld id="{BEA952B3-78E3-43A1-B29C-3E1D38FD877C}" type="slidenum">
              <a:rPr lang="en-US" altLang="en-US"/>
              <a:pPr>
                <a:buClr>
                  <a:srgbClr val="3333CC"/>
                </a:buCl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805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fld id="{C57F970C-35E3-4414-ABC5-D0B69A229770}" type="datetime1">
              <a:rPr lang="en-US" altLang="en-US"/>
              <a:pPr>
                <a:buClr>
                  <a:srgbClr val="3333CC"/>
                </a:buClr>
                <a:defRPr/>
              </a:pPr>
              <a:t>9/19/16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 altLang="en-US"/>
              <a:t>1-</a:t>
            </a:r>
            <a:fld id="{37DC1BA8-72CF-4935-A45B-E40357151FDA}" type="slidenum">
              <a:rPr lang="en-US" altLang="en-US"/>
              <a:pPr>
                <a:buClr>
                  <a:srgbClr val="3333CC"/>
                </a:buCl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035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fld id="{B36E8A42-3DBB-410B-BD48-D2A1DBA8DB0B}" type="datetime1">
              <a:rPr lang="en-US" altLang="en-US"/>
              <a:pPr>
                <a:buClr>
                  <a:srgbClr val="3333CC"/>
                </a:buClr>
                <a:defRPr/>
              </a:pPr>
              <a:t>9/19/16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buClr>
                <a:srgbClr val="3333CC"/>
              </a:buClr>
              <a:defRPr/>
            </a:pPr>
            <a:r>
              <a:rPr lang="en-US" altLang="en-US"/>
              <a:t>1</a:t>
            </a:r>
            <a:fld id="{8B6961DB-5EC5-4370-974D-2F11A6078349}" type="slidenum">
              <a:rPr lang="en-US" altLang="en-US"/>
              <a:pPr>
                <a:buClr>
                  <a:srgbClr val="3333CC"/>
                </a:buCl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801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A5ABC-9320-45EB-A6C4-0ED195B87576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D7432EEC-38EF-492D-9F1B-ED97BB2116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85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38177-6BF7-4776-8501-4D199018FAE4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144EE562-6E04-42B4-85A4-659D437FC32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701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6A8AC-573A-4A0E-8730-229BE14A26BE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5339DEB2-035D-406C-924B-1B2B074972D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72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BBE59-848F-408A-8F47-42C9B11585E0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17A97143-1E3B-4A37-BF1E-2C23639CE4A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36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3061E-F3DB-48F4-A188-875679D295ED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27E92F40-763E-4762-90D4-BD2BC8F560E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17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FC66B-81ED-414B-BDCF-865133B2F731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D8C00747-2C0C-4473-954C-92FC4A73B76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7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4CA1-663E-4069-8ADA-56A0A8D54D0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D633-FA03-4401-9CC3-876DA7A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430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8D2A9-D145-4C61-B49A-C8F5AB99FDF6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C6DC1AF5-D1AC-4081-A399-F8AA54BEFB3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08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7B629-CD44-490B-B5C7-01AB80979FF9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DF145664-C2EC-41FA-A26B-79D7A3A306E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13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D97DB-4B63-4084-853B-6C82AAF58DD4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D2C23CC3-B3EB-4120-8340-807A3FDE6A0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28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3F416-4784-44A7-B55B-A0E92E7EE3C6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79092CD2-F737-44D8-B32F-ECC7540B827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64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A2BF9-3F47-4C72-ABA2-977452DEB998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C83A8D5D-0E66-4FEB-A4CF-34A778EBE32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282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CB0A3-6301-4E11-AE18-EDB61B4685B0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7A5AF4BD-FB69-4248-9041-DF71DB0BE25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912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68D7E-A913-4803-A611-CB0BFB2CB011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F09BC304-5317-49D7-B58C-2E608FC6F5D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120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C5351-265E-44C1-97EA-F1E78574622B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260673F5-FE89-43D6-956D-90F482AB947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388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FE19E-4AFD-4ADC-80D2-97066386BE8A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9/19/16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2-</a:t>
            </a:r>
            <a:fld id="{434C99CC-E98C-4277-8694-089D1BAF40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3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4CA1-663E-4069-8ADA-56A0A8D54D0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D633-FA03-4401-9CC3-876DA7A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4CA1-663E-4069-8ADA-56A0A8D54D0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D633-FA03-4401-9CC3-876DA7A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5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4CA1-663E-4069-8ADA-56A0A8D54D0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D633-FA03-4401-9CC3-876DA7A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4CA1-663E-4069-8ADA-56A0A8D54D0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D633-FA03-4401-9CC3-876DA7A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0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4CA1-663E-4069-8ADA-56A0A8D54D0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D633-FA03-4401-9CC3-876DA7A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4CA1-663E-4069-8ADA-56A0A8D54D0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D633-FA03-4401-9CC3-876DA7A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4CA1-663E-4069-8ADA-56A0A8D54D08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D633-FA03-4401-9CC3-876DA7A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BA81E86-3A39-4FF9-95B5-6E5D916795EC}" type="datetime1">
              <a:rPr lang="en-US" altLang="en-US">
                <a:ea typeface="ＭＳ Ｐゴシック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9/19/16</a:t>
            </a:fld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Arial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>
                <a:ea typeface="ＭＳ Ｐゴシック" pitchFamily="34" charset="-128"/>
              </a:rPr>
              <a:t>2-</a:t>
            </a:r>
            <a:fld id="{2846744C-13E1-4DA2-902D-47C9167792A5}" type="slidenum">
              <a:rPr lang="en-US" altLang="en-US">
                <a:ea typeface="ＭＳ Ｐゴシック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793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6264FB81-4443-436A-B45B-79E31D8931B1}" type="datetime1"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9/19/16</a:t>
            </a:fld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t>2-</a:t>
            </a:r>
            <a:fld id="{80D4EFAE-2063-4BBD-8C34-BD497D1327B6}" type="slidenum">
              <a:rPr lang="en-US" altLang="en-US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46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3188"/>
            <a:ext cx="2895600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3333CC"/>
              </a:buClr>
              <a:buFont typeface="ZapfDingbats" pitchFamily="82" charset="2"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Application Layer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C9247596-E64C-4DD4-B982-01FE0DC3156B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buClr>
                  <a:srgbClr val="3333CC"/>
                </a:buClr>
              </a:pPr>
              <a:t>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>
                <a:solidFill>
                  <a:srgbClr val="000099"/>
                </a:solidFill>
                <a:ea typeface="ＭＳ Ｐゴシック" pitchFamily="34" charset="-128"/>
              </a:rPr>
              <a:t>Chapter 2</a:t>
            </a:r>
            <a:r>
              <a:rPr lang="en-US" altLang="en-US" sz="4800">
                <a:solidFill>
                  <a:srgbClr val="000099"/>
                </a:solidFill>
                <a:ea typeface="ＭＳ Ｐゴシック" pitchFamily="34" charset="-128"/>
              </a:rPr>
              <a:t/>
            </a:r>
            <a:br>
              <a:rPr lang="en-US" altLang="en-US" sz="4800">
                <a:solidFill>
                  <a:srgbClr val="000099"/>
                </a:solidFill>
                <a:ea typeface="ＭＳ Ｐゴシック" pitchFamily="34" charset="-128"/>
              </a:rPr>
            </a:br>
            <a:r>
              <a:rPr lang="en-US" altLang="en-US" sz="4400">
                <a:solidFill>
                  <a:srgbClr val="000099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>
                <a:solidFill>
                  <a:srgbClr val="008000"/>
                </a:solidFill>
                <a:ea typeface="ＭＳ Ｐゴシック" pitchFamily="34" charset="-128"/>
              </a:rPr>
              <a:t>Computer Networking: A Top Down Approach </a:t>
            </a:r>
            <a:r>
              <a:rPr lang="en-US" altLang="en-US" sz="2800">
                <a:solidFill>
                  <a:srgbClr val="008000"/>
                </a:solidFill>
                <a:ea typeface="ＭＳ Ｐゴシック" pitchFamily="34" charset="-128"/>
              </a:rPr>
              <a:t/>
            </a:r>
            <a:br>
              <a:rPr lang="en-US" altLang="en-US" sz="2800">
                <a:solidFill>
                  <a:srgbClr val="008000"/>
                </a:solidFill>
                <a:ea typeface="ＭＳ Ｐゴシック" pitchFamily="34" charset="-128"/>
              </a:rPr>
            </a:br>
            <a:r>
              <a:rPr lang="en-US" altLang="en-US" sz="2000">
                <a:solidFill>
                  <a:srgbClr val="008000"/>
                </a:solidFill>
                <a:ea typeface="ＭＳ Ｐゴシック" pitchFamily="34" charset="-128"/>
              </a:rPr>
              <a:t>6</a:t>
            </a:r>
            <a:r>
              <a:rPr lang="en-US" altLang="en-US" sz="2000" baseline="30000">
                <a:solidFill>
                  <a:srgbClr val="008000"/>
                </a:solidFill>
                <a:ea typeface="ＭＳ Ｐゴシック" pitchFamily="34" charset="-128"/>
              </a:rPr>
              <a:t>th</a:t>
            </a:r>
            <a:r>
              <a:rPr lang="en-US" altLang="en-US" sz="2000">
                <a:solidFill>
                  <a:srgbClr val="008000"/>
                </a:solidFill>
                <a:ea typeface="ＭＳ Ｐゴシック" pitchFamily="34" charset="-128"/>
              </a:rPr>
              <a:t> edition </a:t>
            </a:r>
            <a:br>
              <a:rPr lang="en-US" altLang="en-US" sz="2000">
                <a:solidFill>
                  <a:srgbClr val="008000"/>
                </a:solidFill>
                <a:ea typeface="ＭＳ Ｐゴシック" pitchFamily="34" charset="-128"/>
              </a:rPr>
            </a:br>
            <a:r>
              <a:rPr lang="en-US" altLang="en-US" sz="2000">
                <a:solidFill>
                  <a:srgbClr val="008000"/>
                </a:solidFill>
                <a:ea typeface="ＭＳ Ｐゴシック" pitchFamily="34" charset="-128"/>
              </a:rPr>
              <a:t>Jim Kurose, Keith Ross</a:t>
            </a:r>
            <a:br>
              <a:rPr lang="en-US" altLang="en-US" sz="2000">
                <a:solidFill>
                  <a:srgbClr val="008000"/>
                </a:solidFill>
                <a:ea typeface="ＭＳ Ｐゴシック" pitchFamily="34" charset="-128"/>
              </a:rPr>
            </a:br>
            <a:r>
              <a:rPr lang="en-US" altLang="en-US" sz="2000">
                <a:solidFill>
                  <a:srgbClr val="008000"/>
                </a:solidFill>
                <a:ea typeface="ＭＳ Ｐゴシック" pitchFamily="34" charset="-128"/>
              </a:rPr>
              <a:t>Addison-Wesley</a:t>
            </a:r>
            <a:br>
              <a:rPr lang="en-US" altLang="en-US" sz="2000">
                <a:solidFill>
                  <a:srgbClr val="008000"/>
                </a:solidFill>
                <a:ea typeface="ＭＳ Ｐゴシック" pitchFamily="34" charset="-128"/>
              </a:rPr>
            </a:br>
            <a:r>
              <a:rPr lang="en-US" altLang="en-US" sz="2000">
                <a:solidFill>
                  <a:srgbClr val="008000"/>
                </a:solidFill>
                <a:ea typeface="ＭＳ Ｐゴシック" pitchFamily="34" charset="-128"/>
              </a:rPr>
              <a:t>March 2012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A note on the use of these ppt slides: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We</a:t>
            </a:r>
            <a:r>
              <a:rPr lang="en-US" altLang="ja-JP" sz="1200">
                <a:solidFill>
                  <a:srgbClr val="000000"/>
                </a:solidFill>
              </a:rPr>
              <a:t>’re making these slides freely available to all (faculty, students, readers). They</a:t>
            </a:r>
            <a:r>
              <a:rPr lang="ja-JP" altLang="en-US" sz="1200">
                <a:solidFill>
                  <a:srgbClr val="000000"/>
                </a:solidFill>
              </a:rPr>
              <a:t>’</a:t>
            </a:r>
            <a:r>
              <a:rPr lang="en-US" altLang="ja-JP" sz="1200">
                <a:solidFill>
                  <a:srgbClr val="000000"/>
                </a:solidFill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>
                <a:solidFill>
                  <a:srgbClr val="000000"/>
                </a:solidFill>
              </a:rPr>
              <a:t>lot</a:t>
            </a:r>
            <a:r>
              <a:rPr lang="en-US" altLang="ja-JP" sz="1200">
                <a:solidFill>
                  <a:srgbClr val="000000"/>
                </a:solidFill>
              </a:rPr>
              <a:t> of work on our part. In return for use, we only ask the following: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200">
                <a:solidFill>
                  <a:srgbClr val="000000"/>
                </a:solidFill>
              </a:rPr>
              <a:t>If you use these slides (e.g., in a class) that you mention their source (after all, we</a:t>
            </a:r>
            <a:r>
              <a:rPr lang="ja-JP" altLang="en-US" sz="1200">
                <a:solidFill>
                  <a:srgbClr val="000000"/>
                </a:solidFill>
              </a:rPr>
              <a:t>’</a:t>
            </a:r>
            <a:r>
              <a:rPr lang="en-US" altLang="ja-JP" sz="1200">
                <a:solidFill>
                  <a:srgbClr val="000000"/>
                </a:solidFill>
              </a:rPr>
              <a:t>d like people to use our book!)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200">
                <a:solidFill>
                  <a:srgbClr val="000000"/>
                </a:solidFill>
              </a:rPr>
              <a:t>If you post any slides on a www site, that you note that they are adapted from (or perhaps identical to) our slides, and note our copyright of this material.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20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None/>
            </a:pPr>
            <a:r>
              <a:rPr lang="en-US" altLang="en-US" sz="1200">
                <a:solidFill>
                  <a:srgbClr val="000000"/>
                </a:solidFill>
              </a:rPr>
              <a:t>Thanks and enjoy!  JFK/KWR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     All material copyright 1996-2012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</a:rPr>
              <a:t>     J.F Kurose and K.W. Ross, All Rights Reserved</a:t>
            </a: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" descr="6e_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10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2662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4F4C6C3F-09FD-4B41-BE56-471B8E91FAE6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10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662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1030287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Application architectures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rgbClr val="000099"/>
                </a:solidFill>
                <a:ea typeface="ＭＳ Ｐゴシック" pitchFamily="34" charset="-128"/>
              </a:rPr>
              <a:t>possible structure of applications:</a:t>
            </a:r>
          </a:p>
          <a:p>
            <a:r>
              <a:rPr lang="en-US" altLang="en-US" smtClean="0">
                <a:ea typeface="ＭＳ Ｐゴシック" pitchFamily="34" charset="-128"/>
              </a:rPr>
              <a:t>(1) client-server</a:t>
            </a:r>
          </a:p>
          <a:p>
            <a:r>
              <a:rPr lang="en-US" altLang="en-US" smtClean="0">
                <a:ea typeface="ＭＳ Ｐゴシック" pitchFamily="34" charset="-128"/>
              </a:rPr>
              <a:t>(2) peer-to-peer (P2P)</a:t>
            </a:r>
          </a:p>
        </p:txBody>
      </p:sp>
    </p:spTree>
    <p:extLst>
      <p:ext uri="{BB962C8B-B14F-4D97-AF65-F5344CB8AC3E}">
        <p14:creationId xmlns:p14="http://schemas.microsoft.com/office/powerpoint/2010/main" val="16408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276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A82EB83B-D371-4715-989A-A834F4DA30F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11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7652" name="Group 566"/>
          <p:cNvGrpSpPr>
            <a:grpSpLocks/>
          </p:cNvGrpSpPr>
          <p:nvPr/>
        </p:nvGrpSpPr>
        <p:grpSpPr bwMode="auto">
          <a:xfrm>
            <a:off x="5202238" y="1546225"/>
            <a:ext cx="3540125" cy="4545013"/>
            <a:chOff x="3277" y="974"/>
            <a:chExt cx="2230" cy="2863"/>
          </a:xfrm>
        </p:grpSpPr>
        <p:sp>
          <p:nvSpPr>
            <p:cNvPr id="27660" name="Freeform 567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314 w 1036"/>
                <a:gd name="T1" fmla="*/ 11 h 675"/>
                <a:gd name="T2" fmla="*/ 793 w 1036"/>
                <a:gd name="T3" fmla="*/ 53 h 675"/>
                <a:gd name="T4" fmla="*/ 419 w 1036"/>
                <a:gd name="T5" fmla="*/ 129 h 675"/>
                <a:gd name="T6" fmla="*/ 312 w 1036"/>
                <a:gd name="T7" fmla="*/ 229 h 675"/>
                <a:gd name="T8" fmla="*/ 43 w 1036"/>
                <a:gd name="T9" fmla="*/ 297 h 675"/>
                <a:gd name="T10" fmla="*/ 35 w 1036"/>
                <a:gd name="T11" fmla="*/ 459 h 675"/>
                <a:gd name="T12" fmla="*/ 267 w 1036"/>
                <a:gd name="T13" fmla="*/ 489 h 675"/>
                <a:gd name="T14" fmla="*/ 932 w 1036"/>
                <a:gd name="T15" fmla="*/ 489 h 675"/>
                <a:gd name="T16" fmla="*/ 1213 w 1036"/>
                <a:gd name="T17" fmla="*/ 555 h 675"/>
                <a:gd name="T18" fmla="*/ 1527 w 1036"/>
                <a:gd name="T19" fmla="*/ 657 h 675"/>
                <a:gd name="T20" fmla="*/ 1766 w 1036"/>
                <a:gd name="T21" fmla="*/ 661 h 675"/>
                <a:gd name="T22" fmla="*/ 1931 w 1036"/>
                <a:gd name="T23" fmla="*/ 603 h 675"/>
                <a:gd name="T24" fmla="*/ 2015 w 1036"/>
                <a:gd name="T25" fmla="*/ 445 h 675"/>
                <a:gd name="T26" fmla="*/ 2067 w 1036"/>
                <a:gd name="T27" fmla="*/ 291 h 675"/>
                <a:gd name="T28" fmla="*/ 2073 w 1036"/>
                <a:gd name="T29" fmla="*/ 107 h 675"/>
                <a:gd name="T30" fmla="*/ 1895 w 1036"/>
                <a:gd name="T31" fmla="*/ 17 h 675"/>
                <a:gd name="T32" fmla="*/ 1574 w 1036"/>
                <a:gd name="T33" fmla="*/ 3 h 675"/>
                <a:gd name="T34" fmla="*/ 1314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7661" name="Group 568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8035" name="Rectangle 56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36" name="AutoShape 57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CCFF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7662" name="Freeform 571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63" name="Line 572"/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64" name="Line 573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65" name="Line 574"/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66" name="Line 576"/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67" name="Line 577"/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68" name="Line 580"/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69" name="Line 581"/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70" name="Line 582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71" name="Line 584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72" name="Line 585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7673" name="Group 586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8033" name="Picture 587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34" name="Picture 588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674" name="Freeform 589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75" name="Freeform 590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42311 w 765"/>
                <a:gd name="T1" fmla="*/ 2813 h 459"/>
                <a:gd name="T2" fmla="*/ 28673 w 765"/>
                <a:gd name="T3" fmla="*/ 19976 h 459"/>
                <a:gd name="T4" fmla="*/ 9592 w 765"/>
                <a:gd name="T5" fmla="*/ 28431 h 459"/>
                <a:gd name="T6" fmla="*/ 1371 w 765"/>
                <a:gd name="T7" fmla="*/ 95805 h 459"/>
                <a:gd name="T8" fmla="*/ 17940 w 765"/>
                <a:gd name="T9" fmla="*/ 126584 h 459"/>
                <a:gd name="T10" fmla="*/ 34487 w 765"/>
                <a:gd name="T11" fmla="*/ 121332 h 459"/>
                <a:gd name="T12" fmla="*/ 58210 w 765"/>
                <a:gd name="T13" fmla="*/ 126584 h 459"/>
                <a:gd name="T14" fmla="*/ 69657 w 765"/>
                <a:gd name="T15" fmla="*/ 123646 h 459"/>
                <a:gd name="T16" fmla="*/ 74979 w 765"/>
                <a:gd name="T17" fmla="*/ 106087 h 459"/>
                <a:gd name="T18" fmla="*/ 74848 w 765"/>
                <a:gd name="T19" fmla="*/ 45030 h 459"/>
                <a:gd name="T20" fmla="*/ 66057 w 765"/>
                <a:gd name="T21" fmla="*/ 9823 h 459"/>
                <a:gd name="T22" fmla="*/ 42311 w 765"/>
                <a:gd name="T23" fmla="*/ 281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76" name="Line 591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77" name="Line 592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78" name="Line 593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79" name="Line 594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0" name="Line 595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1" name="Line 596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2" name="Line 597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3" name="Line 598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4" name="Line 599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5" name="Line 600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6" name="Line 601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7" name="Line 602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8" name="Line 603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89" name="Line 604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90" name="Line 605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91" name="Line 606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692" name="Line 607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7693" name="Group 608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8016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17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18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19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20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21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22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23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24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25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26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27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28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29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30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31" name="Oval 624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8032" name="Picture 625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694" name="Group 626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8007" name="Line 627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08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8009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8010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8011" name="Group 631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8014" name="Freeform 6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8015" name="Freeform 6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8012" name="Line 634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13" name="Line 635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695" name="Group 636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79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80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80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8002" name="Group 64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005" name="Freeform 6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8006" name="Freeform 6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8003" name="Line 64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8004" name="Line 64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696" name="Group 645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79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7994" name="Group 64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997" name="Freeform 6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98" name="Freeform 6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995" name="Line 65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996" name="Line 65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697" name="Group 654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79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7986" name="Group 65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989" name="Freeform 6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90" name="Freeform 6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987" name="Line 66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988" name="Line 66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698" name="Group 663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79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7978" name="Group 66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981" name="Freeform 6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82" name="Freeform 6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979" name="Line 67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980" name="Line 67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699" name="Group 672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79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7970" name="Group 67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973" name="Freeform 6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74" name="Freeform 6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971" name="Line 67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972" name="Line 68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7700" name="Line 681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7701" name="Group 682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79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7962" name="Group 6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965" name="Freeform 6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66" name="Freeform 6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963" name="Line 6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964" name="Line 6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02" name="Group 69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79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7954" name="Group 6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957" name="Freeform 6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58" name="Freeform 6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955" name="Line 6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956" name="Line 6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03" name="Group 700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79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7946" name="Group 7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949" name="Freeform 7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50" name="Freeform 7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947" name="Line 7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948" name="Line 7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04" name="Group 709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79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7938" name="Group 71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941" name="Freeform 7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42" name="Freeform 7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939" name="Line 71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940" name="Line 71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05" name="Group 718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79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7930" name="Group 72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933" name="Freeform 7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34" name="Freeform 7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931" name="Line 72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932" name="Line 72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06" name="Group 727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791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2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92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7922" name="Group 73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7925" name="Freeform 7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26" name="Freeform 7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923" name="Line 73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924" name="Line 73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07" name="Group 736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7905" name="Group 737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7907" name="Freeform 738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08" name="Freeform 739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09" name="Freeform 740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10" name="Freeform 741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11" name="Freeform 742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12" name="Freeform 743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13" name="Freeform 744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14" name="Freeform 745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15" name="Freeform 746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16" name="Freeform 747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17" name="Freeform 748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18" name="Freeform 749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pic>
            <p:nvPicPr>
              <p:cNvPr id="27906" name="Picture 750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708" name="Group 751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7891" name="Group 752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7893" name="Freeform 753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94" name="Freeform 754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95" name="Freeform 755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96" name="Freeform 756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97" name="Freeform 757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98" name="Freeform 758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99" name="Freeform 759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00" name="Freeform 760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01" name="Freeform 761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02" name="Freeform 762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03" name="Freeform 763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904" name="Freeform 764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pic>
            <p:nvPicPr>
              <p:cNvPr id="27892" name="Picture 765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709" name="Line 766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7710" name="Group 767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7889" name="Picture 7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90" name="Freeform 7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11" name="Group 770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7887" name="Picture 7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88" name="Freeform 7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12" name="Group 773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7885" name="Picture 7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86" name="Freeform 7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13" name="Group 776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7883" name="Picture 7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84" name="Freeform 7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pic>
          <p:nvPicPr>
            <p:cNvPr id="27714" name="Picture 779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715" name="Group 780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7881" name="Picture 781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82" name="Picture 782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716" name="Group 783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7849" name="Freeform 7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50" name="Rectangle 7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51" name="Freeform 7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52" name="Freeform 7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53" name="Rectangle 7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7854" name="Group 7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7879" name="AutoShape 7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80" name="AutoShape 7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855" name="Rectangle 7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7856" name="Group 7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877" name="AutoShape 7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78" name="AutoShape 7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857" name="Rectangle 7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58" name="Rectangle 7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7859" name="Group 7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875" name="AutoShape 7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76" name="AutoShape 8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860" name="Freeform 8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7861" name="Group 8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873" name="AutoShape 8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74" name="AutoShape 8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862" name="Rectangle 8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63" name="Freeform 8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64" name="Freeform 8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6 h 288"/>
                  <a:gd name="T4" fmla="*/ 16 w 304"/>
                  <a:gd name="T5" fmla="*/ 28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65" name="Oval 8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66" name="Freeform 8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67" name="AutoShape 8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68" name="AutoShape 8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69" name="Oval 8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70" name="Oval 8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871" name="Oval 8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72" name="Rectangle 8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17" name="Group 816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7817" name="Freeform 81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18" name="Rectangle 818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19" name="Freeform 81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20" name="Freeform 82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21" name="Rectangle 821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7822" name="Group 82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7847" name="AutoShape 82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48" name="AutoShape 824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823" name="Rectangle 825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7824" name="Group 82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845" name="AutoShape 827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46" name="AutoShape 828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825" name="Rectangle 829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26" name="Rectangle 830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7827" name="Group 83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843" name="AutoShape 832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44" name="AutoShape 833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828" name="Freeform 83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7829" name="Group 83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841" name="AutoShape 83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42" name="AutoShape 837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830" name="Rectangle 838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31" name="Freeform 83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32" name="Freeform 84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6 h 288"/>
                  <a:gd name="T4" fmla="*/ 16 w 304"/>
                  <a:gd name="T5" fmla="*/ 28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33" name="Oval 841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34" name="Freeform 84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35" name="AutoShape 843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36" name="AutoShape 844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37" name="Oval 845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38" name="Oval 846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7839" name="Oval 847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40" name="Rectangle 848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18" name="Group 849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7794" name="Picture 850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95" name="Picture 851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96" name="Freeform 85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7797" name="Picture 853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98" name="Freeform 85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99" name="Freeform 85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00" name="Freeform 85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01" name="Freeform 85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02" name="Freeform 85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03" name="Freeform 85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7804" name="Group 86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811" name="Freeform 86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12" name="Freeform 86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13" name="Freeform 86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14" name="Freeform 86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15" name="Freeform 86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816" name="Freeform 86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805" name="Freeform 86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06" name="Freeform 86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07" name="Freeform 86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08" name="Freeform 87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09" name="Freeform 87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810" name="Freeform 87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19" name="Group 873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7771" name="Picture 874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72" name="Picture 875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73" name="Freeform 87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7774" name="Picture 877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75" name="Freeform 87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76" name="Freeform 87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77" name="Freeform 88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78" name="Freeform 88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79" name="Freeform 88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80" name="Freeform 88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7781" name="Group 88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788" name="Freeform 88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89" name="Freeform 88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90" name="Freeform 88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91" name="Freeform 88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92" name="Freeform 88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93" name="Freeform 89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782" name="Freeform 89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83" name="Freeform 89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84" name="Freeform 89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85" name="Freeform 89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86" name="Freeform 89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87" name="Freeform 89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20" name="Group 897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7748" name="Picture 898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49" name="Picture 899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50" name="Freeform 90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7751" name="Picture 901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52" name="Freeform 90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53" name="Freeform 90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54" name="Freeform 90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55" name="Freeform 90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56" name="Freeform 90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57" name="Freeform 90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7758" name="Group 90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765" name="Freeform 90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66" name="Freeform 91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67" name="Freeform 91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68" name="Freeform 91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69" name="Freeform 91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70" name="Freeform 91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759" name="Freeform 91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60" name="Freeform 91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61" name="Freeform 91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62" name="Freeform 91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63" name="Freeform 91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64" name="Freeform 92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21" name="Group 921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7746" name="Picture 9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47" name="Freeform 92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7722" name="Group 924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7723" name="Picture 92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24" name="Picture 92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25" name="Freeform 92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7726" name="Picture 92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27" name="Freeform 92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28" name="Freeform 93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29" name="Freeform 93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30" name="Freeform 93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31" name="Freeform 93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32" name="Freeform 93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7733" name="Group 93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740" name="Freeform 93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41" name="Freeform 93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42" name="Freeform 93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43" name="Freeform 93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44" name="Freeform 94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7745" name="Freeform 94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7734" name="Freeform 94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35" name="Freeform 94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36" name="Freeform 94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37" name="Freeform 94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38" name="Freeform 94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739" name="Freeform 94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>
          <a:xfrm>
            <a:off x="309563" y="228600"/>
            <a:ext cx="7772400" cy="81915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(2) P2P architecture</a:t>
            </a:r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300163"/>
            <a:ext cx="4049713" cy="5241925"/>
          </a:xfrm>
        </p:spPr>
        <p:txBody>
          <a:bodyPr/>
          <a:lstStyle/>
          <a:p>
            <a:r>
              <a:rPr lang="en-US" altLang="en-US" sz="2400" i="1" dirty="0" smtClean="0">
                <a:ea typeface="ＭＳ Ｐゴシック" pitchFamily="34" charset="-128"/>
              </a:rPr>
              <a:t>no</a:t>
            </a:r>
            <a:r>
              <a:rPr lang="en-US" altLang="en-US" sz="2400" dirty="0" smtClean="0">
                <a:ea typeface="ＭＳ Ｐゴシック" pitchFamily="34" charset="-128"/>
              </a:rPr>
              <a:t> always-on server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arbitrary end systems </a:t>
            </a:r>
            <a:r>
              <a:rPr lang="en-US" altLang="en-US" sz="2400" b="1" dirty="0" smtClean="0">
                <a:ea typeface="ＭＳ Ｐゴシック" pitchFamily="34" charset="-128"/>
              </a:rPr>
              <a:t>directly</a:t>
            </a:r>
            <a:r>
              <a:rPr lang="en-US" altLang="en-US" sz="2400" dirty="0" smtClean="0">
                <a:ea typeface="ＭＳ Ｐゴシック" pitchFamily="34" charset="-128"/>
              </a:rPr>
              <a:t> communicate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peers request service from other peers, provide service in return to other peers</a:t>
            </a:r>
          </a:p>
          <a:p>
            <a:pPr lvl="1"/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self scalability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 – new peers bring new service capacity, as well as new service demands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peers are intermittently connected and change IP addresses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complex management</a:t>
            </a:r>
          </a:p>
          <a:p>
            <a:endParaRPr lang="en-US" altLang="en-US" dirty="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27655" name="Picture 351" descr="underline_base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852488"/>
            <a:ext cx="40116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Line 1034"/>
          <p:cNvSpPr>
            <a:spLocks noChangeShapeType="1"/>
          </p:cNvSpPr>
          <p:nvPr/>
        </p:nvSpPr>
        <p:spPr bwMode="auto">
          <a:xfrm flipH="1">
            <a:off x="6221413" y="1852613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657" name="Line 1035"/>
          <p:cNvSpPr>
            <a:spLocks noChangeShapeType="1"/>
          </p:cNvSpPr>
          <p:nvPr/>
        </p:nvSpPr>
        <p:spPr bwMode="auto">
          <a:xfrm>
            <a:off x="5565775" y="2438400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658" name="Line 1036"/>
          <p:cNvSpPr>
            <a:spLocks noChangeShapeType="1"/>
          </p:cNvSpPr>
          <p:nvPr/>
        </p:nvSpPr>
        <p:spPr bwMode="auto">
          <a:xfrm>
            <a:off x="6275388" y="3581400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659" name="Text Box 1037"/>
          <p:cNvSpPr txBox="1">
            <a:spLocks noChangeArrowheads="1"/>
          </p:cNvSpPr>
          <p:nvPr/>
        </p:nvSpPr>
        <p:spPr bwMode="auto">
          <a:xfrm>
            <a:off x="7239000" y="1373188"/>
            <a:ext cx="1284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CC0000"/>
                </a:solidFill>
              </a:rPr>
              <a:t>peer-peer</a:t>
            </a:r>
          </a:p>
        </p:txBody>
      </p:sp>
    </p:spTree>
    <p:extLst>
      <p:ext uri="{BB962C8B-B14F-4D97-AF65-F5344CB8AC3E}">
        <p14:creationId xmlns:p14="http://schemas.microsoft.com/office/powerpoint/2010/main" val="22885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94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EBCBF330-CFF4-4347-A896-E28F943DA01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12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9460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8207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77724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application layer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0835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2.1 Principles of Network Applications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Network application architectures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Processes communicating</a:t>
            </a:r>
          </a:p>
          <a:p>
            <a:r>
              <a:rPr lang="en-US" altLang="en-US" sz="2400" dirty="0">
                <a:ea typeface="ＭＳ Ｐゴシック" pitchFamily="34" charset="-128"/>
              </a:rPr>
              <a:t>Application-layer protocols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Transport services available to applications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Transport services provided by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746375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2867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CEE244B8-F573-425A-B186-7D2643CC114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13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85738"/>
            <a:ext cx="7772400" cy="8636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Processes communicating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44638"/>
            <a:ext cx="39893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process:</a:t>
            </a:r>
            <a:r>
              <a:rPr lang="en-US" altLang="en-US" smtClean="0">
                <a:ea typeface="ＭＳ Ｐゴシック" pitchFamily="34" charset="-128"/>
              </a:rPr>
              <a:t> program running within a host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within same host, two processes communicate using  </a:t>
            </a: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inter-process communication</a:t>
            </a:r>
            <a:r>
              <a:rPr lang="en-US" altLang="en-US" sz="2400" smtClean="0">
                <a:ea typeface="ＭＳ Ｐゴシック" pitchFamily="34" charset="-128"/>
              </a:rPr>
              <a:t> (defined by OS)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processes in different hosts communicate by exchanging </a:t>
            </a: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messages</a:t>
            </a:r>
          </a:p>
        </p:txBody>
      </p:sp>
      <p:sp>
        <p:nvSpPr>
          <p:cNvPr id="286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03788" y="1979613"/>
            <a:ext cx="3810000" cy="2033587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client process: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process that initiates communication</a:t>
            </a:r>
          </a:p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server process: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process that waits to be contacted</a:t>
            </a:r>
            <a:endParaRPr lang="en-US" alt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91063" y="4238625"/>
            <a:ext cx="39893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aside: applications with P2P architectures have client processes &amp; server processes</a:t>
            </a:r>
          </a:p>
        </p:txBody>
      </p:sp>
      <p:pic>
        <p:nvPicPr>
          <p:cNvPr id="28680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86677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Rectangle 13"/>
          <p:cNvSpPr>
            <a:spLocks noChangeArrowheads="1"/>
          </p:cNvSpPr>
          <p:nvPr/>
        </p:nvSpPr>
        <p:spPr bwMode="auto">
          <a:xfrm>
            <a:off x="4749800" y="1762125"/>
            <a:ext cx="4092575" cy="20621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8682" name="Text Box 14"/>
          <p:cNvSpPr txBox="1">
            <a:spLocks noChangeArrowheads="1"/>
          </p:cNvSpPr>
          <p:nvPr/>
        </p:nvSpPr>
        <p:spPr bwMode="auto">
          <a:xfrm>
            <a:off x="4870450" y="1463675"/>
            <a:ext cx="2325688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Gill Sans MT" pitchFamily="34" charset="0"/>
              </a:rPr>
              <a:t>clients, servers</a:t>
            </a:r>
          </a:p>
        </p:txBody>
      </p:sp>
    </p:spTree>
    <p:extLst>
      <p:ext uri="{BB962C8B-B14F-4D97-AF65-F5344CB8AC3E}">
        <p14:creationId xmlns:p14="http://schemas.microsoft.com/office/powerpoint/2010/main" val="5203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2969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0A935D6-67B5-4C2F-819A-125D78CAEAFB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14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23825"/>
            <a:ext cx="8077200" cy="896938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Sockets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208088"/>
            <a:ext cx="8232775" cy="2328862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process sends/receives messages to/from its </a:t>
            </a: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socket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socket analogous to door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sending process shoves message out door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sending process relies on transport infrastructure on other side of door to deliver message to socket at receiving process</a:t>
            </a:r>
          </a:p>
        </p:txBody>
      </p:sp>
      <p:pic>
        <p:nvPicPr>
          <p:cNvPr id="29702" name="Picture 43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800100"/>
            <a:ext cx="19161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84225" y="3741738"/>
            <a:ext cx="8077200" cy="2354262"/>
            <a:chOff x="784225" y="3741738"/>
            <a:chExt cx="8077200" cy="2354262"/>
          </a:xfrm>
        </p:grpSpPr>
        <p:sp>
          <p:nvSpPr>
            <p:cNvPr id="29703" name="Freeform 66"/>
            <p:cNvSpPr>
              <a:spLocks/>
            </p:cNvSpPr>
            <p:nvPr/>
          </p:nvSpPr>
          <p:spPr bwMode="auto">
            <a:xfrm>
              <a:off x="6948488" y="3751263"/>
              <a:ext cx="736600" cy="1998662"/>
            </a:xfrm>
            <a:custGeom>
              <a:avLst/>
              <a:gdLst>
                <a:gd name="T0" fmla="*/ 2147483647 w 464"/>
                <a:gd name="T1" fmla="*/ 2147483647 h 1259"/>
                <a:gd name="T2" fmla="*/ 0 w 464"/>
                <a:gd name="T3" fmla="*/ 0 h 1259"/>
                <a:gd name="T4" fmla="*/ 2147483647 w 464"/>
                <a:gd name="T5" fmla="*/ 2147483647 h 1259"/>
                <a:gd name="T6" fmla="*/ 2147483647 w 464"/>
                <a:gd name="T7" fmla="*/ 2147483647 h 1259"/>
                <a:gd name="T8" fmla="*/ 2147483647 w 464"/>
                <a:gd name="T9" fmla="*/ 2147483647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04" name="Freeform 7"/>
            <p:cNvSpPr>
              <a:spLocks/>
            </p:cNvSpPr>
            <p:nvPr/>
          </p:nvSpPr>
          <p:spPr bwMode="auto">
            <a:xfrm>
              <a:off x="3633788" y="5048250"/>
              <a:ext cx="1808162" cy="1031875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05" name="Text Box 51"/>
            <p:cNvSpPr txBox="1">
              <a:spLocks noChangeArrowheads="1"/>
            </p:cNvSpPr>
            <p:nvPr/>
          </p:nvSpPr>
          <p:spPr bwMode="auto">
            <a:xfrm>
              <a:off x="4071938" y="5180013"/>
              <a:ext cx="8747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</a:rPr>
                <a:t>Internet</a:t>
              </a:r>
            </a:p>
          </p:txBody>
        </p:sp>
        <p:sp>
          <p:nvSpPr>
            <p:cNvPr id="29706" name="Line 52"/>
            <p:cNvSpPr>
              <a:spLocks noChangeShapeType="1"/>
            </p:cNvSpPr>
            <p:nvPr/>
          </p:nvSpPr>
          <p:spPr bwMode="auto">
            <a:xfrm>
              <a:off x="3392488" y="5591175"/>
              <a:ext cx="2211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07" name="Text Box 53"/>
            <p:cNvSpPr txBox="1">
              <a:spLocks noChangeArrowheads="1"/>
            </p:cNvSpPr>
            <p:nvPr/>
          </p:nvSpPr>
          <p:spPr bwMode="auto">
            <a:xfrm>
              <a:off x="7413625" y="4816475"/>
              <a:ext cx="10636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CC0000"/>
                  </a:solidFill>
                </a:rPr>
                <a:t>controlled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CC0000"/>
                  </a:solidFill>
                </a:rPr>
                <a:t>by OS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sp>
          <p:nvSpPr>
            <p:cNvPr id="29708" name="Text Box 56"/>
            <p:cNvSpPr txBox="1">
              <a:spLocks noChangeArrowheads="1"/>
            </p:cNvSpPr>
            <p:nvPr/>
          </p:nvSpPr>
          <p:spPr bwMode="auto">
            <a:xfrm>
              <a:off x="7391400" y="3916363"/>
              <a:ext cx="14700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CC0000"/>
                  </a:solidFill>
                </a:rPr>
                <a:t>controlled by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CC0000"/>
                  </a:solidFill>
                </a:rPr>
                <a:t>app developer</a:t>
              </a:r>
            </a:p>
          </p:txBody>
        </p:sp>
        <p:sp>
          <p:nvSpPr>
            <p:cNvPr id="29709" name="Freeform 45"/>
            <p:cNvSpPr>
              <a:spLocks/>
            </p:cNvSpPr>
            <p:nvPr/>
          </p:nvSpPr>
          <p:spPr bwMode="auto">
            <a:xfrm>
              <a:off x="1208088" y="3814763"/>
              <a:ext cx="758825" cy="1997075"/>
            </a:xfrm>
            <a:custGeom>
              <a:avLst/>
              <a:gdLst>
                <a:gd name="T0" fmla="*/ 0 w 478"/>
                <a:gd name="T1" fmla="*/ 2147483647 h 1258"/>
                <a:gd name="T2" fmla="*/ 2147483647 w 478"/>
                <a:gd name="T3" fmla="*/ 0 h 1258"/>
                <a:gd name="T4" fmla="*/ 2147483647 w 478"/>
                <a:gd name="T5" fmla="*/ 2147483647 h 1258"/>
                <a:gd name="T6" fmla="*/ 2147483647 w 478"/>
                <a:gd name="T7" fmla="*/ 2147483647 h 1258"/>
                <a:gd name="T8" fmla="*/ 0 w 478"/>
                <a:gd name="T9" fmla="*/ 2147483647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10" name="Rectangle 23"/>
            <p:cNvSpPr>
              <a:spLocks noChangeArrowheads="1"/>
            </p:cNvSpPr>
            <p:nvPr/>
          </p:nvSpPr>
          <p:spPr bwMode="auto">
            <a:xfrm>
              <a:off x="2011363" y="3770313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29711" name="Rectangle 24"/>
            <p:cNvSpPr>
              <a:spLocks noChangeArrowheads="1"/>
            </p:cNvSpPr>
            <p:nvPr/>
          </p:nvSpPr>
          <p:spPr bwMode="auto">
            <a:xfrm>
              <a:off x="1973263" y="382428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29712" name="Line 25"/>
            <p:cNvSpPr>
              <a:spLocks noChangeShapeType="1"/>
            </p:cNvSpPr>
            <p:nvPr/>
          </p:nvSpPr>
          <p:spPr bwMode="auto">
            <a:xfrm>
              <a:off x="1982788" y="45847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13" name="Text Box 26"/>
            <p:cNvSpPr txBox="1">
              <a:spLocks noChangeArrowheads="1"/>
            </p:cNvSpPr>
            <p:nvPr/>
          </p:nvSpPr>
          <p:spPr bwMode="auto">
            <a:xfrm>
              <a:off x="1939925" y="45672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transport</a:t>
              </a:r>
            </a:p>
          </p:txBody>
        </p:sp>
        <p:sp>
          <p:nvSpPr>
            <p:cNvPr id="29714" name="Line 27"/>
            <p:cNvSpPr>
              <a:spLocks noChangeShapeType="1"/>
            </p:cNvSpPr>
            <p:nvPr/>
          </p:nvSpPr>
          <p:spPr bwMode="auto">
            <a:xfrm>
              <a:off x="1990725" y="490537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15" name="Line 28"/>
            <p:cNvSpPr>
              <a:spLocks noChangeShapeType="1"/>
            </p:cNvSpPr>
            <p:nvPr/>
          </p:nvSpPr>
          <p:spPr bwMode="auto">
            <a:xfrm>
              <a:off x="1976438" y="521493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16" name="Line 29"/>
            <p:cNvSpPr>
              <a:spLocks noChangeShapeType="1"/>
            </p:cNvSpPr>
            <p:nvPr/>
          </p:nvSpPr>
          <p:spPr bwMode="auto">
            <a:xfrm>
              <a:off x="1976438" y="550068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17" name="Text Box 26"/>
            <p:cNvSpPr txBox="1">
              <a:spLocks noChangeArrowheads="1"/>
            </p:cNvSpPr>
            <p:nvPr/>
          </p:nvSpPr>
          <p:spPr bwMode="auto">
            <a:xfrm>
              <a:off x="1974850" y="38147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29718" name="Text Box 26"/>
            <p:cNvSpPr txBox="1">
              <a:spLocks noChangeArrowheads="1"/>
            </p:cNvSpPr>
            <p:nvPr/>
          </p:nvSpPr>
          <p:spPr bwMode="auto">
            <a:xfrm>
              <a:off x="1930400" y="54721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physical</a:t>
              </a:r>
            </a:p>
          </p:txBody>
        </p:sp>
        <p:sp>
          <p:nvSpPr>
            <p:cNvPr id="29719" name="Text Box 26"/>
            <p:cNvSpPr txBox="1">
              <a:spLocks noChangeArrowheads="1"/>
            </p:cNvSpPr>
            <p:nvPr/>
          </p:nvSpPr>
          <p:spPr bwMode="auto">
            <a:xfrm>
              <a:off x="1949450" y="51863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link</a:t>
              </a:r>
            </a:p>
          </p:txBody>
        </p:sp>
        <p:sp>
          <p:nvSpPr>
            <p:cNvPr id="29720" name="Text Box 26"/>
            <p:cNvSpPr txBox="1">
              <a:spLocks noChangeArrowheads="1"/>
            </p:cNvSpPr>
            <p:nvPr/>
          </p:nvSpPr>
          <p:spPr bwMode="auto">
            <a:xfrm>
              <a:off x="1939925" y="48910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network</a:t>
              </a:r>
            </a:p>
          </p:txBody>
        </p:sp>
        <p:sp>
          <p:nvSpPr>
            <p:cNvPr id="29721" name="Oval 57"/>
            <p:cNvSpPr>
              <a:spLocks noChangeArrowheads="1"/>
            </p:cNvSpPr>
            <p:nvPr/>
          </p:nvSpPr>
          <p:spPr bwMode="auto">
            <a:xfrm>
              <a:off x="2108200" y="408940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process</a:t>
              </a:r>
            </a:p>
          </p:txBody>
        </p:sp>
        <p:grpSp>
          <p:nvGrpSpPr>
            <p:cNvPr id="29722" name="Group 58"/>
            <p:cNvGrpSpPr>
              <a:grpSpLocks/>
            </p:cNvGrpSpPr>
            <p:nvPr/>
          </p:nvGrpSpPr>
          <p:grpSpPr bwMode="auto">
            <a:xfrm>
              <a:off x="2355850" y="4449763"/>
              <a:ext cx="546100" cy="225425"/>
              <a:chOff x="1287" y="2524"/>
              <a:chExt cx="260" cy="100"/>
            </a:xfrm>
          </p:grpSpPr>
          <p:sp>
            <p:nvSpPr>
              <p:cNvPr id="29752" name="Rectangle 59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9753" name="Rectangle 60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9754" name="Rectangle 61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9755" name="Rectangle 62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9723" name="Rectangle 23"/>
            <p:cNvSpPr>
              <a:spLocks noChangeArrowheads="1"/>
            </p:cNvSpPr>
            <p:nvPr/>
          </p:nvSpPr>
          <p:spPr bwMode="auto">
            <a:xfrm>
              <a:off x="5673725" y="3741738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29724" name="Rectangle 24"/>
            <p:cNvSpPr>
              <a:spLocks noChangeArrowheads="1"/>
            </p:cNvSpPr>
            <p:nvPr/>
          </p:nvSpPr>
          <p:spPr bwMode="auto">
            <a:xfrm>
              <a:off x="5635625" y="3795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29725" name="Line 25"/>
            <p:cNvSpPr>
              <a:spLocks noChangeShapeType="1"/>
            </p:cNvSpPr>
            <p:nvPr/>
          </p:nvSpPr>
          <p:spPr bwMode="auto">
            <a:xfrm>
              <a:off x="5645150" y="45561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26" name="Text Box 26"/>
            <p:cNvSpPr txBox="1">
              <a:spLocks noChangeArrowheads="1"/>
            </p:cNvSpPr>
            <p:nvPr/>
          </p:nvSpPr>
          <p:spPr bwMode="auto">
            <a:xfrm>
              <a:off x="5602288" y="45386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transport</a:t>
              </a:r>
            </a:p>
          </p:txBody>
        </p:sp>
        <p:sp>
          <p:nvSpPr>
            <p:cNvPr id="29727" name="Line 27"/>
            <p:cNvSpPr>
              <a:spLocks noChangeShapeType="1"/>
            </p:cNvSpPr>
            <p:nvPr/>
          </p:nvSpPr>
          <p:spPr bwMode="auto">
            <a:xfrm>
              <a:off x="5653088" y="48768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28" name="Line 28"/>
            <p:cNvSpPr>
              <a:spLocks noChangeShapeType="1"/>
            </p:cNvSpPr>
            <p:nvPr/>
          </p:nvSpPr>
          <p:spPr bwMode="auto">
            <a:xfrm>
              <a:off x="5638800" y="518636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29" name="Line 29"/>
            <p:cNvSpPr>
              <a:spLocks noChangeShapeType="1"/>
            </p:cNvSpPr>
            <p:nvPr/>
          </p:nvSpPr>
          <p:spPr bwMode="auto">
            <a:xfrm>
              <a:off x="5638800" y="547211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30" name="Text Box 26"/>
            <p:cNvSpPr txBox="1">
              <a:spLocks noChangeArrowheads="1"/>
            </p:cNvSpPr>
            <p:nvPr/>
          </p:nvSpPr>
          <p:spPr bwMode="auto">
            <a:xfrm>
              <a:off x="5637213" y="37861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29731" name="Text Box 26"/>
            <p:cNvSpPr txBox="1">
              <a:spLocks noChangeArrowheads="1"/>
            </p:cNvSpPr>
            <p:nvPr/>
          </p:nvSpPr>
          <p:spPr bwMode="auto">
            <a:xfrm>
              <a:off x="5592763" y="54435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physical</a:t>
              </a:r>
            </a:p>
          </p:txBody>
        </p:sp>
        <p:sp>
          <p:nvSpPr>
            <p:cNvPr id="29732" name="Text Box 26"/>
            <p:cNvSpPr txBox="1">
              <a:spLocks noChangeArrowheads="1"/>
            </p:cNvSpPr>
            <p:nvPr/>
          </p:nvSpPr>
          <p:spPr bwMode="auto">
            <a:xfrm>
              <a:off x="5611813" y="51577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link</a:t>
              </a:r>
            </a:p>
          </p:txBody>
        </p:sp>
        <p:sp>
          <p:nvSpPr>
            <p:cNvPr id="29733" name="Text Box 26"/>
            <p:cNvSpPr txBox="1">
              <a:spLocks noChangeArrowheads="1"/>
            </p:cNvSpPr>
            <p:nvPr/>
          </p:nvSpPr>
          <p:spPr bwMode="auto">
            <a:xfrm>
              <a:off x="5602288" y="48625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network</a:t>
              </a:r>
            </a:p>
          </p:txBody>
        </p:sp>
        <p:sp>
          <p:nvSpPr>
            <p:cNvPr id="29734" name="Oval 78"/>
            <p:cNvSpPr>
              <a:spLocks noChangeArrowheads="1"/>
            </p:cNvSpPr>
            <p:nvPr/>
          </p:nvSpPr>
          <p:spPr bwMode="auto">
            <a:xfrm>
              <a:off x="5770563" y="4060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process</a:t>
              </a:r>
            </a:p>
          </p:txBody>
        </p:sp>
        <p:grpSp>
          <p:nvGrpSpPr>
            <p:cNvPr id="29735" name="Group 79"/>
            <p:cNvGrpSpPr>
              <a:grpSpLocks/>
            </p:cNvGrpSpPr>
            <p:nvPr/>
          </p:nvGrpSpPr>
          <p:grpSpPr bwMode="auto">
            <a:xfrm>
              <a:off x="6018213" y="4421188"/>
              <a:ext cx="546100" cy="225425"/>
              <a:chOff x="1287" y="2524"/>
              <a:chExt cx="260" cy="100"/>
            </a:xfrm>
          </p:grpSpPr>
          <p:sp>
            <p:nvSpPr>
              <p:cNvPr id="29748" name="Rectangle 80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9749" name="Rectangle 81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9750" name="Rectangle 82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9751" name="Rectangle 83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9736" name="Line 88"/>
            <p:cNvSpPr>
              <a:spLocks noChangeShapeType="1"/>
            </p:cNvSpPr>
            <p:nvPr/>
          </p:nvSpPr>
          <p:spPr bwMode="auto">
            <a:xfrm flipH="1">
              <a:off x="6827838" y="4192588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37" name="Line 89"/>
            <p:cNvSpPr>
              <a:spLocks noChangeShapeType="1"/>
            </p:cNvSpPr>
            <p:nvPr/>
          </p:nvSpPr>
          <p:spPr bwMode="auto">
            <a:xfrm>
              <a:off x="7053263" y="4618038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38" name="Line 90"/>
            <p:cNvSpPr>
              <a:spLocks noChangeShapeType="1"/>
            </p:cNvSpPr>
            <p:nvPr/>
          </p:nvSpPr>
          <p:spPr bwMode="auto">
            <a:xfrm flipH="1">
              <a:off x="7077075" y="5118100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39" name="Text Box 56"/>
            <p:cNvSpPr txBox="1">
              <a:spLocks noChangeArrowheads="1"/>
            </p:cNvSpPr>
            <p:nvPr/>
          </p:nvSpPr>
          <p:spPr bwMode="auto">
            <a:xfrm>
              <a:off x="3990975" y="3873500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i="1">
                  <a:solidFill>
                    <a:srgbClr val="CC0000"/>
                  </a:solidFill>
                </a:rPr>
                <a:t>socket</a:t>
              </a:r>
            </a:p>
          </p:txBody>
        </p:sp>
        <p:sp>
          <p:nvSpPr>
            <p:cNvPr id="29740" name="Line 92"/>
            <p:cNvSpPr>
              <a:spLocks noChangeShapeType="1"/>
            </p:cNvSpPr>
            <p:nvPr/>
          </p:nvSpPr>
          <p:spPr bwMode="auto">
            <a:xfrm flipV="1">
              <a:off x="2994025" y="407352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741" name="Line 93"/>
            <p:cNvSpPr>
              <a:spLocks noChangeShapeType="1"/>
            </p:cNvSpPr>
            <p:nvPr/>
          </p:nvSpPr>
          <p:spPr bwMode="auto">
            <a:xfrm flipH="1" flipV="1">
              <a:off x="4929188" y="406241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9742" name="Group 96"/>
            <p:cNvGrpSpPr>
              <a:grpSpLocks/>
            </p:cNvGrpSpPr>
            <p:nvPr/>
          </p:nvGrpSpPr>
          <p:grpSpPr bwMode="auto">
            <a:xfrm>
              <a:off x="784225" y="5127625"/>
              <a:ext cx="719138" cy="773113"/>
              <a:chOff x="-44" y="1473"/>
              <a:chExt cx="981" cy="1105"/>
            </a:xfrm>
          </p:grpSpPr>
          <p:pic>
            <p:nvPicPr>
              <p:cNvPr id="29746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47" name="Freeform 9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9743" name="Group 99"/>
            <p:cNvGrpSpPr>
              <a:grpSpLocks/>
            </p:cNvGrpSpPr>
            <p:nvPr/>
          </p:nvGrpSpPr>
          <p:grpSpPr bwMode="auto">
            <a:xfrm flipH="1">
              <a:off x="7480300" y="5322888"/>
              <a:ext cx="719138" cy="773112"/>
              <a:chOff x="-44" y="1473"/>
              <a:chExt cx="981" cy="1105"/>
            </a:xfrm>
          </p:grpSpPr>
          <p:pic>
            <p:nvPicPr>
              <p:cNvPr id="29744" name="Picture 1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45" name="Freeform 10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807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3072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2DF5309F-53FA-4039-8C6B-7974797CEED3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15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0724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871538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238125"/>
            <a:ext cx="7772400" cy="871538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Addressing processes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8475" y="1365250"/>
            <a:ext cx="4021138" cy="46482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Receiving process must have an address </a:t>
            </a: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(identifier)</a:t>
            </a:r>
            <a:r>
              <a:rPr lang="en-US" altLang="en-US" sz="2400" dirty="0" smtClean="0">
                <a:ea typeface="ＭＳ Ｐゴシック" pitchFamily="34" charset="-128"/>
              </a:rPr>
              <a:t>.</a:t>
            </a:r>
            <a:endParaRPr lang="en-US" altLang="en-US" sz="2400" i="1" dirty="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host device has unique 32-bit </a:t>
            </a:r>
            <a:r>
              <a:rPr lang="en-US" altLang="en-US" b="1" dirty="0" smtClean="0">
                <a:ea typeface="ＭＳ Ｐゴシック" pitchFamily="34" charset="-128"/>
              </a:rPr>
              <a:t>IP address</a:t>
            </a:r>
            <a:r>
              <a:rPr lang="en-US" altLang="en-US" dirty="0" smtClean="0">
                <a:ea typeface="ＭＳ Ｐゴシック" pitchFamily="34" charset="-128"/>
              </a:rPr>
              <a:t> (Chapter 4)</a:t>
            </a:r>
          </a:p>
          <a:p>
            <a:pPr lvl="1"/>
            <a:r>
              <a:rPr lang="en-US" altLang="en-US" i="1" u="sng" dirty="0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altLang="en-US" dirty="0" smtClean="0">
                <a:ea typeface="ＭＳ Ｐゴシック" pitchFamily="34" charset="-128"/>
              </a:rPr>
              <a:t> does  IP address of host on which process runs suffice for identifying the process?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19638" y="1357313"/>
            <a:ext cx="4125912" cy="5218112"/>
          </a:xfrm>
          <a:noFill/>
        </p:spPr>
        <p:txBody>
          <a:bodyPr/>
          <a:lstStyle/>
          <a:p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identifier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ea typeface="ＭＳ Ｐゴシック" pitchFamily="34" charset="-128"/>
              </a:rPr>
              <a:t>includes both </a:t>
            </a: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IP address</a:t>
            </a:r>
            <a:r>
              <a:rPr lang="en-US" altLang="en-US" sz="2400" dirty="0" smtClean="0">
                <a:ea typeface="ＭＳ Ｐゴシック" pitchFamily="34" charset="-128"/>
              </a:rPr>
              <a:t> and </a:t>
            </a: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port numbers</a:t>
            </a:r>
            <a:r>
              <a:rPr lang="en-US" altLang="en-US" sz="2400" dirty="0" smtClean="0">
                <a:ea typeface="ＭＳ Ｐゴシック" pitchFamily="34" charset="-128"/>
              </a:rPr>
              <a:t> associated with process on host.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example port numbers: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HTTP server: 80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mail server: 25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to send HTTP message to gaia.cs.umass.edu web server:</a:t>
            </a:r>
          </a:p>
          <a:p>
            <a:pPr lvl="1"/>
            <a:r>
              <a:rPr lang="en-US" alt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IP address:</a:t>
            </a:r>
            <a:r>
              <a:rPr lang="en-US" altLang="en-US" sz="2000" dirty="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altLang="en-US" sz="2000" dirty="0" smtClean="0">
                <a:ea typeface="ＭＳ Ｐゴシック" pitchFamily="34" charset="-128"/>
              </a:rPr>
              <a:t>128.119.245.12</a:t>
            </a:r>
          </a:p>
          <a:p>
            <a:pPr lvl="1"/>
            <a:r>
              <a:rPr lang="en-US" alt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port number:</a:t>
            </a:r>
            <a:r>
              <a:rPr lang="en-US" altLang="en-US" sz="2000" dirty="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altLang="en-US" sz="2000" dirty="0" smtClean="0">
                <a:ea typeface="ＭＳ Ｐゴシック" pitchFamily="34" charset="-128"/>
              </a:rPr>
              <a:t>80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more shortly…</a:t>
            </a:r>
            <a:r>
              <a:rPr lang="en-US" altLang="en-US" sz="2400" dirty="0">
                <a:ea typeface="ＭＳ Ｐゴシック" pitchFamily="34" charset="-128"/>
              </a:rPr>
              <a:t> 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Port numbers will be covered in Chapter 3.</a:t>
            </a:r>
          </a:p>
        </p:txBody>
      </p:sp>
      <p:sp>
        <p:nvSpPr>
          <p:cNvPr id="43020" name="Rectangle 3"/>
          <p:cNvSpPr>
            <a:spLocks noChangeArrowheads="1"/>
          </p:cNvSpPr>
          <p:nvPr/>
        </p:nvSpPr>
        <p:spPr bwMode="auto">
          <a:xfrm>
            <a:off x="549275" y="4360776"/>
            <a:ext cx="4021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00150" lvl="2" indent="-28575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400" i="1" u="sng" dirty="0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A:</a:t>
            </a: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 no, </a:t>
            </a:r>
            <a:r>
              <a:rPr lang="en-US" altLang="en-US" sz="2400" i="1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many</a:t>
            </a: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 processes can be running on same host</a:t>
            </a:r>
          </a:p>
        </p:txBody>
      </p:sp>
    </p:spTree>
    <p:extLst>
      <p:ext uri="{BB962C8B-B14F-4D97-AF65-F5344CB8AC3E}">
        <p14:creationId xmlns:p14="http://schemas.microsoft.com/office/powerpoint/2010/main" val="11534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94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EBCBF330-CFF4-4347-A896-E28F943DA01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16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9460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8207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77724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application layer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0835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2.1 Principles of Network Applications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Network application architectures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Processes communicating</a:t>
            </a:r>
          </a:p>
          <a:p>
            <a:r>
              <a:rPr lang="en-US" altLang="en-US" sz="2400" dirty="0">
                <a:ea typeface="ＭＳ Ｐゴシック" pitchFamily="34" charset="-128"/>
              </a:rPr>
              <a:t>Application-layer protocols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Transport services available to applications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Transport services provided by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313428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39713"/>
            <a:ext cx="7772400" cy="860425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App-layer protocols</a:t>
            </a:r>
          </a:p>
        </p:txBody>
      </p:sp>
      <p:sp>
        <p:nvSpPr>
          <p:cNvPr id="3174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64891EDA-4D2C-4935-B15C-526ED6CDA76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17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1748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11225"/>
            <a:ext cx="4833529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393825"/>
            <a:ext cx="8015333" cy="46482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We have just learned: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Network processes communicate with each other by sending </a:t>
            </a:r>
            <a:r>
              <a:rPr lang="en-US" altLang="en-US" b="1" dirty="0" smtClean="0">
                <a:ea typeface="ＭＳ Ｐゴシック" pitchFamily="34" charset="-128"/>
              </a:rPr>
              <a:t>messages</a:t>
            </a:r>
            <a:r>
              <a:rPr lang="en-US" altLang="en-US" dirty="0" smtClean="0">
                <a:ea typeface="ＭＳ Ｐゴシック" pitchFamily="34" charset="-128"/>
              </a:rPr>
              <a:t> into sockets.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How are these messages structured?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What are the meanings of the various fields in the messages?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When do the processes send the messages?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5488" y="2468880"/>
            <a:ext cx="7145655" cy="151529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709851" y="3984171"/>
            <a:ext cx="0" cy="587829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280017" y="4532810"/>
            <a:ext cx="51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Application-layer protocols define this!</a:t>
            </a:r>
          </a:p>
        </p:txBody>
      </p:sp>
    </p:spTree>
    <p:extLst>
      <p:ext uri="{BB962C8B-B14F-4D97-AF65-F5344CB8AC3E}">
        <p14:creationId xmlns:p14="http://schemas.microsoft.com/office/powerpoint/2010/main" val="114230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64891EDA-4D2C-4935-B15C-526ED6CDA76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18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1748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112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39713"/>
            <a:ext cx="7772400" cy="860425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App-layer protocol defines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393825"/>
            <a:ext cx="3973513" cy="4648200"/>
          </a:xfrm>
        </p:spPr>
        <p:txBody>
          <a:bodyPr/>
          <a:lstStyle/>
          <a:p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types of messages exchanged,</a:t>
            </a:r>
            <a:r>
              <a:rPr lang="en-US" altLang="en-US" sz="240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e.g., request, response </a:t>
            </a:r>
          </a:p>
          <a:p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message syntax: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what fields in messages &amp; how fields are delineated</a:t>
            </a:r>
          </a:p>
          <a:p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message semantics</a:t>
            </a:r>
            <a:r>
              <a:rPr lang="en-US" altLang="en-US" sz="240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meaning of information in fields</a:t>
            </a:r>
          </a:p>
          <a:p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rules</a:t>
            </a:r>
            <a:r>
              <a:rPr lang="en-US" altLang="en-US" sz="2400" smtClean="0">
                <a:ea typeface="ＭＳ Ｐゴシック" pitchFamily="34" charset="-128"/>
              </a:rPr>
              <a:t> for when and how processes send &amp; respond to messages</a:t>
            </a: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7750" y="14081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open protocols: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defined in RFCs (Request For Comments)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allows for interoperability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e.g., HTTP, SMTP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proprietary protocols: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e.g., Skype</a:t>
            </a:r>
          </a:p>
        </p:txBody>
      </p:sp>
    </p:spTree>
    <p:extLst>
      <p:ext uri="{BB962C8B-B14F-4D97-AF65-F5344CB8AC3E}">
        <p14:creationId xmlns:p14="http://schemas.microsoft.com/office/powerpoint/2010/main" val="29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39713"/>
            <a:ext cx="7772400" cy="860425"/>
          </a:xfrm>
        </p:spPr>
        <p:txBody>
          <a:bodyPr/>
          <a:lstStyle/>
          <a:p>
            <a:r>
              <a:rPr lang="en-US" altLang="en-US" sz="3200" dirty="0" smtClean="0">
                <a:ea typeface="ＭＳ Ｐゴシック" pitchFamily="34" charset="-128"/>
              </a:rPr>
              <a:t>Network application vs. App-layer protocols</a:t>
            </a:r>
          </a:p>
        </p:txBody>
      </p:sp>
      <p:sp>
        <p:nvSpPr>
          <p:cNvPr id="3174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64891EDA-4D2C-4935-B15C-526ED6CDA76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19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1748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11225"/>
            <a:ext cx="7524478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393825"/>
            <a:ext cx="8054521" cy="46482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Distinguish between network applications and application-layer protocols! </a:t>
            </a:r>
            <a:r>
              <a:rPr lang="en-US" altLang="en-US" sz="2400" dirty="0" smtClean="0">
                <a:ea typeface="ＭＳ Ｐゴシック" pitchFamily="34" charset="-128"/>
                <a:sym typeface="Wingdings" pitchFamily="2" charset="2"/>
              </a:rPr>
              <a:t> App-layer protocol is only one piece of network application!</a:t>
            </a:r>
            <a:endParaRPr lang="en-US" altLang="en-US" sz="2400" dirty="0" smtClean="0">
              <a:ea typeface="ＭＳ Ｐゴシック" pitchFamily="34" charset="-128"/>
            </a:endParaRPr>
          </a:p>
          <a:p>
            <a:r>
              <a:rPr lang="en-US" altLang="en-US" sz="2400" dirty="0" smtClean="0">
                <a:ea typeface="ＭＳ Ｐゴシック" pitchFamily="34" charset="-128"/>
              </a:rPr>
              <a:t>Examples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Web application consists of: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HTTP, Web browsers (chrome, </a:t>
            </a:r>
            <a:r>
              <a:rPr lang="en-US" altLang="en-US" dirty="0" err="1" smtClean="0">
                <a:ea typeface="ＭＳ Ｐゴシック" pitchFamily="34" charset="-128"/>
              </a:rPr>
              <a:t>etc</a:t>
            </a:r>
            <a:r>
              <a:rPr lang="en-US" altLang="en-US" dirty="0" smtClean="0">
                <a:ea typeface="ＭＳ Ｐゴシック" pitchFamily="34" charset="-128"/>
              </a:rPr>
              <a:t>), Web servers, </a:t>
            </a:r>
            <a:r>
              <a:rPr lang="en-US" altLang="en-US" dirty="0" err="1" smtClean="0">
                <a:ea typeface="ＭＳ Ｐゴシック" pitchFamily="34" charset="-128"/>
              </a:rPr>
              <a:t>etc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Internet email application consists of: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SMTP, Mail clients (outlook, </a:t>
            </a:r>
            <a:r>
              <a:rPr lang="en-US" altLang="en-US" dirty="0" err="1" smtClean="0">
                <a:ea typeface="ＭＳ Ｐゴシック" pitchFamily="34" charset="-128"/>
              </a:rPr>
              <a:t>etc</a:t>
            </a:r>
            <a:r>
              <a:rPr lang="en-US" altLang="en-US" dirty="0" smtClean="0">
                <a:ea typeface="ＭＳ Ｐゴシック" pitchFamily="34" charset="-128"/>
              </a:rPr>
              <a:t>), Mail servers, </a:t>
            </a:r>
            <a:r>
              <a:rPr lang="en-US" altLang="en-US" dirty="0" err="1" smtClean="0">
                <a:ea typeface="ＭＳ Ｐゴシック" pitchFamily="34" charset="-128"/>
              </a:rPr>
              <a:t>etc</a:t>
            </a:r>
            <a:r>
              <a:rPr lang="en-US" altLang="en-US" sz="1800" dirty="0" smtClean="0">
                <a:ea typeface="ＭＳ Ｐゴシック" pitchFamily="34" charset="-128"/>
              </a:rPr>
              <a:t> </a:t>
            </a:r>
          </a:p>
          <a:p>
            <a:pPr lvl="1"/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02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843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E3A0686A-7414-4D8F-A3EE-FE76E85DC7A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Chapter 2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8153400" cy="4648200"/>
          </a:xfrm>
        </p:spPr>
        <p:txBody>
          <a:bodyPr/>
          <a:lstStyle/>
          <a:p>
            <a:pPr marL="457200" indent="-457200"/>
            <a:r>
              <a:rPr lang="en-US" altLang="en-US" sz="2400" dirty="0" smtClean="0">
                <a:ea typeface="ＭＳ Ｐゴシック" pitchFamily="34" charset="-128"/>
              </a:rPr>
              <a:t>Course Objectives:</a:t>
            </a:r>
          </a:p>
          <a:p>
            <a:pPr marL="857250" lvl="1" indent="-457200"/>
            <a:r>
              <a:rPr lang="en-US" altLang="en-US" sz="2000" b="1" dirty="0">
                <a:ea typeface="ＭＳ Ｐゴシック" pitchFamily="34" charset="-128"/>
              </a:rPr>
              <a:t>Gaining factual knowledge </a:t>
            </a:r>
            <a:r>
              <a:rPr lang="en-US" altLang="en-US" sz="2000" dirty="0">
                <a:ea typeface="ＭＳ Ｐゴシック" pitchFamily="34" charset="-128"/>
              </a:rPr>
              <a:t>(terminology, classifications, methods, trends) on </a:t>
            </a:r>
            <a:r>
              <a:rPr lang="en-US" altLang="en-US" sz="2000" dirty="0" smtClean="0">
                <a:ea typeface="ＭＳ Ｐゴシック" pitchFamily="34" charset="-128"/>
              </a:rPr>
              <a:t>computer networks</a:t>
            </a:r>
          </a:p>
          <a:p>
            <a:pPr marL="1257300" lvl="2" indent="-457200"/>
            <a:r>
              <a:rPr lang="en-US" altLang="en-US" sz="1800" dirty="0">
                <a:ea typeface="ＭＳ Ｐゴシック" pitchFamily="34" charset="-128"/>
              </a:rPr>
              <a:t>Gain </a:t>
            </a:r>
            <a:r>
              <a:rPr lang="en-US" altLang="en-US" sz="1800" b="1" dirty="0">
                <a:solidFill>
                  <a:srgbClr val="FF0000"/>
                </a:solidFill>
                <a:ea typeface="ＭＳ Ｐゴシック" pitchFamily="34" charset="-128"/>
              </a:rPr>
              <a:t>factual knowledge</a:t>
            </a:r>
            <a:r>
              <a:rPr lang="en-US" altLang="en-US" sz="1800" dirty="0">
                <a:ea typeface="ＭＳ Ｐゴシック" pitchFamily="34" charset="-128"/>
              </a:rPr>
              <a:t>, including Web, Http, Ftp, SMTP, DNS, P2P and Socket programming.</a:t>
            </a:r>
          </a:p>
          <a:p>
            <a:pPr marL="857250" lvl="1" indent="-457200"/>
            <a:r>
              <a:rPr lang="en-US" altLang="en-US" sz="2000" dirty="0" smtClean="0">
                <a:ea typeface="ＭＳ Ｐゴシック" pitchFamily="34" charset="-128"/>
              </a:rPr>
              <a:t>Learning </a:t>
            </a:r>
            <a:r>
              <a:rPr lang="en-US" altLang="en-US" sz="2000" b="1" dirty="0">
                <a:ea typeface="ＭＳ Ｐゴシック" pitchFamily="34" charset="-128"/>
              </a:rPr>
              <a:t>fundamental principles, generalizations, or theories </a:t>
            </a:r>
            <a:r>
              <a:rPr lang="en-US" altLang="en-US" sz="2000" dirty="0">
                <a:ea typeface="ＭＳ Ｐゴシック" pitchFamily="34" charset="-128"/>
              </a:rPr>
              <a:t>in computer </a:t>
            </a:r>
            <a:r>
              <a:rPr lang="en-US" altLang="en-US" sz="2000" dirty="0" smtClean="0">
                <a:ea typeface="ＭＳ Ｐゴシック" pitchFamily="34" charset="-128"/>
              </a:rPr>
              <a:t>networks</a:t>
            </a:r>
          </a:p>
          <a:p>
            <a:pPr marL="1257300" lvl="2" indent="-457200"/>
            <a:r>
              <a:rPr lang="en-US" altLang="en-US" sz="1800" dirty="0">
                <a:ea typeface="ＭＳ Ｐゴシック" pitchFamily="34" charset="-128"/>
              </a:rPr>
              <a:t>Get to know the </a:t>
            </a:r>
            <a:r>
              <a:rPr lang="en-US" altLang="en-US" sz="1800" b="1" dirty="0">
                <a:solidFill>
                  <a:srgbClr val="FF0000"/>
                </a:solidFill>
                <a:ea typeface="ＭＳ Ｐゴシック" pitchFamily="34" charset="-128"/>
              </a:rPr>
              <a:t>principles of networking applications</a:t>
            </a:r>
            <a:r>
              <a:rPr lang="en-US" altLang="en-US" sz="1800" dirty="0">
                <a:ea typeface="ＭＳ Ｐゴシック" pitchFamily="34" charset="-128"/>
              </a:rPr>
              <a:t>.</a:t>
            </a:r>
          </a:p>
          <a:p>
            <a:pPr marL="1257300" lvl="2" indent="-457200"/>
            <a:endParaRPr lang="en-US" altLang="en-US" sz="1600" dirty="0" smtClean="0">
              <a:ea typeface="ＭＳ Ｐゴシック" pitchFamily="34" charset="-128"/>
            </a:endParaRPr>
          </a:p>
        </p:txBody>
      </p:sp>
      <p:pic>
        <p:nvPicPr>
          <p:cNvPr id="18439" name="Picture 11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5" y="1025524"/>
            <a:ext cx="259870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94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EBCBF330-CFF4-4347-A896-E28F943DA01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20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9460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8207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77724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application layer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0835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2.1 Principles of Network Applications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Network application architectures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Processes communicating</a:t>
            </a:r>
          </a:p>
          <a:p>
            <a:r>
              <a:rPr lang="en-US" altLang="en-US" sz="2400" dirty="0">
                <a:ea typeface="ＭＳ Ｐゴシック" pitchFamily="34" charset="-128"/>
              </a:rPr>
              <a:t>Application-layer protocols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Transport services available to applications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Transport services provided by the Internet</a:t>
            </a:r>
          </a:p>
        </p:txBody>
      </p:sp>
    </p:spTree>
    <p:extLst>
      <p:ext uri="{BB962C8B-B14F-4D97-AF65-F5344CB8AC3E}">
        <p14:creationId xmlns:p14="http://schemas.microsoft.com/office/powerpoint/2010/main" val="17773563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39713"/>
            <a:ext cx="7772400" cy="860425"/>
          </a:xfrm>
        </p:spPr>
        <p:txBody>
          <a:bodyPr/>
          <a:lstStyle/>
          <a:p>
            <a:r>
              <a:rPr lang="en-US" altLang="en-US" sz="3200" dirty="0" smtClean="0">
                <a:ea typeface="ＭＳ Ｐゴシック" pitchFamily="34" charset="-128"/>
              </a:rPr>
              <a:t>Transport services available to applications</a:t>
            </a:r>
          </a:p>
        </p:txBody>
      </p:sp>
      <p:sp>
        <p:nvSpPr>
          <p:cNvPr id="3174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64891EDA-4D2C-4935-B15C-526ED6CDA76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21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1748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11225"/>
            <a:ext cx="7524478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393825"/>
            <a:ext cx="8054521" cy="46482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Recall: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</a:t>
            </a:r>
            <a:r>
              <a:rPr lang="en-US" altLang="en-US" b="1" dirty="0" smtClean="0">
                <a:ea typeface="ＭＳ Ｐゴシック" pitchFamily="34" charset="-128"/>
              </a:rPr>
              <a:t>socket</a:t>
            </a:r>
            <a:r>
              <a:rPr lang="en-US" altLang="en-US" dirty="0" smtClean="0">
                <a:ea typeface="ＭＳ Ｐゴシック" pitchFamily="34" charset="-128"/>
              </a:rPr>
              <a:t> is the interface between the application process and the transport-layer protocol.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Sender (application) pushes messages through the socket.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At the other side of the socket, the </a:t>
            </a:r>
            <a:r>
              <a:rPr lang="en-US" altLang="en-US" b="1" dirty="0" smtClean="0">
                <a:ea typeface="ＭＳ Ｐゴシック" pitchFamily="34" charset="-128"/>
              </a:rPr>
              <a:t>transport-layer protocol</a:t>
            </a:r>
            <a:r>
              <a:rPr lang="en-US" altLang="en-US" dirty="0" smtClean="0">
                <a:ea typeface="ＭＳ Ｐゴシック" pitchFamily="34" charset="-128"/>
              </a:rPr>
              <a:t> has the responsibility of getting the messages to the socket of the receiver (application).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4225" y="4133628"/>
            <a:ext cx="8077200" cy="2354262"/>
            <a:chOff x="784225" y="3741738"/>
            <a:chExt cx="8077200" cy="2354262"/>
          </a:xfrm>
        </p:grpSpPr>
        <p:sp>
          <p:nvSpPr>
            <p:cNvPr id="8" name="Freeform 66"/>
            <p:cNvSpPr>
              <a:spLocks/>
            </p:cNvSpPr>
            <p:nvPr/>
          </p:nvSpPr>
          <p:spPr bwMode="auto">
            <a:xfrm>
              <a:off x="6948488" y="3751263"/>
              <a:ext cx="736600" cy="1998662"/>
            </a:xfrm>
            <a:custGeom>
              <a:avLst/>
              <a:gdLst>
                <a:gd name="T0" fmla="*/ 2147483647 w 464"/>
                <a:gd name="T1" fmla="*/ 2147483647 h 1259"/>
                <a:gd name="T2" fmla="*/ 0 w 464"/>
                <a:gd name="T3" fmla="*/ 0 h 1259"/>
                <a:gd name="T4" fmla="*/ 2147483647 w 464"/>
                <a:gd name="T5" fmla="*/ 2147483647 h 1259"/>
                <a:gd name="T6" fmla="*/ 2147483647 w 464"/>
                <a:gd name="T7" fmla="*/ 2147483647 h 1259"/>
                <a:gd name="T8" fmla="*/ 2147483647 w 464"/>
                <a:gd name="T9" fmla="*/ 2147483647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633788" y="5048250"/>
              <a:ext cx="1808162" cy="1031875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" name="Text Box 51"/>
            <p:cNvSpPr txBox="1">
              <a:spLocks noChangeArrowheads="1"/>
            </p:cNvSpPr>
            <p:nvPr/>
          </p:nvSpPr>
          <p:spPr bwMode="auto">
            <a:xfrm>
              <a:off x="4071938" y="5180013"/>
              <a:ext cx="8747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</a:rPr>
                <a:t>Internet</a:t>
              </a:r>
            </a:p>
          </p:txBody>
        </p:sp>
        <p:sp>
          <p:nvSpPr>
            <p:cNvPr id="11" name="Line 52"/>
            <p:cNvSpPr>
              <a:spLocks noChangeShapeType="1"/>
            </p:cNvSpPr>
            <p:nvPr/>
          </p:nvSpPr>
          <p:spPr bwMode="auto">
            <a:xfrm>
              <a:off x="3392488" y="5591175"/>
              <a:ext cx="2211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" name="Text Box 53"/>
            <p:cNvSpPr txBox="1">
              <a:spLocks noChangeArrowheads="1"/>
            </p:cNvSpPr>
            <p:nvPr/>
          </p:nvSpPr>
          <p:spPr bwMode="auto">
            <a:xfrm>
              <a:off x="7413625" y="4816475"/>
              <a:ext cx="10636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CC0000"/>
                  </a:solidFill>
                </a:rPr>
                <a:t>controlled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CC0000"/>
                  </a:solidFill>
                </a:rPr>
                <a:t>by OS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56"/>
            <p:cNvSpPr txBox="1">
              <a:spLocks noChangeArrowheads="1"/>
            </p:cNvSpPr>
            <p:nvPr/>
          </p:nvSpPr>
          <p:spPr bwMode="auto">
            <a:xfrm>
              <a:off x="7391400" y="3916363"/>
              <a:ext cx="14700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CC0000"/>
                  </a:solidFill>
                </a:rPr>
                <a:t>controlled by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CC0000"/>
                  </a:solidFill>
                </a:rPr>
                <a:t>app developer</a:t>
              </a:r>
            </a:p>
          </p:txBody>
        </p:sp>
        <p:sp>
          <p:nvSpPr>
            <p:cNvPr id="14" name="Freeform 45"/>
            <p:cNvSpPr>
              <a:spLocks/>
            </p:cNvSpPr>
            <p:nvPr/>
          </p:nvSpPr>
          <p:spPr bwMode="auto">
            <a:xfrm>
              <a:off x="1208088" y="3814763"/>
              <a:ext cx="758825" cy="1997075"/>
            </a:xfrm>
            <a:custGeom>
              <a:avLst/>
              <a:gdLst>
                <a:gd name="T0" fmla="*/ 0 w 478"/>
                <a:gd name="T1" fmla="*/ 2147483647 h 1258"/>
                <a:gd name="T2" fmla="*/ 2147483647 w 478"/>
                <a:gd name="T3" fmla="*/ 0 h 1258"/>
                <a:gd name="T4" fmla="*/ 2147483647 w 478"/>
                <a:gd name="T5" fmla="*/ 2147483647 h 1258"/>
                <a:gd name="T6" fmla="*/ 2147483647 w 478"/>
                <a:gd name="T7" fmla="*/ 2147483647 h 1258"/>
                <a:gd name="T8" fmla="*/ 0 w 478"/>
                <a:gd name="T9" fmla="*/ 2147483647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011363" y="3770313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1973263" y="382428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982788" y="45847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1939925" y="45672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transport</a:t>
              </a:r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1990725" y="490537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1976438" y="521493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1976438" y="550068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974850" y="38147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930400" y="54721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physical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949450" y="51863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link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939925" y="48910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network</a:t>
              </a:r>
            </a:p>
          </p:txBody>
        </p:sp>
        <p:sp>
          <p:nvSpPr>
            <p:cNvPr id="26" name="Oval 57"/>
            <p:cNvSpPr>
              <a:spLocks noChangeArrowheads="1"/>
            </p:cNvSpPr>
            <p:nvPr/>
          </p:nvSpPr>
          <p:spPr bwMode="auto">
            <a:xfrm>
              <a:off x="2108200" y="408940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process</a:t>
              </a: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355850" y="4449763"/>
              <a:ext cx="546100" cy="225425"/>
              <a:chOff x="1287" y="2524"/>
              <a:chExt cx="260" cy="100"/>
            </a:xfrm>
          </p:grpSpPr>
          <p:sp>
            <p:nvSpPr>
              <p:cNvPr id="57" name="Rectangle 59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5673725" y="3741738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5635625" y="3795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5645150" y="45561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5602288" y="45386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transport</a:t>
              </a: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5653088" y="48768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5638800" y="518636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5638800" y="547211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5637213" y="37861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5592763" y="54435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physical</a:t>
              </a: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5611813" y="51577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link</a:t>
              </a: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5602288" y="48625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network</a:t>
              </a:r>
            </a:p>
          </p:txBody>
        </p:sp>
        <p:sp>
          <p:nvSpPr>
            <p:cNvPr id="39" name="Oval 78"/>
            <p:cNvSpPr>
              <a:spLocks noChangeArrowheads="1"/>
            </p:cNvSpPr>
            <p:nvPr/>
          </p:nvSpPr>
          <p:spPr bwMode="auto">
            <a:xfrm>
              <a:off x="5770563" y="4060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process</a:t>
              </a:r>
            </a:p>
          </p:txBody>
        </p:sp>
        <p:grpSp>
          <p:nvGrpSpPr>
            <p:cNvPr id="40" name="Group 79"/>
            <p:cNvGrpSpPr>
              <a:grpSpLocks/>
            </p:cNvGrpSpPr>
            <p:nvPr/>
          </p:nvGrpSpPr>
          <p:grpSpPr bwMode="auto">
            <a:xfrm>
              <a:off x="6018213" y="4421188"/>
              <a:ext cx="546100" cy="225425"/>
              <a:chOff x="1287" y="2524"/>
              <a:chExt cx="260" cy="100"/>
            </a:xfrm>
          </p:grpSpPr>
          <p:sp>
            <p:nvSpPr>
              <p:cNvPr id="53" name="Rectangle 80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54" name="Rectangle 81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55" name="Rectangle 82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56" name="Rectangle 83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1" name="Line 88"/>
            <p:cNvSpPr>
              <a:spLocks noChangeShapeType="1"/>
            </p:cNvSpPr>
            <p:nvPr/>
          </p:nvSpPr>
          <p:spPr bwMode="auto">
            <a:xfrm flipH="1">
              <a:off x="6827838" y="4192588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Line 89"/>
            <p:cNvSpPr>
              <a:spLocks noChangeShapeType="1"/>
            </p:cNvSpPr>
            <p:nvPr/>
          </p:nvSpPr>
          <p:spPr bwMode="auto">
            <a:xfrm>
              <a:off x="7053263" y="4618038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" name="Line 90"/>
            <p:cNvSpPr>
              <a:spLocks noChangeShapeType="1"/>
            </p:cNvSpPr>
            <p:nvPr/>
          </p:nvSpPr>
          <p:spPr bwMode="auto">
            <a:xfrm flipH="1">
              <a:off x="7077075" y="5118100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4" name="Text Box 56"/>
            <p:cNvSpPr txBox="1">
              <a:spLocks noChangeArrowheads="1"/>
            </p:cNvSpPr>
            <p:nvPr/>
          </p:nvSpPr>
          <p:spPr bwMode="auto">
            <a:xfrm>
              <a:off x="3990975" y="3873500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i="1">
                  <a:solidFill>
                    <a:srgbClr val="CC0000"/>
                  </a:solidFill>
                </a:rPr>
                <a:t>socket</a:t>
              </a:r>
            </a:p>
          </p:txBody>
        </p:sp>
        <p:sp>
          <p:nvSpPr>
            <p:cNvPr id="45" name="Line 92"/>
            <p:cNvSpPr>
              <a:spLocks noChangeShapeType="1"/>
            </p:cNvSpPr>
            <p:nvPr/>
          </p:nvSpPr>
          <p:spPr bwMode="auto">
            <a:xfrm flipV="1">
              <a:off x="2994025" y="407352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6" name="Line 93"/>
            <p:cNvSpPr>
              <a:spLocks noChangeShapeType="1"/>
            </p:cNvSpPr>
            <p:nvPr/>
          </p:nvSpPr>
          <p:spPr bwMode="auto">
            <a:xfrm flipH="1" flipV="1">
              <a:off x="4929188" y="406241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47" name="Group 96"/>
            <p:cNvGrpSpPr>
              <a:grpSpLocks/>
            </p:cNvGrpSpPr>
            <p:nvPr/>
          </p:nvGrpSpPr>
          <p:grpSpPr bwMode="auto">
            <a:xfrm>
              <a:off x="784225" y="5127625"/>
              <a:ext cx="719138" cy="773113"/>
              <a:chOff x="-44" y="1473"/>
              <a:chExt cx="981" cy="1105"/>
            </a:xfrm>
          </p:grpSpPr>
          <p:pic>
            <p:nvPicPr>
              <p:cNvPr id="51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48" name="Group 99"/>
            <p:cNvGrpSpPr>
              <a:grpSpLocks/>
            </p:cNvGrpSpPr>
            <p:nvPr/>
          </p:nvGrpSpPr>
          <p:grpSpPr bwMode="auto">
            <a:xfrm flipH="1">
              <a:off x="7480300" y="5322888"/>
              <a:ext cx="719138" cy="773112"/>
              <a:chOff x="-44" y="1473"/>
              <a:chExt cx="981" cy="1105"/>
            </a:xfrm>
          </p:grpSpPr>
          <p:pic>
            <p:nvPicPr>
              <p:cNvPr id="49" name="Picture 1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10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8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39713"/>
            <a:ext cx="7772400" cy="860425"/>
          </a:xfrm>
        </p:spPr>
        <p:txBody>
          <a:bodyPr/>
          <a:lstStyle/>
          <a:p>
            <a:r>
              <a:rPr lang="en-US" altLang="en-US" sz="3200" dirty="0" smtClean="0">
                <a:ea typeface="ＭＳ Ｐゴシック" pitchFamily="34" charset="-128"/>
              </a:rPr>
              <a:t>Transport services available to applications</a:t>
            </a:r>
          </a:p>
        </p:txBody>
      </p:sp>
      <p:sp>
        <p:nvSpPr>
          <p:cNvPr id="3174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64891EDA-4D2C-4935-B15C-526ED6CDA76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22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1748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11225"/>
            <a:ext cx="7524478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393825"/>
            <a:ext cx="8054521" cy="46482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When developing an application: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What transport-layer protocol will you use?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Pick the protocol with the services that best match your application’s need.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E.g. What transport service will your message use? “train” or “airplane”?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4225" y="4133628"/>
            <a:ext cx="8077200" cy="2354262"/>
            <a:chOff x="784225" y="3741738"/>
            <a:chExt cx="8077200" cy="2354262"/>
          </a:xfrm>
        </p:grpSpPr>
        <p:sp>
          <p:nvSpPr>
            <p:cNvPr id="8" name="Freeform 66"/>
            <p:cNvSpPr>
              <a:spLocks/>
            </p:cNvSpPr>
            <p:nvPr/>
          </p:nvSpPr>
          <p:spPr bwMode="auto">
            <a:xfrm>
              <a:off x="6948488" y="3751263"/>
              <a:ext cx="736600" cy="1998662"/>
            </a:xfrm>
            <a:custGeom>
              <a:avLst/>
              <a:gdLst>
                <a:gd name="T0" fmla="*/ 2147483647 w 464"/>
                <a:gd name="T1" fmla="*/ 2147483647 h 1259"/>
                <a:gd name="T2" fmla="*/ 0 w 464"/>
                <a:gd name="T3" fmla="*/ 0 h 1259"/>
                <a:gd name="T4" fmla="*/ 2147483647 w 464"/>
                <a:gd name="T5" fmla="*/ 2147483647 h 1259"/>
                <a:gd name="T6" fmla="*/ 2147483647 w 464"/>
                <a:gd name="T7" fmla="*/ 2147483647 h 1259"/>
                <a:gd name="T8" fmla="*/ 2147483647 w 464"/>
                <a:gd name="T9" fmla="*/ 2147483647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633788" y="5048250"/>
              <a:ext cx="1808162" cy="1031875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" name="Text Box 51"/>
            <p:cNvSpPr txBox="1">
              <a:spLocks noChangeArrowheads="1"/>
            </p:cNvSpPr>
            <p:nvPr/>
          </p:nvSpPr>
          <p:spPr bwMode="auto">
            <a:xfrm>
              <a:off x="4071938" y="5180013"/>
              <a:ext cx="8747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</a:rPr>
                <a:t>Internet</a:t>
              </a:r>
            </a:p>
          </p:txBody>
        </p:sp>
        <p:sp>
          <p:nvSpPr>
            <p:cNvPr id="11" name="Line 52"/>
            <p:cNvSpPr>
              <a:spLocks noChangeShapeType="1"/>
            </p:cNvSpPr>
            <p:nvPr/>
          </p:nvSpPr>
          <p:spPr bwMode="auto">
            <a:xfrm>
              <a:off x="3392488" y="5591175"/>
              <a:ext cx="2211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" name="Text Box 53"/>
            <p:cNvSpPr txBox="1">
              <a:spLocks noChangeArrowheads="1"/>
            </p:cNvSpPr>
            <p:nvPr/>
          </p:nvSpPr>
          <p:spPr bwMode="auto">
            <a:xfrm>
              <a:off x="7413625" y="4816475"/>
              <a:ext cx="10636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CC0000"/>
                  </a:solidFill>
                </a:rPr>
                <a:t>controlled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CC0000"/>
                  </a:solidFill>
                </a:rPr>
                <a:t>by OS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56"/>
            <p:cNvSpPr txBox="1">
              <a:spLocks noChangeArrowheads="1"/>
            </p:cNvSpPr>
            <p:nvPr/>
          </p:nvSpPr>
          <p:spPr bwMode="auto">
            <a:xfrm>
              <a:off x="7391400" y="3916363"/>
              <a:ext cx="14700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CC0000"/>
                  </a:solidFill>
                </a:rPr>
                <a:t>controlled by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CC0000"/>
                  </a:solidFill>
                </a:rPr>
                <a:t>app developer</a:t>
              </a:r>
            </a:p>
          </p:txBody>
        </p:sp>
        <p:sp>
          <p:nvSpPr>
            <p:cNvPr id="14" name="Freeform 45"/>
            <p:cNvSpPr>
              <a:spLocks/>
            </p:cNvSpPr>
            <p:nvPr/>
          </p:nvSpPr>
          <p:spPr bwMode="auto">
            <a:xfrm>
              <a:off x="1208088" y="3814763"/>
              <a:ext cx="758825" cy="1997075"/>
            </a:xfrm>
            <a:custGeom>
              <a:avLst/>
              <a:gdLst>
                <a:gd name="T0" fmla="*/ 0 w 478"/>
                <a:gd name="T1" fmla="*/ 2147483647 h 1258"/>
                <a:gd name="T2" fmla="*/ 2147483647 w 478"/>
                <a:gd name="T3" fmla="*/ 0 h 1258"/>
                <a:gd name="T4" fmla="*/ 2147483647 w 478"/>
                <a:gd name="T5" fmla="*/ 2147483647 h 1258"/>
                <a:gd name="T6" fmla="*/ 2147483647 w 478"/>
                <a:gd name="T7" fmla="*/ 2147483647 h 1258"/>
                <a:gd name="T8" fmla="*/ 0 w 478"/>
                <a:gd name="T9" fmla="*/ 2147483647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011363" y="3770313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1973263" y="382428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982788" y="45847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1939925" y="45672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transport</a:t>
              </a:r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1990725" y="490537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1976438" y="521493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1976438" y="550068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974850" y="38147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930400" y="54721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physical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949450" y="51863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link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939925" y="48910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network</a:t>
              </a:r>
            </a:p>
          </p:txBody>
        </p:sp>
        <p:sp>
          <p:nvSpPr>
            <p:cNvPr id="26" name="Oval 57"/>
            <p:cNvSpPr>
              <a:spLocks noChangeArrowheads="1"/>
            </p:cNvSpPr>
            <p:nvPr/>
          </p:nvSpPr>
          <p:spPr bwMode="auto">
            <a:xfrm>
              <a:off x="2108200" y="408940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process</a:t>
              </a: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355850" y="4449763"/>
              <a:ext cx="546100" cy="225425"/>
              <a:chOff x="1287" y="2524"/>
              <a:chExt cx="260" cy="100"/>
            </a:xfrm>
          </p:grpSpPr>
          <p:sp>
            <p:nvSpPr>
              <p:cNvPr id="57" name="Rectangle 59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5673725" y="3741738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5635625" y="3795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5645150" y="45561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5602288" y="45386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transport</a:t>
              </a: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5653088" y="48768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5638800" y="518636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5638800" y="547211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5637213" y="37861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solidFill>
                    <a:srgbClr val="000000"/>
                  </a:solidFill>
                  <a:latin typeface="Tahoma" pitchFamily="34" charset="0"/>
                </a:rPr>
                <a:t>application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5592763" y="54435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physical</a:t>
              </a: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5611813" y="51577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link</a:t>
              </a: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5602288" y="48625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969696"/>
                  </a:solidFill>
                  <a:latin typeface="Tahoma" pitchFamily="34" charset="0"/>
                </a:rPr>
                <a:t>network</a:t>
              </a:r>
            </a:p>
          </p:txBody>
        </p:sp>
        <p:sp>
          <p:nvSpPr>
            <p:cNvPr id="39" name="Oval 78"/>
            <p:cNvSpPr>
              <a:spLocks noChangeArrowheads="1"/>
            </p:cNvSpPr>
            <p:nvPr/>
          </p:nvSpPr>
          <p:spPr bwMode="auto">
            <a:xfrm>
              <a:off x="5770563" y="4060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process</a:t>
              </a:r>
            </a:p>
          </p:txBody>
        </p:sp>
        <p:grpSp>
          <p:nvGrpSpPr>
            <p:cNvPr id="40" name="Group 79"/>
            <p:cNvGrpSpPr>
              <a:grpSpLocks/>
            </p:cNvGrpSpPr>
            <p:nvPr/>
          </p:nvGrpSpPr>
          <p:grpSpPr bwMode="auto">
            <a:xfrm>
              <a:off x="6018213" y="4421188"/>
              <a:ext cx="546100" cy="225425"/>
              <a:chOff x="1287" y="2524"/>
              <a:chExt cx="260" cy="100"/>
            </a:xfrm>
          </p:grpSpPr>
          <p:sp>
            <p:nvSpPr>
              <p:cNvPr id="53" name="Rectangle 80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54" name="Rectangle 81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55" name="Rectangle 82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56" name="Rectangle 83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41" name="Line 88"/>
            <p:cNvSpPr>
              <a:spLocks noChangeShapeType="1"/>
            </p:cNvSpPr>
            <p:nvPr/>
          </p:nvSpPr>
          <p:spPr bwMode="auto">
            <a:xfrm flipH="1">
              <a:off x="6827838" y="4192588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Line 89"/>
            <p:cNvSpPr>
              <a:spLocks noChangeShapeType="1"/>
            </p:cNvSpPr>
            <p:nvPr/>
          </p:nvSpPr>
          <p:spPr bwMode="auto">
            <a:xfrm>
              <a:off x="7053263" y="4618038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" name="Line 90"/>
            <p:cNvSpPr>
              <a:spLocks noChangeShapeType="1"/>
            </p:cNvSpPr>
            <p:nvPr/>
          </p:nvSpPr>
          <p:spPr bwMode="auto">
            <a:xfrm flipH="1">
              <a:off x="7077075" y="5118100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4" name="Text Box 56"/>
            <p:cNvSpPr txBox="1">
              <a:spLocks noChangeArrowheads="1"/>
            </p:cNvSpPr>
            <p:nvPr/>
          </p:nvSpPr>
          <p:spPr bwMode="auto">
            <a:xfrm>
              <a:off x="3990975" y="3873500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i="1">
                  <a:solidFill>
                    <a:srgbClr val="CC0000"/>
                  </a:solidFill>
                </a:rPr>
                <a:t>socket</a:t>
              </a:r>
            </a:p>
          </p:txBody>
        </p:sp>
        <p:sp>
          <p:nvSpPr>
            <p:cNvPr id="45" name="Line 92"/>
            <p:cNvSpPr>
              <a:spLocks noChangeShapeType="1"/>
            </p:cNvSpPr>
            <p:nvPr/>
          </p:nvSpPr>
          <p:spPr bwMode="auto">
            <a:xfrm flipV="1">
              <a:off x="2994025" y="407352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6" name="Line 93"/>
            <p:cNvSpPr>
              <a:spLocks noChangeShapeType="1"/>
            </p:cNvSpPr>
            <p:nvPr/>
          </p:nvSpPr>
          <p:spPr bwMode="auto">
            <a:xfrm flipH="1" flipV="1">
              <a:off x="4929188" y="406241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47" name="Group 96"/>
            <p:cNvGrpSpPr>
              <a:grpSpLocks/>
            </p:cNvGrpSpPr>
            <p:nvPr/>
          </p:nvGrpSpPr>
          <p:grpSpPr bwMode="auto">
            <a:xfrm>
              <a:off x="784225" y="5127625"/>
              <a:ext cx="719138" cy="773113"/>
              <a:chOff x="-44" y="1473"/>
              <a:chExt cx="981" cy="1105"/>
            </a:xfrm>
          </p:grpSpPr>
          <p:pic>
            <p:nvPicPr>
              <p:cNvPr id="51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48" name="Group 99"/>
            <p:cNvGrpSpPr>
              <a:grpSpLocks/>
            </p:cNvGrpSpPr>
            <p:nvPr/>
          </p:nvGrpSpPr>
          <p:grpSpPr bwMode="auto">
            <a:xfrm flipH="1">
              <a:off x="7480300" y="5322888"/>
              <a:ext cx="719138" cy="773112"/>
              <a:chOff x="-44" y="1473"/>
              <a:chExt cx="981" cy="1105"/>
            </a:xfrm>
          </p:grpSpPr>
          <p:pic>
            <p:nvPicPr>
              <p:cNvPr id="49" name="Picture 1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10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954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3277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4835964F-B3E7-4FC5-86FF-1176FD6DA343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23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-11113"/>
            <a:ext cx="8305800" cy="1143001"/>
          </a:xfrm>
        </p:spPr>
        <p:txBody>
          <a:bodyPr/>
          <a:lstStyle/>
          <a:p>
            <a:r>
              <a:rPr lang="en-US" altLang="en-US" sz="3600" dirty="0" smtClean="0">
                <a:ea typeface="ＭＳ Ｐゴシック" pitchFamily="34" charset="-128"/>
              </a:rPr>
              <a:t>What are the services that a transport-layer protocol can offer to applications?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413" y="1428799"/>
            <a:ext cx="4316412" cy="27971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data integrity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some apps (e.g., file transfer, web transactions) require 100% reliable data transfer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other apps (e.g., audio) can tolerate some loss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4813" y="4011661"/>
            <a:ext cx="3810000" cy="24431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timing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some apps (e.g., Internet telephony, interactive games) require low delay to be </a:t>
            </a:r>
            <a:r>
              <a:rPr lang="en-US" altLang="ja-JP" sz="2400" dirty="0" smtClean="0">
                <a:ea typeface="ＭＳ Ｐゴシック" pitchFamily="34" charset="-128"/>
              </a:rPr>
              <a:t>“effective”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4905375" y="1389111"/>
            <a:ext cx="3935413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throughput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some apps (e.g., multimedia) require minimum amount of throughput to be </a:t>
            </a:r>
            <a:r>
              <a:rPr lang="en-US" altLang="ja-JP" sz="24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“effective”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other apps (</a:t>
            </a:r>
            <a:r>
              <a:rPr lang="en-US" altLang="ja-JP" sz="24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“elastic apps”) make use of whatever throughput they get </a:t>
            </a:r>
            <a:endParaRPr lang="en-US" altLang="en-US" sz="2400" dirty="0">
              <a:solidFill>
                <a:srgbClr val="000000"/>
              </a:solidFill>
              <a:latin typeface="Gill Sans MT" pitchFamily="34" charset="0"/>
              <a:ea typeface="ＭＳ Ｐゴシック" pitchFamily="34" charset="-128"/>
            </a:endParaRPr>
          </a:p>
        </p:txBody>
      </p:sp>
      <p:pic>
        <p:nvPicPr>
          <p:cNvPr id="32776" name="Picture 1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06" y="1116289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0" name="Rectangle 5"/>
          <p:cNvSpPr>
            <a:spLocks noChangeArrowheads="1"/>
          </p:cNvSpPr>
          <p:nvPr/>
        </p:nvSpPr>
        <p:spPr bwMode="auto">
          <a:xfrm>
            <a:off x="4959350" y="4841924"/>
            <a:ext cx="393541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security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encryption, data integrity, …</a:t>
            </a:r>
          </a:p>
        </p:txBody>
      </p:sp>
    </p:spTree>
    <p:extLst>
      <p:ext uri="{BB962C8B-B14F-4D97-AF65-F5344CB8AC3E}">
        <p14:creationId xmlns:p14="http://schemas.microsoft.com/office/powerpoint/2010/main" val="142292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3379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0C580928-016C-4CF2-9BF1-078FCEBFC121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24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3796" name="Picture 2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7013"/>
            <a:ext cx="8201025" cy="815975"/>
          </a:xfrm>
        </p:spPr>
        <p:txBody>
          <a:bodyPr/>
          <a:lstStyle/>
          <a:p>
            <a:r>
              <a:rPr lang="en-US" altLang="en-US" sz="3200" smtClean="0">
                <a:ea typeface="ＭＳ Ｐゴシック" pitchFamily="34" charset="-128"/>
              </a:rPr>
              <a:t>Transport service requirements: common apps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171450" y="1749425"/>
            <a:ext cx="25415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application</a:t>
            </a:r>
            <a:endParaRPr lang="en-US" altLang="en-US">
              <a:solidFill>
                <a:srgbClr val="000000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file transfer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e-mail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Web documents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real-time audio/video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stored audio/video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interactive games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text messaging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2816225" y="1752600"/>
            <a:ext cx="156686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data loss</a:t>
            </a: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 loss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 loss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 loss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loss-tolerant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loss-tolerant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loss-tolerant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 loss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4535488" y="1751013"/>
            <a:ext cx="25749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throughput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elastic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elastic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elastic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audio: 5kbps-1Mbps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video:10kbps-5Mbps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same as above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few kbps up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elastic</a:t>
            </a:r>
          </a:p>
        </p:txBody>
      </p:sp>
      <p:sp>
        <p:nvSpPr>
          <p:cNvPr id="33801" name="Text Box 6"/>
          <p:cNvSpPr txBox="1">
            <a:spLocks noChangeArrowheads="1"/>
          </p:cNvSpPr>
          <p:nvPr/>
        </p:nvSpPr>
        <p:spPr bwMode="auto">
          <a:xfrm>
            <a:off x="6935788" y="1752600"/>
            <a:ext cx="20621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time sensitive</a:t>
            </a: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yes, 100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msec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yes, few secs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yes, 100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msec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yes and no</a:t>
            </a:r>
          </a:p>
        </p:txBody>
      </p:sp>
      <p:sp>
        <p:nvSpPr>
          <p:cNvPr id="33802" name="Line 7"/>
          <p:cNvSpPr>
            <a:spLocks noChangeShapeType="1"/>
          </p:cNvSpPr>
          <p:nvPr/>
        </p:nvSpPr>
        <p:spPr bwMode="auto">
          <a:xfrm flipV="1">
            <a:off x="884238" y="2133600"/>
            <a:ext cx="75628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803" name="Line 8"/>
          <p:cNvSpPr>
            <a:spLocks noChangeShapeType="1"/>
          </p:cNvSpPr>
          <p:nvPr/>
        </p:nvSpPr>
        <p:spPr bwMode="auto">
          <a:xfrm flipV="1">
            <a:off x="847725" y="273367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804" name="Line 9"/>
          <p:cNvSpPr>
            <a:spLocks noChangeShapeType="1"/>
          </p:cNvSpPr>
          <p:nvPr/>
        </p:nvSpPr>
        <p:spPr bwMode="auto">
          <a:xfrm flipV="1">
            <a:off x="857250" y="30289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805" name="Line 10"/>
          <p:cNvSpPr>
            <a:spLocks noChangeShapeType="1"/>
          </p:cNvSpPr>
          <p:nvPr/>
        </p:nvSpPr>
        <p:spPr bwMode="auto">
          <a:xfrm flipV="1">
            <a:off x="866775" y="332422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806" name="Line 11"/>
          <p:cNvSpPr>
            <a:spLocks noChangeShapeType="1"/>
          </p:cNvSpPr>
          <p:nvPr/>
        </p:nvSpPr>
        <p:spPr bwMode="auto">
          <a:xfrm flipV="1">
            <a:off x="885825" y="393382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807" name="Line 12"/>
          <p:cNvSpPr>
            <a:spLocks noChangeShapeType="1"/>
          </p:cNvSpPr>
          <p:nvPr/>
        </p:nvSpPr>
        <p:spPr bwMode="auto">
          <a:xfrm flipV="1">
            <a:off x="838200" y="42481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808" name="Line 13"/>
          <p:cNvSpPr>
            <a:spLocks noChangeShapeType="1"/>
          </p:cNvSpPr>
          <p:nvPr/>
        </p:nvSpPr>
        <p:spPr bwMode="auto">
          <a:xfrm flipV="1">
            <a:off x="838200" y="457200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809" name="Line 14"/>
          <p:cNvSpPr>
            <a:spLocks noChangeShapeType="1"/>
          </p:cNvSpPr>
          <p:nvPr/>
        </p:nvSpPr>
        <p:spPr bwMode="auto">
          <a:xfrm flipV="1">
            <a:off x="800100" y="48831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042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94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EBCBF330-CFF4-4347-A896-E28F943DA01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25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9460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8207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77724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application layer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0835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2.1 Principles of Network Applications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Network application architectures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Processes communicating</a:t>
            </a:r>
          </a:p>
          <a:p>
            <a:r>
              <a:rPr lang="en-US" altLang="en-US" sz="2400" dirty="0">
                <a:ea typeface="ＭＳ Ｐゴシック" pitchFamily="34" charset="-128"/>
              </a:rPr>
              <a:t>Application-layer protocols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Transport services available to applications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Transport services provided by the Internet</a:t>
            </a:r>
          </a:p>
        </p:txBody>
      </p:sp>
    </p:spTree>
    <p:extLst>
      <p:ext uri="{BB962C8B-B14F-4D97-AF65-F5344CB8AC3E}">
        <p14:creationId xmlns:p14="http://schemas.microsoft.com/office/powerpoint/2010/main" val="16051795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3481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B5E023F6-37FC-46CF-9BB0-D14073895CF8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26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68288"/>
            <a:ext cx="7772400" cy="858837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Internet transport protocols services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33525"/>
            <a:ext cx="409575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TCP service:</a:t>
            </a:r>
          </a:p>
          <a:p>
            <a:pPr>
              <a:lnSpc>
                <a:spcPct val="75000"/>
              </a:lnSpc>
            </a:pP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reliable transport</a:t>
            </a:r>
            <a:r>
              <a:rPr lang="en-US" altLang="en-US" sz="2400" i="1" dirty="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ea typeface="ＭＳ Ｐゴシック" pitchFamily="34" charset="-128"/>
              </a:rPr>
              <a:t>between sending and receiving process</a:t>
            </a:r>
            <a:endParaRPr lang="en-US" altLang="en-US" sz="2400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>
              <a:lnSpc>
                <a:spcPct val="75000"/>
              </a:lnSpc>
            </a:pP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flow control:</a:t>
            </a:r>
            <a:r>
              <a:rPr lang="en-US" altLang="en-US" sz="2400" dirty="0" smtClean="0">
                <a:ea typeface="ＭＳ Ｐゴシック" pitchFamily="34" charset="-128"/>
              </a:rPr>
              <a:t> sender won</a:t>
            </a:r>
            <a:r>
              <a:rPr lang="en-US" altLang="ja-JP" sz="2400" dirty="0" smtClean="0">
                <a:ea typeface="ＭＳ Ｐゴシック" pitchFamily="34" charset="-128"/>
              </a:rPr>
              <a:t>’t overwhelm receiver </a:t>
            </a:r>
          </a:p>
          <a:p>
            <a:pPr>
              <a:lnSpc>
                <a:spcPct val="75000"/>
              </a:lnSpc>
            </a:pP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congestion control:</a:t>
            </a:r>
            <a:r>
              <a:rPr lang="en-US" altLang="en-US" sz="2400" dirty="0" smtClean="0">
                <a:ea typeface="ＭＳ Ｐゴシック" pitchFamily="34" charset="-128"/>
              </a:rPr>
              <a:t> throttle sender when network overloaded</a:t>
            </a:r>
          </a:p>
          <a:p>
            <a:pPr>
              <a:lnSpc>
                <a:spcPct val="75000"/>
              </a:lnSpc>
            </a:pP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does not provide:</a:t>
            </a:r>
            <a:r>
              <a:rPr lang="en-US" altLang="en-US" sz="2400" dirty="0" smtClean="0">
                <a:ea typeface="ＭＳ Ｐゴシック" pitchFamily="34" charset="-128"/>
              </a:rPr>
              <a:t> timing, minimum throughput guarantee, security</a:t>
            </a:r>
          </a:p>
          <a:p>
            <a:pPr>
              <a:lnSpc>
                <a:spcPct val="75000"/>
              </a:lnSpc>
            </a:pP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connection-oriented:</a:t>
            </a:r>
            <a:r>
              <a:rPr lang="en-US" altLang="en-US" sz="2400" dirty="0" smtClean="0">
                <a:ea typeface="ＭＳ Ｐゴシック" pitchFamily="34" charset="-128"/>
              </a:rPr>
              <a:t> setup required between client and server processes</a:t>
            </a:r>
          </a:p>
          <a:p>
            <a:pPr>
              <a:lnSpc>
                <a:spcPct val="75000"/>
              </a:lnSpc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48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484313"/>
            <a:ext cx="36671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99"/>
                </a:solidFill>
                <a:ea typeface="ＭＳ Ｐゴシック" pitchFamily="34" charset="-128"/>
              </a:rPr>
              <a:t>UDP service:</a:t>
            </a:r>
          </a:p>
          <a:p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unreliable data transfer</a:t>
            </a:r>
            <a:r>
              <a:rPr lang="en-US" altLang="en-US" sz="2400" dirty="0" smtClean="0">
                <a:ea typeface="ＭＳ Ｐゴシック" pitchFamily="34" charset="-128"/>
              </a:rPr>
              <a:t> between sending and receiving process</a:t>
            </a:r>
          </a:p>
          <a:p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does not provide:</a:t>
            </a:r>
            <a:r>
              <a:rPr lang="en-US" altLang="en-US" sz="2400" dirty="0" smtClean="0">
                <a:ea typeface="ＭＳ Ｐゴシック" pitchFamily="34" charset="-128"/>
              </a:rPr>
              <a:t> reliability, flow control, congestion control, timing, throughput guarantee, security, connection setup, </a:t>
            </a:r>
          </a:p>
          <a:p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u="sng" dirty="0" smtClean="0">
                <a:solidFill>
                  <a:srgbClr val="CC0000"/>
                </a:solidFill>
                <a:ea typeface="ＭＳ Ｐゴシック" pitchFamily="34" charset="-128"/>
              </a:rPr>
              <a:t>Q:</a:t>
            </a:r>
            <a:r>
              <a:rPr lang="en-US" altLang="en-US" sz="2400" dirty="0" smtClean="0">
                <a:ea typeface="ＭＳ Ｐゴシック" pitchFamily="34" charset="-128"/>
              </a:rPr>
              <a:t> why bother?  Why is there a UDP?</a:t>
            </a:r>
          </a:p>
        </p:txBody>
      </p:sp>
      <p:pic>
        <p:nvPicPr>
          <p:cNvPr id="3482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79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3584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1C78AF6-E84B-42F5-B496-45649FCDCBD9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27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3584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261938"/>
            <a:ext cx="8747125" cy="838200"/>
          </a:xfrm>
        </p:spPr>
        <p:txBody>
          <a:bodyPr/>
          <a:lstStyle/>
          <a:p>
            <a:r>
              <a:rPr lang="en-US" altLang="en-US" sz="3200" smtClean="0">
                <a:ea typeface="ＭＳ Ｐゴシック" pitchFamily="34" charset="-128"/>
              </a:rPr>
              <a:t>Internet apps:  application, transport protocols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5846" name="Text Box 3"/>
          <p:cNvSpPr txBox="1">
            <a:spLocks noChangeArrowheads="1"/>
          </p:cNvSpPr>
          <p:nvPr/>
        </p:nvSpPr>
        <p:spPr bwMode="auto">
          <a:xfrm>
            <a:off x="215900" y="1773238"/>
            <a:ext cx="28067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application</a:t>
            </a:r>
            <a:endParaRPr lang="en-US" altLang="en-US">
              <a:solidFill>
                <a:srgbClr val="000000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e-mail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remote terminal access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Web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file transfer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streaming multimedia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Internet telephony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3201988" y="1458913"/>
            <a:ext cx="28209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application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layer protocol</a:t>
            </a: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SMTP [RFC 2821]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Telnet [RFC 854]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HTTP [RFC 2616]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FTP [RFC 959]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HTTP (e.g., YouTube), 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000000"/>
                </a:solidFill>
              </a:rPr>
              <a:t>RTP [RFC 1889]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SIP, RTP, proprietary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(e.g., Skype)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5"/>
          <p:cNvSpPr txBox="1">
            <a:spLocks noChangeArrowheads="1"/>
          </p:cNvSpPr>
          <p:nvPr/>
        </p:nvSpPr>
        <p:spPr bwMode="auto">
          <a:xfrm>
            <a:off x="6030913" y="1477963"/>
            <a:ext cx="26241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underlying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transport protocol</a:t>
            </a: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TCP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TCP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TCP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TCP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TCP or UDP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TCP or UDP</a:t>
            </a:r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1071563" y="2152650"/>
            <a:ext cx="73342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 flipV="1">
            <a:off x="1023938" y="2743200"/>
            <a:ext cx="73247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 flipV="1">
            <a:off x="1044575" y="3038475"/>
            <a:ext cx="72961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 flipV="1">
            <a:off x="1042988" y="3333750"/>
            <a:ext cx="7277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853" name="Line 11"/>
          <p:cNvSpPr>
            <a:spLocks noChangeShapeType="1"/>
          </p:cNvSpPr>
          <p:nvPr/>
        </p:nvSpPr>
        <p:spPr bwMode="auto">
          <a:xfrm flipV="1">
            <a:off x="1073150" y="3657600"/>
            <a:ext cx="7258050" cy="95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854" name="Line 12"/>
          <p:cNvSpPr>
            <a:spLocks noChangeShapeType="1"/>
          </p:cNvSpPr>
          <p:nvPr/>
        </p:nvSpPr>
        <p:spPr bwMode="auto">
          <a:xfrm flipV="1">
            <a:off x="1014413" y="4257675"/>
            <a:ext cx="7315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 flipV="1">
            <a:off x="839788" y="4881563"/>
            <a:ext cx="73437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790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727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488CE964-9A7F-44B2-BD25-691C2E5C76A5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2.1 Principles of Network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solidFill>
                  <a:srgbClr val="C00000"/>
                </a:solidFill>
                <a:ea typeface="ＭＳ Ｐゴシック" pitchFamily="34" charset="-128"/>
              </a:rPr>
              <a:t>2.2 Web and HTTP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2.3 FTP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 altLang="en-US" smtClean="0"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727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2.7 socket programming with UDP and TCP</a:t>
            </a:r>
          </a:p>
        </p:txBody>
      </p:sp>
      <p:pic>
        <p:nvPicPr>
          <p:cNvPr id="72711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76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8CCBFB83-35C4-46C6-978A-B2CCE9983D5A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Web and HTTP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048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i="1" smtClean="0">
                <a:ea typeface="ＭＳ Ｐゴシック" pitchFamily="34" charset="-128"/>
              </a:rPr>
              <a:t>First, let’s review some Web terminology…</a:t>
            </a:r>
          </a:p>
          <a:p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web page</a:t>
            </a:r>
            <a:r>
              <a:rPr lang="en-US" altLang="en-US" smtClean="0">
                <a:ea typeface="ＭＳ Ｐゴシック" pitchFamily="34" charset="-128"/>
              </a:rPr>
              <a:t> consists of </a:t>
            </a: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objects</a:t>
            </a:r>
          </a:p>
          <a:p>
            <a:r>
              <a:rPr lang="en-US" altLang="en-US" smtClean="0">
                <a:ea typeface="ＭＳ Ｐゴシック" pitchFamily="34" charset="-128"/>
              </a:rPr>
              <a:t>object can be HTML file, JPEG image, Java applet, audio file,…</a:t>
            </a:r>
          </a:p>
          <a:p>
            <a:r>
              <a:rPr lang="en-US" altLang="en-US" smtClean="0">
                <a:ea typeface="ＭＳ Ｐゴシック" pitchFamily="34" charset="-128"/>
              </a:rPr>
              <a:t>Most web pages consist of </a:t>
            </a: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base HTML-file</a:t>
            </a:r>
            <a:r>
              <a:rPr lang="en-US" altLang="en-US" smtClean="0">
                <a:ea typeface="ＭＳ Ｐゴシック" pitchFamily="34" charset="-128"/>
              </a:rPr>
              <a:t> which includes </a:t>
            </a: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several referenced objects</a:t>
            </a:r>
          </a:p>
          <a:p>
            <a:r>
              <a:rPr lang="en-US" altLang="en-US" smtClean="0">
                <a:ea typeface="ＭＳ Ｐゴシック" pitchFamily="34" charset="-128"/>
              </a:rPr>
              <a:t>each object is addressable by a </a:t>
            </a: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URL, </a:t>
            </a:r>
            <a:r>
              <a:rPr lang="en-US" altLang="en-US" smtClean="0">
                <a:ea typeface="ＭＳ Ｐゴシック" pitchFamily="34" charset="-128"/>
              </a:rPr>
              <a:t>e.g.,</a:t>
            </a:r>
          </a:p>
          <a:p>
            <a:pPr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grpSp>
        <p:nvGrpSpPr>
          <p:cNvPr id="74758" name="Group 10"/>
          <p:cNvGrpSpPr>
            <a:grpSpLocks/>
          </p:cNvGrpSpPr>
          <p:nvPr/>
        </p:nvGrpSpPr>
        <p:grpSpPr bwMode="auto">
          <a:xfrm>
            <a:off x="1201738" y="4486275"/>
            <a:ext cx="6835775" cy="1144588"/>
            <a:chOff x="788" y="2955"/>
            <a:chExt cx="4306" cy="721"/>
          </a:xfrm>
        </p:grpSpPr>
        <p:sp>
          <p:nvSpPr>
            <p:cNvPr id="74760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Courier New" pitchFamily="49" charset="0"/>
                </a:rPr>
                <a:t>www.someschool.edu/someDept/pic.gif</a:t>
              </a:r>
            </a:p>
          </p:txBody>
        </p:sp>
        <p:sp>
          <p:nvSpPr>
            <p:cNvPr id="74761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4762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4763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charset="0"/>
                </a:rPr>
                <a:t>host name</a:t>
              </a:r>
            </a:p>
          </p:txBody>
        </p:sp>
        <p:sp>
          <p:nvSpPr>
            <p:cNvPr id="74764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charset="0"/>
                </a:rPr>
                <a:t>path</a:t>
              </a:r>
              <a:r>
                <a:rPr lang="en-US" altLang="en-US" sz="240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r>
                <a:rPr lang="en-US" altLang="en-US" sz="2400">
                  <a:solidFill>
                    <a:srgbClr val="000000"/>
                  </a:solidFill>
                  <a:latin typeface="Arial" charset="0"/>
                </a:rPr>
                <a:t>name</a:t>
              </a:r>
            </a:p>
          </p:txBody>
        </p:sp>
      </p:grpSp>
      <p:pic>
        <p:nvPicPr>
          <p:cNvPr id="7475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92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843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E3A0686A-7414-4D8F-A3EE-FE76E85DC7A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  <a:ea typeface="ＭＳ Ｐゴシック" pitchFamily="34" charset="-128"/>
              </a:rPr>
              <a:t>2.1 Principles of Network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2.2 Web and HTTP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2.3 FTP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 altLang="en-US" smtClean="0"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2.7 socket programming with UDP and TCP</a:t>
            </a:r>
          </a:p>
        </p:txBody>
      </p:sp>
      <p:pic>
        <p:nvPicPr>
          <p:cNvPr id="18439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3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768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AB9791D1-2F66-4CA7-8D42-A56248E85B57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HTTP overview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89075"/>
            <a:ext cx="4287838" cy="5121275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  <a:ea typeface="ＭＳ Ｐゴシック" pitchFamily="34" charset="-128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altLang="en-US" sz="2400" smtClean="0">
                <a:ea typeface="ＭＳ Ｐゴシック" pitchFamily="34" charset="-128"/>
              </a:rPr>
              <a:t>Web</a:t>
            </a:r>
            <a:r>
              <a:rPr lang="en-US" altLang="ja-JP" sz="2400" smtClean="0">
                <a:ea typeface="ＭＳ Ｐゴシック" pitchFamily="34" charset="-128"/>
              </a:rPr>
              <a:t>’s application layer protocol</a:t>
            </a:r>
          </a:p>
          <a:p>
            <a:pPr>
              <a:lnSpc>
                <a:spcPct val="75000"/>
              </a:lnSpc>
            </a:pPr>
            <a:r>
              <a:rPr lang="en-US" altLang="en-US" sz="2400" smtClean="0">
                <a:ea typeface="ＭＳ Ｐゴシック" pitchFamily="34" charset="-128"/>
              </a:rPr>
              <a:t>client/server model</a:t>
            </a:r>
          </a:p>
          <a:p>
            <a:pPr lvl="1">
              <a:lnSpc>
                <a:spcPct val="75000"/>
              </a:lnSpc>
            </a:pPr>
            <a:r>
              <a:rPr lang="en-US" altLang="en-US" sz="2000" i="1" smtClean="0">
                <a:solidFill>
                  <a:srgbClr val="CC0000"/>
                </a:solidFill>
                <a:ea typeface="ＭＳ Ｐゴシック" pitchFamily="34" charset="-128"/>
              </a:rPr>
              <a:t>client</a:t>
            </a:r>
            <a:r>
              <a:rPr lang="en-US" altLang="en-US" sz="2000" i="1" smtClean="0">
                <a:solidFill>
                  <a:srgbClr val="FF0000"/>
                </a:solidFill>
                <a:ea typeface="ＭＳ Ｐゴシック" pitchFamily="34" charset="-128"/>
              </a:rPr>
              <a:t>:</a:t>
            </a:r>
            <a:r>
              <a:rPr lang="en-US" altLang="en-US" sz="2000" smtClean="0">
                <a:ea typeface="ＭＳ Ｐゴシック" pitchFamily="34" charset="-128"/>
              </a:rPr>
              <a:t> browser that requests, receives, (using HTTP protocol) and </a:t>
            </a:r>
            <a:r>
              <a:rPr lang="en-US" altLang="ja-JP" sz="2000" smtClean="0">
                <a:ea typeface="ＭＳ Ｐゴシック" pitchFamily="34" charset="-128"/>
              </a:rPr>
              <a:t>“displays” Web objects </a:t>
            </a:r>
          </a:p>
          <a:p>
            <a:pPr lvl="1">
              <a:lnSpc>
                <a:spcPct val="75000"/>
              </a:lnSpc>
            </a:pPr>
            <a:r>
              <a:rPr lang="en-US" altLang="en-US" sz="2000" i="1" smtClean="0">
                <a:solidFill>
                  <a:srgbClr val="CC0000"/>
                </a:solidFill>
                <a:ea typeface="ＭＳ Ｐゴシック" pitchFamily="34" charset="-128"/>
              </a:rPr>
              <a:t>server:</a:t>
            </a:r>
            <a:r>
              <a:rPr lang="en-US" altLang="en-US" sz="2000" smtClean="0">
                <a:ea typeface="ＭＳ Ｐゴシック" pitchFamily="34" charset="-128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</a:pPr>
            <a:r>
              <a:rPr lang="en-US" altLang="en-US" sz="2400" smtClean="0">
                <a:ea typeface="ＭＳ Ｐゴシック" pitchFamily="34" charset="-128"/>
              </a:rPr>
              <a:t>Defines </a:t>
            </a:r>
          </a:p>
          <a:p>
            <a:pPr lvl="1">
              <a:lnSpc>
                <a:spcPct val="75000"/>
              </a:lnSpc>
            </a:pPr>
            <a:r>
              <a:rPr lang="en-US" altLang="en-US" sz="2000" smtClean="0">
                <a:ea typeface="ＭＳ Ｐゴシック" pitchFamily="34" charset="-128"/>
              </a:rPr>
              <a:t>how Web clients request Web objects from Web servers</a:t>
            </a:r>
          </a:p>
          <a:p>
            <a:pPr lvl="1">
              <a:lnSpc>
                <a:spcPct val="75000"/>
              </a:lnSpc>
            </a:pPr>
            <a:r>
              <a:rPr lang="en-US" altLang="en-US" sz="2000" smtClean="0">
                <a:ea typeface="ＭＳ Ｐゴシック" pitchFamily="34" charset="-128"/>
              </a:rPr>
              <a:t>how Web servers transfer Web pages to clients</a:t>
            </a:r>
            <a:endParaRPr lang="en-US" altLang="en-US" smtClean="0">
              <a:ea typeface="ＭＳ Ｐゴシック" pitchFamily="34" charset="-128"/>
            </a:endParaRP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76806" name="Text Box 7"/>
          <p:cNvSpPr txBox="1">
            <a:spLocks noChangeArrowheads="1"/>
          </p:cNvSpPr>
          <p:nvPr/>
        </p:nvSpPr>
        <p:spPr bwMode="auto">
          <a:xfrm>
            <a:off x="4565650" y="2455863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PC running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Firefox browser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807" name="Text Box 9"/>
          <p:cNvSpPr txBox="1">
            <a:spLocks noChangeArrowheads="1"/>
          </p:cNvSpPr>
          <p:nvPr/>
        </p:nvSpPr>
        <p:spPr bwMode="auto">
          <a:xfrm>
            <a:off x="7508875" y="3836988"/>
            <a:ext cx="1346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server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running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Apache Web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server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808" name="Text Box 23"/>
          <p:cNvSpPr txBox="1">
            <a:spLocks noChangeArrowheads="1"/>
          </p:cNvSpPr>
          <p:nvPr/>
        </p:nvSpPr>
        <p:spPr bwMode="auto">
          <a:xfrm>
            <a:off x="4819650" y="5218113"/>
            <a:ext cx="1525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iphone running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Safari browser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78500" y="2136775"/>
            <a:ext cx="2101850" cy="946150"/>
            <a:chOff x="3640" y="1346"/>
            <a:chExt cx="1324" cy="596"/>
          </a:xfrm>
        </p:grpSpPr>
        <p:sp>
          <p:nvSpPr>
            <p:cNvPr id="76857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6858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89625" y="2344738"/>
            <a:ext cx="1971675" cy="904875"/>
            <a:chOff x="4141" y="394"/>
            <a:chExt cx="1242" cy="570"/>
          </a:xfrm>
        </p:grpSpPr>
        <p:sp>
          <p:nvSpPr>
            <p:cNvPr id="76855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6856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</p:grpSp>
      <p:pic>
        <p:nvPicPr>
          <p:cNvPr id="76811" name="Picture 3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19163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5754688" y="3630613"/>
            <a:ext cx="2101850" cy="946150"/>
            <a:chOff x="3640" y="1346"/>
            <a:chExt cx="1324" cy="596"/>
          </a:xfrm>
        </p:grpSpPr>
        <p:sp>
          <p:nvSpPr>
            <p:cNvPr id="76853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6854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5800725" y="3870325"/>
            <a:ext cx="1971675" cy="904875"/>
            <a:chOff x="4141" y="394"/>
            <a:chExt cx="1242" cy="570"/>
          </a:xfrm>
        </p:grpSpPr>
        <p:sp>
          <p:nvSpPr>
            <p:cNvPr id="76851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6852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</p:grpSp>
      <p:pic>
        <p:nvPicPr>
          <p:cNvPr id="76814" name="Picture 43" descr="iphone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86250"/>
            <a:ext cx="382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15" name="Group 44"/>
          <p:cNvGrpSpPr>
            <a:grpSpLocks/>
          </p:cNvGrpSpPr>
          <p:nvPr/>
        </p:nvGrpSpPr>
        <p:grpSpPr bwMode="auto"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id="7684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5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76816" name="Group 47"/>
          <p:cNvGrpSpPr>
            <a:grpSpLocks/>
          </p:cNvGrpSpPr>
          <p:nvPr/>
        </p:nvGrpSpPr>
        <p:grpSpPr bwMode="auto"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76817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6818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6819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6820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6821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6822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6847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6848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6823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6824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6845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6846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6825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6826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6827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6843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6844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6828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76829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6841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6842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6830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6831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6832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6833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6834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6835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6836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6837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6838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6839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6840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2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788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435C53B5-9824-4A25-9FCF-200C997B617B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4781550" y="3400425"/>
            <a:ext cx="3838575" cy="2711450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8853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88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HTTP overview (continued)</a:t>
            </a:r>
          </a:p>
        </p:txBody>
      </p:sp>
      <p:sp>
        <p:nvSpPr>
          <p:cNvPr id="788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11300"/>
            <a:ext cx="39719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uses TCP: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Client initiates TCP connection (creates socket) to server.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Server accepts TCP connection from client.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HTTP messages (application-layer protocol messages) exchanged between browser (HTTP client) and Web server (HTTP server).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TCP connection closed.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88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566863"/>
            <a:ext cx="3200400" cy="14478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HTTP is 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“stateless”</a:t>
            </a:r>
          </a:p>
          <a:p>
            <a:pPr>
              <a:lnSpc>
                <a:spcPct val="75000"/>
              </a:lnSpc>
            </a:pPr>
            <a:r>
              <a:rPr lang="en-US" altLang="en-US" sz="2400" smtClean="0">
                <a:ea typeface="ＭＳ Ｐゴシック" pitchFamily="34" charset="-128"/>
              </a:rPr>
              <a:t>server maintains no information about past client requests</a:t>
            </a:r>
          </a:p>
        </p:txBody>
      </p:sp>
      <p:sp>
        <p:nvSpPr>
          <p:cNvPr id="78857" name="Rectangle 6"/>
          <p:cNvSpPr>
            <a:spLocks noChangeArrowheads="1"/>
          </p:cNvSpPr>
          <p:nvPr/>
        </p:nvSpPr>
        <p:spPr bwMode="auto">
          <a:xfrm>
            <a:off x="4919663" y="3463925"/>
            <a:ext cx="37528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000099"/>
                </a:solidFill>
              </a:rPr>
              <a:t>protocols that maintain </a:t>
            </a:r>
            <a:r>
              <a:rPr lang="en-US" altLang="ja-JP" sz="2400">
                <a:solidFill>
                  <a:srgbClr val="000099"/>
                </a:solidFill>
              </a:rPr>
              <a:t>“state” are complex!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SzPct val="75000"/>
            </a:pPr>
            <a:r>
              <a:rPr lang="en-US" altLang="en-US" sz="2000">
                <a:solidFill>
                  <a:srgbClr val="000000"/>
                </a:solidFill>
              </a:rPr>
              <a:t>past history (state) must be maintained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SzPct val="75000"/>
            </a:pPr>
            <a:r>
              <a:rPr lang="en-US" altLang="en-US" sz="2000">
                <a:solidFill>
                  <a:srgbClr val="000000"/>
                </a:solidFill>
              </a:rPr>
              <a:t>if server/client crashes, their views of </a:t>
            </a:r>
            <a:r>
              <a:rPr lang="ja-JP" altLang="en-US" sz="2000">
                <a:solidFill>
                  <a:srgbClr val="000000"/>
                </a:solidFill>
              </a:rPr>
              <a:t>“</a:t>
            </a:r>
            <a:r>
              <a:rPr lang="en-US" altLang="ja-JP" sz="2000">
                <a:solidFill>
                  <a:srgbClr val="000000"/>
                </a:solidFill>
              </a:rPr>
              <a:t>state</a:t>
            </a:r>
            <a:r>
              <a:rPr lang="ja-JP" altLang="en-US" sz="2000">
                <a:solidFill>
                  <a:srgbClr val="000000"/>
                </a:solidFill>
              </a:rPr>
              <a:t>”</a:t>
            </a:r>
            <a:r>
              <a:rPr lang="en-US" altLang="ja-JP" sz="2000">
                <a:solidFill>
                  <a:srgbClr val="000000"/>
                </a:solidFill>
              </a:rPr>
              <a:t> may be inconsistent, must be reconciled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78858" name="Text Box 8"/>
          <p:cNvSpPr txBox="1">
            <a:spLocks noChangeArrowheads="1"/>
          </p:cNvSpPr>
          <p:nvPr/>
        </p:nvSpPr>
        <p:spPr bwMode="auto">
          <a:xfrm>
            <a:off x="7677150" y="3160713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aside</a:t>
            </a:r>
          </a:p>
        </p:txBody>
      </p:sp>
      <p:pic>
        <p:nvPicPr>
          <p:cNvPr id="78859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207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39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089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B8F733AC-7152-4DE3-850E-A94BED1572C5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HTTP connections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939088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Application developers have to decide which transport service their application will use.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TCP or UDP?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With TCP:</a:t>
            </a:r>
          </a:p>
          <a:p>
            <a:pPr lvl="1"/>
            <a:r>
              <a:rPr lang="en-US" altLang="en-US" sz="2800" dirty="0" smtClean="0">
                <a:ea typeface="ＭＳ Ｐゴシック" pitchFamily="34" charset="-128"/>
              </a:rPr>
              <a:t>Application developers have to make important decisions, again! </a:t>
            </a:r>
          </a:p>
          <a:p>
            <a:pPr lvl="2"/>
            <a:r>
              <a:rPr lang="en-US" altLang="en-US" sz="2400" dirty="0" smtClean="0">
                <a:ea typeface="ＭＳ Ｐゴシック" pitchFamily="34" charset="-128"/>
              </a:rPr>
              <a:t>Should each request/response pair be sent over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a </a:t>
            </a:r>
            <a:r>
              <a:rPr lang="en-US" altLang="en-US" sz="2400" b="1" dirty="0" smtClean="0">
                <a:solidFill>
                  <a:srgbClr val="FF0000"/>
                </a:solidFill>
                <a:ea typeface="ＭＳ Ｐゴシック" pitchFamily="34" charset="-128"/>
              </a:rPr>
              <a:t>separate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TCP connection</a:t>
            </a:r>
            <a:r>
              <a:rPr lang="en-US" altLang="en-US" sz="2400" dirty="0" smtClean="0">
                <a:ea typeface="ＭＳ Ｐゴシック" pitchFamily="34" charset="-128"/>
              </a:rPr>
              <a:t>? </a:t>
            </a:r>
          </a:p>
          <a:p>
            <a:pPr lvl="2"/>
            <a:r>
              <a:rPr lang="en-US" altLang="en-US" sz="2400" dirty="0" smtClean="0">
                <a:ea typeface="ＭＳ Ｐゴシック" pitchFamily="34" charset="-128"/>
              </a:rPr>
              <a:t>Should all of the requests/responses be sent over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the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  <a:r>
              <a:rPr lang="en-US" altLang="en-US" sz="2400" b="1" dirty="0" smtClean="0">
                <a:solidFill>
                  <a:srgbClr val="FF0000"/>
                </a:solidFill>
                <a:ea typeface="ＭＳ Ｐゴシック" pitchFamily="34" charset="-128"/>
              </a:rPr>
              <a:t>same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TCP connection</a:t>
            </a:r>
            <a:r>
              <a:rPr lang="en-US" altLang="en-US" sz="2400" dirty="0" smtClean="0">
                <a:ea typeface="ＭＳ Ｐゴシック" pitchFamily="34" charset="-128"/>
              </a:rPr>
              <a:t>?</a:t>
            </a:r>
          </a:p>
          <a:p>
            <a:pPr lvl="1"/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80902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68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29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644108F7-50BB-4D6F-A1C6-4681F612C036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HTTP connections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non-persistent HTTP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at most one object sent over TCP connection</a:t>
            </a:r>
          </a:p>
          <a:p>
            <a:pPr lvl="1"/>
            <a:r>
              <a:rPr lang="en-US" altLang="en-US" sz="2800" dirty="0" smtClean="0">
                <a:ea typeface="ＭＳ Ｐゴシック" pitchFamily="34" charset="-128"/>
              </a:rPr>
              <a:t>connection then closed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downloading multiple objects required multiple connections</a:t>
            </a:r>
          </a:p>
          <a:p>
            <a:pPr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829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persistent HTTP</a:t>
            </a:r>
          </a:p>
          <a:p>
            <a:r>
              <a:rPr lang="en-US" altLang="en-US" smtClean="0">
                <a:ea typeface="ＭＳ Ｐゴシック" pitchFamily="34" charset="-128"/>
              </a:rPr>
              <a:t>multiple objects can be sent over single TCP connection between client, server</a:t>
            </a:r>
          </a:p>
          <a:p>
            <a:pPr>
              <a:buFont typeface="Wingdings" pitchFamily="2" charset="2"/>
              <a:buNone/>
            </a:pPr>
            <a:endParaRPr lang="en-US" altLang="en-US" sz="2400" smtClean="0">
              <a:ea typeface="ＭＳ Ｐゴシック" pitchFamily="34" charset="-128"/>
            </a:endParaRPr>
          </a:p>
        </p:txBody>
      </p:sp>
      <p:pic>
        <p:nvPicPr>
          <p:cNvPr id="82951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2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499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38C58434-A5EB-4026-9FDD-453A89A06D80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8499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29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Line 11"/>
          <p:cNvSpPr>
            <a:spLocks noChangeShapeType="1"/>
          </p:cNvSpPr>
          <p:nvPr/>
        </p:nvSpPr>
        <p:spPr bwMode="auto">
          <a:xfrm>
            <a:off x="476250" y="2095500"/>
            <a:ext cx="0" cy="449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4998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4999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90500"/>
            <a:ext cx="7772400" cy="866775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Non-persistent HTTP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50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1114425"/>
            <a:ext cx="7942262" cy="466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smtClean="0">
                <a:ea typeface="ＭＳ Ｐゴシック" pitchFamily="34" charset="-128"/>
              </a:rPr>
              <a:t>suppose user enters URL:</a:t>
            </a:r>
          </a:p>
        </p:txBody>
      </p:sp>
      <p:sp>
        <p:nvSpPr>
          <p:cNvPr id="532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106613"/>
            <a:ext cx="3943350" cy="190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CC0000"/>
                </a:solidFill>
                <a:ea typeface="ＭＳ Ｐゴシック" pitchFamily="34" charset="-128"/>
              </a:rPr>
              <a:t>1a</a:t>
            </a:r>
            <a:r>
              <a:rPr lang="en-US" altLang="en-US" sz="2000" smtClean="0">
                <a:solidFill>
                  <a:srgbClr val="FF0000"/>
                </a:solidFill>
                <a:ea typeface="ＭＳ Ｐゴシック" pitchFamily="34" charset="-128"/>
              </a:rPr>
              <a:t>.</a:t>
            </a:r>
            <a:r>
              <a:rPr lang="en-US" altLang="en-US" sz="2000" smtClean="0">
                <a:ea typeface="ＭＳ Ｐゴシック" pitchFamily="34" charset="-128"/>
              </a:rPr>
              <a:t> HTTP client initiates TCP connection to HTTP server (process) at www.someSchool.edu on port 80</a:t>
            </a:r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704850" y="3829050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CC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.</a:t>
            </a:r>
            <a:r>
              <a:rPr lang="en-US" altLang="en-US" sz="2000">
                <a:solidFill>
                  <a:srgbClr val="000000"/>
                </a:solidFill>
              </a:rPr>
              <a:t> HTTP client sends HTTP </a:t>
            </a:r>
            <a:r>
              <a:rPr lang="en-US" altLang="en-US" sz="2000" i="1">
                <a:solidFill>
                  <a:srgbClr val="000099"/>
                </a:solidFill>
              </a:rPr>
              <a:t>request message</a:t>
            </a:r>
            <a:r>
              <a:rPr lang="en-US" altLang="en-US" sz="2000">
                <a:solidFill>
                  <a:srgbClr val="000000"/>
                </a:solidFill>
              </a:rPr>
              <a:t> (containing URL) into TCP connection socket. Message indicates that client wants object someDepartment/home.index</a:t>
            </a:r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CC0000"/>
                </a:solidFill>
              </a:rPr>
              <a:t>1b</a:t>
            </a:r>
            <a:r>
              <a:rPr lang="en-US" altLang="en-US" sz="2000">
                <a:solidFill>
                  <a:srgbClr val="FF0000"/>
                </a:solidFill>
              </a:rPr>
              <a:t>.</a:t>
            </a:r>
            <a:r>
              <a:rPr lang="en-US" altLang="en-US" sz="2000">
                <a:solidFill>
                  <a:srgbClr val="000000"/>
                </a:solidFill>
              </a:rPr>
              <a:t> HTTP server at host www.someSchool.edu waiting for TCP connection at port 80.  </a:t>
            </a:r>
            <a:r>
              <a:rPr lang="ja-JP" altLang="en-US" sz="2000">
                <a:solidFill>
                  <a:srgbClr val="000000"/>
                </a:solidFill>
              </a:rPr>
              <a:t>“</a:t>
            </a:r>
            <a:r>
              <a:rPr lang="en-US" altLang="ja-JP" sz="2000">
                <a:solidFill>
                  <a:srgbClr val="000000"/>
                </a:solidFill>
              </a:rPr>
              <a:t>accepts</a:t>
            </a:r>
            <a:r>
              <a:rPr lang="ja-JP" altLang="en-US" sz="2000">
                <a:solidFill>
                  <a:srgbClr val="000000"/>
                </a:solidFill>
              </a:rPr>
              <a:t>”</a:t>
            </a:r>
            <a:r>
              <a:rPr lang="en-US" altLang="ja-JP" sz="2000">
                <a:solidFill>
                  <a:srgbClr val="000000"/>
                </a:solidFill>
              </a:rPr>
              <a:t> connection, notifying client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CC0000"/>
                </a:solidFill>
              </a:rPr>
              <a:t>3</a:t>
            </a:r>
            <a:r>
              <a:rPr lang="en-US" altLang="en-US" sz="2000">
                <a:solidFill>
                  <a:srgbClr val="FF0000"/>
                </a:solidFill>
              </a:rPr>
              <a:t>.</a:t>
            </a:r>
            <a:r>
              <a:rPr lang="en-US" altLang="en-US" sz="2000">
                <a:solidFill>
                  <a:srgbClr val="000000"/>
                </a:solidFill>
              </a:rPr>
              <a:t> HTTP server receives request message, forms </a:t>
            </a:r>
            <a:r>
              <a:rPr lang="en-US" altLang="en-US" sz="2000" i="1">
                <a:solidFill>
                  <a:srgbClr val="000099"/>
                </a:solidFill>
              </a:rPr>
              <a:t>response message</a:t>
            </a:r>
            <a:r>
              <a:rPr lang="en-US" altLang="en-US" sz="2000">
                <a:solidFill>
                  <a:srgbClr val="000000"/>
                </a:solidFill>
              </a:rPr>
              <a:t> containing requested object, and sends message into its socket</a:t>
            </a:r>
          </a:p>
        </p:txBody>
      </p:sp>
      <p:sp>
        <p:nvSpPr>
          <p:cNvPr id="53261" name="Line 9"/>
          <p:cNvSpPr>
            <a:spLocks noChangeShapeType="1"/>
          </p:cNvSpPr>
          <p:nvPr/>
        </p:nvSpPr>
        <p:spPr bwMode="auto">
          <a:xfrm>
            <a:off x="3895725" y="45910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3262" name="Line 10"/>
          <p:cNvSpPr>
            <a:spLocks noChangeShapeType="1"/>
          </p:cNvSpPr>
          <p:nvPr/>
        </p:nvSpPr>
        <p:spPr bwMode="auto">
          <a:xfrm flipH="1">
            <a:off x="3943350" y="5200650"/>
            <a:ext cx="1008063" cy="102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5007" name="Text Box 12"/>
          <p:cNvSpPr txBox="1">
            <a:spLocks noChangeArrowheads="1"/>
          </p:cNvSpPr>
          <p:nvPr/>
        </p:nvSpPr>
        <p:spPr bwMode="auto">
          <a:xfrm>
            <a:off x="247650" y="5942013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808080"/>
                </a:solidFill>
                <a:latin typeface="Arial" charset="0"/>
              </a:rPr>
              <a:t>time</a:t>
            </a:r>
          </a:p>
        </p:txBody>
      </p:sp>
      <p:sp>
        <p:nvSpPr>
          <p:cNvPr id="53260" name="Line 8"/>
          <p:cNvSpPr>
            <a:spLocks noChangeShapeType="1"/>
          </p:cNvSpPr>
          <p:nvPr/>
        </p:nvSpPr>
        <p:spPr bwMode="auto">
          <a:xfrm>
            <a:off x="4048125" y="26479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>
            <a:off x="3954463" y="325913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5010" name="Text Box 15"/>
          <p:cNvSpPr txBox="1">
            <a:spLocks noChangeArrowheads="1"/>
          </p:cNvSpPr>
          <p:nvPr/>
        </p:nvSpPr>
        <p:spPr bwMode="auto">
          <a:xfrm>
            <a:off x="6680200" y="1123950"/>
            <a:ext cx="1898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(contains text,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references to 10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jpeg images)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1" name="Rectangle 3"/>
          <p:cNvSpPr>
            <a:spLocks noChangeArrowheads="1"/>
          </p:cNvSpPr>
          <p:nvPr/>
        </p:nvSpPr>
        <p:spPr bwMode="auto">
          <a:xfrm>
            <a:off x="409575" y="1450975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www.someSchool.edu/someDepartment/home.index</a:t>
            </a:r>
          </a:p>
        </p:txBody>
      </p:sp>
    </p:spTree>
    <p:extLst>
      <p:ext uri="{BB962C8B-B14F-4D97-AF65-F5344CB8AC3E}">
        <p14:creationId xmlns:p14="http://schemas.microsoft.com/office/powerpoint/2010/main" val="10784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build="p"/>
      <p:bldP spid="53257" grpId="0"/>
      <p:bldP spid="53258" grpId="0"/>
      <p:bldP spid="53259" grpId="0"/>
      <p:bldP spid="53261" grpId="0" animBg="1"/>
      <p:bldP spid="53262" grpId="0" animBg="1"/>
      <p:bldP spid="53260" grpId="0" animBg="1"/>
      <p:bldP spid="532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704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F532BF69-1C07-47E7-94CA-889589C95734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87044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890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Non-persistent HTTP (cont.)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95375" y="2058988"/>
            <a:ext cx="3810000" cy="1533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CC0000"/>
                </a:solidFill>
                <a:ea typeface="ＭＳ Ｐゴシック" pitchFamily="34" charset="-128"/>
              </a:rPr>
              <a:t>5</a:t>
            </a:r>
            <a:r>
              <a:rPr lang="en-US" altLang="en-US" sz="1800" smtClean="0">
                <a:solidFill>
                  <a:srgbClr val="CC0000"/>
                </a:solidFill>
                <a:ea typeface="ＭＳ Ｐゴシック" pitchFamily="34" charset="-128"/>
              </a:rPr>
              <a:t>.</a:t>
            </a:r>
            <a:r>
              <a:rPr lang="en-US" altLang="en-US" sz="1800" smtClean="0">
                <a:ea typeface="ＭＳ Ｐゴシック" pitchFamily="34" charset="-128"/>
              </a:rPr>
              <a:t> HTTP client receives response message containing html file, displays html.  Parsing html file, finds 10 referenced jpeg  objects</a:t>
            </a:r>
            <a:endParaRPr lang="en-US" altLang="en-US" sz="2000" smtClean="0">
              <a:ea typeface="ＭＳ Ｐゴシック" pitchFamily="34" charset="-128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085850" y="356870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CC0000"/>
                </a:solidFill>
              </a:rPr>
              <a:t>6.</a:t>
            </a:r>
            <a:r>
              <a:rPr lang="en-US" altLang="en-US" sz="2000">
                <a:solidFill>
                  <a:srgbClr val="000000"/>
                </a:solidFill>
              </a:rPr>
              <a:t> Steps 1-5 repeated for each of 10 jpeg objects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CC0000"/>
                </a:solidFill>
              </a:rPr>
              <a:t>4.</a:t>
            </a:r>
            <a:r>
              <a:rPr lang="en-US" altLang="en-US" sz="2000">
                <a:solidFill>
                  <a:srgbClr val="000000"/>
                </a:solidFill>
              </a:rPr>
              <a:t> HTTP server closes TCP connection. </a:t>
            </a:r>
          </a:p>
        </p:txBody>
      </p:sp>
      <p:sp>
        <p:nvSpPr>
          <p:cNvPr id="87049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7050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7051" name="Text Box 13"/>
          <p:cNvSpPr txBox="1">
            <a:spLocks noChangeArrowheads="1"/>
          </p:cNvSpPr>
          <p:nvPr/>
        </p:nvSpPr>
        <p:spPr bwMode="auto">
          <a:xfrm>
            <a:off x="236538" y="3382963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808080"/>
                </a:solidFill>
              </a:rPr>
              <a:t>time</a:t>
            </a:r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1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  <p:bldP spid="54279" grpId="0"/>
      <p:bldP spid="5428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909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A42899C8-DE2A-4C6A-97E7-82BEE7198EA8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89092" name="Picture 4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668338"/>
            <a:ext cx="70072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3250" cy="925513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Non-persistent HTTP: response time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0909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RTT (definition):</a:t>
            </a:r>
            <a:r>
              <a:rPr lang="en-US" altLang="en-US" sz="2400" smtClean="0">
                <a:ea typeface="ＭＳ Ｐゴシック" pitchFamily="34" charset="-128"/>
              </a:rPr>
              <a:t> time for a small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HTTP response time: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one RTT to initiate TCP connection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one RTT for HTTP request and first few bytes of HTTP response to return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file transmission time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non-persistent HTTP response time =   	</a:t>
            </a:r>
          </a:p>
          <a:p>
            <a:pPr lvl="1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   2RTT+ file transmission  time</a:t>
            </a:r>
          </a:p>
          <a:p>
            <a:pPr>
              <a:buFont typeface="Wingdings" pitchFamily="2" charset="2"/>
              <a:buNone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89095" name="Line 15"/>
          <p:cNvSpPr>
            <a:spLocks noChangeShapeType="1"/>
          </p:cNvSpPr>
          <p:nvPr/>
        </p:nvSpPr>
        <p:spPr bwMode="auto">
          <a:xfrm>
            <a:off x="6116638" y="249078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096" name="Line 16"/>
          <p:cNvSpPr>
            <a:spLocks noChangeShapeType="1"/>
          </p:cNvSpPr>
          <p:nvPr/>
        </p:nvSpPr>
        <p:spPr bwMode="auto">
          <a:xfrm>
            <a:off x="7807325" y="248443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097" name="Line 17"/>
          <p:cNvSpPr>
            <a:spLocks noChangeShapeType="1"/>
          </p:cNvSpPr>
          <p:nvPr/>
        </p:nvSpPr>
        <p:spPr bwMode="auto">
          <a:xfrm>
            <a:off x="6130925" y="272256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098" name="Line 18"/>
          <p:cNvSpPr>
            <a:spLocks noChangeShapeType="1"/>
          </p:cNvSpPr>
          <p:nvPr/>
        </p:nvSpPr>
        <p:spPr bwMode="auto">
          <a:xfrm flipH="1">
            <a:off x="6116638" y="3160713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099" name="Line 19"/>
          <p:cNvSpPr>
            <a:spLocks noChangeShapeType="1"/>
          </p:cNvSpPr>
          <p:nvPr/>
        </p:nvSpPr>
        <p:spPr bwMode="auto">
          <a:xfrm>
            <a:off x="6124575" y="366871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100" name="Line 20"/>
          <p:cNvSpPr>
            <a:spLocks noChangeShapeType="1"/>
          </p:cNvSpPr>
          <p:nvPr/>
        </p:nvSpPr>
        <p:spPr bwMode="auto">
          <a:xfrm flipH="1">
            <a:off x="6140450" y="415131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101" name="AutoShape 21"/>
          <p:cNvSpPr>
            <a:spLocks/>
          </p:cNvSpPr>
          <p:nvPr/>
        </p:nvSpPr>
        <p:spPr bwMode="auto">
          <a:xfrm>
            <a:off x="7886700" y="4067175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102" name="Text Box 22"/>
          <p:cNvSpPr txBox="1">
            <a:spLocks noChangeArrowheads="1"/>
          </p:cNvSpPr>
          <p:nvPr/>
        </p:nvSpPr>
        <p:spPr bwMode="auto">
          <a:xfrm>
            <a:off x="7916863" y="3763963"/>
            <a:ext cx="9652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time to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transmit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file</a:t>
            </a:r>
          </a:p>
        </p:txBody>
      </p:sp>
      <p:sp>
        <p:nvSpPr>
          <p:cNvPr id="89103" name="Line 23"/>
          <p:cNvSpPr>
            <a:spLocks noChangeShapeType="1"/>
          </p:cNvSpPr>
          <p:nvPr/>
        </p:nvSpPr>
        <p:spPr bwMode="auto">
          <a:xfrm>
            <a:off x="5726113" y="26971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104" name="Text Box 24"/>
          <p:cNvSpPr txBox="1">
            <a:spLocks noChangeArrowheads="1"/>
          </p:cNvSpPr>
          <p:nvPr/>
        </p:nvSpPr>
        <p:spPr bwMode="auto">
          <a:xfrm>
            <a:off x="4595813" y="2409825"/>
            <a:ext cx="1231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initiate TCP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connection</a:t>
            </a:r>
          </a:p>
        </p:txBody>
      </p:sp>
      <p:sp>
        <p:nvSpPr>
          <p:cNvPr id="89105" name="AutoShape 25"/>
          <p:cNvSpPr>
            <a:spLocks/>
          </p:cNvSpPr>
          <p:nvPr/>
        </p:nvSpPr>
        <p:spPr bwMode="auto">
          <a:xfrm>
            <a:off x="5861050" y="274796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106" name="Text Box 26"/>
          <p:cNvSpPr txBox="1">
            <a:spLocks noChangeArrowheads="1"/>
          </p:cNvSpPr>
          <p:nvPr/>
        </p:nvSpPr>
        <p:spPr bwMode="auto">
          <a:xfrm>
            <a:off x="5378450" y="2959100"/>
            <a:ext cx="577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RTT</a:t>
            </a:r>
          </a:p>
        </p:txBody>
      </p:sp>
      <p:sp>
        <p:nvSpPr>
          <p:cNvPr id="89107" name="Line 27"/>
          <p:cNvSpPr>
            <a:spLocks noChangeShapeType="1"/>
          </p:cNvSpPr>
          <p:nvPr/>
        </p:nvSpPr>
        <p:spPr bwMode="auto">
          <a:xfrm>
            <a:off x="5775325" y="360203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108" name="Text Box 28"/>
          <p:cNvSpPr txBox="1">
            <a:spLocks noChangeArrowheads="1"/>
          </p:cNvSpPr>
          <p:nvPr/>
        </p:nvSpPr>
        <p:spPr bwMode="auto">
          <a:xfrm>
            <a:off x="5024438" y="3302000"/>
            <a:ext cx="8620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request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file</a:t>
            </a:r>
          </a:p>
        </p:txBody>
      </p:sp>
      <p:sp>
        <p:nvSpPr>
          <p:cNvPr id="89109" name="AutoShape 29"/>
          <p:cNvSpPr>
            <a:spLocks/>
          </p:cNvSpPr>
          <p:nvPr/>
        </p:nvSpPr>
        <p:spPr bwMode="auto">
          <a:xfrm>
            <a:off x="5867400" y="365760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110" name="Text Box 30"/>
          <p:cNvSpPr txBox="1">
            <a:spLocks noChangeArrowheads="1"/>
          </p:cNvSpPr>
          <p:nvPr/>
        </p:nvSpPr>
        <p:spPr bwMode="auto">
          <a:xfrm>
            <a:off x="5397500" y="3881438"/>
            <a:ext cx="5778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RTT</a:t>
            </a:r>
          </a:p>
        </p:txBody>
      </p:sp>
      <p:sp>
        <p:nvSpPr>
          <p:cNvPr id="89111" name="Line 35"/>
          <p:cNvSpPr>
            <a:spLocks noChangeShapeType="1"/>
          </p:cNvSpPr>
          <p:nvPr/>
        </p:nvSpPr>
        <p:spPr bwMode="auto">
          <a:xfrm flipH="1">
            <a:off x="5786438" y="459105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112" name="Text Box 36"/>
          <p:cNvSpPr txBox="1">
            <a:spLocks noChangeArrowheads="1"/>
          </p:cNvSpPr>
          <p:nvPr/>
        </p:nvSpPr>
        <p:spPr bwMode="auto">
          <a:xfrm>
            <a:off x="5243513" y="4438650"/>
            <a:ext cx="9509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file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received</a:t>
            </a:r>
          </a:p>
        </p:txBody>
      </p:sp>
      <p:sp>
        <p:nvSpPr>
          <p:cNvPr id="89113" name="Text Box 37"/>
          <p:cNvSpPr txBox="1">
            <a:spLocks noChangeArrowheads="1"/>
          </p:cNvSpPr>
          <p:nvPr/>
        </p:nvSpPr>
        <p:spPr bwMode="auto">
          <a:xfrm>
            <a:off x="5891213" y="5337175"/>
            <a:ext cx="5683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89114" name="Text Box 38"/>
          <p:cNvSpPr txBox="1">
            <a:spLocks noChangeArrowheads="1"/>
          </p:cNvSpPr>
          <p:nvPr/>
        </p:nvSpPr>
        <p:spPr bwMode="auto">
          <a:xfrm>
            <a:off x="7569200" y="531971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grpSp>
        <p:nvGrpSpPr>
          <p:cNvPr id="89115" name="Group 43"/>
          <p:cNvGrpSpPr>
            <a:grpSpLocks/>
          </p:cNvGrpSpPr>
          <p:nvPr/>
        </p:nvGrpSpPr>
        <p:grpSpPr bwMode="auto">
          <a:xfrm>
            <a:off x="7607300" y="1717675"/>
            <a:ext cx="423863" cy="684213"/>
            <a:chOff x="4140" y="429"/>
            <a:chExt cx="1425" cy="2396"/>
          </a:xfrm>
        </p:grpSpPr>
        <p:sp>
          <p:nvSpPr>
            <p:cNvPr id="89121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9122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123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9124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9125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9126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151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9152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9127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9128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9149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9150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9129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130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9131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147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9148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9132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89133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145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9146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9134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135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9136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9137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138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9139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140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141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142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9143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144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89116" name="Group 76"/>
          <p:cNvGrpSpPr>
            <a:grpSpLocks/>
          </p:cNvGrpSpPr>
          <p:nvPr/>
        </p:nvGrpSpPr>
        <p:grpSpPr bwMode="auto">
          <a:xfrm>
            <a:off x="5605463" y="1739900"/>
            <a:ext cx="698500" cy="709613"/>
            <a:chOff x="-44" y="1473"/>
            <a:chExt cx="981" cy="1105"/>
          </a:xfrm>
        </p:grpSpPr>
        <p:pic>
          <p:nvPicPr>
            <p:cNvPr id="89119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120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89117" name="TextBox 1"/>
          <p:cNvSpPr txBox="1">
            <a:spLocks noChangeArrowheads="1"/>
          </p:cNvSpPr>
          <p:nvPr/>
        </p:nvSpPr>
        <p:spPr bwMode="auto">
          <a:xfrm>
            <a:off x="4368800" y="836613"/>
            <a:ext cx="1887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</a:rPr>
              <a:t>Round Trip Time</a:t>
            </a:r>
          </a:p>
        </p:txBody>
      </p:sp>
      <p:sp>
        <p:nvSpPr>
          <p:cNvPr id="89118" name="Freeform 2"/>
          <p:cNvSpPr>
            <a:spLocks/>
          </p:cNvSpPr>
          <p:nvPr/>
        </p:nvSpPr>
        <p:spPr bwMode="auto">
          <a:xfrm>
            <a:off x="1214438" y="1027113"/>
            <a:ext cx="3200400" cy="200025"/>
          </a:xfrm>
          <a:custGeom>
            <a:avLst/>
            <a:gdLst>
              <a:gd name="T0" fmla="*/ 3200400 w 3200400"/>
              <a:gd name="T1" fmla="*/ 17517 h 200477"/>
              <a:gd name="T2" fmla="*/ 600891 w 3200400"/>
              <a:gd name="T3" fmla="*/ 17517 h 200477"/>
              <a:gd name="T4" fmla="*/ 0 w 3200400"/>
              <a:gd name="T5" fmla="*/ 199574 h 2004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00400" h="200477">
                <a:moveTo>
                  <a:pt x="3200400" y="17597"/>
                </a:moveTo>
                <a:cubicBezTo>
                  <a:pt x="2167345" y="2357"/>
                  <a:pt x="1134291" y="-12883"/>
                  <a:pt x="600891" y="17597"/>
                </a:cubicBezTo>
                <a:cubicBezTo>
                  <a:pt x="67491" y="48077"/>
                  <a:pt x="128451" y="161289"/>
                  <a:pt x="0" y="200477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94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113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4044B6BA-942F-4B80-BFB9-1A140B3CDEE1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Persistent HTTP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414463"/>
            <a:ext cx="24606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non-persistent HTTP issues:</a:t>
            </a:r>
          </a:p>
          <a:p>
            <a:r>
              <a:rPr lang="en-US" altLang="en-US" sz="2000" b="1" dirty="0" smtClean="0">
                <a:ea typeface="ＭＳ Ｐゴシック" pitchFamily="34" charset="-128"/>
              </a:rPr>
              <a:t>requires 2 RTTs per object</a:t>
            </a:r>
          </a:p>
          <a:p>
            <a:r>
              <a:rPr lang="en-US" altLang="en-US" sz="2000" dirty="0" smtClean="0">
                <a:ea typeface="ＭＳ Ｐゴシック" pitchFamily="34" charset="-128"/>
              </a:rPr>
              <a:t>OS overhead for </a:t>
            </a:r>
            <a:r>
              <a:rPr lang="en-US" altLang="en-US" sz="2000" i="1" dirty="0" smtClean="0">
                <a:ea typeface="ＭＳ Ｐゴシック" pitchFamily="34" charset="-128"/>
              </a:rPr>
              <a:t>each</a:t>
            </a:r>
            <a:r>
              <a:rPr lang="en-US" altLang="en-US" sz="2000" dirty="0" smtClean="0">
                <a:ea typeface="ＭＳ Ｐゴシック" pitchFamily="34" charset="-128"/>
              </a:rPr>
              <a:t> TCP connection</a:t>
            </a:r>
          </a:p>
          <a:p>
            <a:r>
              <a:rPr lang="en-US" altLang="en-US" sz="2000" dirty="0" smtClean="0">
                <a:ea typeface="ＭＳ Ｐゴシック" pitchFamily="34" charset="-128"/>
              </a:rPr>
              <a:t>browsers often open parallel TCP connections to fetch referenced objects</a:t>
            </a:r>
          </a:p>
          <a:p>
            <a:pPr>
              <a:buFont typeface="Wingdings" pitchFamily="2" charset="2"/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endParaRPr lang="en-US" altLang="en-US" sz="1800" dirty="0" smtClean="0">
              <a:ea typeface="ＭＳ Ｐゴシック" pitchFamily="34" charset="-128"/>
            </a:endParaRPr>
          </a:p>
          <a:p>
            <a:endParaRPr lang="en-US" altLang="en-US" sz="1800" dirty="0" smtClean="0">
              <a:ea typeface="ＭＳ Ｐゴシック" pitchFamily="34" charset="-128"/>
            </a:endParaRPr>
          </a:p>
        </p:txBody>
      </p:sp>
      <p:sp>
        <p:nvSpPr>
          <p:cNvPr id="91142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1414463"/>
            <a:ext cx="2775295" cy="4648200"/>
          </a:xfrm>
        </p:spPr>
        <p:txBody>
          <a:bodyPr/>
          <a:lstStyle/>
          <a:p>
            <a:pPr>
              <a:buNone/>
            </a:pP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persistent 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itchFamily="34" charset="-128"/>
              </a:rPr>
              <a:t>HTTP </a:t>
            </a:r>
            <a:r>
              <a:rPr lang="en-US" altLang="en-US" sz="2400" i="1" u="sng" dirty="0" smtClean="0">
                <a:solidFill>
                  <a:srgbClr val="CC0000"/>
                </a:solidFill>
                <a:ea typeface="ＭＳ Ｐゴシック" pitchFamily="34" charset="-128"/>
              </a:rPr>
              <a:t>without</a:t>
            </a: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itchFamily="34" charset="-128"/>
              </a:rPr>
              <a:t>pipelining:</a:t>
            </a:r>
            <a:endParaRPr lang="en-US" altLang="en-US" sz="2400" i="1" dirty="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 altLang="en-US" sz="2000" dirty="0" smtClean="0">
                <a:ea typeface="ＭＳ Ｐゴシック" pitchFamily="34" charset="-128"/>
              </a:rPr>
              <a:t>server leaves connection open after sending response</a:t>
            </a:r>
          </a:p>
          <a:p>
            <a:r>
              <a:rPr lang="en-US" altLang="en-US" sz="2000" dirty="0">
                <a:solidFill>
                  <a:schemeClr val="accent2"/>
                </a:solidFill>
              </a:rPr>
              <a:t>client issues new request only when previous response has been received</a:t>
            </a:r>
          </a:p>
          <a:p>
            <a:r>
              <a:rPr lang="en-US" altLang="en-US" sz="2000" b="1" dirty="0"/>
              <a:t>one RTT for each referenced object</a:t>
            </a:r>
          </a:p>
        </p:txBody>
      </p:sp>
      <p:pic>
        <p:nvPicPr>
          <p:cNvPr id="91143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796925"/>
            <a:ext cx="330358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 txBox="1">
            <a:spLocks noChangeArrowheads="1"/>
          </p:cNvSpPr>
          <p:nvPr/>
        </p:nvSpPr>
        <p:spPr bwMode="auto">
          <a:xfrm>
            <a:off x="6019800" y="1398588"/>
            <a:ext cx="277529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i="1" kern="0" dirty="0" smtClean="0">
                <a:solidFill>
                  <a:srgbClr val="CC0000"/>
                </a:solidFill>
                <a:ea typeface="ＭＳ Ｐゴシック" pitchFamily="34" charset="-128"/>
              </a:rPr>
              <a:t>persistent  HTTP </a:t>
            </a:r>
            <a:br>
              <a:rPr lang="en-US" altLang="en-US" sz="2400" i="1" kern="0" dirty="0" smtClean="0">
                <a:solidFill>
                  <a:srgbClr val="CC0000"/>
                </a:solidFill>
                <a:ea typeface="ＭＳ Ｐゴシック" pitchFamily="34" charset="-128"/>
              </a:rPr>
            </a:br>
            <a:r>
              <a:rPr lang="en-US" altLang="en-US" sz="2400" i="1" u="sng" kern="0" dirty="0" smtClean="0">
                <a:solidFill>
                  <a:srgbClr val="CC0000"/>
                </a:solidFill>
                <a:ea typeface="ＭＳ Ｐゴシック" pitchFamily="34" charset="-128"/>
              </a:rPr>
              <a:t>with</a:t>
            </a:r>
            <a:r>
              <a:rPr lang="en-US" altLang="en-US" sz="2400" i="1" kern="0" dirty="0" smtClean="0">
                <a:solidFill>
                  <a:srgbClr val="CC0000"/>
                </a:solidFill>
                <a:ea typeface="ＭＳ Ｐゴシック" pitchFamily="34" charset="-128"/>
              </a:rPr>
              <a:t> pipelining:</a:t>
            </a:r>
          </a:p>
          <a:p>
            <a:r>
              <a:rPr lang="en-US" sz="2000" dirty="0" smtClean="0"/>
              <a:t>default </a:t>
            </a:r>
            <a:r>
              <a:rPr lang="en-US" sz="2000" dirty="0"/>
              <a:t>in HTTP/1.1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client sends requests as soon as it encounters a referenced object</a:t>
            </a:r>
          </a:p>
          <a:p>
            <a:r>
              <a:rPr lang="en-US" sz="2000" b="1" dirty="0"/>
              <a:t>as little as one RTT for </a:t>
            </a:r>
            <a:r>
              <a:rPr lang="en-US" sz="2000" b="1" i="1" dirty="0"/>
              <a:t>all</a:t>
            </a:r>
            <a:r>
              <a:rPr lang="en-US" sz="2000" b="1" dirty="0"/>
              <a:t> the referenced objects</a:t>
            </a:r>
          </a:p>
        </p:txBody>
      </p:sp>
    </p:spTree>
    <p:extLst>
      <p:ext uri="{BB962C8B-B14F-4D97-AF65-F5344CB8AC3E}">
        <p14:creationId xmlns:p14="http://schemas.microsoft.com/office/powerpoint/2010/main" val="20078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113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4044B6BA-942F-4B80-BFB9-1A140B3CDEE1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altLang="en-US" sz="3600" dirty="0" smtClean="0">
                <a:ea typeface="ＭＳ Ｐゴシック" pitchFamily="34" charset="-128"/>
              </a:rPr>
              <a:t>Review Question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91143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796925"/>
            <a:ext cx="330358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939088" cy="46482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u="sng" dirty="0" smtClean="0"/>
              <a:t>non-persistent </a:t>
            </a:r>
            <a:r>
              <a:rPr lang="en-US" b="1" u="sng" dirty="0"/>
              <a:t>HTTP</a:t>
            </a:r>
            <a:r>
              <a:rPr lang="en-US" b="1" dirty="0"/>
              <a:t> </a:t>
            </a:r>
            <a:r>
              <a:rPr lang="en-US" dirty="0"/>
              <a:t>(single TCP-connection) to access a webpage. In addition to the </a:t>
            </a:r>
            <a:r>
              <a:rPr lang="en-US" b="1" dirty="0"/>
              <a:t>basic HTML file</a:t>
            </a:r>
            <a:r>
              <a:rPr lang="en-US" dirty="0"/>
              <a:t>, the html file refers to </a:t>
            </a:r>
            <a:r>
              <a:rPr lang="en-US" b="1" dirty="0"/>
              <a:t>10 JPEG images</a:t>
            </a:r>
            <a:r>
              <a:rPr lang="en-US" dirty="0"/>
              <a:t>, </a:t>
            </a:r>
            <a:r>
              <a:rPr lang="en-US" b="1" dirty="0"/>
              <a:t>two audio clips</a:t>
            </a:r>
            <a:r>
              <a:rPr lang="en-US" dirty="0"/>
              <a:t>, and </a:t>
            </a:r>
            <a:r>
              <a:rPr lang="en-US" b="1" dirty="0"/>
              <a:t>two video clips </a:t>
            </a:r>
            <a:r>
              <a:rPr lang="en-US" dirty="0"/>
              <a:t>at the same web server. The round trip time between web browser and the web server is </a:t>
            </a:r>
            <a:r>
              <a:rPr lang="en-US" dirty="0" smtClean="0">
                <a:solidFill>
                  <a:schemeClr val="accent2"/>
                </a:solidFill>
              </a:rPr>
              <a:t>RTT</a:t>
            </a:r>
            <a:r>
              <a:rPr lang="en-US" dirty="0" smtClean="0"/>
              <a:t>. What </a:t>
            </a:r>
            <a:r>
              <a:rPr lang="en-US" dirty="0"/>
              <a:t>is the total response time for the web browser to have all </a:t>
            </a:r>
            <a:r>
              <a:rPr lang="en-US" dirty="0" smtClean="0"/>
              <a:t>objects</a:t>
            </a:r>
            <a:r>
              <a:rPr lang="en-US" dirty="0"/>
              <a:t>? </a:t>
            </a:r>
            <a:r>
              <a:rPr lang="en-US" dirty="0" smtClean="0"/>
              <a:t>(Ignore file transmission time.)</a:t>
            </a:r>
          </a:p>
          <a:p>
            <a:r>
              <a:rPr lang="en-US" dirty="0" smtClean="0"/>
              <a:t>Use </a:t>
            </a:r>
            <a:r>
              <a:rPr lang="en-US" b="1" u="sng" dirty="0"/>
              <a:t>persistent HTTP without  </a:t>
            </a:r>
            <a:r>
              <a:rPr lang="en-US" b="1" u="sng" dirty="0" smtClean="0"/>
              <a:t>pipelining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81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318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C2CE1860-0366-4EC2-A5DD-A4137CBA7EAD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3188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90805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1440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HTTP request message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>
                <a:ea typeface="ＭＳ Ｐゴシック" pitchFamily="34" charset="-128"/>
              </a:rPr>
              <a:t>two types of HTTP messages: </a:t>
            </a:r>
            <a:r>
              <a:rPr lang="en-US" alt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request</a:t>
            </a: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, </a:t>
            </a:r>
            <a:r>
              <a:rPr lang="en-US" alt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response</a:t>
            </a:r>
          </a:p>
          <a:p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HTTP request message: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ASCII (human-readable format)</a:t>
            </a:r>
            <a:endParaRPr lang="en-US" altLang="en-US" smtClean="0">
              <a:solidFill>
                <a:schemeClr val="accent2"/>
              </a:solidFill>
              <a:ea typeface="ＭＳ Ｐゴシック" pitchFamily="34" charset="-128"/>
            </a:endParaRPr>
          </a:p>
        </p:txBody>
      </p:sp>
      <p:sp>
        <p:nvSpPr>
          <p:cNvPr id="93191" name="Text Box 5"/>
          <p:cNvSpPr txBox="1">
            <a:spLocks noChangeArrowheads="1"/>
          </p:cNvSpPr>
          <p:nvPr/>
        </p:nvSpPr>
        <p:spPr bwMode="auto">
          <a:xfrm>
            <a:off x="222250" y="3036888"/>
            <a:ext cx="2286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charset="0"/>
              </a:rPr>
              <a:t>request line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charset="0"/>
              </a:rPr>
              <a:t>(GET, POST,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charset="0"/>
              </a:rPr>
              <a:t>HEAD commands</a:t>
            </a:r>
            <a:r>
              <a:rPr lang="en-US" altLang="en-US" sz="2000">
                <a:solidFill>
                  <a:srgbClr val="000099"/>
                </a:solidFill>
              </a:rPr>
              <a:t>)</a:t>
            </a:r>
            <a:endParaRPr lang="en-US" altLang="en-US" sz="2400">
              <a:solidFill>
                <a:srgbClr val="000099"/>
              </a:solidFill>
            </a:endParaRPr>
          </a:p>
        </p:txBody>
      </p:sp>
      <p:sp>
        <p:nvSpPr>
          <p:cNvPr id="93192" name="Line 6"/>
          <p:cNvSpPr>
            <a:spLocks noChangeShapeType="1"/>
          </p:cNvSpPr>
          <p:nvPr/>
        </p:nvSpPr>
        <p:spPr bwMode="auto">
          <a:xfrm>
            <a:off x="1925638" y="3368675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3193" name="Freeform 7"/>
          <p:cNvSpPr>
            <a:spLocks/>
          </p:cNvSpPr>
          <p:nvPr/>
        </p:nvSpPr>
        <p:spPr bwMode="auto">
          <a:xfrm>
            <a:off x="2776538" y="3705225"/>
            <a:ext cx="149225" cy="1957388"/>
          </a:xfrm>
          <a:custGeom>
            <a:avLst/>
            <a:gdLst>
              <a:gd name="T0" fmla="*/ 2147483646 w 150"/>
              <a:gd name="T1" fmla="*/ 2147483646 h 924"/>
              <a:gd name="T2" fmla="*/ 0 w 150"/>
              <a:gd name="T3" fmla="*/ 0 h 924"/>
              <a:gd name="T4" fmla="*/ 0 w 150"/>
              <a:gd name="T5" fmla="*/ 2147483646 h 924"/>
              <a:gd name="T6" fmla="*/ 2147483646 w 150"/>
              <a:gd name="T7" fmla="*/ 214748364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3194" name="Text Box 8"/>
          <p:cNvSpPr txBox="1">
            <a:spLocks noChangeArrowheads="1"/>
          </p:cNvSpPr>
          <p:nvPr/>
        </p:nvSpPr>
        <p:spPr bwMode="auto">
          <a:xfrm>
            <a:off x="1739900" y="4222750"/>
            <a:ext cx="97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charset="0"/>
              </a:rPr>
              <a:t>header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charset="0"/>
              </a:rPr>
              <a:t> lines</a:t>
            </a:r>
            <a:endParaRPr lang="en-US" alt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3195" name="Line 10"/>
          <p:cNvSpPr>
            <a:spLocks noChangeShapeType="1"/>
          </p:cNvSpPr>
          <p:nvPr/>
        </p:nvSpPr>
        <p:spPr bwMode="auto">
          <a:xfrm>
            <a:off x="2309813" y="5789613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3196" name="Text Box 11"/>
          <p:cNvSpPr txBox="1">
            <a:spLocks noChangeArrowheads="1"/>
          </p:cNvSpPr>
          <p:nvPr/>
        </p:nvSpPr>
        <p:spPr bwMode="auto">
          <a:xfrm>
            <a:off x="188913" y="5121275"/>
            <a:ext cx="2343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charset="0"/>
              </a:rPr>
              <a:t>carriage return,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charset="0"/>
              </a:rPr>
              <a:t>line feed at start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charset="0"/>
              </a:rPr>
              <a:t>of line indicates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charset="0"/>
              </a:rPr>
              <a:t>end of header lines</a:t>
            </a:r>
            <a:endParaRPr lang="en-US" alt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3197" name="Text Box 16"/>
          <p:cNvSpPr txBox="1">
            <a:spLocks noChangeArrowheads="1"/>
          </p:cNvSpPr>
          <p:nvPr/>
        </p:nvSpPr>
        <p:spPr bwMode="auto">
          <a:xfrm>
            <a:off x="2809875" y="3403600"/>
            <a:ext cx="60547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GET /index.html HTTP/1.1\r\n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Host: www-net.cs.umass.edu\r\n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User-Agent: Firefox/3.6.10\r\n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Accept: text/html,application/xhtml+xml\r\n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Accept-Language: en-us,en;q=0.5\r\n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Accept-Encoding: gzip,deflate\r\n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Accept-Charset: ISO-8859-1,utf-8;q=0.7\r\n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Keep-Alive: 115\r\n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Connection: keep-alive\r\n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\r\n</a:t>
            </a:r>
          </a:p>
        </p:txBody>
      </p:sp>
      <p:sp>
        <p:nvSpPr>
          <p:cNvPr id="93198" name="Line 17"/>
          <p:cNvSpPr>
            <a:spLocks noChangeShapeType="1"/>
          </p:cNvSpPr>
          <p:nvPr/>
        </p:nvSpPr>
        <p:spPr bwMode="auto">
          <a:xfrm flipH="1">
            <a:off x="6334125" y="2921000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3199" name="Text Box 18"/>
          <p:cNvSpPr txBox="1">
            <a:spLocks noChangeArrowheads="1"/>
          </p:cNvSpPr>
          <p:nvPr/>
        </p:nvSpPr>
        <p:spPr bwMode="auto">
          <a:xfrm>
            <a:off x="6384925" y="2633663"/>
            <a:ext cx="241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carriage return character</a:t>
            </a:r>
          </a:p>
        </p:txBody>
      </p:sp>
      <p:sp>
        <p:nvSpPr>
          <p:cNvPr id="93200" name="Text Box 19"/>
          <p:cNvSpPr txBox="1">
            <a:spLocks noChangeArrowheads="1"/>
          </p:cNvSpPr>
          <p:nvPr/>
        </p:nvSpPr>
        <p:spPr bwMode="auto">
          <a:xfrm>
            <a:off x="6537325" y="2930525"/>
            <a:ext cx="1866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line-feed character</a:t>
            </a:r>
          </a:p>
        </p:txBody>
      </p:sp>
      <p:sp>
        <p:nvSpPr>
          <p:cNvPr id="93201" name="Line 20"/>
          <p:cNvSpPr>
            <a:spLocks noChangeShapeType="1"/>
          </p:cNvSpPr>
          <p:nvPr/>
        </p:nvSpPr>
        <p:spPr bwMode="auto">
          <a:xfrm flipH="1">
            <a:off x="6615113" y="3230563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714625" y="3305175"/>
            <a:ext cx="795338" cy="471488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endParaRPr lang="en-US" alt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824163" y="5291138"/>
            <a:ext cx="3211512" cy="471487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endParaRPr lang="en-US" alt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3204" name="TextBox 3"/>
          <p:cNvSpPr txBox="1">
            <a:spLocks noChangeArrowheads="1"/>
          </p:cNvSpPr>
          <p:nvPr/>
        </p:nvSpPr>
        <p:spPr bwMode="auto">
          <a:xfrm>
            <a:off x="4278313" y="5795963"/>
            <a:ext cx="41703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en-US">
                <a:solidFill>
                  <a:srgbClr val="FF0000"/>
                </a:solidFill>
              </a:rPr>
              <a:t>keep-alive </a:t>
            </a:r>
            <a:r>
              <a:rPr lang="en-US" altLang="en-US">
                <a:solidFill>
                  <a:srgbClr val="FF0000"/>
                </a:solidFill>
                <a:sym typeface="Wingdings" pitchFamily="2" charset="2"/>
              </a:rPr>
              <a:t> persistent connection</a:t>
            </a:r>
            <a:endParaRPr lang="en-US" altLang="en-US">
              <a:solidFill>
                <a:srgbClr val="FF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en-US">
                <a:solidFill>
                  <a:srgbClr val="FF0000"/>
                </a:solidFill>
              </a:rPr>
              <a:t>close </a:t>
            </a:r>
            <a:r>
              <a:rPr lang="en-US" altLang="en-US">
                <a:solidFill>
                  <a:srgbClr val="FF0000"/>
                </a:solidFill>
                <a:sym typeface="Wingdings" pitchFamily="2" charset="2"/>
              </a:rPr>
              <a:t> non-persistent connection</a:t>
            </a:r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9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94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EBCBF330-CFF4-4347-A896-E28F943DA010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9460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8207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77724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application layer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0835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2.1 Principles of Network Applications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Network application architectures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Processes communicating</a:t>
            </a:r>
          </a:p>
          <a:p>
            <a:r>
              <a:rPr lang="en-US" altLang="en-US" sz="2400" dirty="0">
                <a:ea typeface="ＭＳ Ｐゴシック" pitchFamily="34" charset="-128"/>
              </a:rPr>
              <a:t>Application-layer protocols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Transport services available to applications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Transport services provided by the Internet</a:t>
            </a:r>
          </a:p>
        </p:txBody>
      </p:sp>
    </p:spTree>
    <p:extLst>
      <p:ext uri="{BB962C8B-B14F-4D97-AF65-F5344CB8AC3E}">
        <p14:creationId xmlns:p14="http://schemas.microsoft.com/office/powerpoint/2010/main" val="29297140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9523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2F9F6E73-3F49-4746-8AD4-B8541CECDE8E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5236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017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HTTP request message: general format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95238" name="Text Box 9"/>
          <p:cNvSpPr txBox="1">
            <a:spLocks noChangeArrowheads="1"/>
          </p:cNvSpPr>
          <p:nvPr/>
        </p:nvSpPr>
        <p:spPr bwMode="auto">
          <a:xfrm>
            <a:off x="6967538" y="1662113"/>
            <a:ext cx="1030287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request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line</a:t>
            </a:r>
          </a:p>
        </p:txBody>
      </p:sp>
      <p:sp>
        <p:nvSpPr>
          <p:cNvPr id="95239" name="Text Box 11"/>
          <p:cNvSpPr txBox="1">
            <a:spLocks noChangeArrowheads="1"/>
          </p:cNvSpPr>
          <p:nvPr/>
        </p:nvSpPr>
        <p:spPr bwMode="auto">
          <a:xfrm>
            <a:off x="6962775" y="2678113"/>
            <a:ext cx="9747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header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lines</a:t>
            </a:r>
          </a:p>
        </p:txBody>
      </p:sp>
      <p:sp>
        <p:nvSpPr>
          <p:cNvPr id="95240" name="Rectangle 12"/>
          <p:cNvSpPr>
            <a:spLocks noChangeArrowheads="1"/>
          </p:cNvSpPr>
          <p:nvPr/>
        </p:nvSpPr>
        <p:spPr bwMode="auto">
          <a:xfrm>
            <a:off x="6578600" y="2247900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41" name="Rectangle 13"/>
          <p:cNvSpPr>
            <a:spLocks noChangeArrowheads="1"/>
          </p:cNvSpPr>
          <p:nvPr/>
        </p:nvSpPr>
        <p:spPr bwMode="auto">
          <a:xfrm>
            <a:off x="6445250" y="2197100"/>
            <a:ext cx="29051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42" name="Rectangle 15"/>
          <p:cNvSpPr>
            <a:spLocks noChangeArrowheads="1"/>
          </p:cNvSpPr>
          <p:nvPr/>
        </p:nvSpPr>
        <p:spPr bwMode="auto">
          <a:xfrm>
            <a:off x="6813550" y="4303713"/>
            <a:ext cx="712788" cy="1216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43" name="Text Box 16"/>
          <p:cNvSpPr txBox="1">
            <a:spLocks noChangeArrowheads="1"/>
          </p:cNvSpPr>
          <p:nvPr/>
        </p:nvSpPr>
        <p:spPr bwMode="auto">
          <a:xfrm>
            <a:off x="6964363" y="4868863"/>
            <a:ext cx="73501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body</a:t>
            </a:r>
          </a:p>
        </p:txBody>
      </p:sp>
      <p:sp>
        <p:nvSpPr>
          <p:cNvPr id="95244" name="Rectangle 20"/>
          <p:cNvSpPr>
            <a:spLocks noChangeArrowheads="1"/>
          </p:cNvSpPr>
          <p:nvPr/>
        </p:nvSpPr>
        <p:spPr bwMode="auto">
          <a:xfrm>
            <a:off x="1143000" y="1698625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45" name="Line 22"/>
          <p:cNvSpPr>
            <a:spLocks noChangeShapeType="1"/>
          </p:cNvSpPr>
          <p:nvPr/>
        </p:nvSpPr>
        <p:spPr bwMode="auto">
          <a:xfrm>
            <a:off x="24511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46" name="Line 23"/>
          <p:cNvSpPr>
            <a:spLocks noChangeShapeType="1"/>
          </p:cNvSpPr>
          <p:nvPr/>
        </p:nvSpPr>
        <p:spPr bwMode="auto">
          <a:xfrm>
            <a:off x="28956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47" name="Line 24"/>
          <p:cNvSpPr>
            <a:spLocks noChangeShapeType="1"/>
          </p:cNvSpPr>
          <p:nvPr/>
        </p:nvSpPr>
        <p:spPr bwMode="auto">
          <a:xfrm>
            <a:off x="42037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48" name="Line 25"/>
          <p:cNvSpPr>
            <a:spLocks noChangeShapeType="1"/>
          </p:cNvSpPr>
          <p:nvPr/>
        </p:nvSpPr>
        <p:spPr bwMode="auto">
          <a:xfrm>
            <a:off x="4629150" y="169545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49" name="Line 26"/>
          <p:cNvSpPr>
            <a:spLocks noChangeShapeType="1"/>
          </p:cNvSpPr>
          <p:nvPr/>
        </p:nvSpPr>
        <p:spPr bwMode="auto">
          <a:xfrm>
            <a:off x="59309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50" name="Line 27"/>
          <p:cNvSpPr>
            <a:spLocks noChangeShapeType="1"/>
          </p:cNvSpPr>
          <p:nvPr/>
        </p:nvSpPr>
        <p:spPr bwMode="auto">
          <a:xfrm>
            <a:off x="636905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51" name="Text Box 28"/>
          <p:cNvSpPr txBox="1">
            <a:spLocks noChangeArrowheads="1"/>
          </p:cNvSpPr>
          <p:nvPr/>
        </p:nvSpPr>
        <p:spPr bwMode="auto">
          <a:xfrm>
            <a:off x="1266825" y="17256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charset="0"/>
              </a:rPr>
              <a:t>method</a:t>
            </a:r>
          </a:p>
        </p:txBody>
      </p:sp>
      <p:sp>
        <p:nvSpPr>
          <p:cNvPr id="95252" name="Text Box 29"/>
          <p:cNvSpPr txBox="1">
            <a:spLocks noChangeArrowheads="1"/>
          </p:cNvSpPr>
          <p:nvPr/>
        </p:nvSpPr>
        <p:spPr bwMode="auto">
          <a:xfrm>
            <a:off x="2428875" y="1706563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sp</a:t>
            </a:r>
          </a:p>
        </p:txBody>
      </p:sp>
      <p:sp>
        <p:nvSpPr>
          <p:cNvPr id="95253" name="Text Box 30"/>
          <p:cNvSpPr txBox="1">
            <a:spLocks noChangeArrowheads="1"/>
          </p:cNvSpPr>
          <p:nvPr/>
        </p:nvSpPr>
        <p:spPr bwMode="auto">
          <a:xfrm>
            <a:off x="4194175" y="1712913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sp</a:t>
            </a:r>
          </a:p>
        </p:txBody>
      </p:sp>
      <p:sp>
        <p:nvSpPr>
          <p:cNvPr id="95254" name="Text Box 31"/>
          <p:cNvSpPr txBox="1">
            <a:spLocks noChangeArrowheads="1"/>
          </p:cNvSpPr>
          <p:nvPr/>
        </p:nvSpPr>
        <p:spPr bwMode="auto">
          <a:xfrm>
            <a:off x="5946775" y="17192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cr</a:t>
            </a:r>
          </a:p>
        </p:txBody>
      </p:sp>
      <p:sp>
        <p:nvSpPr>
          <p:cNvPr id="95255" name="Text Box 32"/>
          <p:cNvSpPr txBox="1">
            <a:spLocks noChangeArrowheads="1"/>
          </p:cNvSpPr>
          <p:nvPr/>
        </p:nvSpPr>
        <p:spPr bwMode="auto">
          <a:xfrm>
            <a:off x="6416675" y="1730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lf</a:t>
            </a:r>
          </a:p>
        </p:txBody>
      </p:sp>
      <p:sp>
        <p:nvSpPr>
          <p:cNvPr id="95256" name="Text Box 33"/>
          <p:cNvSpPr txBox="1">
            <a:spLocks noChangeArrowheads="1"/>
          </p:cNvSpPr>
          <p:nvPr/>
        </p:nvSpPr>
        <p:spPr bwMode="auto">
          <a:xfrm>
            <a:off x="4784725" y="1712913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charset="0"/>
              </a:rPr>
              <a:t>version</a:t>
            </a:r>
          </a:p>
        </p:txBody>
      </p:sp>
      <p:sp>
        <p:nvSpPr>
          <p:cNvPr id="95257" name="Text Box 34"/>
          <p:cNvSpPr txBox="1">
            <a:spLocks noChangeArrowheads="1"/>
          </p:cNvSpPr>
          <p:nvPr/>
        </p:nvSpPr>
        <p:spPr bwMode="auto">
          <a:xfrm>
            <a:off x="3159125" y="1725613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charset="0"/>
              </a:rPr>
              <a:t>URL</a:t>
            </a:r>
          </a:p>
        </p:txBody>
      </p:sp>
      <p:grpSp>
        <p:nvGrpSpPr>
          <p:cNvPr id="95258" name="Group 45"/>
          <p:cNvGrpSpPr>
            <a:grpSpLocks/>
          </p:cNvGrpSpPr>
          <p:nvPr/>
        </p:nvGrpSpPr>
        <p:grpSpPr bwMode="auto">
          <a:xfrm>
            <a:off x="1143000" y="2143125"/>
            <a:ext cx="4565650" cy="446088"/>
            <a:chOff x="192" y="1894"/>
            <a:chExt cx="2876" cy="281"/>
          </a:xfrm>
        </p:grpSpPr>
        <p:sp>
          <p:nvSpPr>
            <p:cNvPr id="95294" name="Rectangle 35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295" name="Line 36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5296" name="Line 37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5297" name="Line 39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5298" name="Line 40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5299" name="Text Box 41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cr</a:t>
              </a:r>
            </a:p>
          </p:txBody>
        </p:sp>
        <p:sp>
          <p:nvSpPr>
            <p:cNvPr id="95300" name="Text Box 42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lf</a:t>
              </a:r>
            </a:p>
          </p:txBody>
        </p:sp>
        <p:sp>
          <p:nvSpPr>
            <p:cNvPr id="95301" name="Text Box 43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99"/>
                  </a:solidFill>
                  <a:latin typeface="Arial" charset="0"/>
                </a:rPr>
                <a:t>value</a:t>
              </a:r>
            </a:p>
          </p:txBody>
        </p:sp>
        <p:sp>
          <p:nvSpPr>
            <p:cNvPr id="95302" name="Text Box 44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99"/>
                  </a:solidFill>
                  <a:latin typeface="Arial" charset="0"/>
                </a:rPr>
                <a:t>header field name</a:t>
              </a:r>
            </a:p>
          </p:txBody>
        </p:sp>
      </p:grpSp>
      <p:grpSp>
        <p:nvGrpSpPr>
          <p:cNvPr id="95259" name="Group 46"/>
          <p:cNvGrpSpPr>
            <a:grpSpLocks/>
          </p:cNvGrpSpPr>
          <p:nvPr/>
        </p:nvGrpSpPr>
        <p:grpSpPr bwMode="auto">
          <a:xfrm>
            <a:off x="1139825" y="3619500"/>
            <a:ext cx="4565650" cy="446088"/>
            <a:chOff x="192" y="1894"/>
            <a:chExt cx="2876" cy="281"/>
          </a:xfrm>
        </p:grpSpPr>
        <p:sp>
          <p:nvSpPr>
            <p:cNvPr id="95285" name="Rectangle 47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286" name="Line 48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5287" name="Line 49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5288" name="Line 50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5289" name="Line 51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5290" name="Text Box 52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cr</a:t>
              </a:r>
            </a:p>
          </p:txBody>
        </p:sp>
        <p:sp>
          <p:nvSpPr>
            <p:cNvPr id="95291" name="Text Box 53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lf</a:t>
              </a:r>
            </a:p>
          </p:txBody>
        </p:sp>
        <p:sp>
          <p:nvSpPr>
            <p:cNvPr id="95292" name="Text Box 54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99"/>
                  </a:solidFill>
                  <a:latin typeface="Arial" charset="0"/>
                </a:rPr>
                <a:t>value</a:t>
              </a:r>
            </a:p>
          </p:txBody>
        </p:sp>
        <p:sp>
          <p:nvSpPr>
            <p:cNvPr id="95293" name="Text Box 55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99"/>
                  </a:solidFill>
                  <a:latin typeface="Arial" charset="0"/>
                </a:rPr>
                <a:t>header field name</a:t>
              </a:r>
            </a:p>
          </p:txBody>
        </p:sp>
      </p:grpSp>
      <p:sp>
        <p:nvSpPr>
          <p:cNvPr id="95260" name="Line 56"/>
          <p:cNvSpPr>
            <a:spLocks noChangeShapeType="1"/>
          </p:cNvSpPr>
          <p:nvPr/>
        </p:nvSpPr>
        <p:spPr bwMode="auto">
          <a:xfrm>
            <a:off x="1143000" y="25908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95261" name="Group 61"/>
          <p:cNvGrpSpPr>
            <a:grpSpLocks/>
          </p:cNvGrpSpPr>
          <p:nvPr/>
        </p:nvGrpSpPr>
        <p:grpSpPr bwMode="auto">
          <a:xfrm>
            <a:off x="974725" y="2814638"/>
            <a:ext cx="331788" cy="461962"/>
            <a:chOff x="462" y="1727"/>
            <a:chExt cx="209" cy="291"/>
          </a:xfrm>
        </p:grpSpPr>
        <p:sp>
          <p:nvSpPr>
            <p:cNvPr id="95282" name="Rectangle 59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283" name="Text Box 5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~</a:t>
              </a:r>
            </a:p>
          </p:txBody>
        </p:sp>
        <p:sp>
          <p:nvSpPr>
            <p:cNvPr id="95284" name="Text Box 5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~</a:t>
              </a:r>
            </a:p>
          </p:txBody>
        </p:sp>
      </p:grpSp>
      <p:sp>
        <p:nvSpPr>
          <p:cNvPr id="95262" name="Line 62"/>
          <p:cNvSpPr>
            <a:spLocks noChangeShapeType="1"/>
          </p:cNvSpPr>
          <p:nvPr/>
        </p:nvSpPr>
        <p:spPr bwMode="auto">
          <a:xfrm>
            <a:off x="5707063" y="25781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95263" name="Group 63"/>
          <p:cNvGrpSpPr>
            <a:grpSpLocks/>
          </p:cNvGrpSpPr>
          <p:nvPr/>
        </p:nvGrpSpPr>
        <p:grpSpPr bwMode="auto">
          <a:xfrm>
            <a:off x="5538788" y="2801938"/>
            <a:ext cx="331787" cy="461962"/>
            <a:chOff x="462" y="1727"/>
            <a:chExt cx="209" cy="291"/>
          </a:xfrm>
        </p:grpSpPr>
        <p:sp>
          <p:nvSpPr>
            <p:cNvPr id="95279" name="Rectangle 64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280" name="Text Box 65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~</a:t>
              </a:r>
            </a:p>
          </p:txBody>
        </p:sp>
        <p:sp>
          <p:nvSpPr>
            <p:cNvPr id="95281" name="Text Box 66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~</a:t>
              </a:r>
            </a:p>
          </p:txBody>
        </p:sp>
      </p:grpSp>
      <p:grpSp>
        <p:nvGrpSpPr>
          <p:cNvPr id="95264" name="Group 77"/>
          <p:cNvGrpSpPr>
            <a:grpSpLocks/>
          </p:cNvGrpSpPr>
          <p:nvPr/>
        </p:nvGrpSpPr>
        <p:grpSpPr bwMode="auto">
          <a:xfrm>
            <a:off x="1138238" y="4065588"/>
            <a:ext cx="963612" cy="446087"/>
            <a:chOff x="3105" y="2650"/>
            <a:chExt cx="607" cy="281"/>
          </a:xfrm>
        </p:grpSpPr>
        <p:sp>
          <p:nvSpPr>
            <p:cNvPr id="95275" name="Rectangle 68"/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276" name="Line 72"/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5277" name="Text Box 73"/>
            <p:cNvSpPr txBox="1">
              <a:spLocks noChangeArrowheads="1"/>
            </p:cNvSpPr>
            <p:nvPr/>
          </p:nvSpPr>
          <p:spPr bwMode="auto">
            <a:xfrm>
              <a:off x="3140" y="2663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cr</a:t>
              </a:r>
            </a:p>
          </p:txBody>
        </p:sp>
        <p:sp>
          <p:nvSpPr>
            <p:cNvPr id="95278" name="Text Box 74"/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lf</a:t>
              </a:r>
            </a:p>
          </p:txBody>
        </p:sp>
      </p:grpSp>
      <p:sp>
        <p:nvSpPr>
          <p:cNvPr id="95265" name="Rectangle 78"/>
          <p:cNvSpPr>
            <a:spLocks noChangeArrowheads="1"/>
          </p:cNvSpPr>
          <p:nvPr/>
        </p:nvSpPr>
        <p:spPr bwMode="auto">
          <a:xfrm>
            <a:off x="1138238" y="4513263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66" name="Text Box 80"/>
          <p:cNvSpPr txBox="1">
            <a:spLocks noChangeArrowheads="1"/>
          </p:cNvSpPr>
          <p:nvPr/>
        </p:nvSpPr>
        <p:spPr bwMode="auto">
          <a:xfrm>
            <a:off x="3074988" y="4837113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charset="0"/>
              </a:rPr>
              <a:t>entity body</a:t>
            </a:r>
          </a:p>
        </p:txBody>
      </p:sp>
      <p:grpSp>
        <p:nvGrpSpPr>
          <p:cNvPr id="95267" name="Group 81"/>
          <p:cNvGrpSpPr>
            <a:grpSpLocks/>
          </p:cNvGrpSpPr>
          <p:nvPr/>
        </p:nvGrpSpPr>
        <p:grpSpPr bwMode="auto">
          <a:xfrm>
            <a:off x="974725" y="4851400"/>
            <a:ext cx="331788" cy="461963"/>
            <a:chOff x="462" y="1727"/>
            <a:chExt cx="209" cy="291"/>
          </a:xfrm>
        </p:grpSpPr>
        <p:sp>
          <p:nvSpPr>
            <p:cNvPr id="95272" name="Rectangle 82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273" name="Text Box 83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~</a:t>
              </a:r>
            </a:p>
          </p:txBody>
        </p:sp>
        <p:sp>
          <p:nvSpPr>
            <p:cNvPr id="95274" name="Text Box 84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~</a:t>
              </a:r>
            </a:p>
          </p:txBody>
        </p:sp>
      </p:grpSp>
      <p:grpSp>
        <p:nvGrpSpPr>
          <p:cNvPr id="95268" name="Group 85"/>
          <p:cNvGrpSpPr>
            <a:grpSpLocks/>
          </p:cNvGrpSpPr>
          <p:nvPr/>
        </p:nvGrpSpPr>
        <p:grpSpPr bwMode="auto">
          <a:xfrm>
            <a:off x="6134100" y="4841875"/>
            <a:ext cx="331788" cy="461963"/>
            <a:chOff x="462" y="1727"/>
            <a:chExt cx="209" cy="291"/>
          </a:xfrm>
        </p:grpSpPr>
        <p:sp>
          <p:nvSpPr>
            <p:cNvPr id="95269" name="Rectangle 86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270" name="Text Box 8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~</a:t>
              </a:r>
            </a:p>
          </p:txBody>
        </p:sp>
        <p:sp>
          <p:nvSpPr>
            <p:cNvPr id="95271" name="Text Box 8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3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137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B3D547C4-0277-42C1-9D1B-6930E0E740DA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1380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95350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772400" cy="979488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HTTP response message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01382" name="Text Box 5"/>
          <p:cNvSpPr txBox="1">
            <a:spLocks noChangeArrowheads="1"/>
          </p:cNvSpPr>
          <p:nvPr/>
        </p:nvSpPr>
        <p:spPr bwMode="auto">
          <a:xfrm>
            <a:off x="139700" y="1397000"/>
            <a:ext cx="1790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status line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(protocol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status code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status phrase)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01383" name="Line 6"/>
          <p:cNvSpPr>
            <a:spLocks noChangeShapeType="1"/>
          </p:cNvSpPr>
          <p:nvPr/>
        </p:nvSpPr>
        <p:spPr bwMode="auto">
          <a:xfrm>
            <a:off x="1358900" y="1914525"/>
            <a:ext cx="923925" cy="257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1384" name="Freeform 7"/>
          <p:cNvSpPr>
            <a:spLocks/>
          </p:cNvSpPr>
          <p:nvPr/>
        </p:nvSpPr>
        <p:spPr bwMode="auto">
          <a:xfrm>
            <a:off x="2057400" y="2305050"/>
            <a:ext cx="257175" cy="2941638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1385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header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 lines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01386" name="Line 9"/>
          <p:cNvSpPr>
            <a:spLocks noChangeShapeType="1"/>
          </p:cNvSpPr>
          <p:nvPr/>
        </p:nvSpPr>
        <p:spPr bwMode="auto">
          <a:xfrm flipV="1">
            <a:off x="1543050" y="5418138"/>
            <a:ext cx="757238" cy="212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1387" name="Text Box 10"/>
          <p:cNvSpPr txBox="1">
            <a:spLocks noChangeArrowheads="1"/>
          </p:cNvSpPr>
          <p:nvPr/>
        </p:nvSpPr>
        <p:spPr bwMode="auto">
          <a:xfrm>
            <a:off x="293688" y="5297488"/>
            <a:ext cx="13795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data, e.g.,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requested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HTML file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01388" name="Rectangle 15"/>
          <p:cNvSpPr>
            <a:spLocks noChangeArrowheads="1"/>
          </p:cNvSpPr>
          <p:nvPr/>
        </p:nvSpPr>
        <p:spPr bwMode="auto">
          <a:xfrm>
            <a:off x="2243138" y="2044700"/>
            <a:ext cx="6311900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HTTP/1.1 200 OK\r\n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Date: Sun, 26 Sep 2010 20:09:20 GMT\r\n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Server: Apache/2.0.52 (CentOS)\r\n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Last-Modified: Tue, 30 Oct 2007 17:00:02 GMT\r\n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ETag: "17dc6-a5c-bf716880"\r\n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Accept-Ranges: bytes\r\n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Content-Length: 2652\r\n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Keep-Alive: timeout=10, max=100\r\n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Connection: Keep-Alive\r\n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Content-Type: text/html; charset=ISO-8859-1\r\n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\r\n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it-IT" altLang="en-US" sz="1800" b="1">
                <a:solidFill>
                  <a:srgbClr val="000000"/>
                </a:solidFill>
                <a:latin typeface="Courier New" pitchFamily="49" charset="0"/>
              </a:rPr>
              <a:t>data data data data data ... </a:t>
            </a:r>
            <a:endParaRPr lang="en-US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282825" y="4151313"/>
            <a:ext cx="3211513" cy="471487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endParaRPr lang="en-US" alt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1390" name="TextBox 13"/>
          <p:cNvSpPr txBox="1">
            <a:spLocks noChangeArrowheads="1"/>
          </p:cNvSpPr>
          <p:nvPr/>
        </p:nvSpPr>
        <p:spPr bwMode="auto">
          <a:xfrm>
            <a:off x="3736975" y="4656138"/>
            <a:ext cx="4597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en-US">
                <a:solidFill>
                  <a:srgbClr val="FF0000"/>
                </a:solidFill>
              </a:rPr>
              <a:t>keep-alive </a:t>
            </a:r>
            <a:r>
              <a:rPr lang="en-US" altLang="en-US">
                <a:solidFill>
                  <a:srgbClr val="FF0000"/>
                </a:solidFill>
                <a:sym typeface="Wingdings" pitchFamily="2" charset="2"/>
              </a:rPr>
              <a:t> Will keep the connection</a:t>
            </a:r>
            <a:endParaRPr lang="en-US" altLang="en-US">
              <a:solidFill>
                <a:srgbClr val="FF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3333CC"/>
              </a:buClr>
            </a:pPr>
            <a:r>
              <a:rPr lang="en-US" altLang="en-US">
                <a:solidFill>
                  <a:srgbClr val="FF0000"/>
                </a:solidFill>
              </a:rPr>
              <a:t>close </a:t>
            </a:r>
            <a:r>
              <a:rPr lang="en-US" altLang="en-US">
                <a:solidFill>
                  <a:srgbClr val="FF0000"/>
                </a:solidFill>
                <a:sym typeface="Wingdings" pitchFamily="2" charset="2"/>
              </a:rPr>
              <a:t> Will close the connection</a:t>
            </a:r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342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6DCC3EF6-9903-474D-8692-C8BFC2747947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3428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35025"/>
            <a:ext cx="60563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47638"/>
            <a:ext cx="7772400" cy="979487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HTTP response status codes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9000" y="2554288"/>
            <a:ext cx="8075613" cy="416877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400" b="1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200 OK</a:t>
            </a:r>
            <a:endParaRPr lang="en-US" altLang="en-US" sz="240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2000" smtClean="0">
                <a:ea typeface="ＭＳ Ｐゴシック" pitchFamily="34" charset="-128"/>
              </a:rPr>
              <a:t>request succeeded, requested object later in this msg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400" b="1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301 Moved Permanently</a:t>
            </a:r>
            <a:endParaRPr lang="en-US" altLang="en-US" sz="240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2000" smtClean="0">
                <a:ea typeface="ＭＳ Ｐゴシック" pitchFamily="34" charset="-128"/>
              </a:rPr>
              <a:t>requested object moved, new location specified later in this msg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400" b="1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400 Bad Request</a:t>
            </a:r>
            <a:endParaRPr lang="en-US" altLang="en-US" sz="240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2000" smtClean="0">
                <a:ea typeface="ＭＳ Ｐゴシック" pitchFamily="34" charset="-128"/>
              </a:rPr>
              <a:t>request msg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400" b="1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404 Not Found</a:t>
            </a:r>
            <a:endParaRPr lang="en-US" altLang="en-US" sz="240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en-US" sz="2000" smtClean="0">
                <a:ea typeface="ＭＳ Ｐゴシック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400" b="1" smtClean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505 HTTP Version Not Supported</a:t>
            </a:r>
            <a:endParaRPr lang="en-US" altLang="en-US" sz="240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03431" name="Rectangle 5"/>
          <p:cNvSpPr>
            <a:spLocks noChangeArrowheads="1"/>
          </p:cNvSpPr>
          <p:nvPr/>
        </p:nvSpPr>
        <p:spPr bwMode="auto">
          <a:xfrm>
            <a:off x="488950" y="1190625"/>
            <a:ext cx="8112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SzPct val="75000"/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status code appears in 1st line in server-to-client response message.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SzPct val="75000"/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some sample codes</a:t>
            </a:r>
            <a:r>
              <a:rPr lang="en-US" altLang="en-US" sz="2400">
                <a:solidFill>
                  <a:srgbClr val="000000"/>
                </a:solidFill>
                <a:latin typeface="Comic Sans MS" pitchFamily="66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9807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547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5F7D5A88-04F9-44F7-A858-6C40C14CBD53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5476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8794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2088"/>
            <a:ext cx="8455025" cy="979487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Trying out HTTP (client side) for yourself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390650"/>
            <a:ext cx="8096250" cy="466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smtClean="0">
                <a:ea typeface="ＭＳ Ｐゴシック" pitchFamily="34" charset="-128"/>
              </a:rPr>
              <a:t>1. Telnet to your favorite Web server:</a:t>
            </a:r>
          </a:p>
          <a:p>
            <a:pPr lvl="2">
              <a:buFontTx/>
              <a:buNone/>
            </a:pPr>
            <a:endParaRPr lang="en-US" altLang="en-US" sz="1800" smtClean="0">
              <a:ea typeface="ＭＳ Ｐゴシック" pitchFamily="34" charset="-128"/>
            </a:endParaRPr>
          </a:p>
        </p:txBody>
      </p:sp>
      <p:sp>
        <p:nvSpPr>
          <p:cNvPr id="105479" name="Text Box 5"/>
          <p:cNvSpPr txBox="1">
            <a:spLocks noChangeArrowheads="1"/>
          </p:cNvSpPr>
          <p:nvPr/>
        </p:nvSpPr>
        <p:spPr bwMode="auto">
          <a:xfrm>
            <a:off x="3981450" y="2155825"/>
            <a:ext cx="4425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opens TCP connection to port 80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(default HTTP server port) at cis.poly.edu.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anything typed in sent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to port 80 at cis.poly.edu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5480" name="Text Box 6"/>
          <p:cNvSpPr txBox="1">
            <a:spLocks noChangeArrowheads="1"/>
          </p:cNvSpPr>
          <p:nvPr/>
        </p:nvSpPr>
        <p:spPr bwMode="auto">
          <a:xfrm>
            <a:off x="692150" y="2190750"/>
            <a:ext cx="318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C0000"/>
                </a:solidFill>
                <a:latin typeface="Courier New" pitchFamily="49" charset="0"/>
              </a:rPr>
              <a:t>telnet cis.poly.edu 80</a:t>
            </a:r>
            <a:endParaRPr lang="en-US" altLang="en-US" dirty="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05481" name="Rectangle 7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Arial" charset="0"/>
              </a:rPr>
              <a:t>2. type in a GET HTTP request:</a:t>
            </a:r>
          </a:p>
          <a:p>
            <a:pPr lvl="2" eaLnBrk="0" fontAlgn="base" hangingPunct="0"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5482" name="Text Box 8"/>
          <p:cNvSpPr txBox="1">
            <a:spLocks noChangeArrowheads="1"/>
          </p:cNvSpPr>
          <p:nvPr/>
        </p:nvSpPr>
        <p:spPr bwMode="auto">
          <a:xfrm>
            <a:off x="1382713" y="4184650"/>
            <a:ext cx="291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Courier New" pitchFamily="49" charset="0"/>
              </a:rPr>
              <a:t>GET /~ross/ HTTP/1.1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Courier New" pitchFamily="49" charset="0"/>
              </a:rPr>
              <a:t>Host: cis.poly.edu</a:t>
            </a:r>
            <a:endParaRPr lang="en-US" alt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4848225" y="4098925"/>
            <a:ext cx="3092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by typing this in (hit carriage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return twice), you send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this minimal (but complete)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GET request to HTTP server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5484" name="Freeform 12"/>
          <p:cNvSpPr>
            <a:spLocks/>
          </p:cNvSpPr>
          <p:nvPr/>
        </p:nvSpPr>
        <p:spPr bwMode="auto">
          <a:xfrm>
            <a:off x="4029075" y="2162175"/>
            <a:ext cx="247650" cy="1181100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5485" name="Freeform 13"/>
          <p:cNvSpPr>
            <a:spLocks/>
          </p:cNvSpPr>
          <p:nvPr/>
        </p:nvSpPr>
        <p:spPr bwMode="auto">
          <a:xfrm>
            <a:off x="4829175" y="4067175"/>
            <a:ext cx="257175" cy="1190625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Arial" charset="0"/>
              </a:rPr>
              <a:t>3. look at response message sent by HTTP server!</a:t>
            </a:r>
          </a:p>
        </p:txBody>
      </p:sp>
      <p:sp>
        <p:nvSpPr>
          <p:cNvPr id="105487" name="Text Box 17"/>
          <p:cNvSpPr txBox="1">
            <a:spLocks noChangeArrowheads="1"/>
          </p:cNvSpPr>
          <p:nvPr/>
        </p:nvSpPr>
        <p:spPr bwMode="auto">
          <a:xfrm>
            <a:off x="409575" y="6029325"/>
            <a:ext cx="810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000000"/>
                </a:solidFill>
              </a:rPr>
              <a:t>(or use Wireshark to look at captured HTTP request/response)</a:t>
            </a:r>
          </a:p>
        </p:txBody>
      </p:sp>
    </p:spTree>
    <p:extLst>
      <p:ext uri="{BB962C8B-B14F-4D97-AF65-F5344CB8AC3E}">
        <p14:creationId xmlns:p14="http://schemas.microsoft.com/office/powerpoint/2010/main" val="80301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752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B0B121CD-CC68-489F-9979-A77342445237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User-server state: cookies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8879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ea typeface="ＭＳ Ｐゴシック" pitchFamily="34" charset="-128"/>
              </a:rPr>
              <a:t>many Web sites use cookies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four components: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>
                <a:ea typeface="ＭＳ Ｐゴシック" pitchFamily="34" charset="-128"/>
              </a:rPr>
              <a:t>1) </a:t>
            </a:r>
            <a:r>
              <a:rPr lang="en-US" altLang="en-US" smtClean="0">
                <a:ea typeface="ＭＳ Ｐゴシック" pitchFamily="34" charset="-128"/>
              </a:rPr>
              <a:t>cookie header line of HTTP </a:t>
            </a:r>
            <a:r>
              <a:rPr lang="en-US" altLang="en-US" i="1" smtClean="0">
                <a:ea typeface="ＭＳ Ｐゴシック" pitchFamily="34" charset="-128"/>
              </a:rPr>
              <a:t>response</a:t>
            </a:r>
            <a:r>
              <a:rPr lang="en-US" altLang="en-US" smtClean="0"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2) cookie header line in next HTTP </a:t>
            </a:r>
            <a:r>
              <a:rPr lang="en-US" altLang="en-US" i="1" smtClean="0">
                <a:ea typeface="ＭＳ Ｐゴシック" pitchFamily="34" charset="-128"/>
              </a:rPr>
              <a:t>request</a:t>
            </a:r>
            <a:r>
              <a:rPr lang="en-US" altLang="en-US" smtClean="0"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3) cookie file kept on user</a:t>
            </a:r>
            <a:r>
              <a:rPr lang="en-US" altLang="ja-JP" smtClean="0">
                <a:ea typeface="ＭＳ Ｐゴシック" pitchFamily="34" charset="-128"/>
              </a:rPr>
              <a:t>’s host, managed by user’s browser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4) back-end database at Web site</a:t>
            </a:r>
          </a:p>
        </p:txBody>
      </p:sp>
      <p:sp>
        <p:nvSpPr>
          <p:cNvPr id="1075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5950" y="1392238"/>
            <a:ext cx="405923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example: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Susan always access Internet from PC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visits specific e-commerce site for first time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when initial HTTP requests arrives at site, site creates: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unique ID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entry in backend database for ID</a:t>
            </a:r>
          </a:p>
        </p:txBody>
      </p:sp>
      <p:pic>
        <p:nvPicPr>
          <p:cNvPr id="107527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46163"/>
            <a:ext cx="61261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5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0957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C6DB7250-103F-410D-B591-ED1A3CD0AD64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9572" name="Picture 5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78898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3988"/>
            <a:ext cx="7772400" cy="773112"/>
          </a:xfrm>
        </p:spPr>
        <p:txBody>
          <a:bodyPr/>
          <a:lstStyle/>
          <a:p>
            <a:r>
              <a:rPr lang="en-US" altLang="en-US" sz="3600" dirty="0" smtClean="0">
                <a:ea typeface="ＭＳ Ｐゴシック" pitchFamily="34" charset="-128"/>
              </a:rPr>
              <a:t>Cookies: keeping </a:t>
            </a:r>
            <a:r>
              <a:rPr lang="en-US" altLang="ja-JP" sz="3600" dirty="0" smtClean="0">
                <a:ea typeface="ＭＳ Ｐゴシック" pitchFamily="34" charset="-128"/>
              </a:rPr>
              <a:t>“state” (cont.)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09574" name="Text Box 5"/>
          <p:cNvSpPr txBox="1">
            <a:spLocks noChangeArrowheads="1"/>
          </p:cNvSpPr>
          <p:nvPr/>
        </p:nvSpPr>
        <p:spPr bwMode="auto">
          <a:xfrm>
            <a:off x="1052513" y="122713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client</a:t>
            </a:r>
          </a:p>
        </p:txBody>
      </p:sp>
      <p:sp>
        <p:nvSpPr>
          <p:cNvPr id="109575" name="Text Box 6"/>
          <p:cNvSpPr txBox="1">
            <a:spLocks noChangeArrowheads="1"/>
          </p:cNvSpPr>
          <p:nvPr/>
        </p:nvSpPr>
        <p:spPr bwMode="auto">
          <a:xfrm>
            <a:off x="5973763" y="127317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server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109656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109657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109658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9659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charset="0"/>
                  </a:rPr>
                  <a:t>usual http response msg</a:t>
                </a: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209800" y="6145213"/>
            <a:ext cx="3305175" cy="407987"/>
            <a:chOff x="1392" y="3605"/>
            <a:chExt cx="2082" cy="257"/>
          </a:xfrm>
        </p:grpSpPr>
        <p:sp>
          <p:nvSpPr>
            <p:cNvPr id="109652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109653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109654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9655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charset="0"/>
                  </a:rPr>
                  <a:t>usual http response msg</a:t>
                </a: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981075" y="2454275"/>
            <a:ext cx="178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0" y="4878388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one week later: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209800" y="3589338"/>
            <a:ext cx="5638800" cy="1028700"/>
            <a:chOff x="1392" y="2261"/>
            <a:chExt cx="3552" cy="648"/>
          </a:xfrm>
        </p:grpSpPr>
        <p:sp>
          <p:nvSpPr>
            <p:cNvPr id="109645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9646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usual http request msg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Arial" charset="0"/>
                </a:rPr>
                <a:t>cookie: 1678</a:t>
              </a:r>
            </a:p>
          </p:txBody>
        </p:sp>
        <p:sp>
          <p:nvSpPr>
            <p:cNvPr id="109647" name="Text Box 28"/>
            <p:cNvSpPr txBox="1">
              <a:spLocks noChangeArrowheads="1"/>
            </p:cNvSpPr>
            <p:nvPr/>
          </p:nvSpPr>
          <p:spPr bwMode="auto">
            <a:xfrm>
              <a:off x="3554" y="2332"/>
              <a:ext cx="5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cookie-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specific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action</a:t>
              </a:r>
            </a:p>
          </p:txBody>
        </p:sp>
        <p:sp>
          <p:nvSpPr>
            <p:cNvPr id="109648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109649" name="Group 83"/>
            <p:cNvGrpSpPr>
              <a:grpSpLocks/>
            </p:cNvGrpSpPr>
            <p:nvPr/>
          </p:nvGrpSpPr>
          <p:grpSpPr bwMode="auto"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109650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9651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charset="0"/>
                  </a:rPr>
                  <a:t>access</a:t>
                </a:r>
              </a:p>
            </p:txBody>
          </p:sp>
        </p:grpSp>
      </p:grpSp>
      <p:grpSp>
        <p:nvGrpSpPr>
          <p:cNvPr id="109581" name="Group 81"/>
          <p:cNvGrpSpPr>
            <a:grpSpLocks/>
          </p:cNvGrpSpPr>
          <p:nvPr/>
        </p:nvGrpSpPr>
        <p:grpSpPr bwMode="auto"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109643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9644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87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Arial" charset="0"/>
                </a:rPr>
                <a:t>ebay 8734</a:t>
              </a: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109636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9637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usual http request msg</a:t>
              </a:r>
            </a:p>
          </p:txBody>
        </p:sp>
        <p:sp>
          <p:nvSpPr>
            <p:cNvPr id="109638" name="Text Box 31"/>
            <p:cNvSpPr txBox="1">
              <a:spLocks noChangeArrowheads="1"/>
            </p:cNvSpPr>
            <p:nvPr/>
          </p:nvSpPr>
          <p:spPr bwMode="auto">
            <a:xfrm>
              <a:off x="3341" y="1390"/>
              <a:ext cx="108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Amazon server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creates ID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1678 for user</a:t>
              </a:r>
            </a:p>
          </p:txBody>
        </p:sp>
        <p:grpSp>
          <p:nvGrpSpPr>
            <p:cNvPr id="109639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109640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09641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9642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charset="0"/>
                  </a:rPr>
                  <a:t>create</a:t>
                </a:r>
              </a:p>
              <a:p>
                <a:pPr eaLnBrk="0" fontAlgn="base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charset="0"/>
                  </a:rPr>
                  <a:t>    entry</a:t>
                </a:r>
              </a:p>
            </p:txBody>
          </p:sp>
        </p:grp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919163" y="2676525"/>
            <a:ext cx="4392612" cy="871538"/>
            <a:chOff x="459" y="1637"/>
            <a:chExt cx="3027" cy="704"/>
          </a:xfrm>
        </p:grpSpPr>
        <p:sp>
          <p:nvSpPr>
            <p:cNvPr id="109631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9632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usual http response 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Arial" charset="0"/>
                </a:rPr>
                <a:t>set-cookie: 1678</a:t>
              </a:r>
              <a:r>
                <a:rPr lang="en-US" altLang="en-US" sz="20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grpSp>
          <p:nvGrpSpPr>
            <p:cNvPr id="109633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505"/>
              <a:chOff x="684" y="1746"/>
              <a:chExt cx="1004" cy="505"/>
            </a:xfrm>
          </p:grpSpPr>
          <p:sp>
            <p:nvSpPr>
              <p:cNvPr id="109634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9635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Arial" charset="0"/>
                  </a:rPr>
                  <a:t>ebay 8734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FFFFFF"/>
                    </a:solidFill>
                    <a:latin typeface="Arial" charset="0"/>
                  </a:rPr>
                  <a:t>amazon 1678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2181225" y="4603750"/>
            <a:ext cx="5705475" cy="1901825"/>
            <a:chOff x="1374" y="2641"/>
            <a:chExt cx="3594" cy="1198"/>
          </a:xfrm>
        </p:grpSpPr>
        <p:sp>
          <p:nvSpPr>
            <p:cNvPr id="109626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9627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usual http request msg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Arial" charset="0"/>
                </a:rPr>
                <a:t>cookie: 1678</a:t>
              </a:r>
            </a:p>
          </p:txBody>
        </p:sp>
        <p:sp>
          <p:nvSpPr>
            <p:cNvPr id="109628" name="Text Box 29"/>
            <p:cNvSpPr txBox="1">
              <a:spLocks noChangeArrowheads="1"/>
            </p:cNvSpPr>
            <p:nvPr/>
          </p:nvSpPr>
          <p:spPr bwMode="auto">
            <a:xfrm>
              <a:off x="3584" y="3262"/>
              <a:ext cx="5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cookie-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specific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action</a:t>
              </a:r>
            </a:p>
          </p:txBody>
        </p:sp>
        <p:sp>
          <p:nvSpPr>
            <p:cNvPr id="109629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9630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6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access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865188" y="5351463"/>
            <a:ext cx="1389062" cy="633412"/>
            <a:chOff x="684" y="1746"/>
            <a:chExt cx="1004" cy="486"/>
          </a:xfrm>
        </p:grpSpPr>
        <p:sp>
          <p:nvSpPr>
            <p:cNvPr id="109624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9625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Arial" charset="0"/>
                </a:rPr>
                <a:t>ebay 8734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FFFF"/>
                  </a:solidFill>
                  <a:latin typeface="Arial" charset="0"/>
                </a:rPr>
                <a:t>amazon 1678</a:t>
              </a:r>
            </a:p>
          </p:txBody>
        </p:sp>
      </p:grpSp>
      <p:sp>
        <p:nvSpPr>
          <p:cNvPr id="109586" name="Text Box 80"/>
          <p:cNvSpPr txBox="1">
            <a:spLocks noChangeArrowheads="1"/>
          </p:cNvSpPr>
          <p:nvPr/>
        </p:nvSpPr>
        <p:spPr bwMode="auto">
          <a:xfrm>
            <a:off x="7842250" y="2692400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backend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database</a:t>
            </a:r>
          </a:p>
        </p:txBody>
      </p:sp>
      <p:sp>
        <p:nvSpPr>
          <p:cNvPr id="109587" name="AutoShape 327"/>
          <p:cNvSpPr>
            <a:spLocks noChangeArrowheads="1"/>
          </p:cNvSpPr>
          <p:nvPr/>
        </p:nvSpPr>
        <p:spPr bwMode="auto">
          <a:xfrm>
            <a:off x="8112125" y="331311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grpSp>
        <p:nvGrpSpPr>
          <p:cNvPr id="109588" name="Group 63"/>
          <p:cNvGrpSpPr>
            <a:grpSpLocks/>
          </p:cNvGrpSpPr>
          <p:nvPr/>
        </p:nvGrpSpPr>
        <p:grpSpPr bwMode="auto"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109592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9593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594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9595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9596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09597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622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09623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09598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09599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9620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09621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09600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601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09602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9618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09619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09603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109604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9616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09617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09605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606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9607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9608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609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9610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611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612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613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9614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615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09589" name="Group 96"/>
          <p:cNvGrpSpPr>
            <a:grpSpLocks/>
          </p:cNvGrpSpPr>
          <p:nvPr/>
        </p:nvGrpSpPr>
        <p:grpSpPr bwMode="auto"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id="109590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591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0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1161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337895B9-D8F3-4C4A-AEB7-1A3EA3F6F6CF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11620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07963"/>
            <a:ext cx="7772400" cy="925512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Cookies (continued)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89063"/>
            <a:ext cx="3810000" cy="26416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what cookies can be used for:</a:t>
            </a:r>
          </a:p>
          <a:p>
            <a:pPr>
              <a:lnSpc>
                <a:spcPct val="75000"/>
              </a:lnSpc>
            </a:pPr>
            <a:r>
              <a:rPr lang="en-US" altLang="en-US" sz="2400" smtClean="0">
                <a:ea typeface="ＭＳ Ｐゴシック" pitchFamily="34" charset="-128"/>
              </a:rPr>
              <a:t>authorization</a:t>
            </a:r>
          </a:p>
          <a:p>
            <a:pPr>
              <a:lnSpc>
                <a:spcPct val="75000"/>
              </a:lnSpc>
            </a:pPr>
            <a:r>
              <a:rPr lang="en-US" altLang="en-US" sz="2400" smtClean="0">
                <a:ea typeface="ＭＳ Ｐゴシック" pitchFamily="34" charset="-128"/>
              </a:rPr>
              <a:t>shopping carts</a:t>
            </a:r>
          </a:p>
          <a:p>
            <a:pPr>
              <a:lnSpc>
                <a:spcPct val="75000"/>
              </a:lnSpc>
            </a:pPr>
            <a:r>
              <a:rPr lang="en-US" altLang="en-US" sz="2400" smtClean="0">
                <a:ea typeface="ＭＳ Ｐゴシック" pitchFamily="34" charset="-128"/>
              </a:rPr>
              <a:t>recommendations</a:t>
            </a:r>
          </a:p>
          <a:p>
            <a:pPr>
              <a:lnSpc>
                <a:spcPct val="75000"/>
              </a:lnSpc>
            </a:pPr>
            <a:r>
              <a:rPr lang="en-US" altLang="en-US" sz="2400" smtClean="0">
                <a:ea typeface="ＭＳ Ｐゴシック" pitchFamily="34" charset="-128"/>
              </a:rPr>
              <a:t>user session state (Web e-mail)</a:t>
            </a:r>
          </a:p>
        </p:txBody>
      </p:sp>
      <p:sp>
        <p:nvSpPr>
          <p:cNvPr id="111623" name="Rectangle 13"/>
          <p:cNvSpPr>
            <a:spLocks noChangeArrowheads="1"/>
          </p:cNvSpPr>
          <p:nvPr/>
        </p:nvSpPr>
        <p:spPr bwMode="auto">
          <a:xfrm>
            <a:off x="4911725" y="1411288"/>
            <a:ext cx="3810000" cy="2233612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cookies and privacy: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SzPct val="75000"/>
            </a:pPr>
            <a:r>
              <a:rPr lang="en-US" altLang="en-US" sz="2400">
                <a:solidFill>
                  <a:srgbClr val="000000"/>
                </a:solidFill>
              </a:rPr>
              <a:t>cookies permit sites to learn a lot about you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SzPct val="75000"/>
            </a:pPr>
            <a:r>
              <a:rPr lang="en-US" altLang="en-US" sz="2400">
                <a:solidFill>
                  <a:srgbClr val="000000"/>
                </a:solidFill>
              </a:rPr>
              <a:t>you may supply name and e-mail to sites</a:t>
            </a:r>
          </a:p>
        </p:txBody>
      </p:sp>
      <p:sp>
        <p:nvSpPr>
          <p:cNvPr id="111624" name="Text Box 14"/>
          <p:cNvSpPr txBox="1">
            <a:spLocks noChangeArrowheads="1"/>
          </p:cNvSpPr>
          <p:nvPr/>
        </p:nvSpPr>
        <p:spPr bwMode="auto">
          <a:xfrm>
            <a:off x="7321550" y="1177925"/>
            <a:ext cx="8001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aside</a:t>
            </a:r>
          </a:p>
        </p:txBody>
      </p:sp>
      <p:sp>
        <p:nvSpPr>
          <p:cNvPr id="111625" name="Rectangle 15"/>
          <p:cNvSpPr>
            <a:spLocks noChangeArrowheads="1"/>
          </p:cNvSpPr>
          <p:nvPr/>
        </p:nvSpPr>
        <p:spPr bwMode="auto">
          <a:xfrm>
            <a:off x="411163" y="3946525"/>
            <a:ext cx="57023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how to keep </a:t>
            </a:r>
            <a:r>
              <a:rPr lang="en-US" altLang="ja-JP" i="1" dirty="0">
                <a:solidFill>
                  <a:srgbClr val="CC0000"/>
                </a:solidFill>
              </a:rPr>
              <a:t>“state”: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SzPct val="75000"/>
            </a:pPr>
            <a:r>
              <a:rPr lang="en-US" altLang="en-US" sz="2400" dirty="0">
                <a:solidFill>
                  <a:srgbClr val="000000"/>
                </a:solidFill>
              </a:rPr>
              <a:t>protocol endpoints: maintain state at sender/receiver over multiple transactions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SzPct val="75000"/>
            </a:pPr>
            <a:r>
              <a:rPr lang="en-US" altLang="en-US" sz="2400" dirty="0">
                <a:solidFill>
                  <a:srgbClr val="000000"/>
                </a:solidFill>
              </a:rPr>
              <a:t>cookies: http messages carry state</a:t>
            </a:r>
          </a:p>
        </p:txBody>
      </p:sp>
    </p:spTree>
    <p:extLst>
      <p:ext uri="{BB962C8B-B14F-4D97-AF65-F5344CB8AC3E}">
        <p14:creationId xmlns:p14="http://schemas.microsoft.com/office/powerpoint/2010/main" val="29904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1366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FCA26363-E3AC-42D5-A474-C852BDA88D24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113668" name="Group 171"/>
          <p:cNvGrpSpPr>
            <a:grpSpLocks/>
          </p:cNvGrpSpPr>
          <p:nvPr/>
        </p:nvGrpSpPr>
        <p:grpSpPr bwMode="auto">
          <a:xfrm>
            <a:off x="4027488" y="2695575"/>
            <a:ext cx="687387" cy="763588"/>
            <a:chOff x="-44" y="1473"/>
            <a:chExt cx="981" cy="1105"/>
          </a:xfrm>
        </p:grpSpPr>
        <p:pic>
          <p:nvPicPr>
            <p:cNvPr id="113799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800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13669" name="Group 102"/>
          <p:cNvGrpSpPr>
            <a:grpSpLocks/>
          </p:cNvGrpSpPr>
          <p:nvPr/>
        </p:nvGrpSpPr>
        <p:grpSpPr bwMode="auto">
          <a:xfrm>
            <a:off x="4092575" y="4568825"/>
            <a:ext cx="687388" cy="763588"/>
            <a:chOff x="-44" y="1473"/>
            <a:chExt cx="981" cy="1105"/>
          </a:xfrm>
        </p:grpSpPr>
        <p:pic>
          <p:nvPicPr>
            <p:cNvPr id="113797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98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113670" name="Group 138"/>
          <p:cNvGrpSpPr>
            <a:grpSpLocks/>
          </p:cNvGrpSpPr>
          <p:nvPr/>
        </p:nvGrpSpPr>
        <p:grpSpPr bwMode="auto">
          <a:xfrm>
            <a:off x="6230938" y="3457575"/>
            <a:ext cx="400050" cy="715963"/>
            <a:chOff x="4140" y="429"/>
            <a:chExt cx="1425" cy="2396"/>
          </a:xfrm>
        </p:grpSpPr>
        <p:sp>
          <p:nvSpPr>
            <p:cNvPr id="113765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66" name="Rectangle 140"/>
            <p:cNvSpPr>
              <a:spLocks noChangeArrowheads="1"/>
            </p:cNvSpPr>
            <p:nvPr/>
          </p:nvSpPr>
          <p:spPr bwMode="auto"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67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68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69" name="Rectangle 143"/>
            <p:cNvSpPr>
              <a:spLocks noChangeArrowheads="1"/>
            </p:cNvSpPr>
            <p:nvPr/>
          </p:nvSpPr>
          <p:spPr bwMode="auto"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13770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795" name="AutoShape 14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796" name="AutoShape 14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3771" name="Rectangle 147"/>
            <p:cNvSpPr>
              <a:spLocks noChangeArrowheads="1"/>
            </p:cNvSpPr>
            <p:nvPr/>
          </p:nvSpPr>
          <p:spPr bwMode="auto"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13772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793" name="AutoShape 14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794" name="AutoShape 150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3773" name="Rectangle 151"/>
            <p:cNvSpPr>
              <a:spLocks noChangeArrowheads="1"/>
            </p:cNvSpPr>
            <p:nvPr/>
          </p:nvSpPr>
          <p:spPr bwMode="auto"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74" name="Rectangle 152"/>
            <p:cNvSpPr>
              <a:spLocks noChangeArrowheads="1"/>
            </p:cNvSpPr>
            <p:nvPr/>
          </p:nvSpPr>
          <p:spPr bwMode="auto"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13775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791" name="AutoShape 15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792" name="AutoShape 155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3776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113777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789" name="AutoShape 158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790" name="AutoShape 15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3778" name="Rectangle 160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79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80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81" name="Oval 163"/>
            <p:cNvSpPr>
              <a:spLocks noChangeArrowheads="1"/>
            </p:cNvSpPr>
            <p:nvPr/>
          </p:nvSpPr>
          <p:spPr bwMode="auto"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82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83" name="AutoShape 165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84" name="AutoShape 166"/>
            <p:cNvSpPr>
              <a:spLocks noChangeArrowheads="1"/>
            </p:cNvSpPr>
            <p:nvPr/>
          </p:nvSpPr>
          <p:spPr bwMode="auto"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85" name="Oval 167"/>
            <p:cNvSpPr>
              <a:spLocks noChangeArrowheads="1"/>
            </p:cNvSpPr>
            <p:nvPr/>
          </p:nvSpPr>
          <p:spPr bwMode="auto"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86" name="Oval 168"/>
            <p:cNvSpPr>
              <a:spLocks noChangeArrowheads="1"/>
            </p:cNvSpPr>
            <p:nvPr/>
          </p:nvSpPr>
          <p:spPr bwMode="auto"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3787" name="Oval 169"/>
            <p:cNvSpPr>
              <a:spLocks noChangeArrowheads="1"/>
            </p:cNvSpPr>
            <p:nvPr/>
          </p:nvSpPr>
          <p:spPr bwMode="auto"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88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13671" name="Group 105"/>
          <p:cNvGrpSpPr>
            <a:grpSpLocks/>
          </p:cNvGrpSpPr>
          <p:nvPr/>
        </p:nvGrpSpPr>
        <p:grpSpPr bwMode="auto">
          <a:xfrm>
            <a:off x="8178800" y="2836863"/>
            <a:ext cx="433388" cy="715962"/>
            <a:chOff x="4140" y="429"/>
            <a:chExt cx="1425" cy="2396"/>
          </a:xfrm>
        </p:grpSpPr>
        <p:sp>
          <p:nvSpPr>
            <p:cNvPr id="113733" name="Freeform 10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34" name="Rectangle 107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35" name="Freeform 10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36" name="Freeform 10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37" name="Rectangle 110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13738" name="Group 11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763" name="AutoShape 11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764" name="AutoShape 113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3739" name="Rectangle 114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13740" name="Group 11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761" name="AutoShape 11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762" name="AutoShape 117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3741" name="Rectangle 118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42" name="Rectangle 119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13743" name="Group 12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759" name="AutoShape 121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760" name="AutoShape 122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3744" name="Freeform 12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113745" name="Group 12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757" name="AutoShape 12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758" name="AutoShape 12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3746" name="Rectangle 127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47" name="Freeform 12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48" name="Freeform 12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49" name="Oval 130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50" name="Freeform 13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51" name="AutoShape 132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52" name="AutoShape 133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53" name="Oval 134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54" name="Oval 135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3755" name="Oval 136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56" name="Rectangle 137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pic>
        <p:nvPicPr>
          <p:cNvPr id="113672" name="Picture 6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4950"/>
            <a:ext cx="7772400" cy="892175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Web caches (proxy server)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136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957388"/>
            <a:ext cx="3767138" cy="3762375"/>
          </a:xfrm>
        </p:spPr>
        <p:txBody>
          <a:bodyPr/>
          <a:lstStyle/>
          <a:p>
            <a:r>
              <a:rPr lang="en-US" altLang="en-US" sz="2400" smtClean="0">
                <a:ea typeface="ＭＳ Ｐゴシック" pitchFamily="34" charset="-128"/>
              </a:rPr>
              <a:t>user sets browser: Web accesses via  cache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browser sends all HTTP requests to cache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object in cache: cache returns object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else cache requests object from origin server, then returns object to client</a:t>
            </a:r>
          </a:p>
        </p:txBody>
      </p:sp>
      <p:sp>
        <p:nvSpPr>
          <p:cNvPr id="113675" name="Rectangle 4"/>
          <p:cNvSpPr>
            <a:spLocks noChangeArrowheads="1"/>
          </p:cNvSpPr>
          <p:nvPr/>
        </p:nvSpPr>
        <p:spPr bwMode="auto">
          <a:xfrm>
            <a:off x="393700" y="1265238"/>
            <a:ext cx="87503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goal:</a:t>
            </a:r>
            <a:r>
              <a:rPr lang="en-US" altLang="en-US">
                <a:solidFill>
                  <a:srgbClr val="000000"/>
                </a:solidFill>
              </a:rPr>
              <a:t> satisfy client request without involving origin server</a:t>
            </a:r>
          </a:p>
        </p:txBody>
      </p:sp>
      <p:sp>
        <p:nvSpPr>
          <p:cNvPr id="113676" name="Text Box 6"/>
          <p:cNvSpPr txBox="1">
            <a:spLocks noChangeArrowheads="1"/>
          </p:cNvSpPr>
          <p:nvPr/>
        </p:nvSpPr>
        <p:spPr bwMode="auto">
          <a:xfrm>
            <a:off x="4171950" y="3368675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client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7" name="Text Box 8"/>
          <p:cNvSpPr txBox="1">
            <a:spLocks noChangeArrowheads="1"/>
          </p:cNvSpPr>
          <p:nvPr/>
        </p:nvSpPr>
        <p:spPr bwMode="auto">
          <a:xfrm>
            <a:off x="5957888" y="2774950"/>
            <a:ext cx="88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proxy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server</a:t>
            </a:r>
            <a:endParaRPr lang="en-US" alt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8" name="Text Box 21"/>
          <p:cNvSpPr txBox="1">
            <a:spLocks noChangeArrowheads="1"/>
          </p:cNvSpPr>
          <p:nvPr/>
        </p:nvSpPr>
        <p:spPr bwMode="auto">
          <a:xfrm>
            <a:off x="4294188" y="5340350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client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4597400" y="4095750"/>
            <a:ext cx="1563688" cy="760413"/>
            <a:chOff x="2896" y="2580"/>
            <a:chExt cx="985" cy="479"/>
          </a:xfrm>
        </p:grpSpPr>
        <p:sp>
          <p:nvSpPr>
            <p:cNvPr id="113731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32" name="Text Box 23"/>
            <p:cNvSpPr txBox="1">
              <a:spLocks noChangeArrowheads="1"/>
            </p:cNvSpPr>
            <p:nvPr/>
          </p:nvSpPr>
          <p:spPr bwMode="auto">
            <a:xfrm rot="-1692639">
              <a:off x="2896" y="264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4781550" y="4183063"/>
            <a:ext cx="1604963" cy="785812"/>
            <a:chOff x="3012" y="2635"/>
            <a:chExt cx="1011" cy="495"/>
          </a:xfrm>
        </p:grpSpPr>
        <p:sp>
          <p:nvSpPr>
            <p:cNvPr id="113729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30" name="Text Box 25"/>
            <p:cNvSpPr txBox="1">
              <a:spLocks noChangeArrowheads="1"/>
            </p:cNvSpPr>
            <p:nvPr/>
          </p:nvSpPr>
          <p:spPr bwMode="auto">
            <a:xfrm rot="-1737783">
              <a:off x="3012" y="2847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4765675" y="3124200"/>
            <a:ext cx="3251200" cy="730250"/>
            <a:chOff x="3002" y="1979"/>
            <a:chExt cx="2048" cy="460"/>
          </a:xfrm>
        </p:grpSpPr>
        <p:sp>
          <p:nvSpPr>
            <p:cNvPr id="113726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27" name="Text Box 22"/>
            <p:cNvSpPr txBox="1">
              <a:spLocks noChangeArrowheads="1"/>
            </p:cNvSpPr>
            <p:nvPr/>
          </p:nvSpPr>
          <p:spPr bwMode="auto">
            <a:xfrm rot="1422049">
              <a:off x="3083" y="200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113728" name="Text Box 45"/>
            <p:cNvSpPr txBox="1">
              <a:spLocks noChangeArrowheads="1"/>
            </p:cNvSpPr>
            <p:nvPr/>
          </p:nvSpPr>
          <p:spPr bwMode="auto">
            <a:xfrm rot="-1419968">
              <a:off x="4114" y="201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</p:grpSp>
      <p:sp>
        <p:nvSpPr>
          <p:cNvPr id="113682" name="Text Box 47"/>
          <p:cNvSpPr txBox="1">
            <a:spLocks noChangeArrowheads="1"/>
          </p:cNvSpPr>
          <p:nvPr/>
        </p:nvSpPr>
        <p:spPr bwMode="auto">
          <a:xfrm>
            <a:off x="7999413" y="5421313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origin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server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83" name="Text Box 48"/>
          <p:cNvSpPr txBox="1">
            <a:spLocks noChangeArrowheads="1"/>
          </p:cNvSpPr>
          <p:nvPr/>
        </p:nvSpPr>
        <p:spPr bwMode="auto">
          <a:xfrm>
            <a:off x="8016875" y="3484563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origin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server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84" name="Rectangle 55"/>
          <p:cNvSpPr>
            <a:spLocks noChangeArrowheads="1"/>
          </p:cNvSpPr>
          <p:nvPr/>
        </p:nvSpPr>
        <p:spPr bwMode="auto">
          <a:xfrm>
            <a:off x="6946900" y="434975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113685" name="Picture 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26320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3992563" y="2671763"/>
            <a:ext cx="4178300" cy="1814512"/>
            <a:chOff x="2515" y="1687"/>
            <a:chExt cx="2632" cy="1143"/>
          </a:xfrm>
        </p:grpSpPr>
        <p:sp>
          <p:nvSpPr>
            <p:cNvPr id="113721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22" name="Text Box 24"/>
            <p:cNvSpPr txBox="1">
              <a:spLocks noChangeArrowheads="1"/>
            </p:cNvSpPr>
            <p:nvPr/>
          </p:nvSpPr>
          <p:spPr bwMode="auto">
            <a:xfrm rot="1411598">
              <a:off x="2906" y="2244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113723" name="Text Box 46"/>
            <p:cNvSpPr txBox="1">
              <a:spLocks noChangeArrowheads="1"/>
            </p:cNvSpPr>
            <p:nvPr/>
          </p:nvSpPr>
          <p:spPr bwMode="auto">
            <a:xfrm rot="-1415789">
              <a:off x="4136" y="2232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  <p:pic>
          <p:nvPicPr>
            <p:cNvPr id="113724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725" name="Picture 5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1069" name="Picture 6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46132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688" name="Group 69"/>
          <p:cNvGrpSpPr>
            <a:grpSpLocks/>
          </p:cNvGrpSpPr>
          <p:nvPr/>
        </p:nvGrpSpPr>
        <p:grpSpPr bwMode="auto">
          <a:xfrm>
            <a:off x="8112125" y="4764088"/>
            <a:ext cx="433388" cy="715962"/>
            <a:chOff x="4140" y="429"/>
            <a:chExt cx="1425" cy="2396"/>
          </a:xfrm>
        </p:grpSpPr>
        <p:sp>
          <p:nvSpPr>
            <p:cNvPr id="113689" name="Freeform 7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690" name="Rectangle 7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691" name="Freeform 7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692" name="Freeform 7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693" name="Rectangle 74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13694" name="Group 7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719" name="AutoShape 7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720" name="AutoShape 7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3695" name="Rectangle 78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13696" name="Group 7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717" name="AutoShape 80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718" name="AutoShape 8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3697" name="Rectangle 8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698" name="Rectangle 83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13699" name="Group 8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715" name="AutoShape 85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716" name="AutoShape 8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3700" name="Freeform 8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113701" name="Group 8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713" name="AutoShape 8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3714" name="AutoShape 90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13702" name="Rectangle 91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03" name="Freeform 9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04" name="Freeform 9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05" name="Oval 94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06" name="Freeform 9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13707" name="AutoShape 96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08" name="AutoShape 97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09" name="Oval 98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10" name="Oval 99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3711" name="Oval 100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712" name="Rectangle 101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7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1571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19DC69C0-C404-48C7-9316-81FEDB7FF352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15716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47738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More about Web caching</a:t>
            </a: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cache acts as both client and server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server for original requesting client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client to origin server</a:t>
            </a:r>
          </a:p>
          <a:p>
            <a:r>
              <a:rPr lang="en-US" altLang="en-US" smtClean="0">
                <a:ea typeface="ＭＳ Ｐゴシック" pitchFamily="34" charset="-128"/>
              </a:rPr>
              <a:t>typically cache is installed by ISP (university, company, residential ISP)</a:t>
            </a:r>
          </a:p>
        </p:txBody>
      </p:sp>
      <p:sp>
        <p:nvSpPr>
          <p:cNvPr id="11571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41592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why Web caching?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reduce response time for client request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reduce traffic on an institution</a:t>
            </a:r>
            <a:r>
              <a:rPr lang="en-US" altLang="ja-JP" dirty="0" smtClean="0">
                <a:ea typeface="ＭＳ Ｐゴシック" pitchFamily="34" charset="-128"/>
              </a:rPr>
              <a:t>’s access link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Internet dense with caches: enables </a:t>
            </a:r>
            <a:r>
              <a:rPr lang="en-US" altLang="ja-JP" dirty="0" smtClean="0">
                <a:ea typeface="ＭＳ Ｐゴシック" pitchFamily="34" charset="-128"/>
              </a:rPr>
              <a:t>“poor” content providers to effectively deliver content (so too does P2P file sharing)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66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12595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t>2-</a:t>
            </a:r>
            <a:fld id="{F87754B4-502B-4E92-8C80-2CE8F94DE7AB}" type="slidenum">
              <a:rPr lang="en-US" altLang="en-US" sz="120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193675"/>
            <a:ext cx="7962900" cy="739775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Conditional GET 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8288" y="1403350"/>
            <a:ext cx="3743325" cy="5132388"/>
          </a:xfrm>
        </p:spPr>
        <p:txBody>
          <a:bodyPr/>
          <a:lstStyle/>
          <a:p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Goal:</a:t>
            </a:r>
            <a:r>
              <a:rPr lang="en-US" altLang="en-US" sz="2400" dirty="0" smtClean="0">
                <a:ea typeface="ＭＳ Ｐゴシック" pitchFamily="34" charset="-128"/>
              </a:rPr>
              <a:t> don</a:t>
            </a:r>
            <a:r>
              <a:rPr lang="en-US" altLang="ja-JP" sz="2400" dirty="0" smtClean="0">
                <a:ea typeface="ＭＳ Ｐゴシック" pitchFamily="34" charset="-128"/>
              </a:rPr>
              <a:t>’t send object if cache has up-to-date cached version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no object transmission delay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lower link utilization</a:t>
            </a:r>
          </a:p>
          <a:p>
            <a:r>
              <a:rPr lang="en-US" altLang="en-US" sz="2400" i="1" dirty="0" smtClean="0">
                <a:ea typeface="ＭＳ Ｐゴシック" pitchFamily="34" charset="-128"/>
              </a:rPr>
              <a:t>cache:</a:t>
            </a:r>
            <a:r>
              <a:rPr lang="en-US" altLang="en-US" sz="2400" dirty="0" smtClean="0">
                <a:ea typeface="ＭＳ Ｐゴシック" pitchFamily="34" charset="-128"/>
              </a:rPr>
              <a:t> specify date of cached copy in HTTP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If-modified-since: &lt;date&gt;</a:t>
            </a:r>
          </a:p>
          <a:p>
            <a:r>
              <a:rPr lang="en-US" altLang="en-US" sz="2400" i="1" dirty="0" smtClean="0">
                <a:ea typeface="ＭＳ Ｐゴシック" pitchFamily="34" charset="-128"/>
              </a:rPr>
              <a:t>server:</a:t>
            </a:r>
            <a:r>
              <a:rPr lang="en-US" altLang="en-US" sz="2400" dirty="0" smtClean="0">
                <a:ea typeface="ＭＳ Ｐゴシック" pitchFamily="34" charset="-128"/>
              </a:rPr>
              <a:t> response contains no object if cached copy is up-to-date: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HTTP/1.0 304 Not Modified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4521200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4827588" y="1998663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HTTP request msg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charset="0"/>
              </a:rPr>
              <a:t>If-modified-since: &lt;date&gt;</a:t>
            </a:r>
            <a:endParaRPr lang="en-US" altLang="en-US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 flipH="1">
            <a:off x="4540250" y="2860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808538" y="2854325"/>
            <a:ext cx="2643187" cy="865188"/>
            <a:chOff x="2698" y="2036"/>
            <a:chExt cx="1665" cy="545"/>
          </a:xfrm>
        </p:grpSpPr>
        <p:sp>
          <p:nvSpPr>
            <p:cNvPr id="126008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6009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HTTP response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charset="0"/>
                </a:rPr>
                <a:t>HTTP/1.0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Arial" charset="0"/>
                </a:rPr>
                <a:t>304 Not Modified</a:t>
              </a:r>
              <a:endParaRPr lang="en-US" altLang="en-US" sz="20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67596" name="Text Box 28"/>
          <p:cNvSpPr txBox="1">
            <a:spLocks noChangeArrowheads="1"/>
          </p:cNvSpPr>
          <p:nvPr/>
        </p:nvSpPr>
        <p:spPr bwMode="auto">
          <a:xfrm>
            <a:off x="7905750" y="2149475"/>
            <a:ext cx="104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object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not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modified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before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&lt;date&gt;</a:t>
            </a:r>
          </a:p>
        </p:txBody>
      </p:sp>
      <p:sp>
        <p:nvSpPr>
          <p:cNvPr id="67597" name="Line 31"/>
          <p:cNvSpPr>
            <a:spLocks noChangeShapeType="1"/>
          </p:cNvSpPr>
          <p:nvPr/>
        </p:nvSpPr>
        <p:spPr bwMode="auto">
          <a:xfrm>
            <a:off x="4278313" y="4079875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7598" name="Line 32"/>
          <p:cNvSpPr>
            <a:spLocks noChangeShapeType="1"/>
          </p:cNvSpPr>
          <p:nvPr/>
        </p:nvSpPr>
        <p:spPr bwMode="auto">
          <a:xfrm>
            <a:off x="4587875" y="4678363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7599" name="Text Box 34"/>
          <p:cNvSpPr txBox="1">
            <a:spLocks noChangeArrowheads="1"/>
          </p:cNvSpPr>
          <p:nvPr/>
        </p:nvSpPr>
        <p:spPr bwMode="auto">
          <a:xfrm>
            <a:off x="4832350" y="4562475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HTTP request msg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charset="0"/>
              </a:rPr>
              <a:t>If-modified-since: &lt;date&gt;</a:t>
            </a:r>
            <a:endParaRPr lang="en-US" altLang="en-US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600" name="Line 35"/>
          <p:cNvSpPr>
            <a:spLocks noChangeShapeType="1"/>
          </p:cNvSpPr>
          <p:nvPr/>
        </p:nvSpPr>
        <p:spPr bwMode="auto">
          <a:xfrm flipH="1">
            <a:off x="4606925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7601" name="Text Box 38"/>
          <p:cNvSpPr txBox="1">
            <a:spLocks noChangeArrowheads="1"/>
          </p:cNvSpPr>
          <p:nvPr/>
        </p:nvSpPr>
        <p:spPr bwMode="auto">
          <a:xfrm>
            <a:off x="4851400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HTTP response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charset="0"/>
              </a:rPr>
              <a:t>HTTP/1.0 200 OK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charset="0"/>
              </a:rPr>
              <a:t>&lt;data&gt;</a:t>
            </a:r>
          </a:p>
        </p:txBody>
      </p:sp>
      <p:sp>
        <p:nvSpPr>
          <p:cNvPr id="67602" name="Text Box 39"/>
          <p:cNvSpPr txBox="1">
            <a:spLocks noChangeArrowheads="1"/>
          </p:cNvSpPr>
          <p:nvPr/>
        </p:nvSpPr>
        <p:spPr bwMode="auto">
          <a:xfrm>
            <a:off x="7985125" y="4808538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object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modified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after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&lt;date&gt;</a:t>
            </a:r>
          </a:p>
        </p:txBody>
      </p:sp>
      <p:sp>
        <p:nvSpPr>
          <p:cNvPr id="125969" name="Text Box 5"/>
          <p:cNvSpPr txBox="1">
            <a:spLocks noChangeArrowheads="1"/>
          </p:cNvSpPr>
          <p:nvPr/>
        </p:nvSpPr>
        <p:spPr bwMode="auto">
          <a:xfrm>
            <a:off x="3797300" y="106203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client</a:t>
            </a:r>
          </a:p>
        </p:txBody>
      </p:sp>
      <p:sp>
        <p:nvSpPr>
          <p:cNvPr id="125970" name="Text Box 6"/>
          <p:cNvSpPr txBox="1">
            <a:spLocks noChangeArrowheads="1"/>
          </p:cNvSpPr>
          <p:nvPr/>
        </p:nvSpPr>
        <p:spPr bwMode="auto">
          <a:xfrm>
            <a:off x="7483475" y="105727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server</a:t>
            </a:r>
          </a:p>
        </p:txBody>
      </p:sp>
      <p:pic>
        <p:nvPicPr>
          <p:cNvPr id="125971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7620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972" name="Group 34"/>
          <p:cNvGrpSpPr>
            <a:grpSpLocks/>
          </p:cNvGrpSpPr>
          <p:nvPr/>
        </p:nvGrpSpPr>
        <p:grpSpPr bwMode="auto">
          <a:xfrm>
            <a:off x="7073900" y="977900"/>
            <a:ext cx="422275" cy="685800"/>
            <a:chOff x="4140" y="429"/>
            <a:chExt cx="1425" cy="2396"/>
          </a:xfrm>
        </p:grpSpPr>
        <p:sp>
          <p:nvSpPr>
            <p:cNvPr id="125976" name="Freeform 3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5977" name="Rectangle 36"/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978" name="Freeform 3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5979" name="Freeform 3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5980" name="Rectangle 39"/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25981" name="Group 4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6006" name="AutoShape 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6007" name="AutoShape 42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25982" name="Rectangle 43"/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25983" name="Group 4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6004" name="AutoShape 4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6005" name="AutoShape 46"/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25984" name="Rectangle 47"/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985" name="Rectangle 48"/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25986" name="Group 4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6002" name="AutoShape 5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6003" name="AutoShape 51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25987" name="Freeform 5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125988" name="Group 5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6000" name="AutoShape 54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6001" name="AutoShape 55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25989" name="Rectangle 56"/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990" name="Freeform 5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5991" name="Freeform 5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5992" name="Oval 59"/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993" name="Freeform 6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25994" name="AutoShape 6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995" name="AutoShape 62"/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996" name="Oval 63"/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997" name="Oval 64"/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5998" name="Oval 65"/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999" name="Rectangle 66"/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25973" name="Group 67"/>
          <p:cNvGrpSpPr>
            <a:grpSpLocks/>
          </p:cNvGrpSpPr>
          <p:nvPr/>
        </p:nvGrpSpPr>
        <p:grpSpPr bwMode="auto">
          <a:xfrm>
            <a:off x="4373563" y="1022350"/>
            <a:ext cx="742950" cy="742950"/>
            <a:chOff x="-44" y="1473"/>
            <a:chExt cx="981" cy="1105"/>
          </a:xfrm>
        </p:grpSpPr>
        <p:pic>
          <p:nvPicPr>
            <p:cNvPr id="12597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7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8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3" grpId="0" animBg="1"/>
      <p:bldP spid="67594" grpId="0" animBg="1"/>
      <p:bldP spid="67596" grpId="0"/>
      <p:bldP spid="67597" grpId="0" animBg="1"/>
      <p:bldP spid="67598" grpId="0" animBg="1"/>
      <p:bldP spid="67599" grpId="0" animBg="1"/>
      <p:bldP spid="67600" grpId="0" animBg="1"/>
      <p:bldP spid="67601" grpId="0" animBg="1"/>
      <p:bldP spid="676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C92FE075-E751-4AFC-AECE-DE212FD96A64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0484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8207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77724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application layer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u="sng" smtClean="0">
                <a:solidFill>
                  <a:srgbClr val="CC0000"/>
                </a:solidFill>
                <a:ea typeface="ＭＳ Ｐゴシック" pitchFamily="34" charset="-128"/>
              </a:rPr>
              <a:t>our goals:</a:t>
            </a: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conceptual, implementation aspects of network application protocols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transport-layer service models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client-server paradigm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peer-to-peer paradigm</a:t>
            </a:r>
            <a:endParaRPr lang="en-US" altLang="en-US" sz="2000" smtClean="0">
              <a:ea typeface="ＭＳ Ｐゴシック" pitchFamily="34" charset="-128"/>
            </a:endParaRPr>
          </a:p>
        </p:txBody>
      </p:sp>
      <p:sp>
        <p:nvSpPr>
          <p:cNvPr id="204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441450"/>
            <a:ext cx="3667125" cy="4648200"/>
          </a:xfrm>
        </p:spPr>
        <p:txBody>
          <a:bodyPr/>
          <a:lstStyle/>
          <a:p>
            <a:r>
              <a:rPr lang="en-US" altLang="en-US" sz="2400" smtClean="0">
                <a:ea typeface="ＭＳ Ｐゴシック" pitchFamily="34" charset="-128"/>
              </a:rPr>
              <a:t>learn about protocols by examining popular application-level protocols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HTTP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FTP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SMTP / POP3 / IMAP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DNS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creating network applications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socket API</a:t>
            </a:r>
          </a:p>
        </p:txBody>
      </p:sp>
    </p:spTree>
    <p:extLst>
      <p:ext uri="{BB962C8B-B14F-4D97-AF65-F5344CB8AC3E}">
        <p14:creationId xmlns:p14="http://schemas.microsoft.com/office/powerpoint/2010/main" val="5459151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727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40DE506-C4C8-4BD1-AFD3-A351FD791E52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2.1 principles of network applications</a:t>
            </a:r>
          </a:p>
          <a:p>
            <a:pPr marL="912813" lvl="1"/>
            <a:r>
              <a:rPr lang="en-US" altLang="en-US" smtClean="0">
                <a:ea typeface="ＭＳ Ｐゴシック" pitchFamily="34" charset="-128"/>
              </a:rPr>
              <a:t>app architectures</a:t>
            </a:r>
          </a:p>
          <a:p>
            <a:pPr marL="912813" lvl="1"/>
            <a:r>
              <a:rPr lang="en-US" altLang="en-US" smtClean="0">
                <a:ea typeface="ＭＳ Ｐゴシック" pitchFamily="34" charset="-128"/>
              </a:rPr>
              <a:t>app requirements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2.2 Web and HTTP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  <a:ea typeface="ＭＳ Ｐゴシック" pitchFamily="34" charset="-128"/>
              </a:rPr>
              <a:t>2.3 FTP</a:t>
            </a:r>
            <a:r>
              <a:rPr lang="en-US" altLang="en-US" smtClean="0">
                <a:ea typeface="ＭＳ Ｐゴシック" pitchFamily="34" charset="-128"/>
              </a:rPr>
              <a:t>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 altLang="en-US" smtClean="0"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727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2.7 socket programming with UDP and TCP</a:t>
            </a:r>
          </a:p>
        </p:txBody>
      </p:sp>
      <p:pic>
        <p:nvPicPr>
          <p:cNvPr id="7271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91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7373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938C2B8D-376D-4CB9-BD21-0A7EA4454CB3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3732" name="Picture 4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350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Freeform 46"/>
          <p:cNvSpPr>
            <a:spLocks/>
          </p:cNvSpPr>
          <p:nvPr/>
        </p:nvSpPr>
        <p:spPr bwMode="auto">
          <a:xfrm>
            <a:off x="6161088" y="2220913"/>
            <a:ext cx="1100137" cy="282575"/>
          </a:xfrm>
          <a:custGeom>
            <a:avLst/>
            <a:gdLst>
              <a:gd name="T0" fmla="*/ 0 w 693"/>
              <a:gd name="T1" fmla="*/ 2147483647 h 178"/>
              <a:gd name="T2" fmla="*/ 2147483647 w 693"/>
              <a:gd name="T3" fmla="*/ 0 h 178"/>
              <a:gd name="T4" fmla="*/ 2147483647 w 693"/>
              <a:gd name="T5" fmla="*/ 0 h 178"/>
              <a:gd name="T6" fmla="*/ 2147483647 w 693"/>
              <a:gd name="T7" fmla="*/ 2147483647 h 178"/>
              <a:gd name="T8" fmla="*/ 0 w 693"/>
              <a:gd name="T9" fmla="*/ 2147483647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3"/>
              <a:gd name="T16" fmla="*/ 0 h 178"/>
              <a:gd name="T17" fmla="*/ 693 w 693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3" h="178">
                <a:moveTo>
                  <a:pt x="0" y="116"/>
                </a:moveTo>
                <a:lnTo>
                  <a:pt x="247" y="0"/>
                </a:lnTo>
                <a:lnTo>
                  <a:pt x="693" y="0"/>
                </a:lnTo>
                <a:lnTo>
                  <a:pt x="137" y="178"/>
                </a:lnTo>
                <a:lnTo>
                  <a:pt x="0" y="116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3734" name="Freeform 43"/>
          <p:cNvSpPr>
            <a:spLocks/>
          </p:cNvSpPr>
          <p:nvPr/>
        </p:nvSpPr>
        <p:spPr bwMode="auto">
          <a:xfrm>
            <a:off x="2601913" y="2220913"/>
            <a:ext cx="1784350" cy="282575"/>
          </a:xfrm>
          <a:custGeom>
            <a:avLst/>
            <a:gdLst>
              <a:gd name="T0" fmla="*/ 0 w 1124"/>
              <a:gd name="T1" fmla="*/ 2147483647 h 178"/>
              <a:gd name="T2" fmla="*/ 2147483647 w 1124"/>
              <a:gd name="T3" fmla="*/ 2147483647 h 178"/>
              <a:gd name="T4" fmla="*/ 2147483647 w 1124"/>
              <a:gd name="T5" fmla="*/ 0 h 178"/>
              <a:gd name="T6" fmla="*/ 2147483647 w 1124"/>
              <a:gd name="T7" fmla="*/ 2147483647 h 178"/>
              <a:gd name="T8" fmla="*/ 0 w 1124"/>
              <a:gd name="T9" fmla="*/ 2147483647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4"/>
              <a:gd name="T16" fmla="*/ 0 h 178"/>
              <a:gd name="T17" fmla="*/ 1124 w 1124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4" h="178">
                <a:moveTo>
                  <a:pt x="0" y="178"/>
                </a:moveTo>
                <a:lnTo>
                  <a:pt x="41" y="7"/>
                </a:lnTo>
                <a:lnTo>
                  <a:pt x="1124" y="0"/>
                </a:lnTo>
                <a:lnTo>
                  <a:pt x="247" y="171"/>
                </a:lnTo>
                <a:lnTo>
                  <a:pt x="0" y="178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37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6375"/>
            <a:ext cx="7772400" cy="860425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FTP: the file transfer protocol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3736" name="Text Box 16"/>
          <p:cNvSpPr txBox="1">
            <a:spLocks noChangeArrowheads="1"/>
          </p:cNvSpPr>
          <p:nvPr/>
        </p:nvSpPr>
        <p:spPr bwMode="auto">
          <a:xfrm>
            <a:off x="4645025" y="1255713"/>
            <a:ext cx="1712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file transfer</a:t>
            </a:r>
          </a:p>
        </p:txBody>
      </p:sp>
      <p:grpSp>
        <p:nvGrpSpPr>
          <p:cNvPr id="73737" name="Group 17"/>
          <p:cNvGrpSpPr>
            <a:grpSpLocks/>
          </p:cNvGrpSpPr>
          <p:nvPr/>
        </p:nvGrpSpPr>
        <p:grpSpPr bwMode="auto">
          <a:xfrm>
            <a:off x="6537325" y="1411288"/>
            <a:ext cx="749300" cy="828675"/>
            <a:chOff x="3914" y="1386"/>
            <a:chExt cx="472" cy="522"/>
          </a:xfrm>
        </p:grpSpPr>
        <p:sp>
          <p:nvSpPr>
            <p:cNvPr id="73791" name="Rectangle 18"/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3792" name="Text Box 19"/>
            <p:cNvSpPr txBox="1">
              <a:spLocks noChangeArrowheads="1"/>
            </p:cNvSpPr>
            <p:nvPr/>
          </p:nvSpPr>
          <p:spPr bwMode="auto">
            <a:xfrm>
              <a:off x="3914" y="1463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FTP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3738" name="Group 20"/>
          <p:cNvGrpSpPr>
            <a:grpSpLocks/>
          </p:cNvGrpSpPr>
          <p:nvPr/>
        </p:nvGrpSpPr>
        <p:grpSpPr bwMode="auto">
          <a:xfrm>
            <a:off x="2582863" y="1401763"/>
            <a:ext cx="1789112" cy="852487"/>
            <a:chOff x="1645" y="1326"/>
            <a:chExt cx="1127" cy="537"/>
          </a:xfrm>
        </p:grpSpPr>
        <p:sp>
          <p:nvSpPr>
            <p:cNvPr id="73787" name="Rectangle 21"/>
            <p:cNvSpPr>
              <a:spLocks noChangeArrowheads="1"/>
            </p:cNvSpPr>
            <p:nvPr/>
          </p:nvSpPr>
          <p:spPr bwMode="auto"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3788" name="Rectangle 22"/>
            <p:cNvSpPr>
              <a:spLocks noChangeArrowheads="1"/>
            </p:cNvSpPr>
            <p:nvPr/>
          </p:nvSpPr>
          <p:spPr bwMode="auto"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3789" name="Text Box 23"/>
            <p:cNvSpPr txBox="1">
              <a:spLocks noChangeArrowheads="1"/>
            </p:cNvSpPr>
            <p:nvPr/>
          </p:nvSpPr>
          <p:spPr bwMode="auto">
            <a:xfrm>
              <a:off x="1645" y="1343"/>
              <a:ext cx="73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FTP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user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interface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790" name="Text Box 24"/>
            <p:cNvSpPr txBox="1">
              <a:spLocks noChangeArrowheads="1"/>
            </p:cNvSpPr>
            <p:nvPr/>
          </p:nvSpPr>
          <p:spPr bwMode="auto">
            <a:xfrm>
              <a:off x="2341" y="1403"/>
              <a:ext cx="41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FTP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client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73739" name="Text Box 32"/>
          <p:cNvSpPr txBox="1">
            <a:spLocks noChangeArrowheads="1"/>
          </p:cNvSpPr>
          <p:nvPr/>
        </p:nvSpPr>
        <p:spPr bwMode="auto">
          <a:xfrm>
            <a:off x="3881438" y="2522538"/>
            <a:ext cx="1076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local file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system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40" name="Line 33"/>
          <p:cNvSpPr>
            <a:spLocks noChangeShapeType="1"/>
          </p:cNvSpPr>
          <p:nvPr/>
        </p:nvSpPr>
        <p:spPr bwMode="auto">
          <a:xfrm>
            <a:off x="3219450" y="2239963"/>
            <a:ext cx="32385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3741" name="Line 34"/>
          <p:cNvSpPr>
            <a:spLocks noChangeShapeType="1"/>
          </p:cNvSpPr>
          <p:nvPr/>
        </p:nvSpPr>
        <p:spPr bwMode="auto">
          <a:xfrm flipH="1">
            <a:off x="3714750" y="2230438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3742" name="Text Box 41"/>
          <p:cNvSpPr txBox="1">
            <a:spLocks noChangeArrowheads="1"/>
          </p:cNvSpPr>
          <p:nvPr/>
        </p:nvSpPr>
        <p:spPr bwMode="auto">
          <a:xfrm>
            <a:off x="7161213" y="2333625"/>
            <a:ext cx="1457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remote file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system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43" name="Line 42"/>
          <p:cNvSpPr>
            <a:spLocks noChangeShapeType="1"/>
          </p:cNvSpPr>
          <p:nvPr/>
        </p:nvSpPr>
        <p:spPr bwMode="auto">
          <a:xfrm>
            <a:off x="6915150" y="2239963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73744" name="Picture 43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454150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5" name="Text Box 44"/>
          <p:cNvSpPr txBox="1">
            <a:spLocks noChangeArrowheads="1"/>
          </p:cNvSpPr>
          <p:nvPr/>
        </p:nvSpPr>
        <p:spPr bwMode="auto">
          <a:xfrm>
            <a:off x="1379538" y="2162175"/>
            <a:ext cx="971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user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at host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46" name="Line 45"/>
          <p:cNvSpPr>
            <a:spLocks noChangeShapeType="1"/>
          </p:cNvSpPr>
          <p:nvPr/>
        </p:nvSpPr>
        <p:spPr bwMode="auto">
          <a:xfrm>
            <a:off x="2028825" y="1849438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3747" name="AutoShape 327"/>
          <p:cNvSpPr>
            <a:spLocks noChangeArrowheads="1"/>
          </p:cNvSpPr>
          <p:nvPr/>
        </p:nvSpPr>
        <p:spPr bwMode="auto">
          <a:xfrm>
            <a:off x="3333750" y="2673350"/>
            <a:ext cx="569913" cy="4286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3748" name="AutoShape 327"/>
          <p:cNvSpPr>
            <a:spLocks noChangeArrowheads="1"/>
          </p:cNvSpPr>
          <p:nvPr/>
        </p:nvSpPr>
        <p:spPr bwMode="auto">
          <a:xfrm>
            <a:off x="6665913" y="2628900"/>
            <a:ext cx="569912" cy="4286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3749" name="Rectangle 3"/>
          <p:cNvSpPr>
            <a:spLocks noChangeArrowheads="1"/>
          </p:cNvSpPr>
          <p:nvPr/>
        </p:nvSpPr>
        <p:spPr bwMode="auto">
          <a:xfrm>
            <a:off x="744538" y="3751263"/>
            <a:ext cx="80137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75000"/>
              </a:lnSpc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transfer file to/from remote host</a:t>
            </a:r>
          </a:p>
          <a:p>
            <a:pPr eaLnBrk="0" fontAlgn="base" hangingPunct="0">
              <a:lnSpc>
                <a:spcPct val="75000"/>
              </a:lnSpc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client/server model</a:t>
            </a:r>
          </a:p>
          <a:p>
            <a:pPr lvl="1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i="1" dirty="0">
                <a:solidFill>
                  <a:srgbClr val="CC0000"/>
                </a:solidFill>
              </a:rPr>
              <a:t>client:</a:t>
            </a:r>
            <a:r>
              <a:rPr lang="en-US" altLang="en-US" dirty="0">
                <a:solidFill>
                  <a:srgbClr val="000000"/>
                </a:solidFill>
              </a:rPr>
              <a:t> side that initiates transfer (either to/from remote)</a:t>
            </a:r>
          </a:p>
          <a:p>
            <a:pPr lvl="1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i="1" dirty="0">
                <a:solidFill>
                  <a:srgbClr val="CC0000"/>
                </a:solidFill>
              </a:rPr>
              <a:t>server:</a:t>
            </a:r>
            <a:r>
              <a:rPr lang="en-US" altLang="en-US" dirty="0">
                <a:solidFill>
                  <a:srgbClr val="000000"/>
                </a:solidFill>
              </a:rPr>
              <a:t> remote host</a:t>
            </a:r>
          </a:p>
          <a:p>
            <a:pPr eaLnBrk="0" fontAlgn="base" hangingPunct="0">
              <a:lnSpc>
                <a:spcPct val="75000"/>
              </a:lnSpc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ftp: RFC 959</a:t>
            </a:r>
          </a:p>
          <a:p>
            <a:pPr eaLnBrk="0" fontAlgn="base" hangingPunct="0">
              <a:lnSpc>
                <a:spcPct val="75000"/>
              </a:lnSpc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ftp server: port 21</a:t>
            </a:r>
          </a:p>
        </p:txBody>
      </p:sp>
      <p:sp>
        <p:nvSpPr>
          <p:cNvPr id="73750" name="Line 49"/>
          <p:cNvSpPr>
            <a:spLocks noChangeShapeType="1"/>
          </p:cNvSpPr>
          <p:nvPr/>
        </p:nvSpPr>
        <p:spPr bwMode="auto">
          <a:xfrm>
            <a:off x="4365625" y="1714500"/>
            <a:ext cx="21875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73751" name="Group 51"/>
          <p:cNvGrpSpPr>
            <a:grpSpLocks/>
          </p:cNvGrpSpPr>
          <p:nvPr/>
        </p:nvGrpSpPr>
        <p:grpSpPr bwMode="auto">
          <a:xfrm>
            <a:off x="6008688" y="2327275"/>
            <a:ext cx="476250" cy="749300"/>
            <a:chOff x="4140" y="429"/>
            <a:chExt cx="1425" cy="2396"/>
          </a:xfrm>
        </p:grpSpPr>
        <p:sp>
          <p:nvSpPr>
            <p:cNvPr id="73755" name="Freeform 5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3756" name="Rectangle 53"/>
            <p:cNvSpPr>
              <a:spLocks noChangeArrowheads="1"/>
            </p:cNvSpPr>
            <p:nvPr/>
          </p:nvSpPr>
          <p:spPr bwMode="auto">
            <a:xfrm>
              <a:off x="4207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757" name="Freeform 5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3758" name="Freeform 5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3759" name="Rectangle 56"/>
            <p:cNvSpPr>
              <a:spLocks noChangeArrowheads="1"/>
            </p:cNvSpPr>
            <p:nvPr/>
          </p:nvSpPr>
          <p:spPr bwMode="auto">
            <a:xfrm>
              <a:off x="4211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3760" name="Group 5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3785" name="AutoShape 58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4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3786" name="AutoShape 5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3761" name="Rectangle 60"/>
            <p:cNvSpPr>
              <a:spLocks noChangeArrowheads="1"/>
            </p:cNvSpPr>
            <p:nvPr/>
          </p:nvSpPr>
          <p:spPr bwMode="auto">
            <a:xfrm>
              <a:off x="4226" y="101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3762" name="Group 6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783" name="AutoShape 62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3784" name="AutoShape 6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8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3763" name="Rectangle 64"/>
            <p:cNvSpPr>
              <a:spLocks noChangeArrowheads="1"/>
            </p:cNvSpPr>
            <p:nvPr/>
          </p:nvSpPr>
          <p:spPr bwMode="auto">
            <a:xfrm>
              <a:off x="4216" y="1358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764" name="Rectangle 65"/>
            <p:cNvSpPr>
              <a:spLocks noChangeArrowheads="1"/>
            </p:cNvSpPr>
            <p:nvPr/>
          </p:nvSpPr>
          <p:spPr bwMode="auto">
            <a:xfrm>
              <a:off x="4230" y="1657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3765" name="Group 6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781" name="AutoShape 67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3782" name="AutoShape 68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3766" name="Freeform 6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73767" name="Group 7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3779" name="AutoShape 71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3780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3768" name="Rectangle 73"/>
            <p:cNvSpPr>
              <a:spLocks noChangeArrowheads="1"/>
            </p:cNvSpPr>
            <p:nvPr/>
          </p:nvSpPr>
          <p:spPr bwMode="auto">
            <a:xfrm>
              <a:off x="5252" y="429"/>
              <a:ext cx="67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769" name="Freeform 7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3770" name="Freeform 7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3771" name="Oval 76"/>
            <p:cNvSpPr>
              <a:spLocks noChangeArrowheads="1"/>
            </p:cNvSpPr>
            <p:nvPr/>
          </p:nvSpPr>
          <p:spPr bwMode="auto">
            <a:xfrm>
              <a:off x="5518" y="2612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772" name="Freeform 7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3773" name="AutoShape 78"/>
            <p:cNvSpPr>
              <a:spLocks noChangeArrowheads="1"/>
            </p:cNvSpPr>
            <p:nvPr/>
          </p:nvSpPr>
          <p:spPr bwMode="auto">
            <a:xfrm>
              <a:off x="4140" y="2678"/>
              <a:ext cx="1197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774" name="AutoShape 79"/>
            <p:cNvSpPr>
              <a:spLocks noChangeArrowheads="1"/>
            </p:cNvSpPr>
            <p:nvPr/>
          </p:nvSpPr>
          <p:spPr bwMode="auto">
            <a:xfrm>
              <a:off x="4207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775" name="Oval 80"/>
            <p:cNvSpPr>
              <a:spLocks noChangeArrowheads="1"/>
            </p:cNvSpPr>
            <p:nvPr/>
          </p:nvSpPr>
          <p:spPr bwMode="auto">
            <a:xfrm>
              <a:off x="4306" y="2383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776" name="Oval 81"/>
            <p:cNvSpPr>
              <a:spLocks noChangeArrowheads="1"/>
            </p:cNvSpPr>
            <p:nvPr/>
          </p:nvSpPr>
          <p:spPr bwMode="auto">
            <a:xfrm>
              <a:off x="4487" y="2383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3777" name="Oval 82"/>
            <p:cNvSpPr>
              <a:spLocks noChangeArrowheads="1"/>
            </p:cNvSpPr>
            <p:nvPr/>
          </p:nvSpPr>
          <p:spPr bwMode="auto">
            <a:xfrm>
              <a:off x="4663" y="2383"/>
              <a:ext cx="157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778" name="Rectangle 83"/>
            <p:cNvSpPr>
              <a:spLocks noChangeArrowheads="1"/>
            </p:cNvSpPr>
            <p:nvPr/>
          </p:nvSpPr>
          <p:spPr bwMode="auto">
            <a:xfrm>
              <a:off x="5062" y="1835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3752" name="Group 84"/>
          <p:cNvGrpSpPr>
            <a:grpSpLocks/>
          </p:cNvGrpSpPr>
          <p:nvPr/>
        </p:nvGrpSpPr>
        <p:grpSpPr bwMode="auto">
          <a:xfrm>
            <a:off x="2220913" y="2352675"/>
            <a:ext cx="830262" cy="849313"/>
            <a:chOff x="-44" y="1473"/>
            <a:chExt cx="981" cy="1105"/>
          </a:xfrm>
        </p:grpSpPr>
        <p:pic>
          <p:nvPicPr>
            <p:cNvPr id="73753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54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8127 w 356"/>
                <a:gd name="T3" fmla="*/ 4362 h 368"/>
                <a:gd name="T4" fmla="*/ 68956 w 356"/>
                <a:gd name="T5" fmla="*/ 90881 h 368"/>
                <a:gd name="T6" fmla="*/ 15197 w 356"/>
                <a:gd name="T7" fmla="*/ 11365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1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4437269E-726C-46C3-9823-FCDF3F9169AC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63513"/>
            <a:ext cx="7772400" cy="92551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FTP: separate control, data connections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504950"/>
            <a:ext cx="4318000" cy="4964113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FTP client contacts FTP server at port 21, using TCP 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client authorized over control connection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client browses remote directory, sends commands over control connection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when server receives file transfer command, </a:t>
            </a:r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server</a:t>
            </a:r>
            <a:r>
              <a:rPr lang="en-US" altLang="en-US" sz="2400" dirty="0" smtClean="0">
                <a:ea typeface="ＭＳ Ｐゴシック" pitchFamily="34" charset="-128"/>
              </a:rPr>
              <a:t> opens </a:t>
            </a:r>
            <a:r>
              <a:rPr lang="en-US" altLang="en-US" sz="2400" i="1" dirty="0" smtClean="0">
                <a:ea typeface="ＭＳ Ｐゴシック" pitchFamily="34" charset="-128"/>
              </a:rPr>
              <a:t>2</a:t>
            </a:r>
            <a:r>
              <a:rPr lang="en-US" altLang="en-US" sz="2400" i="1" baseline="30000" dirty="0" smtClean="0">
                <a:ea typeface="ＭＳ Ｐゴシック" pitchFamily="34" charset="-128"/>
              </a:rPr>
              <a:t>nd</a:t>
            </a:r>
            <a:r>
              <a:rPr lang="en-US" altLang="en-US" sz="2400" i="1" dirty="0" smtClean="0"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ea typeface="ＭＳ Ｐゴシック" pitchFamily="34" charset="-128"/>
              </a:rPr>
              <a:t>TCP data connection (for file) </a:t>
            </a:r>
            <a:r>
              <a:rPr lang="en-US" altLang="en-US" sz="2400" i="1" dirty="0" smtClean="0">
                <a:ea typeface="ＭＳ Ｐゴシック" pitchFamily="34" charset="-128"/>
              </a:rPr>
              <a:t>to </a:t>
            </a:r>
            <a:r>
              <a:rPr lang="en-US" altLang="en-US" sz="2400" dirty="0" smtClean="0">
                <a:ea typeface="ＭＳ Ｐゴシック" pitchFamily="34" charset="-128"/>
              </a:rPr>
              <a:t>client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after transferring one file, server closes data connection</a:t>
            </a:r>
          </a:p>
        </p:txBody>
      </p:sp>
      <p:sp>
        <p:nvSpPr>
          <p:cNvPr id="74758" name="Text Box 15"/>
          <p:cNvSpPr txBox="1">
            <a:spLocks noChangeArrowheads="1"/>
          </p:cNvSpPr>
          <p:nvPr/>
        </p:nvSpPr>
        <p:spPr bwMode="auto">
          <a:xfrm>
            <a:off x="4838700" y="2533650"/>
            <a:ext cx="717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FTP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74759" name="Text Box 16"/>
          <p:cNvSpPr txBox="1">
            <a:spLocks noChangeArrowheads="1"/>
          </p:cNvSpPr>
          <p:nvPr/>
        </p:nvSpPr>
        <p:spPr bwMode="auto">
          <a:xfrm>
            <a:off x="7856538" y="2543175"/>
            <a:ext cx="8191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FTP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server</a:t>
            </a:r>
          </a:p>
        </p:txBody>
      </p:sp>
      <p:sp>
        <p:nvSpPr>
          <p:cNvPr id="74760" name="Line 17"/>
          <p:cNvSpPr>
            <a:spLocks noChangeShapeType="1"/>
          </p:cNvSpPr>
          <p:nvPr/>
        </p:nvSpPr>
        <p:spPr bwMode="auto">
          <a:xfrm>
            <a:off x="5508625" y="2011363"/>
            <a:ext cx="2562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4761" name="Line 18"/>
          <p:cNvSpPr>
            <a:spLocks noChangeShapeType="1"/>
          </p:cNvSpPr>
          <p:nvPr/>
        </p:nvSpPr>
        <p:spPr bwMode="auto">
          <a:xfrm flipV="1">
            <a:off x="5527675" y="2325688"/>
            <a:ext cx="2562225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4762" name="Text Box 19"/>
          <p:cNvSpPr txBox="1">
            <a:spLocks noChangeArrowheads="1"/>
          </p:cNvSpPr>
          <p:nvPr/>
        </p:nvSpPr>
        <p:spPr bwMode="auto">
          <a:xfrm>
            <a:off x="5580063" y="1473200"/>
            <a:ext cx="24098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CC0000"/>
                </a:solidFill>
                <a:latin typeface="Arial" charset="0"/>
              </a:rPr>
              <a:t>TCP control connection,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CC0000"/>
                </a:solidFill>
                <a:latin typeface="Arial" charset="0"/>
              </a:rPr>
              <a:t>server port 21</a:t>
            </a:r>
            <a:endParaRPr lang="en-US" altLang="en-US" sz="2400" i="1" dirty="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74763" name="Text Box 20"/>
          <p:cNvSpPr txBox="1">
            <a:spLocks noChangeArrowheads="1"/>
          </p:cNvSpPr>
          <p:nvPr/>
        </p:nvSpPr>
        <p:spPr bwMode="auto">
          <a:xfrm>
            <a:off x="5554663" y="2400300"/>
            <a:ext cx="24098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>
                <a:solidFill>
                  <a:srgbClr val="CC0000"/>
                </a:solidFill>
                <a:latin typeface="Arial" charset="0"/>
              </a:rPr>
              <a:t>TCP data connection,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>
                <a:solidFill>
                  <a:srgbClr val="CC0000"/>
                </a:solidFill>
                <a:latin typeface="Arial" charset="0"/>
              </a:rPr>
              <a:t>server port 20</a:t>
            </a:r>
            <a:endParaRPr lang="en-US" altLang="en-US" sz="2400" i="1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4703763" y="3425825"/>
            <a:ext cx="40671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SzPct val="75000"/>
            </a:pPr>
            <a:r>
              <a:rPr lang="en-US" altLang="en-US" sz="2400" dirty="0">
                <a:solidFill>
                  <a:srgbClr val="000000"/>
                </a:solidFill>
              </a:rPr>
              <a:t>server opens another TCP data connection to transfer another file</a:t>
            </a:r>
          </a:p>
          <a:p>
            <a:pPr eaLnBrk="0" fontAlgn="base" hangingPunct="0">
              <a:spcAft>
                <a:spcPct val="0"/>
              </a:spcAft>
              <a:buSzPct val="75000"/>
            </a:pPr>
            <a:r>
              <a:rPr lang="en-US" altLang="en-US" sz="2400" dirty="0">
                <a:solidFill>
                  <a:srgbClr val="000000"/>
                </a:solidFill>
              </a:rPr>
              <a:t>control connection: </a:t>
            </a:r>
            <a:r>
              <a:rPr lang="en-US" altLang="ja-JP" sz="2400" i="1" dirty="0">
                <a:solidFill>
                  <a:srgbClr val="CC0000"/>
                </a:solidFill>
              </a:rPr>
              <a:t>“out of band”</a:t>
            </a:r>
          </a:p>
          <a:p>
            <a:pPr eaLnBrk="0" fontAlgn="base" hangingPunct="0">
              <a:spcAft>
                <a:spcPct val="0"/>
              </a:spcAft>
              <a:buSzPct val="75000"/>
            </a:pPr>
            <a:r>
              <a:rPr lang="en-US" altLang="en-US" sz="2400" dirty="0">
                <a:solidFill>
                  <a:srgbClr val="000000"/>
                </a:solidFill>
              </a:rPr>
              <a:t>FTP server maintains </a:t>
            </a:r>
            <a:r>
              <a:rPr lang="en-US" altLang="ja-JP" sz="2400" dirty="0">
                <a:solidFill>
                  <a:srgbClr val="000000"/>
                </a:solidFill>
              </a:rPr>
              <a:t>“state”: current directory, earlier authentication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SzPct val="75000"/>
            </a:pPr>
            <a:endParaRPr lang="en-US" altLang="en-US" sz="2400" dirty="0">
              <a:solidFill>
                <a:srgbClr val="FF0000"/>
              </a:solidFill>
            </a:endParaRPr>
          </a:p>
        </p:txBody>
      </p:sp>
      <p:pic>
        <p:nvPicPr>
          <p:cNvPr id="74765" name="Picture 2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683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6" name="Line 23"/>
          <p:cNvSpPr>
            <a:spLocks noChangeShapeType="1"/>
          </p:cNvSpPr>
          <p:nvPr/>
        </p:nvSpPr>
        <p:spPr bwMode="auto">
          <a:xfrm>
            <a:off x="5726113" y="26971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74767" name="Group 32"/>
          <p:cNvGrpSpPr>
            <a:grpSpLocks/>
          </p:cNvGrpSpPr>
          <p:nvPr/>
        </p:nvGrpSpPr>
        <p:grpSpPr bwMode="auto">
          <a:xfrm>
            <a:off x="8129588" y="1674813"/>
            <a:ext cx="444500" cy="728662"/>
            <a:chOff x="4140" y="429"/>
            <a:chExt cx="1425" cy="2396"/>
          </a:xfrm>
        </p:grpSpPr>
        <p:sp>
          <p:nvSpPr>
            <p:cNvPr id="74771" name="Freeform 3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4772" name="Rectangle 3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4773" name="Freeform 3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4774" name="Freeform 3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4775" name="Rectangle 37"/>
            <p:cNvSpPr>
              <a:spLocks noChangeArrowheads="1"/>
            </p:cNvSpPr>
            <p:nvPr/>
          </p:nvSpPr>
          <p:spPr bwMode="auto">
            <a:xfrm>
              <a:off x="4211" y="695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4776" name="Group 3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4801" name="AutoShape 39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4802" name="AutoShape 40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6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4777" name="Rectangle 41"/>
            <p:cNvSpPr>
              <a:spLocks noChangeArrowheads="1"/>
            </p:cNvSpPr>
            <p:nvPr/>
          </p:nvSpPr>
          <p:spPr bwMode="auto">
            <a:xfrm>
              <a:off x="4227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4778" name="Group 4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799" name="AutoShape 43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4800" name="AutoShape 44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4779" name="Rectangle 45"/>
            <p:cNvSpPr>
              <a:spLocks noChangeArrowheads="1"/>
            </p:cNvSpPr>
            <p:nvPr/>
          </p:nvSpPr>
          <p:spPr bwMode="auto">
            <a:xfrm>
              <a:off x="4216" y="1358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4780" name="Rectangle 46"/>
            <p:cNvSpPr>
              <a:spLocks noChangeArrowheads="1"/>
            </p:cNvSpPr>
            <p:nvPr/>
          </p:nvSpPr>
          <p:spPr bwMode="auto">
            <a:xfrm>
              <a:off x="4227" y="1656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4781" name="Group 4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4797" name="AutoShape 48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3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4798" name="AutoShape 4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4782" name="Freeform 5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74783" name="Group 5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4795" name="AutoShape 5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4796" name="AutoShape 53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4784" name="Rectangle 54"/>
            <p:cNvSpPr>
              <a:spLocks noChangeArrowheads="1"/>
            </p:cNvSpPr>
            <p:nvPr/>
          </p:nvSpPr>
          <p:spPr bwMode="auto">
            <a:xfrm>
              <a:off x="5249" y="429"/>
              <a:ext cx="66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4785" name="Freeform 5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4786" name="Freeform 5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4787" name="Oval 57"/>
            <p:cNvSpPr>
              <a:spLocks noChangeArrowheads="1"/>
            </p:cNvSpPr>
            <p:nvPr/>
          </p:nvSpPr>
          <p:spPr bwMode="auto">
            <a:xfrm>
              <a:off x="5519" y="2611"/>
              <a:ext cx="46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4788" name="Freeform 5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4789" name="AutoShape 59"/>
            <p:cNvSpPr>
              <a:spLocks noChangeArrowheads="1"/>
            </p:cNvSpPr>
            <p:nvPr/>
          </p:nvSpPr>
          <p:spPr bwMode="auto">
            <a:xfrm>
              <a:off x="4140" y="2679"/>
              <a:ext cx="1201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4790" name="AutoShape 60"/>
            <p:cNvSpPr>
              <a:spLocks noChangeArrowheads="1"/>
            </p:cNvSpPr>
            <p:nvPr/>
          </p:nvSpPr>
          <p:spPr bwMode="auto">
            <a:xfrm>
              <a:off x="4206" y="2710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4791" name="Oval 61"/>
            <p:cNvSpPr>
              <a:spLocks noChangeArrowheads="1"/>
            </p:cNvSpPr>
            <p:nvPr/>
          </p:nvSpPr>
          <p:spPr bwMode="auto">
            <a:xfrm>
              <a:off x="4308" y="2381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4792" name="Oval 62"/>
            <p:cNvSpPr>
              <a:spLocks noChangeArrowheads="1"/>
            </p:cNvSpPr>
            <p:nvPr/>
          </p:nvSpPr>
          <p:spPr bwMode="auto">
            <a:xfrm>
              <a:off x="4486" y="2387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4793" name="Oval 63"/>
            <p:cNvSpPr>
              <a:spLocks noChangeArrowheads="1"/>
            </p:cNvSpPr>
            <p:nvPr/>
          </p:nvSpPr>
          <p:spPr bwMode="auto">
            <a:xfrm>
              <a:off x="4664" y="2381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4794" name="Rectangle 64"/>
            <p:cNvSpPr>
              <a:spLocks noChangeArrowheads="1"/>
            </p:cNvSpPr>
            <p:nvPr/>
          </p:nvSpPr>
          <p:spPr bwMode="auto">
            <a:xfrm>
              <a:off x="5061" y="1833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4768" name="Group 65"/>
          <p:cNvGrpSpPr>
            <a:grpSpLocks/>
          </p:cNvGrpSpPr>
          <p:nvPr/>
        </p:nvGrpSpPr>
        <p:grpSpPr bwMode="auto">
          <a:xfrm>
            <a:off x="4656138" y="1665288"/>
            <a:ext cx="873125" cy="893762"/>
            <a:chOff x="-44" y="1473"/>
            <a:chExt cx="981" cy="1105"/>
          </a:xfrm>
        </p:grpSpPr>
        <p:pic>
          <p:nvPicPr>
            <p:cNvPr id="74769" name="Picture 66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70" name="Freeform 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8127 w 356"/>
                <a:gd name="T3" fmla="*/ 4362 h 368"/>
                <a:gd name="T4" fmla="*/ 68956 w 356"/>
                <a:gd name="T5" fmla="*/ 90881 h 368"/>
                <a:gd name="T6" fmla="*/ 15197 w 356"/>
                <a:gd name="T7" fmla="*/ 11365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9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7577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3592088B-5888-4045-975D-4583282AB13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5780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8921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71463"/>
            <a:ext cx="7772400" cy="817562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FTP commands, responses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35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itchFamily="34" charset="-128"/>
              </a:rPr>
              <a:t>sample commands:</a:t>
            </a:r>
            <a:endParaRPr lang="en-US" altLang="en-US" sz="2400" i="1" smtClean="0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 altLang="en-US" sz="2400" smtClean="0">
                <a:ea typeface="ＭＳ Ｐゴシック" pitchFamily="34" charset="-128"/>
              </a:rPr>
              <a:t>sent as ASCII text over control channel</a:t>
            </a:r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z="2400" b="1" smtClean="0">
                <a:latin typeface="Courier New" pitchFamily="49" charset="0"/>
                <a:ea typeface="ＭＳ Ｐゴシック" pitchFamily="34" charset="-128"/>
              </a:rPr>
              <a:t>USER </a:t>
            </a:r>
            <a:r>
              <a:rPr lang="en-US" altLang="en-US" sz="2400" b="1" i="1" smtClean="0">
                <a:latin typeface="Courier New" pitchFamily="49" charset="0"/>
                <a:ea typeface="ＭＳ Ｐゴシック" pitchFamily="34" charset="-128"/>
              </a:rPr>
              <a:t>username</a:t>
            </a:r>
            <a:endParaRPr lang="en-US" altLang="en-US" i="1" smtClean="0">
              <a:ea typeface="ＭＳ Ｐゴシック" pitchFamily="34" charset="-128"/>
            </a:endParaRPr>
          </a:p>
          <a:p>
            <a:r>
              <a:rPr lang="en-US" altLang="en-US" sz="2400" b="1" smtClean="0">
                <a:latin typeface="Courier New" pitchFamily="49" charset="0"/>
                <a:ea typeface="ＭＳ Ｐゴシック" pitchFamily="34" charset="-128"/>
              </a:rPr>
              <a:t>PASS </a:t>
            </a:r>
            <a:r>
              <a:rPr lang="en-US" altLang="en-US" sz="2400" b="1" i="1" smtClean="0">
                <a:latin typeface="Courier New" pitchFamily="49" charset="0"/>
                <a:ea typeface="ＭＳ Ｐゴシック" pitchFamily="34" charset="-128"/>
              </a:rPr>
              <a:t>password</a:t>
            </a:r>
            <a:endParaRPr lang="en-US" altLang="en-US" i="1" smtClean="0">
              <a:ea typeface="ＭＳ Ｐゴシック" pitchFamily="34" charset="-128"/>
            </a:endParaRPr>
          </a:p>
          <a:p>
            <a:r>
              <a:rPr lang="en-US" altLang="en-US" sz="2400" b="1" smtClean="0">
                <a:latin typeface="Courier New" pitchFamily="49" charset="0"/>
                <a:ea typeface="ＭＳ Ｐゴシック" pitchFamily="34" charset="-128"/>
              </a:rPr>
              <a:t>LIST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return list of file in current directory</a:t>
            </a:r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z="2400" b="1" smtClean="0">
                <a:latin typeface="Courier New" pitchFamily="49" charset="0"/>
                <a:ea typeface="ＭＳ Ｐゴシック" pitchFamily="34" charset="-128"/>
              </a:rPr>
              <a:t>RETR filename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retrieves (gets) file</a:t>
            </a:r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z="2400" b="1" smtClean="0">
                <a:latin typeface="Courier New" pitchFamily="49" charset="0"/>
                <a:ea typeface="ＭＳ Ｐゴシック" pitchFamily="34" charset="-128"/>
              </a:rPr>
              <a:t>STOR filename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sz="2400" smtClean="0">
                <a:ea typeface="ＭＳ Ｐゴシック" pitchFamily="34" charset="-128"/>
              </a:rPr>
              <a:t>stores (puts) file onto remote host</a:t>
            </a:r>
          </a:p>
        </p:txBody>
      </p:sp>
      <p:sp>
        <p:nvSpPr>
          <p:cNvPr id="7578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1400" y="13335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sample return codes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status code and phrase (as in HTTP)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sz="2400" b="1" dirty="0" smtClean="0">
                <a:latin typeface="Courier New" pitchFamily="49" charset="0"/>
                <a:ea typeface="ＭＳ Ｐゴシック" pitchFamily="34" charset="-128"/>
              </a:rPr>
              <a:t>331 Username OK, password required</a:t>
            </a:r>
          </a:p>
          <a:p>
            <a:r>
              <a:rPr lang="en-US" altLang="en-US" sz="2400" b="1" dirty="0" smtClean="0">
                <a:latin typeface="Courier New" pitchFamily="49" charset="0"/>
                <a:ea typeface="ＭＳ Ｐゴシック" pitchFamily="34" charset="-128"/>
              </a:rPr>
              <a:t>125 data connection already open; transfer starting</a:t>
            </a:r>
          </a:p>
          <a:p>
            <a:r>
              <a:rPr lang="en-US" altLang="en-US" sz="2400" b="1" dirty="0" smtClean="0">
                <a:latin typeface="Courier New" pitchFamily="49" charset="0"/>
                <a:ea typeface="ＭＳ Ｐゴシック" pitchFamily="34" charset="-128"/>
              </a:rPr>
              <a:t>425 Can</a:t>
            </a:r>
            <a:r>
              <a:rPr lang="en-US" altLang="ja-JP" sz="2400" b="1" dirty="0" smtClean="0">
                <a:latin typeface="Courier New" pitchFamily="49" charset="0"/>
                <a:ea typeface="ＭＳ Ｐゴシック" pitchFamily="34" charset="-128"/>
              </a:rPr>
              <a:t>’t open data connection</a:t>
            </a:r>
          </a:p>
          <a:p>
            <a:r>
              <a:rPr lang="en-US" altLang="en-US" sz="2400" b="1" dirty="0" smtClean="0">
                <a:latin typeface="Courier New" pitchFamily="49" charset="0"/>
                <a:ea typeface="ＭＳ Ｐゴシック" pitchFamily="34" charset="-128"/>
              </a:rPr>
              <a:t>452 Error writing file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85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768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C855C05D-138F-45D9-9379-13B3C5AD0D47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Chapter 2: outline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2.1 principles of network applications</a:t>
            </a:r>
          </a:p>
          <a:p>
            <a:pPr marL="912813" lvl="1"/>
            <a:r>
              <a:rPr lang="en-US" altLang="en-US" smtClean="0">
                <a:ea typeface="ＭＳ Ｐゴシック" pitchFamily="34" charset="-128"/>
              </a:rPr>
              <a:t>app architectures</a:t>
            </a:r>
          </a:p>
          <a:p>
            <a:pPr marL="912813" lvl="1"/>
            <a:r>
              <a:rPr lang="en-US" altLang="en-US" smtClean="0">
                <a:ea typeface="ＭＳ Ｐゴシック" pitchFamily="34" charset="-128"/>
              </a:rPr>
              <a:t>app requirements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2.2 Web and HTTP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2.3 FTP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  <a:ea typeface="ＭＳ Ｐゴシック" pitchFamily="34" charset="-128"/>
              </a:rPr>
              <a:t>2.4 electronic mail</a:t>
            </a:r>
          </a:p>
          <a:p>
            <a:pPr marL="912813" lvl="1"/>
            <a:r>
              <a:rPr lang="en-US" altLang="en-US" smtClean="0">
                <a:solidFill>
                  <a:srgbClr val="CC0000"/>
                </a:solidFill>
                <a:ea typeface="ＭＳ Ｐゴシック" pitchFamily="34" charset="-128"/>
              </a:rPr>
              <a:t>SMTP, POP3, IMAP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2.5 DNS</a:t>
            </a:r>
          </a:p>
          <a:p>
            <a:pPr marL="457200" indent="-457200"/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7680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2.6 P2P applications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2.7 socket programming with UDP and TCP</a:t>
            </a:r>
          </a:p>
        </p:txBody>
      </p:sp>
      <p:pic>
        <p:nvPicPr>
          <p:cNvPr id="7680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73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7782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74979DED-AD51-46A8-95A5-00ECC46CA434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01625"/>
            <a:ext cx="7772400" cy="86995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Electronic mail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366838"/>
            <a:ext cx="3933825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Three major components:</a:t>
            </a: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user agents 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mail servers </a:t>
            </a:r>
          </a:p>
          <a:p>
            <a:pPr>
              <a:spcAft>
                <a:spcPct val="75000"/>
              </a:spcAft>
            </a:pPr>
            <a:r>
              <a:rPr lang="en-US" altLang="en-US" sz="2400" dirty="0" smtClean="0">
                <a:ea typeface="ＭＳ Ｐゴシック" pitchFamily="34" charset="-128"/>
              </a:rPr>
              <a:t>simple mail transfer protocol: SMTP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user agent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a.k.a. </a:t>
            </a:r>
            <a:r>
              <a:rPr lang="en-US" altLang="ja-JP" sz="2400" dirty="0" smtClean="0">
                <a:ea typeface="ＭＳ Ｐゴシック" pitchFamily="34" charset="-128"/>
              </a:rPr>
              <a:t>“mail reader”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composing, editing, reading mail messages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e.g., Outlook, Thunderbird, iPhone mail client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outgoing, incoming messages stored on server</a:t>
            </a:r>
          </a:p>
        </p:txBody>
      </p:sp>
      <p:sp>
        <p:nvSpPr>
          <p:cNvPr id="77830" name="Rectangle 280"/>
          <p:cNvSpPr>
            <a:spLocks noChangeArrowheads="1"/>
          </p:cNvSpPr>
          <p:nvPr/>
        </p:nvSpPr>
        <p:spPr bwMode="auto">
          <a:xfrm>
            <a:off x="6962775" y="628650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7831" name="Group 279"/>
          <p:cNvGrpSpPr>
            <a:grpSpLocks/>
          </p:cNvGrpSpPr>
          <p:nvPr/>
        </p:nvGrpSpPr>
        <p:grpSpPr bwMode="auto">
          <a:xfrm>
            <a:off x="7059613" y="576263"/>
            <a:ext cx="1736725" cy="955675"/>
            <a:chOff x="4458" y="3335"/>
            <a:chExt cx="1094" cy="602"/>
          </a:xfrm>
        </p:grpSpPr>
        <p:sp>
          <p:nvSpPr>
            <p:cNvPr id="78029" name="Text Box 263"/>
            <p:cNvSpPr txBox="1">
              <a:spLocks noChangeArrowheads="1"/>
            </p:cNvSpPr>
            <p:nvPr/>
          </p:nvSpPr>
          <p:spPr bwMode="auto">
            <a:xfrm>
              <a:off x="4680" y="3725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user mailbox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8030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78033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8034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8035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8036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8037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8038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8039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8040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8031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032" name="Text Box 277"/>
            <p:cNvSpPr txBox="1">
              <a:spLocks noChangeArrowheads="1"/>
            </p:cNvSpPr>
            <p:nvPr/>
          </p:nvSpPr>
          <p:spPr bwMode="auto">
            <a:xfrm>
              <a:off x="4526" y="3335"/>
              <a:ext cx="102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charset="0"/>
                </a:rPr>
                <a:t>outgoing 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charset="0"/>
                </a:rPr>
                <a:t>message queue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pic>
        <p:nvPicPr>
          <p:cNvPr id="77832" name="Picture 23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947738"/>
            <a:ext cx="31940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33" name="Group 454"/>
          <p:cNvGrpSpPr>
            <a:grpSpLocks/>
          </p:cNvGrpSpPr>
          <p:nvPr/>
        </p:nvGrpSpPr>
        <p:grpSpPr bwMode="auto">
          <a:xfrm>
            <a:off x="4662488" y="1406525"/>
            <a:ext cx="4318000" cy="5118100"/>
            <a:chOff x="2937" y="886"/>
            <a:chExt cx="2720" cy="3224"/>
          </a:xfrm>
        </p:grpSpPr>
        <p:grpSp>
          <p:nvGrpSpPr>
            <p:cNvPr id="77834" name="Group 389"/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77997" name="Freeform 39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6 w 354"/>
                  <a:gd name="T3" fmla="*/ 13 h 2742"/>
                  <a:gd name="T4" fmla="*/ 6 w 354"/>
                  <a:gd name="T5" fmla="*/ 99 h 2742"/>
                  <a:gd name="T6" fmla="*/ 0 w 354"/>
                  <a:gd name="T7" fmla="*/ 10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98" name="Rectangle 39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99" name="Freeform 39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 w 211"/>
                  <a:gd name="T3" fmla="*/ 9 h 2537"/>
                  <a:gd name="T4" fmla="*/ 2 w 211"/>
                  <a:gd name="T5" fmla="*/ 9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8000" name="Freeform 39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6 h 226"/>
                  <a:gd name="T4" fmla="*/ 6 w 328"/>
                  <a:gd name="T5" fmla="*/ 9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8001" name="Rectangle 394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78002" name="Group 39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8027" name="AutoShape 396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8028" name="AutoShape 397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8003" name="Rectangle 398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78004" name="Group 39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8025" name="AutoShape 40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8026" name="AutoShape 401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8005" name="Rectangle 402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8006" name="Rectangle 403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78007" name="Group 40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8023" name="AutoShape 405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8024" name="AutoShape 406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8008" name="Freeform 40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5 h 226"/>
                  <a:gd name="T4" fmla="*/ 6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78009" name="Group 40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8021" name="AutoShape 409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8022" name="AutoShape 410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8010" name="Rectangle 41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8011" name="Freeform 41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 w 296"/>
                  <a:gd name="T3" fmla="*/ 5 h 256"/>
                  <a:gd name="T4" fmla="*/ 6 w 296"/>
                  <a:gd name="T5" fmla="*/ 9 h 256"/>
                  <a:gd name="T6" fmla="*/ 0 w 296"/>
                  <a:gd name="T7" fmla="*/ 3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8012" name="Freeform 41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 w 304"/>
                  <a:gd name="T3" fmla="*/ 7 h 288"/>
                  <a:gd name="T4" fmla="*/ 5 w 304"/>
                  <a:gd name="T5" fmla="*/ 11 h 288"/>
                  <a:gd name="T6" fmla="*/ 2 w 304"/>
                  <a:gd name="T7" fmla="*/ 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8013" name="Oval 414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8014" name="Freeform 41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 h 240"/>
                  <a:gd name="T2" fmla="*/ 2 w 306"/>
                  <a:gd name="T3" fmla="*/ 9 h 240"/>
                  <a:gd name="T4" fmla="*/ 6 w 306"/>
                  <a:gd name="T5" fmla="*/ 5 h 240"/>
                  <a:gd name="T6" fmla="*/ 6 w 306"/>
                  <a:gd name="T7" fmla="*/ 0 h 240"/>
                  <a:gd name="T8" fmla="*/ 0 w 306"/>
                  <a:gd name="T9" fmla="*/ 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8015" name="AutoShape 416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8016" name="AutoShape 41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8017" name="Oval 418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8018" name="Oval 419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8019" name="Oval 420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8020" name="Rectangle 421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77835" name="Group 356"/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77965" name="Freeform 35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6 w 354"/>
                  <a:gd name="T3" fmla="*/ 13 h 2742"/>
                  <a:gd name="T4" fmla="*/ 6 w 354"/>
                  <a:gd name="T5" fmla="*/ 99 h 2742"/>
                  <a:gd name="T6" fmla="*/ 0 w 354"/>
                  <a:gd name="T7" fmla="*/ 10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66" name="Rectangle 358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67" name="Freeform 35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 w 211"/>
                  <a:gd name="T3" fmla="*/ 9 h 2537"/>
                  <a:gd name="T4" fmla="*/ 2 w 211"/>
                  <a:gd name="T5" fmla="*/ 9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68" name="Freeform 36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6 h 226"/>
                  <a:gd name="T4" fmla="*/ 6 w 328"/>
                  <a:gd name="T5" fmla="*/ 9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69" name="Rectangle 361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77970" name="Group 36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7995" name="AutoShape 36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7996" name="AutoShape 36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7971" name="Rectangle 365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77972" name="Group 36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7993" name="AutoShape 36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7994" name="AutoShape 368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7973" name="Rectangle 369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74" name="Rectangle 370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77975" name="Group 37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7991" name="AutoShape 372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7992" name="AutoShape 37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7976" name="Freeform 37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5 h 226"/>
                  <a:gd name="T4" fmla="*/ 6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77977" name="Group 37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7989" name="AutoShape 376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7990" name="AutoShape 377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7978" name="Rectangle 378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79" name="Freeform 37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 w 296"/>
                  <a:gd name="T3" fmla="*/ 5 h 256"/>
                  <a:gd name="T4" fmla="*/ 6 w 296"/>
                  <a:gd name="T5" fmla="*/ 9 h 256"/>
                  <a:gd name="T6" fmla="*/ 0 w 296"/>
                  <a:gd name="T7" fmla="*/ 3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80" name="Freeform 38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 w 304"/>
                  <a:gd name="T3" fmla="*/ 7 h 288"/>
                  <a:gd name="T4" fmla="*/ 5 w 304"/>
                  <a:gd name="T5" fmla="*/ 11 h 288"/>
                  <a:gd name="T6" fmla="*/ 2 w 304"/>
                  <a:gd name="T7" fmla="*/ 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81" name="Oval 381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82" name="Freeform 38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 h 240"/>
                  <a:gd name="T2" fmla="*/ 2 w 306"/>
                  <a:gd name="T3" fmla="*/ 9 h 240"/>
                  <a:gd name="T4" fmla="*/ 6 w 306"/>
                  <a:gd name="T5" fmla="*/ 5 h 240"/>
                  <a:gd name="T6" fmla="*/ 6 w 306"/>
                  <a:gd name="T7" fmla="*/ 0 h 240"/>
                  <a:gd name="T8" fmla="*/ 0 w 306"/>
                  <a:gd name="T9" fmla="*/ 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83" name="AutoShape 38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84" name="AutoShape 384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85" name="Oval 385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86" name="Oval 386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7987" name="Oval 387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88" name="Rectangle 388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77836" name="Group 320"/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77933" name="Freeform 32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6 w 354"/>
                  <a:gd name="T3" fmla="*/ 13 h 2742"/>
                  <a:gd name="T4" fmla="*/ 6 w 354"/>
                  <a:gd name="T5" fmla="*/ 99 h 2742"/>
                  <a:gd name="T6" fmla="*/ 0 w 354"/>
                  <a:gd name="T7" fmla="*/ 10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34" name="Rectangle 322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35" name="Freeform 32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 w 211"/>
                  <a:gd name="T3" fmla="*/ 9 h 2537"/>
                  <a:gd name="T4" fmla="*/ 2 w 211"/>
                  <a:gd name="T5" fmla="*/ 9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36" name="Freeform 32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6 h 226"/>
                  <a:gd name="T4" fmla="*/ 6 w 328"/>
                  <a:gd name="T5" fmla="*/ 9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37" name="Rectangle 325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77938" name="Group 32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7963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7964" name="AutoShape 328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7939" name="Rectangle 329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77940" name="Group 33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7961" name="AutoShape 33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7962" name="AutoShape 332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7941" name="Rectangle 333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42" name="Rectangle 334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77943" name="Group 33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7959" name="AutoShape 336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7960" name="AutoShape 337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7944" name="Freeform 33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6 w 328"/>
                  <a:gd name="T3" fmla="*/ 5 h 226"/>
                  <a:gd name="T4" fmla="*/ 6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77945" name="Group 33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7957" name="AutoShape 340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77958" name="AutoShape 341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0" fontAlgn="base" hangingPunct="0">
                    <a:lnSpc>
                      <a:spcPct val="100000"/>
                    </a:lnSpc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7946" name="Rectangle 342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47" name="Freeform 34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 w 296"/>
                  <a:gd name="T3" fmla="*/ 5 h 256"/>
                  <a:gd name="T4" fmla="*/ 6 w 296"/>
                  <a:gd name="T5" fmla="*/ 9 h 256"/>
                  <a:gd name="T6" fmla="*/ 0 w 296"/>
                  <a:gd name="T7" fmla="*/ 3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48" name="Freeform 34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 w 304"/>
                  <a:gd name="T3" fmla="*/ 7 h 288"/>
                  <a:gd name="T4" fmla="*/ 5 w 304"/>
                  <a:gd name="T5" fmla="*/ 11 h 288"/>
                  <a:gd name="T6" fmla="*/ 2 w 304"/>
                  <a:gd name="T7" fmla="*/ 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49" name="Oval 345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50" name="Freeform 34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 h 240"/>
                  <a:gd name="T2" fmla="*/ 2 w 306"/>
                  <a:gd name="T3" fmla="*/ 9 h 240"/>
                  <a:gd name="T4" fmla="*/ 6 w 306"/>
                  <a:gd name="T5" fmla="*/ 5 h 240"/>
                  <a:gd name="T6" fmla="*/ 6 w 306"/>
                  <a:gd name="T7" fmla="*/ 0 h 240"/>
                  <a:gd name="T8" fmla="*/ 0 w 306"/>
                  <a:gd name="T9" fmla="*/ 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51" name="AutoShape 347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52" name="AutoShape 348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53" name="Oval 349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54" name="Oval 350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7955" name="Oval 351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56" name="Rectangle 352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7837" name="Line 9"/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77838" name="Group 19"/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77918" name="Rectangle 2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19" name="Text Box 21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mail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server</a:t>
                </a: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20" name="Rectangle 2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21" name="Line 2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22" name="Line 2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23" name="Line 2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24" name="Line 2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25" name="Line 2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26" name="Line 2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27" name="Line 2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28" name="Rectangle 3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29" name="Rectangle 3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30" name="Rectangle 3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31" name="Rectangle 3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32" name="Rectangle 3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77839" name="Group 60"/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77903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04" name="Text Box 62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mail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server</a:t>
                </a: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05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06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07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08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09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10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11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12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913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14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15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16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17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77840" name="Group 96"/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77888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889" name="Text Box 98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mail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server</a:t>
                </a: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890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891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892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893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894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895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896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897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77898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899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00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01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902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7841" name="Line 117"/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7842" name="Line 118"/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77843" name="Group 119"/>
            <p:cNvGrpSpPr>
              <a:grpSpLocks/>
            </p:cNvGrpSpPr>
            <p:nvPr/>
          </p:nvGrpSpPr>
          <p:grpSpPr bwMode="auto">
            <a:xfrm>
              <a:off x="3795" y="2535"/>
              <a:ext cx="650" cy="288"/>
              <a:chOff x="3745" y="2537"/>
              <a:chExt cx="650" cy="288"/>
            </a:xfrm>
          </p:grpSpPr>
          <p:sp>
            <p:nvSpPr>
              <p:cNvPr id="77886" name="Rectangle 12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887" name="Text Box 121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CC0000"/>
                    </a:solidFill>
                    <a:latin typeface="Arial" charset="0"/>
                  </a:rPr>
                  <a:t>SMTP</a:t>
                </a:r>
              </a:p>
            </p:txBody>
          </p:sp>
        </p:grpSp>
        <p:grpSp>
          <p:nvGrpSpPr>
            <p:cNvPr id="77844" name="Group 122"/>
            <p:cNvGrpSpPr>
              <a:grpSpLocks/>
            </p:cNvGrpSpPr>
            <p:nvPr/>
          </p:nvGrpSpPr>
          <p:grpSpPr bwMode="auto">
            <a:xfrm>
              <a:off x="3771" y="1743"/>
              <a:ext cx="650" cy="288"/>
              <a:chOff x="3745" y="2537"/>
              <a:chExt cx="650" cy="288"/>
            </a:xfrm>
          </p:grpSpPr>
          <p:sp>
            <p:nvSpPr>
              <p:cNvPr id="77884" name="Rectangle 123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885" name="Text Box 124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CC0000"/>
                    </a:solidFill>
                    <a:latin typeface="Arial" charset="0"/>
                  </a:rPr>
                  <a:t>SMTP</a:t>
                </a:r>
              </a:p>
            </p:txBody>
          </p:sp>
        </p:grpSp>
        <p:grpSp>
          <p:nvGrpSpPr>
            <p:cNvPr id="77845" name="Group 125"/>
            <p:cNvGrpSpPr>
              <a:grpSpLocks/>
            </p:cNvGrpSpPr>
            <p:nvPr/>
          </p:nvGrpSpPr>
          <p:grpSpPr bwMode="auto">
            <a:xfrm>
              <a:off x="2937" y="2193"/>
              <a:ext cx="650" cy="288"/>
              <a:chOff x="3745" y="2537"/>
              <a:chExt cx="650" cy="288"/>
            </a:xfrm>
          </p:grpSpPr>
          <p:sp>
            <p:nvSpPr>
              <p:cNvPr id="77882" name="Rectangle 126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883" name="Text Box 127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CC0000"/>
                    </a:solidFill>
                    <a:latin typeface="Arial" charset="0"/>
                  </a:rPr>
                  <a:t>SMTP</a:t>
                </a:r>
              </a:p>
            </p:txBody>
          </p:sp>
        </p:grpSp>
        <p:grpSp>
          <p:nvGrpSpPr>
            <p:cNvPr id="77846" name="Group 423"/>
            <p:cNvGrpSpPr>
              <a:grpSpLocks/>
            </p:cNvGrpSpPr>
            <p:nvPr/>
          </p:nvGrpSpPr>
          <p:grpSpPr bwMode="auto">
            <a:xfrm>
              <a:off x="3587" y="886"/>
              <a:ext cx="575" cy="664"/>
              <a:chOff x="3574" y="550"/>
              <a:chExt cx="575" cy="664"/>
            </a:xfrm>
          </p:grpSpPr>
          <p:grpSp>
            <p:nvGrpSpPr>
              <p:cNvPr id="77877" name="Group 35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7880" name="Picture 35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7881" name="Freeform 35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8127 w 356"/>
                    <a:gd name="T3" fmla="*/ 4362 h 368"/>
                    <a:gd name="T4" fmla="*/ 68956 w 356"/>
                    <a:gd name="T5" fmla="*/ 90881 h 368"/>
                    <a:gd name="T6" fmla="*/ 15197 w 356"/>
                    <a:gd name="T7" fmla="*/ 11365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7878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879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user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agent</a:t>
                </a: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77847" name="Group 424"/>
            <p:cNvGrpSpPr>
              <a:grpSpLocks/>
            </p:cNvGrpSpPr>
            <p:nvPr/>
          </p:nvGrpSpPr>
          <p:grpSpPr bwMode="auto">
            <a:xfrm>
              <a:off x="4870" y="1400"/>
              <a:ext cx="575" cy="664"/>
              <a:chOff x="3574" y="550"/>
              <a:chExt cx="575" cy="664"/>
            </a:xfrm>
          </p:grpSpPr>
          <p:grpSp>
            <p:nvGrpSpPr>
              <p:cNvPr id="77872" name="Group 425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7875" name="Picture 42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7876" name="Freeform 427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8127 w 356"/>
                    <a:gd name="T3" fmla="*/ 4362 h 368"/>
                    <a:gd name="T4" fmla="*/ 68956 w 356"/>
                    <a:gd name="T5" fmla="*/ 90881 h 368"/>
                    <a:gd name="T6" fmla="*/ 15197 w 356"/>
                    <a:gd name="T7" fmla="*/ 11365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7873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874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user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agent</a:t>
                </a: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77848" name="Group 430"/>
            <p:cNvGrpSpPr>
              <a:grpSpLocks/>
            </p:cNvGrpSpPr>
            <p:nvPr/>
          </p:nvGrpSpPr>
          <p:grpSpPr bwMode="auto">
            <a:xfrm>
              <a:off x="5082" y="1880"/>
              <a:ext cx="575" cy="664"/>
              <a:chOff x="3574" y="550"/>
              <a:chExt cx="575" cy="664"/>
            </a:xfrm>
          </p:grpSpPr>
          <p:grpSp>
            <p:nvGrpSpPr>
              <p:cNvPr id="77867" name="Group 431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7870" name="Picture 43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7871" name="Freeform 43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8127 w 356"/>
                    <a:gd name="T3" fmla="*/ 4362 h 368"/>
                    <a:gd name="T4" fmla="*/ 68956 w 356"/>
                    <a:gd name="T5" fmla="*/ 90881 h 368"/>
                    <a:gd name="T6" fmla="*/ 15197 w 356"/>
                    <a:gd name="T7" fmla="*/ 11365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7868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869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user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agent</a:t>
                </a: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77849" name="Group 436"/>
            <p:cNvGrpSpPr>
              <a:grpSpLocks/>
            </p:cNvGrpSpPr>
            <p:nvPr/>
          </p:nvGrpSpPr>
          <p:grpSpPr bwMode="auto">
            <a:xfrm>
              <a:off x="4999" y="2540"/>
              <a:ext cx="575" cy="664"/>
              <a:chOff x="3574" y="550"/>
              <a:chExt cx="575" cy="664"/>
            </a:xfrm>
          </p:grpSpPr>
          <p:grpSp>
            <p:nvGrpSpPr>
              <p:cNvPr id="77862" name="Group 437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7865" name="Picture 43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7866" name="Freeform 43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8127 w 356"/>
                    <a:gd name="T3" fmla="*/ 4362 h 368"/>
                    <a:gd name="T4" fmla="*/ 68956 w 356"/>
                    <a:gd name="T5" fmla="*/ 90881 h 368"/>
                    <a:gd name="T6" fmla="*/ 15197 w 356"/>
                    <a:gd name="T7" fmla="*/ 11365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7863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864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user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agent</a:t>
                </a: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77850" name="Group 442"/>
            <p:cNvGrpSpPr>
              <a:grpSpLocks/>
            </p:cNvGrpSpPr>
            <p:nvPr/>
          </p:nvGrpSpPr>
          <p:grpSpPr bwMode="auto">
            <a:xfrm>
              <a:off x="3354" y="3446"/>
              <a:ext cx="575" cy="664"/>
              <a:chOff x="3574" y="550"/>
              <a:chExt cx="575" cy="664"/>
            </a:xfrm>
          </p:grpSpPr>
          <p:grpSp>
            <p:nvGrpSpPr>
              <p:cNvPr id="77857" name="Group 44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7860" name="Picture 44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7861" name="Freeform 44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8127 w 356"/>
                    <a:gd name="T3" fmla="*/ 4362 h 368"/>
                    <a:gd name="T4" fmla="*/ 68956 w 356"/>
                    <a:gd name="T5" fmla="*/ 90881 h 368"/>
                    <a:gd name="T6" fmla="*/ 15197 w 356"/>
                    <a:gd name="T7" fmla="*/ 11365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7858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859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user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agent</a:t>
                </a: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77851" name="Group 448"/>
            <p:cNvGrpSpPr>
              <a:grpSpLocks/>
            </p:cNvGrpSpPr>
            <p:nvPr/>
          </p:nvGrpSpPr>
          <p:grpSpPr bwMode="auto">
            <a:xfrm>
              <a:off x="3813" y="3056"/>
              <a:ext cx="575" cy="664"/>
              <a:chOff x="3574" y="550"/>
              <a:chExt cx="575" cy="664"/>
            </a:xfrm>
          </p:grpSpPr>
          <p:grpSp>
            <p:nvGrpSpPr>
              <p:cNvPr id="77852" name="Group 449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7855" name="Picture 4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7856" name="Freeform 4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8127 w 356"/>
                    <a:gd name="T3" fmla="*/ 4362 h 368"/>
                    <a:gd name="T4" fmla="*/ 68956 w 356"/>
                    <a:gd name="T5" fmla="*/ 90881 h 368"/>
                    <a:gd name="T6" fmla="*/ 15197 w 356"/>
                    <a:gd name="T7" fmla="*/ 11365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77853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7854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user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agent</a:t>
                </a: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21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788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E42CC77E-6B80-45F7-81D2-17CCF87F93D7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222250"/>
            <a:ext cx="7772400" cy="88265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Electronic mail: mail servers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98588"/>
            <a:ext cx="39338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CC0000"/>
                </a:solidFill>
                <a:ea typeface="ＭＳ Ｐゴシック" pitchFamily="34" charset="-128"/>
              </a:rPr>
              <a:t>mail servers:</a:t>
            </a:r>
          </a:p>
          <a:p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mailbox</a:t>
            </a:r>
            <a:r>
              <a:rPr lang="en-US" altLang="en-US" sz="2400" dirty="0" smtClean="0">
                <a:ea typeface="ＭＳ Ｐゴシック" pitchFamily="34" charset="-128"/>
              </a:rPr>
              <a:t> contains incoming messages for user</a:t>
            </a:r>
          </a:p>
          <a:p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message queue</a:t>
            </a:r>
            <a:r>
              <a:rPr lang="en-US" altLang="en-US" sz="2400" dirty="0" smtClean="0">
                <a:ea typeface="ＭＳ Ｐゴシック" pitchFamily="34" charset="-128"/>
              </a:rPr>
              <a:t> of outgoing (to be sent) mail messages</a:t>
            </a:r>
          </a:p>
          <a:p>
            <a:r>
              <a:rPr lang="en-US" alt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SMTP protocol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  <a:r>
              <a:rPr lang="en-US" altLang="en-US" sz="2400" u="sng" dirty="0" smtClean="0">
                <a:ea typeface="ＭＳ Ｐゴシック" pitchFamily="34" charset="-128"/>
              </a:rPr>
              <a:t>between mail servers</a:t>
            </a:r>
            <a:r>
              <a:rPr lang="en-US" altLang="en-US" sz="2400" dirty="0" smtClean="0">
                <a:ea typeface="ＭＳ Ｐゴシック" pitchFamily="34" charset="-128"/>
              </a:rPr>
              <a:t> to send email messages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client: sending mail server</a:t>
            </a:r>
          </a:p>
          <a:p>
            <a:pPr lvl="1"/>
            <a:r>
              <a:rPr lang="en-US" altLang="ja-JP" dirty="0" smtClean="0">
                <a:ea typeface="ＭＳ Ｐゴシック" pitchFamily="34" charset="-128"/>
              </a:rPr>
              <a:t>“server”: receiving mail server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78854" name="Picture 15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826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855" name="Group 271"/>
          <p:cNvGrpSpPr>
            <a:grpSpLocks/>
          </p:cNvGrpSpPr>
          <p:nvPr/>
        </p:nvGrpSpPr>
        <p:grpSpPr bwMode="auto">
          <a:xfrm>
            <a:off x="6899275" y="2787650"/>
            <a:ext cx="477838" cy="715963"/>
            <a:chOff x="4140" y="429"/>
            <a:chExt cx="1425" cy="2396"/>
          </a:xfrm>
        </p:grpSpPr>
        <p:sp>
          <p:nvSpPr>
            <p:cNvPr id="79018" name="Freeform 2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9019" name="Rectangle 273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20" name="Freeform 2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9021" name="Freeform 2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9022" name="Rectangle 276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9023" name="Group 2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048" name="AutoShape 27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9049" name="AutoShape 279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9024" name="Rectangle 280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9025" name="Group 2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046" name="AutoShape 28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9047" name="AutoShape 283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9026" name="Rectangle 284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27" name="Rectangle 285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9028" name="Group 2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044" name="AutoShape 28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9045" name="AutoShape 288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9029" name="Freeform 2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79030" name="Group 2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042" name="AutoShape 291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9043" name="AutoShape 292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9031" name="Rectangle 293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32" name="Freeform 2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9033" name="Freeform 2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9034" name="Oval 296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35" name="Freeform 2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9036" name="AutoShape 298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37" name="AutoShape 299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38" name="Oval 300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39" name="Oval 301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9040" name="Oval 302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41" name="Rectangle 303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8856" name="Group 304"/>
          <p:cNvGrpSpPr>
            <a:grpSpLocks/>
          </p:cNvGrpSpPr>
          <p:nvPr/>
        </p:nvGrpSpPr>
        <p:grpSpPr bwMode="auto">
          <a:xfrm>
            <a:off x="4906963" y="4181475"/>
            <a:ext cx="477837" cy="715963"/>
            <a:chOff x="4140" y="429"/>
            <a:chExt cx="1425" cy="2396"/>
          </a:xfrm>
        </p:grpSpPr>
        <p:sp>
          <p:nvSpPr>
            <p:cNvPr id="78986" name="Freeform 30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87" name="Rectangle 306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88" name="Freeform 30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89" name="Freeform 30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90" name="Rectangle 309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8991" name="Group 31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016" name="AutoShape 31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9017" name="AutoShape 312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8992" name="Rectangle 313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8993" name="Group 31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014" name="AutoShape 31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9015" name="AutoShape 31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8994" name="Rectangle 317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95" name="Rectangle 318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8996" name="Group 31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012" name="AutoShape 32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9013" name="AutoShape 321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8997" name="Freeform 32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78998" name="Group 32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010" name="AutoShape 324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9011" name="AutoShape 325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8999" name="Rectangle 326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00" name="Freeform 32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9001" name="Freeform 32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9002" name="Oval 329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03" name="Freeform 33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9004" name="AutoShape 331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05" name="AutoShape 332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06" name="Oval 333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07" name="Oval 334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9008" name="Oval 335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009" name="Rectangle 336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8857" name="Group 337"/>
          <p:cNvGrpSpPr>
            <a:grpSpLocks/>
          </p:cNvGrpSpPr>
          <p:nvPr/>
        </p:nvGrpSpPr>
        <p:grpSpPr bwMode="auto">
          <a:xfrm>
            <a:off x="4929188" y="1839913"/>
            <a:ext cx="477837" cy="715962"/>
            <a:chOff x="4140" y="429"/>
            <a:chExt cx="1425" cy="2396"/>
          </a:xfrm>
        </p:grpSpPr>
        <p:sp>
          <p:nvSpPr>
            <p:cNvPr id="78954" name="Freeform 33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55" name="Rectangle 339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56" name="Freeform 34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57" name="Freeform 34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58" name="Rectangle 342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8959" name="Group 34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984" name="AutoShape 34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8985" name="AutoShape 345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8960" name="Rectangle 346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8961" name="Group 34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8982" name="AutoShape 34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8983" name="AutoShape 349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8962" name="Rectangle 350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63" name="Rectangle 351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8964" name="Group 35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980" name="AutoShape 353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8981" name="AutoShape 354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8965" name="Freeform 35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78966" name="Group 35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978" name="AutoShape 357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8979" name="AutoShape 358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8967" name="Rectangle 359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68" name="Freeform 36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69" name="Freeform 36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70" name="Oval 362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71" name="Freeform 36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72" name="AutoShape 364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73" name="AutoShape 365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74" name="Oval 366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75" name="Oval 367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8976" name="Oval 368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77" name="Rectangle 369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78858" name="Line 9"/>
          <p:cNvSpPr>
            <a:spLocks noChangeShapeType="1"/>
          </p:cNvSpPr>
          <p:nvPr/>
        </p:nvSpPr>
        <p:spPr bwMode="auto">
          <a:xfrm>
            <a:off x="5927725" y="2606675"/>
            <a:ext cx="1123950" cy="7905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78859" name="Group 19"/>
          <p:cNvGrpSpPr>
            <a:grpSpLocks/>
          </p:cNvGrpSpPr>
          <p:nvPr/>
        </p:nvGrpSpPr>
        <p:grpSpPr bwMode="auto">
          <a:xfrm>
            <a:off x="7089775" y="2986088"/>
            <a:ext cx="809625" cy="1049337"/>
            <a:chOff x="4296" y="2627"/>
            <a:chExt cx="510" cy="661"/>
          </a:xfrm>
        </p:grpSpPr>
        <p:sp>
          <p:nvSpPr>
            <p:cNvPr id="78939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40" name="Text Box 21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mail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41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42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43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44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45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46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47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48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49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50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51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52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53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8860" name="Group 60"/>
          <p:cNvGrpSpPr>
            <a:grpSpLocks/>
          </p:cNvGrpSpPr>
          <p:nvPr/>
        </p:nvGrpSpPr>
        <p:grpSpPr bwMode="auto">
          <a:xfrm>
            <a:off x="5089525" y="4386263"/>
            <a:ext cx="809625" cy="1049337"/>
            <a:chOff x="4296" y="2627"/>
            <a:chExt cx="510" cy="661"/>
          </a:xfrm>
        </p:grpSpPr>
        <p:sp>
          <p:nvSpPr>
            <p:cNvPr id="78924" name="Rectangle 6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25" name="Text Box 62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mail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26" name="Rectangle 6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27" name="Line 6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28" name="Line 6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29" name="Line 6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30" name="Line 6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31" name="Line 6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32" name="Line 6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33" name="Line 7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34" name="Rectangle 7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35" name="Rectangle 7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36" name="Rectangle 7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37" name="Rectangle 7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38" name="Rectangle 7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8861" name="Group 96"/>
          <p:cNvGrpSpPr>
            <a:grpSpLocks/>
          </p:cNvGrpSpPr>
          <p:nvPr/>
        </p:nvGrpSpPr>
        <p:grpSpPr bwMode="auto">
          <a:xfrm>
            <a:off x="5089525" y="2138363"/>
            <a:ext cx="809625" cy="1049337"/>
            <a:chOff x="4296" y="2627"/>
            <a:chExt cx="510" cy="661"/>
          </a:xfrm>
        </p:grpSpPr>
        <p:sp>
          <p:nvSpPr>
            <p:cNvPr id="78909" name="Rectangle 97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10" name="Text Box 98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mail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11" name="Rectangle 99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12" name="Line 100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13" name="Line 101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14" name="Line 102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15" name="Line 103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16" name="Line 104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17" name="Line 105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18" name="Line 106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8919" name="Rectangle 107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20" name="Rectangle 108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21" name="Rectangle 109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22" name="Rectangle 110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23" name="Rectangle 111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78862" name="Line 117"/>
          <p:cNvSpPr>
            <a:spLocks noChangeShapeType="1"/>
          </p:cNvSpPr>
          <p:nvPr/>
        </p:nvSpPr>
        <p:spPr bwMode="auto">
          <a:xfrm flipV="1">
            <a:off x="5927725" y="3730625"/>
            <a:ext cx="1123950" cy="10858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8863" name="Line 118"/>
          <p:cNvSpPr>
            <a:spLocks noChangeShapeType="1"/>
          </p:cNvSpPr>
          <p:nvPr/>
        </p:nvSpPr>
        <p:spPr bwMode="auto">
          <a:xfrm flipH="1" flipV="1">
            <a:off x="5184775" y="3206750"/>
            <a:ext cx="0" cy="12477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78864" name="Group 119"/>
          <p:cNvGrpSpPr>
            <a:grpSpLocks/>
          </p:cNvGrpSpPr>
          <p:nvPr/>
        </p:nvGrpSpPr>
        <p:grpSpPr bwMode="auto">
          <a:xfrm>
            <a:off x="6024563" y="4024313"/>
            <a:ext cx="1031875" cy="457200"/>
            <a:chOff x="3745" y="2537"/>
            <a:chExt cx="650" cy="288"/>
          </a:xfrm>
        </p:grpSpPr>
        <p:sp>
          <p:nvSpPr>
            <p:cNvPr id="78907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08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C0000"/>
                  </a:solidFill>
                  <a:latin typeface="Arial" charset="0"/>
                </a:rPr>
                <a:t>SMTP</a:t>
              </a:r>
            </a:p>
          </p:txBody>
        </p:sp>
      </p:grpSp>
      <p:grpSp>
        <p:nvGrpSpPr>
          <p:cNvPr id="78865" name="Group 122"/>
          <p:cNvGrpSpPr>
            <a:grpSpLocks/>
          </p:cNvGrpSpPr>
          <p:nvPr/>
        </p:nvGrpSpPr>
        <p:grpSpPr bwMode="auto">
          <a:xfrm>
            <a:off x="5986463" y="2767013"/>
            <a:ext cx="1031875" cy="457200"/>
            <a:chOff x="3745" y="2537"/>
            <a:chExt cx="650" cy="288"/>
          </a:xfrm>
        </p:grpSpPr>
        <p:sp>
          <p:nvSpPr>
            <p:cNvPr id="78905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06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C0000"/>
                  </a:solidFill>
                  <a:latin typeface="Arial" charset="0"/>
                </a:rPr>
                <a:t>SMTP</a:t>
              </a:r>
            </a:p>
          </p:txBody>
        </p:sp>
      </p:grpSp>
      <p:grpSp>
        <p:nvGrpSpPr>
          <p:cNvPr id="78866" name="Group 125"/>
          <p:cNvGrpSpPr>
            <a:grpSpLocks/>
          </p:cNvGrpSpPr>
          <p:nvPr/>
        </p:nvGrpSpPr>
        <p:grpSpPr bwMode="auto">
          <a:xfrm>
            <a:off x="4662488" y="3481388"/>
            <a:ext cx="1031875" cy="457200"/>
            <a:chOff x="3745" y="2537"/>
            <a:chExt cx="650" cy="288"/>
          </a:xfrm>
        </p:grpSpPr>
        <p:sp>
          <p:nvSpPr>
            <p:cNvPr id="78903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04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C0000"/>
                  </a:solidFill>
                  <a:latin typeface="Arial" charset="0"/>
                </a:rPr>
                <a:t>SMTP</a:t>
              </a:r>
            </a:p>
          </p:txBody>
        </p:sp>
      </p:grpSp>
      <p:grpSp>
        <p:nvGrpSpPr>
          <p:cNvPr id="78867" name="Group 430"/>
          <p:cNvGrpSpPr>
            <a:grpSpLocks/>
          </p:cNvGrpSpPr>
          <p:nvPr/>
        </p:nvGrpSpPr>
        <p:grpSpPr bwMode="auto">
          <a:xfrm>
            <a:off x="5694363" y="1406525"/>
            <a:ext cx="912812" cy="1054100"/>
            <a:chOff x="3574" y="550"/>
            <a:chExt cx="575" cy="664"/>
          </a:xfrm>
        </p:grpSpPr>
        <p:grpSp>
          <p:nvGrpSpPr>
            <p:cNvPr id="78898" name="Group 43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8901" name="Picture 43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902" name="Freeform 43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8127 w 356"/>
                  <a:gd name="T3" fmla="*/ 4362 h 368"/>
                  <a:gd name="T4" fmla="*/ 68956 w 356"/>
                  <a:gd name="T5" fmla="*/ 90881 h 368"/>
                  <a:gd name="T6" fmla="*/ 15197 w 356"/>
                  <a:gd name="T7" fmla="*/ 11365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8899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900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user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agent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8868" name="Group 436"/>
          <p:cNvGrpSpPr>
            <a:grpSpLocks/>
          </p:cNvGrpSpPr>
          <p:nvPr/>
        </p:nvGrpSpPr>
        <p:grpSpPr bwMode="auto">
          <a:xfrm>
            <a:off x="7731125" y="2222500"/>
            <a:ext cx="912813" cy="1054100"/>
            <a:chOff x="3574" y="550"/>
            <a:chExt cx="575" cy="664"/>
          </a:xfrm>
        </p:grpSpPr>
        <p:grpSp>
          <p:nvGrpSpPr>
            <p:cNvPr id="78893" name="Group 43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8896" name="Picture 4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897" name="Freeform 4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8127 w 356"/>
                  <a:gd name="T3" fmla="*/ 4362 h 368"/>
                  <a:gd name="T4" fmla="*/ 68956 w 356"/>
                  <a:gd name="T5" fmla="*/ 90881 h 368"/>
                  <a:gd name="T6" fmla="*/ 15197 w 356"/>
                  <a:gd name="T7" fmla="*/ 11365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8894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895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user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agent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8869" name="Group 442"/>
          <p:cNvGrpSpPr>
            <a:grpSpLocks/>
          </p:cNvGrpSpPr>
          <p:nvPr/>
        </p:nvGrpSpPr>
        <p:grpSpPr bwMode="auto">
          <a:xfrm>
            <a:off x="8067675" y="2984500"/>
            <a:ext cx="912813" cy="1054100"/>
            <a:chOff x="3574" y="550"/>
            <a:chExt cx="575" cy="664"/>
          </a:xfrm>
        </p:grpSpPr>
        <p:grpSp>
          <p:nvGrpSpPr>
            <p:cNvPr id="78888" name="Group 44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8891" name="Picture 4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892" name="Freeform 4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8127 w 356"/>
                  <a:gd name="T3" fmla="*/ 4362 h 368"/>
                  <a:gd name="T4" fmla="*/ 68956 w 356"/>
                  <a:gd name="T5" fmla="*/ 90881 h 368"/>
                  <a:gd name="T6" fmla="*/ 15197 w 356"/>
                  <a:gd name="T7" fmla="*/ 11365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8889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890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user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agent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8870" name="Group 448"/>
          <p:cNvGrpSpPr>
            <a:grpSpLocks/>
          </p:cNvGrpSpPr>
          <p:nvPr/>
        </p:nvGrpSpPr>
        <p:grpSpPr bwMode="auto">
          <a:xfrm>
            <a:off x="7935913" y="4032250"/>
            <a:ext cx="912812" cy="1054100"/>
            <a:chOff x="3574" y="550"/>
            <a:chExt cx="575" cy="664"/>
          </a:xfrm>
        </p:grpSpPr>
        <p:grpSp>
          <p:nvGrpSpPr>
            <p:cNvPr id="78883" name="Group 449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8886" name="Picture 4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887" name="Freeform 4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8127 w 356"/>
                  <a:gd name="T3" fmla="*/ 4362 h 368"/>
                  <a:gd name="T4" fmla="*/ 68956 w 356"/>
                  <a:gd name="T5" fmla="*/ 90881 h 368"/>
                  <a:gd name="T6" fmla="*/ 15197 w 356"/>
                  <a:gd name="T7" fmla="*/ 11365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8884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885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user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agent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8871" name="Group 454"/>
          <p:cNvGrpSpPr>
            <a:grpSpLocks/>
          </p:cNvGrpSpPr>
          <p:nvPr/>
        </p:nvGrpSpPr>
        <p:grpSpPr bwMode="auto">
          <a:xfrm>
            <a:off x="5324475" y="5470525"/>
            <a:ext cx="912813" cy="1054100"/>
            <a:chOff x="3574" y="550"/>
            <a:chExt cx="575" cy="664"/>
          </a:xfrm>
        </p:grpSpPr>
        <p:grpSp>
          <p:nvGrpSpPr>
            <p:cNvPr id="78878" name="Group 455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8881" name="Picture 4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882" name="Freeform 4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8127 w 356"/>
                  <a:gd name="T3" fmla="*/ 4362 h 368"/>
                  <a:gd name="T4" fmla="*/ 68956 w 356"/>
                  <a:gd name="T5" fmla="*/ 90881 h 368"/>
                  <a:gd name="T6" fmla="*/ 15197 w 356"/>
                  <a:gd name="T7" fmla="*/ 11365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8879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880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user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agent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8872" name="Group 460"/>
          <p:cNvGrpSpPr>
            <a:grpSpLocks/>
          </p:cNvGrpSpPr>
          <p:nvPr/>
        </p:nvGrpSpPr>
        <p:grpSpPr bwMode="auto">
          <a:xfrm>
            <a:off x="6053138" y="4851400"/>
            <a:ext cx="912812" cy="1054100"/>
            <a:chOff x="3574" y="550"/>
            <a:chExt cx="575" cy="664"/>
          </a:xfrm>
        </p:grpSpPr>
        <p:grpSp>
          <p:nvGrpSpPr>
            <p:cNvPr id="78873" name="Group 46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8876" name="Picture 46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877" name="Freeform 46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8127 w 356"/>
                  <a:gd name="T3" fmla="*/ 4362 h 368"/>
                  <a:gd name="T4" fmla="*/ 68956 w 356"/>
                  <a:gd name="T5" fmla="*/ 90881 h 368"/>
                  <a:gd name="T6" fmla="*/ 15197 w 356"/>
                  <a:gd name="T7" fmla="*/ 11365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8874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875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user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agent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15" name="Rectangle 280"/>
          <p:cNvSpPr>
            <a:spLocks noChangeArrowheads="1"/>
          </p:cNvSpPr>
          <p:nvPr/>
        </p:nvSpPr>
        <p:spPr bwMode="auto">
          <a:xfrm>
            <a:off x="6962775" y="628650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6" name="Group 279"/>
          <p:cNvGrpSpPr>
            <a:grpSpLocks/>
          </p:cNvGrpSpPr>
          <p:nvPr/>
        </p:nvGrpSpPr>
        <p:grpSpPr bwMode="auto">
          <a:xfrm>
            <a:off x="7059613" y="576263"/>
            <a:ext cx="1736725" cy="955675"/>
            <a:chOff x="4458" y="3335"/>
            <a:chExt cx="1094" cy="602"/>
          </a:xfrm>
        </p:grpSpPr>
        <p:sp>
          <p:nvSpPr>
            <p:cNvPr id="217" name="Text Box 263"/>
            <p:cNvSpPr txBox="1">
              <a:spLocks noChangeArrowheads="1"/>
            </p:cNvSpPr>
            <p:nvPr/>
          </p:nvSpPr>
          <p:spPr bwMode="auto">
            <a:xfrm>
              <a:off x="4680" y="3725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user mailbox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8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1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2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3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4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5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8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19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0" name="Text Box 277"/>
            <p:cNvSpPr txBox="1">
              <a:spLocks noChangeArrowheads="1"/>
            </p:cNvSpPr>
            <p:nvPr/>
          </p:nvSpPr>
          <p:spPr bwMode="auto">
            <a:xfrm>
              <a:off x="4526" y="3335"/>
              <a:ext cx="102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charset="0"/>
                </a:rPr>
                <a:t>outgoing 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charset="0"/>
                </a:rPr>
                <a:t>message queue</a:t>
              </a:r>
              <a:endParaRPr lang="en-US" altLang="en-US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46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7987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B9026E83-6B4B-4718-BEB4-4F44EE45C9C1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9876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9429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34950"/>
            <a:ext cx="7772400" cy="958850"/>
          </a:xfrm>
        </p:spPr>
        <p:txBody>
          <a:bodyPr/>
          <a:lstStyle/>
          <a:p>
            <a:r>
              <a:rPr lang="en-US" altLang="en-US" sz="4000" dirty="0" smtClean="0">
                <a:ea typeface="ＭＳ Ｐゴシック" pitchFamily="34" charset="-128"/>
              </a:rPr>
              <a:t>Electronic Mail: SMTP </a:t>
            </a:r>
            <a:r>
              <a:rPr lang="en-US" altLang="en-US" sz="3600" dirty="0" smtClean="0">
                <a:ea typeface="ＭＳ Ｐゴシック" pitchFamily="34" charset="-128"/>
              </a:rPr>
              <a:t>[RFC 2821]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8963" y="1422400"/>
            <a:ext cx="7629525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uses TCP to reliably transfer email message from client to server, port 25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direct transfer: sending server to receiving server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three phases of transfer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handshaking (greeting)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transfer of messages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closure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command/response interaction (like </a:t>
            </a:r>
            <a:r>
              <a:rPr lang="en-US" altLang="en-US" sz="2400" dirty="0" smtClean="0">
                <a:ea typeface="ＭＳ Ｐゴシック" pitchFamily="34" charset="-128"/>
              </a:rPr>
              <a:t>HTTP, FTP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  <a:endParaRPr lang="en-US" alt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solidFill>
                  <a:srgbClr val="000099"/>
                </a:solidFill>
                <a:ea typeface="ＭＳ Ｐゴシック" pitchFamily="34" charset="-128"/>
              </a:rPr>
              <a:t>commands:</a:t>
            </a:r>
            <a:r>
              <a:rPr lang="en-US" altLang="en-US" dirty="0" smtClean="0">
                <a:ea typeface="ＭＳ Ｐゴシック" pitchFamily="34" charset="-128"/>
              </a:rPr>
              <a:t> ASCII text</a:t>
            </a:r>
          </a:p>
          <a:p>
            <a:pPr lvl="1"/>
            <a:r>
              <a:rPr lang="en-US" altLang="en-US" dirty="0" smtClean="0">
                <a:solidFill>
                  <a:srgbClr val="000099"/>
                </a:solidFill>
                <a:ea typeface="ＭＳ Ｐゴシック" pitchFamily="34" charset="-128"/>
              </a:rPr>
              <a:t>response:</a:t>
            </a:r>
            <a:r>
              <a:rPr lang="en-US" altLang="en-US" dirty="0" smtClean="0">
                <a:ea typeface="ＭＳ Ｐゴシック" pitchFamily="34" charset="-128"/>
              </a:rPr>
              <a:t> status code and phrase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messages must be in 7-bit </a:t>
            </a:r>
            <a:r>
              <a:rPr lang="en-US" altLang="en-US" dirty="0">
                <a:ea typeface="ＭＳ Ｐゴシック" pitchFamily="34" charset="-128"/>
              </a:rPr>
              <a:t>ASCII</a:t>
            </a:r>
            <a:endParaRPr lang="en-US" altLang="en-US" sz="3200" dirty="0" smtClean="0">
              <a:ea typeface="ＭＳ Ｐゴシック" pitchFamily="34" charset="-128"/>
            </a:endParaRPr>
          </a:p>
          <a:p>
            <a:pPr lvl="1"/>
            <a:endParaRPr lang="en-US" altLang="en-US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227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089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59D05F4-0C4D-4E34-8571-ACC4FC45D01D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80900" name="Group 163"/>
          <p:cNvGrpSpPr>
            <a:grpSpLocks/>
          </p:cNvGrpSpPr>
          <p:nvPr/>
        </p:nvGrpSpPr>
        <p:grpSpPr bwMode="auto">
          <a:xfrm>
            <a:off x="1143000" y="4881563"/>
            <a:ext cx="912813" cy="1054100"/>
            <a:chOff x="3574" y="550"/>
            <a:chExt cx="575" cy="664"/>
          </a:xfrm>
        </p:grpSpPr>
        <p:grpSp>
          <p:nvGrpSpPr>
            <p:cNvPr id="81022" name="Group 164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81025" name="Picture 16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026" name="Freeform 16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8127 w 356"/>
                  <a:gd name="T3" fmla="*/ 4362 h 368"/>
                  <a:gd name="T4" fmla="*/ 68956 w 356"/>
                  <a:gd name="T5" fmla="*/ 90881 h 368"/>
                  <a:gd name="T6" fmla="*/ 15197 w 356"/>
                  <a:gd name="T7" fmla="*/ 11365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81023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1024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user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agent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80901" name="Group 130"/>
          <p:cNvGrpSpPr>
            <a:grpSpLocks/>
          </p:cNvGrpSpPr>
          <p:nvPr/>
        </p:nvGrpSpPr>
        <p:grpSpPr bwMode="auto">
          <a:xfrm>
            <a:off x="4852988" y="4613275"/>
            <a:ext cx="511175" cy="693738"/>
            <a:chOff x="4140" y="429"/>
            <a:chExt cx="1425" cy="2396"/>
          </a:xfrm>
        </p:grpSpPr>
        <p:sp>
          <p:nvSpPr>
            <p:cNvPr id="80990" name="Freeform 13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91" name="Rectangle 132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92" name="Freeform 13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93" name="Freeform 13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94" name="Rectangle 135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0995" name="Group 13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1020" name="AutoShape 13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1021" name="AutoShape 138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0996" name="Rectangle 139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0997" name="Group 14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1018" name="AutoShape 14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1019" name="AutoShape 142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0998" name="Rectangle 143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99" name="Rectangle 144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1000" name="Group 14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016" name="AutoShape 146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1017" name="AutoShape 14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1001" name="Freeform 14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81002" name="Group 14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014" name="AutoShape 15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1015" name="AutoShape 151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1003" name="Rectangle 152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1004" name="Freeform 15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1005" name="Freeform 15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1006" name="Oval 155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1007" name="Freeform 15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1008" name="AutoShape 157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1009" name="AutoShape 158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1010" name="Oval 159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1011" name="Oval 160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1012" name="Oval 161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1013" name="Rectangle 162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80902" name="Group 97"/>
          <p:cNvGrpSpPr>
            <a:grpSpLocks/>
          </p:cNvGrpSpPr>
          <p:nvPr/>
        </p:nvGrpSpPr>
        <p:grpSpPr bwMode="auto">
          <a:xfrm>
            <a:off x="2674938" y="4668838"/>
            <a:ext cx="511175" cy="693737"/>
            <a:chOff x="4140" y="429"/>
            <a:chExt cx="1425" cy="2396"/>
          </a:xfrm>
        </p:grpSpPr>
        <p:sp>
          <p:nvSpPr>
            <p:cNvPr id="80958" name="Freeform 9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59" name="Rectangle 99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60" name="Freeform 10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61" name="Freeform 10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62" name="Rectangle 102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0963" name="Group 10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0988" name="AutoShape 10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0989" name="AutoShape 105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0964" name="Rectangle 106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0965" name="Group 10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986" name="AutoShape 108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0987" name="AutoShape 10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0966" name="Rectangle 110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67" name="Rectangle 111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0968" name="Group 11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984" name="AutoShape 113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0985" name="AutoShape 11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0969" name="Freeform 11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80970" name="Group 11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0982" name="AutoShape 117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0983" name="AutoShape 118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0971" name="Rectangle 119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72" name="Freeform 12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73" name="Freeform 12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74" name="Oval 122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75" name="Freeform 12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76" name="AutoShape 12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77" name="AutoShape 125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78" name="Oval 126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79" name="Oval 127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0980" name="Oval 128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81" name="Rectangle 129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pic>
        <p:nvPicPr>
          <p:cNvPr id="80903" name="Picture 8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8016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2225"/>
            <a:ext cx="8235950" cy="114300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Scenario: Alice sends message to Bob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09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810000" cy="3219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dirty="0" smtClean="0">
                <a:ea typeface="ＭＳ Ｐゴシック" pitchFamily="34" charset="-128"/>
              </a:rPr>
              <a:t>1) Alice uses UA to compose message </a:t>
            </a:r>
            <a:r>
              <a:rPr lang="en-US" altLang="ja-JP" sz="2200" dirty="0" smtClean="0">
                <a:ea typeface="ＭＳ Ｐゴシック" pitchFamily="34" charset="-128"/>
              </a:rPr>
              <a:t>“to” </a:t>
            </a:r>
            <a:r>
              <a:rPr lang="en-US" altLang="ja-JP" sz="2200" dirty="0" smtClean="0">
                <a:latin typeface="Courier New" pitchFamily="49" charset="0"/>
                <a:ea typeface="ＭＳ Ｐゴシック" pitchFamily="34" charset="-128"/>
              </a:rPr>
              <a:t>bob@someschool.edu</a:t>
            </a:r>
          </a:p>
          <a:p>
            <a:pPr>
              <a:buFont typeface="Wingdings" pitchFamily="2" charset="2"/>
              <a:buNone/>
            </a:pPr>
            <a:r>
              <a:rPr lang="en-US" altLang="en-US" sz="2200" dirty="0" smtClean="0">
                <a:ea typeface="ＭＳ Ｐゴシック" pitchFamily="34" charset="-128"/>
              </a:rPr>
              <a:t>2) Alice</a:t>
            </a:r>
            <a:r>
              <a:rPr lang="en-US" altLang="ja-JP" sz="2200" dirty="0" smtClean="0">
                <a:ea typeface="ＭＳ Ｐゴシック" pitchFamily="34" charset="-128"/>
              </a:rPr>
              <a:t>’s UA sends message to her mail server; message placed in message queue</a:t>
            </a:r>
          </a:p>
          <a:p>
            <a:pPr>
              <a:buFont typeface="Wingdings" pitchFamily="2" charset="2"/>
              <a:buNone/>
            </a:pPr>
            <a:r>
              <a:rPr lang="en-US" altLang="en-US" sz="2200" dirty="0" smtClean="0">
                <a:ea typeface="ＭＳ Ｐゴシック" pitchFamily="34" charset="-128"/>
              </a:rPr>
              <a:t>3) client side of SMTP opens TCP connection with Bob</a:t>
            </a:r>
            <a:r>
              <a:rPr lang="en-US" altLang="ja-JP" sz="2200" dirty="0" smtClean="0">
                <a:ea typeface="ＭＳ Ｐゴシック" pitchFamily="34" charset="-128"/>
              </a:rPr>
              <a:t>’s mail server</a:t>
            </a:r>
            <a:endParaRPr lang="en-US" altLang="en-US" sz="2200" dirty="0" smtClean="0">
              <a:ea typeface="ＭＳ Ｐゴシック" pitchFamily="34" charset="-128"/>
            </a:endParaRPr>
          </a:p>
        </p:txBody>
      </p:sp>
      <p:sp>
        <p:nvSpPr>
          <p:cNvPr id="8090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335088"/>
            <a:ext cx="3810000" cy="3268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>
                <a:ea typeface="ＭＳ Ｐゴシック" pitchFamily="34" charset="-128"/>
              </a:rPr>
              <a:t>4) SMTP client sends Alice</a:t>
            </a:r>
            <a:r>
              <a:rPr lang="en-US" altLang="ja-JP" sz="2200" smtClean="0">
                <a:ea typeface="ＭＳ Ｐゴシック" pitchFamily="34" charset="-128"/>
              </a:rPr>
              <a:t>’s message over the TCP connection</a:t>
            </a:r>
          </a:p>
          <a:p>
            <a:pPr>
              <a:buFont typeface="Wingdings" pitchFamily="2" charset="2"/>
              <a:buNone/>
            </a:pPr>
            <a:r>
              <a:rPr lang="en-US" altLang="en-US" sz="2200" smtClean="0">
                <a:ea typeface="ＭＳ Ｐゴシック" pitchFamily="34" charset="-128"/>
              </a:rPr>
              <a:t>5) Bob</a:t>
            </a:r>
            <a:r>
              <a:rPr lang="en-US" altLang="ja-JP" sz="2200" smtClean="0">
                <a:ea typeface="ＭＳ Ｐゴシック" pitchFamily="34" charset="-128"/>
              </a:rPr>
              <a:t>’s mail server places the message in Bob’s mailbox</a:t>
            </a:r>
          </a:p>
          <a:p>
            <a:pPr>
              <a:buFont typeface="Wingdings" pitchFamily="2" charset="2"/>
              <a:buNone/>
            </a:pPr>
            <a:r>
              <a:rPr lang="en-US" altLang="en-US" sz="2200" smtClean="0">
                <a:ea typeface="ＭＳ Ｐゴシック" pitchFamily="34" charset="-128"/>
              </a:rPr>
              <a:t>6) Bob invokes his user agent to read message</a:t>
            </a:r>
          </a:p>
          <a:p>
            <a:pPr>
              <a:buFont typeface="Wingdings" pitchFamily="2" charset="2"/>
              <a:buNone/>
            </a:pPr>
            <a:endParaRPr lang="en-US" altLang="en-US" sz="2200" smtClean="0">
              <a:ea typeface="ＭＳ Ｐゴシック" pitchFamily="34" charset="-128"/>
            </a:endParaRPr>
          </a:p>
        </p:txBody>
      </p:sp>
      <p:grpSp>
        <p:nvGrpSpPr>
          <p:cNvPr id="80907" name="Group 20"/>
          <p:cNvGrpSpPr>
            <a:grpSpLocks/>
          </p:cNvGrpSpPr>
          <p:nvPr/>
        </p:nvGrpSpPr>
        <p:grpSpPr bwMode="auto">
          <a:xfrm>
            <a:off x="2808288" y="4956175"/>
            <a:ext cx="809625" cy="1049338"/>
            <a:chOff x="4296" y="2627"/>
            <a:chExt cx="510" cy="661"/>
          </a:xfrm>
        </p:grpSpPr>
        <p:sp>
          <p:nvSpPr>
            <p:cNvPr id="80943" name="Rectangle 2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44" name="Text Box 22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mail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45" name="Rectangle 2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46" name="Line 2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47" name="Line 2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48" name="Line 2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49" name="Line 2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50" name="Line 2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51" name="Line 2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52" name="Line 3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53" name="Rectangle 3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54" name="Rectangle 3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55" name="Rectangle 3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56" name="Rectangle 3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57" name="Rectangle 3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pic>
        <p:nvPicPr>
          <p:cNvPr id="80908" name="Picture 36" descr="Ali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512127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9" name="Picture 37" descr="Bo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0260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910" name="Group 48"/>
          <p:cNvGrpSpPr>
            <a:grpSpLocks/>
          </p:cNvGrpSpPr>
          <p:nvPr/>
        </p:nvGrpSpPr>
        <p:grpSpPr bwMode="auto">
          <a:xfrm>
            <a:off x="4999038" y="4902200"/>
            <a:ext cx="809625" cy="1049338"/>
            <a:chOff x="4296" y="2627"/>
            <a:chExt cx="510" cy="661"/>
          </a:xfrm>
        </p:grpSpPr>
        <p:sp>
          <p:nvSpPr>
            <p:cNvPr id="80928" name="Rectangle 4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29" name="Text Box 50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mail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30" name="Rectangle 5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31" name="Line 5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32" name="Line 5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33" name="Line 5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34" name="Line 5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35" name="Line 5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36" name="Line 5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37" name="Line 5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0938" name="Rectangle 5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39" name="Rectangle 6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40" name="Rectangle 6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41" name="Rectangle 6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42" name="Rectangle 6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0911" name="Line 69"/>
          <p:cNvSpPr>
            <a:spLocks noChangeShapeType="1"/>
          </p:cNvSpPr>
          <p:nvPr/>
        </p:nvSpPr>
        <p:spPr bwMode="auto">
          <a:xfrm>
            <a:off x="1928813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0912" name="Line 70"/>
          <p:cNvSpPr>
            <a:spLocks noChangeShapeType="1"/>
          </p:cNvSpPr>
          <p:nvPr/>
        </p:nvSpPr>
        <p:spPr bwMode="auto">
          <a:xfrm>
            <a:off x="3614738" y="5629275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0913" name="Line 71"/>
          <p:cNvSpPr>
            <a:spLocks noChangeShapeType="1"/>
          </p:cNvSpPr>
          <p:nvPr/>
        </p:nvSpPr>
        <p:spPr bwMode="auto">
          <a:xfrm flipV="1">
            <a:off x="5845175" y="5408613"/>
            <a:ext cx="1027113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0914" name="Oval 72"/>
          <p:cNvSpPr>
            <a:spLocks noChangeArrowheads="1"/>
          </p:cNvSpPr>
          <p:nvPr/>
        </p:nvSpPr>
        <p:spPr bwMode="auto">
          <a:xfrm>
            <a:off x="1058863" y="49434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15" name="Oval 74"/>
          <p:cNvSpPr>
            <a:spLocks noChangeArrowheads="1"/>
          </p:cNvSpPr>
          <p:nvPr/>
        </p:nvSpPr>
        <p:spPr bwMode="auto">
          <a:xfrm>
            <a:off x="2168525" y="54387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16" name="Oval 75"/>
          <p:cNvSpPr>
            <a:spLocks noChangeArrowheads="1"/>
          </p:cNvSpPr>
          <p:nvPr/>
        </p:nvSpPr>
        <p:spPr bwMode="auto"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17" name="Oval 76"/>
          <p:cNvSpPr>
            <a:spLocks noChangeArrowheads="1"/>
          </p:cNvSpPr>
          <p:nvPr/>
        </p:nvSpPr>
        <p:spPr bwMode="auto">
          <a:xfrm>
            <a:off x="4151313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18" name="Oval 77"/>
          <p:cNvSpPr>
            <a:spLocks noChangeArrowheads="1"/>
          </p:cNvSpPr>
          <p:nvPr/>
        </p:nvSpPr>
        <p:spPr bwMode="auto">
          <a:xfrm>
            <a:off x="5256213" y="5935663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19" name="Oval 78"/>
          <p:cNvSpPr>
            <a:spLocks noChangeArrowheads="1"/>
          </p:cNvSpPr>
          <p:nvPr/>
        </p:nvSpPr>
        <p:spPr bwMode="auto">
          <a:xfrm>
            <a:off x="6178550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20" name="Text Box 95"/>
          <p:cNvSpPr txBox="1">
            <a:spLocks noChangeArrowheads="1"/>
          </p:cNvSpPr>
          <p:nvPr/>
        </p:nvSpPr>
        <p:spPr bwMode="auto">
          <a:xfrm>
            <a:off x="2324100" y="6069013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Alice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 mail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21" name="Text Box 96"/>
          <p:cNvSpPr txBox="1">
            <a:spLocks noChangeArrowheads="1"/>
          </p:cNvSpPr>
          <p:nvPr/>
        </p:nvSpPr>
        <p:spPr bwMode="auto">
          <a:xfrm>
            <a:off x="4598988" y="6132513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Bob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 mail server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80922" name="Group 169"/>
          <p:cNvGrpSpPr>
            <a:grpSpLocks/>
          </p:cNvGrpSpPr>
          <p:nvPr/>
        </p:nvGrpSpPr>
        <p:grpSpPr bwMode="auto">
          <a:xfrm>
            <a:off x="6672263" y="4808538"/>
            <a:ext cx="912812" cy="1054100"/>
            <a:chOff x="3574" y="550"/>
            <a:chExt cx="575" cy="664"/>
          </a:xfrm>
        </p:grpSpPr>
        <p:grpSp>
          <p:nvGrpSpPr>
            <p:cNvPr id="80923" name="Group 170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80926" name="Picture 1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927" name="Freeform 17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8127 w 356"/>
                  <a:gd name="T3" fmla="*/ 4362 h 368"/>
                  <a:gd name="T4" fmla="*/ 68956 w 356"/>
                  <a:gd name="T5" fmla="*/ 90881 h 368"/>
                  <a:gd name="T6" fmla="*/ 15197 w 356"/>
                  <a:gd name="T7" fmla="*/ 11365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80924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925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user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agent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37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192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E899640F-F483-4175-8CF8-690DB6B366A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81924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540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1613"/>
            <a:ext cx="7772400" cy="903287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Sample SMTP interaction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1926" name="Rectangle 3"/>
          <p:cNvSpPr>
            <a:spLocks noChangeArrowheads="1"/>
          </p:cNvSpPr>
          <p:nvPr/>
        </p:nvSpPr>
        <p:spPr bwMode="auto">
          <a:xfrm>
            <a:off x="0" y="1467145"/>
            <a:ext cx="88709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S: 220 hamburger.edu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C: </a:t>
            </a:r>
            <a:r>
              <a:rPr lang="en-US" altLang="en-US" sz="2000" b="1" dirty="0">
                <a:solidFill>
                  <a:srgbClr val="7030A0"/>
                </a:solidFill>
                <a:latin typeface="Courier New" pitchFamily="49" charset="0"/>
              </a:rPr>
              <a:t>HELO 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crepes.fr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S: 250  Hello crepes.fr, pleased to meet you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C: </a:t>
            </a:r>
            <a:r>
              <a:rPr lang="en-US" altLang="en-US" sz="2000" b="1" dirty="0">
                <a:solidFill>
                  <a:srgbClr val="7030A0"/>
                </a:solidFill>
                <a:latin typeface="Courier New" pitchFamily="49" charset="0"/>
              </a:rPr>
              <a:t>MAIL FROM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: &lt;alice@crepes.fr&gt;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S: 250 alice@crepes.fr... Sender ok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C: </a:t>
            </a:r>
            <a:r>
              <a:rPr lang="en-US" altLang="en-US" sz="2000" b="1" dirty="0">
                <a:solidFill>
                  <a:srgbClr val="7030A0"/>
                </a:solidFill>
                <a:latin typeface="Courier New" pitchFamily="49" charset="0"/>
              </a:rPr>
              <a:t>RCPT TO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: &lt;bob@hamburger.edu&gt;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S: 250 bob@hamburger.edu ... Recipient ok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C: </a:t>
            </a:r>
            <a:r>
              <a:rPr lang="en-US" altLang="en-US" sz="2000" b="1" dirty="0">
                <a:solidFill>
                  <a:srgbClr val="7030A0"/>
                </a:solidFill>
                <a:latin typeface="Courier New" pitchFamily="49" charset="0"/>
              </a:rPr>
              <a:t>DATA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S: 354 Enter mail, end with "." on a line by itself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C: Do you like ketchup?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C: How about pickles?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C: 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S: 250 Message accepted for delivery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C: </a:t>
            </a:r>
            <a:r>
              <a:rPr lang="en-US" altLang="en-US" sz="2000" b="1" dirty="0">
                <a:solidFill>
                  <a:srgbClr val="7030A0"/>
                </a:solidFill>
                <a:latin typeface="Courier New" pitchFamily="49" charset="0"/>
              </a:rPr>
              <a:t>QUIT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     S: 221 hamburger.edu closing connection</a:t>
            </a:r>
            <a:endParaRPr lang="en-US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6311582"/>
            <a:ext cx="3897862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S: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SMTP Server, 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C: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SMTP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294" y="1122455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itchFamily="34" charset="-128"/>
              </a:rPr>
              <a:t>As soon as the TCP connection is established…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28638" y="1981201"/>
            <a:ext cx="732126" cy="907473"/>
          </a:xfrm>
          <a:prstGeom prst="straightConnector1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28638" y="2660075"/>
            <a:ext cx="732126" cy="228599"/>
          </a:xfrm>
          <a:prstGeom prst="straightConnector1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28638" y="2888674"/>
            <a:ext cx="732126" cy="228599"/>
          </a:xfrm>
          <a:prstGeom prst="straightConnector1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28638" y="2888674"/>
            <a:ext cx="732126" cy="910508"/>
          </a:xfrm>
          <a:prstGeom prst="straightConnector1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28638" y="2888674"/>
            <a:ext cx="732126" cy="2763981"/>
          </a:xfrm>
          <a:prstGeom prst="straightConnector1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33204" y="2285008"/>
            <a:ext cx="492443" cy="134588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7030A0"/>
                </a:solidFill>
                <a:latin typeface="Arial" charset="0"/>
                <a:ea typeface="ＭＳ Ｐゴシック" pitchFamily="34" charset="-128"/>
              </a:rPr>
              <a:t>commands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74354" y="4801436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(end of the message)</a:t>
            </a:r>
          </a:p>
        </p:txBody>
      </p:sp>
    </p:spTree>
    <p:extLst>
      <p:ext uri="{BB962C8B-B14F-4D97-AF65-F5344CB8AC3E}">
        <p14:creationId xmlns:p14="http://schemas.microsoft.com/office/powerpoint/2010/main" val="6039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215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C9C7F0E8-DB9D-4EAB-8DD9-7235CCBF685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1508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255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Some network apps</a:t>
            </a: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r>
              <a:rPr lang="en-US" altLang="en-US" sz="2400" smtClean="0">
                <a:ea typeface="ＭＳ Ｐゴシック" pitchFamily="34" charset="-128"/>
              </a:rPr>
              <a:t>e-mail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web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text messaging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remote login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P2P file sharing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multi-user network games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streaming stored video (YouTube, Hulu, Netflix) </a:t>
            </a:r>
          </a:p>
          <a:p>
            <a:endParaRPr lang="en-US" altLang="en-US" sz="24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4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2151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r>
              <a:rPr lang="en-US" altLang="en-US" sz="2400" smtClean="0">
                <a:ea typeface="ＭＳ Ｐゴシック" pitchFamily="34" charset="-128"/>
              </a:rPr>
              <a:t>voice over IP (e.g., Skype)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real-time video conferencing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social networking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search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…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71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397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237605CA-B0B4-4279-BFFA-68B913D24EC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77724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SMTP: final words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555750"/>
            <a:ext cx="3810000" cy="4648200"/>
          </a:xfrm>
        </p:spPr>
        <p:txBody>
          <a:bodyPr/>
          <a:lstStyle/>
          <a:p>
            <a:r>
              <a:rPr lang="en-US" altLang="en-US" sz="2400" smtClean="0">
                <a:ea typeface="ＭＳ Ｐゴシック" pitchFamily="34" charset="-128"/>
              </a:rPr>
              <a:t>SMTP uses persistent connections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SMTP requires message (header &amp; body) to be in 7-bit ASCII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SMTP server uses </a:t>
            </a:r>
            <a:r>
              <a:rPr lang="en-US" altLang="en-US" sz="2400" smtClean="0">
                <a:latin typeface="Courier New" pitchFamily="49" charset="0"/>
                <a:ea typeface="ＭＳ Ｐゴシック" pitchFamily="34" charset="-128"/>
              </a:rPr>
              <a:t>CRLF.CRLF</a:t>
            </a:r>
            <a:r>
              <a:rPr lang="en-US" altLang="en-US" sz="2400" smtClean="0">
                <a:ea typeface="ＭＳ Ｐゴシック" pitchFamily="34" charset="-128"/>
              </a:rPr>
              <a:t> to determine end of message</a:t>
            </a:r>
          </a:p>
        </p:txBody>
      </p:sp>
      <p:sp>
        <p:nvSpPr>
          <p:cNvPr id="839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13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comparison with HTTP:</a:t>
            </a:r>
          </a:p>
          <a:p>
            <a:pPr>
              <a:spcBef>
                <a:spcPct val="500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HTTP: pull protocol</a:t>
            </a:r>
          </a:p>
          <a:p>
            <a:pPr>
              <a:spcAft>
                <a:spcPct val="50000"/>
              </a:spcAft>
            </a:pPr>
            <a:r>
              <a:rPr lang="en-US" altLang="en-US" sz="2400" dirty="0" smtClean="0">
                <a:ea typeface="ＭＳ Ｐゴシック" pitchFamily="34" charset="-128"/>
              </a:rPr>
              <a:t>SMTP: push protocol</a:t>
            </a:r>
          </a:p>
          <a:p>
            <a:pPr>
              <a:spcAft>
                <a:spcPct val="50000"/>
              </a:spcAft>
            </a:pPr>
            <a:r>
              <a:rPr lang="en-US" altLang="en-US" sz="2400" dirty="0" smtClean="0">
                <a:ea typeface="ＭＳ Ｐゴシック" pitchFamily="34" charset="-128"/>
              </a:rPr>
              <a:t>both have ASCII command/response interaction, status codes</a:t>
            </a:r>
          </a:p>
        </p:txBody>
      </p:sp>
      <p:pic>
        <p:nvPicPr>
          <p:cNvPr id="83975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683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44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397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237605CA-B0B4-4279-BFFA-68B913D24EC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77724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SMTP: final words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555750"/>
            <a:ext cx="3810000" cy="4648200"/>
          </a:xfrm>
        </p:spPr>
        <p:txBody>
          <a:bodyPr/>
          <a:lstStyle/>
          <a:p>
            <a:r>
              <a:rPr lang="en-US" altLang="en-US" sz="2400" smtClean="0">
                <a:ea typeface="ＭＳ Ｐゴシック" pitchFamily="34" charset="-128"/>
              </a:rPr>
              <a:t>SMTP uses persistent connections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SMTP requires message (header &amp; body) to be in 7-bit ASCII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SMTP server uses </a:t>
            </a:r>
            <a:r>
              <a:rPr lang="en-US" altLang="en-US" sz="2400" smtClean="0">
                <a:latin typeface="Courier New" pitchFamily="49" charset="0"/>
                <a:ea typeface="ＭＳ Ｐゴシック" pitchFamily="34" charset="-128"/>
              </a:rPr>
              <a:t>CRLF.CRLF</a:t>
            </a:r>
            <a:r>
              <a:rPr lang="en-US" altLang="en-US" sz="2400" smtClean="0">
                <a:ea typeface="ＭＳ Ｐゴシック" pitchFamily="34" charset="-128"/>
              </a:rPr>
              <a:t> to determine end of message</a:t>
            </a:r>
          </a:p>
        </p:txBody>
      </p:sp>
      <p:sp>
        <p:nvSpPr>
          <p:cNvPr id="839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13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comparison with HTTP:</a:t>
            </a:r>
          </a:p>
          <a:p>
            <a:pPr>
              <a:spcBef>
                <a:spcPct val="500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HTTP: pull protocol</a:t>
            </a:r>
          </a:p>
          <a:p>
            <a:pPr>
              <a:spcAft>
                <a:spcPct val="50000"/>
              </a:spcAft>
            </a:pPr>
            <a:r>
              <a:rPr lang="en-US" altLang="en-US" sz="2400" dirty="0" smtClean="0">
                <a:ea typeface="ＭＳ Ｐゴシック" pitchFamily="34" charset="-128"/>
              </a:rPr>
              <a:t>SMTP: push protocol</a:t>
            </a:r>
          </a:p>
          <a:p>
            <a:pPr>
              <a:spcAft>
                <a:spcPct val="50000"/>
              </a:spcAft>
            </a:pPr>
            <a:r>
              <a:rPr lang="en-US" altLang="en-US" sz="2400" dirty="0" smtClean="0">
                <a:ea typeface="ＭＳ Ｐゴシック" pitchFamily="34" charset="-128"/>
              </a:rPr>
              <a:t>both have ASCII command/response interaction, status codes</a:t>
            </a:r>
          </a:p>
        </p:txBody>
      </p:sp>
      <p:pic>
        <p:nvPicPr>
          <p:cNvPr id="83975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683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5684" y="4585194"/>
            <a:ext cx="7286830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Someone loads information on a Web server and </a:t>
            </a:r>
            <a:r>
              <a:rPr lang="en-US" sz="2400" u="sng" dirty="0">
                <a:solidFill>
                  <a:srgbClr val="FFFFFF"/>
                </a:solidFill>
                <a:latin typeface="Gill Sans MT" panose="020B0502020104020203" pitchFamily="34" charset="0"/>
              </a:rPr>
              <a:t>users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 use HTTP to </a:t>
            </a:r>
            <a:r>
              <a:rPr lang="en-US" sz="2400" u="sng" dirty="0">
                <a:solidFill>
                  <a:srgbClr val="FFFFFF"/>
                </a:solidFill>
                <a:latin typeface="Gill Sans MT" panose="020B0502020104020203" pitchFamily="34" charset="0"/>
              </a:rPr>
              <a:t>pull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 the information from the server.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TCP connection is initiated by the machine that wants to </a:t>
            </a:r>
            <a:r>
              <a:rPr lang="en-US" sz="2400" u="sng" dirty="0">
                <a:solidFill>
                  <a:srgbClr val="FFFFFF"/>
                </a:solidFill>
                <a:latin typeface="Gill Sans MT" panose="020B0502020104020203" pitchFamily="34" charset="0"/>
              </a:rPr>
              <a:t>receive</a:t>
            </a: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 the file.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005943" y="2278743"/>
            <a:ext cx="899886" cy="2306451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4905829" y="2380344"/>
            <a:ext cx="2627085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4643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397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237605CA-B0B4-4279-BFFA-68B913D24EC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77724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SMTP: final words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555750"/>
            <a:ext cx="3810000" cy="4648200"/>
          </a:xfrm>
        </p:spPr>
        <p:txBody>
          <a:bodyPr/>
          <a:lstStyle/>
          <a:p>
            <a:r>
              <a:rPr lang="en-US" altLang="en-US" sz="2400" smtClean="0">
                <a:ea typeface="ＭＳ Ｐゴシック" pitchFamily="34" charset="-128"/>
              </a:rPr>
              <a:t>SMTP uses persistent connections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SMTP requires message (header &amp; body) to be in 7-bit ASCII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SMTP server uses </a:t>
            </a:r>
            <a:r>
              <a:rPr lang="en-US" altLang="en-US" sz="2400" smtClean="0">
                <a:latin typeface="Courier New" pitchFamily="49" charset="0"/>
                <a:ea typeface="ＭＳ Ｐゴシック" pitchFamily="34" charset="-128"/>
              </a:rPr>
              <a:t>CRLF.CRLF</a:t>
            </a:r>
            <a:r>
              <a:rPr lang="en-US" altLang="en-US" sz="2400" smtClean="0">
                <a:ea typeface="ＭＳ Ｐゴシック" pitchFamily="34" charset="-128"/>
              </a:rPr>
              <a:t> to determine end of message</a:t>
            </a:r>
          </a:p>
        </p:txBody>
      </p:sp>
      <p:sp>
        <p:nvSpPr>
          <p:cNvPr id="839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13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comparison with HTTP:</a:t>
            </a:r>
          </a:p>
          <a:p>
            <a:pPr>
              <a:spcBef>
                <a:spcPct val="500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HTTP: pull protocol</a:t>
            </a:r>
          </a:p>
          <a:p>
            <a:pPr>
              <a:spcAft>
                <a:spcPct val="50000"/>
              </a:spcAft>
            </a:pPr>
            <a:r>
              <a:rPr lang="en-US" altLang="en-US" sz="2400" dirty="0" smtClean="0">
                <a:ea typeface="ＭＳ Ｐゴシック" pitchFamily="34" charset="-128"/>
              </a:rPr>
              <a:t>SMTP: push protocol</a:t>
            </a:r>
          </a:p>
          <a:p>
            <a:pPr>
              <a:spcAft>
                <a:spcPct val="50000"/>
              </a:spcAft>
            </a:pPr>
            <a:r>
              <a:rPr lang="en-US" altLang="en-US" sz="2400" dirty="0" smtClean="0">
                <a:ea typeface="ＭＳ Ｐゴシック" pitchFamily="34" charset="-128"/>
              </a:rPr>
              <a:t>both have ASCII command/response interaction, status codes</a:t>
            </a:r>
          </a:p>
        </p:txBody>
      </p:sp>
      <p:pic>
        <p:nvPicPr>
          <p:cNvPr id="83975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683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5684" y="4585194"/>
            <a:ext cx="728683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The </a:t>
            </a: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</a:rPr>
              <a:t>sending mail server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</a:rPr>
              <a:t>pushes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the file to the receiving mail server.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TCP connection is initiated by the machine that wants to </a:t>
            </a:r>
            <a:r>
              <a:rPr lang="en-US" sz="2400" u="sng" dirty="0">
                <a:solidFill>
                  <a:srgbClr val="000000"/>
                </a:solidFill>
                <a:latin typeface="Gill Sans MT" panose="020B0502020104020203" pitchFamily="34" charset="0"/>
              </a:rPr>
              <a:t>send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</a:rPr>
              <a:t> the file.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005943" y="2646218"/>
            <a:ext cx="899885" cy="193897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4905828" y="2809835"/>
            <a:ext cx="2627085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08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397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237605CA-B0B4-4279-BFFA-68B913D24ECE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77724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SMTP: final words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555750"/>
            <a:ext cx="3810000" cy="4648200"/>
          </a:xfrm>
        </p:spPr>
        <p:txBody>
          <a:bodyPr/>
          <a:lstStyle/>
          <a:p>
            <a:r>
              <a:rPr lang="en-US" altLang="en-US" sz="2400" smtClean="0">
                <a:ea typeface="ＭＳ Ｐゴシック" pitchFamily="34" charset="-128"/>
              </a:rPr>
              <a:t>SMTP uses persistent connections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SMTP requires message (header &amp; body) to be in 7-bit ASCII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SMTP server uses </a:t>
            </a:r>
            <a:r>
              <a:rPr lang="en-US" altLang="en-US" sz="2400" smtClean="0">
                <a:latin typeface="Courier New" pitchFamily="49" charset="0"/>
                <a:ea typeface="ＭＳ Ｐゴシック" pitchFamily="34" charset="-128"/>
              </a:rPr>
              <a:t>CRLF.CRLF</a:t>
            </a:r>
            <a:r>
              <a:rPr lang="en-US" altLang="en-US" sz="2400" smtClean="0">
                <a:ea typeface="ＭＳ Ｐゴシック" pitchFamily="34" charset="-128"/>
              </a:rPr>
              <a:t> to determine end of message</a:t>
            </a:r>
          </a:p>
        </p:txBody>
      </p:sp>
      <p:sp>
        <p:nvSpPr>
          <p:cNvPr id="839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13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comparison with HTTP:</a:t>
            </a:r>
          </a:p>
          <a:p>
            <a:pPr>
              <a:spcBef>
                <a:spcPct val="500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HTTP: pull protocol</a:t>
            </a:r>
          </a:p>
          <a:p>
            <a:pPr>
              <a:spcAft>
                <a:spcPct val="50000"/>
              </a:spcAft>
            </a:pPr>
            <a:r>
              <a:rPr lang="en-US" altLang="en-US" sz="2400" dirty="0" smtClean="0">
                <a:ea typeface="ＭＳ Ｐゴシック" pitchFamily="34" charset="-128"/>
              </a:rPr>
              <a:t>SMTP: push protocol</a:t>
            </a:r>
          </a:p>
          <a:p>
            <a:pPr>
              <a:spcAft>
                <a:spcPct val="50000"/>
              </a:spcAft>
            </a:pPr>
            <a:r>
              <a:rPr lang="en-US" altLang="en-US" sz="2400" dirty="0" smtClean="0">
                <a:ea typeface="ＭＳ Ｐゴシック" pitchFamily="34" charset="-128"/>
              </a:rPr>
              <a:t>both have ASCII command/response interaction, status codes</a:t>
            </a:r>
          </a:p>
        </p:txBody>
      </p:sp>
      <p:pic>
        <p:nvPicPr>
          <p:cNvPr id="83975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683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12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499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0D9A9D73-7191-478A-B582-CDAE63636A9C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Mail message format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dirty="0" smtClean="0">
                <a:ea typeface="ＭＳ Ｐゴシック" pitchFamily="34" charset="-128"/>
              </a:rPr>
              <a:t>SMTP: protocol for exchanging email </a:t>
            </a:r>
            <a:r>
              <a:rPr lang="en-US" altLang="en-US" sz="2400" dirty="0" err="1" smtClean="0">
                <a:ea typeface="ＭＳ Ｐゴシック" pitchFamily="34" charset="-128"/>
              </a:rPr>
              <a:t>msgs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dirty="0" smtClean="0">
                <a:ea typeface="ＭＳ Ｐゴシック" pitchFamily="34" charset="-128"/>
              </a:rPr>
              <a:t>RFC 822: standard for text message format: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header lines, e.g.,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To: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From: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Subject:</a:t>
            </a:r>
          </a:p>
          <a:p>
            <a:pPr lvl="1"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FF0000"/>
                </a:solidFill>
                <a:ea typeface="ＭＳ Ｐゴシック" pitchFamily="34" charset="-128"/>
              </a:rPr>
              <a:t>different</a:t>
            </a:r>
            <a:r>
              <a:rPr lang="en-US" altLang="en-US" i="1" dirty="0" smtClean="0">
                <a:solidFill>
                  <a:srgbClr val="66FFCC"/>
                </a:solidFill>
                <a:ea typeface="ＭＳ Ｐゴシック" pitchFamily="34" charset="-128"/>
              </a:rPr>
              <a:t> </a:t>
            </a:r>
            <a:r>
              <a:rPr lang="en-US" altLang="en-US" i="1" dirty="0" smtClean="0">
                <a:ea typeface="ＭＳ Ｐゴシック" pitchFamily="34" charset="-128"/>
              </a:rPr>
              <a:t>from </a:t>
            </a:r>
            <a:r>
              <a:rPr lang="en-US" altLang="en-US" sz="2200" dirty="0" smtClean="0">
                <a:ea typeface="ＭＳ Ｐゴシック" pitchFamily="34" charset="-128"/>
              </a:rPr>
              <a:t>SMTP MAIL FROM, RCPT TO:</a:t>
            </a:r>
            <a:r>
              <a:rPr lang="en-US" altLang="en-US" dirty="0" smtClean="0">
                <a:ea typeface="ＭＳ Ｐゴシック" pitchFamily="34" charset="-128"/>
              </a:rPr>
              <a:t> commands!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Body: the </a:t>
            </a:r>
            <a:r>
              <a:rPr lang="en-US" altLang="ja-JP" sz="2400" dirty="0" smtClean="0">
                <a:ea typeface="ＭＳ Ｐゴシック" pitchFamily="34" charset="-128"/>
              </a:rPr>
              <a:t>“message” 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ASCII characters only</a:t>
            </a: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4978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Arial" charset="0"/>
              </a:rPr>
              <a:t>header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4978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Arial" charset="0"/>
              </a:rPr>
              <a:t>body</a:t>
            </a:r>
          </a:p>
        </p:txBody>
      </p:sp>
      <p:sp>
        <p:nvSpPr>
          <p:cNvPr id="85000" name="Rectangle 9"/>
          <p:cNvSpPr>
            <a:spLocks noChangeArrowheads="1"/>
          </p:cNvSpPr>
          <p:nvPr/>
        </p:nvSpPr>
        <p:spPr bwMode="auto">
          <a:xfrm>
            <a:off x="4775200" y="1778000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001" name="Line 10"/>
          <p:cNvSpPr>
            <a:spLocks noChangeShapeType="1"/>
          </p:cNvSpPr>
          <p:nvPr/>
        </p:nvSpPr>
        <p:spPr bwMode="auto">
          <a:xfrm flipV="1">
            <a:off x="3162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5002" name="Line 11"/>
          <p:cNvSpPr>
            <a:spLocks noChangeShapeType="1"/>
          </p:cNvSpPr>
          <p:nvPr/>
        </p:nvSpPr>
        <p:spPr bwMode="auto">
          <a:xfrm flipV="1">
            <a:off x="3009900" y="3327400"/>
            <a:ext cx="1905000" cy="187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5003" name="Text Box 13"/>
          <p:cNvSpPr txBox="1">
            <a:spLocks noChangeArrowheads="1"/>
          </p:cNvSpPr>
          <p:nvPr/>
        </p:nvSpPr>
        <p:spPr bwMode="auto">
          <a:xfrm>
            <a:off x="8139113" y="2112963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blank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line</a:t>
            </a:r>
          </a:p>
        </p:txBody>
      </p:sp>
      <p:sp>
        <p:nvSpPr>
          <p:cNvPr id="85004" name="Line 14"/>
          <p:cNvSpPr>
            <a:spLocks noChangeShapeType="1"/>
          </p:cNvSpPr>
          <p:nvPr/>
        </p:nvSpPr>
        <p:spPr bwMode="auto">
          <a:xfrm flipH="1">
            <a:off x="7251700" y="2552700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85005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128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2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601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D275639F-D4C5-46F3-A873-83E35D352307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86020" name="Group 133"/>
          <p:cNvGrpSpPr>
            <a:grpSpLocks/>
          </p:cNvGrpSpPr>
          <p:nvPr/>
        </p:nvGrpSpPr>
        <p:grpSpPr bwMode="auto">
          <a:xfrm>
            <a:off x="2962275" y="1577975"/>
            <a:ext cx="511175" cy="693738"/>
            <a:chOff x="4140" y="429"/>
            <a:chExt cx="1425" cy="2396"/>
          </a:xfrm>
        </p:grpSpPr>
        <p:sp>
          <p:nvSpPr>
            <p:cNvPr id="86112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113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114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115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116" name="Rectangle 138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6117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42" name="AutoShape 14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6143" name="AutoShape 141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6118" name="Rectangle 142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6119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40" name="AutoShape 144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6141" name="AutoShape 145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6120" name="Rectangle 146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121" name="Rectangle 147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6122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38" name="AutoShape 149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6139" name="AutoShape 150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6123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86124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36" name="AutoShape 153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6137" name="AutoShape 154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6125" name="Rectangle 155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126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127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128" name="Oval 158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129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130" name="AutoShape 16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131" name="AutoShape 161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132" name="Oval 162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133" name="Oval 163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6134" name="Oval 164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135" name="Rectangle 165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86021" name="Group 100"/>
          <p:cNvGrpSpPr>
            <a:grpSpLocks/>
          </p:cNvGrpSpPr>
          <p:nvPr/>
        </p:nvGrpSpPr>
        <p:grpSpPr bwMode="auto">
          <a:xfrm>
            <a:off x="4648200" y="1587500"/>
            <a:ext cx="511175" cy="693738"/>
            <a:chOff x="4140" y="429"/>
            <a:chExt cx="1425" cy="2396"/>
          </a:xfrm>
        </p:grpSpPr>
        <p:sp>
          <p:nvSpPr>
            <p:cNvPr id="86080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6 w 354"/>
                <a:gd name="T3" fmla="*/ 13 h 2742"/>
                <a:gd name="T4" fmla="*/ 6 w 354"/>
                <a:gd name="T5" fmla="*/ 99 h 2742"/>
                <a:gd name="T6" fmla="*/ 0 w 354"/>
                <a:gd name="T7" fmla="*/ 10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81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082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 w 211"/>
                <a:gd name="T3" fmla="*/ 9 h 2537"/>
                <a:gd name="T4" fmla="*/ 2 w 211"/>
                <a:gd name="T5" fmla="*/ 94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83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6 h 226"/>
                <a:gd name="T4" fmla="*/ 6 w 328"/>
                <a:gd name="T5" fmla="*/ 9 h 226"/>
                <a:gd name="T6" fmla="*/ 0 w 328"/>
                <a:gd name="T7" fmla="*/ 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84" name="Rectangle 105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6085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10" name="AutoShape 10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6111" name="AutoShape 108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6086" name="Rectangle 109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6087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08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6109" name="AutoShape 112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6088" name="Rectangle 113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089" name="Rectangle 114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6090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06" name="AutoShape 116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6107" name="AutoShape 11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6091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6 w 328"/>
                <a:gd name="T3" fmla="*/ 5 h 226"/>
                <a:gd name="T4" fmla="*/ 6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86092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04" name="AutoShape 12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6105" name="AutoShape 121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6093" name="Rectangle 122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094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 w 296"/>
                <a:gd name="T3" fmla="*/ 5 h 256"/>
                <a:gd name="T4" fmla="*/ 6 w 296"/>
                <a:gd name="T5" fmla="*/ 9 h 256"/>
                <a:gd name="T6" fmla="*/ 0 w 296"/>
                <a:gd name="T7" fmla="*/ 3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95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 w 304"/>
                <a:gd name="T3" fmla="*/ 7 h 288"/>
                <a:gd name="T4" fmla="*/ 5 w 304"/>
                <a:gd name="T5" fmla="*/ 11 h 288"/>
                <a:gd name="T6" fmla="*/ 2 w 304"/>
                <a:gd name="T7" fmla="*/ 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96" name="Oval 125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097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 h 240"/>
                <a:gd name="T2" fmla="*/ 2 w 306"/>
                <a:gd name="T3" fmla="*/ 9 h 240"/>
                <a:gd name="T4" fmla="*/ 6 w 306"/>
                <a:gd name="T5" fmla="*/ 5 h 240"/>
                <a:gd name="T6" fmla="*/ 6 w 306"/>
                <a:gd name="T7" fmla="*/ 0 h 240"/>
                <a:gd name="T8" fmla="*/ 0 w 306"/>
                <a:gd name="T9" fmla="*/ 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98" name="AutoShape 127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099" name="AutoShape 128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100" name="Oval 129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101" name="Oval 130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6102" name="Oval 131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103" name="Rectangle 132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pic>
        <p:nvPicPr>
          <p:cNvPr id="86022" name="Picture 9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55588"/>
            <a:ext cx="7772400" cy="893762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Mail access protocols</a:t>
            </a:r>
          </a:p>
        </p:txBody>
      </p:sp>
      <p:sp>
        <p:nvSpPr>
          <p:cNvPr id="860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3230563"/>
            <a:ext cx="7381875" cy="2892424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SMTP:</a:t>
            </a:r>
            <a:r>
              <a:rPr lang="en-US" altLang="en-US" sz="2400" dirty="0" smtClean="0">
                <a:ea typeface="ＭＳ Ｐゴシック" pitchFamily="34" charset="-128"/>
              </a:rPr>
              <a:t> delivery/storage to receiver</a:t>
            </a:r>
            <a:r>
              <a:rPr lang="en-US" altLang="ja-JP" sz="2400" dirty="0" smtClean="0">
                <a:ea typeface="ＭＳ Ｐゴシック" pitchFamily="34" charset="-128"/>
              </a:rPr>
              <a:t>’s server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mail access protocol: retrieval from server</a:t>
            </a:r>
          </a:p>
          <a:p>
            <a:pPr lvl="1"/>
            <a:r>
              <a:rPr lang="en-US" altLang="en-US" sz="2200" dirty="0" smtClean="0">
                <a:solidFill>
                  <a:srgbClr val="CC0000"/>
                </a:solidFill>
                <a:ea typeface="ＭＳ Ｐゴシック" pitchFamily="34" charset="-128"/>
              </a:rPr>
              <a:t>POP3:</a:t>
            </a:r>
            <a:r>
              <a:rPr lang="en-US" altLang="en-US" sz="2200" dirty="0" smtClean="0">
                <a:ea typeface="ＭＳ Ｐゴシック" pitchFamily="34" charset="-128"/>
              </a:rPr>
              <a:t> Post Office Protocol [RFC 1939]: authorization, download (Port number: 110)</a:t>
            </a:r>
          </a:p>
          <a:p>
            <a:pPr lvl="1"/>
            <a:r>
              <a:rPr lang="en-US" altLang="en-US" sz="2200" dirty="0" smtClean="0">
                <a:solidFill>
                  <a:srgbClr val="CC0000"/>
                </a:solidFill>
                <a:ea typeface="ＭＳ Ｐゴシック" pitchFamily="34" charset="-128"/>
              </a:rPr>
              <a:t>IMAP:</a:t>
            </a:r>
            <a:r>
              <a:rPr lang="en-US" altLang="en-US" sz="2200" dirty="0" smtClean="0">
                <a:ea typeface="ＭＳ Ｐゴシック" pitchFamily="34" charset="-128"/>
              </a:rPr>
              <a:t> Internet Mail Access Protocol [RFC 1730]: more features, including manipulation of stored </a:t>
            </a:r>
            <a:r>
              <a:rPr lang="en-US" altLang="en-US" sz="2200" dirty="0" err="1" smtClean="0">
                <a:ea typeface="ＭＳ Ｐゴシック" pitchFamily="34" charset="-128"/>
              </a:rPr>
              <a:t>msgs</a:t>
            </a:r>
            <a:r>
              <a:rPr lang="en-US" altLang="en-US" sz="2200" dirty="0" smtClean="0">
                <a:ea typeface="ＭＳ Ｐゴシック" pitchFamily="34" charset="-128"/>
              </a:rPr>
              <a:t> on server (Port number: 143)</a:t>
            </a:r>
          </a:p>
          <a:p>
            <a:pPr lvl="1"/>
            <a:r>
              <a:rPr lang="en-US" altLang="en-US" sz="2200" dirty="0" smtClean="0">
                <a:solidFill>
                  <a:srgbClr val="CC0000"/>
                </a:solidFill>
                <a:ea typeface="ＭＳ Ｐゴシック" pitchFamily="34" charset="-128"/>
              </a:rPr>
              <a:t>HTTP:</a:t>
            </a:r>
            <a:r>
              <a:rPr lang="en-US" altLang="en-US" sz="2200" dirty="0" smtClean="0">
                <a:ea typeface="ＭＳ Ｐゴシック" pitchFamily="34" charset="-128"/>
              </a:rPr>
              <a:t> </a:t>
            </a:r>
            <a:r>
              <a:rPr lang="en-US" altLang="en-US" sz="2200" dirty="0" err="1" smtClean="0">
                <a:ea typeface="ＭＳ Ｐゴシック" pitchFamily="34" charset="-128"/>
              </a:rPr>
              <a:t>gmail</a:t>
            </a:r>
            <a:r>
              <a:rPr lang="en-US" altLang="en-US" sz="2200" dirty="0" smtClean="0">
                <a:ea typeface="ＭＳ Ｐゴシック" pitchFamily="34" charset="-128"/>
              </a:rPr>
              <a:t>, Hotmail, Yahoo! Mail, etc.</a:t>
            </a:r>
          </a:p>
          <a:p>
            <a:pPr lvl="1"/>
            <a:endParaRPr lang="en-US" altLang="en-US" sz="2200" dirty="0" smtClean="0">
              <a:ea typeface="ＭＳ Ｐゴシック" pitchFamily="34" charset="-128"/>
            </a:endParaRPr>
          </a:p>
        </p:txBody>
      </p:sp>
      <p:grpSp>
        <p:nvGrpSpPr>
          <p:cNvPr id="86025" name="Group 158"/>
          <p:cNvGrpSpPr>
            <a:grpSpLocks/>
          </p:cNvGrpSpPr>
          <p:nvPr/>
        </p:nvGrpSpPr>
        <p:grpSpPr bwMode="auto">
          <a:xfrm>
            <a:off x="2797175" y="1987550"/>
            <a:ext cx="1436688" cy="1131888"/>
            <a:chOff x="1796" y="1206"/>
            <a:chExt cx="905" cy="713"/>
          </a:xfrm>
        </p:grpSpPr>
        <p:sp>
          <p:nvSpPr>
            <p:cNvPr id="86064" name="Text Box 95"/>
            <p:cNvSpPr txBox="1">
              <a:spLocks noChangeArrowheads="1"/>
            </p:cNvSpPr>
            <p:nvPr/>
          </p:nvSpPr>
          <p:spPr bwMode="auto">
            <a:xfrm>
              <a:off x="1796" y="1583"/>
              <a:ext cx="90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sender</a:t>
              </a:r>
              <a:r>
                <a:rPr lang="ja-JP" altLang="en-US" sz="1600">
                  <a:solidFill>
                    <a:srgbClr val="000000"/>
                  </a:solidFill>
                  <a:latin typeface="Arial" charset="0"/>
                </a:rPr>
                <a:t>’</a:t>
              </a:r>
              <a:r>
                <a:rPr lang="en-US" altLang="ja-JP" sz="1600">
                  <a:solidFill>
                    <a:srgbClr val="000000"/>
                  </a:solidFill>
                  <a:latin typeface="Arial" charset="0"/>
                </a:rPr>
                <a:t>s mail 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6065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86066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6067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6068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86069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86070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86071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86072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86073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86074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86075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6076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6077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6078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6079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86026" name="Text Box 121"/>
          <p:cNvSpPr txBox="1">
            <a:spLocks noChangeArrowheads="1"/>
          </p:cNvSpPr>
          <p:nvPr/>
        </p:nvSpPr>
        <p:spPr bwMode="auto">
          <a:xfrm>
            <a:off x="2020888" y="1466850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SMTP</a:t>
            </a:r>
          </a:p>
        </p:txBody>
      </p:sp>
      <p:sp>
        <p:nvSpPr>
          <p:cNvPr id="86027" name="Rectangle 153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altLang="en-US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6028" name="Text Box 154"/>
          <p:cNvSpPr txBox="1">
            <a:spLocks noChangeArrowheads="1"/>
          </p:cNvSpPr>
          <p:nvPr/>
        </p:nvSpPr>
        <p:spPr bwMode="auto">
          <a:xfrm>
            <a:off x="3622675" y="1477963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SMTP</a:t>
            </a:r>
          </a:p>
        </p:txBody>
      </p:sp>
      <p:sp>
        <p:nvSpPr>
          <p:cNvPr id="86029" name="Text Box 156"/>
          <p:cNvSpPr txBox="1">
            <a:spLocks noChangeArrowheads="1"/>
          </p:cNvSpPr>
          <p:nvPr/>
        </p:nvSpPr>
        <p:spPr bwMode="auto">
          <a:xfrm>
            <a:off x="5484813" y="1308100"/>
            <a:ext cx="1511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charset="0"/>
              </a:rPr>
              <a:t>mail access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charset="0"/>
              </a:rPr>
              <a:t>protocol</a:t>
            </a:r>
            <a:endParaRPr lang="en-US" altLang="en-US" sz="18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86030" name="Text Box 160"/>
          <p:cNvSpPr txBox="1">
            <a:spLocks noChangeArrowheads="1"/>
          </p:cNvSpPr>
          <p:nvPr/>
        </p:nvSpPr>
        <p:spPr bwMode="auto">
          <a:xfrm>
            <a:off x="4371975" y="2598738"/>
            <a:ext cx="1538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receiver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 mail 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server</a:t>
            </a:r>
            <a:endParaRPr lang="en-US" altLang="en-US" sz="24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86031" name="Group 161"/>
          <p:cNvGrpSpPr>
            <a:grpSpLocks/>
          </p:cNvGrpSpPr>
          <p:nvPr/>
        </p:nvGrpSpPr>
        <p:grpSpPr bwMode="auto">
          <a:xfrm>
            <a:off x="4800600" y="2000250"/>
            <a:ext cx="809625" cy="561975"/>
            <a:chOff x="2070" y="2004"/>
            <a:chExt cx="510" cy="354"/>
          </a:xfrm>
        </p:grpSpPr>
        <p:sp>
          <p:nvSpPr>
            <p:cNvPr id="86050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6051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6052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53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54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55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56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57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58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6059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6060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6061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6062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6063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pic>
        <p:nvPicPr>
          <p:cNvPr id="86032" name="Picture 176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5573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3" name="Picture 179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15716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34" name="Line 94"/>
          <p:cNvSpPr>
            <a:spLocks noChangeShapeType="1"/>
          </p:cNvSpPr>
          <p:nvPr/>
        </p:nvSpPr>
        <p:spPr bwMode="auto">
          <a:xfrm>
            <a:off x="2003425" y="1905000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6035" name="Line 95"/>
          <p:cNvSpPr>
            <a:spLocks noChangeShapeType="1"/>
          </p:cNvSpPr>
          <p:nvPr/>
        </p:nvSpPr>
        <p:spPr bwMode="auto">
          <a:xfrm>
            <a:off x="3633788" y="1901825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6036" name="Line 96"/>
          <p:cNvSpPr>
            <a:spLocks noChangeShapeType="1"/>
          </p:cNvSpPr>
          <p:nvPr/>
        </p:nvSpPr>
        <p:spPr bwMode="auto">
          <a:xfrm>
            <a:off x="5253038" y="1898650"/>
            <a:ext cx="1697037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6037" name="Text Box 156"/>
          <p:cNvSpPr txBox="1">
            <a:spLocks noChangeArrowheads="1"/>
          </p:cNvSpPr>
          <p:nvPr/>
        </p:nvSpPr>
        <p:spPr bwMode="auto">
          <a:xfrm>
            <a:off x="5647570" y="1927225"/>
            <a:ext cx="1436612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1" dirty="0">
                <a:solidFill>
                  <a:srgbClr val="CC0000"/>
                </a:solidFill>
                <a:latin typeface="Arial" charset="0"/>
              </a:rPr>
              <a:t>(e.g., </a:t>
            </a:r>
            <a:r>
              <a:rPr lang="en-US" altLang="en-US" sz="1600" i="1" dirty="0" smtClean="0">
                <a:solidFill>
                  <a:srgbClr val="CC0000"/>
                </a:solidFill>
                <a:latin typeface="Arial" charset="0"/>
              </a:rPr>
              <a:t>POP3, </a:t>
            </a:r>
            <a:endParaRPr lang="en-US" altLang="en-US" sz="1600" i="1" dirty="0">
              <a:solidFill>
                <a:srgbClr val="CC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CC0000"/>
                </a:solidFill>
                <a:latin typeface="Arial" charset="0"/>
              </a:rPr>
              <a:t>         IMAP</a:t>
            </a:r>
            <a:r>
              <a:rPr lang="en-US" altLang="en-US" sz="1800" i="1" dirty="0">
                <a:solidFill>
                  <a:srgbClr val="CC0000"/>
                </a:solidFill>
                <a:latin typeface="Arial" charset="0"/>
              </a:rPr>
              <a:t>)</a:t>
            </a:r>
          </a:p>
        </p:txBody>
      </p:sp>
      <p:grpSp>
        <p:nvGrpSpPr>
          <p:cNvPr id="86038" name="Group 166"/>
          <p:cNvGrpSpPr>
            <a:grpSpLocks/>
          </p:cNvGrpSpPr>
          <p:nvPr/>
        </p:nvGrpSpPr>
        <p:grpSpPr bwMode="auto">
          <a:xfrm>
            <a:off x="1066800" y="1419225"/>
            <a:ext cx="912813" cy="1054100"/>
            <a:chOff x="3574" y="550"/>
            <a:chExt cx="575" cy="664"/>
          </a:xfrm>
        </p:grpSpPr>
        <p:grpSp>
          <p:nvGrpSpPr>
            <p:cNvPr id="86045" name="Group 16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86048" name="Picture 1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049" name="Freeform 16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8127 w 356"/>
                  <a:gd name="T3" fmla="*/ 4362 h 368"/>
                  <a:gd name="T4" fmla="*/ 68956 w 356"/>
                  <a:gd name="T5" fmla="*/ 90881 h 368"/>
                  <a:gd name="T6" fmla="*/ 15197 w 356"/>
                  <a:gd name="T7" fmla="*/ 11365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86046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047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user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agent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86039" name="Group 172"/>
          <p:cNvGrpSpPr>
            <a:grpSpLocks/>
          </p:cNvGrpSpPr>
          <p:nvPr/>
        </p:nvGrpSpPr>
        <p:grpSpPr bwMode="auto">
          <a:xfrm>
            <a:off x="6967538" y="1422400"/>
            <a:ext cx="912812" cy="1054100"/>
            <a:chOff x="3574" y="550"/>
            <a:chExt cx="575" cy="664"/>
          </a:xfrm>
        </p:grpSpPr>
        <p:grpSp>
          <p:nvGrpSpPr>
            <p:cNvPr id="86040" name="Group 17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86043" name="Picture 1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044" name="Freeform 17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8127 w 356"/>
                  <a:gd name="T3" fmla="*/ 4362 h 368"/>
                  <a:gd name="T4" fmla="*/ 68956 w 356"/>
                  <a:gd name="T5" fmla="*/ 90881 h 368"/>
                  <a:gd name="T6" fmla="*/ 15197 w 356"/>
                  <a:gd name="T7" fmla="*/ 11365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86041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042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Gill Sans MT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user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agent</a:t>
              </a:r>
              <a:endParaRPr lang="en-US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36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704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24CD2BF1-7DB1-4F68-ADEF-74E9947861C8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870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58838"/>
            <a:ext cx="3317875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31763"/>
            <a:ext cx="7772400" cy="968375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POP3 protocol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38275"/>
            <a:ext cx="39719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authorization phase</a:t>
            </a:r>
          </a:p>
          <a:p>
            <a:r>
              <a:rPr lang="en-US" altLang="en-US" sz="2000" dirty="0" smtClean="0">
                <a:ea typeface="ＭＳ Ｐゴシック" pitchFamily="34" charset="-128"/>
              </a:rPr>
              <a:t>client commands: </a:t>
            </a:r>
          </a:p>
          <a:p>
            <a:pPr lvl="1"/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user:</a:t>
            </a:r>
            <a:r>
              <a:rPr lang="en-US" altLang="en-US" sz="2000" dirty="0" smtClean="0">
                <a:ea typeface="ＭＳ Ｐゴシック" pitchFamily="34" charset="-128"/>
              </a:rPr>
              <a:t> declare username</a:t>
            </a:r>
          </a:p>
          <a:p>
            <a:pPr lvl="1"/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pass:</a:t>
            </a:r>
            <a:r>
              <a:rPr lang="en-US" altLang="en-US" sz="2000" dirty="0" smtClean="0">
                <a:ea typeface="ＭＳ Ｐゴシック" pitchFamily="34" charset="-128"/>
              </a:rPr>
              <a:t> password</a:t>
            </a:r>
          </a:p>
          <a:p>
            <a:r>
              <a:rPr lang="en-US" altLang="en-US" sz="2000" dirty="0" smtClean="0">
                <a:ea typeface="ＭＳ Ｐゴシック" pitchFamily="34" charset="-128"/>
              </a:rPr>
              <a:t>server responses</a:t>
            </a:r>
          </a:p>
          <a:p>
            <a:pPr lvl="1"/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+OK</a:t>
            </a:r>
          </a:p>
          <a:p>
            <a:pPr lvl="1"/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-ERR</a:t>
            </a:r>
            <a:endParaRPr lang="en-US" altLang="en-US" sz="18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transaction phase,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  <a:ea typeface="ＭＳ Ｐゴシック" pitchFamily="34" charset="-128"/>
              </a:rPr>
              <a:t>client:</a:t>
            </a:r>
            <a:endParaRPr lang="en-US" altLang="en-US" sz="2400" dirty="0" smtClean="0">
              <a:ea typeface="ＭＳ Ｐゴシック" pitchFamily="34" charset="-128"/>
            </a:endParaRPr>
          </a:p>
          <a:p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list:</a:t>
            </a:r>
            <a:r>
              <a:rPr lang="en-US" altLang="en-US" sz="2000" dirty="0" smtClean="0">
                <a:ea typeface="ＭＳ Ｐゴシック" pitchFamily="34" charset="-128"/>
              </a:rPr>
              <a:t> list message numbers</a:t>
            </a:r>
          </a:p>
          <a:p>
            <a:r>
              <a:rPr lang="en-US" altLang="en-US" sz="2000" b="1" dirty="0" err="1" smtClean="0">
                <a:latin typeface="Courier New" pitchFamily="49" charset="0"/>
                <a:ea typeface="ＭＳ Ｐゴシック" pitchFamily="34" charset="-128"/>
              </a:rPr>
              <a:t>retr</a:t>
            </a:r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:</a:t>
            </a:r>
            <a:r>
              <a:rPr lang="en-US" altLang="en-US" sz="2000" dirty="0" smtClean="0">
                <a:ea typeface="ＭＳ Ｐゴシック" pitchFamily="34" charset="-128"/>
              </a:rPr>
              <a:t> retrieve message by number</a:t>
            </a:r>
          </a:p>
          <a:p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dele:</a:t>
            </a:r>
            <a:r>
              <a:rPr lang="en-US" altLang="en-US" sz="2000" dirty="0" smtClean="0">
                <a:ea typeface="ＭＳ Ｐゴシック" pitchFamily="34" charset="-128"/>
              </a:rPr>
              <a:t> delete</a:t>
            </a:r>
          </a:p>
          <a:p>
            <a:r>
              <a:rPr lang="en-US" altLang="en-US" sz="2000" b="1" dirty="0" smtClean="0">
                <a:latin typeface="Courier New" pitchFamily="49" charset="0"/>
                <a:ea typeface="ＭＳ Ｐゴシック" pitchFamily="34" charset="-128"/>
              </a:rPr>
              <a:t>quit</a:t>
            </a:r>
            <a:endParaRPr lang="en-US" altLang="en-US" sz="2000" dirty="0" smtClean="0">
              <a:ea typeface="ＭＳ Ｐゴシック" pitchFamily="34" charset="-128"/>
            </a:endParaRP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340225" y="2309813"/>
            <a:ext cx="4268788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C: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list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S: 1 498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S: 2 912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S: 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C: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retr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1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S: &lt;message 1 contents&gt;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S: 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C: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dele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1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C: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retr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2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S: &lt;message 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2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contents&gt;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S: 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C: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dele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2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C: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quit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    S: +OK </a:t>
            </a:r>
            <a:r>
              <a:rPr lang="en-US" altLang="en-US" sz="1400" b="1" dirty="0">
                <a:solidFill>
                  <a:srgbClr val="000000"/>
                </a:solidFill>
                <a:latin typeface="Courier New" pitchFamily="49" charset="0"/>
              </a:rPr>
              <a:t>POP3 server signing off</a:t>
            </a:r>
            <a:endParaRPr lang="en-US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7048" name="Text Box 10"/>
          <p:cNvSpPr txBox="1">
            <a:spLocks noChangeArrowheads="1"/>
          </p:cNvSpPr>
          <p:nvPr/>
        </p:nvSpPr>
        <p:spPr bwMode="auto">
          <a:xfrm>
            <a:off x="4989513" y="590550"/>
            <a:ext cx="39814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S: +OK POP3 server ready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C: user bob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S: +OK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C: pass hungry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S: +OK</a:t>
            </a:r>
            <a:r>
              <a:rPr lang="en-US" altLang="en-US" sz="1400" b="1">
                <a:solidFill>
                  <a:srgbClr val="000000"/>
                </a:solidFill>
                <a:latin typeface="Courier New" pitchFamily="49" charset="0"/>
              </a:rPr>
              <a:t> user successfully logged on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9" name="Freeform 11"/>
          <p:cNvSpPr>
            <a:spLocks/>
          </p:cNvSpPr>
          <p:nvPr/>
        </p:nvSpPr>
        <p:spPr bwMode="auto">
          <a:xfrm>
            <a:off x="4972050" y="847725"/>
            <a:ext cx="371475" cy="14573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7050" name="Line 13"/>
          <p:cNvSpPr>
            <a:spLocks noChangeShapeType="1"/>
          </p:cNvSpPr>
          <p:nvPr/>
        </p:nvSpPr>
        <p:spPr bwMode="auto">
          <a:xfrm flipV="1">
            <a:off x="3486150" y="1449388"/>
            <a:ext cx="1400175" cy="2381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7051" name="Freeform 14"/>
          <p:cNvSpPr>
            <a:spLocks/>
          </p:cNvSpPr>
          <p:nvPr/>
        </p:nvSpPr>
        <p:spPr bwMode="auto">
          <a:xfrm>
            <a:off x="4973638" y="2428875"/>
            <a:ext cx="371475" cy="38957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7052" name="Line 15"/>
          <p:cNvSpPr>
            <a:spLocks noChangeShapeType="1"/>
          </p:cNvSpPr>
          <p:nvPr/>
        </p:nvSpPr>
        <p:spPr bwMode="auto">
          <a:xfrm flipV="1">
            <a:off x="3152775" y="3941763"/>
            <a:ext cx="1733550" cy="3238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03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806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189E425C-FC66-4CA5-8B76-6EE8A5BB54B6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88068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57263"/>
            <a:ext cx="33541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93688"/>
            <a:ext cx="7772400" cy="795337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POP3 (more)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343025"/>
            <a:ext cx="80137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more about POP3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Previous example uses POP3’s </a:t>
            </a:r>
            <a:r>
              <a:rPr lang="en-US" altLang="ja-JP" sz="2400" dirty="0" smtClean="0">
                <a:ea typeface="ＭＳ Ｐゴシック" pitchFamily="34" charset="-128"/>
              </a:rPr>
              <a:t>“</a:t>
            </a:r>
            <a:r>
              <a:rPr lang="en-US" altLang="ja-JP" sz="2400" b="1" dirty="0" smtClean="0">
                <a:ea typeface="ＭＳ Ｐゴシック" pitchFamily="34" charset="-128"/>
              </a:rPr>
              <a:t>download and delete</a:t>
            </a:r>
            <a:r>
              <a:rPr lang="en-US" altLang="ja-JP" sz="2400" dirty="0" smtClean="0">
                <a:ea typeface="ＭＳ Ｐゴシック" pitchFamily="34" charset="-128"/>
              </a:rPr>
              <a:t>” mode: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After </a:t>
            </a:r>
            <a:r>
              <a:rPr lang="en-US" altLang="en-US" sz="2000" dirty="0">
                <a:ea typeface="ＭＳ Ｐゴシック" pitchFamily="34" charset="-128"/>
              </a:rPr>
              <a:t>a user retrieves its messages from a POP </a:t>
            </a:r>
            <a:r>
              <a:rPr lang="en-US" altLang="en-US" sz="2000" dirty="0" smtClean="0">
                <a:ea typeface="ＭＳ Ｐゴシック" pitchFamily="34" charset="-128"/>
              </a:rPr>
              <a:t>server (the messages are downloaded on the user’s computer), the messages </a:t>
            </a:r>
            <a:r>
              <a:rPr lang="en-US" altLang="en-US" sz="2000" dirty="0">
                <a:ea typeface="ＭＳ Ｐゴシック" pitchFamily="34" charset="-128"/>
              </a:rPr>
              <a:t>are </a:t>
            </a:r>
            <a:r>
              <a:rPr lang="en-US" altLang="en-US" sz="2000" dirty="0" smtClean="0">
                <a:ea typeface="ＭＳ Ｐゴシック" pitchFamily="34" charset="-128"/>
              </a:rPr>
              <a:t>deleted from the server.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Bob cannot re-read e-mail if he changes client.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POP3’s </a:t>
            </a:r>
            <a:r>
              <a:rPr lang="en-US" altLang="ja-JP" sz="2400" dirty="0" smtClean="0">
                <a:ea typeface="ＭＳ Ｐゴシック" pitchFamily="34" charset="-128"/>
              </a:rPr>
              <a:t>“</a:t>
            </a:r>
            <a:r>
              <a:rPr lang="en-US" altLang="ja-JP" sz="2400" b="1" dirty="0" smtClean="0">
                <a:ea typeface="ＭＳ Ｐゴシック" pitchFamily="34" charset="-128"/>
              </a:rPr>
              <a:t>download-and-keep</a:t>
            </a:r>
            <a:r>
              <a:rPr lang="en-US" altLang="ja-JP" sz="2400" dirty="0" smtClean="0">
                <a:ea typeface="ＭＳ Ｐゴシック" pitchFamily="34" charset="-128"/>
              </a:rPr>
              <a:t>”: </a:t>
            </a:r>
          </a:p>
          <a:p>
            <a:pPr lvl="1"/>
            <a:r>
              <a:rPr lang="en-US" altLang="ja-JP" sz="2000" dirty="0" smtClean="0">
                <a:ea typeface="ＭＳ Ｐゴシック" pitchFamily="34" charset="-128"/>
              </a:rPr>
              <a:t>Messages </a:t>
            </a:r>
            <a:r>
              <a:rPr lang="en-US" altLang="ja-JP" sz="2000" dirty="0">
                <a:ea typeface="ＭＳ Ｐゴシック" pitchFamily="34" charset="-128"/>
              </a:rPr>
              <a:t>are not deleted after the user retrieves the </a:t>
            </a:r>
            <a:r>
              <a:rPr lang="en-US" altLang="ja-JP" sz="2000" dirty="0" smtClean="0">
                <a:ea typeface="ＭＳ Ｐゴシック" pitchFamily="34" charset="-128"/>
              </a:rPr>
              <a:t>messages.</a:t>
            </a:r>
          </a:p>
          <a:p>
            <a:pPr lvl="1"/>
            <a:r>
              <a:rPr lang="en-US" altLang="ja-JP" sz="2000" dirty="0" smtClean="0">
                <a:ea typeface="ＭＳ Ｐゴシック" pitchFamily="34" charset="-128"/>
              </a:rPr>
              <a:t>Copies of messages on </a:t>
            </a:r>
            <a:r>
              <a:rPr lang="en-US" altLang="ja-JP" sz="2000" i="1" dirty="0" smtClean="0">
                <a:ea typeface="ＭＳ Ｐゴシック" pitchFamily="34" charset="-128"/>
              </a:rPr>
              <a:t>different</a:t>
            </a:r>
            <a:r>
              <a:rPr lang="en-US" altLang="ja-JP" sz="2000" dirty="0" smtClean="0">
                <a:ea typeface="ＭＳ Ｐゴシック" pitchFamily="34" charset="-128"/>
              </a:rPr>
              <a:t> clients. </a:t>
            </a:r>
            <a:endParaRPr lang="en-US" altLang="ja-JP" sz="2000" dirty="0">
              <a:ea typeface="ＭＳ Ｐゴシック" pitchFamily="34" charset="-128"/>
            </a:endParaRPr>
          </a:p>
          <a:p>
            <a:pPr lvl="1"/>
            <a:r>
              <a:rPr lang="en-US" altLang="ja-JP" sz="2000" dirty="0" smtClean="0">
                <a:ea typeface="ＭＳ Ｐゴシック" pitchFamily="34" charset="-128"/>
              </a:rPr>
              <a:t>When the </a:t>
            </a:r>
            <a:r>
              <a:rPr lang="en-US" altLang="ja-JP" sz="2000" dirty="0">
                <a:ea typeface="ＭＳ Ｐゴシック" pitchFamily="34" charset="-128"/>
              </a:rPr>
              <a:t>user retrieves the stored messages from a </a:t>
            </a:r>
            <a:r>
              <a:rPr lang="en-US" altLang="ja-JP" sz="2000" dirty="0" smtClean="0">
                <a:ea typeface="ＭＳ Ｐゴシック" pitchFamily="34" charset="-128"/>
              </a:rPr>
              <a:t>new machine</a:t>
            </a:r>
            <a:r>
              <a:rPr lang="en-US" altLang="ja-JP" sz="2000" dirty="0">
                <a:ea typeface="ＭＳ Ｐゴシック" pitchFamily="34" charset="-128"/>
              </a:rPr>
              <a:t>, all of non-deleted messages will be </a:t>
            </a:r>
            <a:r>
              <a:rPr lang="en-US" altLang="ja-JP" sz="2000" dirty="0" smtClean="0">
                <a:ea typeface="ＭＳ Ｐゴシック" pitchFamily="34" charset="-128"/>
              </a:rPr>
              <a:t>downloaded to </a:t>
            </a:r>
            <a:r>
              <a:rPr lang="en-US" altLang="ja-JP" sz="2000" dirty="0">
                <a:ea typeface="ＭＳ Ｐゴシック" pitchFamily="34" charset="-128"/>
              </a:rPr>
              <a:t>the new </a:t>
            </a:r>
            <a:r>
              <a:rPr lang="en-US" altLang="ja-JP" sz="2000" dirty="0" smtClean="0">
                <a:ea typeface="ＭＳ Ｐゴシック" pitchFamily="34" charset="-128"/>
              </a:rPr>
              <a:t>machine.</a:t>
            </a:r>
          </a:p>
          <a:p>
            <a:r>
              <a:rPr lang="en-US" altLang="en-US" sz="2400" b="1" dirty="0" smtClean="0">
                <a:solidFill>
                  <a:srgbClr val="C00000"/>
                </a:solidFill>
                <a:ea typeface="ＭＳ Ｐゴシック" pitchFamily="34" charset="-128"/>
              </a:rPr>
              <a:t>POP3 is stateless across sessions</a:t>
            </a:r>
          </a:p>
        </p:txBody>
      </p:sp>
    </p:spTree>
    <p:extLst>
      <p:ext uri="{BB962C8B-B14F-4D97-AF65-F5344CB8AC3E}">
        <p14:creationId xmlns:p14="http://schemas.microsoft.com/office/powerpoint/2010/main" val="274144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8806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189E425C-FC66-4CA5-8B76-6EE8A5BB54B6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88068" name="Picture 11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8" y="957263"/>
            <a:ext cx="142247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93688"/>
            <a:ext cx="7772400" cy="795337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IMAP</a:t>
            </a:r>
          </a:p>
        </p:txBody>
      </p:sp>
      <p:sp>
        <p:nvSpPr>
          <p:cNvPr id="8807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381125"/>
            <a:ext cx="77597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IMAP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keeps all messages in one place: at server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allows user to organize messages in </a:t>
            </a:r>
            <a:r>
              <a:rPr lang="en-US" altLang="en-US" sz="2400" b="1" dirty="0" smtClean="0">
                <a:ea typeface="ＭＳ Ｐゴシック" pitchFamily="34" charset="-128"/>
              </a:rPr>
              <a:t>folders</a:t>
            </a:r>
          </a:p>
          <a:p>
            <a:r>
              <a:rPr lang="en-US" altLang="en-US" sz="2400" b="1" dirty="0" smtClean="0">
                <a:solidFill>
                  <a:srgbClr val="C00000"/>
                </a:solidFill>
                <a:ea typeface="ＭＳ Ｐゴシック" pitchFamily="34" charset="-128"/>
              </a:rPr>
              <a:t>keeps user state across sessions</a:t>
            </a:r>
            <a:r>
              <a:rPr lang="en-US" altLang="en-US" sz="2400" dirty="0" smtClean="0">
                <a:ea typeface="ＭＳ Ｐゴシック" pitchFamily="34" charset="-128"/>
              </a:rPr>
              <a:t>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names of folders and mappings between message IDs and folder name</a:t>
            </a:r>
          </a:p>
        </p:txBody>
      </p:sp>
    </p:spTree>
    <p:extLst>
      <p:ext uri="{BB962C8B-B14F-4D97-AF65-F5344CB8AC3E}">
        <p14:creationId xmlns:p14="http://schemas.microsoft.com/office/powerpoint/2010/main" val="242065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6AFDF0A0-1883-4AD3-93FF-9B9814D1BC1F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7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2532" name="Group 1037"/>
          <p:cNvGrpSpPr>
            <a:grpSpLocks/>
          </p:cNvGrpSpPr>
          <p:nvPr/>
        </p:nvGrpSpPr>
        <p:grpSpPr bwMode="auto">
          <a:xfrm>
            <a:off x="5124450" y="1257300"/>
            <a:ext cx="3540125" cy="4545013"/>
            <a:chOff x="3277" y="974"/>
            <a:chExt cx="2230" cy="2863"/>
          </a:xfrm>
        </p:grpSpPr>
        <p:sp>
          <p:nvSpPr>
            <p:cNvPr id="22565" name="Freeform 1038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314 w 1036"/>
                <a:gd name="T1" fmla="*/ 11 h 675"/>
                <a:gd name="T2" fmla="*/ 793 w 1036"/>
                <a:gd name="T3" fmla="*/ 53 h 675"/>
                <a:gd name="T4" fmla="*/ 419 w 1036"/>
                <a:gd name="T5" fmla="*/ 129 h 675"/>
                <a:gd name="T6" fmla="*/ 312 w 1036"/>
                <a:gd name="T7" fmla="*/ 229 h 675"/>
                <a:gd name="T8" fmla="*/ 43 w 1036"/>
                <a:gd name="T9" fmla="*/ 297 h 675"/>
                <a:gd name="T10" fmla="*/ 35 w 1036"/>
                <a:gd name="T11" fmla="*/ 459 h 675"/>
                <a:gd name="T12" fmla="*/ 267 w 1036"/>
                <a:gd name="T13" fmla="*/ 489 h 675"/>
                <a:gd name="T14" fmla="*/ 932 w 1036"/>
                <a:gd name="T15" fmla="*/ 489 h 675"/>
                <a:gd name="T16" fmla="*/ 1213 w 1036"/>
                <a:gd name="T17" fmla="*/ 555 h 675"/>
                <a:gd name="T18" fmla="*/ 1527 w 1036"/>
                <a:gd name="T19" fmla="*/ 657 h 675"/>
                <a:gd name="T20" fmla="*/ 1766 w 1036"/>
                <a:gd name="T21" fmla="*/ 661 h 675"/>
                <a:gd name="T22" fmla="*/ 1931 w 1036"/>
                <a:gd name="T23" fmla="*/ 603 h 675"/>
                <a:gd name="T24" fmla="*/ 2015 w 1036"/>
                <a:gd name="T25" fmla="*/ 445 h 675"/>
                <a:gd name="T26" fmla="*/ 2067 w 1036"/>
                <a:gd name="T27" fmla="*/ 291 h 675"/>
                <a:gd name="T28" fmla="*/ 2073 w 1036"/>
                <a:gd name="T29" fmla="*/ 107 h 675"/>
                <a:gd name="T30" fmla="*/ 1895 w 1036"/>
                <a:gd name="T31" fmla="*/ 17 h 675"/>
                <a:gd name="T32" fmla="*/ 1574 w 1036"/>
                <a:gd name="T33" fmla="*/ 3 h 675"/>
                <a:gd name="T34" fmla="*/ 1314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2566" name="Group 1039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2941" name="Rectangle 1040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42" name="AutoShape 1041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CCFF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2567" name="Freeform 1042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68" name="Line 1043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69" name="Line 1044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70" name="Line 1045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71" name="Line 1047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72" name="Line 1048"/>
            <p:cNvSpPr>
              <a:spLocks noChangeShapeType="1"/>
            </p:cNvSpPr>
            <p:nvPr/>
          </p:nvSpPr>
          <p:spPr bwMode="auto">
            <a:xfrm flipV="1">
              <a:off x="3680" y="3155"/>
              <a:ext cx="248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73" name="Line 1051"/>
            <p:cNvSpPr>
              <a:spLocks noChangeShapeType="1"/>
            </p:cNvSpPr>
            <p:nvPr/>
          </p:nvSpPr>
          <p:spPr bwMode="auto">
            <a:xfrm flipH="1">
              <a:off x="3948" y="3208"/>
              <a:ext cx="96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74" name="Line 1052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75" name="Line 1053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76" name="Line 1054"/>
            <p:cNvSpPr>
              <a:spLocks noChangeShapeType="1"/>
            </p:cNvSpPr>
            <p:nvPr/>
          </p:nvSpPr>
          <p:spPr bwMode="auto">
            <a:xfrm>
              <a:off x="3898" y="3025"/>
              <a:ext cx="56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77" name="Line 1055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78" name="Line 1056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2579" name="Group 1057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2939" name="Picture 10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940" name="Picture 1059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580" name="Freeform 1060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81" name="Freeform 1061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42311 w 765"/>
                <a:gd name="T1" fmla="*/ 2813 h 459"/>
                <a:gd name="T2" fmla="*/ 28673 w 765"/>
                <a:gd name="T3" fmla="*/ 19976 h 459"/>
                <a:gd name="T4" fmla="*/ 9592 w 765"/>
                <a:gd name="T5" fmla="*/ 28431 h 459"/>
                <a:gd name="T6" fmla="*/ 1371 w 765"/>
                <a:gd name="T7" fmla="*/ 95805 h 459"/>
                <a:gd name="T8" fmla="*/ 17940 w 765"/>
                <a:gd name="T9" fmla="*/ 126584 h 459"/>
                <a:gd name="T10" fmla="*/ 34487 w 765"/>
                <a:gd name="T11" fmla="*/ 121332 h 459"/>
                <a:gd name="T12" fmla="*/ 58210 w 765"/>
                <a:gd name="T13" fmla="*/ 126584 h 459"/>
                <a:gd name="T14" fmla="*/ 69657 w 765"/>
                <a:gd name="T15" fmla="*/ 123646 h 459"/>
                <a:gd name="T16" fmla="*/ 74979 w 765"/>
                <a:gd name="T17" fmla="*/ 106087 h 459"/>
                <a:gd name="T18" fmla="*/ 74848 w 765"/>
                <a:gd name="T19" fmla="*/ 45030 h 459"/>
                <a:gd name="T20" fmla="*/ 66057 w 765"/>
                <a:gd name="T21" fmla="*/ 9823 h 459"/>
                <a:gd name="T22" fmla="*/ 42311 w 765"/>
                <a:gd name="T23" fmla="*/ 281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82" name="Line 1062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83" name="Line 1063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84" name="Line 1064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85" name="Line 1065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86" name="Line 1066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87" name="Line 1067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88" name="Line 1068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89" name="Line 1069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90" name="Line 1070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91" name="Line 1071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92" name="Line 1072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93" name="Line 1073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94" name="Line 1074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95" name="Line 1075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96" name="Line 1076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97" name="Line 1077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98" name="Line 1078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2599" name="Group 1079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2922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23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24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25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26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27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28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29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30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31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32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33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34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35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36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37" name="Oval 1095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2938" name="Picture 1096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600" name="Group 1097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2913" name="Line 1098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14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915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916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2917" name="Group 1102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2920" name="Freeform 11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921" name="Freeform 11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918" name="Line 1105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19" name="Line 1106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01" name="Group 1107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290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90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90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2908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911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912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909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10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02" name="Group 1116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289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9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9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2900" name="Group 11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903" name="Freeform 11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904" name="Freeform 11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901" name="Line 11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902" name="Line 11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03" name="Group 1125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288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9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9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2892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95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96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893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894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04" name="Group 1134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288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8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8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2884" name="Group 11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87" name="Freeform 11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88" name="Freeform 11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885" name="Line 11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886" name="Line 11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05" name="Group 1143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28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2876" name="Group 11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79" name="Freeform 11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80" name="Freeform 11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877" name="Line 11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878" name="Line 11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2606" name="Line 1152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2607" name="Group 1153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286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6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6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2868" name="Group 11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71" name="Freeform 11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72" name="Freeform 11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869" name="Line 11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870" name="Line 11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08" name="Group 1162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285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5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5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2860" name="Group 116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63" name="Freeform 116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64" name="Freeform 116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861" name="Line 116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862" name="Line 117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09" name="Group 1171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28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2852" name="Group 11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55" name="Freeform 11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56" name="Freeform 11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853" name="Line 11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854" name="Line 11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10" name="Group 1180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28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2844" name="Group 11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47" name="Freeform 11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48" name="Freeform 11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845" name="Line 11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846" name="Line 11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11" name="Group 1189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28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2836" name="Group 11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39" name="Freeform 11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40" name="Freeform 11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837" name="Line 11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838" name="Line 11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12" name="Group 1198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28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8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2828" name="Group 12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2831" name="Freeform 12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32" name="Freeform 12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829" name="Line 12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830" name="Line 12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13" name="Group 1207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2811" name="Group 120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2813" name="Freeform 120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14" name="Freeform 121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15" name="Freeform 121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16" name="Freeform 121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17" name="Freeform 121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18" name="Freeform 121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19" name="Freeform 121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20" name="Freeform 121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21" name="Freeform 121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22" name="Freeform 121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23" name="Freeform 121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24" name="Freeform 122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pic>
            <p:nvPicPr>
              <p:cNvPr id="22812" name="Picture 122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614" name="Group 1222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2797" name="Group 122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2799" name="Freeform 122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00" name="Freeform 122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01" name="Freeform 122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02" name="Freeform 122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03" name="Freeform 122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04" name="Freeform 122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05" name="Freeform 123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06" name="Freeform 123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07" name="Freeform 123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08" name="Freeform 123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09" name="Freeform 123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810" name="Freeform 123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pic>
            <p:nvPicPr>
              <p:cNvPr id="22798" name="Picture 123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615" name="Line 1237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2616" name="Group 1238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2795" name="Picture 12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96" name="Freeform 124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17" name="Group 1241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2793" name="Picture 12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94" name="Freeform 12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18" name="Group 1244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2791" name="Picture 12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92" name="Freeform 12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19" name="Group 1247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2789" name="Picture 12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90" name="Freeform 12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pic>
          <p:nvPicPr>
            <p:cNvPr id="22620" name="Picture 1250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621" name="Group 1251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2787" name="Picture 1252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788" name="Picture 1253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622" name="Group 1254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2755" name="Freeform 125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56" name="Rectangle 125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57" name="Freeform 125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58" name="Freeform 125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59" name="Rectangle 125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2760" name="Group 126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785" name="AutoShape 126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786" name="AutoShape 126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761" name="Rectangle 126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2762" name="Group 126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83" name="AutoShape 126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784" name="AutoShape 126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763" name="Rectangle 126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64" name="Rectangle 126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2765" name="Group 126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781" name="AutoShape 127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782" name="AutoShape 127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766" name="Freeform 127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2767" name="Group 127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779" name="AutoShape 127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780" name="AutoShape 127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768" name="Rectangle 127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69" name="Freeform 127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70" name="Freeform 127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6 h 288"/>
                  <a:gd name="T4" fmla="*/ 16 w 304"/>
                  <a:gd name="T5" fmla="*/ 28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71" name="Oval 127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72" name="Freeform 128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73" name="AutoShape 128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74" name="AutoShape 128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75" name="Oval 128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76" name="Oval 128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777" name="Oval 128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78" name="Rectangle 128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23" name="Group 1287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2723" name="Freeform 128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24" name="Rectangle 128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25" name="Freeform 129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26" name="Freeform 129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27" name="Rectangle 129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2728" name="Group 129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753" name="AutoShape 129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754" name="AutoShape 129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729" name="Rectangle 129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2730" name="Group 129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51" name="AutoShape 129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752" name="AutoShape 129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731" name="Rectangle 130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32" name="Rectangle 130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2733" name="Group 130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749" name="AutoShape 130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750" name="AutoShape 130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734" name="Freeform 130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2735" name="Group 130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747" name="AutoShape 130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748" name="AutoShape 130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736" name="Rectangle 130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37" name="Freeform 131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38" name="Freeform 131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6 h 288"/>
                  <a:gd name="T4" fmla="*/ 16 w 304"/>
                  <a:gd name="T5" fmla="*/ 28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39" name="Oval 131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40" name="Freeform 131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41" name="AutoShape 131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42" name="AutoShape 131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43" name="Oval 131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44" name="Oval 131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2745" name="Oval 131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46" name="Rectangle 131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24" name="Group 1320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2700" name="Picture 1321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701" name="Picture 1322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02" name="Freeform 132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2703" name="Picture 1324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04" name="Freeform 132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05" name="Freeform 132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06" name="Freeform 132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07" name="Freeform 132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08" name="Freeform 132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09" name="Freeform 133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2710" name="Group 133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717" name="Freeform 133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718" name="Freeform 133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719" name="Freeform 133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720" name="Freeform 133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721" name="Freeform 133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722" name="Freeform 133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711" name="Freeform 133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12" name="Freeform 133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13" name="Freeform 134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14" name="Freeform 134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15" name="Freeform 134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716" name="Freeform 134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25" name="Group 1344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2677" name="Picture 134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678" name="Picture 134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79" name="Freeform 134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2680" name="Picture 134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81" name="Freeform 134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82" name="Freeform 135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83" name="Freeform 135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84" name="Freeform 135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85" name="Freeform 135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86" name="Freeform 135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2687" name="Group 135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94" name="Freeform 135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95" name="Freeform 135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96" name="Freeform 135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97" name="Freeform 135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98" name="Freeform 136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99" name="Freeform 136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688" name="Freeform 136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89" name="Freeform 136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90" name="Freeform 136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91" name="Freeform 136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92" name="Freeform 136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93" name="Freeform 136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26" name="Group 1368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2654" name="Picture 1369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655" name="Picture 1370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56" name="Freeform 137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2657" name="Picture 1372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58" name="Freeform 137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59" name="Freeform 137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60" name="Freeform 137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61" name="Freeform 137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62" name="Freeform 137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63" name="Freeform 137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2664" name="Group 137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71" name="Freeform 138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72" name="Freeform 138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73" name="Freeform 138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74" name="Freeform 138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75" name="Freeform 138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76" name="Freeform 138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665" name="Freeform 138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66" name="Freeform 138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67" name="Freeform 138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68" name="Freeform 138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69" name="Freeform 139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70" name="Freeform 139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27" name="Group 1392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2652" name="Picture 13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53" name="Freeform 13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2628" name="Group 1395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2629" name="Picture 1396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630" name="Picture 1397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31" name="Freeform 13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2632" name="Picture 1399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33" name="Freeform 14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34" name="Freeform 14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35" name="Freeform 14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36" name="Freeform 14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37" name="Freeform 14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38" name="Freeform 14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2639" name="Group 14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2646" name="Freeform 14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47" name="Freeform 14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48" name="Freeform 14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49" name="Freeform 14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50" name="Freeform 14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2651" name="Freeform 14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2640" name="Freeform 14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41" name="Freeform 14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42" name="Freeform 14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43" name="Freeform 14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44" name="Freeform 14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2645" name="Freeform 14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35729" name="Line 913"/>
          <p:cNvSpPr>
            <a:spLocks noChangeShapeType="1"/>
          </p:cNvSpPr>
          <p:nvPr/>
        </p:nvSpPr>
        <p:spPr bwMode="auto">
          <a:xfrm>
            <a:off x="6850063" y="3786188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2534" name="Picture 616" descr="underline_base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727" name="Line 911"/>
          <p:cNvSpPr>
            <a:spLocks noChangeShapeType="1"/>
          </p:cNvSpPr>
          <p:nvPr/>
        </p:nvSpPr>
        <p:spPr bwMode="auto">
          <a:xfrm>
            <a:off x="6945313" y="660400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5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5275" y="0"/>
            <a:ext cx="8382000" cy="104140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Creating a network app</a:t>
            </a:r>
          </a:p>
        </p:txBody>
      </p:sp>
      <p:sp>
        <p:nvSpPr>
          <p:cNvPr id="2253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3875" y="1116013"/>
            <a:ext cx="4191000" cy="5114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write programs that: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run on (different) </a:t>
            </a:r>
            <a:r>
              <a:rPr lang="en-US" altLang="en-US" sz="2400" i="1" smtClean="0">
                <a:ea typeface="ＭＳ Ｐゴシック" pitchFamily="34" charset="-128"/>
              </a:rPr>
              <a:t>end systems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communicate over network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e.g., web server software communicates with browser software</a:t>
            </a:r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CC0000"/>
                </a:solidFill>
                <a:ea typeface="ＭＳ Ｐゴシック" pitchFamily="34" charset="-128"/>
              </a:rPr>
              <a:t>no need to write software for network-core devices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network-core devices do not run user applications 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applications on end systems  allows for rapid app development, propagation</a:t>
            </a:r>
          </a:p>
          <a:p>
            <a:pPr>
              <a:buFont typeface="Wingdings" pitchFamily="2" charset="2"/>
              <a:buNone/>
            </a:pPr>
            <a:endParaRPr lang="en-US" altLang="en-US" sz="240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grpSp>
        <p:nvGrpSpPr>
          <p:cNvPr id="35725" name="Group 618"/>
          <p:cNvGrpSpPr>
            <a:grpSpLocks/>
          </p:cNvGrpSpPr>
          <p:nvPr/>
        </p:nvGrpSpPr>
        <p:grpSpPr bwMode="auto">
          <a:xfrm>
            <a:off x="5857875" y="503238"/>
            <a:ext cx="1044575" cy="965200"/>
            <a:chOff x="4047" y="420"/>
            <a:chExt cx="658" cy="608"/>
          </a:xfrm>
        </p:grpSpPr>
        <p:sp>
          <p:nvSpPr>
            <p:cNvPr id="22557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58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59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60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FFFFFF"/>
                  </a:solidFill>
                </a:rPr>
                <a:t>application</a:t>
              </a:r>
              <a:endParaRPr lang="en-US" altLang="en-US" sz="1000">
                <a:solidFill>
                  <a:srgbClr val="000000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transport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61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62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63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64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5726" name="Group 619"/>
          <p:cNvGrpSpPr>
            <a:grpSpLocks/>
          </p:cNvGrpSpPr>
          <p:nvPr/>
        </p:nvGrpSpPr>
        <p:grpSpPr bwMode="auto">
          <a:xfrm>
            <a:off x="7956550" y="4087813"/>
            <a:ext cx="1044575" cy="965200"/>
            <a:chOff x="4047" y="420"/>
            <a:chExt cx="658" cy="608"/>
          </a:xfrm>
        </p:grpSpPr>
        <p:sp>
          <p:nvSpPr>
            <p:cNvPr id="22549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50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51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52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FFFFFF"/>
                  </a:solidFill>
                </a:rPr>
                <a:t>application</a:t>
              </a:r>
              <a:endParaRPr lang="en-US" altLang="en-US" sz="1000">
                <a:solidFill>
                  <a:srgbClr val="000000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transport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53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54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55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56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35728" name="Group 628"/>
          <p:cNvGrpSpPr>
            <a:grpSpLocks/>
          </p:cNvGrpSpPr>
          <p:nvPr/>
        </p:nvGrpSpPr>
        <p:grpSpPr bwMode="auto">
          <a:xfrm>
            <a:off x="5815013" y="3651250"/>
            <a:ext cx="1044575" cy="965200"/>
            <a:chOff x="4047" y="420"/>
            <a:chExt cx="658" cy="608"/>
          </a:xfrm>
        </p:grpSpPr>
        <p:sp>
          <p:nvSpPr>
            <p:cNvPr id="22541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42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43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44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FFFFFF"/>
                  </a:solidFill>
                </a:rPr>
                <a:t>application</a:t>
              </a:r>
              <a:endParaRPr lang="en-US" altLang="en-US" sz="1000">
                <a:solidFill>
                  <a:srgbClr val="000000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transport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5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46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47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548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06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29" grpId="0" animBg="1"/>
      <p:bldP spid="357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2457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8AC01345-6165-45AC-A4D7-0BC3870FA43C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8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4580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1030287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Application architectures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rgbClr val="000099"/>
                </a:solidFill>
                <a:ea typeface="ＭＳ Ｐゴシック" pitchFamily="34" charset="-128"/>
              </a:rPr>
              <a:t>possible structure of applications:</a:t>
            </a:r>
          </a:p>
          <a:p>
            <a:r>
              <a:rPr lang="en-US" altLang="en-US" smtClean="0">
                <a:ea typeface="ＭＳ Ｐゴシック" pitchFamily="34" charset="-128"/>
              </a:rPr>
              <a:t>(1) client-server</a:t>
            </a:r>
          </a:p>
          <a:p>
            <a:r>
              <a:rPr lang="en-US" altLang="en-US" smtClean="0">
                <a:ea typeface="ＭＳ Ｐゴシック" pitchFamily="34" charset="-128"/>
              </a:rPr>
              <a:t>(2) peer-to-peer (P2P)</a:t>
            </a:r>
          </a:p>
        </p:txBody>
      </p:sp>
    </p:spTree>
    <p:extLst>
      <p:ext uri="{BB962C8B-B14F-4D97-AF65-F5344CB8AC3E}">
        <p14:creationId xmlns:p14="http://schemas.microsoft.com/office/powerpoint/2010/main" val="60007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Application Layer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t>2-</a:t>
            </a:r>
            <a:fld id="{5FD81388-39E7-4720-96AA-B142F2FF4B75}" type="slidenum">
              <a:rPr lang="en-US" altLang="en-US" sz="1200" smtClean="0">
                <a:solidFill>
                  <a:srgbClr val="000000"/>
                </a:solidFill>
                <a:latin typeface="Tahoma" pitchFamily="34" charset="0"/>
              </a:rPr>
              <a:pPr/>
              <a:t>9</a:t>
            </a:fld>
            <a:endParaRPr lang="en-US" altLang="en-US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5604" name="Group 582"/>
          <p:cNvGrpSpPr>
            <a:grpSpLocks/>
          </p:cNvGrpSpPr>
          <p:nvPr/>
        </p:nvGrpSpPr>
        <p:grpSpPr bwMode="auto">
          <a:xfrm>
            <a:off x="542925" y="1492250"/>
            <a:ext cx="3540125" cy="4545013"/>
            <a:chOff x="3277" y="974"/>
            <a:chExt cx="2230" cy="2863"/>
          </a:xfrm>
        </p:grpSpPr>
        <p:sp>
          <p:nvSpPr>
            <p:cNvPr id="25611" name="Freeform 583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314 w 1036"/>
                <a:gd name="T1" fmla="*/ 11 h 675"/>
                <a:gd name="T2" fmla="*/ 793 w 1036"/>
                <a:gd name="T3" fmla="*/ 53 h 675"/>
                <a:gd name="T4" fmla="*/ 419 w 1036"/>
                <a:gd name="T5" fmla="*/ 129 h 675"/>
                <a:gd name="T6" fmla="*/ 312 w 1036"/>
                <a:gd name="T7" fmla="*/ 229 h 675"/>
                <a:gd name="T8" fmla="*/ 43 w 1036"/>
                <a:gd name="T9" fmla="*/ 297 h 675"/>
                <a:gd name="T10" fmla="*/ 35 w 1036"/>
                <a:gd name="T11" fmla="*/ 459 h 675"/>
                <a:gd name="T12" fmla="*/ 267 w 1036"/>
                <a:gd name="T13" fmla="*/ 489 h 675"/>
                <a:gd name="T14" fmla="*/ 932 w 1036"/>
                <a:gd name="T15" fmla="*/ 489 h 675"/>
                <a:gd name="T16" fmla="*/ 1213 w 1036"/>
                <a:gd name="T17" fmla="*/ 555 h 675"/>
                <a:gd name="T18" fmla="*/ 1527 w 1036"/>
                <a:gd name="T19" fmla="*/ 657 h 675"/>
                <a:gd name="T20" fmla="*/ 1766 w 1036"/>
                <a:gd name="T21" fmla="*/ 661 h 675"/>
                <a:gd name="T22" fmla="*/ 1931 w 1036"/>
                <a:gd name="T23" fmla="*/ 603 h 675"/>
                <a:gd name="T24" fmla="*/ 2015 w 1036"/>
                <a:gd name="T25" fmla="*/ 445 h 675"/>
                <a:gd name="T26" fmla="*/ 2067 w 1036"/>
                <a:gd name="T27" fmla="*/ 291 h 675"/>
                <a:gd name="T28" fmla="*/ 2073 w 1036"/>
                <a:gd name="T29" fmla="*/ 107 h 675"/>
                <a:gd name="T30" fmla="*/ 1895 w 1036"/>
                <a:gd name="T31" fmla="*/ 17 h 675"/>
                <a:gd name="T32" fmla="*/ 1574 w 1036"/>
                <a:gd name="T33" fmla="*/ 3 h 675"/>
                <a:gd name="T34" fmla="*/ 1314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5612" name="Group 584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5986" name="Rectangle 58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87" name="AutoShape 58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CCFF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5613" name="Freeform 587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14" name="Line 588"/>
            <p:cNvSpPr>
              <a:spLocks noChangeShapeType="1"/>
            </p:cNvSpPr>
            <p:nvPr/>
          </p:nvSpPr>
          <p:spPr bwMode="auto">
            <a:xfrm rot="16200000" flipV="1">
              <a:off x="4915" y="3313"/>
              <a:ext cx="285" cy="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15" name="Line 589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16" name="Line 590"/>
            <p:cNvSpPr>
              <a:spLocks noChangeShapeType="1"/>
            </p:cNvSpPr>
            <p:nvPr/>
          </p:nvSpPr>
          <p:spPr bwMode="auto">
            <a:xfrm rot="16200000" flipH="1">
              <a:off x="5116" y="3190"/>
              <a:ext cx="96" cy="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17" name="Line 592"/>
            <p:cNvSpPr>
              <a:spLocks noChangeShapeType="1"/>
            </p:cNvSpPr>
            <p:nvPr/>
          </p:nvSpPr>
          <p:spPr bwMode="auto">
            <a:xfrm>
              <a:off x="3843" y="3009"/>
              <a:ext cx="94" cy="10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18" name="Line 593"/>
            <p:cNvSpPr>
              <a:spLocks noChangeShapeType="1"/>
            </p:cNvSpPr>
            <p:nvPr/>
          </p:nvSpPr>
          <p:spPr bwMode="auto">
            <a:xfrm flipV="1">
              <a:off x="3680" y="3150"/>
              <a:ext cx="261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19" name="Line 596"/>
            <p:cNvSpPr>
              <a:spLocks noChangeShapeType="1"/>
            </p:cNvSpPr>
            <p:nvPr/>
          </p:nvSpPr>
          <p:spPr bwMode="auto">
            <a:xfrm flipH="1">
              <a:off x="3948" y="3209"/>
              <a:ext cx="98" cy="1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20" name="Line 597"/>
            <p:cNvSpPr>
              <a:spLocks noChangeShapeType="1"/>
            </p:cNvSpPr>
            <p:nvPr/>
          </p:nvSpPr>
          <p:spPr bwMode="auto">
            <a:xfrm flipH="1" flipV="1">
              <a:off x="4132" y="3213"/>
              <a:ext cx="65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21" name="Line 598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22" name="Line 600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23" name="Line 601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5624" name="Group 602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5984" name="Picture 603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985" name="Picture 604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625" name="Freeform 605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26" name="Freeform 606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42311 w 765"/>
                <a:gd name="T1" fmla="*/ 2813 h 459"/>
                <a:gd name="T2" fmla="*/ 28673 w 765"/>
                <a:gd name="T3" fmla="*/ 19976 h 459"/>
                <a:gd name="T4" fmla="*/ 9592 w 765"/>
                <a:gd name="T5" fmla="*/ 28431 h 459"/>
                <a:gd name="T6" fmla="*/ 1371 w 765"/>
                <a:gd name="T7" fmla="*/ 95805 h 459"/>
                <a:gd name="T8" fmla="*/ 17940 w 765"/>
                <a:gd name="T9" fmla="*/ 126584 h 459"/>
                <a:gd name="T10" fmla="*/ 34487 w 765"/>
                <a:gd name="T11" fmla="*/ 121332 h 459"/>
                <a:gd name="T12" fmla="*/ 58210 w 765"/>
                <a:gd name="T13" fmla="*/ 126584 h 459"/>
                <a:gd name="T14" fmla="*/ 69657 w 765"/>
                <a:gd name="T15" fmla="*/ 123646 h 459"/>
                <a:gd name="T16" fmla="*/ 74979 w 765"/>
                <a:gd name="T17" fmla="*/ 106087 h 459"/>
                <a:gd name="T18" fmla="*/ 74848 w 765"/>
                <a:gd name="T19" fmla="*/ 45030 h 459"/>
                <a:gd name="T20" fmla="*/ 66057 w 765"/>
                <a:gd name="T21" fmla="*/ 9823 h 459"/>
                <a:gd name="T22" fmla="*/ 42311 w 765"/>
                <a:gd name="T23" fmla="*/ 281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27" name="Line 607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28" name="Line 608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29" name="Line 609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30" name="Line 610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31" name="Line 611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32" name="Line 612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33" name="Line 613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34" name="Line 614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35" name="Line 615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36" name="Line 616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37" name="Line 617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38" name="Line 618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39" name="Line 619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40" name="Line 620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41" name="Line 621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42" name="Line 622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643" name="Line 623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5644" name="Group 624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5967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68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69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70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71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72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73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74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75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76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77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78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79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80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81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82" name="Oval 640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5983" name="Picture 641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645" name="Group 642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5958" name="Line 643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59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60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61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5962" name="Group 647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5965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966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963" name="Line 650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64" name="Line 651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46" name="Group 652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595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5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5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5953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56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957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954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55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47" name="Group 661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594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4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4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5945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48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949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946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47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48" name="Group 670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593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3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3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5937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40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941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938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39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49" name="Group 679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592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2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2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5929" name="Group 68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32" name="Freeform 68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933" name="Freeform 68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930" name="Line 68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31" name="Line 68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50" name="Group 688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591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1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2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5921" name="Group 69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24" name="Freeform 69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925" name="Freeform 69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922" name="Line 69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23" name="Line 69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5651" name="Line 697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5652" name="Group 698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591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1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1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5913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16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917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914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15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53" name="Group 7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590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0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90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5905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08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909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906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907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54" name="Group 716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589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89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89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5897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900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901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898" name="Line 7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99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55" name="Group 725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588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88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88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5889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892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93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890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91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56" name="Group 734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587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87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88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5881" name="Group 7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884" name="Freeform 7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85" name="Freeform 7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882" name="Line 7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83" name="Line 7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57" name="Group 743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587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87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87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Arial" charset="0"/>
                </a:endParaRPr>
              </a:p>
            </p:txBody>
          </p:sp>
          <p:grpSp>
            <p:nvGrpSpPr>
              <p:cNvPr id="25873" name="Group 7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876" name="Freeform 7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77" name="Freeform 7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874" name="Line 7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75" name="Line 7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58" name="Group 752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5856" name="Group 75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5858" name="Freeform 75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59" name="Freeform 75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60" name="Freeform 75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61" name="Freeform 75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62" name="Freeform 75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63" name="Freeform 75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64" name="Freeform 76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65" name="Freeform 76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66" name="Freeform 76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67" name="Freeform 76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68" name="Freeform 76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69" name="Freeform 76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pic>
            <p:nvPicPr>
              <p:cNvPr id="25857" name="Picture 76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659" name="Group 767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5842" name="Group 76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5844" name="Freeform 76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45" name="Freeform 77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46" name="Freeform 77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47" name="Freeform 77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48" name="Freeform 77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49" name="Freeform 77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50" name="Freeform 77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51" name="Freeform 77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52" name="Freeform 77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53" name="Freeform 77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54" name="Freeform 77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55" name="Freeform 78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pic>
            <p:nvPicPr>
              <p:cNvPr id="25843" name="Picture 78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660" name="Line 782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25661" name="Group 783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5840" name="Picture 78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841" name="Freeform 78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62" name="Group 786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5838" name="Picture 78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839" name="Freeform 78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63" name="Group 789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5836" name="Picture 7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837" name="Freeform 79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64" name="Group 792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5834" name="Picture 7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835" name="Freeform 7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pic>
          <p:nvPicPr>
            <p:cNvPr id="25665" name="Picture 795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66" name="Group 796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5832" name="Picture 797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833" name="Picture 798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667" name="Group 799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5800" name="Freeform 8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01" name="Rectangle 801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02" name="Freeform 8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03" name="Freeform 8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04" name="Rectangle 804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5805" name="Group 8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830" name="AutoShape 806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31" name="AutoShape 807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806" name="Rectangle 808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5807" name="Group 8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828" name="AutoShape 810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29" name="AutoShape 811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808" name="Rectangle 812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09" name="Rectangle 813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5810" name="Group 8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826" name="AutoShape 815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27" name="AutoShape 816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811" name="Freeform 8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5812" name="Group 8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5824" name="AutoShape 819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825" name="AutoShape 820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813" name="Rectangle 821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14" name="Freeform 8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15" name="Freeform 8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6 h 288"/>
                  <a:gd name="T4" fmla="*/ 16 w 304"/>
                  <a:gd name="T5" fmla="*/ 28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16" name="Oval 824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17" name="Freeform 8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18" name="AutoShape 826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19" name="AutoShape 827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20" name="Oval 828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21" name="Oval 829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822" name="Oval 830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823" name="Rectangle 831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68" name="Group 832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5768" name="Freeform 8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69" name="Rectangle 834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70" name="Freeform 8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71" name="Freeform 8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72" name="Rectangle 837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5773" name="Group 8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798" name="AutoShape 83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99" name="AutoShape 840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774" name="Rectangle 841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5775" name="Group 8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796" name="AutoShape 843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97" name="AutoShape 844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776" name="Rectangle 845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77" name="Rectangle 846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5778" name="Group 8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794" name="AutoShape 848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95" name="AutoShape 849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779" name="Freeform 8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5780" name="Group 8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5792" name="AutoShape 85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93" name="AutoShape 853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781" name="Rectangle 854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82" name="Freeform 8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83" name="Freeform 8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6 h 288"/>
                  <a:gd name="T4" fmla="*/ 16 w 304"/>
                  <a:gd name="T5" fmla="*/ 28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84" name="Oval 857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85" name="Freeform 8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86" name="AutoShape 859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87" name="AutoShape 860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88" name="Oval 86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89" name="Oval 862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FF0000"/>
                  </a:solidFill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25790" name="Oval 863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91" name="Rectangle 864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69" name="Group 865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5745" name="Picture 866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746" name="Picture 867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47" name="Freeform 86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5748" name="Picture 869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49" name="Freeform 87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50" name="Freeform 87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51" name="Freeform 87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52" name="Freeform 87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53" name="Freeform 87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54" name="Freeform 87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5755" name="Group 87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5762" name="Freeform 87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63" name="Freeform 87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64" name="Freeform 87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65" name="Freeform 88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66" name="Freeform 88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67" name="Freeform 88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756" name="Freeform 88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57" name="Freeform 88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58" name="Freeform 88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59" name="Freeform 88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60" name="Freeform 88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61" name="Freeform 88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70" name="Group 889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5722" name="Picture 890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723" name="Picture 891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24" name="Freeform 89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5725" name="Picture 893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26" name="Freeform 89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27" name="Freeform 89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28" name="Freeform 89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29" name="Freeform 89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30" name="Freeform 89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31" name="Freeform 89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5732" name="Group 90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5739" name="Freeform 90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40" name="Freeform 90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41" name="Freeform 90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42" name="Freeform 90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43" name="Freeform 90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44" name="Freeform 90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733" name="Freeform 90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34" name="Freeform 90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35" name="Freeform 90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36" name="Freeform 91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37" name="Freeform 91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38" name="Freeform 91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71" name="Group 913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5699" name="Picture 914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700" name="Picture 915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01" name="Freeform 91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5702" name="Picture 917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03" name="Freeform 91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04" name="Freeform 91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05" name="Freeform 92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06" name="Freeform 92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07" name="Freeform 92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08" name="Freeform 92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5709" name="Group 92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5716" name="Freeform 92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17" name="Freeform 92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18" name="Freeform 92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19" name="Freeform 92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20" name="Freeform 92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721" name="Freeform 93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710" name="Freeform 93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11" name="Freeform 93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12" name="Freeform 93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13" name="Freeform 93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14" name="Freeform 93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715" name="Freeform 93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72" name="Group 937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5697" name="Picture 9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98" name="Freeform 93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25673" name="Group 940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5674" name="Picture 941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675" name="Picture 942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76" name="Freeform 94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pic>
            <p:nvPicPr>
              <p:cNvPr id="25677" name="Picture 944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78" name="Freeform 94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679" name="Freeform 94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680" name="Freeform 94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681" name="Freeform 94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682" name="Freeform 94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683" name="Freeform 95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25684" name="Group 95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5691" name="Freeform 95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692" name="Freeform 95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693" name="Freeform 95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694" name="Freeform 95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695" name="Freeform 95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25696" name="Freeform 95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25685" name="Freeform 95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686" name="Freeform 95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687" name="Freeform 96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688" name="Freeform 96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689" name="Freeform 96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5690" name="Freeform 96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84150"/>
            <a:ext cx="7772400" cy="852488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(1) Client-server architecture</a:t>
            </a:r>
          </a:p>
        </p:txBody>
      </p:sp>
      <p:sp>
        <p:nvSpPr>
          <p:cNvPr id="25606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416050"/>
            <a:ext cx="4143375" cy="53165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  <a:ea typeface="ＭＳ Ｐゴシック" pitchFamily="34" charset="-128"/>
              </a:rPr>
              <a:t>server: 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always-on host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permanent IP address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data centers for scaling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  <a:ea typeface="ＭＳ Ｐゴシック" pitchFamily="34" charset="-128"/>
              </a:rPr>
              <a:t>clients: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communicate with server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may be intermittently connected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may have dynamic IP addresses</a:t>
            </a:r>
          </a:p>
          <a:p>
            <a:r>
              <a:rPr lang="en-US" altLang="en-US" sz="2400" smtClean="0">
                <a:ea typeface="ＭＳ Ｐゴシック" pitchFamily="34" charset="-128"/>
              </a:rPr>
              <a:t>do not communicate directly with each other (e.g. two browsers)</a:t>
            </a:r>
          </a:p>
        </p:txBody>
      </p:sp>
      <p:pic>
        <p:nvPicPr>
          <p:cNvPr id="25607" name="Picture 351" descr="underline_base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8429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Line 913"/>
          <p:cNvSpPr>
            <a:spLocks noChangeShapeType="1"/>
          </p:cNvSpPr>
          <p:nvPr/>
        </p:nvSpPr>
        <p:spPr bwMode="auto">
          <a:xfrm>
            <a:off x="1249363" y="3235325"/>
            <a:ext cx="2006600" cy="19780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609" name="Line 800"/>
          <p:cNvSpPr>
            <a:spLocks noChangeShapeType="1"/>
          </p:cNvSpPr>
          <p:nvPr/>
        </p:nvSpPr>
        <p:spPr bwMode="auto">
          <a:xfrm>
            <a:off x="2211388" y="1844675"/>
            <a:ext cx="1481137" cy="310991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610" name="Text Box 803"/>
          <p:cNvSpPr txBox="1">
            <a:spLocks noChangeArrowheads="1"/>
          </p:cNvSpPr>
          <p:nvPr/>
        </p:nvSpPr>
        <p:spPr bwMode="auto">
          <a:xfrm>
            <a:off x="254000" y="4067175"/>
            <a:ext cx="155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CC0000"/>
                </a:solidFill>
              </a:rPr>
              <a:t>client/server</a:t>
            </a:r>
          </a:p>
        </p:txBody>
      </p:sp>
    </p:spTree>
    <p:extLst>
      <p:ext uri="{BB962C8B-B14F-4D97-AF65-F5344CB8AC3E}">
        <p14:creationId xmlns:p14="http://schemas.microsoft.com/office/powerpoint/2010/main" val="40114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5081</Words>
  <Application>Microsoft Macintosh PowerPoint</Application>
  <PresentationFormat>On-screen Show (4:3)</PresentationFormat>
  <Paragraphs>1231</Paragraphs>
  <Slides>68</Slides>
  <Notes>67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Arial</vt:lpstr>
      <vt:lpstr>Calibri</vt:lpstr>
      <vt:lpstr>Comic Sans MS</vt:lpstr>
      <vt:lpstr>Courier New</vt:lpstr>
      <vt:lpstr>Gill Sans MT</vt:lpstr>
      <vt:lpstr>ＭＳ Ｐゴシック</vt:lpstr>
      <vt:lpstr>Tahoma</vt:lpstr>
      <vt:lpstr>Times New Roman</vt:lpstr>
      <vt:lpstr>Wingdings</vt:lpstr>
      <vt:lpstr>ZapfDingbats</vt:lpstr>
      <vt:lpstr>Office Theme</vt:lpstr>
      <vt:lpstr>12_Default Design</vt:lpstr>
      <vt:lpstr>Default Design</vt:lpstr>
      <vt:lpstr>PowerPoint Presentation</vt:lpstr>
      <vt:lpstr>Chapter 2</vt:lpstr>
      <vt:lpstr>Chapter 2: outline</vt:lpstr>
      <vt:lpstr>Chapter 2: application layer</vt:lpstr>
      <vt:lpstr>Chapter 2: application layer</vt:lpstr>
      <vt:lpstr>Some network apps</vt:lpstr>
      <vt:lpstr>Creating a network app</vt:lpstr>
      <vt:lpstr>Application architectures</vt:lpstr>
      <vt:lpstr>(1) Client-server architecture</vt:lpstr>
      <vt:lpstr>Application architectures</vt:lpstr>
      <vt:lpstr>(2) P2P architecture</vt:lpstr>
      <vt:lpstr>Chapter 2: application layer</vt:lpstr>
      <vt:lpstr>Processes communicating</vt:lpstr>
      <vt:lpstr>Sockets</vt:lpstr>
      <vt:lpstr>Addressing processes</vt:lpstr>
      <vt:lpstr>Chapter 2: application layer</vt:lpstr>
      <vt:lpstr>App-layer protocols</vt:lpstr>
      <vt:lpstr>App-layer protocol defines</vt:lpstr>
      <vt:lpstr>Network application vs. App-layer protocols</vt:lpstr>
      <vt:lpstr>Chapter 2: application layer</vt:lpstr>
      <vt:lpstr>Transport services available to applications</vt:lpstr>
      <vt:lpstr>Transport services available to applications</vt:lpstr>
      <vt:lpstr>What are the services that a transport-layer protocol can offer to applications?</vt:lpstr>
      <vt:lpstr>Transport service requirements: common apps</vt:lpstr>
      <vt:lpstr>Chapter 2: application layer</vt:lpstr>
      <vt:lpstr>Internet transport protocols services</vt:lpstr>
      <vt:lpstr>Internet apps:  application, transport protocols</vt:lpstr>
      <vt:lpstr>Chapter 2: outline</vt:lpstr>
      <vt:lpstr>Web and HTTP</vt:lpstr>
      <vt:lpstr>HTTP overview</vt:lpstr>
      <vt:lpstr>HTTP overview (continued)</vt:lpstr>
      <vt:lpstr>HTTP connections</vt:lpstr>
      <vt:lpstr>HTTP connections</vt:lpstr>
      <vt:lpstr>Non-persistent HTTP</vt:lpstr>
      <vt:lpstr>Non-persistent HTTP (cont.)</vt:lpstr>
      <vt:lpstr>Non-persistent HTTP: response time</vt:lpstr>
      <vt:lpstr>Persistent HTTP</vt:lpstr>
      <vt:lpstr>Review Question</vt:lpstr>
      <vt:lpstr>HTTP request message</vt:lpstr>
      <vt:lpstr>HTTP request message: general format</vt:lpstr>
      <vt:lpstr>HTTP response message</vt:lpstr>
      <vt:lpstr>HTTP response status codes</vt:lpstr>
      <vt:lpstr>Trying out HTTP (client side) for yourself</vt:lpstr>
      <vt:lpstr>User-server state: cookies</vt:lpstr>
      <vt:lpstr>Cookies: keeping “state” (cont.)</vt:lpstr>
      <vt:lpstr>Cookies (continued)</vt:lpstr>
      <vt:lpstr>Web caches (proxy server)</vt:lpstr>
      <vt:lpstr>More about Web caching</vt:lpstr>
      <vt:lpstr>Conditional GET </vt:lpstr>
      <vt:lpstr>Chapter 2: outline</vt:lpstr>
      <vt:lpstr>FTP: the file transfer protocol</vt:lpstr>
      <vt:lpstr>FTP: separate control, data connections</vt:lpstr>
      <vt:lpstr>FTP commands, responses</vt:lpstr>
      <vt:lpstr>Chapter 2: outline</vt:lpstr>
      <vt:lpstr>Electronic mail</vt:lpstr>
      <vt:lpstr>Electronic mail: mail servers</vt:lpstr>
      <vt:lpstr>Electronic Mail: SMTP [RFC 2821]</vt:lpstr>
      <vt:lpstr>Scenario: Alice sends message to Bob</vt:lpstr>
      <vt:lpstr>Sample SMTP interaction</vt:lpstr>
      <vt:lpstr>SMTP: final words</vt:lpstr>
      <vt:lpstr>SMTP: final words</vt:lpstr>
      <vt:lpstr>SMTP: final words</vt:lpstr>
      <vt:lpstr>SMTP: final words</vt:lpstr>
      <vt:lpstr>Mail message format</vt:lpstr>
      <vt:lpstr>Mail access protocols</vt:lpstr>
      <vt:lpstr>POP3 protocol</vt:lpstr>
      <vt:lpstr>POP3 (more)</vt:lpstr>
      <vt:lpstr>IMAP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</dc:creator>
  <cp:lastModifiedBy>Cameron Green</cp:lastModifiedBy>
  <cp:revision>23</cp:revision>
  <dcterms:created xsi:type="dcterms:W3CDTF">2013-09-15T19:33:13Z</dcterms:created>
  <dcterms:modified xsi:type="dcterms:W3CDTF">2016-09-19T17:11:13Z</dcterms:modified>
</cp:coreProperties>
</file>