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2" r:id="rId11"/>
    <p:sldId id="265" r:id="rId12"/>
    <p:sldId id="266" r:id="rId13"/>
    <p:sldId id="267" r:id="rId14"/>
    <p:sldId id="268" r:id="rId15"/>
    <p:sldId id="269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30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1034"/>
  </p:normalViewPr>
  <p:slideViewPr>
    <p:cSldViewPr>
      <p:cViewPr varScale="1">
        <p:scale>
          <a:sx n="88" d="100"/>
          <a:sy n="88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8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A809C-B70C-4554-B2CC-773BA810214E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EAA2C-8902-44FD-A35F-BEA3BCFA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0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EAA2C-8902-44FD-A35F-BEA3BCFAD3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6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True</a:t>
            </a:r>
          </a:p>
          <a:p>
            <a:r>
              <a:rPr lang="en-US" dirty="0" smtClean="0"/>
              <a:t>False</a:t>
            </a:r>
            <a:r>
              <a:rPr lang="en-US" baseline="0" dirty="0" smtClean="0"/>
              <a:t> (TCP is identified by 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EAA2C-8902-44FD-A35F-BEA3BCFAD3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47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1378-D5DF-4739-A385-F596C9B740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04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Network Management Protocol (SNMP)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1378-D5DF-4739-A385-F596C9B740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61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Receiver adds all bits in</a:t>
            </a:r>
            <a:r>
              <a:rPr lang="en-US" baseline="0" dirty="0" smtClean="0"/>
              <a:t> the segment except for the checksum </a:t>
            </a:r>
          </a:p>
          <a:p>
            <a:r>
              <a:rPr lang="en-US" baseline="0" dirty="0" smtClean="0"/>
              <a:t>And then adds checksum. The </a:t>
            </a:r>
            <a:r>
              <a:rPr lang="en-US" baseline="0" smtClean="0"/>
              <a:t>answer should be all 1s if not all 1s then there’s an error</a:t>
            </a:r>
          </a:p>
          <a:p>
            <a:endParaRPr lang="en-US" baseline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EAA2C-8902-44FD-A35F-BEA3BCFAD3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66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27348" indent="-27974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18997" indent="-22379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566596" indent="-22379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14195" indent="-22379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461793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09392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356991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04590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A57D8333-5D1D-4335-BF08-EB9F874DAF4D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defRPr/>
              </a:pPr>
              <a:t>25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Kurose and Ross forgot to say anything about wrapping the carry and adding it to low order bit</a:t>
            </a:r>
          </a:p>
        </p:txBody>
      </p:sp>
    </p:spTree>
    <p:extLst>
      <p:ext uri="{BB962C8B-B14F-4D97-AF65-F5344CB8AC3E}">
        <p14:creationId xmlns:p14="http://schemas.microsoft.com/office/powerpoint/2010/main" val="1673826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expires</a:t>
            </a: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given amount of 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has expired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EAA2C-8902-44FD-A35F-BEA3BCFAD38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66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1378-D5DF-4739-A385-F596C9B7403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87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windows size must be less than or equal to half the sequence number space for SR protocols.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1378-D5DF-4739-A385-F596C9B7403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6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EB78F4B3-A576-485D-91E9-49232AA3655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3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E7768833-DA7A-4CC6-916D-FB865208846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8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B3A2FA37-1687-4647-B83C-98176633EBE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8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F0CF6D06-157A-4026-9151-9ED78D6DFC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0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4792EDC7-BF00-42DC-A994-8301F35F27B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56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D9F090D2-F6CC-4A10-9F6B-C57BF9C400C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4A8104E4-489A-4673-919E-910391522EE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49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9632E9B1-F308-4DE3-8442-5F4F6EAB780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12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E885A917-65E9-49FB-B947-A8A40586FB8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3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12E83187-F7B0-4D52-B8CD-203D54DD355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01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1768C04F-13F1-4659-9B0C-5929EE3B07D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3-</a:t>
            </a:r>
            <a:fld id="{91440F71-E4E1-45D1-A794-D2C55193EBD9}" type="slidenum">
              <a:rPr lang="en-US" altLang="en-US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61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3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3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youtube.com/watch?v=9BuaeEjIeQI" TargetMode="External"/><Relationship Id="rId3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62600" y="6459538"/>
            <a:ext cx="2895600" cy="2873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Tahoma" charset="0"/>
              </a:rPr>
              <a:t>Transport Layer</a:t>
            </a:r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Arial" pitchFamily="34" charset="0"/>
              </a:rPr>
              <a:t>3-</a:t>
            </a:r>
            <a:fld id="{53292A41-8C58-46E6-9FB2-55480AF40033}" type="slidenum">
              <a:rPr lang="en-US" altLang="en-US" sz="1200">
                <a:solidFill>
                  <a:srgbClr val="000000"/>
                </a:solidFill>
                <a:cs typeface="Arial" pitchFamily="34" charset="0"/>
              </a:rPr>
              <a:pPr/>
              <a:t>1</a:t>
            </a:fld>
            <a:endParaRPr lang="en-US" altLang="en-US" sz="12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40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  <a:t>Chapter 3</a:t>
            </a:r>
            <a:r>
              <a:rPr lang="en-US" altLang="en-US" sz="480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  <a:t/>
            </a:r>
            <a:br>
              <a:rPr lang="en-US" altLang="en-US" sz="480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altLang="en-US" sz="440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  <a:t>Transport Layer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Computer Networking: A Top Down Approach </a:t>
            </a:r>
            <a:r>
              <a:rPr lang="en-US" altLang="en-US" sz="28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/>
            </a:r>
            <a:br>
              <a:rPr lang="en-US" altLang="en-US" sz="28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alt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6</a:t>
            </a:r>
            <a:r>
              <a:rPr lang="en-US" altLang="en-US" sz="2000" baseline="30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th</a:t>
            </a:r>
            <a:r>
              <a:rPr lang="en-US" alt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 edition </a:t>
            </a:r>
            <a:br>
              <a:rPr lang="en-US" alt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alt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Jim Kurose, Keith Ross</a:t>
            </a:r>
            <a:br>
              <a:rPr lang="en-US" alt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alt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Addison-Wesley</a:t>
            </a:r>
            <a:br>
              <a:rPr lang="en-US" alt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alt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March 2012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69888" y="3268663"/>
            <a:ext cx="5378450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 note on the use of these </a:t>
            </a:r>
            <a:r>
              <a:rPr lang="en-US" altLang="en-US" sz="1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ppt</a:t>
            </a:r>
            <a:r>
              <a:rPr lang="en-US" alt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slides: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lang="en-US" altLang="ja-JP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’re </a:t>
            </a: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making these slides freely available to all (faculty, students, readers). </a:t>
            </a:r>
            <a:r>
              <a:rPr lang="en-US" altLang="ja-JP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They’re </a:t>
            </a: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lot</a:t>
            </a: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of work on our part. In return for use, we only ask the following: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73063" y="4267200"/>
            <a:ext cx="537845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0000"/>
              </a:solidFill>
              <a:latin typeface="Gill Sans MT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If you use these slides (e.g., in a class) that you mention their source (after all, </a:t>
            </a:r>
            <a:r>
              <a:rPr lang="en-US" alt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lang="en-US" altLang="ja-JP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’d </a:t>
            </a: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like people to use our book!)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q"/>
            </a:pPr>
            <a:endParaRPr lang="en-US" alt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Thanks and enjoy!  JFK/KWR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All material copyright 1996-2012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J.F Kurose and K.W. Ross, All Rights Reserved</a:t>
            </a:r>
          </a:p>
        </p:txBody>
      </p:sp>
      <p:pic>
        <p:nvPicPr>
          <p:cNvPr id="820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942013"/>
            <a:ext cx="187325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368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0970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" descr="6e_cov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TextBox 2"/>
          <p:cNvSpPr txBox="1">
            <a:spLocks noChangeArrowheads="1"/>
          </p:cNvSpPr>
          <p:nvPr/>
        </p:nvSpPr>
        <p:spPr bwMode="auto">
          <a:xfrm>
            <a:off x="-1995488" y="3043238"/>
            <a:ext cx="184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64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BE889D80-1292-48E3-A203-3C1916652525}" type="slidenum">
              <a:rPr lang="en-US" altLang="en-US" sz="1200">
                <a:solidFill>
                  <a:srgbClr val="000000"/>
                </a:solidFill>
              </a:rPr>
              <a:pPr/>
              <a:t>10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23555" name="Picture 8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0223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75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22" name="Rectangle 65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2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How demultiplexing works</a:t>
            </a:r>
            <a:endParaRPr lang="en-US" altLang="en-US" smtClean="0"/>
          </a:p>
        </p:txBody>
      </p:sp>
      <p:sp>
        <p:nvSpPr>
          <p:cNvPr id="9224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485774" y="1595438"/>
            <a:ext cx="4994276" cy="4576762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 b="1" dirty="0">
                <a:ea typeface="ＭＳ Ｐゴシック" charset="0"/>
                <a:cs typeface="+mn-cs"/>
              </a:rPr>
              <a:t>host</a:t>
            </a:r>
            <a:r>
              <a:rPr lang="en-US" sz="2400" dirty="0">
                <a:ea typeface="ＭＳ Ｐゴシック" charset="0"/>
                <a:cs typeface="+mn-cs"/>
              </a:rPr>
              <a:t> receives </a:t>
            </a:r>
            <a:r>
              <a:rPr lang="en-US" sz="2400" b="1" dirty="0" smtClean="0">
                <a:solidFill>
                  <a:srgbClr val="C00000"/>
                </a:solidFill>
                <a:ea typeface="ＭＳ Ｐゴシック" charset="0"/>
                <a:cs typeface="+mn-cs"/>
              </a:rPr>
              <a:t>IP datagrams</a:t>
            </a:r>
            <a:endParaRPr lang="en-US" sz="2400" b="1" dirty="0">
              <a:solidFill>
                <a:srgbClr val="C00000"/>
              </a:solidFill>
              <a:ea typeface="ＭＳ Ｐゴシック" charset="0"/>
              <a:cs typeface="+mn-cs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each </a:t>
            </a:r>
            <a:r>
              <a:rPr lang="en-US" dirty="0" smtClean="0">
                <a:ea typeface="ＭＳ Ｐゴシック" charset="0"/>
              </a:rPr>
              <a:t>datagram has </a:t>
            </a:r>
            <a:r>
              <a:rPr lang="en-US" b="1" dirty="0">
                <a:ea typeface="ＭＳ Ｐゴシック" charset="0"/>
              </a:rPr>
              <a:t>source </a:t>
            </a:r>
            <a:r>
              <a:rPr lang="en-US" b="1" dirty="0" smtClean="0">
                <a:ea typeface="ＭＳ Ｐゴシック" charset="0"/>
              </a:rPr>
              <a:t>IP address, </a:t>
            </a:r>
            <a:r>
              <a:rPr lang="en-US" b="1" dirty="0">
                <a:ea typeface="ＭＳ Ｐゴシック" charset="0"/>
              </a:rPr>
              <a:t>destination </a:t>
            </a:r>
            <a:r>
              <a:rPr lang="en-US" b="1" dirty="0" smtClean="0">
                <a:ea typeface="ＭＳ Ｐゴシック" charset="0"/>
              </a:rPr>
              <a:t>IP address</a:t>
            </a:r>
            <a:endParaRPr lang="en-US" b="1" dirty="0">
              <a:ea typeface="ＭＳ Ｐゴシック" charset="0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each datagram carries one 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</a:rPr>
              <a:t>transport-layer segment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each segment has </a:t>
            </a:r>
            <a:r>
              <a:rPr lang="en-US" b="1" dirty="0">
                <a:ea typeface="ＭＳ Ｐゴシック" charset="0"/>
              </a:rPr>
              <a:t>source, destination port </a:t>
            </a:r>
            <a:r>
              <a:rPr lang="en-US" b="1" dirty="0" smtClean="0">
                <a:ea typeface="ＭＳ Ｐゴシック" charset="0"/>
              </a:rPr>
              <a:t>numbers </a:t>
            </a:r>
            <a:endParaRPr lang="en-US" b="1" dirty="0">
              <a:ea typeface="ＭＳ Ｐゴシック" charset="0"/>
            </a:endParaRPr>
          </a:p>
          <a:p>
            <a:pPr>
              <a:buFont typeface="Wingdings" charset="0"/>
              <a:buChar char="v"/>
              <a:defRPr/>
            </a:pPr>
            <a:r>
              <a:rPr lang="en-US" sz="2400" b="1" dirty="0">
                <a:ea typeface="ＭＳ Ｐゴシック" charset="0"/>
                <a:cs typeface="+mn-cs"/>
              </a:rPr>
              <a:t>host</a:t>
            </a:r>
            <a:r>
              <a:rPr lang="en-US" sz="2400" dirty="0">
                <a:ea typeface="ＭＳ Ｐゴシック" charset="0"/>
                <a:cs typeface="+mn-cs"/>
              </a:rPr>
              <a:t> uses </a:t>
            </a:r>
            <a:r>
              <a:rPr lang="en-US" sz="2400" i="1" u="sng" dirty="0">
                <a:solidFill>
                  <a:srgbClr val="CC0000"/>
                </a:solidFill>
                <a:ea typeface="ＭＳ Ｐゴシック" charset="0"/>
                <a:cs typeface="+mn-cs"/>
              </a:rPr>
              <a:t>IP addresses &amp; port numbers</a:t>
            </a:r>
            <a:r>
              <a:rPr lang="en-US" sz="2400" dirty="0">
                <a:ea typeface="ＭＳ Ｐゴシック" charset="0"/>
                <a:cs typeface="+mn-cs"/>
              </a:rPr>
              <a:t> to direct segment to appropriate socket</a:t>
            </a:r>
          </a:p>
        </p:txBody>
      </p:sp>
      <p:sp>
        <p:nvSpPr>
          <p:cNvPr id="9225" name="Text Box 63"/>
          <p:cNvSpPr txBox="1">
            <a:spLocks noChangeArrowheads="1"/>
          </p:cNvSpPr>
          <p:nvPr/>
        </p:nvSpPr>
        <p:spPr bwMode="auto">
          <a:xfrm>
            <a:off x="5307013" y="2108200"/>
            <a:ext cx="1563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CC0000"/>
                </a:solidFill>
              </a:rPr>
              <a:t>source port #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9226" name="Text Box 64"/>
          <p:cNvSpPr txBox="1">
            <a:spLocks noChangeArrowheads="1"/>
          </p:cNvSpPr>
          <p:nvPr/>
        </p:nvSpPr>
        <p:spPr bwMode="auto">
          <a:xfrm>
            <a:off x="7092950" y="2108200"/>
            <a:ext cx="1328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CC0000"/>
                </a:solidFill>
              </a:rPr>
              <a:t>dest port #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9227" name="Line 66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28" name="Line 68"/>
          <p:cNvSpPr>
            <a:spLocks noChangeShapeType="1"/>
          </p:cNvSpPr>
          <p:nvPr/>
        </p:nvSpPr>
        <p:spPr bwMode="auto">
          <a:xfrm flipV="1">
            <a:off x="5267325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29" name="Line 69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30" name="Text Box 70"/>
          <p:cNvSpPr txBox="1">
            <a:spLocks noChangeArrowheads="1"/>
          </p:cNvSpPr>
          <p:nvPr/>
        </p:nvSpPr>
        <p:spPr bwMode="auto">
          <a:xfrm>
            <a:off x="6450013" y="16557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32 bits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231" name="Line 71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32" name="Line 72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33" name="Text Box 73"/>
          <p:cNvSpPr txBox="1">
            <a:spLocks noChangeArrowheads="1"/>
          </p:cNvSpPr>
          <p:nvPr/>
        </p:nvSpPr>
        <p:spPr bwMode="auto">
          <a:xfrm>
            <a:off x="6161088" y="3816350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application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data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(payload)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234" name="Text Box 74"/>
          <p:cNvSpPr txBox="1">
            <a:spLocks noChangeArrowheads="1"/>
          </p:cNvSpPr>
          <p:nvPr/>
        </p:nvSpPr>
        <p:spPr bwMode="auto">
          <a:xfrm>
            <a:off x="5776913" y="2849563"/>
            <a:ext cx="2290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other header fields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235" name="Text Box 76"/>
          <p:cNvSpPr txBox="1">
            <a:spLocks noChangeArrowheads="1"/>
          </p:cNvSpPr>
          <p:nvPr/>
        </p:nvSpPr>
        <p:spPr bwMode="auto">
          <a:xfrm>
            <a:off x="5397298" y="5380038"/>
            <a:ext cx="32262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</a:rPr>
              <a:t>TCP/UDP </a:t>
            </a:r>
            <a:r>
              <a:rPr lang="en-US" altLang="en-US" sz="2000" b="1" dirty="0">
                <a:solidFill>
                  <a:srgbClr val="C00000"/>
                </a:solidFill>
              </a:rPr>
              <a:t>segment</a:t>
            </a: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format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83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8B51D5BC-D89F-4C3A-86C9-80E3B17F66CF}" type="slidenum">
              <a:rPr lang="en-US" altLang="en-US" sz="1200">
                <a:solidFill>
                  <a:srgbClr val="000000"/>
                </a:solidFill>
              </a:rPr>
              <a:pPr/>
              <a:t>11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24579" name="Picture 1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93503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1460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Connectionless demultiplexing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7000" y="1495425"/>
            <a:ext cx="4940300" cy="1858963"/>
          </a:xfrm>
        </p:spPr>
        <p:txBody>
          <a:bodyPr/>
          <a:lstStyle/>
          <a:p>
            <a:pPr marL="347663" indent="-290513"/>
            <a:r>
              <a:rPr lang="en-US" altLang="en-US" i="1" dirty="0" smtClean="0"/>
              <a:t>recall:</a:t>
            </a:r>
            <a:r>
              <a:rPr lang="en-US" altLang="en-US" dirty="0" smtClean="0"/>
              <a:t> created socket has host-local port #:</a:t>
            </a:r>
          </a:p>
          <a:p>
            <a:pPr marL="347663" indent="-290513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  </a:t>
            </a:r>
            <a:r>
              <a:rPr lang="en-US" altLang="en-US" sz="2000" b="1" dirty="0" err="1" smtClean="0">
                <a:latin typeface="Courier New" pitchFamily="49" charset="0"/>
              </a:rPr>
              <a:t>DatagramSocket</a:t>
            </a:r>
            <a:r>
              <a:rPr lang="en-US" altLang="en-US" sz="2000" b="1" dirty="0" smtClean="0">
                <a:latin typeface="Courier New" pitchFamily="49" charset="0"/>
              </a:rPr>
              <a:t> mySocket1        = new </a:t>
            </a:r>
            <a:r>
              <a:rPr lang="en-US" altLang="en-US" sz="2000" b="1" dirty="0" err="1" smtClean="0">
                <a:latin typeface="Courier New" pitchFamily="49" charset="0"/>
              </a:rPr>
              <a:t>DatagramSocket</a:t>
            </a:r>
            <a:r>
              <a:rPr lang="en-US" altLang="en-US" sz="2000" b="1" dirty="0" smtClean="0">
                <a:latin typeface="Courier New" pitchFamily="49" charset="0"/>
              </a:rPr>
              <a:t>(</a:t>
            </a:r>
            <a:r>
              <a:rPr lang="en-US" altLang="en-US" sz="2000" b="1" dirty="0" smtClean="0">
                <a:solidFill>
                  <a:srgbClr val="CC0000"/>
                </a:solidFill>
                <a:latin typeface="Courier New" pitchFamily="49" charset="0"/>
              </a:rPr>
              <a:t>12534</a:t>
            </a:r>
            <a:r>
              <a:rPr lang="en-US" altLang="en-US" sz="2000" b="1" dirty="0" smtClean="0">
                <a:latin typeface="Courier New" pitchFamily="49" charset="0"/>
              </a:rPr>
              <a:t>);</a:t>
            </a:r>
          </a:p>
          <a:p>
            <a:pPr marL="347663" indent="-290513">
              <a:buFont typeface="Wingdings" pitchFamily="2" charset="2"/>
              <a:buNone/>
            </a:pPr>
            <a:endParaRPr lang="en-US" altLang="en-US" sz="2000" dirty="0" smtClean="0">
              <a:latin typeface="Courier New" pitchFamily="49" charset="0"/>
            </a:endParaRPr>
          </a:p>
        </p:txBody>
      </p:sp>
      <p:sp>
        <p:nvSpPr>
          <p:cNvPr id="240745" name="Rectangle 105"/>
          <p:cNvSpPr>
            <a:spLocks noGrp="1" noChangeArrowheads="1"/>
          </p:cNvSpPr>
          <p:nvPr>
            <p:ph type="body" sz="half" idx="2"/>
          </p:nvPr>
        </p:nvSpPr>
        <p:spPr>
          <a:xfrm>
            <a:off x="312738" y="3862388"/>
            <a:ext cx="4114800" cy="236855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when host receives UDP segment: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checks destination port # in segment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directs UDP segment to socket with that port #</a:t>
            </a:r>
          </a:p>
        </p:txBody>
      </p:sp>
      <p:sp>
        <p:nvSpPr>
          <p:cNvPr id="10248" name="Rectangle 108"/>
          <p:cNvSpPr>
            <a:spLocks noChangeArrowheads="1"/>
          </p:cNvSpPr>
          <p:nvPr/>
        </p:nvSpPr>
        <p:spPr bwMode="auto">
          <a:xfrm>
            <a:off x="4678363" y="1162050"/>
            <a:ext cx="4465637" cy="169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7663" indent="-290513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850900" indent="-231775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altLang="en-US" sz="2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en-US" sz="2800" i="1" dirty="0">
                <a:solidFill>
                  <a:srgbClr val="000000"/>
                </a:solidFill>
                <a:latin typeface="Gill Sans MT" pitchFamily="34" charset="0"/>
              </a:rPr>
              <a:t>recall:</a:t>
            </a:r>
            <a:r>
              <a:rPr lang="en-US" altLang="en-US" sz="2800" dirty="0">
                <a:solidFill>
                  <a:srgbClr val="000000"/>
                </a:solidFill>
                <a:latin typeface="Gill Sans MT" pitchFamily="34" charset="0"/>
              </a:rPr>
              <a:t> when creating datagram to send into UDP socket, must specify</a:t>
            </a:r>
          </a:p>
          <a:p>
            <a:pPr lvl="1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Gill Sans MT" pitchFamily="34" charset="0"/>
              </a:rPr>
              <a:t>destination IP address</a:t>
            </a:r>
          </a:p>
          <a:p>
            <a:pPr lvl="1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Gill Sans MT" pitchFamily="34" charset="0"/>
              </a:rPr>
              <a:t>destination port #</a:t>
            </a:r>
          </a:p>
        </p:txBody>
      </p:sp>
      <p:sp>
        <p:nvSpPr>
          <p:cNvPr id="240751" name="Rectangle 111"/>
          <p:cNvSpPr>
            <a:spLocks noChangeArrowheads="1"/>
          </p:cNvSpPr>
          <p:nvPr/>
        </p:nvSpPr>
        <p:spPr bwMode="auto">
          <a:xfrm>
            <a:off x="5260975" y="3895725"/>
            <a:ext cx="3432175" cy="214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IP datagrams with 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same </a:t>
            </a:r>
            <a:r>
              <a:rPr lang="en-US" sz="2400" i="1" dirty="0" err="1">
                <a:solidFill>
                  <a:srgbClr val="CC0000"/>
                </a:solidFill>
                <a:ea typeface="ＭＳ Ｐゴシック" charset="0"/>
              </a:rPr>
              <a:t>dest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. port #,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 but different source IP addresses and/or source port numbers will be directed to 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same socket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at </a:t>
            </a:r>
            <a:r>
              <a:rPr lang="en-US" sz="2400" dirty="0" err="1">
                <a:solidFill>
                  <a:srgbClr val="000000"/>
                </a:solidFill>
                <a:ea typeface="ＭＳ Ｐゴシック" charset="0"/>
              </a:rPr>
              <a:t>dest</a:t>
            </a: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0250" name="Line 112"/>
          <p:cNvSpPr>
            <a:spLocks noChangeShapeType="1"/>
          </p:cNvSpPr>
          <p:nvPr/>
        </p:nvSpPr>
        <p:spPr bwMode="auto">
          <a:xfrm>
            <a:off x="1400175" y="3541713"/>
            <a:ext cx="58451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0753" name="AutoShape 113"/>
          <p:cNvSpPr>
            <a:spLocks noChangeArrowheads="1"/>
          </p:cNvSpPr>
          <p:nvPr/>
        </p:nvSpPr>
        <p:spPr bwMode="auto">
          <a:xfrm>
            <a:off x="4467225" y="4770438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63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45" grpId="0" build="p"/>
      <p:bldP spid="2407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35E51665-4097-4DB3-8FE8-4B3A82763734}" type="slidenum">
              <a:rPr lang="en-US" altLang="en-US" sz="1200">
                <a:solidFill>
                  <a:srgbClr val="000000"/>
                </a:solidFill>
              </a:rPr>
              <a:pPr/>
              <a:t>12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25603" name="Picture 21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7772400" cy="935038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Connectionless demux: example</a:t>
            </a:r>
          </a:p>
        </p:txBody>
      </p:sp>
      <p:sp>
        <p:nvSpPr>
          <p:cNvPr id="241708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73475" y="1989513"/>
            <a:ext cx="1638300" cy="725488"/>
          </a:xfrm>
        </p:spPr>
        <p:txBody>
          <a:bodyPr anchor="ctr"/>
          <a:lstStyle/>
          <a:p>
            <a:pPr marL="173038" indent="-173038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Port#</a:t>
            </a:r>
            <a:r>
              <a:rPr lang="en-US" altLang="en-US" sz="2000" b="1" dirty="0" smtClean="0">
                <a:solidFill>
                  <a:srgbClr val="CC0000"/>
                </a:solidFill>
                <a:latin typeface="Courier New" pitchFamily="49" charset="0"/>
              </a:rPr>
              <a:t>6428</a:t>
            </a:r>
            <a:endParaRPr lang="en-US" altLang="en-US" sz="4000" dirty="0" smtClean="0"/>
          </a:p>
        </p:txBody>
      </p:sp>
      <p:sp>
        <p:nvSpPr>
          <p:cNvPr id="25606" name="Freeform 89"/>
          <p:cNvSpPr>
            <a:spLocks/>
          </p:cNvSpPr>
          <p:nvPr/>
        </p:nvSpPr>
        <p:spPr bwMode="auto">
          <a:xfrm>
            <a:off x="3189288" y="24780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07" name="Freeform 97"/>
          <p:cNvSpPr>
            <a:spLocks/>
          </p:cNvSpPr>
          <p:nvPr/>
        </p:nvSpPr>
        <p:spPr bwMode="auto">
          <a:xfrm>
            <a:off x="404813" y="27828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08" name="Rectangle 23"/>
          <p:cNvSpPr>
            <a:spLocks noChangeArrowheads="1"/>
          </p:cNvSpPr>
          <p:nvPr/>
        </p:nvSpPr>
        <p:spPr bwMode="auto">
          <a:xfrm>
            <a:off x="909638" y="274955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9" name="Rectangle 24"/>
          <p:cNvSpPr>
            <a:spLocks noChangeArrowheads="1"/>
          </p:cNvSpPr>
          <p:nvPr/>
        </p:nvSpPr>
        <p:spPr bwMode="auto">
          <a:xfrm>
            <a:off x="871538" y="28035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10" name="Line 25"/>
          <p:cNvSpPr>
            <a:spLocks noChangeShapeType="1"/>
          </p:cNvSpPr>
          <p:nvPr/>
        </p:nvSpPr>
        <p:spPr bwMode="auto">
          <a:xfrm>
            <a:off x="881063" y="3563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11" name="Text Box 26"/>
          <p:cNvSpPr txBox="1">
            <a:spLocks noChangeArrowheads="1"/>
          </p:cNvSpPr>
          <p:nvPr/>
        </p:nvSpPr>
        <p:spPr bwMode="auto">
          <a:xfrm>
            <a:off x="838200" y="35464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5612" name="Line 27"/>
          <p:cNvSpPr>
            <a:spLocks noChangeShapeType="1"/>
          </p:cNvSpPr>
          <p:nvPr/>
        </p:nvSpPr>
        <p:spPr bwMode="auto">
          <a:xfrm>
            <a:off x="889000" y="38846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13" name="Line 28"/>
          <p:cNvSpPr>
            <a:spLocks noChangeShapeType="1"/>
          </p:cNvSpPr>
          <p:nvPr/>
        </p:nvSpPr>
        <p:spPr bwMode="auto">
          <a:xfrm>
            <a:off x="874713" y="41941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14" name="Line 29"/>
          <p:cNvSpPr>
            <a:spLocks noChangeShapeType="1"/>
          </p:cNvSpPr>
          <p:nvPr/>
        </p:nvSpPr>
        <p:spPr bwMode="auto">
          <a:xfrm>
            <a:off x="874713" y="44799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15" name="Text Box 26"/>
          <p:cNvSpPr txBox="1">
            <a:spLocks noChangeArrowheads="1"/>
          </p:cNvSpPr>
          <p:nvPr/>
        </p:nvSpPr>
        <p:spPr bwMode="auto">
          <a:xfrm>
            <a:off x="873125" y="27940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5616" name="Text Box 26"/>
          <p:cNvSpPr txBox="1">
            <a:spLocks noChangeArrowheads="1"/>
          </p:cNvSpPr>
          <p:nvPr/>
        </p:nvSpPr>
        <p:spPr bwMode="auto">
          <a:xfrm>
            <a:off x="828675" y="44513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5617" name="Text Box 26"/>
          <p:cNvSpPr txBox="1">
            <a:spLocks noChangeArrowheads="1"/>
          </p:cNvSpPr>
          <p:nvPr/>
        </p:nvSpPr>
        <p:spPr bwMode="auto">
          <a:xfrm>
            <a:off x="847725" y="41656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5618" name="Text Box 26"/>
          <p:cNvSpPr txBox="1">
            <a:spLocks noChangeArrowheads="1"/>
          </p:cNvSpPr>
          <p:nvPr/>
        </p:nvSpPr>
        <p:spPr bwMode="auto">
          <a:xfrm>
            <a:off x="838200" y="38703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1284" name="Oval 110"/>
          <p:cNvSpPr>
            <a:spLocks noChangeArrowheads="1"/>
          </p:cNvSpPr>
          <p:nvPr/>
        </p:nvSpPr>
        <p:spPr bwMode="auto">
          <a:xfrm>
            <a:off x="1208088" y="307975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41775" name="Group 111"/>
          <p:cNvGrpSpPr>
            <a:grpSpLocks/>
          </p:cNvGrpSpPr>
          <p:nvPr/>
        </p:nvGrpSpPr>
        <p:grpSpPr bwMode="auto">
          <a:xfrm>
            <a:off x="1176338" y="3403600"/>
            <a:ext cx="620712" cy="228600"/>
            <a:chOff x="1287" y="2524"/>
            <a:chExt cx="260" cy="100"/>
          </a:xfrm>
        </p:grpSpPr>
        <p:sp>
          <p:nvSpPr>
            <p:cNvPr id="11390" name="Rectangle 11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91" name="Rectangle 11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92" name="Rectangle 11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93" name="Rectangle 11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5621" name="Rectangle 23"/>
          <p:cNvSpPr>
            <a:spLocks noChangeArrowheads="1"/>
          </p:cNvSpPr>
          <p:nvPr/>
        </p:nvSpPr>
        <p:spPr bwMode="auto">
          <a:xfrm>
            <a:off x="3736975" y="2516188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22" name="Rectangle 24"/>
          <p:cNvSpPr>
            <a:spLocks noChangeArrowheads="1"/>
          </p:cNvSpPr>
          <p:nvPr/>
        </p:nvSpPr>
        <p:spPr bwMode="auto">
          <a:xfrm>
            <a:off x="3702050" y="2570163"/>
            <a:ext cx="147320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23" name="Line 25"/>
          <p:cNvSpPr>
            <a:spLocks noChangeShapeType="1"/>
          </p:cNvSpPr>
          <p:nvPr/>
        </p:nvSpPr>
        <p:spPr bwMode="auto">
          <a:xfrm>
            <a:off x="3708400" y="3340100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24" name="Text Box 26"/>
          <p:cNvSpPr txBox="1">
            <a:spLocks noChangeArrowheads="1"/>
          </p:cNvSpPr>
          <p:nvPr/>
        </p:nvSpPr>
        <p:spPr bwMode="auto">
          <a:xfrm>
            <a:off x="3779838" y="33226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5625" name="Line 27"/>
          <p:cNvSpPr>
            <a:spLocks noChangeShapeType="1"/>
          </p:cNvSpPr>
          <p:nvPr/>
        </p:nvSpPr>
        <p:spPr bwMode="auto">
          <a:xfrm>
            <a:off x="3709988" y="36576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3776663" y="25368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5627" name="Text Box 26"/>
          <p:cNvSpPr txBox="1">
            <a:spLocks noChangeArrowheads="1"/>
          </p:cNvSpPr>
          <p:nvPr/>
        </p:nvSpPr>
        <p:spPr bwMode="auto">
          <a:xfrm>
            <a:off x="3773488" y="42275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5628" name="Text Box 26"/>
          <p:cNvSpPr txBox="1">
            <a:spLocks noChangeArrowheads="1"/>
          </p:cNvSpPr>
          <p:nvPr/>
        </p:nvSpPr>
        <p:spPr bwMode="auto">
          <a:xfrm>
            <a:off x="3773488" y="39417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5629" name="Text Box 26"/>
          <p:cNvSpPr txBox="1">
            <a:spLocks noChangeArrowheads="1"/>
          </p:cNvSpPr>
          <p:nvPr/>
        </p:nvSpPr>
        <p:spPr bwMode="auto">
          <a:xfrm>
            <a:off x="3773488" y="3643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25630" name="Line 27"/>
          <p:cNvSpPr>
            <a:spLocks noChangeShapeType="1"/>
          </p:cNvSpPr>
          <p:nvPr/>
        </p:nvSpPr>
        <p:spPr bwMode="auto">
          <a:xfrm>
            <a:off x="3706813" y="396875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31" name="Line 27"/>
          <p:cNvSpPr>
            <a:spLocks noChangeShapeType="1"/>
          </p:cNvSpPr>
          <p:nvPr/>
        </p:nvSpPr>
        <p:spPr bwMode="auto">
          <a:xfrm>
            <a:off x="3703638" y="42672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297" name="Oval 128"/>
          <p:cNvSpPr>
            <a:spLocks noChangeArrowheads="1"/>
          </p:cNvSpPr>
          <p:nvPr/>
        </p:nvSpPr>
        <p:spPr bwMode="auto">
          <a:xfrm>
            <a:off x="4121150" y="2876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P1</a:t>
            </a:r>
          </a:p>
        </p:txBody>
      </p:sp>
      <p:grpSp>
        <p:nvGrpSpPr>
          <p:cNvPr id="241798" name="Group 134"/>
          <p:cNvGrpSpPr>
            <a:grpSpLocks/>
          </p:cNvGrpSpPr>
          <p:nvPr/>
        </p:nvGrpSpPr>
        <p:grpSpPr bwMode="auto">
          <a:xfrm>
            <a:off x="3992563" y="3192463"/>
            <a:ext cx="887412" cy="228600"/>
            <a:chOff x="1383" y="2620"/>
            <a:chExt cx="260" cy="100"/>
          </a:xfrm>
        </p:grpSpPr>
        <p:sp>
          <p:nvSpPr>
            <p:cNvPr id="11386" name="Rectangle 135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87" name="Rectangle 136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88" name="Rectangle 137"/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89" name="Rectangle 138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5634" name="Rectangle 23"/>
          <p:cNvSpPr>
            <a:spLocks noChangeArrowheads="1"/>
          </p:cNvSpPr>
          <p:nvPr/>
        </p:nvSpPr>
        <p:spPr bwMode="auto">
          <a:xfrm>
            <a:off x="6743700" y="2741613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35" name="Rectangle 24"/>
          <p:cNvSpPr>
            <a:spLocks noChangeArrowheads="1"/>
          </p:cNvSpPr>
          <p:nvPr/>
        </p:nvSpPr>
        <p:spPr bwMode="auto">
          <a:xfrm>
            <a:off x="6705600" y="27955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36" name="Line 25"/>
          <p:cNvSpPr>
            <a:spLocks noChangeShapeType="1"/>
          </p:cNvSpPr>
          <p:nvPr/>
        </p:nvSpPr>
        <p:spPr bwMode="auto">
          <a:xfrm>
            <a:off x="6715125" y="3556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37" name="Text Box 26"/>
          <p:cNvSpPr txBox="1">
            <a:spLocks noChangeArrowheads="1"/>
          </p:cNvSpPr>
          <p:nvPr/>
        </p:nvSpPr>
        <p:spPr bwMode="auto">
          <a:xfrm>
            <a:off x="6672263" y="35385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5638" name="Line 27"/>
          <p:cNvSpPr>
            <a:spLocks noChangeShapeType="1"/>
          </p:cNvSpPr>
          <p:nvPr/>
        </p:nvSpPr>
        <p:spPr bwMode="auto">
          <a:xfrm>
            <a:off x="6723063" y="38766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39" name="Line 28"/>
          <p:cNvSpPr>
            <a:spLocks noChangeShapeType="1"/>
          </p:cNvSpPr>
          <p:nvPr/>
        </p:nvSpPr>
        <p:spPr bwMode="auto">
          <a:xfrm>
            <a:off x="6708775" y="41862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40" name="Line 29"/>
          <p:cNvSpPr>
            <a:spLocks noChangeShapeType="1"/>
          </p:cNvSpPr>
          <p:nvPr/>
        </p:nvSpPr>
        <p:spPr bwMode="auto">
          <a:xfrm>
            <a:off x="6708775" y="44719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41" name="Text Box 26"/>
          <p:cNvSpPr txBox="1">
            <a:spLocks noChangeArrowheads="1"/>
          </p:cNvSpPr>
          <p:nvPr/>
        </p:nvSpPr>
        <p:spPr bwMode="auto">
          <a:xfrm>
            <a:off x="6707188" y="27860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5642" name="Text Box 26"/>
          <p:cNvSpPr txBox="1">
            <a:spLocks noChangeArrowheads="1"/>
          </p:cNvSpPr>
          <p:nvPr/>
        </p:nvSpPr>
        <p:spPr bwMode="auto">
          <a:xfrm>
            <a:off x="6662738" y="44434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5643" name="Text Box 26"/>
          <p:cNvSpPr txBox="1">
            <a:spLocks noChangeArrowheads="1"/>
          </p:cNvSpPr>
          <p:nvPr/>
        </p:nvSpPr>
        <p:spPr bwMode="auto">
          <a:xfrm>
            <a:off x="6681788" y="41576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5644" name="Text Box 26"/>
          <p:cNvSpPr txBox="1">
            <a:spLocks noChangeArrowheads="1"/>
          </p:cNvSpPr>
          <p:nvPr/>
        </p:nvSpPr>
        <p:spPr bwMode="auto">
          <a:xfrm>
            <a:off x="6672263" y="38623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1310" name="Oval 153"/>
          <p:cNvSpPr>
            <a:spLocks noChangeArrowheads="1"/>
          </p:cNvSpPr>
          <p:nvPr/>
        </p:nvSpPr>
        <p:spPr bwMode="auto">
          <a:xfrm>
            <a:off x="7042150" y="30940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25646" name="Freeform 154"/>
          <p:cNvSpPr>
            <a:spLocks/>
          </p:cNvSpPr>
          <p:nvPr/>
        </p:nvSpPr>
        <p:spPr bwMode="auto">
          <a:xfrm>
            <a:off x="8002588" y="27622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41820" name="Group 156"/>
          <p:cNvGrpSpPr>
            <a:grpSpLocks/>
          </p:cNvGrpSpPr>
          <p:nvPr/>
        </p:nvGrpSpPr>
        <p:grpSpPr bwMode="auto">
          <a:xfrm>
            <a:off x="7035800" y="3425825"/>
            <a:ext cx="620713" cy="204788"/>
            <a:chOff x="1287" y="2524"/>
            <a:chExt cx="260" cy="100"/>
          </a:xfrm>
        </p:grpSpPr>
        <p:sp>
          <p:nvSpPr>
            <p:cNvPr id="11382" name="Rectangle 157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83" name="Rectangle 158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84" name="Rectangle 159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85" name="Rectangle 160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1837" name="Rectangle 173"/>
          <p:cNvSpPr>
            <a:spLocks noChangeArrowheads="1"/>
          </p:cNvSpPr>
          <p:nvPr/>
        </p:nvSpPr>
        <p:spPr bwMode="auto">
          <a:xfrm>
            <a:off x="6629400" y="2237189"/>
            <a:ext cx="1493838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marL="115888" indent="-11588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</a:rPr>
              <a:t>Port#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5775</a:t>
            </a:r>
            <a:endParaRPr lang="en-US" altLang="en-US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41838" name="Rectangle 174"/>
          <p:cNvSpPr>
            <a:spLocks noChangeArrowheads="1"/>
          </p:cNvSpPr>
          <p:nvPr/>
        </p:nvSpPr>
        <p:spPr bwMode="auto">
          <a:xfrm>
            <a:off x="790844" y="2274598"/>
            <a:ext cx="1495156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marL="115888" indent="-11588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</a:rPr>
              <a:t>Port#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9157</a:t>
            </a:r>
            <a:endParaRPr lang="en-US" altLang="en-US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41841" name="Line 177"/>
          <p:cNvSpPr>
            <a:spLocks noChangeShapeType="1"/>
          </p:cNvSpPr>
          <p:nvPr/>
        </p:nvSpPr>
        <p:spPr bwMode="auto">
          <a:xfrm>
            <a:off x="1412875" y="35067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2" name="Line 178"/>
          <p:cNvSpPr>
            <a:spLocks noChangeShapeType="1"/>
          </p:cNvSpPr>
          <p:nvPr/>
        </p:nvSpPr>
        <p:spPr bwMode="auto">
          <a:xfrm>
            <a:off x="4343400" y="326548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4" name="Line 180"/>
          <p:cNvSpPr>
            <a:spLocks noChangeShapeType="1"/>
          </p:cNvSpPr>
          <p:nvPr/>
        </p:nvSpPr>
        <p:spPr bwMode="auto">
          <a:xfrm>
            <a:off x="1412875" y="566578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5" name="Line 181"/>
          <p:cNvSpPr>
            <a:spLocks noChangeShapeType="1"/>
          </p:cNvSpPr>
          <p:nvPr/>
        </p:nvSpPr>
        <p:spPr bwMode="auto">
          <a:xfrm>
            <a:off x="4219575" y="327818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6" name="Line 182"/>
          <p:cNvSpPr>
            <a:spLocks noChangeShapeType="1"/>
          </p:cNvSpPr>
          <p:nvPr/>
        </p:nvSpPr>
        <p:spPr bwMode="auto">
          <a:xfrm>
            <a:off x="1520825" y="5507038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7" name="Line 183"/>
          <p:cNvSpPr>
            <a:spLocks noChangeShapeType="1"/>
          </p:cNvSpPr>
          <p:nvPr/>
        </p:nvSpPr>
        <p:spPr bwMode="auto">
          <a:xfrm>
            <a:off x="1514475" y="349408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8" name="Line 184"/>
          <p:cNvSpPr>
            <a:spLocks noChangeShapeType="1"/>
          </p:cNvSpPr>
          <p:nvPr/>
        </p:nvSpPr>
        <p:spPr bwMode="auto">
          <a:xfrm>
            <a:off x="7423150" y="35448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9" name="Line 185"/>
          <p:cNvSpPr>
            <a:spLocks noChangeShapeType="1"/>
          </p:cNvSpPr>
          <p:nvPr/>
        </p:nvSpPr>
        <p:spPr bwMode="auto">
          <a:xfrm>
            <a:off x="7305675" y="351313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50" name="Line 186"/>
          <p:cNvSpPr>
            <a:spLocks noChangeShapeType="1"/>
          </p:cNvSpPr>
          <p:nvPr/>
        </p:nvSpPr>
        <p:spPr bwMode="auto">
          <a:xfrm>
            <a:off x="4486275" y="328453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51" name="Line 187"/>
          <p:cNvSpPr>
            <a:spLocks noChangeShapeType="1"/>
          </p:cNvSpPr>
          <p:nvPr/>
        </p:nvSpPr>
        <p:spPr bwMode="auto">
          <a:xfrm>
            <a:off x="4619625" y="329723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52" name="Line 188"/>
          <p:cNvSpPr>
            <a:spLocks noChangeShapeType="1"/>
          </p:cNvSpPr>
          <p:nvPr/>
        </p:nvSpPr>
        <p:spPr bwMode="auto">
          <a:xfrm>
            <a:off x="4508500" y="568483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53" name="Line 189"/>
          <p:cNvSpPr>
            <a:spLocks noChangeShapeType="1"/>
          </p:cNvSpPr>
          <p:nvPr/>
        </p:nvSpPr>
        <p:spPr bwMode="auto">
          <a:xfrm>
            <a:off x="4594225" y="5516563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41860" name="Group 196"/>
          <p:cNvGrpSpPr>
            <a:grpSpLocks/>
          </p:cNvGrpSpPr>
          <p:nvPr/>
        </p:nvGrpSpPr>
        <p:grpSpPr bwMode="auto">
          <a:xfrm>
            <a:off x="1130300" y="5765800"/>
            <a:ext cx="1644650" cy="652463"/>
            <a:chOff x="1318" y="3697"/>
            <a:chExt cx="1036" cy="411"/>
          </a:xfrm>
        </p:grpSpPr>
        <p:sp>
          <p:nvSpPr>
            <p:cNvPr id="11379" name="Rectangle 19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80" name="Line 19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1" name="Text Box 195"/>
            <p:cNvSpPr txBox="1">
              <a:spLocks noChangeArrowheads="1"/>
            </p:cNvSpPr>
            <p:nvPr/>
          </p:nvSpPr>
          <p:spPr bwMode="auto">
            <a:xfrm>
              <a:off x="1318" y="3822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port: 9157</a:t>
              </a:r>
            </a:p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port: 6428</a:t>
              </a:r>
            </a:p>
          </p:txBody>
        </p:sp>
      </p:grpSp>
      <p:grpSp>
        <p:nvGrpSpPr>
          <p:cNvPr id="241865" name="Group 201"/>
          <p:cNvGrpSpPr>
            <a:grpSpLocks/>
          </p:cNvGrpSpPr>
          <p:nvPr/>
        </p:nvGrpSpPr>
        <p:grpSpPr bwMode="auto">
          <a:xfrm>
            <a:off x="2428875" y="4889500"/>
            <a:ext cx="1692275" cy="652463"/>
            <a:chOff x="2741" y="3750"/>
            <a:chExt cx="1066" cy="411"/>
          </a:xfrm>
        </p:grpSpPr>
        <p:sp>
          <p:nvSpPr>
            <p:cNvPr id="11376" name="Rectangle 1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77" name="Line 1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8" name="Text Box 200"/>
            <p:cNvSpPr txBox="1">
              <a:spLocks noChangeArrowheads="1"/>
            </p:cNvSpPr>
            <p:nvPr/>
          </p:nvSpPr>
          <p:spPr bwMode="auto">
            <a:xfrm>
              <a:off x="2813" y="3875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port: 6428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port: 9157</a:t>
              </a:r>
            </a:p>
          </p:txBody>
        </p:sp>
      </p:grpSp>
      <p:grpSp>
        <p:nvGrpSpPr>
          <p:cNvPr id="241866" name="Group 202"/>
          <p:cNvGrpSpPr>
            <a:grpSpLocks/>
          </p:cNvGrpSpPr>
          <p:nvPr/>
        </p:nvGrpSpPr>
        <p:grpSpPr bwMode="auto">
          <a:xfrm>
            <a:off x="5453063" y="4889500"/>
            <a:ext cx="1341437" cy="652463"/>
            <a:chOff x="1509" y="3697"/>
            <a:chExt cx="845" cy="411"/>
          </a:xfrm>
        </p:grpSpPr>
        <p:sp>
          <p:nvSpPr>
            <p:cNvPr id="11373" name="Rectangle 20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74" name="Line 20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5" name="Text Box 205"/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port: ?</a:t>
              </a:r>
            </a:p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port: ?</a:t>
              </a:r>
            </a:p>
          </p:txBody>
        </p:sp>
      </p:grpSp>
      <p:grpSp>
        <p:nvGrpSpPr>
          <p:cNvPr id="241870" name="Group 206"/>
          <p:cNvGrpSpPr>
            <a:grpSpLocks/>
          </p:cNvGrpSpPr>
          <p:nvPr/>
        </p:nvGrpSpPr>
        <p:grpSpPr bwMode="auto">
          <a:xfrm>
            <a:off x="4694238" y="5743575"/>
            <a:ext cx="1389062" cy="652463"/>
            <a:chOff x="2741" y="3750"/>
            <a:chExt cx="875" cy="411"/>
          </a:xfrm>
        </p:grpSpPr>
        <p:sp>
          <p:nvSpPr>
            <p:cNvPr id="11370" name="Rectangle 20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71" name="Line 20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2" name="Text Box 209"/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port: ?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port: ?</a:t>
              </a:r>
            </a:p>
          </p:txBody>
        </p:sp>
      </p:grpSp>
      <p:grpSp>
        <p:nvGrpSpPr>
          <p:cNvPr id="25666" name="Group 214"/>
          <p:cNvGrpSpPr>
            <a:grpSpLocks/>
          </p:cNvGrpSpPr>
          <p:nvPr/>
        </p:nvGrpSpPr>
        <p:grpSpPr bwMode="auto">
          <a:xfrm>
            <a:off x="0" y="4381500"/>
            <a:ext cx="711200" cy="669925"/>
            <a:chOff x="-44" y="1473"/>
            <a:chExt cx="981" cy="1105"/>
          </a:xfrm>
        </p:grpSpPr>
        <p:pic>
          <p:nvPicPr>
            <p:cNvPr id="25703" name="Picture 21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04" name="Freeform 21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5667" name="Group 217"/>
          <p:cNvGrpSpPr>
            <a:grpSpLocks/>
          </p:cNvGrpSpPr>
          <p:nvPr/>
        </p:nvGrpSpPr>
        <p:grpSpPr bwMode="auto">
          <a:xfrm flipH="1">
            <a:off x="8269288" y="4505325"/>
            <a:ext cx="711200" cy="669925"/>
            <a:chOff x="-44" y="1473"/>
            <a:chExt cx="981" cy="1105"/>
          </a:xfrm>
        </p:grpSpPr>
        <p:pic>
          <p:nvPicPr>
            <p:cNvPr id="25701" name="Picture 21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02" name="Freeform 21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5668" name="Group 220"/>
          <p:cNvGrpSpPr>
            <a:grpSpLocks/>
          </p:cNvGrpSpPr>
          <p:nvPr/>
        </p:nvGrpSpPr>
        <p:grpSpPr bwMode="auto">
          <a:xfrm>
            <a:off x="3092450" y="3903663"/>
            <a:ext cx="358775" cy="704850"/>
            <a:chOff x="4140" y="429"/>
            <a:chExt cx="1425" cy="2396"/>
          </a:xfrm>
        </p:grpSpPr>
        <p:sp>
          <p:nvSpPr>
            <p:cNvPr id="25669" name="Freeform 22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1335" name="Rectangle 22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671" name="Freeform 22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5672" name="Freeform 22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1338" name="Rectangle 22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5674" name="Group 22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364" name="AutoShape 22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65" name="AutoShape 22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340" name="Rectangle 22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5676" name="Group 23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362" name="AutoShape 23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63" name="AutoShape 23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342" name="Rectangle 23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43" name="Rectangle 23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5679" name="Group 23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360" name="AutoShape 23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61" name="AutoShape 23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680" name="Freeform 23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25681" name="Group 23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358" name="AutoShape 24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59" name="AutoShape 24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347" name="Rectangle 24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683" name="Freeform 24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5684" name="Freeform 24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1350" name="Oval 24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686" name="Freeform 24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1352" name="AutoShape 24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53" name="AutoShape 24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54" name="Oval 24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55" name="Oval 25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56" name="Oval 25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57" name="Rectangle 25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60387" y="1281113"/>
            <a:ext cx="4159251" cy="93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kern="0" dirty="0" smtClean="0">
                <a:solidFill>
                  <a:srgbClr val="000000"/>
                </a:solidFill>
                <a:ea typeface="ＭＳ Ｐゴシック" charset="0"/>
              </a:rPr>
              <a:t>UDP socket </a:t>
            </a:r>
            <a:r>
              <a:rPr lang="en-US" sz="2000" kern="0" dirty="0">
                <a:solidFill>
                  <a:srgbClr val="000000"/>
                </a:solidFill>
                <a:ea typeface="ＭＳ Ｐゴシック" charset="0"/>
              </a:rPr>
              <a:t>identified by </a:t>
            </a:r>
            <a:r>
              <a:rPr lang="en-US" sz="2000" kern="0" dirty="0" smtClean="0">
                <a:solidFill>
                  <a:srgbClr val="000000"/>
                </a:solidFill>
                <a:ea typeface="ＭＳ Ｐゴシック" charset="0"/>
              </a:rPr>
              <a:t>2-tuple</a:t>
            </a:r>
            <a:r>
              <a:rPr lang="en-US" sz="2000" kern="0" dirty="0">
                <a:solidFill>
                  <a:srgbClr val="000000"/>
                </a:solidFill>
                <a:ea typeface="ＭＳ Ｐゴシック" charset="0"/>
              </a:rPr>
              <a:t>: </a:t>
            </a:r>
          </a:p>
          <a:p>
            <a:pPr marL="688975" lvl="1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kern="0" dirty="0" err="1" smtClean="0">
                <a:solidFill>
                  <a:srgbClr val="CC0000"/>
                </a:solidFill>
                <a:ea typeface="ＭＳ Ｐゴシック" charset="0"/>
              </a:rPr>
              <a:t>dest</a:t>
            </a:r>
            <a:r>
              <a:rPr lang="en-US" kern="0" dirty="0" smtClean="0">
                <a:solidFill>
                  <a:srgbClr val="CC0000"/>
                </a:solidFill>
                <a:ea typeface="ＭＳ Ｐゴシック" charset="0"/>
              </a:rPr>
              <a:t> </a:t>
            </a:r>
            <a:r>
              <a:rPr lang="en-US" kern="0" dirty="0">
                <a:solidFill>
                  <a:srgbClr val="CC0000"/>
                </a:solidFill>
                <a:ea typeface="ＭＳ Ｐゴシック" charset="0"/>
              </a:rPr>
              <a:t>IP address</a:t>
            </a:r>
          </a:p>
          <a:p>
            <a:pPr marL="688975" lvl="1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kern="0" dirty="0" err="1">
                <a:solidFill>
                  <a:srgbClr val="CC0000"/>
                </a:solidFill>
                <a:ea typeface="ＭＳ Ｐゴシック" charset="0"/>
              </a:rPr>
              <a:t>dest</a:t>
            </a:r>
            <a:r>
              <a:rPr lang="en-US" kern="0" dirty="0">
                <a:solidFill>
                  <a:srgbClr val="CC0000"/>
                </a:solidFill>
                <a:ea typeface="ＭＳ Ｐゴシック" charset="0"/>
              </a:rPr>
              <a:t> port number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714874" y="1283625"/>
            <a:ext cx="415925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kern="0" dirty="0" smtClean="0">
                <a:solidFill>
                  <a:srgbClr val="000000"/>
                </a:solidFill>
                <a:ea typeface="ＭＳ Ｐゴシック" charset="0"/>
              </a:rPr>
              <a:t>Q. What is the purpose of the source port number in the UDP segment?</a:t>
            </a:r>
            <a:endParaRPr lang="en-US" kern="0" dirty="0">
              <a:solidFill>
                <a:srgbClr val="CC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87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4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4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4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4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4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8" grpId="0" build="p"/>
      <p:bldP spid="241838" grpId="0"/>
      <p:bldP spid="131" grpId="0"/>
      <p:bldP spid="1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B3D332FA-8E45-4C7A-85D3-ED5B6B9AC92D}" type="slidenum">
              <a:rPr lang="en-US" altLang="en-US" sz="1200">
                <a:solidFill>
                  <a:srgbClr val="000000"/>
                </a:solidFill>
              </a:rPr>
              <a:pPr/>
              <a:t>13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Connection-oriented demux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39624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TCP socket identified by 4-tuple: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source IP address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source port number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err="1">
                <a:solidFill>
                  <a:srgbClr val="CC0000"/>
                </a:solidFill>
                <a:ea typeface="ＭＳ Ｐゴシック" charset="0"/>
              </a:rPr>
              <a:t>dest</a:t>
            </a: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 IP address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err="1">
                <a:solidFill>
                  <a:srgbClr val="CC0000"/>
                </a:solidFill>
                <a:ea typeface="ＭＳ Ｐゴシック" charset="0"/>
              </a:rPr>
              <a:t>dest</a:t>
            </a: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 port number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 err="1">
                <a:ea typeface="ＭＳ Ｐゴシック" charset="0"/>
                <a:cs typeface="+mn-cs"/>
              </a:rPr>
              <a:t>demux</a:t>
            </a:r>
            <a:r>
              <a:rPr lang="en-US" dirty="0">
                <a:ea typeface="ＭＳ Ｐゴシック" charset="0"/>
                <a:cs typeface="+mn-cs"/>
              </a:rPr>
              <a:t>: receiver uses all four values to direct segment to appropriate socket</a:t>
            </a:r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587500"/>
            <a:ext cx="41148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server host may support many simultaneous TCP sockets: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each socket identified by its own 4-tuple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web servers have different sockets for each connecting client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non-persistent HTTP will have different socket for each request</a:t>
            </a:r>
          </a:p>
        </p:txBody>
      </p:sp>
      <p:pic>
        <p:nvPicPr>
          <p:cNvPr id="26630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5727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5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7C998E82-4243-4945-B72B-14F7EAE59870}" type="slidenum">
              <a:rPr lang="en-US" altLang="en-US" sz="1200">
                <a:solidFill>
                  <a:srgbClr val="000000"/>
                </a:solidFill>
              </a:rPr>
              <a:pPr/>
              <a:t>14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27651" name="Picture 159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88106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Connection-oriented demux: example</a:t>
            </a:r>
          </a:p>
        </p:txBody>
      </p:sp>
      <p:sp>
        <p:nvSpPr>
          <p:cNvPr id="27653" name="Freeform 5"/>
          <p:cNvSpPr>
            <a:spLocks/>
          </p:cNvSpPr>
          <p:nvPr/>
        </p:nvSpPr>
        <p:spPr bwMode="auto">
          <a:xfrm>
            <a:off x="2819400" y="176530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54" name="Freeform 6"/>
          <p:cNvSpPr>
            <a:spLocks/>
          </p:cNvSpPr>
          <p:nvPr/>
        </p:nvSpPr>
        <p:spPr bwMode="auto">
          <a:xfrm>
            <a:off x="417513" y="19446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55" name="Rectangle 23"/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6" name="Rectangle 24"/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7" name="Line 25"/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58" name="Text Box 26"/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7659" name="Line 27"/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60" name="Line 28"/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61" name="Line 29"/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62" name="Text Box 26"/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7663" name="Text Box 26"/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7664" name="Text Box 26"/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7665" name="Text Box 26"/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3331" name="Oval 19"/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7667" name="Group 20"/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3451" name="Rectangle 2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52" name="Rectangle 2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53" name="Rectangle 2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54" name="Rectangle 2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7668" name="Rectangle 23"/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69" name="Rectangle 24"/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70" name="Text Box 26"/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7671" name="Text Box 26"/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7672" name="Text Box 26"/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7673" name="Text Box 26"/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13339" name="Oval 36"/>
          <p:cNvSpPr>
            <a:spLocks noChangeArrowheads="1"/>
          </p:cNvSpPr>
          <p:nvPr/>
        </p:nvSpPr>
        <p:spPr bwMode="auto">
          <a:xfrm>
            <a:off x="3497263" y="2014538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27675" name="Rectangle 23"/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76" name="Rectangle 24"/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77" name="Text Box 26"/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7678" name="Text Box 26"/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7679" name="Text Box 26"/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7680" name="Text Box 26"/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7681" name="Text Box 26"/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3347" name="Oval 53"/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27683" name="Freeform 54"/>
          <p:cNvSpPr>
            <a:spLocks/>
          </p:cNvSpPr>
          <p:nvPr/>
        </p:nvSpPr>
        <p:spPr bwMode="auto">
          <a:xfrm>
            <a:off x="8026400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7684" name="Group 76"/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3448" name="Rectangle 77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49" name="Line 78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0" name="Text Box 79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IP,port: A,9157</a:t>
              </a:r>
            </a:p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IP, port: B,80</a:t>
              </a:r>
            </a:p>
          </p:txBody>
        </p:sp>
      </p:grpSp>
      <p:grpSp>
        <p:nvGrpSpPr>
          <p:cNvPr id="27685" name="Group 80"/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3445" name="Rectangle 81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46" name="Line 82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7" name="Text Box 83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IP,port: B,80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IP,port: A,9157</a:t>
              </a:r>
            </a:p>
          </p:txBody>
        </p:sp>
      </p:grpSp>
      <p:sp>
        <p:nvSpPr>
          <p:cNvPr id="13351" name="Text Box 93"/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Gill Sans MT" charset="0"/>
              </a:rPr>
              <a:t>host: IP address A</a:t>
            </a:r>
          </a:p>
        </p:txBody>
      </p:sp>
      <p:sp>
        <p:nvSpPr>
          <p:cNvPr id="13352" name="Text Box 94"/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Gill Sans MT" charset="0"/>
              </a:rPr>
              <a:t>host: IP address C</a:t>
            </a:r>
          </a:p>
        </p:txBody>
      </p:sp>
      <p:sp>
        <p:nvSpPr>
          <p:cNvPr id="13353" name="Line 96"/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54" name="Line 97"/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7690" name="Text Box 26"/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3356" name="Line 99"/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57" name="Line 100"/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7693" name="Group 101"/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3441" name="Rectangle 10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42" name="Rectangle 10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43" name="Rectangle 10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44" name="Rectangle 10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359" name="Oval 106"/>
          <p:cNvSpPr>
            <a:spLocks noChangeArrowheads="1"/>
          </p:cNvSpPr>
          <p:nvPr/>
        </p:nvSpPr>
        <p:spPr bwMode="auto">
          <a:xfrm>
            <a:off x="4864100" y="20193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P6</a:t>
            </a:r>
          </a:p>
        </p:txBody>
      </p:sp>
      <p:sp>
        <p:nvSpPr>
          <p:cNvPr id="13360" name="Oval 112"/>
          <p:cNvSpPr>
            <a:spLocks noChangeArrowheads="1"/>
          </p:cNvSpPr>
          <p:nvPr/>
        </p:nvSpPr>
        <p:spPr bwMode="auto">
          <a:xfrm>
            <a:off x="4192588" y="2017713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P5</a:t>
            </a:r>
          </a:p>
        </p:txBody>
      </p:sp>
      <p:grpSp>
        <p:nvGrpSpPr>
          <p:cNvPr id="27696" name="Group 118"/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3437" name="Rectangle 11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38" name="Rectangle 12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39" name="Rectangle 12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40" name="Rectangle 12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7697" name="Group 123"/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3433" name="Rectangle 124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34" name="Rectangle 125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35" name="Rectangle 126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36" name="Rectangle 127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363" name="Line 133"/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64" name="Line 134"/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65" name="Line 135"/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66" name="Line 136"/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7702" name="Group 128"/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3429" name="Rectangle 12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30" name="Rectangle 13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31" name="Rectangle 13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32" name="Rectangle 13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7703" name="Group 137"/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3425" name="Rectangle 138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26" name="Rectangle 139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27" name="Rectangle 140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28" name="Rectangle 141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369" name="Oval 143"/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27705" name="Freeform 144"/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706" name="Freeform 145"/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707" name="Freeform 146"/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7708" name="Group 147"/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3422" name="Rectangle 14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23" name="Line 14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4" name="Text Box 15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IP,port: C,5775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IP,port: B,80</a:t>
              </a:r>
            </a:p>
          </p:txBody>
        </p:sp>
      </p:grpSp>
      <p:grpSp>
        <p:nvGrpSpPr>
          <p:cNvPr id="27709" name="Group 151"/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3419" name="Rectangle 152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20" name="Line 153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1" name="Text Box 154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</a:rPr>
                <a:t>source 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IP,port</a:t>
              </a:r>
              <a:r>
                <a:rPr lang="en-US" sz="1400" dirty="0" smtClean="0">
                  <a:solidFill>
                    <a:srgbClr val="000000"/>
                  </a:solidFill>
                </a:rPr>
                <a:t>: C,9157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err="1" smtClean="0">
                  <a:solidFill>
                    <a:srgbClr val="000000"/>
                  </a:solidFill>
                </a:rPr>
                <a:t>dest</a:t>
              </a:r>
              <a:r>
                <a:rPr lang="en-US" sz="1400" dirty="0" smtClean="0">
                  <a:solidFill>
                    <a:srgbClr val="000000"/>
                  </a:solidFill>
                </a:rPr>
                <a:t> 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IP,port</a:t>
              </a:r>
              <a:r>
                <a:rPr lang="en-US" sz="1400" dirty="0" smtClean="0">
                  <a:solidFill>
                    <a:srgbClr val="000000"/>
                  </a:solidFill>
                </a:rPr>
                <a:t>: B,80</a:t>
              </a:r>
            </a:p>
          </p:txBody>
        </p:sp>
      </p:grpSp>
      <p:sp>
        <p:nvSpPr>
          <p:cNvPr id="364699" name="Text Box 155"/>
          <p:cNvSpPr txBox="1">
            <a:spLocks noChangeArrowheads="1"/>
          </p:cNvSpPr>
          <p:nvPr/>
        </p:nvSpPr>
        <p:spPr bwMode="auto">
          <a:xfrm>
            <a:off x="508000" y="6081713"/>
            <a:ext cx="48593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CC0000"/>
                </a:solidFill>
              </a:rPr>
              <a:t>three segments, all destined to IP address: B,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CC0000"/>
                </a:solidFill>
              </a:rPr>
              <a:t> dest port: 80 are demultiplexed to </a:t>
            </a:r>
            <a:r>
              <a:rPr lang="en-US" i="1" smtClean="0">
                <a:solidFill>
                  <a:srgbClr val="CC0000"/>
                </a:solidFill>
              </a:rPr>
              <a:t>different </a:t>
            </a:r>
            <a:r>
              <a:rPr lang="en-US" smtClean="0">
                <a:solidFill>
                  <a:srgbClr val="CC0000"/>
                </a:solidFill>
              </a:rPr>
              <a:t>sockets</a:t>
            </a:r>
          </a:p>
        </p:txBody>
      </p:sp>
      <p:sp>
        <p:nvSpPr>
          <p:cNvPr id="364700" name="Line 156"/>
          <p:cNvSpPr>
            <a:spLocks noChangeShapeType="1"/>
          </p:cNvSpPr>
          <p:nvPr/>
        </p:nvSpPr>
        <p:spPr bwMode="auto">
          <a:xfrm>
            <a:off x="3502025" y="5770563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64701" name="Line 157"/>
          <p:cNvSpPr>
            <a:spLocks noChangeShapeType="1"/>
          </p:cNvSpPr>
          <p:nvPr/>
        </p:nvSpPr>
        <p:spPr bwMode="auto">
          <a:xfrm>
            <a:off x="6570663" y="529272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64702" name="Line 158"/>
          <p:cNvSpPr>
            <a:spLocks noChangeShapeType="1"/>
          </p:cNvSpPr>
          <p:nvPr/>
        </p:nvSpPr>
        <p:spPr bwMode="auto">
          <a:xfrm>
            <a:off x="6646863" y="608647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79" name="Text Box 160"/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Gill Sans MT" charset="0"/>
              </a:rPr>
              <a:t>server: IP address B</a:t>
            </a:r>
          </a:p>
        </p:txBody>
      </p:sp>
      <p:grpSp>
        <p:nvGrpSpPr>
          <p:cNvPr id="27715" name="Group 161"/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27722" name="Freeform 16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3388" name="Rectangle 163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7724" name="Freeform 16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7725" name="Freeform 16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3391" name="Rectangle 166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7727" name="Group 16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417" name="AutoShape 16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8" name="AutoShape 169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393" name="Rectangle 170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7729" name="Group 17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415" name="AutoShape 172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6" name="AutoShape 173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395" name="Rectangle 174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396" name="Rectangle 175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7732" name="Group 17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413" name="AutoShape 17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4" name="AutoShape 178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733" name="Freeform 17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27734" name="Group 18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411" name="AutoShape 181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2" name="AutoShape 18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400" name="Rectangle 183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7736" name="Freeform 18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7737" name="Freeform 18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3403" name="Oval 186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7739" name="Freeform 18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3405" name="AutoShape 188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06" name="AutoShape 189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07" name="Oval 190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08" name="Oval 191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09" name="Oval 192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10" name="Rectangle 193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7716" name="Group 194"/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27720" name="Picture 19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21" name="Freeform 19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7717" name="Group 197"/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27718" name="Picture 19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19" name="Freeform 19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9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DF4AD176-AF3F-428B-A065-D32903FC3958}" type="slidenum">
              <a:rPr lang="en-US" altLang="en-US" sz="1200">
                <a:solidFill>
                  <a:srgbClr val="000000"/>
                </a:solidFill>
              </a:rPr>
              <a:pPr/>
              <a:t>15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Connection-oriented demux: example</a:t>
            </a:r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2830513" y="17541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677" name="Freeform 5"/>
          <p:cNvSpPr>
            <a:spLocks/>
          </p:cNvSpPr>
          <p:nvPr/>
        </p:nvSpPr>
        <p:spPr bwMode="auto">
          <a:xfrm>
            <a:off x="438150" y="1933575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678" name="Rectangle 23"/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9" name="Rectangle 24"/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80" name="Line 25"/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681" name="Text Box 26"/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8682" name="Line 27"/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683" name="Line 28"/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684" name="Line 29"/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685" name="Text Box 26"/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8686" name="Text Box 26"/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8687" name="Text Box 26"/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8688" name="Text Box 26"/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8690" name="Group 19"/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4471" name="Rectangle 2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72" name="Rectangle 2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73" name="Rectangle 2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74" name="Rectangle 2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8691" name="Rectangle 23"/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92" name="Rectangle 24"/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93" name="Text Box 26"/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8694" name="Text Box 26"/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8695" name="Text Box 26"/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8696" name="Text Box 26"/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8697" name="Rectangle 23"/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98" name="Rectangle 24"/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99" name="Text Box 26"/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8700" name="Text Box 26"/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8701" name="Text Box 26"/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8702" name="Text Box 26"/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8703" name="Text Box 26"/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4369" name="Oval 38"/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28705" name="Freeform 39"/>
          <p:cNvSpPr>
            <a:spLocks/>
          </p:cNvSpPr>
          <p:nvPr/>
        </p:nvSpPr>
        <p:spPr bwMode="auto">
          <a:xfrm>
            <a:off x="8004175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8706" name="Group 42"/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4468" name="Rectangle 4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69" name="Line 4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0" name="Text Box 45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IP,port: A,9157</a:t>
              </a:r>
            </a:p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IP, port: B,80</a:t>
              </a:r>
            </a:p>
          </p:txBody>
        </p:sp>
      </p:grpSp>
      <p:grpSp>
        <p:nvGrpSpPr>
          <p:cNvPr id="28707" name="Group 46"/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4465" name="Rectangle 4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66" name="Line 4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7" name="Text Box 49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IP,port: B,80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IP,port: A,9157</a:t>
              </a:r>
            </a:p>
          </p:txBody>
        </p:sp>
      </p:grpSp>
      <p:sp>
        <p:nvSpPr>
          <p:cNvPr id="14373" name="Text Box 50"/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Gill Sans MT" charset="0"/>
              </a:rPr>
              <a:t>host: IP address A</a:t>
            </a:r>
          </a:p>
        </p:txBody>
      </p:sp>
      <p:sp>
        <p:nvSpPr>
          <p:cNvPr id="14374" name="Text Box 51"/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Gill Sans MT" charset="0"/>
              </a:rPr>
              <a:t>host: IP address C</a:t>
            </a:r>
          </a:p>
        </p:txBody>
      </p:sp>
      <p:sp>
        <p:nvSpPr>
          <p:cNvPr id="14375" name="Text Box 52"/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Gill Sans MT" charset="0"/>
              </a:rPr>
              <a:t>server: IP address B</a:t>
            </a:r>
          </a:p>
        </p:txBody>
      </p:sp>
      <p:sp>
        <p:nvSpPr>
          <p:cNvPr id="14376" name="Line 53"/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77" name="Line 54"/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713" name="Text Box 26"/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4379" name="Line 56"/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80" name="Line 57"/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8716" name="Group 58"/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4461" name="Rectangle 5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62" name="Rectangle 6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63" name="Rectangle 6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64" name="Rectangle 6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8717" name="Group 65"/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4457" name="Rectangle 66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8" name="Rectangle 67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9" name="Rectangle 68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60" name="Rectangle 6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8718" name="Group 70"/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4453" name="Rectangle 7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4" name="Rectangle 7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5" name="Rectangle 7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6" name="Rectangle 7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384" name="Line 75"/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85" name="Line 76"/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86" name="Line 77"/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87" name="Line 78"/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8723" name="Group 79"/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4449" name="Rectangle 8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0" name="Rectangle 8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1" name="Rectangle 8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2" name="Rectangle 8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8724" name="Group 84"/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4445" name="Rectangle 85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6" name="Rectangle 86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7" name="Rectangle 87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8" name="Rectangle 88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390" name="Oval 89"/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28726" name="Freeform 90"/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727" name="Freeform 91"/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728" name="Freeform 92"/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8729" name="Group 93"/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4442" name="Rectangle 94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3" name="Line 95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4" name="Text Box 96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IP,port: C,5775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IP,port: B,80</a:t>
              </a:r>
            </a:p>
          </p:txBody>
        </p:sp>
      </p:grpSp>
      <p:grpSp>
        <p:nvGrpSpPr>
          <p:cNvPr id="28730" name="Group 97"/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4439" name="Rectangle 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0" name="Line 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1" name="Text Box 10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</a:rPr>
                <a:t>source 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IP,port</a:t>
              </a:r>
              <a:r>
                <a:rPr lang="en-US" sz="1400" dirty="0" smtClean="0">
                  <a:solidFill>
                    <a:srgbClr val="000000"/>
                  </a:solidFill>
                </a:rPr>
                <a:t>: C,9157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err="1" smtClean="0">
                  <a:solidFill>
                    <a:srgbClr val="000000"/>
                  </a:solidFill>
                </a:rPr>
                <a:t>dest</a:t>
              </a:r>
              <a:r>
                <a:rPr lang="en-US" sz="1400" dirty="0" smtClean="0">
                  <a:solidFill>
                    <a:srgbClr val="000000"/>
                  </a:solidFill>
                </a:rPr>
                <a:t> 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IP,port</a:t>
              </a:r>
              <a:r>
                <a:rPr lang="en-US" sz="1400" dirty="0" smtClean="0">
                  <a:solidFill>
                    <a:srgbClr val="000000"/>
                  </a:solidFill>
                </a:rPr>
                <a:t>: B,80</a:t>
              </a:r>
            </a:p>
          </p:txBody>
        </p:sp>
      </p:grpSp>
      <p:sp>
        <p:nvSpPr>
          <p:cNvPr id="14396" name="Oval 30"/>
          <p:cNvSpPr>
            <a:spLocks noChangeArrowheads="1"/>
          </p:cNvSpPr>
          <p:nvPr/>
        </p:nvSpPr>
        <p:spPr bwMode="auto">
          <a:xfrm>
            <a:off x="3497263" y="2103438"/>
            <a:ext cx="20335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14397" name="Text Box 101"/>
          <p:cNvSpPr txBox="1">
            <a:spLocks noChangeArrowheads="1"/>
          </p:cNvSpPr>
          <p:nvPr/>
        </p:nvSpPr>
        <p:spPr bwMode="auto">
          <a:xfrm>
            <a:off x="4970463" y="1171575"/>
            <a:ext cx="195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CC0000"/>
                </a:solidFill>
              </a:rPr>
              <a:t>threaded server</a:t>
            </a:r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 flipH="1">
            <a:off x="4779963" y="1516063"/>
            <a:ext cx="579437" cy="7524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pic>
        <p:nvPicPr>
          <p:cNvPr id="28734" name="Picture 103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88106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735" name="Group 104"/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28772" name="Picture 10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73" name="Freeform 10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8736" name="Group 107"/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28770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71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8737" name="Group 110"/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28738" name="Freeform 11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4404" name="Rectangle 11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740" name="Freeform 11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8741" name="Freeform 11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4407" name="Rectangle 11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8743" name="Group 11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433" name="AutoShape 1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4" name="AutoShape 11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409" name="Rectangle 11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8745" name="Group 12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431" name="AutoShape 12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2" name="AutoShape 12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411" name="Rectangle 12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12" name="Rectangle 12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8748" name="Group 12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429" name="AutoShape 12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0" name="AutoShape 12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8749" name="Freeform 12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28750" name="Group 12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427" name="AutoShape 13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8" name="AutoShape 13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416" name="Rectangle 13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752" name="Freeform 13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8753" name="Freeform 13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4419" name="Oval 13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755" name="Freeform 13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4421" name="AutoShape 13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22" name="AutoShape 13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23" name="Oval 13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24" name="Oval 14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25" name="Oval 14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26" name="Rectangle 14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96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(Sec 3.1-3.2) 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Q1</a:t>
            </a:r>
            <a:r>
              <a:rPr lang="en-US" altLang="en-US" dirty="0"/>
              <a:t>. A UDP socket is fully identified by:</a:t>
            </a:r>
          </a:p>
          <a:p>
            <a:pPr lvl="1"/>
            <a:r>
              <a:rPr lang="en-US" altLang="en-US" dirty="0"/>
              <a:t>A. </a:t>
            </a:r>
            <a:r>
              <a:rPr lang="en-US" altLang="en-US" dirty="0" smtClean="0"/>
              <a:t>destination </a:t>
            </a:r>
            <a:r>
              <a:rPr lang="en-US" altLang="en-US" dirty="0"/>
              <a:t>IP</a:t>
            </a:r>
          </a:p>
          <a:p>
            <a:pPr lvl="1"/>
            <a:r>
              <a:rPr lang="en-US" altLang="en-US" dirty="0"/>
              <a:t>B. destination port number</a:t>
            </a:r>
          </a:p>
          <a:p>
            <a:pPr lvl="1"/>
            <a:r>
              <a:rPr lang="en-US" altLang="en-US" dirty="0"/>
              <a:t>C. source </a:t>
            </a:r>
            <a:r>
              <a:rPr lang="en-US" altLang="en-US" dirty="0" smtClean="0"/>
              <a:t>IP</a:t>
            </a:r>
            <a:endParaRPr lang="en-US" altLang="en-US" dirty="0"/>
          </a:p>
          <a:p>
            <a:pPr lvl="1"/>
            <a:r>
              <a:rPr lang="en-US" altLang="en-US" dirty="0"/>
              <a:t>D. source port number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3-</a:t>
            </a:r>
            <a:fld id="{F0CF6D06-157A-4026-9151-9ED78D6DFC3A}" type="slidenum">
              <a:rPr lang="en-US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40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(Sec 3.1-3.2) 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Q2</a:t>
            </a:r>
            <a:r>
              <a:rPr lang="en-US" altLang="en-US" dirty="0"/>
              <a:t>. A TCP socket is fully identified by:</a:t>
            </a:r>
          </a:p>
          <a:p>
            <a:pPr lvl="1"/>
            <a:r>
              <a:rPr lang="en-US" altLang="en-US" dirty="0"/>
              <a:t>A. destination IP</a:t>
            </a:r>
          </a:p>
          <a:p>
            <a:pPr lvl="1"/>
            <a:r>
              <a:rPr lang="en-US" altLang="en-US" dirty="0"/>
              <a:t>B. destination port number</a:t>
            </a:r>
          </a:p>
          <a:p>
            <a:pPr lvl="1"/>
            <a:r>
              <a:rPr lang="en-US" altLang="en-US" dirty="0"/>
              <a:t>C. source IP</a:t>
            </a:r>
          </a:p>
          <a:p>
            <a:pPr lvl="1"/>
            <a:r>
              <a:rPr lang="en-US" altLang="en-US" dirty="0"/>
              <a:t>D. source port number</a:t>
            </a:r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3-</a:t>
            </a:r>
            <a:fld id="{F0CF6D06-157A-4026-9151-9ED78D6DFC3A}" type="slidenum">
              <a:rPr lang="en-US" altLang="en-US" smtClean="0">
                <a:solidFill>
                  <a:srgbClr val="000000"/>
                </a:solidFill>
              </a:rPr>
              <a:pPr/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2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(Sec 3.1-3.2) 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Q3. True or False?</a:t>
            </a:r>
          </a:p>
          <a:p>
            <a:pPr lvl="1"/>
            <a:r>
              <a:rPr lang="en-US" altLang="en-US" dirty="0" smtClean="0"/>
              <a:t>“UDP segment with </a:t>
            </a:r>
            <a:r>
              <a:rPr lang="en-US" altLang="en-US" b="1" i="1" dirty="0"/>
              <a:t>different source IP addresses and/or source port numbers </a:t>
            </a:r>
            <a:r>
              <a:rPr lang="en-US" altLang="en-US" dirty="0"/>
              <a:t>but with </a:t>
            </a:r>
            <a:r>
              <a:rPr lang="en-US" altLang="en-US" b="1" i="1" dirty="0"/>
              <a:t>same destination IP and port number</a:t>
            </a:r>
            <a:r>
              <a:rPr lang="en-US" altLang="en-US" dirty="0"/>
              <a:t> are directed to same </a:t>
            </a:r>
            <a:r>
              <a:rPr lang="en-US" altLang="en-US" dirty="0" smtClean="0"/>
              <a:t>socket.”</a:t>
            </a:r>
          </a:p>
          <a:p>
            <a:pPr lvl="1"/>
            <a:r>
              <a:rPr lang="en-US" altLang="en-US" dirty="0" smtClean="0"/>
              <a:t>“TCP segment with </a:t>
            </a:r>
            <a:r>
              <a:rPr lang="en-US" altLang="en-US" b="1" i="1" dirty="0" smtClean="0"/>
              <a:t>different source IP addresses and/or source port numbers </a:t>
            </a:r>
            <a:r>
              <a:rPr lang="en-US" altLang="en-US" dirty="0" smtClean="0"/>
              <a:t>but with </a:t>
            </a:r>
            <a:r>
              <a:rPr lang="en-US" altLang="en-US" b="1" i="1" dirty="0" smtClean="0"/>
              <a:t>same destination IP and port number</a:t>
            </a:r>
            <a:r>
              <a:rPr lang="en-US" altLang="en-US" dirty="0" smtClean="0"/>
              <a:t> are directed to same socket.”</a:t>
            </a:r>
          </a:p>
          <a:p>
            <a:pPr lvl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3-</a:t>
            </a:r>
            <a:fld id="{F0CF6D06-157A-4026-9151-9ED78D6DFC3A}" type="slidenum">
              <a:rPr lang="en-US" altLang="en-US" smtClean="0">
                <a:solidFill>
                  <a:srgbClr val="000000"/>
                </a:solidFill>
              </a:rPr>
              <a:pPr/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3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(Sec 3.1-3.2) 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Q4. </a:t>
            </a:r>
          </a:p>
          <a:p>
            <a:pPr lvl="1"/>
            <a:r>
              <a:rPr lang="en-US" altLang="en-US" dirty="0" smtClean="0"/>
              <a:t>Host C has UDP Socket with Port # 6789.</a:t>
            </a:r>
          </a:p>
          <a:p>
            <a:pPr lvl="1"/>
            <a:r>
              <a:rPr lang="en-US" altLang="en-US" dirty="0" smtClean="0"/>
              <a:t>Host A &amp; Host B each send a UDP segment to Host C with destination Port # 6789.</a:t>
            </a:r>
          </a:p>
          <a:p>
            <a:pPr lvl="1"/>
            <a:r>
              <a:rPr lang="en-US" altLang="en-US" dirty="0" smtClean="0"/>
              <a:t>Will both of these segments be direct to the same socket to Host C?</a:t>
            </a:r>
          </a:p>
          <a:p>
            <a:pPr lvl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3-</a:t>
            </a:r>
            <a:fld id="{F0CF6D06-157A-4026-9151-9ED78D6DFC3A}" type="slidenum">
              <a:rPr lang="en-US" altLang="en-US" smtClean="0">
                <a:solidFill>
                  <a:srgbClr val="000000"/>
                </a:solidFill>
              </a:rPr>
              <a:pPr/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55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COSC 2327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b="1" dirty="0">
                <a:solidFill>
                  <a:schemeClr val="accent2"/>
                </a:solidFill>
              </a:rPr>
              <a:t>Gain </a:t>
            </a:r>
            <a:r>
              <a:rPr lang="en-US" b="1" u="sng" dirty="0">
                <a:solidFill>
                  <a:srgbClr val="FF0000"/>
                </a:solidFill>
              </a:rPr>
              <a:t>factual knowledge</a:t>
            </a:r>
            <a:r>
              <a:rPr lang="en-US" b="1" dirty="0">
                <a:solidFill>
                  <a:schemeClr val="accent2"/>
                </a:solidFill>
              </a:rPr>
              <a:t> on transport layer</a:t>
            </a:r>
            <a:r>
              <a:rPr lang="en-US" b="1" dirty="0" smtClean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1" dirty="0">
                <a:solidFill>
                  <a:schemeClr val="accent2"/>
                </a:solidFill>
              </a:rPr>
              <a:t>Get to know the </a:t>
            </a:r>
            <a:r>
              <a:rPr lang="en-US" b="1" u="sng" dirty="0">
                <a:solidFill>
                  <a:srgbClr val="FF0000"/>
                </a:solidFill>
              </a:rPr>
              <a:t>principles</a:t>
            </a:r>
            <a:r>
              <a:rPr lang="en-US" b="1" dirty="0">
                <a:solidFill>
                  <a:srgbClr val="FF0000"/>
                </a:solidFill>
              </a:rPr>
              <a:t> of multiplexing/</a:t>
            </a:r>
            <a:r>
              <a:rPr lang="en-US" b="1" dirty="0" err="1">
                <a:solidFill>
                  <a:srgbClr val="FF0000"/>
                </a:solidFill>
              </a:rPr>
              <a:t>demultiplexing</a:t>
            </a:r>
            <a:r>
              <a:rPr lang="en-US" b="1" dirty="0">
                <a:solidFill>
                  <a:srgbClr val="FF0000"/>
                </a:solidFill>
              </a:rPr>
              <a:t>, reliable data transfer, congestion control, and flow control</a:t>
            </a:r>
            <a:r>
              <a:rPr lang="en-US" b="1" dirty="0" smtClean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3-</a:t>
            </a:r>
            <a:fld id="{D9F090D2-F6CC-4A10-9F6B-C57BF9C400C0}" type="slidenum">
              <a:rPr lang="en-US" altLang="en-US" smtClean="0">
                <a:solidFill>
                  <a:srgbClr val="000000"/>
                </a:solidFill>
              </a:rPr>
              <a:pPr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9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46015"/>
            <a:ext cx="4866151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1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59D1A1D8-60C5-4770-9B21-F2573D92329F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1536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16391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9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UDP	</a:t>
            </a:r>
          </a:p>
          <a:p>
            <a:pPr lvl="1"/>
            <a:r>
              <a:rPr lang="en-US" dirty="0" smtClean="0"/>
              <a:t>Connectionless</a:t>
            </a:r>
          </a:p>
          <a:p>
            <a:pPr lvl="1"/>
            <a:r>
              <a:rPr lang="en-US" dirty="0" smtClean="0"/>
              <a:t>Unreliable</a:t>
            </a:r>
          </a:p>
          <a:p>
            <a:pPr lvl="1"/>
            <a:r>
              <a:rPr lang="en-US" dirty="0" smtClean="0"/>
              <a:t>No Flow control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 Congestion control</a:t>
            </a:r>
          </a:p>
          <a:p>
            <a:pPr lvl="1"/>
            <a:r>
              <a:rPr lang="en-US" dirty="0" smtClean="0"/>
              <a:t>No re-transmission</a:t>
            </a:r>
          </a:p>
          <a:p>
            <a:pPr lvl="1"/>
            <a:r>
              <a:rPr lang="en-US" dirty="0" smtClean="0"/>
              <a:t>Example: “What is past is past.”</a:t>
            </a:r>
          </a:p>
          <a:p>
            <a:pPr lvl="2"/>
            <a:r>
              <a:rPr lang="en-US" dirty="0" smtClean="0"/>
              <a:t>Game, Video, 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TCP</a:t>
            </a:r>
          </a:p>
          <a:p>
            <a:pPr lvl="1"/>
            <a:r>
              <a:rPr lang="en-US" dirty="0" smtClean="0"/>
              <a:t>Connection-oriented</a:t>
            </a:r>
          </a:p>
          <a:p>
            <a:pPr lvl="1"/>
            <a:r>
              <a:rPr lang="en-US" dirty="0" smtClean="0"/>
              <a:t>Reliable</a:t>
            </a:r>
          </a:p>
          <a:p>
            <a:pPr lvl="1"/>
            <a:r>
              <a:rPr lang="en-US" dirty="0" smtClean="0"/>
              <a:t>Flow control</a:t>
            </a:r>
          </a:p>
          <a:p>
            <a:pPr lvl="2"/>
            <a:r>
              <a:rPr lang="en-US" dirty="0" smtClean="0"/>
              <a:t>Sliding Window</a:t>
            </a:r>
          </a:p>
          <a:p>
            <a:pPr lvl="1"/>
            <a:r>
              <a:rPr lang="en-US" dirty="0" smtClean="0"/>
              <a:t>Congestion control</a:t>
            </a:r>
          </a:p>
          <a:p>
            <a:pPr lvl="1"/>
            <a:r>
              <a:rPr lang="en-US" dirty="0" smtClean="0"/>
              <a:t>Re-transmission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Email, FTP, …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3-</a:t>
            </a:r>
            <a:fld id="{65A1281C-886A-4BEE-ACA2-93289D1106DC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17588"/>
            <a:ext cx="1860877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8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638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5192315B-F8B0-4211-88A6-2C73E9330A16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17412" name="Picture 10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8477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3" y="182563"/>
            <a:ext cx="8529637" cy="922337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UDP: User Datagram Protocol </a:t>
            </a:r>
            <a:r>
              <a:rPr lang="en-US" altLang="en-US" sz="3200" smtClean="0"/>
              <a:t>[RFC 768]</a:t>
            </a:r>
            <a:endParaRPr lang="en-US" altLang="en-US" smtClean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325563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 altLang="ja-JP" sz="2400" dirty="0" smtClean="0"/>
              <a:t>“no frills,” “bare bones” Internet transport protocol</a:t>
            </a:r>
          </a:p>
          <a:p>
            <a:pPr>
              <a:defRPr/>
            </a:pPr>
            <a:r>
              <a:rPr lang="en-US" altLang="ja-JP" sz="2400" dirty="0" smtClean="0"/>
              <a:t>“best effort” service, UDP segments may be:</a:t>
            </a:r>
          </a:p>
          <a:p>
            <a:pPr lvl="1">
              <a:defRPr/>
            </a:pPr>
            <a:r>
              <a:rPr lang="en-US" altLang="en-US" dirty="0" smtClean="0"/>
              <a:t>lost</a:t>
            </a:r>
          </a:p>
          <a:p>
            <a:pPr lvl="1">
              <a:defRPr/>
            </a:pPr>
            <a:r>
              <a:rPr lang="en-US" altLang="en-US" dirty="0" smtClean="0"/>
              <a:t>delivered out-of-order to app</a:t>
            </a:r>
          </a:p>
          <a:p>
            <a:pPr>
              <a:defRPr/>
            </a:pPr>
            <a:r>
              <a:rPr lang="en-US" altLang="en-US" sz="2400" i="1" dirty="0" smtClean="0">
                <a:solidFill>
                  <a:srgbClr val="CC0000"/>
                </a:solidFill>
              </a:rPr>
              <a:t>connectionless: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 lvl="1">
              <a:defRPr/>
            </a:pPr>
            <a:r>
              <a:rPr lang="en-US" altLang="en-US" dirty="0" smtClean="0"/>
              <a:t>no handshaking between UDP sender, receiver</a:t>
            </a:r>
          </a:p>
          <a:p>
            <a:pPr lvl="1">
              <a:defRPr/>
            </a:pPr>
            <a:r>
              <a:rPr lang="en-US" altLang="en-US" dirty="0" smtClean="0"/>
              <a:t>each UDP segment handled independently of others</a:t>
            </a:r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4745038" y="1271588"/>
            <a:ext cx="4052887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UDP use:</a:t>
            </a:r>
          </a:p>
          <a:p>
            <a:pPr marL="688975" lvl="1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streaming multimedia apps (loss tolerant, rate sensitive)</a:t>
            </a:r>
          </a:p>
          <a:p>
            <a:pPr marL="688975" lvl="1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DNS</a:t>
            </a:r>
          </a:p>
          <a:p>
            <a:pPr marL="688975" lvl="1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SNMP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reliable transfer over UDP: </a:t>
            </a:r>
          </a:p>
          <a:p>
            <a:pPr marL="688975" lvl="1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add reliability at application layer</a:t>
            </a:r>
          </a:p>
          <a:p>
            <a:pPr marL="688975" lvl="1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application-specific error recovery!</a:t>
            </a:r>
          </a:p>
        </p:txBody>
      </p:sp>
    </p:spTree>
    <p:extLst>
      <p:ext uri="{BB962C8B-B14F-4D97-AF65-F5344CB8AC3E}">
        <p14:creationId xmlns:p14="http://schemas.microsoft.com/office/powerpoint/2010/main" val="217801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BD0F8C30-BF06-44E8-B430-8A19772EA6F7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18436" name="Picture 3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9509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49238"/>
            <a:ext cx="8343900" cy="99377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UDP: segment header</a:t>
            </a:r>
            <a:endParaRPr lang="en-US" altLang="en-US" smtClean="0"/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714375" y="1852613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638175" y="1947863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677863" y="1960563"/>
            <a:ext cx="156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source port #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2463800" y="1960563"/>
            <a:ext cx="1328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dest port #</a:t>
            </a:r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 flipV="1">
            <a:off x="628650" y="2347913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 flipV="1">
            <a:off x="619125" y="2747963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 flipV="1">
            <a:off x="2276475" y="1947863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1784350" y="148272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32 bits</a:t>
            </a:r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>
            <a:off x="2733675" y="1714500"/>
            <a:ext cx="120015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 rot="10800000">
            <a:off x="623888" y="1724025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1481138" y="3306763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</a:rPr>
              <a:t>application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</a:rPr>
              <a:t>data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</a:rPr>
              <a:t>(payload)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7425" name="Text Box 19"/>
          <p:cNvSpPr txBox="1">
            <a:spLocks noChangeArrowheads="1"/>
          </p:cNvSpPr>
          <p:nvPr/>
        </p:nvSpPr>
        <p:spPr bwMode="auto">
          <a:xfrm>
            <a:off x="1074738" y="5222875"/>
            <a:ext cx="252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</a:rPr>
              <a:t>UDP segment format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7426" name="Line 20"/>
          <p:cNvSpPr>
            <a:spLocks noChangeShapeType="1"/>
          </p:cNvSpPr>
          <p:nvPr/>
        </p:nvSpPr>
        <p:spPr bwMode="auto">
          <a:xfrm flipV="1">
            <a:off x="2276475" y="2357438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7" name="Text Box 22"/>
          <p:cNvSpPr txBox="1">
            <a:spLocks noChangeArrowheads="1"/>
          </p:cNvSpPr>
          <p:nvPr/>
        </p:nvSpPr>
        <p:spPr bwMode="auto">
          <a:xfrm>
            <a:off x="1020763" y="2351088"/>
            <a:ext cx="814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length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7428" name="Text Box 23"/>
          <p:cNvSpPr txBox="1">
            <a:spLocks noChangeArrowheads="1"/>
          </p:cNvSpPr>
          <p:nvPr/>
        </p:nvSpPr>
        <p:spPr bwMode="auto">
          <a:xfrm>
            <a:off x="2566988" y="2341563"/>
            <a:ext cx="1176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checksum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7429" name="Text Box 24"/>
          <p:cNvSpPr txBox="1">
            <a:spLocks noChangeArrowheads="1"/>
          </p:cNvSpPr>
          <p:nvPr/>
        </p:nvSpPr>
        <p:spPr bwMode="auto">
          <a:xfrm>
            <a:off x="4260850" y="1316038"/>
            <a:ext cx="2406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length, in bytes of UDP segment, including header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7430" name="Line 25"/>
          <p:cNvSpPr>
            <a:spLocks noChangeShapeType="1"/>
          </p:cNvSpPr>
          <p:nvPr/>
        </p:nvSpPr>
        <p:spPr bwMode="auto">
          <a:xfrm flipH="1">
            <a:off x="1878013" y="1631950"/>
            <a:ext cx="2873375" cy="89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31" name="Rectangle 26"/>
          <p:cNvSpPr>
            <a:spLocks noGrp="1" noChangeArrowheads="1"/>
          </p:cNvSpPr>
          <p:nvPr>
            <p:ph type="body" sz="half" idx="2"/>
          </p:nvPr>
        </p:nvSpPr>
        <p:spPr>
          <a:xfrm>
            <a:off x="4865688" y="3044825"/>
            <a:ext cx="3810000" cy="30448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no connection establishment (which can add delay)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simple: no connection state at sender, receiver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small header size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no congestion control: UDP can blast away as fast as desired</a:t>
            </a:r>
          </a:p>
        </p:txBody>
      </p:sp>
      <p:sp>
        <p:nvSpPr>
          <p:cNvPr id="17432" name="Rectangle 27"/>
          <p:cNvSpPr>
            <a:spLocks noChangeArrowheads="1"/>
          </p:cNvSpPr>
          <p:nvPr/>
        </p:nvSpPr>
        <p:spPr bwMode="auto">
          <a:xfrm>
            <a:off x="4703763" y="2924175"/>
            <a:ext cx="4048125" cy="32591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7433" name="Text Box 28"/>
          <p:cNvSpPr txBox="1">
            <a:spLocks noChangeArrowheads="1"/>
          </p:cNvSpPr>
          <p:nvPr/>
        </p:nvSpPr>
        <p:spPr bwMode="auto">
          <a:xfrm>
            <a:off x="4935538" y="2643188"/>
            <a:ext cx="3130550" cy="433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800" smtClean="0">
                <a:solidFill>
                  <a:srgbClr val="CC0000"/>
                </a:solidFill>
                <a:latin typeface="Gill Sans MT" pitchFamily="34" charset="0"/>
              </a:rPr>
              <a:t>why is there a UDP?</a:t>
            </a:r>
            <a:endParaRPr lang="en-US" altLang="en-US" smtClean="0">
              <a:solidFill>
                <a:srgbClr val="0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7926509D-53DA-42C6-92B9-902AF790AF10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UDP checksum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557463"/>
            <a:ext cx="3657600" cy="3495675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altLang="en-US" sz="3200" dirty="0" smtClean="0">
                <a:solidFill>
                  <a:srgbClr val="CC0000"/>
                </a:solidFill>
              </a:rPr>
              <a:t>sender: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/>
              <a:t>treat segment contents, including header fields,  as sequence of 16-bit integers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/>
              <a:t>checksum: addition (one</a:t>
            </a:r>
            <a:r>
              <a:rPr lang="en-US" altLang="ja-JP" sz="2400" dirty="0" smtClean="0"/>
              <a:t>’s complement sum) of segment contents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/>
              <a:t>sender puts checksum value into UDP checksum field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endParaRPr lang="en-US" altLang="en-US" sz="2400" dirty="0" smtClean="0"/>
          </a:p>
          <a:p>
            <a:pPr>
              <a:lnSpc>
                <a:spcPct val="70000"/>
              </a:lnSpc>
              <a:defRPr/>
            </a:pPr>
            <a:endParaRPr lang="en-US" altLang="en-US" sz="3200" dirty="0" smtClean="0"/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78301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dirty="0" smtClean="0">
                <a:solidFill>
                  <a:srgbClr val="CC0000"/>
                </a:solidFill>
              </a:rPr>
              <a:t>receiver:</a:t>
            </a:r>
          </a:p>
          <a:p>
            <a:pPr>
              <a:defRPr/>
            </a:pPr>
            <a:r>
              <a:rPr lang="en-US" altLang="en-US" sz="2400" dirty="0" smtClean="0"/>
              <a:t>compute checksum of received segment</a:t>
            </a:r>
          </a:p>
          <a:p>
            <a:pPr>
              <a:defRPr/>
            </a:pPr>
            <a:r>
              <a:rPr lang="en-US" altLang="en-US" sz="2400" dirty="0" smtClean="0"/>
              <a:t>check if computed checksum equals checksum field value:</a:t>
            </a:r>
          </a:p>
          <a:p>
            <a:pPr lvl="1">
              <a:defRPr/>
            </a:pPr>
            <a:r>
              <a:rPr lang="en-US" altLang="en-US" dirty="0" smtClean="0"/>
              <a:t>NO - error detected</a:t>
            </a:r>
          </a:p>
          <a:p>
            <a:pPr lvl="1">
              <a:defRPr/>
            </a:pPr>
            <a:r>
              <a:rPr lang="en-US" altLang="en-US" dirty="0" smtClean="0"/>
              <a:t>YES - no error detected. </a:t>
            </a:r>
            <a:r>
              <a:rPr lang="en-US" altLang="en-US" i="1" dirty="0" smtClean="0"/>
              <a:t>But maybe errors nonetheless?</a:t>
            </a:r>
            <a:r>
              <a:rPr lang="en-US" altLang="en-US" dirty="0" smtClean="0"/>
              <a:t> More later ….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695325" y="1512888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800" i="1" dirty="0" smtClean="0">
                <a:solidFill>
                  <a:srgbClr val="CC0000"/>
                </a:solidFill>
                <a:latin typeface="Gill Sans MT" pitchFamily="34" charset="0"/>
              </a:rPr>
              <a:t>Goal:</a:t>
            </a:r>
            <a:r>
              <a:rPr lang="en-US" altLang="en-US" sz="2800" dirty="0" smtClean="0">
                <a:solidFill>
                  <a:srgbClr val="000000"/>
                </a:solidFill>
                <a:latin typeface="Gill Sans MT" pitchFamily="34" charset="0"/>
              </a:rPr>
              <a:t> detect </a:t>
            </a:r>
            <a:r>
              <a:rPr lang="en-US" altLang="ja-JP" sz="2800" dirty="0" smtClean="0">
                <a:solidFill>
                  <a:srgbClr val="000000"/>
                </a:solidFill>
                <a:latin typeface="Gill Sans MT" pitchFamily="34" charset="0"/>
              </a:rPr>
              <a:t>“errors” (e.g., flipped bits) in transmitted segment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endParaRPr lang="en-US" altLang="en-US" sz="2800" dirty="0" smtClean="0">
              <a:solidFill>
                <a:srgbClr val="000000"/>
              </a:solidFill>
              <a:latin typeface="Gill Sans MT" pitchFamily="34" charset="0"/>
            </a:endParaRPr>
          </a:p>
        </p:txBody>
      </p:sp>
      <p:pic>
        <p:nvPicPr>
          <p:cNvPr id="19464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27113"/>
            <a:ext cx="383857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4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19203112-03BA-429C-8B2A-E9F8ABBD639D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20484" name="Picture 1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493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7305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Internet checksum: example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7772400" cy="27432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charset="0"/>
              <a:buNone/>
              <a:defRPr/>
            </a:pPr>
            <a:r>
              <a:rPr lang="en-US" sz="2800">
                <a:ea typeface="ＭＳ Ｐゴシック" charset="0"/>
                <a:cs typeface="+mn-cs"/>
              </a:rPr>
              <a:t>example: add two 16-bit integers</a:t>
            </a:r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1860550" y="2190750"/>
            <a:ext cx="6400800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smtClean="0">
                <a:solidFill>
                  <a:srgbClr val="FFFFFF"/>
                </a:solidFill>
                <a:latin typeface="Comic Sans MS" pitchFamily="66" charset="0"/>
              </a:rPr>
              <a:t>1</a:t>
            </a:r>
            <a:r>
              <a:rPr lang="en-US" altLang="en-US" sz="2000" b="1" smtClean="0">
                <a:solidFill>
                  <a:srgbClr val="000000"/>
                </a:solidFill>
                <a:latin typeface="Comic Sans MS" pitchFamily="66" charset="0"/>
              </a:rPr>
              <a:t>  1  1  1  0  0  1  1  0  0  1  1  0  0  1  1  0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smtClean="0">
                <a:solidFill>
                  <a:srgbClr val="FFFFFF"/>
                </a:solidFill>
                <a:latin typeface="Comic Sans MS" pitchFamily="66" charset="0"/>
              </a:rPr>
              <a:t>1</a:t>
            </a:r>
            <a:r>
              <a:rPr lang="en-US" altLang="en-US" sz="2000" b="1" smtClean="0">
                <a:solidFill>
                  <a:srgbClr val="000000"/>
                </a:solidFill>
                <a:latin typeface="Comic Sans MS" pitchFamily="66" charset="0"/>
              </a:rPr>
              <a:t>  1  1  0  1  0  1  0  1  0  1  0  1  0  1  0  1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000" b="1" smtClean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smtClean="0">
                <a:solidFill>
                  <a:srgbClr val="000000"/>
                </a:solidFill>
                <a:latin typeface="Comic Sans MS" pitchFamily="66" charset="0"/>
              </a:rPr>
              <a:t>1  1  0  1  1  1  0  1  1  1  0  1  1  1  0  1  1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000" b="1" smtClean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smtClean="0">
                <a:solidFill>
                  <a:srgbClr val="FFFFFF"/>
                </a:solidFill>
                <a:latin typeface="Comic Sans MS" pitchFamily="66" charset="0"/>
              </a:rPr>
              <a:t>1</a:t>
            </a:r>
            <a:r>
              <a:rPr lang="en-US" altLang="en-US" sz="2000" b="1" smtClean="0">
                <a:solidFill>
                  <a:srgbClr val="000000"/>
                </a:solidFill>
                <a:latin typeface="Comic Sans MS" pitchFamily="66" charset="0"/>
              </a:rPr>
              <a:t>  1  0  1  1  1  0  1  1  1  0  1  1  1  1  0  0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smtClean="0">
                <a:solidFill>
                  <a:srgbClr val="FFFFFF"/>
                </a:solidFill>
                <a:latin typeface="Comic Sans MS" pitchFamily="66" charset="0"/>
              </a:rPr>
              <a:t>1</a:t>
            </a:r>
            <a:r>
              <a:rPr lang="en-US" altLang="en-US" sz="2000" b="1" smtClean="0">
                <a:solidFill>
                  <a:srgbClr val="000000"/>
                </a:solidFill>
                <a:latin typeface="Comic Sans MS" pitchFamily="66" charset="0"/>
              </a:rPr>
              <a:t>  0  1  0  0  0  1  0  0  0  1  0  0  0  0  1  1</a:t>
            </a:r>
            <a:endParaRPr lang="en-US" altLang="en-US" sz="2400" b="1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9464" name="Line 5"/>
          <p:cNvSpPr>
            <a:spLocks noChangeShapeType="1"/>
          </p:cNvSpPr>
          <p:nvPr/>
        </p:nvSpPr>
        <p:spPr bwMode="auto">
          <a:xfrm flipH="1">
            <a:off x="1784350" y="30178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9465" name="Oval 6"/>
          <p:cNvSpPr>
            <a:spLocks noChangeArrowheads="1"/>
          </p:cNvSpPr>
          <p:nvPr/>
        </p:nvSpPr>
        <p:spPr bwMode="auto">
          <a:xfrm>
            <a:off x="1860550" y="31940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9466" name="Text Box 7"/>
          <p:cNvSpPr txBox="1">
            <a:spLocks noChangeArrowheads="1"/>
          </p:cNvSpPr>
          <p:nvPr/>
        </p:nvSpPr>
        <p:spPr bwMode="auto">
          <a:xfrm>
            <a:off x="260350" y="3149600"/>
            <a:ext cx="1546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  <a:latin typeface="Comic Sans MS" charset="0"/>
              </a:rPr>
              <a:t>wraparound</a:t>
            </a:r>
          </a:p>
        </p:txBody>
      </p:sp>
      <p:sp>
        <p:nvSpPr>
          <p:cNvPr id="19467" name="Text Box 8"/>
          <p:cNvSpPr txBox="1">
            <a:spLocks noChangeArrowheads="1"/>
          </p:cNvSpPr>
          <p:nvPr/>
        </p:nvSpPr>
        <p:spPr bwMode="auto">
          <a:xfrm>
            <a:off x="1169988" y="3757613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  <a:latin typeface="Comic Sans MS" charset="0"/>
              </a:rPr>
              <a:t>sum</a:t>
            </a:r>
          </a:p>
        </p:txBody>
      </p:sp>
      <p:sp>
        <p:nvSpPr>
          <p:cNvPr id="19468" name="Text Box 9"/>
          <p:cNvSpPr txBox="1">
            <a:spLocks noChangeArrowheads="1"/>
          </p:cNvSpPr>
          <p:nvPr/>
        </p:nvSpPr>
        <p:spPr bwMode="auto">
          <a:xfrm>
            <a:off x="487363" y="4110038"/>
            <a:ext cx="1319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  <a:latin typeface="Comic Sans MS" charset="0"/>
              </a:rPr>
              <a:t>checksum</a:t>
            </a:r>
          </a:p>
        </p:txBody>
      </p:sp>
      <p:sp>
        <p:nvSpPr>
          <p:cNvPr id="19469" name="Line 10"/>
          <p:cNvSpPr>
            <a:spLocks noChangeShapeType="1"/>
          </p:cNvSpPr>
          <p:nvPr/>
        </p:nvSpPr>
        <p:spPr bwMode="auto">
          <a:xfrm flipH="1">
            <a:off x="1784350" y="37369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0494" name="Freeform 11"/>
          <p:cNvSpPr>
            <a:spLocks/>
          </p:cNvSpPr>
          <p:nvPr/>
        </p:nvSpPr>
        <p:spPr bwMode="auto">
          <a:xfrm>
            <a:off x="2022475" y="3500438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849313" y="5043488"/>
            <a:ext cx="76882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400" i="1" smtClean="0">
                <a:solidFill>
                  <a:srgbClr val="000000"/>
                </a:solidFill>
                <a:latin typeface="Gill Sans MT" pitchFamily="34" charset="0"/>
              </a:rPr>
              <a:t>Note:</a:t>
            </a: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 when adding numbers, a carryout from the most significant bit needs to be added to the result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3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(Sec </a:t>
            </a:r>
            <a:r>
              <a:rPr lang="en-US" dirty="0" smtClean="0"/>
              <a:t>3.3) </a:t>
            </a:r>
            <a:r>
              <a:rPr lang="en-US" dirty="0"/>
              <a:t>Review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UDP </a:t>
            </a:r>
            <a:r>
              <a:rPr lang="en-US" dirty="0"/>
              <a:t>has which of the following characteristics: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connection state at the server  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three-way hand shake for connection establishment   </a:t>
            </a: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Re-transmission of packets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none </a:t>
            </a:r>
            <a:r>
              <a:rPr lang="en-US" dirty="0"/>
              <a:t>of the above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3-</a:t>
            </a:r>
            <a:fld id="{55E2F66E-4F57-43AF-9416-E33F5D114FC8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0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(Sec </a:t>
            </a:r>
            <a:r>
              <a:rPr lang="en-US" dirty="0" smtClean="0"/>
              <a:t>3.3) </a:t>
            </a:r>
            <a:r>
              <a:rPr lang="en-US" dirty="0"/>
              <a:t>Review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UDP uses </a:t>
            </a:r>
            <a:r>
              <a:rPr lang="en-US" sz="2800" b="1" dirty="0" smtClean="0"/>
              <a:t>1s </a:t>
            </a:r>
            <a:r>
              <a:rPr lang="en-US" sz="2800" b="1" dirty="0"/>
              <a:t>complement </a:t>
            </a:r>
            <a:r>
              <a:rPr lang="en-US" sz="2800" dirty="0"/>
              <a:t>for </a:t>
            </a:r>
            <a:r>
              <a:rPr lang="en-US" sz="2800" dirty="0" smtClean="0"/>
              <a:t>its checksum. </a:t>
            </a:r>
            <a:r>
              <a:rPr lang="en-US" sz="2800" dirty="0"/>
              <a:t>Suppose </a:t>
            </a:r>
            <a:r>
              <a:rPr lang="en-US" sz="2800" dirty="0" smtClean="0"/>
              <a:t>a sender’s segment has the </a:t>
            </a:r>
            <a:r>
              <a:rPr lang="en-US" sz="2800" dirty="0"/>
              <a:t>following three 8-bit bytes: </a:t>
            </a:r>
            <a:r>
              <a:rPr lang="en-US" sz="2800" dirty="0">
                <a:solidFill>
                  <a:srgbClr val="C00000"/>
                </a:solidFill>
              </a:rPr>
              <a:t>01010011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rgbClr val="C00000"/>
                </a:solidFill>
              </a:rPr>
              <a:t>01100110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rgbClr val="C00000"/>
                </a:solidFill>
              </a:rPr>
              <a:t>01110100</a:t>
            </a:r>
            <a:r>
              <a:rPr lang="en-US" sz="2800" dirty="0"/>
              <a:t>. </a:t>
            </a:r>
            <a:r>
              <a:rPr lang="en-US" sz="2800" dirty="0" smtClean="0"/>
              <a:t>What is ‘checksum’ in the sender’s UDP segment? </a:t>
            </a:r>
            <a:br>
              <a:rPr lang="en-US" sz="2800" dirty="0" smtClean="0"/>
            </a:br>
            <a:r>
              <a:rPr lang="en-US" sz="2800" dirty="0" smtClean="0"/>
              <a:t>(For </a:t>
            </a:r>
            <a:r>
              <a:rPr lang="en-US" sz="2800" dirty="0"/>
              <a:t>this problem you are being asked to consider 8-bit sums, not </a:t>
            </a:r>
            <a:r>
              <a:rPr lang="en-US" sz="2800" dirty="0" smtClean="0"/>
              <a:t>16-bit.)</a:t>
            </a:r>
          </a:p>
          <a:p>
            <a:pPr lvl="1"/>
            <a:r>
              <a:rPr lang="en-US" sz="2400" dirty="0" smtClean="0"/>
              <a:t>11010001</a:t>
            </a:r>
            <a:endParaRPr lang="en-US" sz="2400" dirty="0"/>
          </a:p>
          <a:p>
            <a:r>
              <a:rPr lang="en-US" sz="2800" dirty="0" smtClean="0"/>
              <a:t>How does the receiver’s UDP check an error of the segment?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receiver adds the four words (the three original words and the checksum). If the sum contains a zero, the receiver knows there has been an </a:t>
            </a:r>
            <a:r>
              <a:rPr lang="en-US" sz="2400" dirty="0" smtClean="0"/>
              <a:t>error.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3-</a:t>
            </a:r>
            <a:fld id="{55E2F66E-4F57-43AF-9416-E33F5D114FC8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63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048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3BDCC211-04CB-459D-ACC0-1386130EE7A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21511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71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150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3E17B3E6-1EAD-4FDB-88B6-1627FD4BA293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22532" name="Picture 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Principles of reliable data transfer</a:t>
            </a:r>
            <a:endParaRPr lang="en-US" altLang="en-US" sz="4800" smtClean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7925"/>
            <a:ext cx="7658100" cy="83820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important in application, transport, link layers</a:t>
            </a:r>
          </a:p>
          <a:p>
            <a:pPr lvl="1">
              <a:defRPr/>
            </a:pPr>
            <a:r>
              <a:rPr lang="en-US" altLang="en-US" smtClean="0"/>
              <a:t>top-10 list of important networking topics!</a:t>
            </a:r>
          </a:p>
          <a:p>
            <a:pPr>
              <a:defRPr/>
            </a:pPr>
            <a:endParaRPr lang="en-US" altLang="en-US" sz="3200" smtClean="0"/>
          </a:p>
        </p:txBody>
      </p:sp>
      <p:sp>
        <p:nvSpPr>
          <p:cNvPr id="215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pPr>
              <a:defRPr/>
            </a:pPr>
            <a:r>
              <a:rPr lang="en-US" altLang="en-US" sz="2400" smtClean="0"/>
              <a:t>characteristics of unreliable channel will determine complexity of reliable data transfer protocol (rdt)</a:t>
            </a:r>
            <a:endParaRPr lang="en-US" altLang="en-US" smtClean="0"/>
          </a:p>
        </p:txBody>
      </p:sp>
      <p:pic>
        <p:nvPicPr>
          <p:cNvPr id="22536" name="Picture 5" descr="rdt_serv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Rectangle 7"/>
          <p:cNvSpPr>
            <a:spLocks noChangeArrowheads="1"/>
          </p:cNvSpPr>
          <p:nvPr/>
        </p:nvSpPr>
        <p:spPr bwMode="auto">
          <a:xfrm>
            <a:off x="3962400" y="3276600"/>
            <a:ext cx="4800600" cy="2209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97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0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68BB6AE6-6753-4656-BDE8-3690062D305C}" type="slidenum">
              <a:rPr lang="en-US" altLang="en-US" sz="1200">
                <a:solidFill>
                  <a:srgbClr val="000000"/>
                </a:solidFill>
              </a:rPr>
              <a:pPr/>
              <a:t>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16387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0287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3: Transport Layer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9388"/>
            <a:ext cx="3581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3200" smtClean="0">
                <a:solidFill>
                  <a:srgbClr val="CC0000"/>
                </a:solidFill>
              </a:rPr>
              <a:t>our goals: </a:t>
            </a:r>
          </a:p>
          <a:p>
            <a:r>
              <a:rPr lang="en-US" altLang="en-US" smtClean="0"/>
              <a:t>understand principles behind transport layer services:</a:t>
            </a:r>
          </a:p>
          <a:p>
            <a:pPr lvl="1"/>
            <a:r>
              <a:rPr lang="en-US" altLang="en-US" smtClean="0"/>
              <a:t>multiplexing, demultiplexing</a:t>
            </a:r>
          </a:p>
          <a:p>
            <a:pPr lvl="1"/>
            <a:r>
              <a:rPr lang="en-US" altLang="en-US" smtClean="0"/>
              <a:t>reliable data transfer</a:t>
            </a:r>
          </a:p>
          <a:p>
            <a:pPr lvl="1"/>
            <a:r>
              <a:rPr lang="en-US" altLang="en-US" smtClean="0"/>
              <a:t>flow control</a:t>
            </a:r>
          </a:p>
          <a:p>
            <a:pPr lvl="1"/>
            <a:r>
              <a:rPr lang="en-US" altLang="en-US" smtClean="0"/>
              <a:t>congestion control</a:t>
            </a:r>
            <a:endParaRPr lang="en-US" altLang="en-US" sz="2800" smtClean="0"/>
          </a:p>
        </p:txBody>
      </p:sp>
      <p:sp>
        <p:nvSpPr>
          <p:cNvPr id="205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8163" y="1501775"/>
            <a:ext cx="4267200" cy="4648200"/>
          </a:xfrm>
        </p:spPr>
        <p:txBody>
          <a:bodyPr/>
          <a:lstStyle/>
          <a:p>
            <a:endParaRPr lang="en-US" altLang="en-US" smtClean="0"/>
          </a:p>
          <a:p>
            <a:r>
              <a:rPr lang="en-US" altLang="en-US" smtClean="0"/>
              <a:t>learn about Internet transport layer protocols:</a:t>
            </a:r>
          </a:p>
          <a:p>
            <a:pPr lvl="1"/>
            <a:r>
              <a:rPr lang="en-US" altLang="en-US" smtClean="0"/>
              <a:t>UDP: connectionless transport</a:t>
            </a:r>
          </a:p>
          <a:p>
            <a:pPr lvl="1"/>
            <a:r>
              <a:rPr lang="en-US" altLang="en-US" smtClean="0"/>
              <a:t>TCP: connection-oriented reliable transport</a:t>
            </a:r>
          </a:p>
          <a:p>
            <a:pPr lvl="1"/>
            <a:r>
              <a:rPr lang="en-US" altLang="en-US" smtClean="0"/>
              <a:t>TCP congestion control</a:t>
            </a:r>
            <a:endParaRPr lang="en-US" altLang="en-US" sz="2000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5532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253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19C53FC-71EE-496C-8769-C848B11CCBD4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pPr>
              <a:defRPr/>
            </a:pPr>
            <a:r>
              <a:rPr lang="en-US" altLang="en-US" sz="2400" smtClean="0"/>
              <a:t>characteristics of unreliable channel will determine complexity of reliable data transfer protocol (rdt)</a:t>
            </a:r>
            <a:endParaRPr lang="en-US" altLang="en-US" smtClean="0"/>
          </a:p>
        </p:txBody>
      </p:sp>
      <p:pic>
        <p:nvPicPr>
          <p:cNvPr id="23557" name="Picture 5" descr="rdt_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962400" y="3352800"/>
            <a:ext cx="4648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23559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Rectangle 10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Principles of reliable data transfer</a:t>
            </a:r>
          </a:p>
        </p:txBody>
      </p:sp>
      <p:sp>
        <p:nvSpPr>
          <p:cNvPr id="22537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7925"/>
            <a:ext cx="7658100" cy="83820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important in application, transport, link layers</a:t>
            </a:r>
          </a:p>
          <a:p>
            <a:pPr lvl="1">
              <a:defRPr/>
            </a:pPr>
            <a:r>
              <a:rPr lang="en-US" altLang="en-US" smtClean="0"/>
              <a:t>top-10 list of important networking topics!</a:t>
            </a:r>
          </a:p>
          <a:p>
            <a:pPr>
              <a:defRPr/>
            </a:pPr>
            <a:endParaRPr lang="en-US" altLang="en-US" sz="3200" smtClean="0"/>
          </a:p>
        </p:txBody>
      </p:sp>
    </p:spTree>
    <p:extLst>
      <p:ext uri="{BB962C8B-B14F-4D97-AF65-F5344CB8AC3E}">
        <p14:creationId xmlns:p14="http://schemas.microsoft.com/office/powerpoint/2010/main" val="71637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355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8070F791-B7FB-49F3-8D6E-6C5EF9AC4DD4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pPr>
              <a:defRPr/>
            </a:pPr>
            <a:r>
              <a:rPr lang="en-US" altLang="en-US" sz="2400" smtClean="0"/>
              <a:t>characteristics of unreliable channel will determine complexity of reliable data transfer protocol (rdt)</a:t>
            </a:r>
            <a:endParaRPr lang="en-US" altLang="en-US" smtClean="0"/>
          </a:p>
        </p:txBody>
      </p:sp>
      <p:pic>
        <p:nvPicPr>
          <p:cNvPr id="24581" name="Picture 5" descr="rdt_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7925"/>
            <a:ext cx="7658100" cy="83820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important in application, transport, link layers</a:t>
            </a:r>
          </a:p>
          <a:p>
            <a:pPr lvl="1">
              <a:defRPr/>
            </a:pPr>
            <a:r>
              <a:rPr lang="en-US" altLang="en-US" smtClean="0"/>
              <a:t>top-10 list of important networking topics!</a:t>
            </a:r>
          </a:p>
          <a:p>
            <a:pPr>
              <a:defRPr/>
            </a:pPr>
            <a:endParaRPr lang="en-US" altLang="en-US" sz="3200" smtClean="0"/>
          </a:p>
        </p:txBody>
      </p:sp>
      <p:pic>
        <p:nvPicPr>
          <p:cNvPr id="24583" name="Picture 1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Rectangle 15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Principles of reliable data transfer</a:t>
            </a:r>
          </a:p>
        </p:txBody>
      </p:sp>
    </p:spTree>
    <p:extLst>
      <p:ext uri="{BB962C8B-B14F-4D97-AF65-F5344CB8AC3E}">
        <p14:creationId xmlns:p14="http://schemas.microsoft.com/office/powerpoint/2010/main" val="103039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457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B75D98A5-5464-4B25-9C49-B723AC6A493A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25604" name="Picture 2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831850"/>
            <a:ext cx="7313613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93675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altLang="en-US" sz="3600" smtClean="0"/>
              <a:t>Reliable data transfer: getting started</a:t>
            </a:r>
            <a:endParaRPr lang="en-US" altLang="en-US" smtClean="0"/>
          </a:p>
        </p:txBody>
      </p:sp>
      <p:pic>
        <p:nvPicPr>
          <p:cNvPr id="25606" name="Picture 3" descr="rdt_par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652713"/>
            <a:ext cx="59690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1017588" y="3106738"/>
            <a:ext cx="84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000099"/>
                </a:solidFill>
                <a:latin typeface="Arial" charset="0"/>
              </a:rPr>
              <a:t>send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000099"/>
                </a:solidFill>
                <a:latin typeface="Arial" charset="0"/>
              </a:rPr>
              <a:t>side</a:t>
            </a:r>
          </a:p>
        </p:txBody>
      </p:sp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7192963" y="3116263"/>
            <a:ext cx="1168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000099"/>
                </a:solidFill>
                <a:latin typeface="Arial" charset="0"/>
              </a:rPr>
              <a:t>receive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000099"/>
                </a:solidFill>
                <a:latin typeface="Arial" charset="0"/>
              </a:rPr>
              <a:t>side</a:t>
            </a:r>
          </a:p>
        </p:txBody>
      </p:sp>
      <p:grpSp>
        <p:nvGrpSpPr>
          <p:cNvPr id="283654" name="Group 6"/>
          <p:cNvGrpSpPr>
            <a:grpSpLocks/>
          </p:cNvGrpSpPr>
          <p:nvPr/>
        </p:nvGrpSpPr>
        <p:grpSpPr bwMode="auto">
          <a:xfrm>
            <a:off x="227013" y="1460500"/>
            <a:ext cx="3965575" cy="1416050"/>
            <a:chOff x="143" y="920"/>
            <a:chExt cx="2498" cy="892"/>
          </a:xfrm>
        </p:grpSpPr>
        <p:sp>
          <p:nvSpPr>
            <p:cNvPr id="24601" name="Text Box 7"/>
            <p:cNvSpPr txBox="1">
              <a:spLocks noChangeArrowheads="1"/>
            </p:cNvSpPr>
            <p:nvPr/>
          </p:nvSpPr>
          <p:spPr bwMode="auto">
            <a:xfrm>
              <a:off x="143" y="920"/>
              <a:ext cx="249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dirty="0" err="1" smtClean="0">
                  <a:solidFill>
                    <a:srgbClr val="FF0000"/>
                  </a:solidFill>
                  <a:latin typeface="Courier New" pitchFamily="49" charset="0"/>
                </a:rPr>
                <a:t>rdt_send</a:t>
              </a:r>
              <a:r>
                <a:rPr lang="en-US" alt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():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called from </a:t>
              </a:r>
              <a:r>
                <a:rPr lang="en-US" altLang="en-US" sz="1800" dirty="0">
                  <a:solidFill>
                    <a:srgbClr val="000000"/>
                  </a:solidFill>
                </a:rPr>
                <a:t>above (e.g., by 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app-layer). Passes data to be delivered to receiver’s upper layer</a:t>
              </a:r>
              <a:endParaRPr lang="en-US" altLang="en-US" sz="2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25626" name="Group 8"/>
            <p:cNvGrpSpPr>
              <a:grpSpLocks/>
            </p:cNvGrpSpPr>
            <p:nvPr/>
          </p:nvGrpSpPr>
          <p:grpSpPr bwMode="auto">
            <a:xfrm>
              <a:off x="143" y="930"/>
              <a:ext cx="2498" cy="882"/>
              <a:chOff x="143" y="942"/>
              <a:chExt cx="2498" cy="882"/>
            </a:xfrm>
          </p:grpSpPr>
          <p:sp>
            <p:nvSpPr>
              <p:cNvPr id="24603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04" name="Rectangle 10"/>
              <p:cNvSpPr>
                <a:spLocks noChangeArrowheads="1"/>
              </p:cNvSpPr>
              <p:nvPr/>
            </p:nvSpPr>
            <p:spPr bwMode="auto">
              <a:xfrm>
                <a:off x="143" y="942"/>
                <a:ext cx="2498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dirty="0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83659" name="Group 11"/>
          <p:cNvGrpSpPr>
            <a:grpSpLocks/>
          </p:cNvGrpSpPr>
          <p:nvPr/>
        </p:nvGrpSpPr>
        <p:grpSpPr bwMode="auto">
          <a:xfrm>
            <a:off x="276225" y="4381500"/>
            <a:ext cx="3762375" cy="1862138"/>
            <a:chOff x="174" y="2760"/>
            <a:chExt cx="2370" cy="1173"/>
          </a:xfrm>
        </p:grpSpPr>
        <p:sp>
          <p:nvSpPr>
            <p:cNvPr id="24597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dirty="0" err="1" smtClean="0">
                  <a:solidFill>
                    <a:srgbClr val="FF0000"/>
                  </a:solidFill>
                  <a:latin typeface="Courier New" pitchFamily="49" charset="0"/>
                </a:rPr>
                <a:t>udt_send</a:t>
              </a:r>
              <a:r>
                <a:rPr lang="en-US" alt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():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called by </a:t>
              </a:r>
              <a:r>
                <a:rPr lang="en-US" altLang="en-US" sz="1800" b="1" dirty="0" err="1" smtClean="0">
                  <a:solidFill>
                    <a:srgbClr val="000000"/>
                  </a:solidFill>
                </a:rPr>
                <a:t>rdt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,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to transfer packet over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unreliable channel to receiver</a:t>
              </a:r>
              <a:endParaRPr lang="en-US" altLang="en-US" sz="2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25622" name="Group 13"/>
            <p:cNvGrpSpPr>
              <a:grpSpLocks/>
            </p:cNvGrpSpPr>
            <p:nvPr/>
          </p:nvGrpSpPr>
          <p:grpSpPr bwMode="auto">
            <a:xfrm>
              <a:off x="174" y="2760"/>
              <a:ext cx="2370" cy="1170"/>
              <a:chOff x="174" y="2760"/>
              <a:chExt cx="2370" cy="1170"/>
            </a:xfrm>
          </p:grpSpPr>
          <p:sp>
            <p:nvSpPr>
              <p:cNvPr id="24599" name="Line 14"/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00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83664" name="Group 16"/>
          <p:cNvGrpSpPr>
            <a:grpSpLocks/>
          </p:cNvGrpSpPr>
          <p:nvPr/>
        </p:nvGrpSpPr>
        <p:grpSpPr bwMode="auto">
          <a:xfrm>
            <a:off x="4922838" y="4362450"/>
            <a:ext cx="3965575" cy="1647825"/>
            <a:chOff x="3101" y="2748"/>
            <a:chExt cx="2498" cy="1038"/>
          </a:xfrm>
        </p:grpSpPr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3101" y="3368"/>
              <a:ext cx="249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dirty="0" err="1" smtClean="0">
                  <a:solidFill>
                    <a:srgbClr val="FF0000"/>
                  </a:solidFill>
                  <a:latin typeface="Courier New" pitchFamily="49" charset="0"/>
                </a:rPr>
                <a:t>rdt_rcv</a:t>
              </a:r>
              <a:r>
                <a:rPr lang="en-US" alt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():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called when packet arrives on </a:t>
              </a:r>
              <a:r>
                <a:rPr lang="en-US" altLang="en-US" sz="1800" dirty="0" err="1" smtClean="0">
                  <a:solidFill>
                    <a:srgbClr val="000000"/>
                  </a:solidFill>
                </a:rPr>
                <a:t>rcv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-side of channel</a:t>
              </a:r>
              <a:endParaRPr lang="en-US" altLang="en-US" sz="2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25618" name="Group 18"/>
            <p:cNvGrpSpPr>
              <a:grpSpLocks/>
            </p:cNvGrpSpPr>
            <p:nvPr/>
          </p:nvGrpSpPr>
          <p:grpSpPr bwMode="auto">
            <a:xfrm>
              <a:off x="3162" y="2748"/>
              <a:ext cx="2370" cy="1038"/>
              <a:chOff x="3162" y="2748"/>
              <a:chExt cx="2370" cy="1038"/>
            </a:xfrm>
          </p:grpSpPr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96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83669" name="Group 21"/>
          <p:cNvGrpSpPr>
            <a:grpSpLocks/>
          </p:cNvGrpSpPr>
          <p:nvPr/>
        </p:nvGrpSpPr>
        <p:grpSpPr bwMode="auto">
          <a:xfrm>
            <a:off x="4981575" y="1470025"/>
            <a:ext cx="3762375" cy="1349375"/>
            <a:chOff x="3138" y="926"/>
            <a:chExt cx="2370" cy="850"/>
          </a:xfrm>
        </p:grpSpPr>
        <p:sp>
          <p:nvSpPr>
            <p:cNvPr id="24589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dirty="0" err="1" smtClean="0">
                  <a:solidFill>
                    <a:srgbClr val="FF0000"/>
                  </a:solidFill>
                  <a:latin typeface="Courier New" pitchFamily="49" charset="0"/>
                </a:rPr>
                <a:t>deliver_data</a:t>
              </a:r>
              <a:r>
                <a:rPr lang="en-US" alt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():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called by </a:t>
              </a:r>
              <a:r>
                <a:rPr lang="en-US" altLang="en-US" sz="1800" b="1" dirty="0" err="1" smtClean="0">
                  <a:solidFill>
                    <a:srgbClr val="000000"/>
                  </a:solidFill>
                </a:rPr>
                <a:t>rdt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 to deliver data to upper</a:t>
              </a:r>
              <a:endParaRPr lang="en-US" altLang="en-US" sz="2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25614" name="Group 23"/>
            <p:cNvGrpSpPr>
              <a:grpSpLocks/>
            </p:cNvGrpSpPr>
            <p:nvPr/>
          </p:nvGrpSpPr>
          <p:grpSpPr bwMode="auto">
            <a:xfrm>
              <a:off x="3138" y="942"/>
              <a:ext cx="2370" cy="834"/>
              <a:chOff x="3138" y="942"/>
              <a:chExt cx="2370" cy="834"/>
            </a:xfrm>
          </p:grpSpPr>
          <p:sp>
            <p:nvSpPr>
              <p:cNvPr id="24591" name="Line 24"/>
              <p:cNvSpPr>
                <a:spLocks noChangeShapeType="1"/>
              </p:cNvSpPr>
              <p:nvPr/>
            </p:nvSpPr>
            <p:spPr bwMode="auto">
              <a:xfrm flipH="1">
                <a:off x="4560" y="1344"/>
                <a:ext cx="150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92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011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D1EC20E8-9243-4670-B891-0D39AC7FB2A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193800"/>
            <a:ext cx="7947025" cy="3352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dirty="0" smtClean="0">
                <a:solidFill>
                  <a:srgbClr val="CC0000"/>
                </a:solidFill>
              </a:rPr>
              <a:t>We</a:t>
            </a:r>
            <a:r>
              <a:rPr lang="en-US" altLang="ja-JP" dirty="0" smtClean="0">
                <a:solidFill>
                  <a:srgbClr val="CC0000"/>
                </a:solidFill>
              </a:rPr>
              <a:t>’ll:</a:t>
            </a:r>
          </a:p>
          <a:p>
            <a:pPr>
              <a:defRPr/>
            </a:pPr>
            <a:r>
              <a:rPr lang="en-US" altLang="en-US" dirty="0" smtClean="0"/>
              <a:t>incrementally develop sender, receiver sides of </a:t>
            </a:r>
            <a:r>
              <a:rPr lang="en-US" altLang="en-US" u="sng" dirty="0" smtClean="0">
                <a:solidFill>
                  <a:srgbClr val="CC0000"/>
                </a:solidFill>
              </a:rPr>
              <a:t>r</a:t>
            </a:r>
            <a:r>
              <a:rPr lang="en-US" altLang="en-US" dirty="0" smtClean="0"/>
              <a:t>eliable </a:t>
            </a:r>
            <a:r>
              <a:rPr lang="en-US" altLang="en-US" u="sng" dirty="0" smtClean="0">
                <a:solidFill>
                  <a:srgbClr val="CC0000"/>
                </a:solidFill>
              </a:rPr>
              <a:t>d</a:t>
            </a:r>
            <a:r>
              <a:rPr lang="en-US" altLang="en-US" dirty="0" smtClean="0"/>
              <a:t>ata </a:t>
            </a:r>
            <a:r>
              <a:rPr lang="en-US" altLang="en-US" u="sng" dirty="0" smtClean="0">
                <a:solidFill>
                  <a:srgbClr val="CC0000"/>
                </a:solidFill>
              </a:rPr>
              <a:t>t</a:t>
            </a:r>
            <a:r>
              <a:rPr lang="en-US" altLang="en-US" dirty="0" smtClean="0"/>
              <a:t>ransfer protocol (</a:t>
            </a:r>
            <a:r>
              <a:rPr lang="en-US" altLang="en-US" dirty="0" err="1" smtClean="0"/>
              <a:t>rdt</a:t>
            </a:r>
            <a:r>
              <a:rPr lang="en-US" altLang="en-US" dirty="0" smtClean="0"/>
              <a:t>)</a:t>
            </a:r>
          </a:p>
          <a:p>
            <a:pPr>
              <a:defRPr/>
            </a:pPr>
            <a:r>
              <a:rPr lang="en-US" altLang="en-US" dirty="0" smtClean="0"/>
              <a:t>consider only unidirectional data transfer</a:t>
            </a:r>
          </a:p>
          <a:p>
            <a:pPr lvl="1">
              <a:defRPr/>
            </a:pPr>
            <a:r>
              <a:rPr lang="en-US" altLang="en-US" dirty="0" smtClean="0"/>
              <a:t>but control info will flow on both directions!</a:t>
            </a:r>
          </a:p>
          <a:p>
            <a:pPr>
              <a:defRPr/>
            </a:pPr>
            <a:r>
              <a:rPr lang="en-US" altLang="en-US" dirty="0" smtClean="0"/>
              <a:t>use finite state machines (FSM)  to specify sender, receiver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3160713" y="4652963"/>
            <a:ext cx="809625" cy="87630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3095625" y="4686300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103563" y="4816475"/>
            <a:ext cx="735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state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32" name="Freeform 8"/>
          <p:cNvSpPr>
            <a:spLocks/>
          </p:cNvSpPr>
          <p:nvPr/>
        </p:nvSpPr>
        <p:spPr bwMode="auto">
          <a:xfrm>
            <a:off x="3981450" y="4638675"/>
            <a:ext cx="3952875" cy="285750"/>
          </a:xfrm>
          <a:custGeom>
            <a:avLst/>
            <a:gdLst>
              <a:gd name="T0" fmla="*/ 0 w 1446"/>
              <a:gd name="T1" fmla="*/ 2147483647 h 180"/>
              <a:gd name="T2" fmla="*/ 2147483647 w 1446"/>
              <a:gd name="T3" fmla="*/ 2147483647 h 1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7913688" y="4746625"/>
            <a:ext cx="809625" cy="87630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5610" name="Oval 11"/>
          <p:cNvSpPr>
            <a:spLocks noChangeArrowheads="1"/>
          </p:cNvSpPr>
          <p:nvPr/>
        </p:nvSpPr>
        <p:spPr bwMode="auto">
          <a:xfrm>
            <a:off x="7848600" y="4791075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7856538" y="4921250"/>
            <a:ext cx="735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state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4211638" y="4003675"/>
            <a:ext cx="3152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CC0000"/>
                </a:solidFill>
              </a:rPr>
              <a:t>event causing state transition</a:t>
            </a:r>
            <a:endParaRPr lang="en-US" altLang="en-US" sz="2400" smtClean="0">
              <a:solidFill>
                <a:srgbClr val="CC0000"/>
              </a:solidFill>
            </a:endParaRP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4138613" y="4298950"/>
            <a:ext cx="3421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CC0000"/>
                </a:solidFill>
              </a:rPr>
              <a:t>actions taken on state transition</a:t>
            </a:r>
            <a:endParaRPr lang="en-US" altLang="en-US" sz="2400" smtClean="0">
              <a:solidFill>
                <a:srgbClr val="CC0000"/>
              </a:solidFill>
            </a:endParaRPr>
          </a:p>
        </p:txBody>
      </p:sp>
      <p:sp>
        <p:nvSpPr>
          <p:cNvPr id="25614" name="Line 15"/>
          <p:cNvSpPr>
            <a:spLocks noChangeShapeType="1"/>
          </p:cNvSpPr>
          <p:nvPr/>
        </p:nvSpPr>
        <p:spPr bwMode="auto">
          <a:xfrm>
            <a:off x="4105275" y="4352925"/>
            <a:ext cx="33813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5615" name="Rectangle 16"/>
          <p:cNvSpPr>
            <a:spLocks noChangeArrowheads="1"/>
          </p:cNvSpPr>
          <p:nvPr/>
        </p:nvSpPr>
        <p:spPr bwMode="auto">
          <a:xfrm>
            <a:off x="123825" y="4686300"/>
            <a:ext cx="27717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1800" dirty="0" smtClean="0">
                <a:solidFill>
                  <a:srgbClr val="CC0000"/>
                </a:solidFill>
              </a:rPr>
              <a:t>state:</a:t>
            </a:r>
            <a:r>
              <a:rPr lang="en-US" altLang="en-US" sz="1800" dirty="0" smtClean="0">
                <a:solidFill>
                  <a:srgbClr val="000000"/>
                </a:solidFill>
              </a:rPr>
              <a:t> when in this </a:t>
            </a:r>
            <a:r>
              <a:rPr lang="en-US" altLang="ja-JP" sz="1800" dirty="0" smtClean="0">
                <a:solidFill>
                  <a:srgbClr val="000000"/>
                </a:solidFill>
              </a:rPr>
              <a:t>“state” next state uniquely determined by next event</a:t>
            </a:r>
            <a:endParaRPr lang="en-US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26640" name="Freeform 17"/>
          <p:cNvSpPr>
            <a:spLocks/>
          </p:cNvSpPr>
          <p:nvPr/>
        </p:nvSpPr>
        <p:spPr bwMode="auto">
          <a:xfrm>
            <a:off x="3381375" y="5562600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6641" name="Freeform 18"/>
          <p:cNvSpPr>
            <a:spLocks/>
          </p:cNvSpPr>
          <p:nvPr/>
        </p:nvSpPr>
        <p:spPr bwMode="auto">
          <a:xfrm flipH="1" flipV="1">
            <a:off x="8524875" y="5600700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18" name="Line 19"/>
          <p:cNvSpPr>
            <a:spLocks noChangeShapeType="1"/>
          </p:cNvSpPr>
          <p:nvPr/>
        </p:nvSpPr>
        <p:spPr bwMode="auto">
          <a:xfrm>
            <a:off x="3905250" y="5305425"/>
            <a:ext cx="1571625" cy="7524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5619" name="Text Box 21"/>
          <p:cNvSpPr txBox="1">
            <a:spLocks noChangeArrowheads="1"/>
          </p:cNvSpPr>
          <p:nvPr/>
        </p:nvSpPr>
        <p:spPr bwMode="auto">
          <a:xfrm>
            <a:off x="4672013" y="509905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CC0000"/>
                </a:solidFill>
              </a:rPr>
              <a:t>event</a:t>
            </a:r>
            <a:endParaRPr lang="en-US" altLang="en-US" sz="2400" smtClean="0">
              <a:solidFill>
                <a:srgbClr val="CC0000"/>
              </a:solidFill>
            </a:endParaRPr>
          </a:p>
        </p:txBody>
      </p:sp>
      <p:sp>
        <p:nvSpPr>
          <p:cNvPr id="25620" name="Text Box 22"/>
          <p:cNvSpPr txBox="1">
            <a:spLocks noChangeArrowheads="1"/>
          </p:cNvSpPr>
          <p:nvPr/>
        </p:nvSpPr>
        <p:spPr bwMode="auto">
          <a:xfrm>
            <a:off x="4632325" y="5403850"/>
            <a:ext cx="890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CC0000"/>
                </a:solidFill>
              </a:rPr>
              <a:t>actions</a:t>
            </a:r>
            <a:endParaRPr lang="en-US" altLang="en-US" sz="2400" smtClean="0">
              <a:solidFill>
                <a:srgbClr val="CC0000"/>
              </a:solidFill>
            </a:endParaRPr>
          </a:p>
        </p:txBody>
      </p:sp>
      <p:sp>
        <p:nvSpPr>
          <p:cNvPr id="25621" name="Line 23"/>
          <p:cNvSpPr>
            <a:spLocks noChangeShapeType="1"/>
          </p:cNvSpPr>
          <p:nvPr/>
        </p:nvSpPr>
        <p:spPr bwMode="auto">
          <a:xfrm>
            <a:off x="4581525" y="5457825"/>
            <a:ext cx="9429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pic>
        <p:nvPicPr>
          <p:cNvPr id="26646" name="Picture 2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831850"/>
            <a:ext cx="7313613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23" name="Rectangle 28"/>
          <p:cNvSpPr>
            <a:spLocks noGrp="1" noChangeArrowheads="1"/>
          </p:cNvSpPr>
          <p:nvPr>
            <p:ph type="title"/>
          </p:nvPr>
        </p:nvSpPr>
        <p:spPr>
          <a:xfrm>
            <a:off x="411163" y="193675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Reliable data transfer: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8698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662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1B1F02BF-895F-499A-A33A-FFB5EC7430BE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88913"/>
            <a:ext cx="8001000" cy="1004887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rdt1.0: </a:t>
            </a:r>
            <a:r>
              <a:rPr lang="en-US" sz="3200">
                <a:ea typeface="ＭＳ Ｐゴシック" charset="0"/>
                <a:cs typeface="+mj-cs"/>
              </a:rPr>
              <a:t>reliable transfer over a reliable channel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331913"/>
            <a:ext cx="7896225" cy="30194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underlying channel perfectly reliable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no bit errors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no loss of packets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separate FSMs for sender, receiver: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sender sends data into underlying channel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receiver reads data from underlying channel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808038" y="4246563"/>
            <a:ext cx="955675" cy="101123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744538" y="4332288"/>
            <a:ext cx="109855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Wait for call from above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6" name="Freeform 6"/>
          <p:cNvSpPr>
            <a:spLocks/>
          </p:cNvSpPr>
          <p:nvPr/>
        </p:nvSpPr>
        <p:spPr bwMode="auto">
          <a:xfrm>
            <a:off x="1617663" y="4230688"/>
            <a:ext cx="611187" cy="1027112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57" name="Text Box 7"/>
          <p:cNvSpPr txBox="1">
            <a:spLocks noChangeArrowheads="1"/>
          </p:cNvSpPr>
          <p:nvPr/>
        </p:nvSpPr>
        <p:spPr bwMode="auto">
          <a:xfrm>
            <a:off x="2070100" y="4754563"/>
            <a:ext cx="2682875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packet = make_pkt(data)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udt_send(packet)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8" name="Text Box 8"/>
          <p:cNvSpPr txBox="1">
            <a:spLocks noChangeArrowheads="1"/>
          </p:cNvSpPr>
          <p:nvPr/>
        </p:nvSpPr>
        <p:spPr bwMode="auto">
          <a:xfrm>
            <a:off x="2028825" y="4287838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2128838" y="4630738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84188" y="4230688"/>
            <a:ext cx="385762" cy="2428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61" name="Text Box 11"/>
          <p:cNvSpPr txBox="1">
            <a:spLocks noChangeArrowheads="1"/>
          </p:cNvSpPr>
          <p:nvPr/>
        </p:nvSpPr>
        <p:spPr bwMode="auto">
          <a:xfrm>
            <a:off x="6335713" y="4613275"/>
            <a:ext cx="24876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extract (packet,data)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deliver_data(data)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62" name="Oval 12"/>
          <p:cNvSpPr>
            <a:spLocks noChangeArrowheads="1"/>
          </p:cNvSpPr>
          <p:nvPr/>
        </p:nvSpPr>
        <p:spPr bwMode="auto">
          <a:xfrm>
            <a:off x="5116513" y="4232275"/>
            <a:ext cx="955675" cy="1011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663" name="Text Box 13"/>
          <p:cNvSpPr txBox="1">
            <a:spLocks noChangeArrowheads="1"/>
          </p:cNvSpPr>
          <p:nvPr/>
        </p:nvSpPr>
        <p:spPr bwMode="auto">
          <a:xfrm>
            <a:off x="5053013" y="4318000"/>
            <a:ext cx="109855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Wait for call from below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64" name="Freeform 14"/>
          <p:cNvSpPr>
            <a:spLocks/>
          </p:cNvSpPr>
          <p:nvPr/>
        </p:nvSpPr>
        <p:spPr bwMode="auto">
          <a:xfrm>
            <a:off x="5926138" y="4216400"/>
            <a:ext cx="611187" cy="102711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65" name="Text Box 15"/>
          <p:cNvSpPr txBox="1">
            <a:spLocks noChangeArrowheads="1"/>
          </p:cNvSpPr>
          <p:nvPr/>
        </p:nvSpPr>
        <p:spPr bwMode="auto">
          <a:xfrm>
            <a:off x="6337300" y="4273550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66" name="Line 16"/>
          <p:cNvSpPr>
            <a:spLocks noChangeShapeType="1"/>
          </p:cNvSpPr>
          <p:nvPr/>
        </p:nvSpPr>
        <p:spPr bwMode="auto">
          <a:xfrm>
            <a:off x="6437313" y="4616450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67" name="Line 17"/>
          <p:cNvSpPr>
            <a:spLocks noChangeShapeType="1"/>
          </p:cNvSpPr>
          <p:nvPr/>
        </p:nvSpPr>
        <p:spPr bwMode="auto">
          <a:xfrm>
            <a:off x="4792663" y="4216400"/>
            <a:ext cx="385762" cy="2428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6644" name="Rectangle 18"/>
          <p:cNvSpPr>
            <a:spLocks noChangeArrowheads="1"/>
          </p:cNvSpPr>
          <p:nvPr/>
        </p:nvSpPr>
        <p:spPr bwMode="auto">
          <a:xfrm>
            <a:off x="6351588" y="4292600"/>
            <a:ext cx="1541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rdt_rcv(packet)</a:t>
            </a:r>
          </a:p>
        </p:txBody>
      </p:sp>
      <p:sp>
        <p:nvSpPr>
          <p:cNvPr id="26645" name="Text Box 19"/>
          <p:cNvSpPr txBox="1">
            <a:spLocks noChangeArrowheads="1"/>
          </p:cNvSpPr>
          <p:nvPr/>
        </p:nvSpPr>
        <p:spPr bwMode="auto">
          <a:xfrm>
            <a:off x="2116138" y="5540375"/>
            <a:ext cx="108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CC0000"/>
                </a:solidFill>
              </a:rPr>
              <a:t>sender</a:t>
            </a:r>
          </a:p>
        </p:txBody>
      </p:sp>
      <p:sp>
        <p:nvSpPr>
          <p:cNvPr id="26646" name="Text Box 20"/>
          <p:cNvSpPr txBox="1">
            <a:spLocks noChangeArrowheads="1"/>
          </p:cNvSpPr>
          <p:nvPr/>
        </p:nvSpPr>
        <p:spPr bwMode="auto">
          <a:xfrm>
            <a:off x="5961063" y="5537200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CC0000"/>
                </a:solidFill>
              </a:rPr>
              <a:t>receiver</a:t>
            </a:r>
          </a:p>
        </p:txBody>
      </p:sp>
      <p:pic>
        <p:nvPicPr>
          <p:cNvPr id="27671" name="Picture 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04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91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765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37A10882-BBA9-4FB0-9D69-B25171FD01D4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66838"/>
            <a:ext cx="7896225" cy="444817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underlying channel may flip bits in packet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checksum to detect bit errors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i="1" dirty="0">
                <a:ea typeface="ＭＳ Ｐゴシック" charset="0"/>
                <a:cs typeface="+mn-cs"/>
              </a:rPr>
              <a:t>the</a:t>
            </a:r>
            <a:r>
              <a:rPr lang="en-US" dirty="0">
                <a:ea typeface="ＭＳ Ｐゴシック" charset="0"/>
                <a:cs typeface="+mn-cs"/>
              </a:rPr>
              <a:t> question: how to recover from errors: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acknowledgements (ACKs):</a:t>
            </a:r>
            <a:r>
              <a:rPr lang="en-US" dirty="0">
                <a:ea typeface="ＭＳ Ｐゴシック" charset="0"/>
              </a:rPr>
              <a:t> receiver explicitly tells sender that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received OK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negative acknowledgements (NAKs):</a:t>
            </a:r>
            <a:r>
              <a:rPr lang="en-US" dirty="0">
                <a:ea typeface="ＭＳ Ｐゴシック" charset="0"/>
              </a:rPr>
              <a:t> receiver explicitly tells sender that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had errors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sender retransmits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on receipt of NAK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new mechanisms in </a:t>
            </a:r>
            <a:r>
              <a:rPr lang="en-US" sz="2400" b="1" dirty="0">
                <a:latin typeface="Courier New" charset="0"/>
                <a:ea typeface="ＭＳ Ｐゴシック" charset="0"/>
                <a:cs typeface="+mn-cs"/>
              </a:rPr>
              <a:t>rdt2.0</a:t>
            </a:r>
            <a:r>
              <a:rPr lang="en-US" dirty="0">
                <a:ea typeface="ＭＳ Ｐゴシック" charset="0"/>
                <a:cs typeface="+mn-cs"/>
              </a:rPr>
              <a:t> (beyond </a:t>
            </a:r>
            <a:r>
              <a:rPr lang="en-US" sz="2400" b="1" dirty="0">
                <a:latin typeface="Courier New" charset="0"/>
                <a:ea typeface="ＭＳ Ｐゴシック" charset="0"/>
                <a:cs typeface="+mn-cs"/>
              </a:rPr>
              <a:t>rdt1.0</a:t>
            </a:r>
            <a:r>
              <a:rPr lang="en-US" dirty="0">
                <a:ea typeface="ＭＳ Ｐゴシック" charset="0"/>
                <a:cs typeface="+mn-cs"/>
              </a:rPr>
              <a:t>):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error detection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receiver feedback: control </a:t>
            </a:r>
            <a:r>
              <a:rPr lang="en-US" dirty="0" err="1">
                <a:ea typeface="ＭＳ Ｐゴシック" charset="0"/>
              </a:rPr>
              <a:t>msgs</a:t>
            </a:r>
            <a:r>
              <a:rPr lang="en-US" dirty="0">
                <a:ea typeface="ＭＳ Ｐゴシック" charset="0"/>
              </a:rPr>
              <a:t> (ACK,NAK) </a:t>
            </a:r>
            <a:r>
              <a:rPr lang="en-US" dirty="0" err="1">
                <a:ea typeface="ＭＳ Ｐゴシック" charset="0"/>
              </a:rPr>
              <a:t>rcvr</a:t>
            </a:r>
            <a:r>
              <a:rPr lang="en-US" dirty="0">
                <a:ea typeface="ＭＳ Ｐゴシック" charset="0"/>
              </a:rPr>
              <a:t>-&gt;sender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8001000" cy="9969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rdt2.0: channel with bit errors</a:t>
            </a:r>
          </a:p>
        </p:txBody>
      </p:sp>
      <p:pic>
        <p:nvPicPr>
          <p:cNvPr id="28678" name="Picture 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715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11113" y="2516188"/>
            <a:ext cx="9144000" cy="3786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7656" name="Text Box 10"/>
          <p:cNvSpPr txBox="1">
            <a:spLocks noChangeArrowheads="1"/>
          </p:cNvSpPr>
          <p:nvPr/>
        </p:nvSpPr>
        <p:spPr bwMode="auto">
          <a:xfrm>
            <a:off x="1751368" y="3678238"/>
            <a:ext cx="605242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3200" i="1" dirty="0" smtClean="0">
                <a:solidFill>
                  <a:srgbClr val="CC0000"/>
                </a:solidFill>
                <a:latin typeface="Gill Sans MT" pitchFamily="34" charset="0"/>
              </a:rPr>
              <a:t>How do humans recover from “</a:t>
            </a:r>
            <a:r>
              <a:rPr lang="en-US" altLang="ja-JP" sz="3200" i="1" dirty="0" smtClean="0">
                <a:solidFill>
                  <a:srgbClr val="CC0000"/>
                </a:solidFill>
                <a:latin typeface="Gill Sans MT" pitchFamily="34" charset="0"/>
              </a:rPr>
              <a:t>errors”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3200" i="1" dirty="0" smtClean="0">
                <a:solidFill>
                  <a:srgbClr val="CC0000"/>
                </a:solidFill>
                <a:latin typeface="Gill Sans MT" pitchFamily="34" charset="0"/>
              </a:rPr>
              <a:t>during conversation?</a:t>
            </a:r>
          </a:p>
        </p:txBody>
      </p:sp>
    </p:spTree>
    <p:extLst>
      <p:ext uri="{BB962C8B-B14F-4D97-AF65-F5344CB8AC3E}">
        <p14:creationId xmlns:p14="http://schemas.microsoft.com/office/powerpoint/2010/main" val="18198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86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F69570A8-F6AF-41D8-8BF5-1696720D4957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66838"/>
            <a:ext cx="7896225" cy="444817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underlying channel may flip bits in packet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checksum to detect bit errors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i="1" dirty="0">
                <a:ea typeface="ＭＳ Ｐゴシック" charset="0"/>
                <a:cs typeface="+mn-cs"/>
              </a:rPr>
              <a:t>the</a:t>
            </a:r>
            <a:r>
              <a:rPr lang="en-US" dirty="0">
                <a:ea typeface="ＭＳ Ｐゴシック" charset="0"/>
                <a:cs typeface="+mn-cs"/>
              </a:rPr>
              <a:t> question: how to recover from errors:</a:t>
            </a:r>
          </a:p>
          <a:p>
            <a:pPr lvl="1">
              <a:spcBef>
                <a:spcPct val="45000"/>
              </a:spcBef>
              <a:buFont typeface="Wingdings" charset="0"/>
              <a:buChar char="§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acknowledgements (ACKs):</a:t>
            </a:r>
            <a:r>
              <a:rPr lang="en-US" dirty="0">
                <a:ea typeface="ＭＳ Ｐゴシック" charset="0"/>
              </a:rPr>
              <a:t> receiver explicitly tells sender that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received OK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negative acknowledgements (NAKs):</a:t>
            </a:r>
            <a:r>
              <a:rPr lang="en-US" dirty="0">
                <a:ea typeface="ＭＳ Ｐゴシック" charset="0"/>
              </a:rPr>
              <a:t> receiver explicitly tells sender that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had errors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sender retransmits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on receipt of NAK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new mechanisms in </a:t>
            </a:r>
            <a:r>
              <a:rPr lang="en-US" sz="2400" b="1" dirty="0">
                <a:latin typeface="Courier New" charset="0"/>
                <a:ea typeface="ＭＳ Ｐゴシック" charset="0"/>
                <a:cs typeface="+mn-cs"/>
              </a:rPr>
              <a:t>rdt2.0</a:t>
            </a:r>
            <a:r>
              <a:rPr lang="en-US" dirty="0">
                <a:ea typeface="ＭＳ Ｐゴシック" charset="0"/>
                <a:cs typeface="+mn-cs"/>
              </a:rPr>
              <a:t> (beyond </a:t>
            </a:r>
            <a:r>
              <a:rPr lang="en-US" sz="2400" b="1" dirty="0">
                <a:latin typeface="Courier New" charset="0"/>
                <a:ea typeface="ＭＳ Ｐゴシック" charset="0"/>
                <a:cs typeface="+mn-cs"/>
              </a:rPr>
              <a:t>rdt1.0</a:t>
            </a:r>
            <a:r>
              <a:rPr lang="en-US" dirty="0">
                <a:ea typeface="ＭＳ Ｐゴシック" charset="0"/>
                <a:cs typeface="+mn-cs"/>
              </a:rPr>
              <a:t>):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error detection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feedback: control </a:t>
            </a:r>
            <a:r>
              <a:rPr lang="en-US" dirty="0" err="1">
                <a:ea typeface="ＭＳ Ｐゴシック" charset="0"/>
              </a:rPr>
              <a:t>msgs</a:t>
            </a:r>
            <a:r>
              <a:rPr lang="en-US" dirty="0">
                <a:ea typeface="ＭＳ Ｐゴシック" charset="0"/>
              </a:rPr>
              <a:t> (ACK,NAK) from receiver to sender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8001000" cy="9969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rdt2.0: channel with bit errors</a:t>
            </a:r>
          </a:p>
        </p:txBody>
      </p:sp>
      <p:pic>
        <p:nvPicPr>
          <p:cNvPr id="29702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715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7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EF68612E-0BD2-4FF7-8E0C-E62C34DE168B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30724" name="Picture 3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8556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1288"/>
            <a:ext cx="7772400" cy="1030287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rdt2.0: FSM specification</a:t>
            </a:r>
            <a:endParaRPr lang="en-US" altLang="en-US" smtClean="0"/>
          </a:p>
        </p:txBody>
      </p:sp>
      <p:sp>
        <p:nvSpPr>
          <p:cNvPr id="30726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Wait for call from above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8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sndpkt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make_pkt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(data,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udt_send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sndpkt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)</a:t>
            </a:r>
            <a:endParaRPr lang="en-US" altLang="en-US" sz="1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9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0730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udt_send(ACK)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31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  notcorrupt(rcvpkt)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32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0733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0734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0735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isACK(rcvpkt)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36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0737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0738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39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  isNAK(rcvpkt)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40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0741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30756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udt_send(NAK)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757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rdt_rcv(rcvpkt) &amp;&amp;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  corrupt(rcvpkt)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758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30742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30754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0755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Wait for ACK or NAK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0743" name="Line 25"/>
          <p:cNvSpPr>
            <a:spLocks noChangeShapeType="1"/>
          </p:cNvSpPr>
          <p:nvPr/>
        </p:nvSpPr>
        <p:spPr bwMode="auto">
          <a:xfrm>
            <a:off x="6334125" y="3497263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0744" name="Freeform 26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0745" name="Group 27"/>
          <p:cNvGrpSpPr>
            <a:grpSpLocks/>
          </p:cNvGrpSpPr>
          <p:nvPr/>
        </p:nvGrpSpPr>
        <p:grpSpPr bwMode="auto">
          <a:xfrm>
            <a:off x="6677025" y="3568700"/>
            <a:ext cx="1200150" cy="962025"/>
            <a:chOff x="1335" y="3347"/>
            <a:chExt cx="756" cy="606"/>
          </a:xfrm>
        </p:grpSpPr>
        <p:sp>
          <p:nvSpPr>
            <p:cNvPr id="30752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0753" name="Text Box 29"/>
            <p:cNvSpPr txBox="1">
              <a:spLocks noChangeArrowheads="1"/>
            </p:cNvSpPr>
            <p:nvPr/>
          </p:nvSpPr>
          <p:spPr bwMode="auto">
            <a:xfrm>
              <a:off x="1335" y="3400"/>
              <a:ext cx="7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Wait for call from below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0746" name="Freeform 30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9723" name="Text Box 31"/>
          <p:cNvSpPr txBox="1">
            <a:spLocks noChangeArrowheads="1"/>
          </p:cNvSpPr>
          <p:nvPr/>
        </p:nvSpPr>
        <p:spPr bwMode="auto">
          <a:xfrm>
            <a:off x="896938" y="4154488"/>
            <a:ext cx="108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CC0000"/>
                </a:solidFill>
              </a:rPr>
              <a:t>sender</a:t>
            </a:r>
          </a:p>
        </p:txBody>
      </p:sp>
      <p:sp>
        <p:nvSpPr>
          <p:cNvPr id="29724" name="Text Box 32"/>
          <p:cNvSpPr txBox="1">
            <a:spLocks noChangeArrowheads="1"/>
          </p:cNvSpPr>
          <p:nvPr/>
        </p:nvSpPr>
        <p:spPr bwMode="auto">
          <a:xfrm>
            <a:off x="6972300" y="1466850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CC0000"/>
                </a:solidFill>
              </a:rPr>
              <a:t>receiver</a:t>
            </a:r>
          </a:p>
        </p:txBody>
      </p:sp>
      <p:sp>
        <p:nvSpPr>
          <p:cNvPr id="30749" name="Line 33"/>
          <p:cNvSpPr>
            <a:spLocks noChangeShapeType="1"/>
          </p:cNvSpPr>
          <p:nvPr/>
        </p:nvSpPr>
        <p:spPr bwMode="auto">
          <a:xfrm>
            <a:off x="349250" y="2166938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0750" name="Text Box 34"/>
          <p:cNvSpPr txBox="1">
            <a:spLocks noChangeArrowheads="1"/>
          </p:cNvSpPr>
          <p:nvPr/>
        </p:nvSpPr>
        <p:spPr bwMode="auto">
          <a:xfrm>
            <a:off x="1031875" y="1212850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27" name="Text Box 35"/>
          <p:cNvSpPr txBox="1">
            <a:spLocks noChangeArrowheads="1"/>
          </p:cNvSpPr>
          <p:nvPr/>
        </p:nvSpPr>
        <p:spPr bwMode="auto">
          <a:xfrm>
            <a:off x="1462088" y="378618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35423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E492C849-61B6-475A-89AC-7947BDD20513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31748" name="Picture 4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7985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85738"/>
            <a:ext cx="7772400" cy="82867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rdt2.0: operation with no errors</a:t>
            </a:r>
            <a:endParaRPr lang="en-US" altLang="en-US" smtClean="0"/>
          </a:p>
        </p:txBody>
      </p:sp>
      <p:sp>
        <p:nvSpPr>
          <p:cNvPr id="31750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Wait for call from above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sndpkt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make_pkt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(data,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udt_send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sndpkt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)</a:t>
            </a:r>
            <a:endParaRPr lang="en-US" altLang="en-US" sz="1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3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54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udt_send(ACK)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5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rdt_rcv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rcvpkt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notcorrupt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rcvpkt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)</a:t>
            </a:r>
            <a:endParaRPr lang="en-US" altLang="en-US" sz="1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6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57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58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59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isACK(rcvpkt)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60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61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62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63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  isNAK(rcvpkt)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64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1765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31793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udt_send(NAK)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794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rdt_rcv(rcvpkt) &amp;&amp;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  corrupt(rcvpkt)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795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31766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31791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1792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Wait for ACK or NAK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1767" name="Freeform 25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68" name="Oval 26"/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1769" name="Text Box 27"/>
          <p:cNvSpPr txBox="1">
            <a:spLocks noChangeArrowheads="1"/>
          </p:cNvSpPr>
          <p:nvPr/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Wait for call from below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70" name="Freeform 28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88797" name="Group 29"/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31789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1790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288800" name="Group 32"/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31787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1788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31773" name="Text Box 35"/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8804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8805" name="Freeform 37"/>
          <p:cNvSpPr>
            <a:spLocks/>
          </p:cNvSpPr>
          <p:nvPr/>
        </p:nvSpPr>
        <p:spPr bwMode="auto">
          <a:xfrm>
            <a:off x="1011238" y="2006600"/>
            <a:ext cx="6697662" cy="3060700"/>
          </a:xfrm>
          <a:custGeom>
            <a:avLst/>
            <a:gdLst>
              <a:gd name="T0" fmla="*/ 0 w 4219"/>
              <a:gd name="T1" fmla="*/ 2147483647 h 1928"/>
              <a:gd name="T2" fmla="*/ 2147483647 w 4219"/>
              <a:gd name="T3" fmla="*/ 0 h 1928"/>
              <a:gd name="T4" fmla="*/ 2147483647 w 4219"/>
              <a:gd name="T5" fmla="*/ 2147483647 h 1928"/>
              <a:gd name="T6" fmla="*/ 2147483647 w 4219"/>
              <a:gd name="T7" fmla="*/ 2147483647 h 19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88806" name="Group 38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31785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1786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288809" name="Oval 41"/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88810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8811" name="Freeform 43"/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88812" name="Group 44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31783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1784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288815" name="Oval 47"/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758" name="Text Box 48"/>
          <p:cNvSpPr txBox="1">
            <a:spLocks noChangeArrowheads="1"/>
          </p:cNvSpPr>
          <p:nvPr/>
        </p:nvSpPr>
        <p:spPr bwMode="auto">
          <a:xfrm>
            <a:off x="1409700" y="38544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44201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8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05" grpId="0" animBg="1"/>
      <p:bldP spid="288809" grpId="0" animBg="1"/>
      <p:bldP spid="288811" grpId="0" animBg="1"/>
      <p:bldP spid="288815" grpId="0" animBg="1"/>
      <p:bldP spid="288815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E8A7E01F-0C68-43F6-B306-B49BC34B59CD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85738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rdt2.0: error scenario</a:t>
            </a:r>
            <a:endParaRPr lang="en-US" altLang="en-US" smtClean="0"/>
          </a:p>
        </p:txBody>
      </p:sp>
      <p:sp>
        <p:nvSpPr>
          <p:cNvPr id="32773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Wait for call from above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5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sndpkt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make_pkt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(data,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udt_send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sndpkt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)</a:t>
            </a:r>
            <a:endParaRPr lang="en-US" altLang="en-US" sz="1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6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2777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udt_send(ACK)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8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  notcorrupt(rcvpkt)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9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2780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2781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2782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isACK(rcvpkt)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3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2784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2785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6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  isNAK(rcvpkt)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7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2788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32821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udt_send(NAK)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822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rdt_rcv(rcvpkt) &amp;&amp;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  corrupt(rcvpkt)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823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32789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32819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2820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Wait for ACK or NAK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2790" name="Freeform 25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2791" name="Oval 26"/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2792" name="Text Box 27"/>
          <p:cNvSpPr txBox="1">
            <a:spLocks noChangeArrowheads="1"/>
          </p:cNvSpPr>
          <p:nvPr/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Wait for call from below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93" name="Freeform 28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89821" name="Group 29"/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32817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2818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289824" name="Group 32"/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32815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2816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32796" name="Text Box 35"/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9828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9829" name="Freeform 37"/>
          <p:cNvSpPr>
            <a:spLocks/>
          </p:cNvSpPr>
          <p:nvPr/>
        </p:nvSpPr>
        <p:spPr bwMode="auto">
          <a:xfrm>
            <a:off x="1011238" y="2006600"/>
            <a:ext cx="6940550" cy="654050"/>
          </a:xfrm>
          <a:custGeom>
            <a:avLst/>
            <a:gdLst>
              <a:gd name="T0" fmla="*/ 0 w 4372"/>
              <a:gd name="T1" fmla="*/ 2147483647 h 412"/>
              <a:gd name="T2" fmla="*/ 2147483647 w 4372"/>
              <a:gd name="T3" fmla="*/ 0 h 412"/>
              <a:gd name="T4" fmla="*/ 2147483647 w 4372"/>
              <a:gd name="T5" fmla="*/ 2147483647 h 412"/>
              <a:gd name="T6" fmla="*/ 2147483647 w 4372"/>
              <a:gd name="T7" fmla="*/ 2147483647 h 4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89830" name="Group 38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32813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2814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289833" name="Oval 41"/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89834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9835" name="Freeform 43"/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89836" name="Group 44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32811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2812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289839" name="Oval 47"/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89840" name="Line 48"/>
          <p:cNvSpPr>
            <a:spLocks noChangeShapeType="1"/>
          </p:cNvSpPr>
          <p:nvPr/>
        </p:nvSpPr>
        <p:spPr bwMode="auto">
          <a:xfrm>
            <a:off x="6553200" y="2493963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9841" name="Freeform 49"/>
          <p:cNvSpPr>
            <a:spLocks/>
          </p:cNvSpPr>
          <p:nvPr/>
        </p:nvSpPr>
        <p:spPr bwMode="auto">
          <a:xfrm>
            <a:off x="3657600" y="2216150"/>
            <a:ext cx="4378325" cy="1025525"/>
          </a:xfrm>
          <a:custGeom>
            <a:avLst/>
            <a:gdLst>
              <a:gd name="T0" fmla="*/ 2147483647 w 2758"/>
              <a:gd name="T1" fmla="*/ 2147483647 h 646"/>
              <a:gd name="T2" fmla="*/ 2147483647 w 2758"/>
              <a:gd name="T3" fmla="*/ 2147483647 h 646"/>
              <a:gd name="T4" fmla="*/ 2147483647 w 2758"/>
              <a:gd name="T5" fmla="*/ 0 h 646"/>
              <a:gd name="T6" fmla="*/ 0 w 2758"/>
              <a:gd name="T7" fmla="*/ 0 h 6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9842" name="Line 50"/>
          <p:cNvSpPr>
            <a:spLocks noChangeShapeType="1"/>
          </p:cNvSpPr>
          <p:nvPr/>
        </p:nvSpPr>
        <p:spPr bwMode="auto">
          <a:xfrm>
            <a:off x="3548063" y="2090738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9843" name="Freeform 51"/>
          <p:cNvSpPr>
            <a:spLocks/>
          </p:cNvSpPr>
          <p:nvPr/>
        </p:nvSpPr>
        <p:spPr bwMode="auto">
          <a:xfrm>
            <a:off x="3643313" y="2951163"/>
            <a:ext cx="4073525" cy="2133600"/>
          </a:xfrm>
          <a:custGeom>
            <a:avLst/>
            <a:gdLst>
              <a:gd name="T0" fmla="*/ 0 w 2566"/>
              <a:gd name="T1" fmla="*/ 0 h 1344"/>
              <a:gd name="T2" fmla="*/ 2147483647 w 2566"/>
              <a:gd name="T3" fmla="*/ 0 h 1344"/>
              <a:gd name="T4" fmla="*/ 2147483647 w 2566"/>
              <a:gd name="T5" fmla="*/ 2147483647 h 1344"/>
              <a:gd name="T6" fmla="*/ 2147483647 w 2566"/>
              <a:gd name="T7" fmla="*/ 2147483647 h 13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85" name="Text Box 52"/>
          <p:cNvSpPr txBox="1">
            <a:spLocks noChangeArrowheads="1"/>
          </p:cNvSpPr>
          <p:nvPr/>
        </p:nvSpPr>
        <p:spPr bwMode="auto">
          <a:xfrm>
            <a:off x="1435100" y="386873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pic>
        <p:nvPicPr>
          <p:cNvPr id="32810" name="Picture 5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847725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2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9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9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9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98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89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89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89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2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29" grpId="0" animBg="1"/>
      <p:bldP spid="289833" grpId="0" animBg="1"/>
      <p:bldP spid="289835" grpId="0" animBg="1"/>
      <p:bldP spid="289839" grpId="0" animBg="1"/>
      <p:bldP spid="289839" grpId="1" animBg="1"/>
      <p:bldP spid="289841" grpId="0" animBg="1"/>
      <p:bldP spid="2898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027B1B53-9CDF-468F-A0A6-C06476FCF12F}" type="slidenum">
              <a:rPr lang="en-US" altLang="en-US" sz="1200">
                <a:solidFill>
                  <a:srgbClr val="000000"/>
                </a:solidFill>
              </a:rPr>
              <a:pPr/>
              <a:t>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17411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27568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277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7A14AE1E-A482-4E6B-AE2C-2902CD228F21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185738"/>
            <a:ext cx="7772400" cy="10191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rdt2.0 has a fatal flaw!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1175" y="1589088"/>
            <a:ext cx="3810000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dirty="0" smtClean="0">
                <a:solidFill>
                  <a:srgbClr val="CC0000"/>
                </a:solidFill>
              </a:rPr>
              <a:t>what happens if ACK/NAK corrupted?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/>
              <a:t>sender doesn</a:t>
            </a:r>
            <a:r>
              <a:rPr lang="en-US" altLang="ja-JP" sz="2400" dirty="0" smtClean="0"/>
              <a:t>’t know what happened at receiver!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/>
              <a:t>can</a:t>
            </a:r>
            <a:r>
              <a:rPr lang="en-US" altLang="ja-JP" sz="2400" dirty="0" smtClean="0"/>
              <a:t>’t just retransmit: possible duplicate</a:t>
            </a:r>
            <a:endParaRPr lang="en-US" altLang="ja-JP" dirty="0" smtClean="0"/>
          </a:p>
          <a:p>
            <a:pPr>
              <a:lnSpc>
                <a:spcPct val="8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endParaRPr lang="en-US" altLang="en-US" sz="2400" dirty="0" smtClean="0"/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endParaRPr lang="en-US" altLang="en-US" dirty="0" smtClean="0"/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endParaRPr lang="en-US" altLang="en-US" dirty="0" smtClean="0"/>
          </a:p>
        </p:txBody>
      </p:sp>
      <p:sp>
        <p:nvSpPr>
          <p:cNvPr id="3471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3810000" cy="256222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3200" dirty="0" smtClean="0">
                <a:solidFill>
                  <a:srgbClr val="CC0000"/>
                </a:solidFill>
              </a:rPr>
              <a:t>handling duplicates</a:t>
            </a:r>
            <a:r>
              <a:rPr lang="en-US" altLang="en-US" sz="3200" dirty="0" smtClean="0">
                <a:solidFill>
                  <a:srgbClr val="FF0000"/>
                </a:solidFill>
              </a:rPr>
              <a:t>: </a:t>
            </a:r>
          </a:p>
          <a:p>
            <a:pPr>
              <a:defRPr/>
            </a:pPr>
            <a:r>
              <a:rPr lang="en-US" altLang="en-US" sz="2400" dirty="0" smtClean="0"/>
              <a:t>sender retransmits current </a:t>
            </a:r>
            <a:r>
              <a:rPr lang="en-US" altLang="en-US" sz="2400" dirty="0" err="1" smtClean="0"/>
              <a:t>pkt</a:t>
            </a:r>
            <a:r>
              <a:rPr lang="en-US" altLang="en-US" sz="2400" dirty="0" smtClean="0"/>
              <a:t> if ACK/NAK corrupted</a:t>
            </a:r>
          </a:p>
          <a:p>
            <a:pPr>
              <a:defRPr/>
            </a:pPr>
            <a:r>
              <a:rPr lang="en-US" altLang="en-US" sz="2400" dirty="0" smtClean="0"/>
              <a:t>sender adds </a:t>
            </a:r>
            <a:r>
              <a:rPr lang="en-US" altLang="en-US" sz="2400" i="1" dirty="0" smtClean="0">
                <a:solidFill>
                  <a:srgbClr val="000099"/>
                </a:solidFill>
              </a:rPr>
              <a:t>sequence number</a:t>
            </a:r>
            <a:r>
              <a:rPr lang="en-US" altLang="en-US" sz="2400" dirty="0" smtClean="0"/>
              <a:t> to each </a:t>
            </a:r>
            <a:r>
              <a:rPr lang="en-US" altLang="en-US" sz="2400" dirty="0" err="1" smtClean="0"/>
              <a:t>pkt</a:t>
            </a:r>
            <a:endParaRPr lang="en-US" altLang="en-US" sz="2400" dirty="0" smtClean="0"/>
          </a:p>
          <a:p>
            <a:pPr>
              <a:defRPr/>
            </a:pPr>
            <a:r>
              <a:rPr lang="en-US" altLang="en-US" sz="2400" dirty="0" smtClean="0"/>
              <a:t>receiver discards (doesn</a:t>
            </a:r>
            <a:r>
              <a:rPr lang="en-US" altLang="ja-JP" sz="2400" dirty="0" smtClean="0"/>
              <a:t>’t deliver up) duplicate </a:t>
            </a:r>
            <a:r>
              <a:rPr lang="en-US" altLang="ja-JP" sz="2400" dirty="0" err="1" smtClean="0"/>
              <a:t>pkt</a:t>
            </a:r>
            <a:endParaRPr lang="en-US" altLang="en-US" sz="2400" dirty="0" smtClean="0"/>
          </a:p>
        </p:txBody>
      </p:sp>
      <p:pic>
        <p:nvPicPr>
          <p:cNvPr id="33799" name="Picture 1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928688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7149" name="Group 13"/>
          <p:cNvGrpSpPr>
            <a:grpSpLocks/>
          </p:cNvGrpSpPr>
          <p:nvPr/>
        </p:nvGrpSpPr>
        <p:grpSpPr bwMode="auto">
          <a:xfrm>
            <a:off x="2463800" y="4445000"/>
            <a:ext cx="4092575" cy="1603375"/>
            <a:chOff x="1552" y="2800"/>
            <a:chExt cx="2578" cy="1010"/>
          </a:xfrm>
        </p:grpSpPr>
        <p:sp>
          <p:nvSpPr>
            <p:cNvPr id="32777" name="Rectangle 7"/>
            <p:cNvSpPr>
              <a:spLocks noChangeArrowheads="1"/>
            </p:cNvSpPr>
            <p:nvPr/>
          </p:nvSpPr>
          <p:spPr bwMode="auto">
            <a:xfrm>
              <a:off x="1552" y="2974"/>
              <a:ext cx="2578" cy="83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2778" name="Rectangle 9"/>
            <p:cNvSpPr>
              <a:spLocks noChangeArrowheads="1"/>
            </p:cNvSpPr>
            <p:nvPr/>
          </p:nvSpPr>
          <p:spPr bwMode="auto">
            <a:xfrm>
              <a:off x="2226" y="2913"/>
              <a:ext cx="1038" cy="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2779" name="Text Box 10"/>
            <p:cNvSpPr txBox="1">
              <a:spLocks noChangeArrowheads="1"/>
            </p:cNvSpPr>
            <p:nvPr/>
          </p:nvSpPr>
          <p:spPr bwMode="auto">
            <a:xfrm>
              <a:off x="1724" y="2800"/>
              <a:ext cx="1340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dirty="0" smtClean="0">
                  <a:solidFill>
                    <a:srgbClr val="CC0000"/>
                  </a:solidFill>
                  <a:latin typeface="Gill Sans MT" charset="0"/>
                </a:rPr>
                <a:t>stop and wait</a:t>
              </a:r>
            </a:p>
          </p:txBody>
        </p:sp>
        <p:sp>
          <p:nvSpPr>
            <p:cNvPr id="32780" name="Text Box 6"/>
            <p:cNvSpPr txBox="1">
              <a:spLocks noChangeArrowheads="1"/>
            </p:cNvSpPr>
            <p:nvPr/>
          </p:nvSpPr>
          <p:spPr bwMode="auto">
            <a:xfrm>
              <a:off x="1665" y="3052"/>
              <a:ext cx="2452" cy="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smtClean="0">
                  <a:solidFill>
                    <a:srgbClr val="000000"/>
                  </a:solidFill>
                  <a:latin typeface="Gill Sans MT" charset="0"/>
                </a:rPr>
                <a:t>sender sends one packet, 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smtClean="0">
                  <a:solidFill>
                    <a:srgbClr val="000000"/>
                  </a:solidFill>
                  <a:latin typeface="Gill Sans MT" charset="0"/>
                </a:rPr>
                <a:t>then waits for receiver 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smtClean="0">
                  <a:solidFill>
                    <a:srgbClr val="000000"/>
                  </a:solidFill>
                  <a:latin typeface="Gill Sans MT" charset="0"/>
                </a:rPr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99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  <p:bldP spid="34714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161925"/>
            <a:ext cx="8277225" cy="974725"/>
          </a:xfrm>
        </p:spPr>
        <p:txBody>
          <a:bodyPr/>
          <a:lstStyle/>
          <a:p>
            <a:pPr>
              <a:defRPr/>
            </a:pPr>
            <a:r>
              <a:rPr lang="en-US" altLang="en-US" sz="3600" dirty="0" smtClean="0"/>
              <a:t>rdt2.1: sender, handles garbled ACK/NAKs</a:t>
            </a:r>
            <a:endParaRPr lang="en-US" altLang="en-US" dirty="0" smtClean="0"/>
          </a:p>
        </p:txBody>
      </p:sp>
      <p:sp>
        <p:nvSpPr>
          <p:cNvPr id="3379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379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28888A30-ABE4-485A-9E48-19D8B6F20E3C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34820" name="Picture 39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8255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Oval 3"/>
          <p:cNvSpPr>
            <a:spLocks noChangeArrowheads="1"/>
          </p:cNvSpPr>
          <p:nvPr/>
        </p:nvSpPr>
        <p:spPr bwMode="auto">
          <a:xfrm>
            <a:off x="2868613" y="2306638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2816225" y="2395538"/>
            <a:ext cx="1090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Wait for call 0 from above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4" name="Text Box 5"/>
          <p:cNvSpPr txBox="1">
            <a:spLocks noChangeArrowheads="1"/>
          </p:cNvSpPr>
          <p:nvPr/>
        </p:nvSpPr>
        <p:spPr bwMode="auto">
          <a:xfrm>
            <a:off x="3124200" y="1577975"/>
            <a:ext cx="3694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sndpkt = make_pkt(0, 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5" name="Text Box 6"/>
          <p:cNvSpPr txBox="1">
            <a:spLocks noChangeArrowheads="1"/>
          </p:cNvSpPr>
          <p:nvPr/>
        </p:nvSpPr>
        <p:spPr bwMode="auto">
          <a:xfrm>
            <a:off x="3138488" y="1265238"/>
            <a:ext cx="21113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6" name="Line 7"/>
          <p:cNvSpPr>
            <a:spLocks noChangeShapeType="1"/>
          </p:cNvSpPr>
          <p:nvPr/>
        </p:nvSpPr>
        <p:spPr bwMode="auto">
          <a:xfrm>
            <a:off x="3255963" y="1630363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27" name="Line 8"/>
          <p:cNvSpPr>
            <a:spLocks noChangeShapeType="1"/>
          </p:cNvSpPr>
          <p:nvPr/>
        </p:nvSpPr>
        <p:spPr bwMode="auto">
          <a:xfrm>
            <a:off x="2593975" y="2262188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28" name="Freeform 9"/>
          <p:cNvSpPr>
            <a:spLocks/>
          </p:cNvSpPr>
          <p:nvPr/>
        </p:nvSpPr>
        <p:spPr bwMode="auto">
          <a:xfrm rot="-6989453">
            <a:off x="2179638" y="4603750"/>
            <a:ext cx="9525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4829" name="Group 10"/>
          <p:cNvGrpSpPr>
            <a:grpSpLocks/>
          </p:cNvGrpSpPr>
          <p:nvPr/>
        </p:nvGrpSpPr>
        <p:grpSpPr bwMode="auto">
          <a:xfrm>
            <a:off x="4702175" y="2254250"/>
            <a:ext cx="1089025" cy="865188"/>
            <a:chOff x="2848" y="1499"/>
            <a:chExt cx="660" cy="510"/>
          </a:xfrm>
        </p:grpSpPr>
        <p:sp>
          <p:nvSpPr>
            <p:cNvPr id="34856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4857" name="Text Box 12"/>
            <p:cNvSpPr txBox="1">
              <a:spLocks noChangeArrowheads="1"/>
            </p:cNvSpPr>
            <p:nvPr/>
          </p:nvSpPr>
          <p:spPr bwMode="auto">
            <a:xfrm>
              <a:off x="2848" y="1535"/>
              <a:ext cx="6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ACK or NAK 0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4830" name="Freeform 13"/>
          <p:cNvSpPr>
            <a:spLocks/>
          </p:cNvSpPr>
          <p:nvPr/>
        </p:nvSpPr>
        <p:spPr bwMode="auto">
          <a:xfrm flipV="1">
            <a:off x="3425825" y="2132013"/>
            <a:ext cx="1482725" cy="22066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1" name="Freeform 14"/>
          <p:cNvSpPr>
            <a:spLocks/>
          </p:cNvSpPr>
          <p:nvPr/>
        </p:nvSpPr>
        <p:spPr bwMode="auto">
          <a:xfrm rot="-1357180">
            <a:off x="5589588" y="2116138"/>
            <a:ext cx="466725" cy="685800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5913438" y="2678113"/>
            <a:ext cx="2262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3" name="Text Box 16"/>
          <p:cNvSpPr txBox="1">
            <a:spLocks noChangeArrowheads="1"/>
          </p:cNvSpPr>
          <p:nvPr/>
        </p:nvSpPr>
        <p:spPr bwMode="auto">
          <a:xfrm>
            <a:off x="5875338" y="1920875"/>
            <a:ext cx="25638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( corrupt(rcvpkt) ||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isNAK(rcvpkt) 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>
            <a:off x="6045200" y="2717800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5" name="Freeform 18"/>
          <p:cNvSpPr>
            <a:spLocks/>
          </p:cNvSpPr>
          <p:nvPr/>
        </p:nvSpPr>
        <p:spPr bwMode="auto">
          <a:xfrm rot="16200000" flipV="1">
            <a:off x="2201863" y="3492500"/>
            <a:ext cx="1266825" cy="12382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6" name="Freeform 19"/>
          <p:cNvSpPr>
            <a:spLocks/>
          </p:cNvSpPr>
          <p:nvPr/>
        </p:nvSpPr>
        <p:spPr bwMode="auto">
          <a:xfrm>
            <a:off x="3600450" y="4779963"/>
            <a:ext cx="1606550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7" name="Freeform 20"/>
          <p:cNvSpPr>
            <a:spLocks/>
          </p:cNvSpPr>
          <p:nvPr/>
        </p:nvSpPr>
        <p:spPr bwMode="auto">
          <a:xfrm rot="5400000" flipH="1" flipV="1">
            <a:off x="4970462" y="3440113"/>
            <a:ext cx="1363663" cy="204788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8" name="Text Box 21"/>
          <p:cNvSpPr txBox="1">
            <a:spLocks noChangeArrowheads="1"/>
          </p:cNvSpPr>
          <p:nvPr/>
        </p:nvSpPr>
        <p:spPr bwMode="auto">
          <a:xfrm>
            <a:off x="3365500" y="5364163"/>
            <a:ext cx="376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sndpkt = make_pkt(1, 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9" name="Text Box 22"/>
          <p:cNvSpPr txBox="1">
            <a:spLocks noChangeArrowheads="1"/>
          </p:cNvSpPr>
          <p:nvPr/>
        </p:nvSpPr>
        <p:spPr bwMode="auto">
          <a:xfrm>
            <a:off x="3435350" y="5026025"/>
            <a:ext cx="23891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0" name="Line 23"/>
          <p:cNvSpPr>
            <a:spLocks noChangeShapeType="1"/>
          </p:cNvSpPr>
          <p:nvPr/>
        </p:nvSpPr>
        <p:spPr bwMode="auto">
          <a:xfrm>
            <a:off x="3482975" y="5378450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41" name="Text Box 24"/>
          <p:cNvSpPr txBox="1">
            <a:spLocks noChangeArrowheads="1"/>
          </p:cNvSpPr>
          <p:nvPr/>
        </p:nvSpPr>
        <p:spPr bwMode="auto">
          <a:xfrm>
            <a:off x="5692775" y="3173413"/>
            <a:ext cx="29956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&amp;&amp; isACK(rcvpkt) </a:t>
            </a:r>
          </a:p>
        </p:txBody>
      </p:sp>
      <p:sp>
        <p:nvSpPr>
          <p:cNvPr id="34842" name="Line 25"/>
          <p:cNvSpPr>
            <a:spLocks noChangeShapeType="1"/>
          </p:cNvSpPr>
          <p:nvPr/>
        </p:nvSpPr>
        <p:spPr bwMode="auto">
          <a:xfrm>
            <a:off x="5821363" y="39846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43" name="Text Box 26"/>
          <p:cNvSpPr txBox="1">
            <a:spLocks noChangeArrowheads="1"/>
          </p:cNvSpPr>
          <p:nvPr/>
        </p:nvSpPr>
        <p:spPr bwMode="auto">
          <a:xfrm>
            <a:off x="720725" y="5435600"/>
            <a:ext cx="1819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4" name="Text Box 27"/>
          <p:cNvSpPr txBox="1">
            <a:spLocks noChangeArrowheads="1"/>
          </p:cNvSpPr>
          <p:nvPr/>
        </p:nvSpPr>
        <p:spPr bwMode="auto">
          <a:xfrm>
            <a:off x="695325" y="4618038"/>
            <a:ext cx="20113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( corrupt(rcvpkt) ||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isNAK(rcvpkt) 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5" name="Line 28"/>
          <p:cNvSpPr>
            <a:spLocks noChangeShapeType="1"/>
          </p:cNvSpPr>
          <p:nvPr/>
        </p:nvSpPr>
        <p:spPr bwMode="auto">
          <a:xfrm>
            <a:off x="811213" y="5443538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46" name="Text Box 29"/>
          <p:cNvSpPr txBox="1">
            <a:spLocks noChangeArrowheads="1"/>
          </p:cNvSpPr>
          <p:nvPr/>
        </p:nvSpPr>
        <p:spPr bwMode="auto">
          <a:xfrm>
            <a:off x="638175" y="3016250"/>
            <a:ext cx="21097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&amp;&amp; isACK(rcvpkt)</a:t>
            </a: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7" name="Line 30"/>
          <p:cNvSpPr>
            <a:spLocks noChangeShapeType="1"/>
          </p:cNvSpPr>
          <p:nvPr/>
        </p:nvSpPr>
        <p:spPr bwMode="auto">
          <a:xfrm>
            <a:off x="782638" y="3854450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4848" name="Group 31"/>
          <p:cNvGrpSpPr>
            <a:grpSpLocks/>
          </p:cNvGrpSpPr>
          <p:nvPr/>
        </p:nvGrpSpPr>
        <p:grpSpPr bwMode="auto">
          <a:xfrm>
            <a:off x="4852988" y="4200525"/>
            <a:ext cx="1117600" cy="823913"/>
            <a:chOff x="4156" y="2812"/>
            <a:chExt cx="704" cy="519"/>
          </a:xfrm>
        </p:grpSpPr>
        <p:sp>
          <p:nvSpPr>
            <p:cNvPr id="34854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4855" name="Text Box 33"/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 call 1 from above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4849" name="Group 34"/>
          <p:cNvGrpSpPr>
            <a:grpSpLocks/>
          </p:cNvGrpSpPr>
          <p:nvPr/>
        </p:nvGrpSpPr>
        <p:grpSpPr bwMode="auto">
          <a:xfrm>
            <a:off x="2663825" y="4146550"/>
            <a:ext cx="1046163" cy="823913"/>
            <a:chOff x="4916" y="3266"/>
            <a:chExt cx="659" cy="519"/>
          </a:xfrm>
        </p:grpSpPr>
        <p:sp>
          <p:nvSpPr>
            <p:cNvPr id="34852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4853" name="Text Box 36"/>
            <p:cNvSpPr txBox="1">
              <a:spLocks noChangeArrowheads="1"/>
            </p:cNvSpPr>
            <p:nvPr/>
          </p:nvSpPr>
          <p:spPr bwMode="auto">
            <a:xfrm>
              <a:off x="4916" y="3319"/>
              <a:ext cx="6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ACK or NAK 1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3826" name="Text Box 37"/>
          <p:cNvSpPr txBox="1">
            <a:spLocks noChangeArrowheads="1"/>
          </p:cNvSpPr>
          <p:nvPr/>
        </p:nvSpPr>
        <p:spPr bwMode="auto">
          <a:xfrm>
            <a:off x="6203950" y="39941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sp>
        <p:nvSpPr>
          <p:cNvPr id="33827" name="Text Box 38"/>
          <p:cNvSpPr txBox="1">
            <a:spLocks noChangeArrowheads="1"/>
          </p:cNvSpPr>
          <p:nvPr/>
        </p:nvSpPr>
        <p:spPr bwMode="auto">
          <a:xfrm>
            <a:off x="1354138" y="386873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50127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D6C6C66F-AC16-4F76-A921-EF5E01F2EE0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grpSp>
        <p:nvGrpSpPr>
          <p:cNvPr id="35844" name="Group 3"/>
          <p:cNvGrpSpPr>
            <a:grpSpLocks/>
          </p:cNvGrpSpPr>
          <p:nvPr/>
        </p:nvGrpSpPr>
        <p:grpSpPr bwMode="auto">
          <a:xfrm>
            <a:off x="3038475" y="3352800"/>
            <a:ext cx="817563" cy="795338"/>
            <a:chOff x="963" y="1131"/>
            <a:chExt cx="515" cy="501"/>
          </a:xfrm>
        </p:grpSpPr>
        <p:sp>
          <p:nvSpPr>
            <p:cNvPr id="35875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76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 from below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2874963" y="22828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46" name="Freeform 7"/>
          <p:cNvSpPr>
            <a:spLocks/>
          </p:cNvSpPr>
          <p:nvPr/>
        </p:nvSpPr>
        <p:spPr bwMode="auto">
          <a:xfrm flipV="1">
            <a:off x="3556000" y="260032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6116638" y="295910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make_pkt(NAK,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6119813" y="3671888"/>
            <a:ext cx="26241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not corrupt(rcvpkt)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has_seq0(rcvpkt)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9" name="Line 10"/>
          <p:cNvSpPr>
            <a:spLocks noChangeShapeType="1"/>
          </p:cNvSpPr>
          <p:nvPr/>
        </p:nvSpPr>
        <p:spPr bwMode="auto">
          <a:xfrm>
            <a:off x="6203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0" name="Freeform 11"/>
          <p:cNvSpPr>
            <a:spLocks/>
          </p:cNvSpPr>
          <p:nvPr/>
        </p:nvSpPr>
        <p:spPr bwMode="auto">
          <a:xfrm>
            <a:off x="3573463" y="416877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1" name="Text Box 12"/>
          <p:cNvSpPr txBox="1">
            <a:spLocks noChangeArrowheads="1"/>
          </p:cNvSpPr>
          <p:nvPr/>
        </p:nvSpPr>
        <p:spPr bwMode="auto">
          <a:xfrm>
            <a:off x="2962275" y="4749800"/>
            <a:ext cx="3581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&amp;&amp; has_seq1(rcvpkt)</a:t>
            </a: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2" name="Line 13"/>
          <p:cNvSpPr>
            <a:spLocks noChangeShapeType="1"/>
          </p:cNvSpPr>
          <p:nvPr/>
        </p:nvSpPr>
        <p:spPr bwMode="auto">
          <a:xfrm>
            <a:off x="3028950" y="53070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3" name="Text Box 14"/>
          <p:cNvSpPr txBox="1">
            <a:spLocks noChangeArrowheads="1"/>
          </p:cNvSpPr>
          <p:nvPr/>
        </p:nvSpPr>
        <p:spPr bwMode="auto">
          <a:xfrm>
            <a:off x="2971800" y="5362575"/>
            <a:ext cx="38528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35854" name="Group 15"/>
          <p:cNvGrpSpPr>
            <a:grpSpLocks/>
          </p:cNvGrpSpPr>
          <p:nvPr/>
        </p:nvGrpSpPr>
        <p:grpSpPr bwMode="auto">
          <a:xfrm>
            <a:off x="4737100" y="3387725"/>
            <a:ext cx="825500" cy="796925"/>
            <a:chOff x="4398" y="3133"/>
            <a:chExt cx="520" cy="502"/>
          </a:xfrm>
        </p:grpSpPr>
        <p:sp>
          <p:nvSpPr>
            <p:cNvPr id="35873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74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1 from below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5855" name="Freeform 18"/>
          <p:cNvSpPr>
            <a:spLocks/>
          </p:cNvSpPr>
          <p:nvPr/>
        </p:nvSpPr>
        <p:spPr bwMode="auto">
          <a:xfrm rot="-1361013">
            <a:off x="5437188" y="2979738"/>
            <a:ext cx="839787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6" name="Text Box 19"/>
          <p:cNvSpPr txBox="1">
            <a:spLocks noChangeArrowheads="1"/>
          </p:cNvSpPr>
          <p:nvPr/>
        </p:nvSpPr>
        <p:spPr bwMode="auto">
          <a:xfrm>
            <a:off x="3124200" y="1284288"/>
            <a:ext cx="3981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&amp;&amp; has_seq0(rcvpkt) 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7" name="Line 20"/>
          <p:cNvSpPr>
            <a:spLocks noChangeShapeType="1"/>
          </p:cNvSpPr>
          <p:nvPr/>
        </p:nvSpPr>
        <p:spPr bwMode="auto">
          <a:xfrm>
            <a:off x="3233738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8" name="Text Box 21"/>
          <p:cNvSpPr txBox="1">
            <a:spLocks noChangeArrowheads="1"/>
          </p:cNvSpPr>
          <p:nvPr/>
        </p:nvSpPr>
        <p:spPr bwMode="auto">
          <a:xfrm>
            <a:off x="3136900" y="1811338"/>
            <a:ext cx="34750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9" name="Freeform 22"/>
          <p:cNvSpPr>
            <a:spLocks/>
          </p:cNvSpPr>
          <p:nvPr/>
        </p:nvSpPr>
        <p:spPr bwMode="auto">
          <a:xfrm rot="1020547">
            <a:off x="5461000" y="37036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0" name="Text Box 23"/>
          <p:cNvSpPr txBox="1">
            <a:spLocks noChangeArrowheads="1"/>
          </p:cNvSpPr>
          <p:nvPr/>
        </p:nvSpPr>
        <p:spPr bwMode="auto">
          <a:xfrm>
            <a:off x="6067425" y="2662238"/>
            <a:ext cx="2871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(corrupt(rcvpkt)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1" name="Line 24"/>
          <p:cNvSpPr>
            <a:spLocks noChangeShapeType="1"/>
          </p:cNvSpPr>
          <p:nvPr/>
        </p:nvSpPr>
        <p:spPr bwMode="auto">
          <a:xfrm>
            <a:off x="6205538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2" name="Text Box 25"/>
          <p:cNvSpPr txBox="1">
            <a:spLocks noChangeArrowheads="1"/>
          </p:cNvSpPr>
          <p:nvPr/>
        </p:nvSpPr>
        <p:spPr bwMode="auto">
          <a:xfrm>
            <a:off x="6075363" y="4424363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3" name="Text Box 26"/>
          <p:cNvSpPr txBox="1">
            <a:spLocks noChangeArrowheads="1"/>
          </p:cNvSpPr>
          <p:nvPr/>
        </p:nvSpPr>
        <p:spPr bwMode="auto">
          <a:xfrm>
            <a:off x="193675" y="3651250"/>
            <a:ext cx="26241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not corrupt(rcvpkt)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has_seq1(rcvpkt)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4" name="Line 27"/>
          <p:cNvSpPr>
            <a:spLocks noChangeShapeType="1"/>
          </p:cNvSpPr>
          <p:nvPr/>
        </p:nvSpPr>
        <p:spPr bwMode="auto">
          <a:xfrm>
            <a:off x="277813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5" name="Text Box 28"/>
          <p:cNvSpPr txBox="1">
            <a:spLocks noChangeArrowheads="1"/>
          </p:cNvSpPr>
          <p:nvPr/>
        </p:nvSpPr>
        <p:spPr bwMode="auto">
          <a:xfrm>
            <a:off x="141288" y="2598738"/>
            <a:ext cx="28717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(corrupt(rcvpkt)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6" name="Line 29"/>
          <p:cNvSpPr>
            <a:spLocks noChangeShapeType="1"/>
          </p:cNvSpPr>
          <p:nvPr/>
        </p:nvSpPr>
        <p:spPr bwMode="auto">
          <a:xfrm>
            <a:off x="279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7" name="Text Box 30"/>
          <p:cNvSpPr txBox="1">
            <a:spLocks noChangeArrowheads="1"/>
          </p:cNvSpPr>
          <p:nvPr/>
        </p:nvSpPr>
        <p:spPr bwMode="auto">
          <a:xfrm>
            <a:off x="225425" y="4381500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8" name="Text Box 31"/>
          <p:cNvSpPr txBox="1">
            <a:spLocks noChangeArrowheads="1"/>
          </p:cNvSpPr>
          <p:nvPr/>
        </p:nvSpPr>
        <p:spPr bwMode="auto">
          <a:xfrm>
            <a:off x="201613" y="294005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make_pkt(NAK,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9" name="Freeform 32"/>
          <p:cNvSpPr>
            <a:spLocks/>
          </p:cNvSpPr>
          <p:nvPr/>
        </p:nvSpPr>
        <p:spPr bwMode="auto">
          <a:xfrm rot="20579453" flipH="1">
            <a:off x="2235200" y="36401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70" name="Freeform 33"/>
          <p:cNvSpPr>
            <a:spLocks/>
          </p:cNvSpPr>
          <p:nvPr/>
        </p:nvSpPr>
        <p:spPr bwMode="auto">
          <a:xfrm rot="1361013" flipH="1">
            <a:off x="2222500" y="29924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pic>
        <p:nvPicPr>
          <p:cNvPr id="35871" name="Picture 34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8255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85738"/>
            <a:ext cx="8324850" cy="941387"/>
          </a:xfrm>
        </p:spPr>
        <p:txBody>
          <a:bodyPr/>
          <a:lstStyle/>
          <a:p>
            <a:pPr>
              <a:defRPr/>
            </a:pPr>
            <a:r>
              <a:rPr lang="en-US" altLang="en-US" sz="3600" dirty="0" smtClean="0"/>
              <a:t>rdt2.1: receiver, handles garbled </a:t>
            </a:r>
            <a:r>
              <a:rPr lang="en-US" altLang="en-US" sz="3200" dirty="0" smtClean="0"/>
              <a:t>ACK/NAKs</a:t>
            </a: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32943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379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28888A30-ABE4-485A-9E48-19D8B6F20E3C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161925"/>
            <a:ext cx="8277225" cy="974725"/>
          </a:xfrm>
        </p:spPr>
        <p:txBody>
          <a:bodyPr/>
          <a:lstStyle/>
          <a:p>
            <a:pPr>
              <a:defRPr/>
            </a:pPr>
            <a:r>
              <a:rPr lang="en-US" altLang="en-US" sz="3600" dirty="0" smtClean="0"/>
              <a:t>(Question) rdt2.1: sender</a:t>
            </a:r>
            <a:endParaRPr lang="en-US" altLang="en-US" dirty="0" smtClean="0"/>
          </a:p>
        </p:txBody>
      </p:sp>
      <p:sp>
        <p:nvSpPr>
          <p:cNvPr id="34822" name="Oval 3"/>
          <p:cNvSpPr>
            <a:spLocks noChangeArrowheads="1"/>
          </p:cNvSpPr>
          <p:nvPr/>
        </p:nvSpPr>
        <p:spPr bwMode="auto">
          <a:xfrm>
            <a:off x="2868613" y="2306638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2816225" y="2395538"/>
            <a:ext cx="1090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Wait for call 0 from above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4" name="Text Box 5"/>
          <p:cNvSpPr txBox="1">
            <a:spLocks noChangeArrowheads="1"/>
          </p:cNvSpPr>
          <p:nvPr/>
        </p:nvSpPr>
        <p:spPr bwMode="auto">
          <a:xfrm>
            <a:off x="3124200" y="1577975"/>
            <a:ext cx="3694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sndpkt = make_pkt(0, 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5" name="Text Box 6"/>
          <p:cNvSpPr txBox="1">
            <a:spLocks noChangeArrowheads="1"/>
          </p:cNvSpPr>
          <p:nvPr/>
        </p:nvSpPr>
        <p:spPr bwMode="auto">
          <a:xfrm>
            <a:off x="3138488" y="1265238"/>
            <a:ext cx="21113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6" name="Line 7"/>
          <p:cNvSpPr>
            <a:spLocks noChangeShapeType="1"/>
          </p:cNvSpPr>
          <p:nvPr/>
        </p:nvSpPr>
        <p:spPr bwMode="auto">
          <a:xfrm>
            <a:off x="3255963" y="1630363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27" name="Line 8"/>
          <p:cNvSpPr>
            <a:spLocks noChangeShapeType="1"/>
          </p:cNvSpPr>
          <p:nvPr/>
        </p:nvSpPr>
        <p:spPr bwMode="auto">
          <a:xfrm>
            <a:off x="2593975" y="2262188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28" name="Freeform 9"/>
          <p:cNvSpPr>
            <a:spLocks/>
          </p:cNvSpPr>
          <p:nvPr/>
        </p:nvSpPr>
        <p:spPr bwMode="auto">
          <a:xfrm rot="-6989453">
            <a:off x="2179638" y="4603750"/>
            <a:ext cx="9525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4829" name="Group 10"/>
          <p:cNvGrpSpPr>
            <a:grpSpLocks/>
          </p:cNvGrpSpPr>
          <p:nvPr/>
        </p:nvGrpSpPr>
        <p:grpSpPr bwMode="auto">
          <a:xfrm>
            <a:off x="4702175" y="2254250"/>
            <a:ext cx="1089025" cy="865188"/>
            <a:chOff x="2848" y="1499"/>
            <a:chExt cx="660" cy="510"/>
          </a:xfrm>
        </p:grpSpPr>
        <p:sp>
          <p:nvSpPr>
            <p:cNvPr id="34856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4857" name="Text Box 12"/>
            <p:cNvSpPr txBox="1">
              <a:spLocks noChangeArrowheads="1"/>
            </p:cNvSpPr>
            <p:nvPr/>
          </p:nvSpPr>
          <p:spPr bwMode="auto">
            <a:xfrm>
              <a:off x="2848" y="1535"/>
              <a:ext cx="6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ACK or NAK 0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4830" name="Freeform 13"/>
          <p:cNvSpPr>
            <a:spLocks/>
          </p:cNvSpPr>
          <p:nvPr/>
        </p:nvSpPr>
        <p:spPr bwMode="auto">
          <a:xfrm flipV="1">
            <a:off x="3425825" y="2132013"/>
            <a:ext cx="1482725" cy="22066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1" name="Freeform 14"/>
          <p:cNvSpPr>
            <a:spLocks/>
          </p:cNvSpPr>
          <p:nvPr/>
        </p:nvSpPr>
        <p:spPr bwMode="auto">
          <a:xfrm rot="-1357180">
            <a:off x="5589588" y="2116138"/>
            <a:ext cx="466725" cy="685800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5913438" y="2678113"/>
            <a:ext cx="2262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3" name="Text Box 16"/>
          <p:cNvSpPr txBox="1">
            <a:spLocks noChangeArrowheads="1"/>
          </p:cNvSpPr>
          <p:nvPr/>
        </p:nvSpPr>
        <p:spPr bwMode="auto">
          <a:xfrm>
            <a:off x="5875338" y="1920875"/>
            <a:ext cx="25638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( corrupt(rcvpkt) ||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isNAK(rcvpkt) 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>
            <a:off x="6045200" y="2717800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5" name="Freeform 18"/>
          <p:cNvSpPr>
            <a:spLocks/>
          </p:cNvSpPr>
          <p:nvPr/>
        </p:nvSpPr>
        <p:spPr bwMode="auto">
          <a:xfrm rot="16200000" flipV="1">
            <a:off x="2201863" y="3492500"/>
            <a:ext cx="1266825" cy="12382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6" name="Freeform 19"/>
          <p:cNvSpPr>
            <a:spLocks/>
          </p:cNvSpPr>
          <p:nvPr/>
        </p:nvSpPr>
        <p:spPr bwMode="auto">
          <a:xfrm>
            <a:off x="3600450" y="4779963"/>
            <a:ext cx="1606550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7" name="Freeform 20"/>
          <p:cNvSpPr>
            <a:spLocks/>
          </p:cNvSpPr>
          <p:nvPr/>
        </p:nvSpPr>
        <p:spPr bwMode="auto">
          <a:xfrm rot="5400000" flipH="1" flipV="1">
            <a:off x="4970462" y="3440113"/>
            <a:ext cx="1363663" cy="204788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8" name="Text Box 21"/>
          <p:cNvSpPr txBox="1">
            <a:spLocks noChangeArrowheads="1"/>
          </p:cNvSpPr>
          <p:nvPr/>
        </p:nvSpPr>
        <p:spPr bwMode="auto">
          <a:xfrm>
            <a:off x="3365500" y="5364163"/>
            <a:ext cx="376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sndpkt = make_pkt(1, 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9" name="Text Box 22"/>
          <p:cNvSpPr txBox="1">
            <a:spLocks noChangeArrowheads="1"/>
          </p:cNvSpPr>
          <p:nvPr/>
        </p:nvSpPr>
        <p:spPr bwMode="auto">
          <a:xfrm>
            <a:off x="3435350" y="5026025"/>
            <a:ext cx="23891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0" name="Line 23"/>
          <p:cNvSpPr>
            <a:spLocks noChangeShapeType="1"/>
          </p:cNvSpPr>
          <p:nvPr/>
        </p:nvSpPr>
        <p:spPr bwMode="auto">
          <a:xfrm>
            <a:off x="3482975" y="5378450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41" name="Text Box 24"/>
          <p:cNvSpPr txBox="1">
            <a:spLocks noChangeArrowheads="1"/>
          </p:cNvSpPr>
          <p:nvPr/>
        </p:nvSpPr>
        <p:spPr bwMode="auto">
          <a:xfrm>
            <a:off x="5692775" y="3173413"/>
            <a:ext cx="29956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&amp;&amp; isACK(rcvpkt) </a:t>
            </a:r>
          </a:p>
        </p:txBody>
      </p:sp>
      <p:sp>
        <p:nvSpPr>
          <p:cNvPr id="34842" name="Line 25"/>
          <p:cNvSpPr>
            <a:spLocks noChangeShapeType="1"/>
          </p:cNvSpPr>
          <p:nvPr/>
        </p:nvSpPr>
        <p:spPr bwMode="auto">
          <a:xfrm>
            <a:off x="5821363" y="39846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43" name="Text Box 26"/>
          <p:cNvSpPr txBox="1">
            <a:spLocks noChangeArrowheads="1"/>
          </p:cNvSpPr>
          <p:nvPr/>
        </p:nvSpPr>
        <p:spPr bwMode="auto">
          <a:xfrm>
            <a:off x="720725" y="5435600"/>
            <a:ext cx="1819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4" name="Text Box 27"/>
          <p:cNvSpPr txBox="1">
            <a:spLocks noChangeArrowheads="1"/>
          </p:cNvSpPr>
          <p:nvPr/>
        </p:nvSpPr>
        <p:spPr bwMode="auto">
          <a:xfrm>
            <a:off x="695325" y="4618038"/>
            <a:ext cx="20113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( corrupt(rcvpkt) ||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isNAK(rcvpkt) 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5" name="Line 28"/>
          <p:cNvSpPr>
            <a:spLocks noChangeShapeType="1"/>
          </p:cNvSpPr>
          <p:nvPr/>
        </p:nvSpPr>
        <p:spPr bwMode="auto">
          <a:xfrm>
            <a:off x="811213" y="5443538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46" name="Text Box 29"/>
          <p:cNvSpPr txBox="1">
            <a:spLocks noChangeArrowheads="1"/>
          </p:cNvSpPr>
          <p:nvPr/>
        </p:nvSpPr>
        <p:spPr bwMode="auto">
          <a:xfrm>
            <a:off x="638175" y="3016250"/>
            <a:ext cx="21097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&amp;&amp; isACK(rcvpkt)</a:t>
            </a: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7" name="Line 30"/>
          <p:cNvSpPr>
            <a:spLocks noChangeShapeType="1"/>
          </p:cNvSpPr>
          <p:nvPr/>
        </p:nvSpPr>
        <p:spPr bwMode="auto">
          <a:xfrm>
            <a:off x="782638" y="3854450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4848" name="Group 31"/>
          <p:cNvGrpSpPr>
            <a:grpSpLocks/>
          </p:cNvGrpSpPr>
          <p:nvPr/>
        </p:nvGrpSpPr>
        <p:grpSpPr bwMode="auto">
          <a:xfrm>
            <a:off x="4852988" y="4200525"/>
            <a:ext cx="1117600" cy="823913"/>
            <a:chOff x="4156" y="2812"/>
            <a:chExt cx="704" cy="519"/>
          </a:xfrm>
        </p:grpSpPr>
        <p:sp>
          <p:nvSpPr>
            <p:cNvPr id="34854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4855" name="Text Box 33"/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 call 1 from above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4849" name="Group 34"/>
          <p:cNvGrpSpPr>
            <a:grpSpLocks/>
          </p:cNvGrpSpPr>
          <p:nvPr/>
        </p:nvGrpSpPr>
        <p:grpSpPr bwMode="auto">
          <a:xfrm>
            <a:off x="2663825" y="4146550"/>
            <a:ext cx="1046163" cy="823913"/>
            <a:chOff x="4916" y="3266"/>
            <a:chExt cx="659" cy="519"/>
          </a:xfrm>
        </p:grpSpPr>
        <p:sp>
          <p:nvSpPr>
            <p:cNvPr id="34852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4853" name="Text Box 36"/>
            <p:cNvSpPr txBox="1">
              <a:spLocks noChangeArrowheads="1"/>
            </p:cNvSpPr>
            <p:nvPr/>
          </p:nvSpPr>
          <p:spPr bwMode="auto">
            <a:xfrm>
              <a:off x="4916" y="3319"/>
              <a:ext cx="6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ACK or NAK 1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3826" name="Text Box 37"/>
          <p:cNvSpPr txBox="1">
            <a:spLocks noChangeArrowheads="1"/>
          </p:cNvSpPr>
          <p:nvPr/>
        </p:nvSpPr>
        <p:spPr bwMode="auto">
          <a:xfrm>
            <a:off x="6203950" y="39941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sp>
        <p:nvSpPr>
          <p:cNvPr id="33827" name="Text Box 38"/>
          <p:cNvSpPr txBox="1">
            <a:spLocks noChangeArrowheads="1"/>
          </p:cNvSpPr>
          <p:nvPr/>
        </p:nvSpPr>
        <p:spPr bwMode="auto">
          <a:xfrm>
            <a:off x="1354138" y="386873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sp>
        <p:nvSpPr>
          <p:cNvPr id="42" name="Oval 40"/>
          <p:cNvSpPr>
            <a:spLocks noChangeArrowheads="1"/>
          </p:cNvSpPr>
          <p:nvPr/>
        </p:nvSpPr>
        <p:spPr bwMode="auto">
          <a:xfrm>
            <a:off x="5704610" y="1633806"/>
            <a:ext cx="2133600" cy="1546689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3" name="Line Callout 3 42"/>
          <p:cNvSpPr>
            <a:spLocks/>
          </p:cNvSpPr>
          <p:nvPr/>
        </p:nvSpPr>
        <p:spPr bwMode="auto">
          <a:xfrm>
            <a:off x="480219" y="1169987"/>
            <a:ext cx="4019550" cy="506413"/>
          </a:xfrm>
          <a:prstGeom prst="borderCallout3">
            <a:avLst>
              <a:gd name="adj1" fmla="val 57046"/>
              <a:gd name="adj2" fmla="val 101565"/>
              <a:gd name="adj3" fmla="val 80454"/>
              <a:gd name="adj4" fmla="val 116148"/>
              <a:gd name="adj5" fmla="val 95745"/>
              <a:gd name="adj6" fmla="val 127083"/>
              <a:gd name="adj7" fmla="val 124097"/>
              <a:gd name="adj8" fmla="val 141014"/>
            </a:avLst>
          </a:prstGeom>
          <a:solidFill>
            <a:schemeClr val="accent1"/>
          </a:solidFill>
          <a:ln w="2540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400" dirty="0"/>
              <a:t>Please describe </a:t>
            </a:r>
            <a:r>
              <a:rPr lang="en-US" altLang="en-US" sz="2400" dirty="0" smtClean="0"/>
              <a:t>the event?</a:t>
            </a:r>
            <a:endParaRPr lang="en-US" altLang="en-US" dirty="0"/>
          </a:p>
        </p:txBody>
      </p:sp>
      <p:pic>
        <p:nvPicPr>
          <p:cNvPr id="44" name="Picture 39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8255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22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D6C6C66F-AC16-4F76-A921-EF5E01F2EE0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grpSp>
        <p:nvGrpSpPr>
          <p:cNvPr id="35844" name="Group 3"/>
          <p:cNvGrpSpPr>
            <a:grpSpLocks/>
          </p:cNvGrpSpPr>
          <p:nvPr/>
        </p:nvGrpSpPr>
        <p:grpSpPr bwMode="auto">
          <a:xfrm>
            <a:off x="3038475" y="3352800"/>
            <a:ext cx="817563" cy="795338"/>
            <a:chOff x="963" y="1131"/>
            <a:chExt cx="515" cy="501"/>
          </a:xfrm>
        </p:grpSpPr>
        <p:sp>
          <p:nvSpPr>
            <p:cNvPr id="35875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76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 from below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2874963" y="22828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46" name="Freeform 7"/>
          <p:cNvSpPr>
            <a:spLocks/>
          </p:cNvSpPr>
          <p:nvPr/>
        </p:nvSpPr>
        <p:spPr bwMode="auto">
          <a:xfrm flipV="1">
            <a:off x="3556000" y="260032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6116638" y="295910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make_pkt(NAK,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6119813" y="3671888"/>
            <a:ext cx="26241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not corrupt(rcvpkt)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has_seq0(rcvpkt)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9" name="Line 10"/>
          <p:cNvSpPr>
            <a:spLocks noChangeShapeType="1"/>
          </p:cNvSpPr>
          <p:nvPr/>
        </p:nvSpPr>
        <p:spPr bwMode="auto">
          <a:xfrm>
            <a:off x="6203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0" name="Freeform 11"/>
          <p:cNvSpPr>
            <a:spLocks/>
          </p:cNvSpPr>
          <p:nvPr/>
        </p:nvSpPr>
        <p:spPr bwMode="auto">
          <a:xfrm>
            <a:off x="3573463" y="416877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1" name="Text Box 12"/>
          <p:cNvSpPr txBox="1">
            <a:spLocks noChangeArrowheads="1"/>
          </p:cNvSpPr>
          <p:nvPr/>
        </p:nvSpPr>
        <p:spPr bwMode="auto">
          <a:xfrm>
            <a:off x="2962275" y="4749800"/>
            <a:ext cx="3581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&amp;&amp; has_seq1(rcvpkt)</a:t>
            </a: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2" name="Line 13"/>
          <p:cNvSpPr>
            <a:spLocks noChangeShapeType="1"/>
          </p:cNvSpPr>
          <p:nvPr/>
        </p:nvSpPr>
        <p:spPr bwMode="auto">
          <a:xfrm>
            <a:off x="3028950" y="53070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3" name="Text Box 14"/>
          <p:cNvSpPr txBox="1">
            <a:spLocks noChangeArrowheads="1"/>
          </p:cNvSpPr>
          <p:nvPr/>
        </p:nvSpPr>
        <p:spPr bwMode="auto">
          <a:xfrm>
            <a:off x="2971800" y="5362575"/>
            <a:ext cx="38528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35854" name="Group 15"/>
          <p:cNvGrpSpPr>
            <a:grpSpLocks/>
          </p:cNvGrpSpPr>
          <p:nvPr/>
        </p:nvGrpSpPr>
        <p:grpSpPr bwMode="auto">
          <a:xfrm>
            <a:off x="4737100" y="3387725"/>
            <a:ext cx="825500" cy="796925"/>
            <a:chOff x="4398" y="3133"/>
            <a:chExt cx="520" cy="502"/>
          </a:xfrm>
        </p:grpSpPr>
        <p:sp>
          <p:nvSpPr>
            <p:cNvPr id="35873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74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1 from below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5855" name="Freeform 18"/>
          <p:cNvSpPr>
            <a:spLocks/>
          </p:cNvSpPr>
          <p:nvPr/>
        </p:nvSpPr>
        <p:spPr bwMode="auto">
          <a:xfrm rot="-1361013">
            <a:off x="5437188" y="2979738"/>
            <a:ext cx="839787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6" name="Text Box 19"/>
          <p:cNvSpPr txBox="1">
            <a:spLocks noChangeArrowheads="1"/>
          </p:cNvSpPr>
          <p:nvPr/>
        </p:nvSpPr>
        <p:spPr bwMode="auto">
          <a:xfrm>
            <a:off x="3124200" y="1284288"/>
            <a:ext cx="3981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&amp;&amp; has_seq0(rcvpkt) 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7" name="Line 20"/>
          <p:cNvSpPr>
            <a:spLocks noChangeShapeType="1"/>
          </p:cNvSpPr>
          <p:nvPr/>
        </p:nvSpPr>
        <p:spPr bwMode="auto">
          <a:xfrm>
            <a:off x="3233738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8" name="Text Box 21"/>
          <p:cNvSpPr txBox="1">
            <a:spLocks noChangeArrowheads="1"/>
          </p:cNvSpPr>
          <p:nvPr/>
        </p:nvSpPr>
        <p:spPr bwMode="auto">
          <a:xfrm>
            <a:off x="3136900" y="1811338"/>
            <a:ext cx="34750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9" name="Freeform 22"/>
          <p:cNvSpPr>
            <a:spLocks/>
          </p:cNvSpPr>
          <p:nvPr/>
        </p:nvSpPr>
        <p:spPr bwMode="auto">
          <a:xfrm rot="1020547">
            <a:off x="5461000" y="37036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0" name="Text Box 23"/>
          <p:cNvSpPr txBox="1">
            <a:spLocks noChangeArrowheads="1"/>
          </p:cNvSpPr>
          <p:nvPr/>
        </p:nvSpPr>
        <p:spPr bwMode="auto">
          <a:xfrm>
            <a:off x="6067425" y="2662238"/>
            <a:ext cx="2871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(corrupt(rcvpkt)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1" name="Line 24"/>
          <p:cNvSpPr>
            <a:spLocks noChangeShapeType="1"/>
          </p:cNvSpPr>
          <p:nvPr/>
        </p:nvSpPr>
        <p:spPr bwMode="auto">
          <a:xfrm>
            <a:off x="6205538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2" name="Text Box 25"/>
          <p:cNvSpPr txBox="1">
            <a:spLocks noChangeArrowheads="1"/>
          </p:cNvSpPr>
          <p:nvPr/>
        </p:nvSpPr>
        <p:spPr bwMode="auto">
          <a:xfrm>
            <a:off x="6075363" y="4424363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3" name="Text Box 26"/>
          <p:cNvSpPr txBox="1">
            <a:spLocks noChangeArrowheads="1"/>
          </p:cNvSpPr>
          <p:nvPr/>
        </p:nvSpPr>
        <p:spPr bwMode="auto">
          <a:xfrm>
            <a:off x="193675" y="3651250"/>
            <a:ext cx="26241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not corrupt(rcvpkt)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has_seq1(rcvpkt)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4" name="Line 27"/>
          <p:cNvSpPr>
            <a:spLocks noChangeShapeType="1"/>
          </p:cNvSpPr>
          <p:nvPr/>
        </p:nvSpPr>
        <p:spPr bwMode="auto">
          <a:xfrm>
            <a:off x="277813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5" name="Text Box 28"/>
          <p:cNvSpPr txBox="1">
            <a:spLocks noChangeArrowheads="1"/>
          </p:cNvSpPr>
          <p:nvPr/>
        </p:nvSpPr>
        <p:spPr bwMode="auto">
          <a:xfrm>
            <a:off x="141288" y="2598738"/>
            <a:ext cx="28717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(corrupt(rcvpkt)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6" name="Line 29"/>
          <p:cNvSpPr>
            <a:spLocks noChangeShapeType="1"/>
          </p:cNvSpPr>
          <p:nvPr/>
        </p:nvSpPr>
        <p:spPr bwMode="auto">
          <a:xfrm>
            <a:off x="279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7" name="Text Box 30"/>
          <p:cNvSpPr txBox="1">
            <a:spLocks noChangeArrowheads="1"/>
          </p:cNvSpPr>
          <p:nvPr/>
        </p:nvSpPr>
        <p:spPr bwMode="auto">
          <a:xfrm>
            <a:off x="225425" y="4381500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8" name="Text Box 31"/>
          <p:cNvSpPr txBox="1">
            <a:spLocks noChangeArrowheads="1"/>
          </p:cNvSpPr>
          <p:nvPr/>
        </p:nvSpPr>
        <p:spPr bwMode="auto">
          <a:xfrm>
            <a:off x="201613" y="294005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make_pkt(NAK,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9" name="Freeform 32"/>
          <p:cNvSpPr>
            <a:spLocks/>
          </p:cNvSpPr>
          <p:nvPr/>
        </p:nvSpPr>
        <p:spPr bwMode="auto">
          <a:xfrm rot="20579453" flipH="1">
            <a:off x="2235200" y="36401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70" name="Freeform 33"/>
          <p:cNvSpPr>
            <a:spLocks/>
          </p:cNvSpPr>
          <p:nvPr/>
        </p:nvSpPr>
        <p:spPr bwMode="auto">
          <a:xfrm rot="1361013" flipH="1">
            <a:off x="2222500" y="29924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pic>
        <p:nvPicPr>
          <p:cNvPr id="35871" name="Picture 34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8255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85738"/>
            <a:ext cx="8324850" cy="941387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(Question) </a:t>
            </a:r>
            <a:r>
              <a:rPr lang="en-US" altLang="en-US" sz="3600" dirty="0" smtClean="0"/>
              <a:t>rdt2.1: receiver</a:t>
            </a: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14371" y="3279531"/>
            <a:ext cx="3093377" cy="2041769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9" name="Line Callout 3 38"/>
          <p:cNvSpPr>
            <a:spLocks/>
          </p:cNvSpPr>
          <p:nvPr/>
        </p:nvSpPr>
        <p:spPr bwMode="auto">
          <a:xfrm>
            <a:off x="480219" y="1169987"/>
            <a:ext cx="4019550" cy="506413"/>
          </a:xfrm>
          <a:prstGeom prst="borderCallout3">
            <a:avLst>
              <a:gd name="adj1" fmla="val 109026"/>
              <a:gd name="adj2" fmla="val 25046"/>
              <a:gd name="adj3" fmla="val 181679"/>
              <a:gd name="adj4" fmla="val 29634"/>
              <a:gd name="adj5" fmla="val 213385"/>
              <a:gd name="adj6" fmla="val 38845"/>
              <a:gd name="adj7" fmla="val 438715"/>
              <a:gd name="adj8" fmla="val 44159"/>
            </a:avLst>
          </a:prstGeom>
          <a:solidFill>
            <a:schemeClr val="accent1"/>
          </a:solidFill>
          <a:ln w="2540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400" dirty="0"/>
              <a:t>Please describe </a:t>
            </a:r>
            <a:r>
              <a:rPr lang="en-US" altLang="en-US" sz="2400" dirty="0" smtClean="0"/>
              <a:t>the event?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D6C6C66F-AC16-4F76-A921-EF5E01F2EE0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grpSp>
        <p:nvGrpSpPr>
          <p:cNvPr id="35844" name="Group 3"/>
          <p:cNvGrpSpPr>
            <a:grpSpLocks/>
          </p:cNvGrpSpPr>
          <p:nvPr/>
        </p:nvGrpSpPr>
        <p:grpSpPr bwMode="auto">
          <a:xfrm>
            <a:off x="3038475" y="3352800"/>
            <a:ext cx="817563" cy="795338"/>
            <a:chOff x="963" y="1131"/>
            <a:chExt cx="515" cy="501"/>
          </a:xfrm>
        </p:grpSpPr>
        <p:sp>
          <p:nvSpPr>
            <p:cNvPr id="35875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76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 from below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2874963" y="22828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46" name="Freeform 7"/>
          <p:cNvSpPr>
            <a:spLocks/>
          </p:cNvSpPr>
          <p:nvPr/>
        </p:nvSpPr>
        <p:spPr bwMode="auto">
          <a:xfrm flipV="1">
            <a:off x="3556000" y="260032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6116638" y="295910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make_pkt(NAK,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6119813" y="3671888"/>
            <a:ext cx="26241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not corrupt(rcvpkt)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has_seq0(rcvpkt)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9" name="Line 10"/>
          <p:cNvSpPr>
            <a:spLocks noChangeShapeType="1"/>
          </p:cNvSpPr>
          <p:nvPr/>
        </p:nvSpPr>
        <p:spPr bwMode="auto">
          <a:xfrm>
            <a:off x="6203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0" name="Freeform 11"/>
          <p:cNvSpPr>
            <a:spLocks/>
          </p:cNvSpPr>
          <p:nvPr/>
        </p:nvSpPr>
        <p:spPr bwMode="auto">
          <a:xfrm>
            <a:off x="3573463" y="416877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1" name="Text Box 12"/>
          <p:cNvSpPr txBox="1">
            <a:spLocks noChangeArrowheads="1"/>
          </p:cNvSpPr>
          <p:nvPr/>
        </p:nvSpPr>
        <p:spPr bwMode="auto">
          <a:xfrm>
            <a:off x="2962275" y="4749800"/>
            <a:ext cx="3581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&amp;&amp; has_seq1(rcvpkt)</a:t>
            </a: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2" name="Line 13"/>
          <p:cNvSpPr>
            <a:spLocks noChangeShapeType="1"/>
          </p:cNvSpPr>
          <p:nvPr/>
        </p:nvSpPr>
        <p:spPr bwMode="auto">
          <a:xfrm>
            <a:off x="3028950" y="53070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3" name="Text Box 14"/>
          <p:cNvSpPr txBox="1">
            <a:spLocks noChangeArrowheads="1"/>
          </p:cNvSpPr>
          <p:nvPr/>
        </p:nvSpPr>
        <p:spPr bwMode="auto">
          <a:xfrm>
            <a:off x="2971800" y="5362575"/>
            <a:ext cx="38528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35854" name="Group 15"/>
          <p:cNvGrpSpPr>
            <a:grpSpLocks/>
          </p:cNvGrpSpPr>
          <p:nvPr/>
        </p:nvGrpSpPr>
        <p:grpSpPr bwMode="auto">
          <a:xfrm>
            <a:off x="4737100" y="3387725"/>
            <a:ext cx="825500" cy="796925"/>
            <a:chOff x="4398" y="3133"/>
            <a:chExt cx="520" cy="502"/>
          </a:xfrm>
        </p:grpSpPr>
        <p:sp>
          <p:nvSpPr>
            <p:cNvPr id="35873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74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1 from below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5855" name="Freeform 18"/>
          <p:cNvSpPr>
            <a:spLocks/>
          </p:cNvSpPr>
          <p:nvPr/>
        </p:nvSpPr>
        <p:spPr bwMode="auto">
          <a:xfrm rot="-1361013">
            <a:off x="5437188" y="2979738"/>
            <a:ext cx="839787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6" name="Text Box 19"/>
          <p:cNvSpPr txBox="1">
            <a:spLocks noChangeArrowheads="1"/>
          </p:cNvSpPr>
          <p:nvPr/>
        </p:nvSpPr>
        <p:spPr bwMode="auto">
          <a:xfrm>
            <a:off x="3124200" y="1284288"/>
            <a:ext cx="3981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&amp;&amp; has_seq0(rcvpkt) 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7" name="Line 20"/>
          <p:cNvSpPr>
            <a:spLocks noChangeShapeType="1"/>
          </p:cNvSpPr>
          <p:nvPr/>
        </p:nvSpPr>
        <p:spPr bwMode="auto">
          <a:xfrm>
            <a:off x="3233738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8" name="Text Box 21"/>
          <p:cNvSpPr txBox="1">
            <a:spLocks noChangeArrowheads="1"/>
          </p:cNvSpPr>
          <p:nvPr/>
        </p:nvSpPr>
        <p:spPr bwMode="auto">
          <a:xfrm>
            <a:off x="3136900" y="1811338"/>
            <a:ext cx="34750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9" name="Freeform 22"/>
          <p:cNvSpPr>
            <a:spLocks/>
          </p:cNvSpPr>
          <p:nvPr/>
        </p:nvSpPr>
        <p:spPr bwMode="auto">
          <a:xfrm rot="1020547">
            <a:off x="5461000" y="37036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0" name="Text Box 23"/>
          <p:cNvSpPr txBox="1">
            <a:spLocks noChangeArrowheads="1"/>
          </p:cNvSpPr>
          <p:nvPr/>
        </p:nvSpPr>
        <p:spPr bwMode="auto">
          <a:xfrm>
            <a:off x="6067425" y="2662238"/>
            <a:ext cx="2871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(corrupt(rcvpkt)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1" name="Line 24"/>
          <p:cNvSpPr>
            <a:spLocks noChangeShapeType="1"/>
          </p:cNvSpPr>
          <p:nvPr/>
        </p:nvSpPr>
        <p:spPr bwMode="auto">
          <a:xfrm>
            <a:off x="6205538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2" name="Text Box 25"/>
          <p:cNvSpPr txBox="1">
            <a:spLocks noChangeArrowheads="1"/>
          </p:cNvSpPr>
          <p:nvPr/>
        </p:nvSpPr>
        <p:spPr bwMode="auto">
          <a:xfrm>
            <a:off x="6075363" y="4424363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3" name="Text Box 26"/>
          <p:cNvSpPr txBox="1">
            <a:spLocks noChangeArrowheads="1"/>
          </p:cNvSpPr>
          <p:nvPr/>
        </p:nvSpPr>
        <p:spPr bwMode="auto">
          <a:xfrm>
            <a:off x="193675" y="3651250"/>
            <a:ext cx="26241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not corrupt(rcvpkt)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has_seq1(rcvpkt)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4" name="Line 27"/>
          <p:cNvSpPr>
            <a:spLocks noChangeShapeType="1"/>
          </p:cNvSpPr>
          <p:nvPr/>
        </p:nvSpPr>
        <p:spPr bwMode="auto">
          <a:xfrm>
            <a:off x="277813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5" name="Text Box 28"/>
          <p:cNvSpPr txBox="1">
            <a:spLocks noChangeArrowheads="1"/>
          </p:cNvSpPr>
          <p:nvPr/>
        </p:nvSpPr>
        <p:spPr bwMode="auto">
          <a:xfrm>
            <a:off x="141288" y="2598738"/>
            <a:ext cx="28717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(corrupt(rcvpkt)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6" name="Line 29"/>
          <p:cNvSpPr>
            <a:spLocks noChangeShapeType="1"/>
          </p:cNvSpPr>
          <p:nvPr/>
        </p:nvSpPr>
        <p:spPr bwMode="auto">
          <a:xfrm>
            <a:off x="279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7" name="Text Box 30"/>
          <p:cNvSpPr txBox="1">
            <a:spLocks noChangeArrowheads="1"/>
          </p:cNvSpPr>
          <p:nvPr/>
        </p:nvSpPr>
        <p:spPr bwMode="auto">
          <a:xfrm>
            <a:off x="225425" y="4381500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8" name="Text Box 31"/>
          <p:cNvSpPr txBox="1">
            <a:spLocks noChangeArrowheads="1"/>
          </p:cNvSpPr>
          <p:nvPr/>
        </p:nvSpPr>
        <p:spPr bwMode="auto">
          <a:xfrm>
            <a:off x="201613" y="294005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Arial" charset="0"/>
              </a:rPr>
              <a:t>sndpkt</a:t>
            </a: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Arial" charset="0"/>
              </a:rPr>
              <a:t>make_pkt</a:t>
            </a: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(NAK, </a:t>
            </a:r>
            <a:r>
              <a:rPr lang="en-US" altLang="en-US" sz="1400" dirty="0" err="1">
                <a:solidFill>
                  <a:srgbClr val="000000"/>
                </a:solidFill>
                <a:latin typeface="Arial" charset="0"/>
              </a:rPr>
              <a:t>chksum</a:t>
            </a: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Arial" charset="0"/>
              </a:rPr>
              <a:t>udt_send</a:t>
            </a: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Arial" charset="0"/>
              </a:rPr>
              <a:t>sndpkt</a:t>
            </a: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)</a:t>
            </a:r>
            <a:endParaRPr lang="en-US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9" name="Freeform 32"/>
          <p:cNvSpPr>
            <a:spLocks/>
          </p:cNvSpPr>
          <p:nvPr/>
        </p:nvSpPr>
        <p:spPr bwMode="auto">
          <a:xfrm rot="20579453" flipH="1">
            <a:off x="2235200" y="36401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70" name="Freeform 33"/>
          <p:cNvSpPr>
            <a:spLocks/>
          </p:cNvSpPr>
          <p:nvPr/>
        </p:nvSpPr>
        <p:spPr bwMode="auto">
          <a:xfrm rot="1361013" flipH="1">
            <a:off x="2222500" y="29924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pic>
        <p:nvPicPr>
          <p:cNvPr id="35871" name="Picture 34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8255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85738"/>
            <a:ext cx="8324850" cy="941387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(Question) </a:t>
            </a:r>
            <a:r>
              <a:rPr lang="en-US" altLang="en-US" sz="3600" dirty="0" smtClean="0"/>
              <a:t>rdt2.1: receiver</a:t>
            </a: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2564030" y="4513262"/>
            <a:ext cx="3555783" cy="2041769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9" name="Line Callout 3 38"/>
          <p:cNvSpPr>
            <a:spLocks/>
          </p:cNvSpPr>
          <p:nvPr/>
        </p:nvSpPr>
        <p:spPr bwMode="auto">
          <a:xfrm>
            <a:off x="480219" y="1169987"/>
            <a:ext cx="4019550" cy="506413"/>
          </a:xfrm>
          <a:prstGeom prst="borderCallout3">
            <a:avLst>
              <a:gd name="adj1" fmla="val 100819"/>
              <a:gd name="adj2" fmla="val 33663"/>
              <a:gd name="adj3" fmla="val 187151"/>
              <a:gd name="adj4" fmla="val 47213"/>
              <a:gd name="adj5" fmla="val 221592"/>
              <a:gd name="adj6" fmla="val 53322"/>
              <a:gd name="adj7" fmla="val 654845"/>
              <a:gd name="adj8" fmla="val 95516"/>
            </a:avLst>
          </a:prstGeom>
          <a:solidFill>
            <a:schemeClr val="accent1"/>
          </a:solidFill>
          <a:ln w="2540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400" dirty="0"/>
              <a:t>Please describe </a:t>
            </a:r>
            <a:r>
              <a:rPr lang="en-US" altLang="en-US" sz="2400" dirty="0" smtClean="0"/>
              <a:t>the event?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226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58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9B93D31B-EDF2-4258-B23D-4A729756CEF0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9088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rdt2.1: discussion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sender: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err="1" smtClean="0"/>
              <a:t>seq</a:t>
            </a:r>
            <a:r>
              <a:rPr lang="en-US" altLang="en-US" dirty="0" smtClean="0"/>
              <a:t> # added to </a:t>
            </a:r>
            <a:r>
              <a:rPr lang="en-US" altLang="en-US" dirty="0" err="1" smtClean="0"/>
              <a:t>pkt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two seq. #</a:t>
            </a:r>
            <a:r>
              <a:rPr lang="en-US" altLang="ja-JP" dirty="0" smtClean="0"/>
              <a:t>’s (0,1) will suffice.  Why?</a:t>
            </a:r>
          </a:p>
          <a:p>
            <a:pPr>
              <a:defRPr/>
            </a:pPr>
            <a:r>
              <a:rPr lang="en-US" altLang="en-US" dirty="0" smtClean="0"/>
              <a:t>must check if received ACK/NAK corrupted </a:t>
            </a:r>
          </a:p>
          <a:p>
            <a:pPr>
              <a:defRPr/>
            </a:pPr>
            <a:r>
              <a:rPr lang="en-US" altLang="en-US" dirty="0" smtClean="0"/>
              <a:t>twice as many states</a:t>
            </a:r>
          </a:p>
          <a:p>
            <a:pPr lvl="1">
              <a:defRPr/>
            </a:pPr>
            <a:r>
              <a:rPr lang="en-US" altLang="en-US" dirty="0" smtClean="0"/>
              <a:t>state must </a:t>
            </a:r>
            <a:r>
              <a:rPr lang="en-US" altLang="ja-JP" dirty="0" smtClean="0"/>
              <a:t>“remember” whether “expected” </a:t>
            </a:r>
            <a:r>
              <a:rPr lang="en-US" altLang="ja-JP" dirty="0" err="1" smtClean="0"/>
              <a:t>pkt</a:t>
            </a:r>
            <a:r>
              <a:rPr lang="en-US" altLang="ja-JP" dirty="0" smtClean="0"/>
              <a:t> should have </a:t>
            </a:r>
            <a:r>
              <a:rPr lang="en-US" altLang="ja-JP" dirty="0" err="1" smtClean="0"/>
              <a:t>seq</a:t>
            </a:r>
            <a:r>
              <a:rPr lang="en-US" altLang="ja-JP" dirty="0" smtClean="0"/>
              <a:t> # of 0 or 1 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receiver: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smtClean="0"/>
              <a:t>must check if received packet is duplicate</a:t>
            </a:r>
          </a:p>
          <a:p>
            <a:pPr lvl="1">
              <a:defRPr/>
            </a:pPr>
            <a:r>
              <a:rPr lang="en-US" altLang="en-US" dirty="0" smtClean="0"/>
              <a:t>state indicates whether 0 or 1 is expected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</a:t>
            </a:r>
          </a:p>
          <a:p>
            <a:pPr>
              <a:defRPr/>
            </a:pPr>
            <a:r>
              <a:rPr lang="en-US" altLang="en-US" dirty="0" smtClean="0"/>
              <a:t>note: receiver can </a:t>
            </a:r>
            <a:r>
              <a:rPr lang="en-US" altLang="en-US" i="1" dirty="0" smtClean="0"/>
              <a:t>not</a:t>
            </a:r>
            <a:r>
              <a:rPr lang="en-US" altLang="en-US" dirty="0" smtClean="0"/>
              <a:t> know if its last ACK/NAK received OK at sender</a:t>
            </a:r>
          </a:p>
        </p:txBody>
      </p:sp>
      <p:pic>
        <p:nvPicPr>
          <p:cNvPr id="36871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 bwMode="auto">
          <a:xfrm>
            <a:off x="3582988" y="886619"/>
            <a:ext cx="5105400" cy="1981200"/>
          </a:xfrm>
          <a:prstGeom prst="wedgeRoundRectCallout">
            <a:avLst>
              <a:gd name="adj1" fmla="val -60236"/>
              <a:gd name="adj2" fmla="val 6117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It allows the </a:t>
            </a:r>
            <a:r>
              <a:rPr lang="en-US" altLang="en-US" dirty="0" smtClean="0"/>
              <a:t>receiver to </a:t>
            </a:r>
            <a:r>
              <a:rPr lang="en-US" altLang="en-US" dirty="0"/>
              <a:t>know </a:t>
            </a:r>
            <a:r>
              <a:rPr lang="en-US" altLang="en-US" dirty="0" smtClean="0"/>
              <a:t>whether </a:t>
            </a:r>
            <a:r>
              <a:rPr lang="en-US" altLang="en-US" dirty="0"/>
              <a:t>the </a:t>
            </a:r>
            <a:r>
              <a:rPr lang="en-US" altLang="en-US" dirty="0" smtClean="0"/>
              <a:t>sender</a:t>
            </a:r>
          </a:p>
          <a:p>
            <a:r>
              <a:rPr lang="en-US" altLang="en-US" dirty="0" smtClean="0"/>
              <a:t>is resending the </a:t>
            </a:r>
            <a:r>
              <a:rPr lang="en-US" altLang="en-US" dirty="0"/>
              <a:t>previously transmitted packet </a:t>
            </a:r>
            <a:endParaRPr lang="en-US" altLang="en-US" dirty="0" smtClean="0"/>
          </a:p>
          <a:p>
            <a:r>
              <a:rPr lang="en-US" altLang="en-US" dirty="0" smtClean="0"/>
              <a:t>(</a:t>
            </a:r>
            <a:r>
              <a:rPr lang="en-US" altLang="en-US" dirty="0"/>
              <a:t>the sequence number of the received packet has </a:t>
            </a:r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/>
              <a:t>same sequence number as the most recently </a:t>
            </a:r>
            <a:endParaRPr lang="en-US" altLang="en-US" dirty="0" smtClean="0"/>
          </a:p>
          <a:p>
            <a:r>
              <a:rPr lang="en-US" altLang="en-US" dirty="0" smtClean="0"/>
              <a:t>received </a:t>
            </a:r>
            <a:r>
              <a:rPr lang="en-US" altLang="en-US" dirty="0"/>
              <a:t>packet) or </a:t>
            </a:r>
            <a:r>
              <a:rPr lang="en-US" altLang="en-US" dirty="0" smtClean="0"/>
              <a:t>a </a:t>
            </a:r>
            <a:r>
              <a:rPr lang="en-US" altLang="en-US" dirty="0"/>
              <a:t>new packet (the sequence </a:t>
            </a:r>
            <a:endParaRPr lang="en-US" altLang="en-US" dirty="0" smtClean="0"/>
          </a:p>
          <a:p>
            <a:r>
              <a:rPr lang="en-US" altLang="en-US" dirty="0" smtClean="0"/>
              <a:t>number </a:t>
            </a:r>
            <a:r>
              <a:rPr lang="en-US" altLang="en-US" dirty="0"/>
              <a:t>changes).</a:t>
            </a:r>
            <a:endParaRPr lang="en-US" altLang="en-US" dirty="0">
              <a:solidFill>
                <a:schemeClr val="accent4">
                  <a:lumMod val="95000"/>
                  <a:lumOff val="5000"/>
                </a:schemeClr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58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9B93D31B-EDF2-4258-B23D-4A729756CEF0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9088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rdt2.1: discussion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sender: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err="1" smtClean="0"/>
              <a:t>seq</a:t>
            </a:r>
            <a:r>
              <a:rPr lang="en-US" altLang="en-US" dirty="0" smtClean="0"/>
              <a:t> # added to </a:t>
            </a:r>
            <a:r>
              <a:rPr lang="en-US" altLang="en-US" dirty="0" err="1" smtClean="0"/>
              <a:t>pkt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two seq. #</a:t>
            </a:r>
            <a:r>
              <a:rPr lang="en-US" altLang="ja-JP" dirty="0" smtClean="0"/>
              <a:t>’s (0,1) will suffice.  Why?</a:t>
            </a:r>
          </a:p>
          <a:p>
            <a:pPr>
              <a:defRPr/>
            </a:pPr>
            <a:r>
              <a:rPr lang="en-US" altLang="en-US" dirty="0" smtClean="0"/>
              <a:t>must check if received ACK/NAK corrupted </a:t>
            </a:r>
          </a:p>
          <a:p>
            <a:pPr>
              <a:defRPr/>
            </a:pPr>
            <a:r>
              <a:rPr lang="en-US" altLang="en-US" dirty="0" smtClean="0"/>
              <a:t>twice as many states</a:t>
            </a:r>
          </a:p>
          <a:p>
            <a:pPr lvl="1">
              <a:defRPr/>
            </a:pPr>
            <a:r>
              <a:rPr lang="en-US" altLang="en-US" dirty="0" smtClean="0"/>
              <a:t>state must </a:t>
            </a:r>
            <a:r>
              <a:rPr lang="en-US" altLang="ja-JP" dirty="0" smtClean="0"/>
              <a:t>“remember” whether “expected” </a:t>
            </a:r>
            <a:r>
              <a:rPr lang="en-US" altLang="ja-JP" dirty="0" err="1" smtClean="0"/>
              <a:t>pkt</a:t>
            </a:r>
            <a:r>
              <a:rPr lang="en-US" altLang="ja-JP" dirty="0" smtClean="0"/>
              <a:t> should have </a:t>
            </a:r>
            <a:r>
              <a:rPr lang="en-US" altLang="ja-JP" dirty="0" err="1" smtClean="0"/>
              <a:t>seq</a:t>
            </a:r>
            <a:r>
              <a:rPr lang="en-US" altLang="ja-JP" dirty="0" smtClean="0"/>
              <a:t> # of 0 or 1 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receiver: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smtClean="0"/>
              <a:t>must check if received packet is duplicate</a:t>
            </a:r>
          </a:p>
          <a:p>
            <a:pPr lvl="1">
              <a:defRPr/>
            </a:pPr>
            <a:r>
              <a:rPr lang="en-US" altLang="en-US" dirty="0" smtClean="0"/>
              <a:t>state indicates whether 0 or 1 is expected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</a:t>
            </a:r>
          </a:p>
          <a:p>
            <a:pPr>
              <a:defRPr/>
            </a:pPr>
            <a:r>
              <a:rPr lang="en-US" altLang="en-US" dirty="0" smtClean="0"/>
              <a:t>note: receiver can </a:t>
            </a:r>
            <a:r>
              <a:rPr lang="en-US" altLang="en-US" i="1" dirty="0" smtClean="0"/>
              <a:t>not</a:t>
            </a:r>
            <a:r>
              <a:rPr lang="en-US" altLang="en-US" dirty="0" smtClean="0"/>
              <a:t> know if its last ACK/NAK received OK at sender</a:t>
            </a:r>
          </a:p>
        </p:txBody>
      </p:sp>
      <p:pic>
        <p:nvPicPr>
          <p:cNvPr id="36871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Callout 7"/>
          <p:cNvSpPr>
            <a:spLocks noChangeArrowheads="1"/>
          </p:cNvSpPr>
          <p:nvPr/>
        </p:nvSpPr>
        <p:spPr bwMode="auto">
          <a:xfrm>
            <a:off x="4171950" y="1123950"/>
            <a:ext cx="4533900" cy="2841625"/>
          </a:xfrm>
          <a:prstGeom prst="wedgeEllipseCallout">
            <a:avLst>
              <a:gd name="adj1" fmla="val -47722"/>
              <a:gd name="adj2" fmla="val 443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800" dirty="0" smtClean="0"/>
              <a:t>Q</a:t>
            </a: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. How 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does the </a:t>
            </a: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/>
            </a:r>
            <a:b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sender check </a:t>
            </a:r>
            <a:b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if received ACK/NAK </a:t>
            </a:r>
            <a:b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corrupted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655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58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9B93D31B-EDF2-4258-B23D-4A729756CEF0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9088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rdt2.1: discussion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sender: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err="1" smtClean="0"/>
              <a:t>seq</a:t>
            </a:r>
            <a:r>
              <a:rPr lang="en-US" altLang="en-US" dirty="0" smtClean="0"/>
              <a:t> # added to </a:t>
            </a:r>
            <a:r>
              <a:rPr lang="en-US" altLang="en-US" dirty="0" err="1" smtClean="0"/>
              <a:t>pkt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two seq. #</a:t>
            </a:r>
            <a:r>
              <a:rPr lang="en-US" altLang="ja-JP" dirty="0" smtClean="0"/>
              <a:t>’s (0,1) will suffice.  Why?</a:t>
            </a:r>
          </a:p>
          <a:p>
            <a:pPr>
              <a:defRPr/>
            </a:pPr>
            <a:r>
              <a:rPr lang="en-US" altLang="en-US" dirty="0" smtClean="0"/>
              <a:t>must check if received ACK/NAK corrupted </a:t>
            </a:r>
          </a:p>
          <a:p>
            <a:pPr>
              <a:defRPr/>
            </a:pPr>
            <a:r>
              <a:rPr lang="en-US" altLang="en-US" dirty="0" smtClean="0"/>
              <a:t>twice as many states</a:t>
            </a:r>
          </a:p>
          <a:p>
            <a:pPr lvl="1">
              <a:defRPr/>
            </a:pPr>
            <a:r>
              <a:rPr lang="en-US" altLang="en-US" dirty="0" smtClean="0"/>
              <a:t>state must </a:t>
            </a:r>
            <a:r>
              <a:rPr lang="en-US" altLang="ja-JP" dirty="0" smtClean="0"/>
              <a:t>“remember” whether “expected” </a:t>
            </a:r>
            <a:r>
              <a:rPr lang="en-US" altLang="ja-JP" dirty="0" err="1" smtClean="0"/>
              <a:t>pkt</a:t>
            </a:r>
            <a:r>
              <a:rPr lang="en-US" altLang="ja-JP" dirty="0" smtClean="0"/>
              <a:t> should have </a:t>
            </a:r>
            <a:r>
              <a:rPr lang="en-US" altLang="ja-JP" dirty="0" err="1" smtClean="0"/>
              <a:t>seq</a:t>
            </a:r>
            <a:r>
              <a:rPr lang="en-US" altLang="ja-JP" dirty="0" smtClean="0"/>
              <a:t> # of 0 or 1 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receiver: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smtClean="0"/>
              <a:t>must check if received packet is duplicate</a:t>
            </a:r>
          </a:p>
          <a:p>
            <a:pPr lvl="1">
              <a:defRPr/>
            </a:pPr>
            <a:r>
              <a:rPr lang="en-US" altLang="en-US" dirty="0" smtClean="0"/>
              <a:t>state indicates whether 0 or 1 is expected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</a:t>
            </a:r>
          </a:p>
          <a:p>
            <a:pPr>
              <a:defRPr/>
            </a:pPr>
            <a:r>
              <a:rPr lang="en-US" altLang="en-US" dirty="0" smtClean="0"/>
              <a:t>note: receiver can </a:t>
            </a:r>
            <a:r>
              <a:rPr lang="en-US" altLang="en-US" i="1" dirty="0" smtClean="0"/>
              <a:t>not</a:t>
            </a:r>
            <a:r>
              <a:rPr lang="en-US" altLang="en-US" dirty="0" smtClean="0"/>
              <a:t> know if its last ACK/NAK received OK at sender</a:t>
            </a:r>
          </a:p>
        </p:txBody>
      </p:sp>
      <p:pic>
        <p:nvPicPr>
          <p:cNvPr id="36871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Callout 7"/>
          <p:cNvSpPr>
            <a:spLocks noChangeArrowheads="1"/>
          </p:cNvSpPr>
          <p:nvPr/>
        </p:nvSpPr>
        <p:spPr bwMode="auto">
          <a:xfrm>
            <a:off x="114300" y="1276350"/>
            <a:ext cx="4533900" cy="2841625"/>
          </a:xfrm>
          <a:prstGeom prst="wedgeEllipseCallout">
            <a:avLst>
              <a:gd name="adj1" fmla="val 56477"/>
              <a:gd name="adj2" fmla="val -387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Q. How 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does the </a:t>
            </a:r>
            <a:endParaRPr lang="en-US" altLang="en-US" sz="2800" dirty="0" smtClean="0">
              <a:solidFill>
                <a:schemeClr val="accent4">
                  <a:lumMod val="95000"/>
                  <a:lumOff val="5000"/>
                </a:schemeClr>
              </a:solidFill>
            </a:endParaRPr>
          </a:p>
          <a:p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receiver check </a:t>
            </a:r>
            <a:b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if 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received </a:t>
            </a: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packet 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is </a:t>
            </a: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/>
            </a:r>
            <a:b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duplicate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6465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58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9B93D31B-EDF2-4258-B23D-4A729756CEF0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9088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rdt2.1: discussion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sender: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err="1" smtClean="0"/>
              <a:t>seq</a:t>
            </a:r>
            <a:r>
              <a:rPr lang="en-US" altLang="en-US" dirty="0" smtClean="0"/>
              <a:t> # added to </a:t>
            </a:r>
            <a:r>
              <a:rPr lang="en-US" altLang="en-US" dirty="0" err="1" smtClean="0"/>
              <a:t>pkt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two seq. #</a:t>
            </a:r>
            <a:r>
              <a:rPr lang="en-US" altLang="ja-JP" dirty="0" smtClean="0"/>
              <a:t>’s (0,1) will suffice.  Why?</a:t>
            </a:r>
          </a:p>
          <a:p>
            <a:pPr>
              <a:defRPr/>
            </a:pPr>
            <a:r>
              <a:rPr lang="en-US" altLang="en-US" dirty="0" smtClean="0"/>
              <a:t>must check if received ACK/NAK corrupted </a:t>
            </a:r>
          </a:p>
          <a:p>
            <a:pPr>
              <a:defRPr/>
            </a:pPr>
            <a:r>
              <a:rPr lang="en-US" altLang="en-US" dirty="0" smtClean="0"/>
              <a:t>twice as many states</a:t>
            </a:r>
          </a:p>
          <a:p>
            <a:pPr lvl="1">
              <a:defRPr/>
            </a:pPr>
            <a:r>
              <a:rPr lang="en-US" altLang="en-US" dirty="0" smtClean="0"/>
              <a:t>state must </a:t>
            </a:r>
            <a:r>
              <a:rPr lang="en-US" altLang="ja-JP" dirty="0" smtClean="0"/>
              <a:t>“remember” whether “expected” </a:t>
            </a:r>
            <a:r>
              <a:rPr lang="en-US" altLang="ja-JP" dirty="0" err="1" smtClean="0"/>
              <a:t>pkt</a:t>
            </a:r>
            <a:r>
              <a:rPr lang="en-US" altLang="ja-JP" dirty="0" smtClean="0"/>
              <a:t> should have </a:t>
            </a:r>
            <a:r>
              <a:rPr lang="en-US" altLang="ja-JP" dirty="0" err="1" smtClean="0"/>
              <a:t>seq</a:t>
            </a:r>
            <a:r>
              <a:rPr lang="en-US" altLang="ja-JP" dirty="0" smtClean="0"/>
              <a:t> # of 0 or 1 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receiver: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smtClean="0"/>
              <a:t>must check if received packet is duplicate</a:t>
            </a:r>
          </a:p>
          <a:p>
            <a:pPr lvl="1">
              <a:defRPr/>
            </a:pPr>
            <a:r>
              <a:rPr lang="en-US" altLang="en-US" dirty="0" smtClean="0"/>
              <a:t>state indicates whether 0 or 1 is expected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</a:t>
            </a:r>
          </a:p>
          <a:p>
            <a:pPr>
              <a:defRPr/>
            </a:pPr>
            <a:r>
              <a:rPr lang="en-US" altLang="en-US" dirty="0" smtClean="0"/>
              <a:t>note: receiver can </a:t>
            </a:r>
            <a:r>
              <a:rPr lang="en-US" altLang="en-US" i="1" dirty="0" smtClean="0"/>
              <a:t>not</a:t>
            </a:r>
            <a:r>
              <a:rPr lang="en-US" altLang="en-US" dirty="0" smtClean="0"/>
              <a:t> know if its last ACK/NAK received OK at sender</a:t>
            </a:r>
          </a:p>
        </p:txBody>
      </p:sp>
      <p:pic>
        <p:nvPicPr>
          <p:cNvPr id="36871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Callout 7"/>
          <p:cNvSpPr>
            <a:spLocks noChangeArrowheads="1"/>
          </p:cNvSpPr>
          <p:nvPr/>
        </p:nvSpPr>
        <p:spPr bwMode="auto">
          <a:xfrm>
            <a:off x="114300" y="1276350"/>
            <a:ext cx="4533900" cy="2841625"/>
          </a:xfrm>
          <a:prstGeom prst="wedgeEllipseCallout">
            <a:avLst>
              <a:gd name="adj1" fmla="val 56477"/>
              <a:gd name="adj2" fmla="val -387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Q. Why 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does the </a:t>
            </a:r>
            <a:b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sender may 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send </a:t>
            </a: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/>
            </a:r>
            <a:b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duplicated packet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? </a:t>
            </a: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/>
            </a:r>
            <a:b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Or 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in which case?</a:t>
            </a:r>
          </a:p>
        </p:txBody>
      </p:sp>
    </p:spTree>
    <p:extLst>
      <p:ext uri="{BB962C8B-B14F-4D97-AF65-F5344CB8AC3E}">
        <p14:creationId xmlns:p14="http://schemas.microsoft.com/office/powerpoint/2010/main" val="14141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5689CBE1-E67D-4AAB-9300-D1FD1E890E2C}" type="slidenum">
              <a:rPr lang="en-US" altLang="en-US" sz="1200">
                <a:solidFill>
                  <a:srgbClr val="000000"/>
                </a:solidFill>
              </a:rPr>
              <a:pPr/>
              <a:t>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grpSp>
        <p:nvGrpSpPr>
          <p:cNvPr id="18435" name="Group 894"/>
          <p:cNvGrpSpPr>
            <a:grpSpLocks/>
          </p:cNvGrpSpPr>
          <p:nvPr/>
        </p:nvGrpSpPr>
        <p:grpSpPr bwMode="auto">
          <a:xfrm>
            <a:off x="5102225" y="1601788"/>
            <a:ext cx="3540125" cy="4545012"/>
            <a:chOff x="3277" y="974"/>
            <a:chExt cx="2230" cy="2863"/>
          </a:xfrm>
        </p:grpSpPr>
        <p:sp>
          <p:nvSpPr>
            <p:cNvPr id="18464" name="Freeform 895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805 w 1036"/>
                <a:gd name="T1" fmla="*/ 11 h 675"/>
                <a:gd name="T2" fmla="*/ 485 w 1036"/>
                <a:gd name="T3" fmla="*/ 53 h 675"/>
                <a:gd name="T4" fmla="*/ 257 w 1036"/>
                <a:gd name="T5" fmla="*/ 129 h 675"/>
                <a:gd name="T6" fmla="*/ 190 w 1036"/>
                <a:gd name="T7" fmla="*/ 229 h 675"/>
                <a:gd name="T8" fmla="*/ 26 w 1036"/>
                <a:gd name="T9" fmla="*/ 297 h 675"/>
                <a:gd name="T10" fmla="*/ 22 w 1036"/>
                <a:gd name="T11" fmla="*/ 459 h 675"/>
                <a:gd name="T12" fmla="*/ 164 w 1036"/>
                <a:gd name="T13" fmla="*/ 489 h 675"/>
                <a:gd name="T14" fmla="*/ 570 w 1036"/>
                <a:gd name="T15" fmla="*/ 489 h 675"/>
                <a:gd name="T16" fmla="*/ 742 w 1036"/>
                <a:gd name="T17" fmla="*/ 555 h 675"/>
                <a:gd name="T18" fmla="*/ 935 w 1036"/>
                <a:gd name="T19" fmla="*/ 657 h 675"/>
                <a:gd name="T20" fmla="*/ 1081 w 1036"/>
                <a:gd name="T21" fmla="*/ 661 h 675"/>
                <a:gd name="T22" fmla="*/ 1183 w 1036"/>
                <a:gd name="T23" fmla="*/ 603 h 675"/>
                <a:gd name="T24" fmla="*/ 1234 w 1036"/>
                <a:gd name="T25" fmla="*/ 445 h 675"/>
                <a:gd name="T26" fmla="*/ 1266 w 1036"/>
                <a:gd name="T27" fmla="*/ 291 h 675"/>
                <a:gd name="T28" fmla="*/ 1270 w 1036"/>
                <a:gd name="T29" fmla="*/ 107 h 675"/>
                <a:gd name="T30" fmla="*/ 1161 w 1036"/>
                <a:gd name="T31" fmla="*/ 17 h 675"/>
                <a:gd name="T32" fmla="*/ 964 w 1036"/>
                <a:gd name="T33" fmla="*/ 3 h 675"/>
                <a:gd name="T34" fmla="*/ 805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18465" name="Group 896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4508" name="Rectangle 89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09" name="AutoShape 89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CCFF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18466" name="Freeform 899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132" name="Line 900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3" name="Line 901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4" name="Line 902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5" name="Line 903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6" name="Line 904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7" name="Line 905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8" name="Line 906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9" name="Line 907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0" name="Line 908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1" name="Line 909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2" name="Line 910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3" name="Line 911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4" name="Line 912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5" name="Line 913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481" name="Group 914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18841" name="Picture 915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842" name="Picture 916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482" name="Freeform 917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8483" name="Freeform 918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748 w 765"/>
                <a:gd name="T1" fmla="*/ 56 h 459"/>
                <a:gd name="T2" fmla="*/ 1185 w 765"/>
                <a:gd name="T3" fmla="*/ 399 h 459"/>
                <a:gd name="T4" fmla="*/ 396 w 765"/>
                <a:gd name="T5" fmla="*/ 568 h 459"/>
                <a:gd name="T6" fmla="*/ 57 w 765"/>
                <a:gd name="T7" fmla="*/ 1914 h 459"/>
                <a:gd name="T8" fmla="*/ 741 w 765"/>
                <a:gd name="T9" fmla="*/ 2529 h 459"/>
                <a:gd name="T10" fmla="*/ 1425 w 765"/>
                <a:gd name="T11" fmla="*/ 2424 h 459"/>
                <a:gd name="T12" fmla="*/ 2405 w 765"/>
                <a:gd name="T13" fmla="*/ 2529 h 459"/>
                <a:gd name="T14" fmla="*/ 2878 w 765"/>
                <a:gd name="T15" fmla="*/ 2470 h 459"/>
                <a:gd name="T16" fmla="*/ 3098 w 765"/>
                <a:gd name="T17" fmla="*/ 2119 h 459"/>
                <a:gd name="T18" fmla="*/ 3092 w 765"/>
                <a:gd name="T19" fmla="*/ 899 h 459"/>
                <a:gd name="T20" fmla="*/ 2729 w 765"/>
                <a:gd name="T21" fmla="*/ 196 h 459"/>
                <a:gd name="T22" fmla="*/ 1748 w 765"/>
                <a:gd name="T23" fmla="*/ 56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149" name="Line 919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0" name="Line 920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1" name="Line 921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2" name="Line 922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3" name="Line 923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4" name="Line 924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5" name="Line 925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6" name="Line 926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7" name="Line 927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8" name="Line 928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9" name="Line 929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0" name="Line 930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1" name="Line 931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2" name="Line 932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3" name="Line 933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4" name="Line 934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5" name="Line 935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01" name="Group 936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18824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25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26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27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28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29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0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1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2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3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4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5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6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7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8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504" name="Oval 952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pic>
            <p:nvPicPr>
              <p:cNvPr id="18840" name="Picture 953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02" name="Group 954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4480" name="Line 955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816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817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818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819" name="Group 959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18822" name="Freeform 9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823" name="Freeform 9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85" name="Line 962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86" name="Line 963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3" name="Group 964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1880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80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80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810" name="Group 96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813" name="Freeform 96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814" name="Freeform 97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76" name="Line 97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77" name="Line 97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4" name="Group 973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1879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80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80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802" name="Group 97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805" name="Freeform 97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806" name="Freeform 97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68" name="Line 98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69" name="Line 98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5" name="Group 982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1879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9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9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94" name="Group 9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97" name="Freeform 9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98" name="Freeform 9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60" name="Line 9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61" name="Line 9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6" name="Group 991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1878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8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8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86" name="Group 9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89" name="Freeform 9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90" name="Freeform 9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52" name="Line 9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53" name="Line 9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7" name="Group 1000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1877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7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7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78" name="Group 10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81" name="Freeform 10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82" name="Freeform 10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44" name="Line 10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45" name="Line 10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173" name="Line 1009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09" name="Group 1010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1876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6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6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70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73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74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36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37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0" name="Group 101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1875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6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6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62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65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66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28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29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1" name="Group 1028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1875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5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5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54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57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58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20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21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2" name="Group 1037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1874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4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4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46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49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50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12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13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3" name="Group 1046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1873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3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3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38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41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42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04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05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4" name="Group 1055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1872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2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2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30" name="Group 105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33" name="Freeform 10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34" name="Freeform 10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396" name="Line 106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97" name="Line 106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5" name="Group 1064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18713" name="Group 1065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8715" name="Freeform 1066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1 w 199"/>
                    <a:gd name="T1" fmla="*/ 0 h 232"/>
                    <a:gd name="T2" fmla="*/ 1 w 199"/>
                    <a:gd name="T3" fmla="*/ 0 h 232"/>
                    <a:gd name="T4" fmla="*/ 1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1 h 232"/>
                    <a:gd name="T24" fmla="*/ 1 w 199"/>
                    <a:gd name="T25" fmla="*/ 1 h 232"/>
                    <a:gd name="T26" fmla="*/ 1 w 199"/>
                    <a:gd name="T27" fmla="*/ 1 h 232"/>
                    <a:gd name="T28" fmla="*/ 1 w 199"/>
                    <a:gd name="T29" fmla="*/ 1 h 232"/>
                    <a:gd name="T30" fmla="*/ 2 w 199"/>
                    <a:gd name="T31" fmla="*/ 1 h 232"/>
                    <a:gd name="T32" fmla="*/ 2 w 199"/>
                    <a:gd name="T33" fmla="*/ 1 h 232"/>
                    <a:gd name="T34" fmla="*/ 2 w 199"/>
                    <a:gd name="T35" fmla="*/ 1 h 232"/>
                    <a:gd name="T36" fmla="*/ 2 w 199"/>
                    <a:gd name="T37" fmla="*/ 1 h 232"/>
                    <a:gd name="T38" fmla="*/ 2 w 199"/>
                    <a:gd name="T39" fmla="*/ 1 h 232"/>
                    <a:gd name="T40" fmla="*/ 2 w 199"/>
                    <a:gd name="T41" fmla="*/ 1 h 232"/>
                    <a:gd name="T42" fmla="*/ 2 w 199"/>
                    <a:gd name="T43" fmla="*/ 1 h 232"/>
                    <a:gd name="T44" fmla="*/ 2 w 199"/>
                    <a:gd name="T45" fmla="*/ 1 h 232"/>
                    <a:gd name="T46" fmla="*/ 2 w 199"/>
                    <a:gd name="T47" fmla="*/ 1 h 232"/>
                    <a:gd name="T48" fmla="*/ 2 w 199"/>
                    <a:gd name="T49" fmla="*/ 1 h 232"/>
                    <a:gd name="T50" fmla="*/ 2 w 199"/>
                    <a:gd name="T51" fmla="*/ 1 h 232"/>
                    <a:gd name="T52" fmla="*/ 1 w 199"/>
                    <a:gd name="T53" fmla="*/ 1 h 232"/>
                    <a:gd name="T54" fmla="*/ 1 w 199"/>
                    <a:gd name="T55" fmla="*/ 1 h 232"/>
                    <a:gd name="T56" fmla="*/ 1 w 199"/>
                    <a:gd name="T57" fmla="*/ 1 h 232"/>
                    <a:gd name="T58" fmla="*/ 1 w 199"/>
                    <a:gd name="T59" fmla="*/ 0 h 232"/>
                    <a:gd name="T60" fmla="*/ 1 w 199"/>
                    <a:gd name="T61" fmla="*/ 0 h 232"/>
                    <a:gd name="T62" fmla="*/ 1 w 199"/>
                    <a:gd name="T63" fmla="*/ 0 h 232"/>
                    <a:gd name="T64" fmla="*/ 1 w 199"/>
                    <a:gd name="T65" fmla="*/ 0 h 232"/>
                    <a:gd name="T66" fmla="*/ 1 w 199"/>
                    <a:gd name="T67" fmla="*/ 0 h 232"/>
                    <a:gd name="T68" fmla="*/ 1 w 199"/>
                    <a:gd name="T69" fmla="*/ 0 h 232"/>
                    <a:gd name="T70" fmla="*/ 1 w 199"/>
                    <a:gd name="T71" fmla="*/ 0 h 232"/>
                    <a:gd name="T72" fmla="*/ 1 w 199"/>
                    <a:gd name="T73" fmla="*/ 0 h 232"/>
                    <a:gd name="T74" fmla="*/ 2 w 199"/>
                    <a:gd name="T75" fmla="*/ 0 h 232"/>
                    <a:gd name="T76" fmla="*/ 2 w 199"/>
                    <a:gd name="T77" fmla="*/ 0 h 232"/>
                    <a:gd name="T78" fmla="*/ 2 w 199"/>
                    <a:gd name="T79" fmla="*/ 0 h 232"/>
                    <a:gd name="T80" fmla="*/ 3 w 199"/>
                    <a:gd name="T81" fmla="*/ 0 h 232"/>
                    <a:gd name="T82" fmla="*/ 3 w 199"/>
                    <a:gd name="T83" fmla="*/ 0 h 232"/>
                    <a:gd name="T84" fmla="*/ 2 w 199"/>
                    <a:gd name="T85" fmla="*/ 0 h 232"/>
                    <a:gd name="T86" fmla="*/ 2 w 199"/>
                    <a:gd name="T87" fmla="*/ 0 h 232"/>
                    <a:gd name="T88" fmla="*/ 2 w 199"/>
                    <a:gd name="T89" fmla="*/ 0 h 232"/>
                    <a:gd name="T90" fmla="*/ 2 w 199"/>
                    <a:gd name="T91" fmla="*/ 0 h 232"/>
                    <a:gd name="T92" fmla="*/ 1 w 199"/>
                    <a:gd name="T93" fmla="*/ 0 h 232"/>
                    <a:gd name="T94" fmla="*/ 1 w 199"/>
                    <a:gd name="T95" fmla="*/ 0 h 232"/>
                    <a:gd name="T96" fmla="*/ 1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16" name="Freeform 1067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2 w 128"/>
                    <a:gd name="T1" fmla="*/ 0 h 180"/>
                    <a:gd name="T2" fmla="*/ 2 w 128"/>
                    <a:gd name="T3" fmla="*/ 0 h 180"/>
                    <a:gd name="T4" fmla="*/ 2 w 128"/>
                    <a:gd name="T5" fmla="*/ 0 h 180"/>
                    <a:gd name="T6" fmla="*/ 2 w 128"/>
                    <a:gd name="T7" fmla="*/ 0 h 180"/>
                    <a:gd name="T8" fmla="*/ 1 w 128"/>
                    <a:gd name="T9" fmla="*/ 0 h 180"/>
                    <a:gd name="T10" fmla="*/ 1 w 128"/>
                    <a:gd name="T11" fmla="*/ 0 h 180"/>
                    <a:gd name="T12" fmla="*/ 1 w 128"/>
                    <a:gd name="T13" fmla="*/ 0 h 180"/>
                    <a:gd name="T14" fmla="*/ 1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1 w 128"/>
                    <a:gd name="T29" fmla="*/ 0 h 180"/>
                    <a:gd name="T30" fmla="*/ 1 w 128"/>
                    <a:gd name="T31" fmla="*/ 0 h 180"/>
                    <a:gd name="T32" fmla="*/ 1 w 128"/>
                    <a:gd name="T33" fmla="*/ 0 h 180"/>
                    <a:gd name="T34" fmla="*/ 1 w 128"/>
                    <a:gd name="T35" fmla="*/ 0 h 180"/>
                    <a:gd name="T36" fmla="*/ 1 w 128"/>
                    <a:gd name="T37" fmla="*/ 0 h 180"/>
                    <a:gd name="T38" fmla="*/ 2 w 128"/>
                    <a:gd name="T39" fmla="*/ 0 h 180"/>
                    <a:gd name="T40" fmla="*/ 2 w 128"/>
                    <a:gd name="T41" fmla="*/ 0 h 180"/>
                    <a:gd name="T42" fmla="*/ 2 w 128"/>
                    <a:gd name="T43" fmla="*/ 0 h 180"/>
                    <a:gd name="T44" fmla="*/ 2 w 128"/>
                    <a:gd name="T45" fmla="*/ 0 h 180"/>
                    <a:gd name="T46" fmla="*/ 2 w 128"/>
                    <a:gd name="T47" fmla="*/ 0 h 180"/>
                    <a:gd name="T48" fmla="*/ 2 w 128"/>
                    <a:gd name="T49" fmla="*/ 0 h 180"/>
                    <a:gd name="T50" fmla="*/ 2 w 128"/>
                    <a:gd name="T51" fmla="*/ 0 h 180"/>
                    <a:gd name="T52" fmla="*/ 2 w 128"/>
                    <a:gd name="T53" fmla="*/ 0 h 180"/>
                    <a:gd name="T54" fmla="*/ 1 w 128"/>
                    <a:gd name="T55" fmla="*/ 0 h 180"/>
                    <a:gd name="T56" fmla="*/ 1 w 128"/>
                    <a:gd name="T57" fmla="*/ 0 h 180"/>
                    <a:gd name="T58" fmla="*/ 1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1 w 128"/>
                    <a:gd name="T71" fmla="*/ 0 h 180"/>
                    <a:gd name="T72" fmla="*/ 1 w 128"/>
                    <a:gd name="T73" fmla="*/ 0 h 180"/>
                    <a:gd name="T74" fmla="*/ 1 w 128"/>
                    <a:gd name="T75" fmla="*/ 0 h 180"/>
                    <a:gd name="T76" fmla="*/ 1 w 128"/>
                    <a:gd name="T77" fmla="*/ 0 h 180"/>
                    <a:gd name="T78" fmla="*/ 2 w 128"/>
                    <a:gd name="T79" fmla="*/ 0 h 180"/>
                    <a:gd name="T80" fmla="*/ 2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17" name="Freeform 1068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1 w 322"/>
                    <a:gd name="T1" fmla="*/ 0 h 378"/>
                    <a:gd name="T2" fmla="*/ 1 w 322"/>
                    <a:gd name="T3" fmla="*/ 0 h 378"/>
                    <a:gd name="T4" fmla="*/ 0 w 322"/>
                    <a:gd name="T5" fmla="*/ 0 h 378"/>
                    <a:gd name="T6" fmla="*/ 0 w 322"/>
                    <a:gd name="T7" fmla="*/ 1 h 378"/>
                    <a:gd name="T8" fmla="*/ 0 w 322"/>
                    <a:gd name="T9" fmla="*/ 1 h 378"/>
                    <a:gd name="T10" fmla="*/ 0 w 322"/>
                    <a:gd name="T11" fmla="*/ 1 h 378"/>
                    <a:gd name="T12" fmla="*/ 0 w 322"/>
                    <a:gd name="T13" fmla="*/ 1 h 378"/>
                    <a:gd name="T14" fmla="*/ 0 w 322"/>
                    <a:gd name="T15" fmla="*/ 1 h 378"/>
                    <a:gd name="T16" fmla="*/ 1 w 322"/>
                    <a:gd name="T17" fmla="*/ 1 h 378"/>
                    <a:gd name="T18" fmla="*/ 1 w 322"/>
                    <a:gd name="T19" fmla="*/ 1 h 378"/>
                    <a:gd name="T20" fmla="*/ 2 w 322"/>
                    <a:gd name="T21" fmla="*/ 1 h 378"/>
                    <a:gd name="T22" fmla="*/ 2 w 322"/>
                    <a:gd name="T23" fmla="*/ 1 h 378"/>
                    <a:gd name="T24" fmla="*/ 3 w 322"/>
                    <a:gd name="T25" fmla="*/ 1 h 378"/>
                    <a:gd name="T26" fmla="*/ 4 w 322"/>
                    <a:gd name="T27" fmla="*/ 1 h 378"/>
                    <a:gd name="T28" fmla="*/ 4 w 322"/>
                    <a:gd name="T29" fmla="*/ 1 h 378"/>
                    <a:gd name="T30" fmla="*/ 5 w 322"/>
                    <a:gd name="T31" fmla="*/ 1 h 378"/>
                    <a:gd name="T32" fmla="*/ 5 w 322"/>
                    <a:gd name="T33" fmla="*/ 1 h 378"/>
                    <a:gd name="T34" fmla="*/ 5 w 322"/>
                    <a:gd name="T35" fmla="*/ 1 h 378"/>
                    <a:gd name="T36" fmla="*/ 5 w 322"/>
                    <a:gd name="T37" fmla="*/ 1 h 378"/>
                    <a:gd name="T38" fmla="*/ 5 w 322"/>
                    <a:gd name="T39" fmla="*/ 1 h 378"/>
                    <a:gd name="T40" fmla="*/ 5 w 322"/>
                    <a:gd name="T41" fmla="*/ 1 h 378"/>
                    <a:gd name="T42" fmla="*/ 4 w 322"/>
                    <a:gd name="T43" fmla="*/ 1 h 378"/>
                    <a:gd name="T44" fmla="*/ 4 w 322"/>
                    <a:gd name="T45" fmla="*/ 1 h 378"/>
                    <a:gd name="T46" fmla="*/ 3 w 322"/>
                    <a:gd name="T47" fmla="*/ 1 h 378"/>
                    <a:gd name="T48" fmla="*/ 2 w 322"/>
                    <a:gd name="T49" fmla="*/ 1 h 378"/>
                    <a:gd name="T50" fmla="*/ 2 w 322"/>
                    <a:gd name="T51" fmla="*/ 1 h 378"/>
                    <a:gd name="T52" fmla="*/ 2 w 322"/>
                    <a:gd name="T53" fmla="*/ 1 h 378"/>
                    <a:gd name="T54" fmla="*/ 1 w 322"/>
                    <a:gd name="T55" fmla="*/ 1 h 378"/>
                    <a:gd name="T56" fmla="*/ 1 w 322"/>
                    <a:gd name="T57" fmla="*/ 1 h 378"/>
                    <a:gd name="T58" fmla="*/ 1 w 322"/>
                    <a:gd name="T59" fmla="*/ 1 h 378"/>
                    <a:gd name="T60" fmla="*/ 0 w 322"/>
                    <a:gd name="T61" fmla="*/ 1 h 378"/>
                    <a:gd name="T62" fmla="*/ 1 w 322"/>
                    <a:gd name="T63" fmla="*/ 1 h 378"/>
                    <a:gd name="T64" fmla="*/ 1 w 322"/>
                    <a:gd name="T65" fmla="*/ 0 h 378"/>
                    <a:gd name="T66" fmla="*/ 1 w 322"/>
                    <a:gd name="T67" fmla="*/ 0 h 378"/>
                    <a:gd name="T68" fmla="*/ 1 w 322"/>
                    <a:gd name="T69" fmla="*/ 0 h 378"/>
                    <a:gd name="T70" fmla="*/ 2 w 322"/>
                    <a:gd name="T71" fmla="*/ 0 h 378"/>
                    <a:gd name="T72" fmla="*/ 2 w 322"/>
                    <a:gd name="T73" fmla="*/ 0 h 378"/>
                    <a:gd name="T74" fmla="*/ 3 w 322"/>
                    <a:gd name="T75" fmla="*/ 0 h 378"/>
                    <a:gd name="T76" fmla="*/ 4 w 322"/>
                    <a:gd name="T77" fmla="*/ 0 h 378"/>
                    <a:gd name="T78" fmla="*/ 4 w 322"/>
                    <a:gd name="T79" fmla="*/ 0 h 378"/>
                    <a:gd name="T80" fmla="*/ 4 w 322"/>
                    <a:gd name="T81" fmla="*/ 0 h 378"/>
                    <a:gd name="T82" fmla="*/ 4 w 322"/>
                    <a:gd name="T83" fmla="*/ 0 h 378"/>
                    <a:gd name="T84" fmla="*/ 3 w 322"/>
                    <a:gd name="T85" fmla="*/ 0 h 378"/>
                    <a:gd name="T86" fmla="*/ 2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18" name="Freeform 1069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3 w 283"/>
                    <a:gd name="T1" fmla="*/ 0 h 252"/>
                    <a:gd name="T2" fmla="*/ 3 w 283"/>
                    <a:gd name="T3" fmla="*/ 0 h 252"/>
                    <a:gd name="T4" fmla="*/ 4 w 283"/>
                    <a:gd name="T5" fmla="*/ 0 h 252"/>
                    <a:gd name="T6" fmla="*/ 4 w 283"/>
                    <a:gd name="T7" fmla="*/ 0 h 252"/>
                    <a:gd name="T8" fmla="*/ 4 w 283"/>
                    <a:gd name="T9" fmla="*/ 0 h 252"/>
                    <a:gd name="T10" fmla="*/ 4 w 283"/>
                    <a:gd name="T11" fmla="*/ 0 h 252"/>
                    <a:gd name="T12" fmla="*/ 4 w 283"/>
                    <a:gd name="T13" fmla="*/ 0 h 252"/>
                    <a:gd name="T14" fmla="*/ 3 w 283"/>
                    <a:gd name="T15" fmla="*/ 0 h 252"/>
                    <a:gd name="T16" fmla="*/ 3 w 283"/>
                    <a:gd name="T17" fmla="*/ 1 h 252"/>
                    <a:gd name="T18" fmla="*/ 3 w 283"/>
                    <a:gd name="T19" fmla="*/ 1 h 252"/>
                    <a:gd name="T20" fmla="*/ 3 w 283"/>
                    <a:gd name="T21" fmla="*/ 1 h 252"/>
                    <a:gd name="T22" fmla="*/ 3 w 283"/>
                    <a:gd name="T23" fmla="*/ 1 h 252"/>
                    <a:gd name="T24" fmla="*/ 3 w 283"/>
                    <a:gd name="T25" fmla="*/ 1 h 252"/>
                    <a:gd name="T26" fmla="*/ 3 w 283"/>
                    <a:gd name="T27" fmla="*/ 1 h 252"/>
                    <a:gd name="T28" fmla="*/ 3 w 283"/>
                    <a:gd name="T29" fmla="*/ 1 h 252"/>
                    <a:gd name="T30" fmla="*/ 3 w 283"/>
                    <a:gd name="T31" fmla="*/ 1 h 252"/>
                    <a:gd name="T32" fmla="*/ 3 w 283"/>
                    <a:gd name="T33" fmla="*/ 1 h 252"/>
                    <a:gd name="T34" fmla="*/ 3 w 283"/>
                    <a:gd name="T35" fmla="*/ 1 h 252"/>
                    <a:gd name="T36" fmla="*/ 3 w 283"/>
                    <a:gd name="T37" fmla="*/ 1 h 252"/>
                    <a:gd name="T38" fmla="*/ 3 w 283"/>
                    <a:gd name="T39" fmla="*/ 1 h 252"/>
                    <a:gd name="T40" fmla="*/ 3 w 283"/>
                    <a:gd name="T41" fmla="*/ 1 h 252"/>
                    <a:gd name="T42" fmla="*/ 3 w 283"/>
                    <a:gd name="T43" fmla="*/ 1 h 252"/>
                    <a:gd name="T44" fmla="*/ 4 w 283"/>
                    <a:gd name="T45" fmla="*/ 1 h 252"/>
                    <a:gd name="T46" fmla="*/ 4 w 283"/>
                    <a:gd name="T47" fmla="*/ 1 h 252"/>
                    <a:gd name="T48" fmla="*/ 4 w 283"/>
                    <a:gd name="T49" fmla="*/ 0 h 252"/>
                    <a:gd name="T50" fmla="*/ 4 w 283"/>
                    <a:gd name="T51" fmla="*/ 0 h 252"/>
                    <a:gd name="T52" fmla="*/ 4 w 283"/>
                    <a:gd name="T53" fmla="*/ 0 h 252"/>
                    <a:gd name="T54" fmla="*/ 4 w 283"/>
                    <a:gd name="T55" fmla="*/ 0 h 252"/>
                    <a:gd name="T56" fmla="*/ 4 w 283"/>
                    <a:gd name="T57" fmla="*/ 0 h 252"/>
                    <a:gd name="T58" fmla="*/ 3 w 283"/>
                    <a:gd name="T59" fmla="*/ 0 h 252"/>
                    <a:gd name="T60" fmla="*/ 3 w 283"/>
                    <a:gd name="T61" fmla="*/ 0 h 252"/>
                    <a:gd name="T62" fmla="*/ 3 w 283"/>
                    <a:gd name="T63" fmla="*/ 0 h 252"/>
                    <a:gd name="T64" fmla="*/ 3 w 283"/>
                    <a:gd name="T65" fmla="*/ 0 h 252"/>
                    <a:gd name="T66" fmla="*/ 2 w 283"/>
                    <a:gd name="T67" fmla="*/ 0 h 252"/>
                    <a:gd name="T68" fmla="*/ 2 w 283"/>
                    <a:gd name="T69" fmla="*/ 0 h 252"/>
                    <a:gd name="T70" fmla="*/ 2 w 283"/>
                    <a:gd name="T71" fmla="*/ 0 h 252"/>
                    <a:gd name="T72" fmla="*/ 2 w 283"/>
                    <a:gd name="T73" fmla="*/ 0 h 252"/>
                    <a:gd name="T74" fmla="*/ 1 w 283"/>
                    <a:gd name="T75" fmla="*/ 0 h 252"/>
                    <a:gd name="T76" fmla="*/ 1 w 283"/>
                    <a:gd name="T77" fmla="*/ 0 h 252"/>
                    <a:gd name="T78" fmla="*/ 1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1 w 283"/>
                    <a:gd name="T95" fmla="*/ 0 h 252"/>
                    <a:gd name="T96" fmla="*/ 1 w 283"/>
                    <a:gd name="T97" fmla="*/ 0 h 252"/>
                    <a:gd name="T98" fmla="*/ 1 w 283"/>
                    <a:gd name="T99" fmla="*/ 0 h 252"/>
                    <a:gd name="T100" fmla="*/ 1 w 283"/>
                    <a:gd name="T101" fmla="*/ 0 h 252"/>
                    <a:gd name="T102" fmla="*/ 1 w 283"/>
                    <a:gd name="T103" fmla="*/ 0 h 252"/>
                    <a:gd name="T104" fmla="*/ 2 w 283"/>
                    <a:gd name="T105" fmla="*/ 0 h 252"/>
                    <a:gd name="T106" fmla="*/ 2 w 283"/>
                    <a:gd name="T107" fmla="*/ 0 h 252"/>
                    <a:gd name="T108" fmla="*/ 2 w 283"/>
                    <a:gd name="T109" fmla="*/ 0 h 252"/>
                    <a:gd name="T110" fmla="*/ 2 w 283"/>
                    <a:gd name="T111" fmla="*/ 0 h 252"/>
                    <a:gd name="T112" fmla="*/ 3 w 283"/>
                    <a:gd name="T113" fmla="*/ 0 h 252"/>
                    <a:gd name="T114" fmla="*/ 3 w 283"/>
                    <a:gd name="T115" fmla="*/ 0 h 252"/>
                    <a:gd name="T116" fmla="*/ 3 w 283"/>
                    <a:gd name="T117" fmla="*/ 0 h 252"/>
                    <a:gd name="T118" fmla="*/ 3 w 283"/>
                    <a:gd name="T119" fmla="*/ 0 h 252"/>
                    <a:gd name="T120" fmla="*/ 3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19" name="Freeform 1070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1 h 238"/>
                    <a:gd name="T10" fmla="*/ 1 w 114"/>
                    <a:gd name="T11" fmla="*/ 1 h 238"/>
                    <a:gd name="T12" fmla="*/ 1 w 114"/>
                    <a:gd name="T13" fmla="*/ 1 h 238"/>
                    <a:gd name="T14" fmla="*/ 1 w 114"/>
                    <a:gd name="T15" fmla="*/ 1 h 238"/>
                    <a:gd name="T16" fmla="*/ 1 w 114"/>
                    <a:gd name="T17" fmla="*/ 1 h 238"/>
                    <a:gd name="T18" fmla="*/ 1 w 114"/>
                    <a:gd name="T19" fmla="*/ 1 h 238"/>
                    <a:gd name="T20" fmla="*/ 2 w 114"/>
                    <a:gd name="T21" fmla="*/ 1 h 238"/>
                    <a:gd name="T22" fmla="*/ 2 w 114"/>
                    <a:gd name="T23" fmla="*/ 1 h 238"/>
                    <a:gd name="T24" fmla="*/ 2 w 114"/>
                    <a:gd name="T25" fmla="*/ 1 h 238"/>
                    <a:gd name="T26" fmla="*/ 2 w 114"/>
                    <a:gd name="T27" fmla="*/ 1 h 238"/>
                    <a:gd name="T28" fmla="*/ 2 w 114"/>
                    <a:gd name="T29" fmla="*/ 1 h 238"/>
                    <a:gd name="T30" fmla="*/ 2 w 114"/>
                    <a:gd name="T31" fmla="*/ 1 h 238"/>
                    <a:gd name="T32" fmla="*/ 1 w 114"/>
                    <a:gd name="T33" fmla="*/ 1 h 238"/>
                    <a:gd name="T34" fmla="*/ 1 w 114"/>
                    <a:gd name="T35" fmla="*/ 1 h 238"/>
                    <a:gd name="T36" fmla="*/ 1 w 114"/>
                    <a:gd name="T37" fmla="*/ 0 h 238"/>
                    <a:gd name="T38" fmla="*/ 1 w 114"/>
                    <a:gd name="T39" fmla="*/ 0 h 238"/>
                    <a:gd name="T40" fmla="*/ 1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1 w 114"/>
                    <a:gd name="T51" fmla="*/ 0 h 238"/>
                    <a:gd name="T52" fmla="*/ 1 w 114"/>
                    <a:gd name="T53" fmla="*/ 0 h 238"/>
                    <a:gd name="T54" fmla="*/ 1 w 114"/>
                    <a:gd name="T55" fmla="*/ 0 h 238"/>
                    <a:gd name="T56" fmla="*/ 1 w 114"/>
                    <a:gd name="T57" fmla="*/ 0 h 238"/>
                    <a:gd name="T58" fmla="*/ 1 w 114"/>
                    <a:gd name="T59" fmla="*/ 0 h 238"/>
                    <a:gd name="T60" fmla="*/ 1 w 114"/>
                    <a:gd name="T61" fmla="*/ 0 h 238"/>
                    <a:gd name="T62" fmla="*/ 2 w 114"/>
                    <a:gd name="T63" fmla="*/ 0 h 238"/>
                    <a:gd name="T64" fmla="*/ 2 w 114"/>
                    <a:gd name="T65" fmla="*/ 0 h 238"/>
                    <a:gd name="T66" fmla="*/ 2 w 114"/>
                    <a:gd name="T67" fmla="*/ 0 h 238"/>
                    <a:gd name="T68" fmla="*/ 1 w 114"/>
                    <a:gd name="T69" fmla="*/ 0 h 238"/>
                    <a:gd name="T70" fmla="*/ 1 w 114"/>
                    <a:gd name="T71" fmla="*/ 0 h 238"/>
                    <a:gd name="T72" fmla="*/ 1 w 114"/>
                    <a:gd name="T73" fmla="*/ 0 h 238"/>
                    <a:gd name="T74" fmla="*/ 1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20" name="Freeform 1071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3 w 246"/>
                    <a:gd name="T1" fmla="*/ 0 h 310"/>
                    <a:gd name="T2" fmla="*/ 4 w 246"/>
                    <a:gd name="T3" fmla="*/ 0 h 310"/>
                    <a:gd name="T4" fmla="*/ 4 w 246"/>
                    <a:gd name="T5" fmla="*/ 0 h 310"/>
                    <a:gd name="T6" fmla="*/ 4 w 246"/>
                    <a:gd name="T7" fmla="*/ 0 h 310"/>
                    <a:gd name="T8" fmla="*/ 3 w 246"/>
                    <a:gd name="T9" fmla="*/ 1 h 310"/>
                    <a:gd name="T10" fmla="*/ 3 w 246"/>
                    <a:gd name="T11" fmla="*/ 1 h 310"/>
                    <a:gd name="T12" fmla="*/ 2 w 246"/>
                    <a:gd name="T13" fmla="*/ 1 h 310"/>
                    <a:gd name="T14" fmla="*/ 2 w 246"/>
                    <a:gd name="T15" fmla="*/ 1 h 310"/>
                    <a:gd name="T16" fmla="*/ 2 w 246"/>
                    <a:gd name="T17" fmla="*/ 1 h 310"/>
                    <a:gd name="T18" fmla="*/ 2 w 246"/>
                    <a:gd name="T19" fmla="*/ 1 h 310"/>
                    <a:gd name="T20" fmla="*/ 2 w 246"/>
                    <a:gd name="T21" fmla="*/ 1 h 310"/>
                    <a:gd name="T22" fmla="*/ 2 w 246"/>
                    <a:gd name="T23" fmla="*/ 1 h 310"/>
                    <a:gd name="T24" fmla="*/ 2 w 246"/>
                    <a:gd name="T25" fmla="*/ 1 h 310"/>
                    <a:gd name="T26" fmla="*/ 2 w 246"/>
                    <a:gd name="T27" fmla="*/ 1 h 310"/>
                    <a:gd name="T28" fmla="*/ 2 w 246"/>
                    <a:gd name="T29" fmla="*/ 1 h 310"/>
                    <a:gd name="T30" fmla="*/ 3 w 246"/>
                    <a:gd name="T31" fmla="*/ 1 h 310"/>
                    <a:gd name="T32" fmla="*/ 3 w 246"/>
                    <a:gd name="T33" fmla="*/ 1 h 310"/>
                    <a:gd name="T34" fmla="*/ 4 w 246"/>
                    <a:gd name="T35" fmla="*/ 1 h 310"/>
                    <a:gd name="T36" fmla="*/ 4 w 246"/>
                    <a:gd name="T37" fmla="*/ 0 h 310"/>
                    <a:gd name="T38" fmla="*/ 4 w 246"/>
                    <a:gd name="T39" fmla="*/ 0 h 310"/>
                    <a:gd name="T40" fmla="*/ 4 w 246"/>
                    <a:gd name="T41" fmla="*/ 0 h 310"/>
                    <a:gd name="T42" fmla="*/ 3 w 246"/>
                    <a:gd name="T43" fmla="*/ 0 h 310"/>
                    <a:gd name="T44" fmla="*/ 3 w 246"/>
                    <a:gd name="T45" fmla="*/ 0 h 310"/>
                    <a:gd name="T46" fmla="*/ 2 w 246"/>
                    <a:gd name="T47" fmla="*/ 0 h 310"/>
                    <a:gd name="T48" fmla="*/ 2 w 246"/>
                    <a:gd name="T49" fmla="*/ 0 h 310"/>
                    <a:gd name="T50" fmla="*/ 1 w 246"/>
                    <a:gd name="T51" fmla="*/ 0 h 310"/>
                    <a:gd name="T52" fmla="*/ 1 w 246"/>
                    <a:gd name="T53" fmla="*/ 0 h 310"/>
                    <a:gd name="T54" fmla="*/ 1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1 w 246"/>
                    <a:gd name="T65" fmla="*/ 0 h 310"/>
                    <a:gd name="T66" fmla="*/ 1 w 246"/>
                    <a:gd name="T67" fmla="*/ 0 h 310"/>
                    <a:gd name="T68" fmla="*/ 2 w 246"/>
                    <a:gd name="T69" fmla="*/ 0 h 310"/>
                    <a:gd name="T70" fmla="*/ 2 w 246"/>
                    <a:gd name="T71" fmla="*/ 0 h 310"/>
                    <a:gd name="T72" fmla="*/ 2 w 246"/>
                    <a:gd name="T73" fmla="*/ 0 h 310"/>
                    <a:gd name="T74" fmla="*/ 3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21" name="Freeform 1072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1 w 198"/>
                    <a:gd name="T1" fmla="*/ 0 h 236"/>
                    <a:gd name="T2" fmla="*/ 1 w 198"/>
                    <a:gd name="T3" fmla="*/ 0 h 236"/>
                    <a:gd name="T4" fmla="*/ 1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1 h 236"/>
                    <a:gd name="T24" fmla="*/ 1 w 198"/>
                    <a:gd name="T25" fmla="*/ 1 h 236"/>
                    <a:gd name="T26" fmla="*/ 1 w 198"/>
                    <a:gd name="T27" fmla="*/ 1 h 236"/>
                    <a:gd name="T28" fmla="*/ 1 w 198"/>
                    <a:gd name="T29" fmla="*/ 1 h 236"/>
                    <a:gd name="T30" fmla="*/ 2 w 198"/>
                    <a:gd name="T31" fmla="*/ 1 h 236"/>
                    <a:gd name="T32" fmla="*/ 2 w 198"/>
                    <a:gd name="T33" fmla="*/ 1 h 236"/>
                    <a:gd name="T34" fmla="*/ 2 w 198"/>
                    <a:gd name="T35" fmla="*/ 1 h 236"/>
                    <a:gd name="T36" fmla="*/ 2 w 198"/>
                    <a:gd name="T37" fmla="*/ 1 h 236"/>
                    <a:gd name="T38" fmla="*/ 2 w 198"/>
                    <a:gd name="T39" fmla="*/ 1 h 236"/>
                    <a:gd name="T40" fmla="*/ 2 w 198"/>
                    <a:gd name="T41" fmla="*/ 1 h 236"/>
                    <a:gd name="T42" fmla="*/ 2 w 198"/>
                    <a:gd name="T43" fmla="*/ 1 h 236"/>
                    <a:gd name="T44" fmla="*/ 2 w 198"/>
                    <a:gd name="T45" fmla="*/ 1 h 236"/>
                    <a:gd name="T46" fmla="*/ 2 w 198"/>
                    <a:gd name="T47" fmla="*/ 1 h 236"/>
                    <a:gd name="T48" fmla="*/ 2 w 198"/>
                    <a:gd name="T49" fmla="*/ 1 h 236"/>
                    <a:gd name="T50" fmla="*/ 2 w 198"/>
                    <a:gd name="T51" fmla="*/ 1 h 236"/>
                    <a:gd name="T52" fmla="*/ 2 w 198"/>
                    <a:gd name="T53" fmla="*/ 1 h 236"/>
                    <a:gd name="T54" fmla="*/ 2 w 198"/>
                    <a:gd name="T55" fmla="*/ 1 h 236"/>
                    <a:gd name="T56" fmla="*/ 2 w 198"/>
                    <a:gd name="T57" fmla="*/ 1 h 236"/>
                    <a:gd name="T58" fmla="*/ 1 w 198"/>
                    <a:gd name="T59" fmla="*/ 1 h 236"/>
                    <a:gd name="T60" fmla="*/ 1 w 198"/>
                    <a:gd name="T61" fmla="*/ 1 h 236"/>
                    <a:gd name="T62" fmla="*/ 1 w 198"/>
                    <a:gd name="T63" fmla="*/ 1 h 236"/>
                    <a:gd name="T64" fmla="*/ 1 w 198"/>
                    <a:gd name="T65" fmla="*/ 1 h 236"/>
                    <a:gd name="T66" fmla="*/ 1 w 198"/>
                    <a:gd name="T67" fmla="*/ 1 h 236"/>
                    <a:gd name="T68" fmla="*/ 1 w 198"/>
                    <a:gd name="T69" fmla="*/ 1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1 w 198"/>
                    <a:gd name="T83" fmla="*/ 0 h 236"/>
                    <a:gd name="T84" fmla="*/ 1 w 198"/>
                    <a:gd name="T85" fmla="*/ 0 h 236"/>
                    <a:gd name="T86" fmla="*/ 1 w 198"/>
                    <a:gd name="T87" fmla="*/ 0 h 236"/>
                    <a:gd name="T88" fmla="*/ 1 w 198"/>
                    <a:gd name="T89" fmla="*/ 0 h 236"/>
                    <a:gd name="T90" fmla="*/ 1 w 198"/>
                    <a:gd name="T91" fmla="*/ 0 h 236"/>
                    <a:gd name="T92" fmla="*/ 2 w 198"/>
                    <a:gd name="T93" fmla="*/ 0 h 236"/>
                    <a:gd name="T94" fmla="*/ 2 w 198"/>
                    <a:gd name="T95" fmla="*/ 0 h 236"/>
                    <a:gd name="T96" fmla="*/ 2 w 198"/>
                    <a:gd name="T97" fmla="*/ 0 h 236"/>
                    <a:gd name="T98" fmla="*/ 2 w 198"/>
                    <a:gd name="T99" fmla="*/ 0 h 236"/>
                    <a:gd name="T100" fmla="*/ 2 w 198"/>
                    <a:gd name="T101" fmla="*/ 0 h 236"/>
                    <a:gd name="T102" fmla="*/ 3 w 198"/>
                    <a:gd name="T103" fmla="*/ 0 h 236"/>
                    <a:gd name="T104" fmla="*/ 3 w 198"/>
                    <a:gd name="T105" fmla="*/ 0 h 236"/>
                    <a:gd name="T106" fmla="*/ 3 w 198"/>
                    <a:gd name="T107" fmla="*/ 0 h 236"/>
                    <a:gd name="T108" fmla="*/ 3 w 198"/>
                    <a:gd name="T109" fmla="*/ 0 h 236"/>
                    <a:gd name="T110" fmla="*/ 2 w 198"/>
                    <a:gd name="T111" fmla="*/ 0 h 236"/>
                    <a:gd name="T112" fmla="*/ 2 w 198"/>
                    <a:gd name="T113" fmla="*/ 0 h 236"/>
                    <a:gd name="T114" fmla="*/ 2 w 198"/>
                    <a:gd name="T115" fmla="*/ 0 h 236"/>
                    <a:gd name="T116" fmla="*/ 2 w 198"/>
                    <a:gd name="T117" fmla="*/ 0 h 236"/>
                    <a:gd name="T118" fmla="*/ 1 w 198"/>
                    <a:gd name="T119" fmla="*/ 0 h 236"/>
                    <a:gd name="T120" fmla="*/ 1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22" name="Freeform 1073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2 w 128"/>
                    <a:gd name="T1" fmla="*/ 0 h 183"/>
                    <a:gd name="T2" fmla="*/ 2 w 128"/>
                    <a:gd name="T3" fmla="*/ 0 h 183"/>
                    <a:gd name="T4" fmla="*/ 2 w 128"/>
                    <a:gd name="T5" fmla="*/ 0 h 183"/>
                    <a:gd name="T6" fmla="*/ 2 w 128"/>
                    <a:gd name="T7" fmla="*/ 0 h 183"/>
                    <a:gd name="T8" fmla="*/ 1 w 128"/>
                    <a:gd name="T9" fmla="*/ 0 h 183"/>
                    <a:gd name="T10" fmla="*/ 1 w 128"/>
                    <a:gd name="T11" fmla="*/ 0 h 183"/>
                    <a:gd name="T12" fmla="*/ 1 w 128"/>
                    <a:gd name="T13" fmla="*/ 0 h 183"/>
                    <a:gd name="T14" fmla="*/ 1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1 w 128"/>
                    <a:gd name="T31" fmla="*/ 0 h 183"/>
                    <a:gd name="T32" fmla="*/ 1 w 128"/>
                    <a:gd name="T33" fmla="*/ 0 h 183"/>
                    <a:gd name="T34" fmla="*/ 1 w 128"/>
                    <a:gd name="T35" fmla="*/ 0 h 183"/>
                    <a:gd name="T36" fmla="*/ 1 w 128"/>
                    <a:gd name="T37" fmla="*/ 0 h 183"/>
                    <a:gd name="T38" fmla="*/ 1 w 128"/>
                    <a:gd name="T39" fmla="*/ 0 h 183"/>
                    <a:gd name="T40" fmla="*/ 2 w 128"/>
                    <a:gd name="T41" fmla="*/ 0 h 183"/>
                    <a:gd name="T42" fmla="*/ 2 w 128"/>
                    <a:gd name="T43" fmla="*/ 0 h 183"/>
                    <a:gd name="T44" fmla="*/ 2 w 128"/>
                    <a:gd name="T45" fmla="*/ 0 h 183"/>
                    <a:gd name="T46" fmla="*/ 2 w 128"/>
                    <a:gd name="T47" fmla="*/ 0 h 183"/>
                    <a:gd name="T48" fmla="*/ 2 w 128"/>
                    <a:gd name="T49" fmla="*/ 0 h 183"/>
                    <a:gd name="T50" fmla="*/ 2 w 128"/>
                    <a:gd name="T51" fmla="*/ 0 h 183"/>
                    <a:gd name="T52" fmla="*/ 2 w 128"/>
                    <a:gd name="T53" fmla="*/ 0 h 183"/>
                    <a:gd name="T54" fmla="*/ 1 w 128"/>
                    <a:gd name="T55" fmla="*/ 0 h 183"/>
                    <a:gd name="T56" fmla="*/ 1 w 128"/>
                    <a:gd name="T57" fmla="*/ 0 h 183"/>
                    <a:gd name="T58" fmla="*/ 1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1 w 128"/>
                    <a:gd name="T71" fmla="*/ 0 h 183"/>
                    <a:gd name="T72" fmla="*/ 1 w 128"/>
                    <a:gd name="T73" fmla="*/ 0 h 183"/>
                    <a:gd name="T74" fmla="*/ 1 w 128"/>
                    <a:gd name="T75" fmla="*/ 0 h 183"/>
                    <a:gd name="T76" fmla="*/ 1 w 128"/>
                    <a:gd name="T77" fmla="*/ 0 h 183"/>
                    <a:gd name="T78" fmla="*/ 2 w 128"/>
                    <a:gd name="T79" fmla="*/ 0 h 183"/>
                    <a:gd name="T80" fmla="*/ 2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23" name="Freeform 1074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1 w 323"/>
                    <a:gd name="T1" fmla="*/ 0 h 379"/>
                    <a:gd name="T2" fmla="*/ 1 w 323"/>
                    <a:gd name="T3" fmla="*/ 0 h 379"/>
                    <a:gd name="T4" fmla="*/ 0 w 323"/>
                    <a:gd name="T5" fmla="*/ 0 h 379"/>
                    <a:gd name="T6" fmla="*/ 0 w 323"/>
                    <a:gd name="T7" fmla="*/ 1 h 379"/>
                    <a:gd name="T8" fmla="*/ 0 w 323"/>
                    <a:gd name="T9" fmla="*/ 1 h 379"/>
                    <a:gd name="T10" fmla="*/ 0 w 323"/>
                    <a:gd name="T11" fmla="*/ 1 h 379"/>
                    <a:gd name="T12" fmla="*/ 0 w 323"/>
                    <a:gd name="T13" fmla="*/ 1 h 379"/>
                    <a:gd name="T14" fmla="*/ 0 w 323"/>
                    <a:gd name="T15" fmla="*/ 1 h 379"/>
                    <a:gd name="T16" fmla="*/ 1 w 323"/>
                    <a:gd name="T17" fmla="*/ 1 h 379"/>
                    <a:gd name="T18" fmla="*/ 1 w 323"/>
                    <a:gd name="T19" fmla="*/ 1 h 379"/>
                    <a:gd name="T20" fmla="*/ 2 w 323"/>
                    <a:gd name="T21" fmla="*/ 1 h 379"/>
                    <a:gd name="T22" fmla="*/ 2 w 323"/>
                    <a:gd name="T23" fmla="*/ 1 h 379"/>
                    <a:gd name="T24" fmla="*/ 3 w 323"/>
                    <a:gd name="T25" fmla="*/ 1 h 379"/>
                    <a:gd name="T26" fmla="*/ 3 w 323"/>
                    <a:gd name="T27" fmla="*/ 1 h 379"/>
                    <a:gd name="T28" fmla="*/ 4 w 323"/>
                    <a:gd name="T29" fmla="*/ 1 h 379"/>
                    <a:gd name="T30" fmla="*/ 4 w 323"/>
                    <a:gd name="T31" fmla="*/ 1 h 379"/>
                    <a:gd name="T32" fmla="*/ 5 w 323"/>
                    <a:gd name="T33" fmla="*/ 1 h 379"/>
                    <a:gd name="T34" fmla="*/ 5 w 323"/>
                    <a:gd name="T35" fmla="*/ 1 h 379"/>
                    <a:gd name="T36" fmla="*/ 5 w 323"/>
                    <a:gd name="T37" fmla="*/ 1 h 379"/>
                    <a:gd name="T38" fmla="*/ 5 w 323"/>
                    <a:gd name="T39" fmla="*/ 1 h 379"/>
                    <a:gd name="T40" fmla="*/ 4 w 323"/>
                    <a:gd name="T41" fmla="*/ 1 h 379"/>
                    <a:gd name="T42" fmla="*/ 4 w 323"/>
                    <a:gd name="T43" fmla="*/ 1 h 379"/>
                    <a:gd name="T44" fmla="*/ 3 w 323"/>
                    <a:gd name="T45" fmla="*/ 1 h 379"/>
                    <a:gd name="T46" fmla="*/ 3 w 323"/>
                    <a:gd name="T47" fmla="*/ 1 h 379"/>
                    <a:gd name="T48" fmla="*/ 2 w 323"/>
                    <a:gd name="T49" fmla="*/ 1 h 379"/>
                    <a:gd name="T50" fmla="*/ 2 w 323"/>
                    <a:gd name="T51" fmla="*/ 1 h 379"/>
                    <a:gd name="T52" fmla="*/ 2 w 323"/>
                    <a:gd name="T53" fmla="*/ 1 h 379"/>
                    <a:gd name="T54" fmla="*/ 1 w 323"/>
                    <a:gd name="T55" fmla="*/ 1 h 379"/>
                    <a:gd name="T56" fmla="*/ 1 w 323"/>
                    <a:gd name="T57" fmla="*/ 1 h 379"/>
                    <a:gd name="T58" fmla="*/ 0 w 323"/>
                    <a:gd name="T59" fmla="*/ 1 h 379"/>
                    <a:gd name="T60" fmla="*/ 0 w 323"/>
                    <a:gd name="T61" fmla="*/ 1 h 379"/>
                    <a:gd name="T62" fmla="*/ 1 w 323"/>
                    <a:gd name="T63" fmla="*/ 1 h 379"/>
                    <a:gd name="T64" fmla="*/ 1 w 323"/>
                    <a:gd name="T65" fmla="*/ 0 h 379"/>
                    <a:gd name="T66" fmla="*/ 1 w 323"/>
                    <a:gd name="T67" fmla="*/ 0 h 379"/>
                    <a:gd name="T68" fmla="*/ 1 w 323"/>
                    <a:gd name="T69" fmla="*/ 0 h 379"/>
                    <a:gd name="T70" fmla="*/ 2 w 323"/>
                    <a:gd name="T71" fmla="*/ 0 h 379"/>
                    <a:gd name="T72" fmla="*/ 2 w 323"/>
                    <a:gd name="T73" fmla="*/ 0 h 379"/>
                    <a:gd name="T74" fmla="*/ 3 w 323"/>
                    <a:gd name="T75" fmla="*/ 0 h 379"/>
                    <a:gd name="T76" fmla="*/ 3 w 323"/>
                    <a:gd name="T77" fmla="*/ 0 h 379"/>
                    <a:gd name="T78" fmla="*/ 4 w 323"/>
                    <a:gd name="T79" fmla="*/ 0 h 379"/>
                    <a:gd name="T80" fmla="*/ 4 w 323"/>
                    <a:gd name="T81" fmla="*/ 0 h 379"/>
                    <a:gd name="T82" fmla="*/ 3 w 323"/>
                    <a:gd name="T83" fmla="*/ 0 h 379"/>
                    <a:gd name="T84" fmla="*/ 3 w 323"/>
                    <a:gd name="T85" fmla="*/ 0 h 379"/>
                    <a:gd name="T86" fmla="*/ 2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24" name="Freeform 1075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4 w 282"/>
                    <a:gd name="T1" fmla="*/ 0 h 253"/>
                    <a:gd name="T2" fmla="*/ 4 w 282"/>
                    <a:gd name="T3" fmla="*/ 0 h 253"/>
                    <a:gd name="T4" fmla="*/ 4 w 282"/>
                    <a:gd name="T5" fmla="*/ 0 h 253"/>
                    <a:gd name="T6" fmla="*/ 4 w 282"/>
                    <a:gd name="T7" fmla="*/ 0 h 253"/>
                    <a:gd name="T8" fmla="*/ 4 w 282"/>
                    <a:gd name="T9" fmla="*/ 0 h 253"/>
                    <a:gd name="T10" fmla="*/ 4 w 282"/>
                    <a:gd name="T11" fmla="*/ 0 h 253"/>
                    <a:gd name="T12" fmla="*/ 4 w 282"/>
                    <a:gd name="T13" fmla="*/ 0 h 253"/>
                    <a:gd name="T14" fmla="*/ 4 w 282"/>
                    <a:gd name="T15" fmla="*/ 0 h 253"/>
                    <a:gd name="T16" fmla="*/ 4 w 282"/>
                    <a:gd name="T17" fmla="*/ 0 h 253"/>
                    <a:gd name="T18" fmla="*/ 4 w 282"/>
                    <a:gd name="T19" fmla="*/ 1 h 253"/>
                    <a:gd name="T20" fmla="*/ 3 w 282"/>
                    <a:gd name="T21" fmla="*/ 1 h 253"/>
                    <a:gd name="T22" fmla="*/ 3 w 282"/>
                    <a:gd name="T23" fmla="*/ 1 h 253"/>
                    <a:gd name="T24" fmla="*/ 3 w 282"/>
                    <a:gd name="T25" fmla="*/ 1 h 253"/>
                    <a:gd name="T26" fmla="*/ 3 w 282"/>
                    <a:gd name="T27" fmla="*/ 1 h 253"/>
                    <a:gd name="T28" fmla="*/ 3 w 282"/>
                    <a:gd name="T29" fmla="*/ 1 h 253"/>
                    <a:gd name="T30" fmla="*/ 3 w 282"/>
                    <a:gd name="T31" fmla="*/ 1 h 253"/>
                    <a:gd name="T32" fmla="*/ 3 w 282"/>
                    <a:gd name="T33" fmla="*/ 1 h 253"/>
                    <a:gd name="T34" fmla="*/ 3 w 282"/>
                    <a:gd name="T35" fmla="*/ 1 h 253"/>
                    <a:gd name="T36" fmla="*/ 3 w 282"/>
                    <a:gd name="T37" fmla="*/ 1 h 253"/>
                    <a:gd name="T38" fmla="*/ 3 w 282"/>
                    <a:gd name="T39" fmla="*/ 1 h 253"/>
                    <a:gd name="T40" fmla="*/ 3 w 282"/>
                    <a:gd name="T41" fmla="*/ 1 h 253"/>
                    <a:gd name="T42" fmla="*/ 4 w 282"/>
                    <a:gd name="T43" fmla="*/ 1 h 253"/>
                    <a:gd name="T44" fmla="*/ 4 w 282"/>
                    <a:gd name="T45" fmla="*/ 1 h 253"/>
                    <a:gd name="T46" fmla="*/ 4 w 282"/>
                    <a:gd name="T47" fmla="*/ 0 h 253"/>
                    <a:gd name="T48" fmla="*/ 4 w 282"/>
                    <a:gd name="T49" fmla="*/ 0 h 253"/>
                    <a:gd name="T50" fmla="*/ 4 w 282"/>
                    <a:gd name="T51" fmla="*/ 0 h 253"/>
                    <a:gd name="T52" fmla="*/ 4 w 282"/>
                    <a:gd name="T53" fmla="*/ 0 h 253"/>
                    <a:gd name="T54" fmla="*/ 4 w 282"/>
                    <a:gd name="T55" fmla="*/ 0 h 253"/>
                    <a:gd name="T56" fmla="*/ 4 w 282"/>
                    <a:gd name="T57" fmla="*/ 0 h 253"/>
                    <a:gd name="T58" fmla="*/ 4 w 282"/>
                    <a:gd name="T59" fmla="*/ 0 h 253"/>
                    <a:gd name="T60" fmla="*/ 3 w 282"/>
                    <a:gd name="T61" fmla="*/ 0 h 253"/>
                    <a:gd name="T62" fmla="*/ 3 w 282"/>
                    <a:gd name="T63" fmla="*/ 0 h 253"/>
                    <a:gd name="T64" fmla="*/ 3 w 282"/>
                    <a:gd name="T65" fmla="*/ 0 h 253"/>
                    <a:gd name="T66" fmla="*/ 2 w 282"/>
                    <a:gd name="T67" fmla="*/ 0 h 253"/>
                    <a:gd name="T68" fmla="*/ 2 w 282"/>
                    <a:gd name="T69" fmla="*/ 0 h 253"/>
                    <a:gd name="T70" fmla="*/ 2 w 282"/>
                    <a:gd name="T71" fmla="*/ 0 h 253"/>
                    <a:gd name="T72" fmla="*/ 1 w 282"/>
                    <a:gd name="T73" fmla="*/ 0 h 253"/>
                    <a:gd name="T74" fmla="*/ 1 w 282"/>
                    <a:gd name="T75" fmla="*/ 0 h 253"/>
                    <a:gd name="T76" fmla="*/ 1 w 282"/>
                    <a:gd name="T77" fmla="*/ 0 h 253"/>
                    <a:gd name="T78" fmla="*/ 1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1 w 282"/>
                    <a:gd name="T95" fmla="*/ 0 h 253"/>
                    <a:gd name="T96" fmla="*/ 1 w 282"/>
                    <a:gd name="T97" fmla="*/ 0 h 253"/>
                    <a:gd name="T98" fmla="*/ 1 w 282"/>
                    <a:gd name="T99" fmla="*/ 0 h 253"/>
                    <a:gd name="T100" fmla="*/ 1 w 282"/>
                    <a:gd name="T101" fmla="*/ 0 h 253"/>
                    <a:gd name="T102" fmla="*/ 1 w 282"/>
                    <a:gd name="T103" fmla="*/ 0 h 253"/>
                    <a:gd name="T104" fmla="*/ 2 w 282"/>
                    <a:gd name="T105" fmla="*/ 0 h 253"/>
                    <a:gd name="T106" fmla="*/ 2 w 282"/>
                    <a:gd name="T107" fmla="*/ 0 h 253"/>
                    <a:gd name="T108" fmla="*/ 2 w 282"/>
                    <a:gd name="T109" fmla="*/ 0 h 253"/>
                    <a:gd name="T110" fmla="*/ 2 w 282"/>
                    <a:gd name="T111" fmla="*/ 0 h 253"/>
                    <a:gd name="T112" fmla="*/ 3 w 282"/>
                    <a:gd name="T113" fmla="*/ 0 h 253"/>
                    <a:gd name="T114" fmla="*/ 3 w 282"/>
                    <a:gd name="T115" fmla="*/ 0 h 253"/>
                    <a:gd name="T116" fmla="*/ 3 w 282"/>
                    <a:gd name="T117" fmla="*/ 0 h 253"/>
                    <a:gd name="T118" fmla="*/ 3 w 282"/>
                    <a:gd name="T119" fmla="*/ 0 h 253"/>
                    <a:gd name="T120" fmla="*/ 4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25" name="Freeform 1076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1 w 115"/>
                    <a:gd name="T11" fmla="*/ 1 h 236"/>
                    <a:gd name="T12" fmla="*/ 1 w 115"/>
                    <a:gd name="T13" fmla="*/ 1 h 236"/>
                    <a:gd name="T14" fmla="*/ 1 w 115"/>
                    <a:gd name="T15" fmla="*/ 1 h 236"/>
                    <a:gd name="T16" fmla="*/ 1 w 115"/>
                    <a:gd name="T17" fmla="*/ 1 h 236"/>
                    <a:gd name="T18" fmla="*/ 1 w 115"/>
                    <a:gd name="T19" fmla="*/ 1 h 236"/>
                    <a:gd name="T20" fmla="*/ 2 w 115"/>
                    <a:gd name="T21" fmla="*/ 1 h 236"/>
                    <a:gd name="T22" fmla="*/ 2 w 115"/>
                    <a:gd name="T23" fmla="*/ 1 h 236"/>
                    <a:gd name="T24" fmla="*/ 2 w 115"/>
                    <a:gd name="T25" fmla="*/ 1 h 236"/>
                    <a:gd name="T26" fmla="*/ 2 w 115"/>
                    <a:gd name="T27" fmla="*/ 1 h 236"/>
                    <a:gd name="T28" fmla="*/ 2 w 115"/>
                    <a:gd name="T29" fmla="*/ 1 h 236"/>
                    <a:gd name="T30" fmla="*/ 2 w 115"/>
                    <a:gd name="T31" fmla="*/ 1 h 236"/>
                    <a:gd name="T32" fmla="*/ 1 w 115"/>
                    <a:gd name="T33" fmla="*/ 1 h 236"/>
                    <a:gd name="T34" fmla="*/ 1 w 115"/>
                    <a:gd name="T35" fmla="*/ 1 h 236"/>
                    <a:gd name="T36" fmla="*/ 1 w 115"/>
                    <a:gd name="T37" fmla="*/ 0 h 236"/>
                    <a:gd name="T38" fmla="*/ 1 w 115"/>
                    <a:gd name="T39" fmla="*/ 0 h 236"/>
                    <a:gd name="T40" fmla="*/ 1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1 w 115"/>
                    <a:gd name="T51" fmla="*/ 0 h 236"/>
                    <a:gd name="T52" fmla="*/ 1 w 115"/>
                    <a:gd name="T53" fmla="*/ 0 h 236"/>
                    <a:gd name="T54" fmla="*/ 1 w 115"/>
                    <a:gd name="T55" fmla="*/ 0 h 236"/>
                    <a:gd name="T56" fmla="*/ 1 w 115"/>
                    <a:gd name="T57" fmla="*/ 0 h 236"/>
                    <a:gd name="T58" fmla="*/ 1 w 115"/>
                    <a:gd name="T59" fmla="*/ 0 h 236"/>
                    <a:gd name="T60" fmla="*/ 2 w 115"/>
                    <a:gd name="T61" fmla="*/ 0 h 236"/>
                    <a:gd name="T62" fmla="*/ 2 w 115"/>
                    <a:gd name="T63" fmla="*/ 0 h 236"/>
                    <a:gd name="T64" fmla="*/ 2 w 115"/>
                    <a:gd name="T65" fmla="*/ 0 h 236"/>
                    <a:gd name="T66" fmla="*/ 1 w 115"/>
                    <a:gd name="T67" fmla="*/ 0 h 236"/>
                    <a:gd name="T68" fmla="*/ 1 w 115"/>
                    <a:gd name="T69" fmla="*/ 0 h 236"/>
                    <a:gd name="T70" fmla="*/ 1 w 115"/>
                    <a:gd name="T71" fmla="*/ 0 h 236"/>
                    <a:gd name="T72" fmla="*/ 1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26" name="Freeform 1077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3 w 245"/>
                    <a:gd name="T1" fmla="*/ 0 h 310"/>
                    <a:gd name="T2" fmla="*/ 4 w 245"/>
                    <a:gd name="T3" fmla="*/ 0 h 310"/>
                    <a:gd name="T4" fmla="*/ 4 w 245"/>
                    <a:gd name="T5" fmla="*/ 0 h 310"/>
                    <a:gd name="T6" fmla="*/ 4 w 245"/>
                    <a:gd name="T7" fmla="*/ 0 h 310"/>
                    <a:gd name="T8" fmla="*/ 3 w 245"/>
                    <a:gd name="T9" fmla="*/ 1 h 310"/>
                    <a:gd name="T10" fmla="*/ 3 w 245"/>
                    <a:gd name="T11" fmla="*/ 1 h 310"/>
                    <a:gd name="T12" fmla="*/ 2 w 245"/>
                    <a:gd name="T13" fmla="*/ 1 h 310"/>
                    <a:gd name="T14" fmla="*/ 2 w 245"/>
                    <a:gd name="T15" fmla="*/ 1 h 310"/>
                    <a:gd name="T16" fmla="*/ 2 w 245"/>
                    <a:gd name="T17" fmla="*/ 1 h 310"/>
                    <a:gd name="T18" fmla="*/ 2 w 245"/>
                    <a:gd name="T19" fmla="*/ 1 h 310"/>
                    <a:gd name="T20" fmla="*/ 2 w 245"/>
                    <a:gd name="T21" fmla="*/ 1 h 310"/>
                    <a:gd name="T22" fmla="*/ 2 w 245"/>
                    <a:gd name="T23" fmla="*/ 1 h 310"/>
                    <a:gd name="T24" fmla="*/ 2 w 245"/>
                    <a:gd name="T25" fmla="*/ 1 h 310"/>
                    <a:gd name="T26" fmla="*/ 2 w 245"/>
                    <a:gd name="T27" fmla="*/ 1 h 310"/>
                    <a:gd name="T28" fmla="*/ 2 w 245"/>
                    <a:gd name="T29" fmla="*/ 1 h 310"/>
                    <a:gd name="T30" fmla="*/ 3 w 245"/>
                    <a:gd name="T31" fmla="*/ 1 h 310"/>
                    <a:gd name="T32" fmla="*/ 3 w 245"/>
                    <a:gd name="T33" fmla="*/ 1 h 310"/>
                    <a:gd name="T34" fmla="*/ 4 w 245"/>
                    <a:gd name="T35" fmla="*/ 1 h 310"/>
                    <a:gd name="T36" fmla="*/ 4 w 245"/>
                    <a:gd name="T37" fmla="*/ 0 h 310"/>
                    <a:gd name="T38" fmla="*/ 4 w 245"/>
                    <a:gd name="T39" fmla="*/ 0 h 310"/>
                    <a:gd name="T40" fmla="*/ 4 w 245"/>
                    <a:gd name="T41" fmla="*/ 0 h 310"/>
                    <a:gd name="T42" fmla="*/ 3 w 245"/>
                    <a:gd name="T43" fmla="*/ 0 h 310"/>
                    <a:gd name="T44" fmla="*/ 3 w 245"/>
                    <a:gd name="T45" fmla="*/ 0 h 310"/>
                    <a:gd name="T46" fmla="*/ 2 w 245"/>
                    <a:gd name="T47" fmla="*/ 0 h 310"/>
                    <a:gd name="T48" fmla="*/ 2 w 245"/>
                    <a:gd name="T49" fmla="*/ 0 h 310"/>
                    <a:gd name="T50" fmla="*/ 1 w 245"/>
                    <a:gd name="T51" fmla="*/ 0 h 310"/>
                    <a:gd name="T52" fmla="*/ 1 w 245"/>
                    <a:gd name="T53" fmla="*/ 0 h 310"/>
                    <a:gd name="T54" fmla="*/ 1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1 w 245"/>
                    <a:gd name="T63" fmla="*/ 0 h 310"/>
                    <a:gd name="T64" fmla="*/ 1 w 245"/>
                    <a:gd name="T65" fmla="*/ 0 h 310"/>
                    <a:gd name="T66" fmla="*/ 1 w 245"/>
                    <a:gd name="T67" fmla="*/ 0 h 310"/>
                    <a:gd name="T68" fmla="*/ 2 w 245"/>
                    <a:gd name="T69" fmla="*/ 0 h 310"/>
                    <a:gd name="T70" fmla="*/ 2 w 245"/>
                    <a:gd name="T71" fmla="*/ 0 h 310"/>
                    <a:gd name="T72" fmla="*/ 2 w 245"/>
                    <a:gd name="T73" fmla="*/ 0 h 310"/>
                    <a:gd name="T74" fmla="*/ 3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pic>
            <p:nvPicPr>
              <p:cNvPr id="18714" name="Picture 1078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16" name="Group 1079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18699" name="Group 1080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8701" name="Freeform 1081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1 w 199"/>
                    <a:gd name="T1" fmla="*/ 0 h 232"/>
                    <a:gd name="T2" fmla="*/ 1 w 199"/>
                    <a:gd name="T3" fmla="*/ 0 h 232"/>
                    <a:gd name="T4" fmla="*/ 1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1 h 232"/>
                    <a:gd name="T24" fmla="*/ 1 w 199"/>
                    <a:gd name="T25" fmla="*/ 1 h 232"/>
                    <a:gd name="T26" fmla="*/ 1 w 199"/>
                    <a:gd name="T27" fmla="*/ 1 h 232"/>
                    <a:gd name="T28" fmla="*/ 1 w 199"/>
                    <a:gd name="T29" fmla="*/ 1 h 232"/>
                    <a:gd name="T30" fmla="*/ 2 w 199"/>
                    <a:gd name="T31" fmla="*/ 1 h 232"/>
                    <a:gd name="T32" fmla="*/ 2 w 199"/>
                    <a:gd name="T33" fmla="*/ 1 h 232"/>
                    <a:gd name="T34" fmla="*/ 2 w 199"/>
                    <a:gd name="T35" fmla="*/ 1 h 232"/>
                    <a:gd name="T36" fmla="*/ 2 w 199"/>
                    <a:gd name="T37" fmla="*/ 1 h 232"/>
                    <a:gd name="T38" fmla="*/ 2 w 199"/>
                    <a:gd name="T39" fmla="*/ 1 h 232"/>
                    <a:gd name="T40" fmla="*/ 2 w 199"/>
                    <a:gd name="T41" fmla="*/ 1 h 232"/>
                    <a:gd name="T42" fmla="*/ 2 w 199"/>
                    <a:gd name="T43" fmla="*/ 1 h 232"/>
                    <a:gd name="T44" fmla="*/ 2 w 199"/>
                    <a:gd name="T45" fmla="*/ 1 h 232"/>
                    <a:gd name="T46" fmla="*/ 2 w 199"/>
                    <a:gd name="T47" fmla="*/ 1 h 232"/>
                    <a:gd name="T48" fmla="*/ 2 w 199"/>
                    <a:gd name="T49" fmla="*/ 1 h 232"/>
                    <a:gd name="T50" fmla="*/ 2 w 199"/>
                    <a:gd name="T51" fmla="*/ 1 h 232"/>
                    <a:gd name="T52" fmla="*/ 1 w 199"/>
                    <a:gd name="T53" fmla="*/ 1 h 232"/>
                    <a:gd name="T54" fmla="*/ 1 w 199"/>
                    <a:gd name="T55" fmla="*/ 1 h 232"/>
                    <a:gd name="T56" fmla="*/ 1 w 199"/>
                    <a:gd name="T57" fmla="*/ 1 h 232"/>
                    <a:gd name="T58" fmla="*/ 1 w 199"/>
                    <a:gd name="T59" fmla="*/ 0 h 232"/>
                    <a:gd name="T60" fmla="*/ 1 w 199"/>
                    <a:gd name="T61" fmla="*/ 0 h 232"/>
                    <a:gd name="T62" fmla="*/ 1 w 199"/>
                    <a:gd name="T63" fmla="*/ 0 h 232"/>
                    <a:gd name="T64" fmla="*/ 1 w 199"/>
                    <a:gd name="T65" fmla="*/ 0 h 232"/>
                    <a:gd name="T66" fmla="*/ 1 w 199"/>
                    <a:gd name="T67" fmla="*/ 0 h 232"/>
                    <a:gd name="T68" fmla="*/ 1 w 199"/>
                    <a:gd name="T69" fmla="*/ 0 h 232"/>
                    <a:gd name="T70" fmla="*/ 1 w 199"/>
                    <a:gd name="T71" fmla="*/ 0 h 232"/>
                    <a:gd name="T72" fmla="*/ 1 w 199"/>
                    <a:gd name="T73" fmla="*/ 0 h 232"/>
                    <a:gd name="T74" fmla="*/ 2 w 199"/>
                    <a:gd name="T75" fmla="*/ 0 h 232"/>
                    <a:gd name="T76" fmla="*/ 2 w 199"/>
                    <a:gd name="T77" fmla="*/ 0 h 232"/>
                    <a:gd name="T78" fmla="*/ 2 w 199"/>
                    <a:gd name="T79" fmla="*/ 0 h 232"/>
                    <a:gd name="T80" fmla="*/ 3 w 199"/>
                    <a:gd name="T81" fmla="*/ 0 h 232"/>
                    <a:gd name="T82" fmla="*/ 3 w 199"/>
                    <a:gd name="T83" fmla="*/ 0 h 232"/>
                    <a:gd name="T84" fmla="*/ 2 w 199"/>
                    <a:gd name="T85" fmla="*/ 0 h 232"/>
                    <a:gd name="T86" fmla="*/ 2 w 199"/>
                    <a:gd name="T87" fmla="*/ 0 h 232"/>
                    <a:gd name="T88" fmla="*/ 2 w 199"/>
                    <a:gd name="T89" fmla="*/ 0 h 232"/>
                    <a:gd name="T90" fmla="*/ 2 w 199"/>
                    <a:gd name="T91" fmla="*/ 0 h 232"/>
                    <a:gd name="T92" fmla="*/ 1 w 199"/>
                    <a:gd name="T93" fmla="*/ 0 h 232"/>
                    <a:gd name="T94" fmla="*/ 1 w 199"/>
                    <a:gd name="T95" fmla="*/ 0 h 232"/>
                    <a:gd name="T96" fmla="*/ 1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02" name="Freeform 1082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2 w 128"/>
                    <a:gd name="T1" fmla="*/ 0 h 180"/>
                    <a:gd name="T2" fmla="*/ 2 w 128"/>
                    <a:gd name="T3" fmla="*/ 0 h 180"/>
                    <a:gd name="T4" fmla="*/ 2 w 128"/>
                    <a:gd name="T5" fmla="*/ 0 h 180"/>
                    <a:gd name="T6" fmla="*/ 2 w 128"/>
                    <a:gd name="T7" fmla="*/ 0 h 180"/>
                    <a:gd name="T8" fmla="*/ 1 w 128"/>
                    <a:gd name="T9" fmla="*/ 0 h 180"/>
                    <a:gd name="T10" fmla="*/ 1 w 128"/>
                    <a:gd name="T11" fmla="*/ 0 h 180"/>
                    <a:gd name="T12" fmla="*/ 1 w 128"/>
                    <a:gd name="T13" fmla="*/ 0 h 180"/>
                    <a:gd name="T14" fmla="*/ 1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1 w 128"/>
                    <a:gd name="T29" fmla="*/ 0 h 180"/>
                    <a:gd name="T30" fmla="*/ 1 w 128"/>
                    <a:gd name="T31" fmla="*/ 0 h 180"/>
                    <a:gd name="T32" fmla="*/ 1 w 128"/>
                    <a:gd name="T33" fmla="*/ 0 h 180"/>
                    <a:gd name="T34" fmla="*/ 1 w 128"/>
                    <a:gd name="T35" fmla="*/ 0 h 180"/>
                    <a:gd name="T36" fmla="*/ 1 w 128"/>
                    <a:gd name="T37" fmla="*/ 0 h 180"/>
                    <a:gd name="T38" fmla="*/ 2 w 128"/>
                    <a:gd name="T39" fmla="*/ 0 h 180"/>
                    <a:gd name="T40" fmla="*/ 2 w 128"/>
                    <a:gd name="T41" fmla="*/ 0 h 180"/>
                    <a:gd name="T42" fmla="*/ 2 w 128"/>
                    <a:gd name="T43" fmla="*/ 0 h 180"/>
                    <a:gd name="T44" fmla="*/ 2 w 128"/>
                    <a:gd name="T45" fmla="*/ 0 h 180"/>
                    <a:gd name="T46" fmla="*/ 2 w 128"/>
                    <a:gd name="T47" fmla="*/ 0 h 180"/>
                    <a:gd name="T48" fmla="*/ 2 w 128"/>
                    <a:gd name="T49" fmla="*/ 0 h 180"/>
                    <a:gd name="T50" fmla="*/ 2 w 128"/>
                    <a:gd name="T51" fmla="*/ 0 h 180"/>
                    <a:gd name="T52" fmla="*/ 2 w 128"/>
                    <a:gd name="T53" fmla="*/ 0 h 180"/>
                    <a:gd name="T54" fmla="*/ 1 w 128"/>
                    <a:gd name="T55" fmla="*/ 0 h 180"/>
                    <a:gd name="T56" fmla="*/ 1 w 128"/>
                    <a:gd name="T57" fmla="*/ 0 h 180"/>
                    <a:gd name="T58" fmla="*/ 1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1 w 128"/>
                    <a:gd name="T71" fmla="*/ 0 h 180"/>
                    <a:gd name="T72" fmla="*/ 1 w 128"/>
                    <a:gd name="T73" fmla="*/ 0 h 180"/>
                    <a:gd name="T74" fmla="*/ 1 w 128"/>
                    <a:gd name="T75" fmla="*/ 0 h 180"/>
                    <a:gd name="T76" fmla="*/ 1 w 128"/>
                    <a:gd name="T77" fmla="*/ 0 h 180"/>
                    <a:gd name="T78" fmla="*/ 2 w 128"/>
                    <a:gd name="T79" fmla="*/ 0 h 180"/>
                    <a:gd name="T80" fmla="*/ 2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03" name="Freeform 1083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1 w 322"/>
                    <a:gd name="T1" fmla="*/ 0 h 378"/>
                    <a:gd name="T2" fmla="*/ 1 w 322"/>
                    <a:gd name="T3" fmla="*/ 0 h 378"/>
                    <a:gd name="T4" fmla="*/ 0 w 322"/>
                    <a:gd name="T5" fmla="*/ 0 h 378"/>
                    <a:gd name="T6" fmla="*/ 0 w 322"/>
                    <a:gd name="T7" fmla="*/ 1 h 378"/>
                    <a:gd name="T8" fmla="*/ 0 w 322"/>
                    <a:gd name="T9" fmla="*/ 1 h 378"/>
                    <a:gd name="T10" fmla="*/ 0 w 322"/>
                    <a:gd name="T11" fmla="*/ 1 h 378"/>
                    <a:gd name="T12" fmla="*/ 0 w 322"/>
                    <a:gd name="T13" fmla="*/ 1 h 378"/>
                    <a:gd name="T14" fmla="*/ 0 w 322"/>
                    <a:gd name="T15" fmla="*/ 1 h 378"/>
                    <a:gd name="T16" fmla="*/ 1 w 322"/>
                    <a:gd name="T17" fmla="*/ 1 h 378"/>
                    <a:gd name="T18" fmla="*/ 1 w 322"/>
                    <a:gd name="T19" fmla="*/ 1 h 378"/>
                    <a:gd name="T20" fmla="*/ 2 w 322"/>
                    <a:gd name="T21" fmla="*/ 1 h 378"/>
                    <a:gd name="T22" fmla="*/ 2 w 322"/>
                    <a:gd name="T23" fmla="*/ 1 h 378"/>
                    <a:gd name="T24" fmla="*/ 3 w 322"/>
                    <a:gd name="T25" fmla="*/ 1 h 378"/>
                    <a:gd name="T26" fmla="*/ 4 w 322"/>
                    <a:gd name="T27" fmla="*/ 1 h 378"/>
                    <a:gd name="T28" fmla="*/ 4 w 322"/>
                    <a:gd name="T29" fmla="*/ 1 h 378"/>
                    <a:gd name="T30" fmla="*/ 5 w 322"/>
                    <a:gd name="T31" fmla="*/ 1 h 378"/>
                    <a:gd name="T32" fmla="*/ 5 w 322"/>
                    <a:gd name="T33" fmla="*/ 1 h 378"/>
                    <a:gd name="T34" fmla="*/ 5 w 322"/>
                    <a:gd name="T35" fmla="*/ 1 h 378"/>
                    <a:gd name="T36" fmla="*/ 5 w 322"/>
                    <a:gd name="T37" fmla="*/ 1 h 378"/>
                    <a:gd name="T38" fmla="*/ 5 w 322"/>
                    <a:gd name="T39" fmla="*/ 1 h 378"/>
                    <a:gd name="T40" fmla="*/ 5 w 322"/>
                    <a:gd name="T41" fmla="*/ 1 h 378"/>
                    <a:gd name="T42" fmla="*/ 4 w 322"/>
                    <a:gd name="T43" fmla="*/ 1 h 378"/>
                    <a:gd name="T44" fmla="*/ 4 w 322"/>
                    <a:gd name="T45" fmla="*/ 1 h 378"/>
                    <a:gd name="T46" fmla="*/ 3 w 322"/>
                    <a:gd name="T47" fmla="*/ 1 h 378"/>
                    <a:gd name="T48" fmla="*/ 2 w 322"/>
                    <a:gd name="T49" fmla="*/ 1 h 378"/>
                    <a:gd name="T50" fmla="*/ 2 w 322"/>
                    <a:gd name="T51" fmla="*/ 1 h 378"/>
                    <a:gd name="T52" fmla="*/ 2 w 322"/>
                    <a:gd name="T53" fmla="*/ 1 h 378"/>
                    <a:gd name="T54" fmla="*/ 1 w 322"/>
                    <a:gd name="T55" fmla="*/ 1 h 378"/>
                    <a:gd name="T56" fmla="*/ 1 w 322"/>
                    <a:gd name="T57" fmla="*/ 1 h 378"/>
                    <a:gd name="T58" fmla="*/ 1 w 322"/>
                    <a:gd name="T59" fmla="*/ 1 h 378"/>
                    <a:gd name="T60" fmla="*/ 0 w 322"/>
                    <a:gd name="T61" fmla="*/ 1 h 378"/>
                    <a:gd name="T62" fmla="*/ 1 w 322"/>
                    <a:gd name="T63" fmla="*/ 1 h 378"/>
                    <a:gd name="T64" fmla="*/ 1 w 322"/>
                    <a:gd name="T65" fmla="*/ 0 h 378"/>
                    <a:gd name="T66" fmla="*/ 1 w 322"/>
                    <a:gd name="T67" fmla="*/ 0 h 378"/>
                    <a:gd name="T68" fmla="*/ 1 w 322"/>
                    <a:gd name="T69" fmla="*/ 0 h 378"/>
                    <a:gd name="T70" fmla="*/ 2 w 322"/>
                    <a:gd name="T71" fmla="*/ 0 h 378"/>
                    <a:gd name="T72" fmla="*/ 2 w 322"/>
                    <a:gd name="T73" fmla="*/ 0 h 378"/>
                    <a:gd name="T74" fmla="*/ 3 w 322"/>
                    <a:gd name="T75" fmla="*/ 0 h 378"/>
                    <a:gd name="T76" fmla="*/ 4 w 322"/>
                    <a:gd name="T77" fmla="*/ 0 h 378"/>
                    <a:gd name="T78" fmla="*/ 4 w 322"/>
                    <a:gd name="T79" fmla="*/ 0 h 378"/>
                    <a:gd name="T80" fmla="*/ 4 w 322"/>
                    <a:gd name="T81" fmla="*/ 0 h 378"/>
                    <a:gd name="T82" fmla="*/ 4 w 322"/>
                    <a:gd name="T83" fmla="*/ 0 h 378"/>
                    <a:gd name="T84" fmla="*/ 3 w 322"/>
                    <a:gd name="T85" fmla="*/ 0 h 378"/>
                    <a:gd name="T86" fmla="*/ 2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04" name="Freeform 1084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3 w 283"/>
                    <a:gd name="T1" fmla="*/ 0 h 252"/>
                    <a:gd name="T2" fmla="*/ 3 w 283"/>
                    <a:gd name="T3" fmla="*/ 0 h 252"/>
                    <a:gd name="T4" fmla="*/ 4 w 283"/>
                    <a:gd name="T5" fmla="*/ 0 h 252"/>
                    <a:gd name="T6" fmla="*/ 4 w 283"/>
                    <a:gd name="T7" fmla="*/ 0 h 252"/>
                    <a:gd name="T8" fmla="*/ 4 w 283"/>
                    <a:gd name="T9" fmla="*/ 0 h 252"/>
                    <a:gd name="T10" fmla="*/ 4 w 283"/>
                    <a:gd name="T11" fmla="*/ 0 h 252"/>
                    <a:gd name="T12" fmla="*/ 4 w 283"/>
                    <a:gd name="T13" fmla="*/ 0 h 252"/>
                    <a:gd name="T14" fmla="*/ 3 w 283"/>
                    <a:gd name="T15" fmla="*/ 0 h 252"/>
                    <a:gd name="T16" fmla="*/ 3 w 283"/>
                    <a:gd name="T17" fmla="*/ 1 h 252"/>
                    <a:gd name="T18" fmla="*/ 3 w 283"/>
                    <a:gd name="T19" fmla="*/ 1 h 252"/>
                    <a:gd name="T20" fmla="*/ 3 w 283"/>
                    <a:gd name="T21" fmla="*/ 1 h 252"/>
                    <a:gd name="T22" fmla="*/ 3 w 283"/>
                    <a:gd name="T23" fmla="*/ 1 h 252"/>
                    <a:gd name="T24" fmla="*/ 3 w 283"/>
                    <a:gd name="T25" fmla="*/ 1 h 252"/>
                    <a:gd name="T26" fmla="*/ 3 w 283"/>
                    <a:gd name="T27" fmla="*/ 1 h 252"/>
                    <a:gd name="T28" fmla="*/ 3 w 283"/>
                    <a:gd name="T29" fmla="*/ 1 h 252"/>
                    <a:gd name="T30" fmla="*/ 3 w 283"/>
                    <a:gd name="T31" fmla="*/ 1 h 252"/>
                    <a:gd name="T32" fmla="*/ 3 w 283"/>
                    <a:gd name="T33" fmla="*/ 1 h 252"/>
                    <a:gd name="T34" fmla="*/ 3 w 283"/>
                    <a:gd name="T35" fmla="*/ 1 h 252"/>
                    <a:gd name="T36" fmla="*/ 3 w 283"/>
                    <a:gd name="T37" fmla="*/ 1 h 252"/>
                    <a:gd name="T38" fmla="*/ 3 w 283"/>
                    <a:gd name="T39" fmla="*/ 1 h 252"/>
                    <a:gd name="T40" fmla="*/ 3 w 283"/>
                    <a:gd name="T41" fmla="*/ 1 h 252"/>
                    <a:gd name="T42" fmla="*/ 3 w 283"/>
                    <a:gd name="T43" fmla="*/ 1 h 252"/>
                    <a:gd name="T44" fmla="*/ 4 w 283"/>
                    <a:gd name="T45" fmla="*/ 1 h 252"/>
                    <a:gd name="T46" fmla="*/ 4 w 283"/>
                    <a:gd name="T47" fmla="*/ 1 h 252"/>
                    <a:gd name="T48" fmla="*/ 4 w 283"/>
                    <a:gd name="T49" fmla="*/ 0 h 252"/>
                    <a:gd name="T50" fmla="*/ 4 w 283"/>
                    <a:gd name="T51" fmla="*/ 0 h 252"/>
                    <a:gd name="T52" fmla="*/ 4 w 283"/>
                    <a:gd name="T53" fmla="*/ 0 h 252"/>
                    <a:gd name="T54" fmla="*/ 4 w 283"/>
                    <a:gd name="T55" fmla="*/ 0 h 252"/>
                    <a:gd name="T56" fmla="*/ 4 w 283"/>
                    <a:gd name="T57" fmla="*/ 0 h 252"/>
                    <a:gd name="T58" fmla="*/ 3 w 283"/>
                    <a:gd name="T59" fmla="*/ 0 h 252"/>
                    <a:gd name="T60" fmla="*/ 3 w 283"/>
                    <a:gd name="T61" fmla="*/ 0 h 252"/>
                    <a:gd name="T62" fmla="*/ 3 w 283"/>
                    <a:gd name="T63" fmla="*/ 0 h 252"/>
                    <a:gd name="T64" fmla="*/ 3 w 283"/>
                    <a:gd name="T65" fmla="*/ 0 h 252"/>
                    <a:gd name="T66" fmla="*/ 2 w 283"/>
                    <a:gd name="T67" fmla="*/ 0 h 252"/>
                    <a:gd name="T68" fmla="*/ 2 w 283"/>
                    <a:gd name="T69" fmla="*/ 0 h 252"/>
                    <a:gd name="T70" fmla="*/ 2 w 283"/>
                    <a:gd name="T71" fmla="*/ 0 h 252"/>
                    <a:gd name="T72" fmla="*/ 2 w 283"/>
                    <a:gd name="T73" fmla="*/ 0 h 252"/>
                    <a:gd name="T74" fmla="*/ 1 w 283"/>
                    <a:gd name="T75" fmla="*/ 0 h 252"/>
                    <a:gd name="T76" fmla="*/ 1 w 283"/>
                    <a:gd name="T77" fmla="*/ 0 h 252"/>
                    <a:gd name="T78" fmla="*/ 1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1 w 283"/>
                    <a:gd name="T95" fmla="*/ 0 h 252"/>
                    <a:gd name="T96" fmla="*/ 1 w 283"/>
                    <a:gd name="T97" fmla="*/ 0 h 252"/>
                    <a:gd name="T98" fmla="*/ 1 w 283"/>
                    <a:gd name="T99" fmla="*/ 0 h 252"/>
                    <a:gd name="T100" fmla="*/ 1 w 283"/>
                    <a:gd name="T101" fmla="*/ 0 h 252"/>
                    <a:gd name="T102" fmla="*/ 1 w 283"/>
                    <a:gd name="T103" fmla="*/ 0 h 252"/>
                    <a:gd name="T104" fmla="*/ 2 w 283"/>
                    <a:gd name="T105" fmla="*/ 0 h 252"/>
                    <a:gd name="T106" fmla="*/ 2 w 283"/>
                    <a:gd name="T107" fmla="*/ 0 h 252"/>
                    <a:gd name="T108" fmla="*/ 2 w 283"/>
                    <a:gd name="T109" fmla="*/ 0 h 252"/>
                    <a:gd name="T110" fmla="*/ 2 w 283"/>
                    <a:gd name="T111" fmla="*/ 0 h 252"/>
                    <a:gd name="T112" fmla="*/ 3 w 283"/>
                    <a:gd name="T113" fmla="*/ 0 h 252"/>
                    <a:gd name="T114" fmla="*/ 3 w 283"/>
                    <a:gd name="T115" fmla="*/ 0 h 252"/>
                    <a:gd name="T116" fmla="*/ 3 w 283"/>
                    <a:gd name="T117" fmla="*/ 0 h 252"/>
                    <a:gd name="T118" fmla="*/ 3 w 283"/>
                    <a:gd name="T119" fmla="*/ 0 h 252"/>
                    <a:gd name="T120" fmla="*/ 3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05" name="Freeform 1085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1 h 238"/>
                    <a:gd name="T10" fmla="*/ 1 w 114"/>
                    <a:gd name="T11" fmla="*/ 1 h 238"/>
                    <a:gd name="T12" fmla="*/ 1 w 114"/>
                    <a:gd name="T13" fmla="*/ 1 h 238"/>
                    <a:gd name="T14" fmla="*/ 1 w 114"/>
                    <a:gd name="T15" fmla="*/ 1 h 238"/>
                    <a:gd name="T16" fmla="*/ 1 w 114"/>
                    <a:gd name="T17" fmla="*/ 1 h 238"/>
                    <a:gd name="T18" fmla="*/ 1 w 114"/>
                    <a:gd name="T19" fmla="*/ 1 h 238"/>
                    <a:gd name="T20" fmla="*/ 2 w 114"/>
                    <a:gd name="T21" fmla="*/ 1 h 238"/>
                    <a:gd name="T22" fmla="*/ 2 w 114"/>
                    <a:gd name="T23" fmla="*/ 1 h 238"/>
                    <a:gd name="T24" fmla="*/ 2 w 114"/>
                    <a:gd name="T25" fmla="*/ 1 h 238"/>
                    <a:gd name="T26" fmla="*/ 2 w 114"/>
                    <a:gd name="T27" fmla="*/ 1 h 238"/>
                    <a:gd name="T28" fmla="*/ 2 w 114"/>
                    <a:gd name="T29" fmla="*/ 1 h 238"/>
                    <a:gd name="T30" fmla="*/ 2 w 114"/>
                    <a:gd name="T31" fmla="*/ 1 h 238"/>
                    <a:gd name="T32" fmla="*/ 1 w 114"/>
                    <a:gd name="T33" fmla="*/ 1 h 238"/>
                    <a:gd name="T34" fmla="*/ 1 w 114"/>
                    <a:gd name="T35" fmla="*/ 1 h 238"/>
                    <a:gd name="T36" fmla="*/ 1 w 114"/>
                    <a:gd name="T37" fmla="*/ 0 h 238"/>
                    <a:gd name="T38" fmla="*/ 1 w 114"/>
                    <a:gd name="T39" fmla="*/ 0 h 238"/>
                    <a:gd name="T40" fmla="*/ 1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1 w 114"/>
                    <a:gd name="T51" fmla="*/ 0 h 238"/>
                    <a:gd name="T52" fmla="*/ 1 w 114"/>
                    <a:gd name="T53" fmla="*/ 0 h 238"/>
                    <a:gd name="T54" fmla="*/ 1 w 114"/>
                    <a:gd name="T55" fmla="*/ 0 h 238"/>
                    <a:gd name="T56" fmla="*/ 1 w 114"/>
                    <a:gd name="T57" fmla="*/ 0 h 238"/>
                    <a:gd name="T58" fmla="*/ 1 w 114"/>
                    <a:gd name="T59" fmla="*/ 0 h 238"/>
                    <a:gd name="T60" fmla="*/ 1 w 114"/>
                    <a:gd name="T61" fmla="*/ 0 h 238"/>
                    <a:gd name="T62" fmla="*/ 2 w 114"/>
                    <a:gd name="T63" fmla="*/ 0 h 238"/>
                    <a:gd name="T64" fmla="*/ 2 w 114"/>
                    <a:gd name="T65" fmla="*/ 0 h 238"/>
                    <a:gd name="T66" fmla="*/ 2 w 114"/>
                    <a:gd name="T67" fmla="*/ 0 h 238"/>
                    <a:gd name="T68" fmla="*/ 1 w 114"/>
                    <a:gd name="T69" fmla="*/ 0 h 238"/>
                    <a:gd name="T70" fmla="*/ 1 w 114"/>
                    <a:gd name="T71" fmla="*/ 0 h 238"/>
                    <a:gd name="T72" fmla="*/ 1 w 114"/>
                    <a:gd name="T73" fmla="*/ 0 h 238"/>
                    <a:gd name="T74" fmla="*/ 1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06" name="Freeform 1086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3 w 246"/>
                    <a:gd name="T1" fmla="*/ 0 h 310"/>
                    <a:gd name="T2" fmla="*/ 4 w 246"/>
                    <a:gd name="T3" fmla="*/ 0 h 310"/>
                    <a:gd name="T4" fmla="*/ 4 w 246"/>
                    <a:gd name="T5" fmla="*/ 0 h 310"/>
                    <a:gd name="T6" fmla="*/ 4 w 246"/>
                    <a:gd name="T7" fmla="*/ 0 h 310"/>
                    <a:gd name="T8" fmla="*/ 3 w 246"/>
                    <a:gd name="T9" fmla="*/ 1 h 310"/>
                    <a:gd name="T10" fmla="*/ 3 w 246"/>
                    <a:gd name="T11" fmla="*/ 1 h 310"/>
                    <a:gd name="T12" fmla="*/ 2 w 246"/>
                    <a:gd name="T13" fmla="*/ 1 h 310"/>
                    <a:gd name="T14" fmla="*/ 2 w 246"/>
                    <a:gd name="T15" fmla="*/ 1 h 310"/>
                    <a:gd name="T16" fmla="*/ 2 w 246"/>
                    <a:gd name="T17" fmla="*/ 1 h 310"/>
                    <a:gd name="T18" fmla="*/ 2 w 246"/>
                    <a:gd name="T19" fmla="*/ 1 h 310"/>
                    <a:gd name="T20" fmla="*/ 2 w 246"/>
                    <a:gd name="T21" fmla="*/ 1 h 310"/>
                    <a:gd name="T22" fmla="*/ 2 w 246"/>
                    <a:gd name="T23" fmla="*/ 1 h 310"/>
                    <a:gd name="T24" fmla="*/ 2 w 246"/>
                    <a:gd name="T25" fmla="*/ 1 h 310"/>
                    <a:gd name="T26" fmla="*/ 2 w 246"/>
                    <a:gd name="T27" fmla="*/ 1 h 310"/>
                    <a:gd name="T28" fmla="*/ 2 w 246"/>
                    <a:gd name="T29" fmla="*/ 1 h 310"/>
                    <a:gd name="T30" fmla="*/ 3 w 246"/>
                    <a:gd name="T31" fmla="*/ 1 h 310"/>
                    <a:gd name="T32" fmla="*/ 3 w 246"/>
                    <a:gd name="T33" fmla="*/ 1 h 310"/>
                    <a:gd name="T34" fmla="*/ 4 w 246"/>
                    <a:gd name="T35" fmla="*/ 1 h 310"/>
                    <a:gd name="T36" fmla="*/ 4 w 246"/>
                    <a:gd name="T37" fmla="*/ 0 h 310"/>
                    <a:gd name="T38" fmla="*/ 4 w 246"/>
                    <a:gd name="T39" fmla="*/ 0 h 310"/>
                    <a:gd name="T40" fmla="*/ 4 w 246"/>
                    <a:gd name="T41" fmla="*/ 0 h 310"/>
                    <a:gd name="T42" fmla="*/ 3 w 246"/>
                    <a:gd name="T43" fmla="*/ 0 h 310"/>
                    <a:gd name="T44" fmla="*/ 3 w 246"/>
                    <a:gd name="T45" fmla="*/ 0 h 310"/>
                    <a:gd name="T46" fmla="*/ 2 w 246"/>
                    <a:gd name="T47" fmla="*/ 0 h 310"/>
                    <a:gd name="T48" fmla="*/ 2 w 246"/>
                    <a:gd name="T49" fmla="*/ 0 h 310"/>
                    <a:gd name="T50" fmla="*/ 1 w 246"/>
                    <a:gd name="T51" fmla="*/ 0 h 310"/>
                    <a:gd name="T52" fmla="*/ 1 w 246"/>
                    <a:gd name="T53" fmla="*/ 0 h 310"/>
                    <a:gd name="T54" fmla="*/ 1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1 w 246"/>
                    <a:gd name="T65" fmla="*/ 0 h 310"/>
                    <a:gd name="T66" fmla="*/ 1 w 246"/>
                    <a:gd name="T67" fmla="*/ 0 h 310"/>
                    <a:gd name="T68" fmla="*/ 2 w 246"/>
                    <a:gd name="T69" fmla="*/ 0 h 310"/>
                    <a:gd name="T70" fmla="*/ 2 w 246"/>
                    <a:gd name="T71" fmla="*/ 0 h 310"/>
                    <a:gd name="T72" fmla="*/ 2 w 246"/>
                    <a:gd name="T73" fmla="*/ 0 h 310"/>
                    <a:gd name="T74" fmla="*/ 3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07" name="Freeform 1087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1 w 198"/>
                    <a:gd name="T1" fmla="*/ 0 h 236"/>
                    <a:gd name="T2" fmla="*/ 1 w 198"/>
                    <a:gd name="T3" fmla="*/ 0 h 236"/>
                    <a:gd name="T4" fmla="*/ 1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1 h 236"/>
                    <a:gd name="T24" fmla="*/ 1 w 198"/>
                    <a:gd name="T25" fmla="*/ 1 h 236"/>
                    <a:gd name="T26" fmla="*/ 1 w 198"/>
                    <a:gd name="T27" fmla="*/ 1 h 236"/>
                    <a:gd name="T28" fmla="*/ 1 w 198"/>
                    <a:gd name="T29" fmla="*/ 1 h 236"/>
                    <a:gd name="T30" fmla="*/ 2 w 198"/>
                    <a:gd name="T31" fmla="*/ 1 h 236"/>
                    <a:gd name="T32" fmla="*/ 2 w 198"/>
                    <a:gd name="T33" fmla="*/ 1 h 236"/>
                    <a:gd name="T34" fmla="*/ 2 w 198"/>
                    <a:gd name="T35" fmla="*/ 1 h 236"/>
                    <a:gd name="T36" fmla="*/ 2 w 198"/>
                    <a:gd name="T37" fmla="*/ 1 h 236"/>
                    <a:gd name="T38" fmla="*/ 2 w 198"/>
                    <a:gd name="T39" fmla="*/ 1 h 236"/>
                    <a:gd name="T40" fmla="*/ 2 w 198"/>
                    <a:gd name="T41" fmla="*/ 1 h 236"/>
                    <a:gd name="T42" fmla="*/ 2 w 198"/>
                    <a:gd name="T43" fmla="*/ 1 h 236"/>
                    <a:gd name="T44" fmla="*/ 2 w 198"/>
                    <a:gd name="T45" fmla="*/ 1 h 236"/>
                    <a:gd name="T46" fmla="*/ 2 w 198"/>
                    <a:gd name="T47" fmla="*/ 1 h 236"/>
                    <a:gd name="T48" fmla="*/ 2 w 198"/>
                    <a:gd name="T49" fmla="*/ 1 h 236"/>
                    <a:gd name="T50" fmla="*/ 2 w 198"/>
                    <a:gd name="T51" fmla="*/ 1 h 236"/>
                    <a:gd name="T52" fmla="*/ 2 w 198"/>
                    <a:gd name="T53" fmla="*/ 1 h 236"/>
                    <a:gd name="T54" fmla="*/ 2 w 198"/>
                    <a:gd name="T55" fmla="*/ 1 h 236"/>
                    <a:gd name="T56" fmla="*/ 2 w 198"/>
                    <a:gd name="T57" fmla="*/ 1 h 236"/>
                    <a:gd name="T58" fmla="*/ 1 w 198"/>
                    <a:gd name="T59" fmla="*/ 1 h 236"/>
                    <a:gd name="T60" fmla="*/ 1 w 198"/>
                    <a:gd name="T61" fmla="*/ 1 h 236"/>
                    <a:gd name="T62" fmla="*/ 1 w 198"/>
                    <a:gd name="T63" fmla="*/ 1 h 236"/>
                    <a:gd name="T64" fmla="*/ 1 w 198"/>
                    <a:gd name="T65" fmla="*/ 1 h 236"/>
                    <a:gd name="T66" fmla="*/ 1 w 198"/>
                    <a:gd name="T67" fmla="*/ 1 h 236"/>
                    <a:gd name="T68" fmla="*/ 1 w 198"/>
                    <a:gd name="T69" fmla="*/ 1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1 w 198"/>
                    <a:gd name="T83" fmla="*/ 0 h 236"/>
                    <a:gd name="T84" fmla="*/ 1 w 198"/>
                    <a:gd name="T85" fmla="*/ 0 h 236"/>
                    <a:gd name="T86" fmla="*/ 1 w 198"/>
                    <a:gd name="T87" fmla="*/ 0 h 236"/>
                    <a:gd name="T88" fmla="*/ 1 w 198"/>
                    <a:gd name="T89" fmla="*/ 0 h 236"/>
                    <a:gd name="T90" fmla="*/ 1 w 198"/>
                    <a:gd name="T91" fmla="*/ 0 h 236"/>
                    <a:gd name="T92" fmla="*/ 2 w 198"/>
                    <a:gd name="T93" fmla="*/ 0 h 236"/>
                    <a:gd name="T94" fmla="*/ 2 w 198"/>
                    <a:gd name="T95" fmla="*/ 0 h 236"/>
                    <a:gd name="T96" fmla="*/ 2 w 198"/>
                    <a:gd name="T97" fmla="*/ 0 h 236"/>
                    <a:gd name="T98" fmla="*/ 2 w 198"/>
                    <a:gd name="T99" fmla="*/ 0 h 236"/>
                    <a:gd name="T100" fmla="*/ 2 w 198"/>
                    <a:gd name="T101" fmla="*/ 0 h 236"/>
                    <a:gd name="T102" fmla="*/ 3 w 198"/>
                    <a:gd name="T103" fmla="*/ 0 h 236"/>
                    <a:gd name="T104" fmla="*/ 3 w 198"/>
                    <a:gd name="T105" fmla="*/ 0 h 236"/>
                    <a:gd name="T106" fmla="*/ 3 w 198"/>
                    <a:gd name="T107" fmla="*/ 0 h 236"/>
                    <a:gd name="T108" fmla="*/ 3 w 198"/>
                    <a:gd name="T109" fmla="*/ 0 h 236"/>
                    <a:gd name="T110" fmla="*/ 2 w 198"/>
                    <a:gd name="T111" fmla="*/ 0 h 236"/>
                    <a:gd name="T112" fmla="*/ 2 w 198"/>
                    <a:gd name="T113" fmla="*/ 0 h 236"/>
                    <a:gd name="T114" fmla="*/ 2 w 198"/>
                    <a:gd name="T115" fmla="*/ 0 h 236"/>
                    <a:gd name="T116" fmla="*/ 2 w 198"/>
                    <a:gd name="T117" fmla="*/ 0 h 236"/>
                    <a:gd name="T118" fmla="*/ 1 w 198"/>
                    <a:gd name="T119" fmla="*/ 0 h 236"/>
                    <a:gd name="T120" fmla="*/ 1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08" name="Freeform 1088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2 w 128"/>
                    <a:gd name="T1" fmla="*/ 0 h 183"/>
                    <a:gd name="T2" fmla="*/ 2 w 128"/>
                    <a:gd name="T3" fmla="*/ 0 h 183"/>
                    <a:gd name="T4" fmla="*/ 2 w 128"/>
                    <a:gd name="T5" fmla="*/ 0 h 183"/>
                    <a:gd name="T6" fmla="*/ 2 w 128"/>
                    <a:gd name="T7" fmla="*/ 0 h 183"/>
                    <a:gd name="T8" fmla="*/ 1 w 128"/>
                    <a:gd name="T9" fmla="*/ 0 h 183"/>
                    <a:gd name="T10" fmla="*/ 1 w 128"/>
                    <a:gd name="T11" fmla="*/ 0 h 183"/>
                    <a:gd name="T12" fmla="*/ 1 w 128"/>
                    <a:gd name="T13" fmla="*/ 0 h 183"/>
                    <a:gd name="T14" fmla="*/ 1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1 w 128"/>
                    <a:gd name="T31" fmla="*/ 0 h 183"/>
                    <a:gd name="T32" fmla="*/ 1 w 128"/>
                    <a:gd name="T33" fmla="*/ 0 h 183"/>
                    <a:gd name="T34" fmla="*/ 1 w 128"/>
                    <a:gd name="T35" fmla="*/ 0 h 183"/>
                    <a:gd name="T36" fmla="*/ 1 w 128"/>
                    <a:gd name="T37" fmla="*/ 0 h 183"/>
                    <a:gd name="T38" fmla="*/ 1 w 128"/>
                    <a:gd name="T39" fmla="*/ 0 h 183"/>
                    <a:gd name="T40" fmla="*/ 2 w 128"/>
                    <a:gd name="T41" fmla="*/ 0 h 183"/>
                    <a:gd name="T42" fmla="*/ 2 w 128"/>
                    <a:gd name="T43" fmla="*/ 0 h 183"/>
                    <a:gd name="T44" fmla="*/ 2 w 128"/>
                    <a:gd name="T45" fmla="*/ 0 h 183"/>
                    <a:gd name="T46" fmla="*/ 2 w 128"/>
                    <a:gd name="T47" fmla="*/ 0 h 183"/>
                    <a:gd name="T48" fmla="*/ 2 w 128"/>
                    <a:gd name="T49" fmla="*/ 0 h 183"/>
                    <a:gd name="T50" fmla="*/ 2 w 128"/>
                    <a:gd name="T51" fmla="*/ 0 h 183"/>
                    <a:gd name="T52" fmla="*/ 2 w 128"/>
                    <a:gd name="T53" fmla="*/ 0 h 183"/>
                    <a:gd name="T54" fmla="*/ 1 w 128"/>
                    <a:gd name="T55" fmla="*/ 0 h 183"/>
                    <a:gd name="T56" fmla="*/ 1 w 128"/>
                    <a:gd name="T57" fmla="*/ 0 h 183"/>
                    <a:gd name="T58" fmla="*/ 1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1 w 128"/>
                    <a:gd name="T71" fmla="*/ 0 h 183"/>
                    <a:gd name="T72" fmla="*/ 1 w 128"/>
                    <a:gd name="T73" fmla="*/ 0 h 183"/>
                    <a:gd name="T74" fmla="*/ 1 w 128"/>
                    <a:gd name="T75" fmla="*/ 0 h 183"/>
                    <a:gd name="T76" fmla="*/ 1 w 128"/>
                    <a:gd name="T77" fmla="*/ 0 h 183"/>
                    <a:gd name="T78" fmla="*/ 2 w 128"/>
                    <a:gd name="T79" fmla="*/ 0 h 183"/>
                    <a:gd name="T80" fmla="*/ 2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09" name="Freeform 1089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1 w 323"/>
                    <a:gd name="T1" fmla="*/ 0 h 379"/>
                    <a:gd name="T2" fmla="*/ 1 w 323"/>
                    <a:gd name="T3" fmla="*/ 0 h 379"/>
                    <a:gd name="T4" fmla="*/ 0 w 323"/>
                    <a:gd name="T5" fmla="*/ 0 h 379"/>
                    <a:gd name="T6" fmla="*/ 0 w 323"/>
                    <a:gd name="T7" fmla="*/ 1 h 379"/>
                    <a:gd name="T8" fmla="*/ 0 w 323"/>
                    <a:gd name="T9" fmla="*/ 1 h 379"/>
                    <a:gd name="T10" fmla="*/ 0 w 323"/>
                    <a:gd name="T11" fmla="*/ 1 h 379"/>
                    <a:gd name="T12" fmla="*/ 0 w 323"/>
                    <a:gd name="T13" fmla="*/ 1 h 379"/>
                    <a:gd name="T14" fmla="*/ 0 w 323"/>
                    <a:gd name="T15" fmla="*/ 1 h 379"/>
                    <a:gd name="T16" fmla="*/ 1 w 323"/>
                    <a:gd name="T17" fmla="*/ 1 h 379"/>
                    <a:gd name="T18" fmla="*/ 1 w 323"/>
                    <a:gd name="T19" fmla="*/ 1 h 379"/>
                    <a:gd name="T20" fmla="*/ 2 w 323"/>
                    <a:gd name="T21" fmla="*/ 1 h 379"/>
                    <a:gd name="T22" fmla="*/ 2 w 323"/>
                    <a:gd name="T23" fmla="*/ 1 h 379"/>
                    <a:gd name="T24" fmla="*/ 3 w 323"/>
                    <a:gd name="T25" fmla="*/ 1 h 379"/>
                    <a:gd name="T26" fmla="*/ 3 w 323"/>
                    <a:gd name="T27" fmla="*/ 1 h 379"/>
                    <a:gd name="T28" fmla="*/ 4 w 323"/>
                    <a:gd name="T29" fmla="*/ 1 h 379"/>
                    <a:gd name="T30" fmla="*/ 4 w 323"/>
                    <a:gd name="T31" fmla="*/ 1 h 379"/>
                    <a:gd name="T32" fmla="*/ 5 w 323"/>
                    <a:gd name="T33" fmla="*/ 1 h 379"/>
                    <a:gd name="T34" fmla="*/ 5 w 323"/>
                    <a:gd name="T35" fmla="*/ 1 h 379"/>
                    <a:gd name="T36" fmla="*/ 5 w 323"/>
                    <a:gd name="T37" fmla="*/ 1 h 379"/>
                    <a:gd name="T38" fmla="*/ 5 w 323"/>
                    <a:gd name="T39" fmla="*/ 1 h 379"/>
                    <a:gd name="T40" fmla="*/ 4 w 323"/>
                    <a:gd name="T41" fmla="*/ 1 h 379"/>
                    <a:gd name="T42" fmla="*/ 4 w 323"/>
                    <a:gd name="T43" fmla="*/ 1 h 379"/>
                    <a:gd name="T44" fmla="*/ 3 w 323"/>
                    <a:gd name="T45" fmla="*/ 1 h 379"/>
                    <a:gd name="T46" fmla="*/ 3 w 323"/>
                    <a:gd name="T47" fmla="*/ 1 h 379"/>
                    <a:gd name="T48" fmla="*/ 2 w 323"/>
                    <a:gd name="T49" fmla="*/ 1 h 379"/>
                    <a:gd name="T50" fmla="*/ 2 w 323"/>
                    <a:gd name="T51" fmla="*/ 1 h 379"/>
                    <a:gd name="T52" fmla="*/ 2 w 323"/>
                    <a:gd name="T53" fmla="*/ 1 h 379"/>
                    <a:gd name="T54" fmla="*/ 1 w 323"/>
                    <a:gd name="T55" fmla="*/ 1 h 379"/>
                    <a:gd name="T56" fmla="*/ 1 w 323"/>
                    <a:gd name="T57" fmla="*/ 1 h 379"/>
                    <a:gd name="T58" fmla="*/ 0 w 323"/>
                    <a:gd name="T59" fmla="*/ 1 h 379"/>
                    <a:gd name="T60" fmla="*/ 0 w 323"/>
                    <a:gd name="T61" fmla="*/ 1 h 379"/>
                    <a:gd name="T62" fmla="*/ 1 w 323"/>
                    <a:gd name="T63" fmla="*/ 1 h 379"/>
                    <a:gd name="T64" fmla="*/ 1 w 323"/>
                    <a:gd name="T65" fmla="*/ 0 h 379"/>
                    <a:gd name="T66" fmla="*/ 1 w 323"/>
                    <a:gd name="T67" fmla="*/ 0 h 379"/>
                    <a:gd name="T68" fmla="*/ 1 w 323"/>
                    <a:gd name="T69" fmla="*/ 0 h 379"/>
                    <a:gd name="T70" fmla="*/ 2 w 323"/>
                    <a:gd name="T71" fmla="*/ 0 h 379"/>
                    <a:gd name="T72" fmla="*/ 2 w 323"/>
                    <a:gd name="T73" fmla="*/ 0 h 379"/>
                    <a:gd name="T74" fmla="*/ 3 w 323"/>
                    <a:gd name="T75" fmla="*/ 0 h 379"/>
                    <a:gd name="T76" fmla="*/ 3 w 323"/>
                    <a:gd name="T77" fmla="*/ 0 h 379"/>
                    <a:gd name="T78" fmla="*/ 4 w 323"/>
                    <a:gd name="T79" fmla="*/ 0 h 379"/>
                    <a:gd name="T80" fmla="*/ 4 w 323"/>
                    <a:gd name="T81" fmla="*/ 0 h 379"/>
                    <a:gd name="T82" fmla="*/ 3 w 323"/>
                    <a:gd name="T83" fmla="*/ 0 h 379"/>
                    <a:gd name="T84" fmla="*/ 3 w 323"/>
                    <a:gd name="T85" fmla="*/ 0 h 379"/>
                    <a:gd name="T86" fmla="*/ 2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10" name="Freeform 1090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4 w 282"/>
                    <a:gd name="T1" fmla="*/ 0 h 253"/>
                    <a:gd name="T2" fmla="*/ 4 w 282"/>
                    <a:gd name="T3" fmla="*/ 0 h 253"/>
                    <a:gd name="T4" fmla="*/ 4 w 282"/>
                    <a:gd name="T5" fmla="*/ 0 h 253"/>
                    <a:gd name="T6" fmla="*/ 4 w 282"/>
                    <a:gd name="T7" fmla="*/ 0 h 253"/>
                    <a:gd name="T8" fmla="*/ 4 w 282"/>
                    <a:gd name="T9" fmla="*/ 0 h 253"/>
                    <a:gd name="T10" fmla="*/ 4 w 282"/>
                    <a:gd name="T11" fmla="*/ 0 h 253"/>
                    <a:gd name="T12" fmla="*/ 4 w 282"/>
                    <a:gd name="T13" fmla="*/ 0 h 253"/>
                    <a:gd name="T14" fmla="*/ 4 w 282"/>
                    <a:gd name="T15" fmla="*/ 0 h 253"/>
                    <a:gd name="T16" fmla="*/ 4 w 282"/>
                    <a:gd name="T17" fmla="*/ 0 h 253"/>
                    <a:gd name="T18" fmla="*/ 4 w 282"/>
                    <a:gd name="T19" fmla="*/ 1 h 253"/>
                    <a:gd name="T20" fmla="*/ 3 w 282"/>
                    <a:gd name="T21" fmla="*/ 1 h 253"/>
                    <a:gd name="T22" fmla="*/ 3 w 282"/>
                    <a:gd name="T23" fmla="*/ 1 h 253"/>
                    <a:gd name="T24" fmla="*/ 3 w 282"/>
                    <a:gd name="T25" fmla="*/ 1 h 253"/>
                    <a:gd name="T26" fmla="*/ 3 w 282"/>
                    <a:gd name="T27" fmla="*/ 1 h 253"/>
                    <a:gd name="T28" fmla="*/ 3 w 282"/>
                    <a:gd name="T29" fmla="*/ 1 h 253"/>
                    <a:gd name="T30" fmla="*/ 3 w 282"/>
                    <a:gd name="T31" fmla="*/ 1 h 253"/>
                    <a:gd name="T32" fmla="*/ 3 w 282"/>
                    <a:gd name="T33" fmla="*/ 1 h 253"/>
                    <a:gd name="T34" fmla="*/ 3 w 282"/>
                    <a:gd name="T35" fmla="*/ 1 h 253"/>
                    <a:gd name="T36" fmla="*/ 3 w 282"/>
                    <a:gd name="T37" fmla="*/ 1 h 253"/>
                    <a:gd name="T38" fmla="*/ 3 w 282"/>
                    <a:gd name="T39" fmla="*/ 1 h 253"/>
                    <a:gd name="T40" fmla="*/ 3 w 282"/>
                    <a:gd name="T41" fmla="*/ 1 h 253"/>
                    <a:gd name="T42" fmla="*/ 4 w 282"/>
                    <a:gd name="T43" fmla="*/ 1 h 253"/>
                    <a:gd name="T44" fmla="*/ 4 w 282"/>
                    <a:gd name="T45" fmla="*/ 1 h 253"/>
                    <a:gd name="T46" fmla="*/ 4 w 282"/>
                    <a:gd name="T47" fmla="*/ 0 h 253"/>
                    <a:gd name="T48" fmla="*/ 4 w 282"/>
                    <a:gd name="T49" fmla="*/ 0 h 253"/>
                    <a:gd name="T50" fmla="*/ 4 w 282"/>
                    <a:gd name="T51" fmla="*/ 0 h 253"/>
                    <a:gd name="T52" fmla="*/ 4 w 282"/>
                    <a:gd name="T53" fmla="*/ 0 h 253"/>
                    <a:gd name="T54" fmla="*/ 4 w 282"/>
                    <a:gd name="T55" fmla="*/ 0 h 253"/>
                    <a:gd name="T56" fmla="*/ 4 w 282"/>
                    <a:gd name="T57" fmla="*/ 0 h 253"/>
                    <a:gd name="T58" fmla="*/ 4 w 282"/>
                    <a:gd name="T59" fmla="*/ 0 h 253"/>
                    <a:gd name="T60" fmla="*/ 3 w 282"/>
                    <a:gd name="T61" fmla="*/ 0 h 253"/>
                    <a:gd name="T62" fmla="*/ 3 w 282"/>
                    <a:gd name="T63" fmla="*/ 0 h 253"/>
                    <a:gd name="T64" fmla="*/ 3 w 282"/>
                    <a:gd name="T65" fmla="*/ 0 h 253"/>
                    <a:gd name="T66" fmla="*/ 2 w 282"/>
                    <a:gd name="T67" fmla="*/ 0 h 253"/>
                    <a:gd name="T68" fmla="*/ 2 w 282"/>
                    <a:gd name="T69" fmla="*/ 0 h 253"/>
                    <a:gd name="T70" fmla="*/ 2 w 282"/>
                    <a:gd name="T71" fmla="*/ 0 h 253"/>
                    <a:gd name="T72" fmla="*/ 1 w 282"/>
                    <a:gd name="T73" fmla="*/ 0 h 253"/>
                    <a:gd name="T74" fmla="*/ 1 w 282"/>
                    <a:gd name="T75" fmla="*/ 0 h 253"/>
                    <a:gd name="T76" fmla="*/ 1 w 282"/>
                    <a:gd name="T77" fmla="*/ 0 h 253"/>
                    <a:gd name="T78" fmla="*/ 1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1 w 282"/>
                    <a:gd name="T95" fmla="*/ 0 h 253"/>
                    <a:gd name="T96" fmla="*/ 1 w 282"/>
                    <a:gd name="T97" fmla="*/ 0 h 253"/>
                    <a:gd name="T98" fmla="*/ 1 w 282"/>
                    <a:gd name="T99" fmla="*/ 0 h 253"/>
                    <a:gd name="T100" fmla="*/ 1 w 282"/>
                    <a:gd name="T101" fmla="*/ 0 h 253"/>
                    <a:gd name="T102" fmla="*/ 1 w 282"/>
                    <a:gd name="T103" fmla="*/ 0 h 253"/>
                    <a:gd name="T104" fmla="*/ 2 w 282"/>
                    <a:gd name="T105" fmla="*/ 0 h 253"/>
                    <a:gd name="T106" fmla="*/ 2 w 282"/>
                    <a:gd name="T107" fmla="*/ 0 h 253"/>
                    <a:gd name="T108" fmla="*/ 2 w 282"/>
                    <a:gd name="T109" fmla="*/ 0 h 253"/>
                    <a:gd name="T110" fmla="*/ 2 w 282"/>
                    <a:gd name="T111" fmla="*/ 0 h 253"/>
                    <a:gd name="T112" fmla="*/ 3 w 282"/>
                    <a:gd name="T113" fmla="*/ 0 h 253"/>
                    <a:gd name="T114" fmla="*/ 3 w 282"/>
                    <a:gd name="T115" fmla="*/ 0 h 253"/>
                    <a:gd name="T116" fmla="*/ 3 w 282"/>
                    <a:gd name="T117" fmla="*/ 0 h 253"/>
                    <a:gd name="T118" fmla="*/ 3 w 282"/>
                    <a:gd name="T119" fmla="*/ 0 h 253"/>
                    <a:gd name="T120" fmla="*/ 4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11" name="Freeform 1091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1 w 115"/>
                    <a:gd name="T11" fmla="*/ 1 h 236"/>
                    <a:gd name="T12" fmla="*/ 1 w 115"/>
                    <a:gd name="T13" fmla="*/ 1 h 236"/>
                    <a:gd name="T14" fmla="*/ 1 w 115"/>
                    <a:gd name="T15" fmla="*/ 1 h 236"/>
                    <a:gd name="T16" fmla="*/ 1 w 115"/>
                    <a:gd name="T17" fmla="*/ 1 h 236"/>
                    <a:gd name="T18" fmla="*/ 1 w 115"/>
                    <a:gd name="T19" fmla="*/ 1 h 236"/>
                    <a:gd name="T20" fmla="*/ 2 w 115"/>
                    <a:gd name="T21" fmla="*/ 1 h 236"/>
                    <a:gd name="T22" fmla="*/ 2 w 115"/>
                    <a:gd name="T23" fmla="*/ 1 h 236"/>
                    <a:gd name="T24" fmla="*/ 2 w 115"/>
                    <a:gd name="T25" fmla="*/ 1 h 236"/>
                    <a:gd name="T26" fmla="*/ 2 w 115"/>
                    <a:gd name="T27" fmla="*/ 1 h 236"/>
                    <a:gd name="T28" fmla="*/ 2 w 115"/>
                    <a:gd name="T29" fmla="*/ 1 h 236"/>
                    <a:gd name="T30" fmla="*/ 2 w 115"/>
                    <a:gd name="T31" fmla="*/ 1 h 236"/>
                    <a:gd name="T32" fmla="*/ 1 w 115"/>
                    <a:gd name="T33" fmla="*/ 1 h 236"/>
                    <a:gd name="T34" fmla="*/ 1 w 115"/>
                    <a:gd name="T35" fmla="*/ 1 h 236"/>
                    <a:gd name="T36" fmla="*/ 1 w 115"/>
                    <a:gd name="T37" fmla="*/ 0 h 236"/>
                    <a:gd name="T38" fmla="*/ 1 w 115"/>
                    <a:gd name="T39" fmla="*/ 0 h 236"/>
                    <a:gd name="T40" fmla="*/ 1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1 w 115"/>
                    <a:gd name="T51" fmla="*/ 0 h 236"/>
                    <a:gd name="T52" fmla="*/ 1 w 115"/>
                    <a:gd name="T53" fmla="*/ 0 h 236"/>
                    <a:gd name="T54" fmla="*/ 1 w 115"/>
                    <a:gd name="T55" fmla="*/ 0 h 236"/>
                    <a:gd name="T56" fmla="*/ 1 w 115"/>
                    <a:gd name="T57" fmla="*/ 0 h 236"/>
                    <a:gd name="T58" fmla="*/ 1 w 115"/>
                    <a:gd name="T59" fmla="*/ 0 h 236"/>
                    <a:gd name="T60" fmla="*/ 2 w 115"/>
                    <a:gd name="T61" fmla="*/ 0 h 236"/>
                    <a:gd name="T62" fmla="*/ 2 w 115"/>
                    <a:gd name="T63" fmla="*/ 0 h 236"/>
                    <a:gd name="T64" fmla="*/ 2 w 115"/>
                    <a:gd name="T65" fmla="*/ 0 h 236"/>
                    <a:gd name="T66" fmla="*/ 1 w 115"/>
                    <a:gd name="T67" fmla="*/ 0 h 236"/>
                    <a:gd name="T68" fmla="*/ 1 w 115"/>
                    <a:gd name="T69" fmla="*/ 0 h 236"/>
                    <a:gd name="T70" fmla="*/ 1 w 115"/>
                    <a:gd name="T71" fmla="*/ 0 h 236"/>
                    <a:gd name="T72" fmla="*/ 1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12" name="Freeform 1092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3 w 245"/>
                    <a:gd name="T1" fmla="*/ 0 h 310"/>
                    <a:gd name="T2" fmla="*/ 4 w 245"/>
                    <a:gd name="T3" fmla="*/ 0 h 310"/>
                    <a:gd name="T4" fmla="*/ 4 w 245"/>
                    <a:gd name="T5" fmla="*/ 0 h 310"/>
                    <a:gd name="T6" fmla="*/ 4 w 245"/>
                    <a:gd name="T7" fmla="*/ 0 h 310"/>
                    <a:gd name="T8" fmla="*/ 3 w 245"/>
                    <a:gd name="T9" fmla="*/ 1 h 310"/>
                    <a:gd name="T10" fmla="*/ 3 w 245"/>
                    <a:gd name="T11" fmla="*/ 1 h 310"/>
                    <a:gd name="T12" fmla="*/ 2 w 245"/>
                    <a:gd name="T13" fmla="*/ 1 h 310"/>
                    <a:gd name="T14" fmla="*/ 2 w 245"/>
                    <a:gd name="T15" fmla="*/ 1 h 310"/>
                    <a:gd name="T16" fmla="*/ 2 w 245"/>
                    <a:gd name="T17" fmla="*/ 1 h 310"/>
                    <a:gd name="T18" fmla="*/ 2 w 245"/>
                    <a:gd name="T19" fmla="*/ 1 h 310"/>
                    <a:gd name="T20" fmla="*/ 2 w 245"/>
                    <a:gd name="T21" fmla="*/ 1 h 310"/>
                    <a:gd name="T22" fmla="*/ 2 w 245"/>
                    <a:gd name="T23" fmla="*/ 1 h 310"/>
                    <a:gd name="T24" fmla="*/ 2 w 245"/>
                    <a:gd name="T25" fmla="*/ 1 h 310"/>
                    <a:gd name="T26" fmla="*/ 2 w 245"/>
                    <a:gd name="T27" fmla="*/ 1 h 310"/>
                    <a:gd name="T28" fmla="*/ 2 w 245"/>
                    <a:gd name="T29" fmla="*/ 1 h 310"/>
                    <a:gd name="T30" fmla="*/ 3 w 245"/>
                    <a:gd name="T31" fmla="*/ 1 h 310"/>
                    <a:gd name="T32" fmla="*/ 3 w 245"/>
                    <a:gd name="T33" fmla="*/ 1 h 310"/>
                    <a:gd name="T34" fmla="*/ 4 w 245"/>
                    <a:gd name="T35" fmla="*/ 1 h 310"/>
                    <a:gd name="T36" fmla="*/ 4 w 245"/>
                    <a:gd name="T37" fmla="*/ 0 h 310"/>
                    <a:gd name="T38" fmla="*/ 4 w 245"/>
                    <a:gd name="T39" fmla="*/ 0 h 310"/>
                    <a:gd name="T40" fmla="*/ 4 w 245"/>
                    <a:gd name="T41" fmla="*/ 0 h 310"/>
                    <a:gd name="T42" fmla="*/ 3 w 245"/>
                    <a:gd name="T43" fmla="*/ 0 h 310"/>
                    <a:gd name="T44" fmla="*/ 3 w 245"/>
                    <a:gd name="T45" fmla="*/ 0 h 310"/>
                    <a:gd name="T46" fmla="*/ 2 w 245"/>
                    <a:gd name="T47" fmla="*/ 0 h 310"/>
                    <a:gd name="T48" fmla="*/ 2 w 245"/>
                    <a:gd name="T49" fmla="*/ 0 h 310"/>
                    <a:gd name="T50" fmla="*/ 1 w 245"/>
                    <a:gd name="T51" fmla="*/ 0 h 310"/>
                    <a:gd name="T52" fmla="*/ 1 w 245"/>
                    <a:gd name="T53" fmla="*/ 0 h 310"/>
                    <a:gd name="T54" fmla="*/ 1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1 w 245"/>
                    <a:gd name="T63" fmla="*/ 0 h 310"/>
                    <a:gd name="T64" fmla="*/ 1 w 245"/>
                    <a:gd name="T65" fmla="*/ 0 h 310"/>
                    <a:gd name="T66" fmla="*/ 1 w 245"/>
                    <a:gd name="T67" fmla="*/ 0 h 310"/>
                    <a:gd name="T68" fmla="*/ 2 w 245"/>
                    <a:gd name="T69" fmla="*/ 0 h 310"/>
                    <a:gd name="T70" fmla="*/ 2 w 245"/>
                    <a:gd name="T71" fmla="*/ 0 h 310"/>
                    <a:gd name="T72" fmla="*/ 2 w 245"/>
                    <a:gd name="T73" fmla="*/ 0 h 310"/>
                    <a:gd name="T74" fmla="*/ 3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pic>
            <p:nvPicPr>
              <p:cNvPr id="18700" name="Picture 1093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182" name="Line 1094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18" name="Group 1095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18697" name="Picture 10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8" name="Freeform 10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8519" name="Group 1098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18695" name="Picture 10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6" name="Freeform 110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8520" name="Group 1101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18693" name="Picture 110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4" name="Freeform 110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8521" name="Group 1104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18691" name="Picture 110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2" name="Freeform 110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pic>
          <p:nvPicPr>
            <p:cNvPr id="18522" name="Picture 1107" descr="car_icon_small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523" name="Group 1108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18689" name="Picture 1109" descr="iphone_stylized_small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90" name="Picture 1110" descr="antenna_radiation_stylize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24" name="Group 1111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8657" name="Freeform 111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323" name="Rectangle 1113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659" name="Freeform 111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60" name="Freeform 111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326" name="Rectangle 1116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662" name="Group 111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52" name="AutoShape 1118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53" name="AutoShape 1119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328" name="Rectangle 1120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664" name="Group 112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50" name="AutoShape 1122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51" name="AutoShape 1123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330" name="Rectangle 1124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31" name="Rectangle 1125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667" name="Group 112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48" name="AutoShape 1127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49" name="AutoShape 1128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8668" name="Freeform 112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8669" name="Group 113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46" name="AutoShape 1131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47" name="AutoShape 1132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335" name="Rectangle 1133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671" name="Freeform 113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72" name="Freeform 113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338" name="Oval 1136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674" name="Freeform 113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340" name="AutoShape 1138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41" name="AutoShape 1139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42" name="Oval 1140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43" name="Oval 1141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44" name="Oval 1142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45" name="Rectangle 1143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525" name="Group 1144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8625" name="Freeform 114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291" name="Rectangle 114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627" name="Freeform 114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28" name="Freeform 114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294" name="Rectangle 114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630" name="Group 115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20" name="AutoShape 115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21" name="AutoShape 115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296" name="Rectangle 115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632" name="Group 115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18" name="AutoShape 115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19" name="AutoShape 115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298" name="Rectangle 115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99" name="Rectangle 115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635" name="Group 115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16" name="AutoShape 1160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17" name="AutoShape 116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8636" name="Freeform 116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8637" name="Group 116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14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15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303" name="Rectangle 116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639" name="Freeform 116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40" name="Freeform 116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306" name="Oval 116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642" name="Freeform 117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308" name="AutoShape 117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09" name="AutoShape 117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10" name="Oval 117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11" name="Oval 117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12" name="Oval 117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13" name="Rectangle 117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526" name="Group 1177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8602" name="Picture 1178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03" name="Picture 1179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04" name="Freeform 118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pic>
            <p:nvPicPr>
              <p:cNvPr id="18605" name="Picture 1181" descr="screen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06" name="Freeform 118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07" name="Freeform 118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08" name="Freeform 118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09" name="Freeform 118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10" name="Freeform 118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11" name="Freeform 118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8612" name="Group 118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619" name="Freeform 118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620" name="Freeform 119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621" name="Freeform 119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622" name="Freeform 119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623" name="Freeform 119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624" name="Freeform 119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8613" name="Freeform 119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14" name="Freeform 119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15" name="Freeform 119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16" name="Freeform 119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17" name="Freeform 119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18" name="Freeform 120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8527" name="Group 1201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8579" name="Picture 1202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80" name="Picture 1203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81" name="Freeform 120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pic>
            <p:nvPicPr>
              <p:cNvPr id="18582" name="Picture 1205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83" name="Freeform 120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84" name="Freeform 120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85" name="Freeform 120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86" name="Freeform 120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87" name="Freeform 121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88" name="Freeform 121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8589" name="Group 121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96" name="Freeform 121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97" name="Freeform 121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98" name="Freeform 121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99" name="Freeform 121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600" name="Freeform 121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601" name="Freeform 121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8590" name="Freeform 121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91" name="Freeform 122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92" name="Freeform 122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93" name="Freeform 122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94" name="Freeform 122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95" name="Freeform 122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8528" name="Group 1225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18556" name="Picture 1226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57" name="Picture 1227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58" name="Freeform 122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pic>
            <p:nvPicPr>
              <p:cNvPr id="18559" name="Picture 1229" descr="screen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60" name="Freeform 123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61" name="Freeform 123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62" name="Freeform 123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63" name="Freeform 123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64" name="Freeform 123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65" name="Freeform 123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8566" name="Group 123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73" name="Freeform 123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74" name="Freeform 123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75" name="Freeform 123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76" name="Freeform 124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77" name="Freeform 124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78" name="Freeform 124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8567" name="Freeform 124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68" name="Freeform 124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69" name="Freeform 124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70" name="Freeform 124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71" name="Freeform 124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72" name="Freeform 124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8529" name="Group 1249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18554" name="Picture 12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55" name="Freeform 125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8530" name="Group 1252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18531" name="Picture 1253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32" name="Picture 1254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33" name="Freeform 125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pic>
            <p:nvPicPr>
              <p:cNvPr id="18534" name="Picture 1256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35" name="Freeform 125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36" name="Freeform 125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37" name="Freeform 125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38" name="Freeform 126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39" name="Freeform 126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40" name="Freeform 126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8541" name="Group 126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48" name="Freeform 126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49" name="Freeform 126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50" name="Freeform 126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51" name="Freeform 126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52" name="Freeform 126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53" name="Freeform 126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8542" name="Freeform 127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43" name="Freeform 127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44" name="Freeform 127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45" name="Freeform 127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46" name="Freeform 127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47" name="Freeform 127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</p:grpSp>
      <p:pic>
        <p:nvPicPr>
          <p:cNvPr id="18436" name="Picture 864" descr="underline_base"/>
          <p:cNvPicPr>
            <a:picLocks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350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Transport services and protocols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511300"/>
            <a:ext cx="4086225" cy="51149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provide</a:t>
            </a:r>
            <a:r>
              <a:rPr lang="en-US" sz="2400" i="1" dirty="0">
                <a:solidFill>
                  <a:srgbClr val="FF0000"/>
                </a:solidFill>
                <a:ea typeface="ＭＳ Ｐゴシック" charset="0"/>
                <a:cs typeface="+mn-cs"/>
              </a:rPr>
              <a:t> 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logical communication</a:t>
            </a:r>
            <a:r>
              <a:rPr lang="en-US" sz="2400" dirty="0">
                <a:ea typeface="ＭＳ Ｐゴシック" charset="0"/>
                <a:cs typeface="+mn-cs"/>
              </a:rPr>
              <a:t> </a:t>
            </a:r>
            <a:r>
              <a:rPr lang="en-US" sz="2400" u="sng" dirty="0">
                <a:ea typeface="ＭＳ Ｐゴシック" charset="0"/>
                <a:cs typeface="+mn-cs"/>
              </a:rPr>
              <a:t>between app processes </a:t>
            </a:r>
            <a:r>
              <a:rPr lang="en-US" sz="2400" dirty="0">
                <a:ea typeface="ＭＳ Ｐゴシック" charset="0"/>
                <a:cs typeface="+mn-cs"/>
              </a:rPr>
              <a:t>running on different hosts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transport protocols run in end systems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send side: breaks app messages into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segments</a:t>
            </a:r>
            <a:r>
              <a:rPr lang="en-US" dirty="0">
                <a:ea typeface="ＭＳ Ｐゴシック" charset="0"/>
              </a:rPr>
              <a:t>, passes to  network layer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err="1">
                <a:ea typeface="ＭＳ Ｐゴシック" charset="0"/>
              </a:rPr>
              <a:t>rcv</a:t>
            </a:r>
            <a:r>
              <a:rPr lang="en-US" dirty="0">
                <a:ea typeface="ＭＳ Ｐゴシック" charset="0"/>
              </a:rPr>
              <a:t> side: reassembles segments into messages, passes to app layer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more than one transport protocol available to apps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Internet: TCP and UDP</a:t>
            </a:r>
          </a:p>
        </p:txBody>
      </p:sp>
      <p:grpSp>
        <p:nvGrpSpPr>
          <p:cNvPr id="35485" name="Group 669"/>
          <p:cNvGrpSpPr>
            <a:grpSpLocks/>
          </p:cNvGrpSpPr>
          <p:nvPr/>
        </p:nvGrpSpPr>
        <p:grpSpPr bwMode="auto">
          <a:xfrm>
            <a:off x="7856538" y="4454525"/>
            <a:ext cx="1057275" cy="957263"/>
            <a:chOff x="-153" y="1680"/>
            <a:chExt cx="666" cy="603"/>
          </a:xfrm>
        </p:grpSpPr>
        <p:grpSp>
          <p:nvGrpSpPr>
            <p:cNvPr id="18455" name="Group 670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22" name="Rectangle 67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23" name="Rectangle 67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24" name="Rectangle 67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25" name="Text Box 67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application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FFFFFF"/>
                    </a:solidFill>
                  </a:rPr>
                  <a:t>transport</a:t>
                </a:r>
                <a:endParaRPr lang="en-US" altLang="en-US" sz="100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physical</a:t>
                </a: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26" name="Line 67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7" name="Line 67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8" name="Line 67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8456" name="Freeform 678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35114" name="Group 298"/>
          <p:cNvGrpSpPr>
            <a:grpSpLocks/>
          </p:cNvGrpSpPr>
          <p:nvPr/>
        </p:nvGrpSpPr>
        <p:grpSpPr bwMode="auto">
          <a:xfrm rot="2937887">
            <a:off x="5389563" y="3022600"/>
            <a:ext cx="3781425" cy="434975"/>
            <a:chOff x="2937" y="3579"/>
            <a:chExt cx="2382" cy="274"/>
          </a:xfrm>
        </p:grpSpPr>
        <p:sp>
          <p:nvSpPr>
            <p:cNvPr id="4116" name="Rectangle 295"/>
            <p:cNvSpPr>
              <a:spLocks noChangeArrowheads="1"/>
            </p:cNvSpPr>
            <p:nvPr/>
          </p:nvSpPr>
          <p:spPr bwMode="auto">
            <a:xfrm>
              <a:off x="3166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117" name="Text Box 293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FFFFFF"/>
                  </a:solidFill>
                </a:rPr>
                <a:t>logical end-end transport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8453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8454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35681" name="Group 865"/>
          <p:cNvGrpSpPr>
            <a:grpSpLocks/>
          </p:cNvGrpSpPr>
          <p:nvPr/>
        </p:nvGrpSpPr>
        <p:grpSpPr bwMode="auto">
          <a:xfrm>
            <a:off x="5462588" y="1296988"/>
            <a:ext cx="1057275" cy="957262"/>
            <a:chOff x="-153" y="1680"/>
            <a:chExt cx="666" cy="603"/>
          </a:xfrm>
        </p:grpSpPr>
        <p:grpSp>
          <p:nvGrpSpPr>
            <p:cNvPr id="18442" name="Group 866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09" name="Rectangle 86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10" name="Rectangle 86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11" name="Rectangle 86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12" name="Text Box 87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application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FFFFFF"/>
                    </a:solidFill>
                  </a:rPr>
                  <a:t>transport</a:t>
                </a:r>
                <a:endParaRPr lang="en-US" altLang="en-US" sz="100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physical</a:t>
                </a: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3" name="Line 87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4" name="Line 87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5" name="Line 87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8443" name="Freeform 874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19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686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BA1B68C-E240-4EF3-A3D5-A0A5021D8863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37892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92233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30188"/>
            <a:ext cx="7772400" cy="985837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rdt2.2: a NAK-free protocol</a:t>
            </a:r>
            <a:endParaRPr lang="en-US" altLang="en-US" smtClean="0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581150"/>
            <a:ext cx="8064500" cy="27495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same functionality as rdt2.1, using ACKs only</a:t>
            </a:r>
          </a:p>
          <a:p>
            <a:pPr>
              <a:defRPr/>
            </a:pPr>
            <a:r>
              <a:rPr lang="en-US" altLang="en-US" dirty="0" smtClean="0"/>
              <a:t>instead of NAK, receiver sends </a:t>
            </a:r>
            <a:r>
              <a:rPr lang="en-US" altLang="en-US" dirty="0" smtClean="0">
                <a:solidFill>
                  <a:srgbClr val="FF0000"/>
                </a:solidFill>
              </a:rPr>
              <a:t>ACK for last </a:t>
            </a:r>
            <a:r>
              <a:rPr lang="en-US" altLang="en-US" dirty="0" err="1" smtClean="0">
                <a:solidFill>
                  <a:srgbClr val="FF0000"/>
                </a:solidFill>
              </a:rPr>
              <a:t>pkt</a:t>
            </a:r>
            <a:r>
              <a:rPr lang="en-US" altLang="en-US" dirty="0" smtClean="0">
                <a:solidFill>
                  <a:srgbClr val="FF0000"/>
                </a:solidFill>
              </a:rPr>
              <a:t> received OK</a:t>
            </a:r>
          </a:p>
          <a:p>
            <a:pPr lvl="1">
              <a:defRPr/>
            </a:pPr>
            <a:r>
              <a:rPr lang="en-US" altLang="en-US" dirty="0" smtClean="0"/>
              <a:t>receiver must </a:t>
            </a:r>
            <a:r>
              <a:rPr lang="en-US" altLang="en-US" i="1" dirty="0" smtClean="0"/>
              <a:t>explicitly</a:t>
            </a:r>
            <a:r>
              <a:rPr lang="en-US" altLang="en-US" dirty="0" smtClean="0"/>
              <a:t> include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 of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being </a:t>
            </a:r>
            <a:r>
              <a:rPr lang="en-US" altLang="en-US" dirty="0" err="1" smtClean="0"/>
              <a:t>ACKed</a:t>
            </a:r>
            <a:r>
              <a:rPr lang="en-US" altLang="en-US" dirty="0" smtClean="0"/>
              <a:t> </a:t>
            </a:r>
          </a:p>
          <a:p>
            <a:pPr>
              <a:defRPr/>
            </a:pPr>
            <a:r>
              <a:rPr lang="en-US" altLang="en-US" dirty="0" smtClean="0"/>
              <a:t>duplicate ACK at sender results in same action as NAK: </a:t>
            </a:r>
            <a:r>
              <a:rPr lang="en-US" altLang="en-US" i="1" dirty="0" smtClean="0"/>
              <a:t>retransmit current </a:t>
            </a:r>
            <a:r>
              <a:rPr lang="en-US" altLang="en-US" i="1" dirty="0" err="1" smtClean="0"/>
              <a:t>pkt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53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2F1A806-1E38-4CBA-9B76-B6B85C68E15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38916" name="Picture 4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8048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174625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rdt2.2: sender, receiver fragments</a:t>
            </a:r>
          </a:p>
        </p:txBody>
      </p:sp>
      <p:grpSp>
        <p:nvGrpSpPr>
          <p:cNvPr id="38918" name="Group 3"/>
          <p:cNvGrpSpPr>
            <a:grpSpLocks/>
          </p:cNvGrpSpPr>
          <p:nvPr/>
        </p:nvGrpSpPr>
        <p:grpSpPr bwMode="auto">
          <a:xfrm>
            <a:off x="2427288" y="1238250"/>
            <a:ext cx="6508750" cy="2841625"/>
            <a:chOff x="1529" y="780"/>
            <a:chExt cx="4100" cy="1790"/>
          </a:xfrm>
        </p:grpSpPr>
        <p:grpSp>
          <p:nvGrpSpPr>
            <p:cNvPr id="38936" name="Group 4"/>
            <p:cNvGrpSpPr>
              <a:grpSpLocks/>
            </p:cNvGrpSpPr>
            <p:nvPr/>
          </p:nvGrpSpPr>
          <p:grpSpPr bwMode="auto">
            <a:xfrm>
              <a:off x="1651" y="1399"/>
              <a:ext cx="669" cy="528"/>
              <a:chOff x="1441" y="2062"/>
              <a:chExt cx="669" cy="528"/>
            </a:xfrm>
          </p:grpSpPr>
          <p:sp>
            <p:nvSpPr>
              <p:cNvPr id="38953" name="Oval 5"/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8954" name="Text Box 6"/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charset="0"/>
                  </a:rPr>
                  <a:t>Wait for call 0 from above</a:t>
                </a:r>
                <a:endParaRPr lang="en-US" altLang="en-US" sz="1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8937" name="Text Box 7"/>
            <p:cNvSpPr txBox="1">
              <a:spLocks noChangeArrowheads="1"/>
            </p:cNvSpPr>
            <p:nvPr/>
          </p:nvSpPr>
          <p:spPr bwMode="auto">
            <a:xfrm>
              <a:off x="1863" y="957"/>
              <a:ext cx="234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sndpkt = make_pkt(0, data, checksum)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udt_send(sndpkt)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8938" name="Text Box 8"/>
            <p:cNvSpPr txBox="1">
              <a:spLocks noChangeArrowheads="1"/>
            </p:cNvSpPr>
            <p:nvPr/>
          </p:nvSpPr>
          <p:spPr bwMode="auto">
            <a:xfrm>
              <a:off x="1871" y="780"/>
              <a:ext cx="108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rdt_send(data)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8939" name="Line 9"/>
            <p:cNvSpPr>
              <a:spLocks noChangeShapeType="1"/>
            </p:cNvSpPr>
            <p:nvPr/>
          </p:nvSpPr>
          <p:spPr bwMode="auto">
            <a:xfrm>
              <a:off x="1910" y="992"/>
              <a:ext cx="22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8940" name="Line 10"/>
            <p:cNvSpPr>
              <a:spLocks noChangeShapeType="1"/>
            </p:cNvSpPr>
            <p:nvPr/>
          </p:nvSpPr>
          <p:spPr bwMode="auto">
            <a:xfrm>
              <a:off x="1529" y="1313"/>
              <a:ext cx="264" cy="1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8941" name="Freeform 11"/>
            <p:cNvSpPr>
              <a:spLocks/>
            </p:cNvSpPr>
            <p:nvPr/>
          </p:nvSpPr>
          <p:spPr bwMode="auto">
            <a:xfrm flipV="1">
              <a:off x="2096" y="1272"/>
              <a:ext cx="1195" cy="130"/>
            </a:xfrm>
            <a:custGeom>
              <a:avLst/>
              <a:gdLst>
                <a:gd name="T0" fmla="*/ 0 w 2835"/>
                <a:gd name="T1" fmla="*/ 0 h 525"/>
                <a:gd name="T2" fmla="*/ 38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8942" name="Freeform 12"/>
            <p:cNvSpPr>
              <a:spLocks/>
            </p:cNvSpPr>
            <p:nvPr/>
          </p:nvSpPr>
          <p:spPr bwMode="auto">
            <a:xfrm rot="-1357180">
              <a:off x="3655" y="1225"/>
              <a:ext cx="285" cy="542"/>
            </a:xfrm>
            <a:custGeom>
              <a:avLst/>
              <a:gdLst>
                <a:gd name="T0" fmla="*/ 0 w 735"/>
                <a:gd name="T1" fmla="*/ 7 h 1080"/>
                <a:gd name="T2" fmla="*/ 0 w 735"/>
                <a:gd name="T3" fmla="*/ 27 h 10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8943" name="Text Box 13"/>
            <p:cNvSpPr txBox="1">
              <a:spLocks noChangeArrowheads="1"/>
            </p:cNvSpPr>
            <p:nvPr/>
          </p:nvSpPr>
          <p:spPr bwMode="auto">
            <a:xfrm>
              <a:off x="3978" y="1670"/>
              <a:ext cx="13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charset="0"/>
                </a:rPr>
                <a:t>udt_send(sndpkt)</a:t>
              </a:r>
              <a:endParaRPr lang="en-US" altLang="en-US" sz="16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38944" name="Text Box 14"/>
            <p:cNvSpPr txBox="1">
              <a:spLocks noChangeArrowheads="1"/>
            </p:cNvSpPr>
            <p:nvPr/>
          </p:nvSpPr>
          <p:spPr bwMode="auto">
            <a:xfrm>
              <a:off x="3917" y="1174"/>
              <a:ext cx="171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rdt_rcv(rcvpkt) &amp;&amp; 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( corrupt(rcvpkt) ||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  </a:t>
              </a:r>
              <a:r>
                <a:rPr lang="en-US" altLang="en-US" sz="1600" b="1">
                  <a:solidFill>
                    <a:srgbClr val="FF0000"/>
                  </a:solidFill>
                  <a:latin typeface="Arial" charset="0"/>
                </a:rPr>
                <a:t>isACK(rcvpkt,1)</a:t>
              </a: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 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8945" name="Line 15"/>
            <p:cNvSpPr>
              <a:spLocks noChangeShapeType="1"/>
            </p:cNvSpPr>
            <p:nvPr/>
          </p:nvSpPr>
          <p:spPr bwMode="auto">
            <a:xfrm flipV="1">
              <a:off x="4043" y="1666"/>
              <a:ext cx="89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8946" name="Freeform 16"/>
            <p:cNvSpPr>
              <a:spLocks/>
            </p:cNvSpPr>
            <p:nvPr/>
          </p:nvSpPr>
          <p:spPr bwMode="auto">
            <a:xfrm>
              <a:off x="3747" y="1792"/>
              <a:ext cx="128" cy="774"/>
            </a:xfrm>
            <a:custGeom>
              <a:avLst/>
              <a:gdLst>
                <a:gd name="T0" fmla="*/ 67 w 128"/>
                <a:gd name="T1" fmla="*/ 774 h 774"/>
                <a:gd name="T2" fmla="*/ 0 w 128"/>
                <a:gd name="T3" fmla="*/ 0 h 7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8" h="774">
                  <a:moveTo>
                    <a:pt x="67" y="774"/>
                  </a:moveTo>
                  <a:cubicBezTo>
                    <a:pt x="128" y="425"/>
                    <a:pt x="81" y="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8947" name="Text Box 17"/>
            <p:cNvSpPr txBox="1">
              <a:spLocks noChangeArrowheads="1"/>
            </p:cNvSpPr>
            <p:nvPr/>
          </p:nvSpPr>
          <p:spPr bwMode="auto">
            <a:xfrm>
              <a:off x="3838" y="2051"/>
              <a:ext cx="15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rdt_rcv(rcvpkt)  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&amp;&amp; notcorrupt(rcvpkt)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&amp;&amp; </a:t>
              </a:r>
              <a:r>
                <a:rPr lang="en-US" altLang="en-US" sz="1600" b="1">
                  <a:solidFill>
                    <a:srgbClr val="FF0000"/>
                  </a:solidFill>
                  <a:latin typeface="Arial" charset="0"/>
                </a:rPr>
                <a:t>isACK(rcvpkt,0)</a:t>
              </a:r>
              <a:r>
                <a:rPr lang="en-US" alt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8948" name="Line 18"/>
            <p:cNvSpPr>
              <a:spLocks noChangeShapeType="1"/>
            </p:cNvSpPr>
            <p:nvPr/>
          </p:nvSpPr>
          <p:spPr bwMode="auto">
            <a:xfrm>
              <a:off x="3894" y="2570"/>
              <a:ext cx="11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38949" name="Group 19"/>
            <p:cNvGrpSpPr>
              <a:grpSpLocks/>
            </p:cNvGrpSpPr>
            <p:nvPr/>
          </p:nvGrpSpPr>
          <p:grpSpPr bwMode="auto">
            <a:xfrm>
              <a:off x="3135" y="1365"/>
              <a:ext cx="669" cy="528"/>
              <a:chOff x="1441" y="2062"/>
              <a:chExt cx="669" cy="528"/>
            </a:xfrm>
          </p:grpSpPr>
          <p:sp>
            <p:nvSpPr>
              <p:cNvPr id="38951" name="Oval 20"/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8952" name="Text Box 21"/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charset="0"/>
                  </a:rPr>
                  <a:t>Wait for ACK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en-US" sz="1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7926" name="Text Box 22"/>
            <p:cNvSpPr txBox="1">
              <a:spLocks noChangeArrowheads="1"/>
            </p:cNvSpPr>
            <p:nvPr/>
          </p:nvSpPr>
          <p:spPr bwMode="auto">
            <a:xfrm>
              <a:off x="2363" y="1810"/>
              <a:ext cx="9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smtClean="0">
                  <a:solidFill>
                    <a:srgbClr val="000099"/>
                  </a:solidFill>
                </a:rPr>
                <a:t>sender FSM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smtClean="0">
                  <a:solidFill>
                    <a:srgbClr val="000099"/>
                  </a:solidFill>
                </a:rPr>
                <a:t>fragment</a:t>
              </a:r>
            </a:p>
          </p:txBody>
        </p:sp>
      </p:grpSp>
      <p:sp>
        <p:nvSpPr>
          <p:cNvPr id="37895" name="Line 23"/>
          <p:cNvSpPr>
            <a:spLocks noChangeShapeType="1"/>
          </p:cNvSpPr>
          <p:nvPr/>
        </p:nvSpPr>
        <p:spPr bwMode="auto">
          <a:xfrm>
            <a:off x="665163" y="2603500"/>
            <a:ext cx="7883525" cy="27574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346136" name="Group 24"/>
          <p:cNvGrpSpPr>
            <a:grpSpLocks/>
          </p:cNvGrpSpPr>
          <p:nvPr/>
        </p:nvGrpSpPr>
        <p:grpSpPr bwMode="auto">
          <a:xfrm>
            <a:off x="0" y="3824288"/>
            <a:ext cx="7234238" cy="2535237"/>
            <a:chOff x="0" y="2409"/>
            <a:chExt cx="4557" cy="1597"/>
          </a:xfrm>
        </p:grpSpPr>
        <p:sp>
          <p:nvSpPr>
            <p:cNvPr id="38921" name="Text Box 25"/>
            <p:cNvSpPr txBox="1">
              <a:spLocks noChangeArrowheads="1"/>
            </p:cNvSpPr>
            <p:nvPr/>
          </p:nvSpPr>
          <p:spPr bwMode="auto">
            <a:xfrm>
              <a:off x="1849" y="3217"/>
              <a:ext cx="248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rdt_rcv(rcvpkt) &amp;&amp; notcorrupt(rcvpkt)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  &amp;&amp; has_seq1(rcvpkt) 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8922" name="Text Box 26"/>
            <p:cNvSpPr txBox="1">
              <a:spLocks noChangeArrowheads="1"/>
            </p:cNvSpPr>
            <p:nvPr/>
          </p:nvSpPr>
          <p:spPr bwMode="auto">
            <a:xfrm>
              <a:off x="1829" y="3568"/>
              <a:ext cx="26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extract(rcvpkt,data)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deliver_data(data)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charset="0"/>
                </a:rPr>
                <a:t>sndpkt = make_pkt(ACK1, chksum)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udt_send(sndpkt)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38923" name="Group 27"/>
            <p:cNvGrpSpPr>
              <a:grpSpLocks/>
            </p:cNvGrpSpPr>
            <p:nvPr/>
          </p:nvGrpSpPr>
          <p:grpSpPr bwMode="auto">
            <a:xfrm>
              <a:off x="0" y="2409"/>
              <a:ext cx="3510" cy="1168"/>
              <a:chOff x="0" y="2409"/>
              <a:chExt cx="3510" cy="1168"/>
            </a:xfrm>
          </p:grpSpPr>
          <p:grpSp>
            <p:nvGrpSpPr>
              <p:cNvPr id="38925" name="Group 28"/>
              <p:cNvGrpSpPr>
                <a:grpSpLocks/>
              </p:cNvGrpSpPr>
              <p:nvPr/>
            </p:nvGrpSpPr>
            <p:grpSpPr bwMode="auto">
              <a:xfrm>
                <a:off x="1529" y="2687"/>
                <a:ext cx="534" cy="501"/>
                <a:chOff x="3570" y="3063"/>
                <a:chExt cx="534" cy="501"/>
              </a:xfrm>
            </p:grpSpPr>
            <p:sp>
              <p:nvSpPr>
                <p:cNvPr id="38934" name="Oval 29"/>
                <p:cNvSpPr>
                  <a:spLocks noChangeArrowheads="1"/>
                </p:cNvSpPr>
                <p:nvPr/>
              </p:nvSpPr>
              <p:spPr bwMode="auto">
                <a:xfrm>
                  <a:off x="3570" y="3063"/>
                  <a:ext cx="534" cy="501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algn="l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itchFamily="34" charset="0"/>
                      <a:ea typeface="MS PGothic" pitchFamily="34" charset="-128"/>
                    </a:defRPr>
                  </a:lvl1pPr>
                  <a:lvl2pPr marL="742950" indent="-285750" algn="l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MS PGothic" pitchFamily="34" charset="-128"/>
                    </a:defRPr>
                  </a:lvl2pPr>
                  <a:lvl3pPr marL="1143000" indent="-228600" algn="l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MS PGothic" pitchFamily="34" charset="-128"/>
                    </a:defRPr>
                  </a:lvl3pPr>
                  <a:lvl4pPr marL="1600200" indent="-228600" algn="l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4pPr>
                  <a:lvl5pPr marL="2057400" indent="-228600" algn="l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8935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597" y="3085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algn="l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itchFamily="34" charset="0"/>
                      <a:ea typeface="MS PGothic" pitchFamily="34" charset="-128"/>
                    </a:defRPr>
                  </a:lvl1pPr>
                  <a:lvl2pPr marL="742950" indent="-285750" algn="l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MS PGothic" pitchFamily="34" charset="-128"/>
                    </a:defRPr>
                  </a:lvl2pPr>
                  <a:lvl3pPr marL="1143000" indent="-228600" algn="l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MS PGothic" pitchFamily="34" charset="-128"/>
                    </a:defRPr>
                  </a:lvl3pPr>
                  <a:lvl4pPr marL="1600200" indent="-228600" algn="l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4pPr>
                  <a:lvl5pPr marL="2057400" indent="-228600" algn="l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charset="0"/>
                    </a:rPr>
                    <a:t>Wait for </a:t>
                  </a:r>
                </a:p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charset="0"/>
                    </a:rPr>
                    <a:t>0 from below</a:t>
                  </a:r>
                  <a:endParaRPr lang="en-US" altLang="en-US" sz="14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38926" name="Freeform 31"/>
              <p:cNvSpPr>
                <a:spLocks/>
              </p:cNvSpPr>
              <p:nvPr/>
            </p:nvSpPr>
            <p:spPr bwMode="auto">
              <a:xfrm>
                <a:off x="1925" y="2618"/>
                <a:ext cx="520" cy="117"/>
              </a:xfrm>
              <a:custGeom>
                <a:avLst/>
                <a:gdLst>
                  <a:gd name="T0" fmla="*/ 0 w 520"/>
                  <a:gd name="T1" fmla="*/ 117 h 117"/>
                  <a:gd name="T2" fmla="*/ 520 w 520"/>
                  <a:gd name="T3" fmla="*/ 17 h 11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0" h="117">
                    <a:moveTo>
                      <a:pt x="0" y="117"/>
                    </a:moveTo>
                    <a:cubicBezTo>
                      <a:pt x="136" y="17"/>
                      <a:pt x="276" y="0"/>
                      <a:pt x="520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38927" name="Freeform 32"/>
              <p:cNvSpPr>
                <a:spLocks/>
              </p:cNvSpPr>
              <p:nvPr/>
            </p:nvSpPr>
            <p:spPr bwMode="auto">
              <a:xfrm>
                <a:off x="1996" y="3125"/>
                <a:ext cx="1514" cy="130"/>
              </a:xfrm>
              <a:custGeom>
                <a:avLst/>
                <a:gdLst>
                  <a:gd name="T0" fmla="*/ 0 w 1514"/>
                  <a:gd name="T1" fmla="*/ 0 h 130"/>
                  <a:gd name="T2" fmla="*/ 1514 w 1514"/>
                  <a:gd name="T3" fmla="*/ 17 h 1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14" h="130">
                    <a:moveTo>
                      <a:pt x="0" y="0"/>
                    </a:moveTo>
                    <a:cubicBezTo>
                      <a:pt x="266" y="130"/>
                      <a:pt x="1322" y="113"/>
                      <a:pt x="1514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38928" name="Line 33"/>
              <p:cNvSpPr>
                <a:spLocks noChangeShapeType="1"/>
              </p:cNvSpPr>
              <p:nvPr/>
            </p:nvSpPr>
            <p:spPr bwMode="auto">
              <a:xfrm>
                <a:off x="1919" y="3577"/>
                <a:ext cx="120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38929" name="Freeform 34"/>
              <p:cNvSpPr>
                <a:spLocks/>
              </p:cNvSpPr>
              <p:nvPr/>
            </p:nvSpPr>
            <p:spPr bwMode="auto">
              <a:xfrm flipH="1">
                <a:off x="1237" y="2468"/>
                <a:ext cx="309" cy="856"/>
              </a:xfrm>
              <a:custGeom>
                <a:avLst/>
                <a:gdLst>
                  <a:gd name="T0" fmla="*/ 1 w 619"/>
                  <a:gd name="T1" fmla="*/ 26 h 1815"/>
                  <a:gd name="T2" fmla="*/ 0 w 619"/>
                  <a:gd name="T3" fmla="*/ 18 h 181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19" h="1815">
                    <a:moveTo>
                      <a:pt x="39" y="1136"/>
                    </a:moveTo>
                    <a:cubicBezTo>
                      <a:pt x="619" y="1815"/>
                      <a:pt x="484" y="0"/>
                      <a:pt x="0" y="773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38930" name="Line 35"/>
              <p:cNvSpPr>
                <a:spLocks noChangeShapeType="1"/>
              </p:cNvSpPr>
              <p:nvPr/>
            </p:nvSpPr>
            <p:spPr bwMode="auto">
              <a:xfrm>
                <a:off x="57" y="2936"/>
                <a:ext cx="121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38931" name="Text Box 36"/>
              <p:cNvSpPr txBox="1">
                <a:spLocks noChangeArrowheads="1"/>
              </p:cNvSpPr>
              <p:nvPr/>
            </p:nvSpPr>
            <p:spPr bwMode="auto">
              <a:xfrm>
                <a:off x="6" y="2409"/>
                <a:ext cx="1487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rdt_rcv(rcvpkt) &amp;&amp; 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   (corrupt(rcvpkt) ||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     </a:t>
                </a:r>
                <a:r>
                  <a:rPr lang="en-US" altLang="en-US" sz="1600" b="1">
                    <a:solidFill>
                      <a:srgbClr val="FF0000"/>
                    </a:solidFill>
                    <a:latin typeface="Arial" charset="0"/>
                  </a:rPr>
                  <a:t>has_seq1(rcvpkt))</a:t>
                </a:r>
                <a:endParaRPr lang="en-US" altLang="en-US" sz="1600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32" name="Text Box 37"/>
              <p:cNvSpPr txBox="1">
                <a:spLocks noChangeArrowheads="1"/>
              </p:cNvSpPr>
              <p:nvPr/>
            </p:nvSpPr>
            <p:spPr bwMode="auto">
              <a:xfrm>
                <a:off x="0" y="2954"/>
                <a:ext cx="1284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 b="1">
                    <a:solidFill>
                      <a:srgbClr val="FF0000"/>
                    </a:solidFill>
                    <a:latin typeface="Arial" charset="0"/>
                  </a:rPr>
                  <a:t>udt_send(sndpkt)</a:t>
                </a:r>
                <a:endParaRPr lang="en-US" altLang="en-US" sz="1600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09" name="Text Box 38"/>
              <p:cNvSpPr txBox="1">
                <a:spLocks noChangeArrowheads="1"/>
              </p:cNvSpPr>
              <p:nvPr/>
            </p:nvSpPr>
            <p:spPr bwMode="auto">
              <a:xfrm>
                <a:off x="2166" y="2709"/>
                <a:ext cx="102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smtClean="0">
                    <a:solidFill>
                      <a:srgbClr val="000099"/>
                    </a:solidFill>
                  </a:rPr>
                  <a:t>receiver FSM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smtClean="0">
                    <a:solidFill>
                      <a:srgbClr val="000099"/>
                    </a:solidFill>
                  </a:rPr>
                  <a:t>fragment</a:t>
                </a:r>
              </a:p>
            </p:txBody>
          </p:sp>
        </p:grpSp>
        <p:sp>
          <p:nvSpPr>
            <p:cNvPr id="37900" name="Text Box 39"/>
            <p:cNvSpPr txBox="1">
              <a:spLocks noChangeArrowheads="1"/>
            </p:cNvSpPr>
            <p:nvPr/>
          </p:nvSpPr>
          <p:spPr bwMode="auto">
            <a:xfrm>
              <a:off x="4318" y="2585"/>
              <a:ext cx="2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  <a:latin typeface="Symbol" charset="0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152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891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25A58AB8-337F-4B96-81DA-5150D567A093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19075"/>
            <a:ext cx="7772400" cy="963613"/>
          </a:xfrm>
        </p:spPr>
        <p:txBody>
          <a:bodyPr/>
          <a:lstStyle/>
          <a:p>
            <a:pPr>
              <a:defRPr/>
            </a:pPr>
            <a:r>
              <a:rPr lang="en-US" altLang="en-US" sz="3600" dirty="0" err="1" smtClean="0"/>
              <a:t>rdts</a:t>
            </a:r>
            <a:r>
              <a:rPr lang="en-US" altLang="en-US" sz="3600" dirty="0" smtClean="0"/>
              <a:t> 1.0, 2.0, 2.1, 2.2</a:t>
            </a:r>
            <a:endParaRPr lang="en-US" altLang="en-US" dirty="0" smtClean="0"/>
          </a:p>
        </p:txBody>
      </p:sp>
      <p:pic>
        <p:nvPicPr>
          <p:cNvPr id="3994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879474"/>
            <a:ext cx="3838575" cy="18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8077200" cy="5284788"/>
          </a:xfrm>
        </p:spPr>
        <p:txBody>
          <a:bodyPr/>
          <a:lstStyle/>
          <a:p>
            <a:r>
              <a:rPr lang="en-US" dirty="0" err="1" smtClean="0"/>
              <a:t>rdt</a:t>
            </a:r>
            <a:r>
              <a:rPr lang="en-US" dirty="0" smtClean="0"/>
              <a:t> 1.0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pkt</a:t>
            </a:r>
            <a:r>
              <a:rPr lang="en-US" dirty="0" smtClean="0"/>
              <a:t> loss, No </a:t>
            </a:r>
            <a:r>
              <a:rPr lang="en-US" dirty="0" err="1" smtClean="0"/>
              <a:t>pkt</a:t>
            </a:r>
            <a:r>
              <a:rPr lang="en-US" dirty="0" smtClean="0"/>
              <a:t> error (corruption)</a:t>
            </a:r>
          </a:p>
          <a:p>
            <a:r>
              <a:rPr lang="en-US" dirty="0" err="1" smtClean="0"/>
              <a:t>rdt</a:t>
            </a:r>
            <a:r>
              <a:rPr lang="en-US" dirty="0" smtClean="0"/>
              <a:t> 2.0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pkt</a:t>
            </a:r>
            <a:r>
              <a:rPr lang="en-US" dirty="0" smtClean="0"/>
              <a:t> loss</a:t>
            </a:r>
          </a:p>
          <a:p>
            <a:pPr lvl="1"/>
            <a:r>
              <a:rPr lang="en-US" dirty="0" err="1" smtClean="0"/>
              <a:t>Pkt</a:t>
            </a:r>
            <a:r>
              <a:rPr lang="en-US" dirty="0" smtClean="0"/>
              <a:t> error </a:t>
            </a:r>
            <a:r>
              <a:rPr lang="en-US" dirty="0" smtClean="0">
                <a:sym typeface="Wingdings" panose="05000000000000000000" pitchFamily="2" charset="2"/>
              </a:rPr>
              <a:t> Use ACK/NAK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 ACK/NAK corruptions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rdt</a:t>
            </a:r>
            <a:r>
              <a:rPr lang="en-US" dirty="0" smtClean="0">
                <a:sym typeface="Wingdings" panose="05000000000000000000" pitchFamily="2" charset="2"/>
              </a:rPr>
              <a:t> 2.1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 </a:t>
            </a:r>
            <a:r>
              <a:rPr lang="en-US" dirty="0" err="1" smtClean="0">
                <a:sym typeface="Wingdings" panose="05000000000000000000" pitchFamily="2" charset="2"/>
              </a:rPr>
              <a:t>pkt</a:t>
            </a:r>
            <a:r>
              <a:rPr lang="en-US" dirty="0" smtClean="0">
                <a:sym typeface="Wingdings" panose="05000000000000000000" pitchFamily="2" charset="2"/>
              </a:rPr>
              <a:t> loss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Pkt</a:t>
            </a:r>
            <a:r>
              <a:rPr lang="en-US" dirty="0" smtClean="0">
                <a:sym typeface="Wingdings" panose="05000000000000000000" pitchFamily="2" charset="2"/>
              </a:rPr>
              <a:t> error, Use ACK/NAK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ACK/NAK corruptions  Use sequence #s on </a:t>
            </a:r>
            <a:r>
              <a:rPr lang="en-US" dirty="0" err="1" smtClean="0">
                <a:sym typeface="Wingdings" panose="05000000000000000000" pitchFamily="2" charset="2"/>
              </a:rPr>
              <a:t>pkts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rdt</a:t>
            </a:r>
            <a:r>
              <a:rPr lang="en-US" dirty="0" smtClean="0">
                <a:sym typeface="Wingdings" panose="05000000000000000000" pitchFamily="2" charset="2"/>
              </a:rPr>
              <a:t> 2.2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same </a:t>
            </a:r>
            <a:r>
              <a:rPr lang="en-US" dirty="0" smtClean="0">
                <a:sym typeface="Wingdings" panose="05000000000000000000" pitchFamily="2" charset="2"/>
              </a:rPr>
              <a:t>as </a:t>
            </a:r>
            <a:r>
              <a:rPr lang="en-US" dirty="0">
                <a:sym typeface="Wingdings" panose="05000000000000000000" pitchFamily="2" charset="2"/>
              </a:rPr>
              <a:t>rdt2.1, using ACKs only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Use sequence #s on ACKs, too.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19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891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25A58AB8-337F-4B96-81DA-5150D567A093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19075"/>
            <a:ext cx="7772400" cy="963613"/>
          </a:xfrm>
        </p:spPr>
        <p:txBody>
          <a:bodyPr/>
          <a:lstStyle/>
          <a:p>
            <a:pPr>
              <a:defRPr/>
            </a:pPr>
            <a:r>
              <a:rPr lang="en-US" altLang="en-US" sz="3600" smtClean="0"/>
              <a:t>rdt3.0: channels with errors </a:t>
            </a:r>
            <a:r>
              <a:rPr lang="en-US" altLang="en-US" sz="3600" i="1" smtClean="0"/>
              <a:t>and</a:t>
            </a:r>
            <a:r>
              <a:rPr lang="en-US" altLang="en-US" sz="3600" smtClean="0"/>
              <a:t> loss</a:t>
            </a:r>
            <a:endParaRPr lang="en-US" altLang="en-US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new assumption:</a:t>
            </a:r>
            <a:r>
              <a:rPr lang="en-US" altLang="en-US" dirty="0" smtClean="0"/>
              <a:t> underlying channel can also </a:t>
            </a:r>
            <a:r>
              <a:rPr lang="en-US" altLang="en-US" b="1" dirty="0" smtClean="0"/>
              <a:t>lose</a:t>
            </a:r>
            <a:r>
              <a:rPr lang="en-US" altLang="en-US" dirty="0" smtClean="0"/>
              <a:t> packets (data, ACKs)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checksum, seq. #, ACKs, retransmissions will be of help … but not enough</a:t>
            </a:r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199"/>
            <a:ext cx="4343400" cy="486251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approach:</a:t>
            </a:r>
            <a:r>
              <a:rPr lang="en-US" altLang="en-US" dirty="0" smtClean="0"/>
              <a:t> sender waits </a:t>
            </a:r>
            <a:r>
              <a:rPr lang="en-US" altLang="ja-JP" dirty="0" smtClean="0">
                <a:solidFill>
                  <a:schemeClr val="accent6"/>
                </a:solidFill>
              </a:rPr>
              <a:t>“reasonable” amount of time </a:t>
            </a:r>
            <a:r>
              <a:rPr lang="en-US" altLang="ja-JP" dirty="0" smtClean="0"/>
              <a:t>for ACK 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/>
              <a:t>retransmits if no ACK received in this time</a:t>
            </a:r>
          </a:p>
          <a:p>
            <a:pPr>
              <a:lnSpc>
                <a:spcPct val="70000"/>
              </a:lnSpc>
              <a:defRPr/>
            </a:pPr>
            <a:r>
              <a:rPr lang="en-US" altLang="en-US" sz="2400" dirty="0" smtClean="0"/>
              <a:t>if </a:t>
            </a:r>
            <a:r>
              <a:rPr lang="en-US" altLang="en-US" sz="2400" dirty="0" err="1" smtClean="0"/>
              <a:t>pkt</a:t>
            </a:r>
            <a:r>
              <a:rPr lang="en-US" altLang="en-US" sz="2400" dirty="0" smtClean="0"/>
              <a:t> (or ACK) just delayed (not lost):</a:t>
            </a:r>
          </a:p>
          <a:p>
            <a:pPr lvl="1">
              <a:defRPr/>
            </a:pPr>
            <a:r>
              <a:rPr lang="en-US" altLang="en-US" dirty="0" smtClean="0"/>
              <a:t>retransmission will be  duplicate, but seq. #</a:t>
            </a:r>
            <a:r>
              <a:rPr lang="en-US" altLang="ja-JP" dirty="0" smtClean="0"/>
              <a:t>’s already handles this</a:t>
            </a:r>
            <a:endParaRPr lang="en-US" altLang="ja-JP" sz="2000" dirty="0" smtClean="0"/>
          </a:p>
          <a:p>
            <a:pPr lvl="1">
              <a:defRPr/>
            </a:pPr>
            <a:r>
              <a:rPr lang="en-US" altLang="en-US" dirty="0" smtClean="0"/>
              <a:t>receiver must specify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 of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being </a:t>
            </a:r>
            <a:r>
              <a:rPr lang="en-US" altLang="en-US" dirty="0" err="1" smtClean="0"/>
              <a:t>ACKed</a:t>
            </a:r>
            <a:endParaRPr lang="en-US" altLang="en-US" sz="2000" dirty="0" smtClean="0"/>
          </a:p>
          <a:p>
            <a:pPr>
              <a:lnSpc>
                <a:spcPct val="70000"/>
              </a:lnSpc>
              <a:defRPr/>
            </a:pPr>
            <a:r>
              <a:rPr lang="en-US" altLang="en-US" sz="2400" dirty="0" smtClean="0"/>
              <a:t>requires </a:t>
            </a:r>
            <a:r>
              <a:rPr lang="en-US" altLang="en-US" sz="2400" b="1" dirty="0" smtClean="0"/>
              <a:t>countdown timer</a:t>
            </a:r>
          </a:p>
        </p:txBody>
      </p:sp>
      <p:pic>
        <p:nvPicPr>
          <p:cNvPr id="3994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87947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6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476AC8EA-FA6C-4575-B89F-DE061CD1E983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42888"/>
            <a:ext cx="3560763" cy="893762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rdt3.0 sender</a:t>
            </a:r>
            <a:endParaRPr lang="en-US" altLang="en-US" smtClean="0"/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3019425" y="1384300"/>
            <a:ext cx="3860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make_pkt(0, 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start_timer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3060700" y="1090613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7" name="Line 5"/>
          <p:cNvSpPr>
            <a:spLocks noChangeShapeType="1"/>
          </p:cNvSpPr>
          <p:nvPr/>
        </p:nvSpPr>
        <p:spPr bwMode="auto">
          <a:xfrm>
            <a:off x="3162300" y="14287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68" name="Line 6"/>
          <p:cNvSpPr>
            <a:spLocks noChangeShapeType="1"/>
          </p:cNvSpPr>
          <p:nvPr/>
        </p:nvSpPr>
        <p:spPr bwMode="auto">
          <a:xfrm>
            <a:off x="2749550" y="1544638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40969" name="Group 7"/>
          <p:cNvGrpSpPr>
            <a:grpSpLocks/>
          </p:cNvGrpSpPr>
          <p:nvPr/>
        </p:nvGrpSpPr>
        <p:grpSpPr bwMode="auto">
          <a:xfrm>
            <a:off x="5360988" y="2090738"/>
            <a:ext cx="889000" cy="865187"/>
            <a:chOff x="445" y="1273"/>
            <a:chExt cx="560" cy="545"/>
          </a:xfrm>
        </p:grpSpPr>
        <p:sp>
          <p:nvSpPr>
            <p:cNvPr id="41017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41018" name="Text Box 9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ACK0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0970" name="Freeform 10"/>
          <p:cNvSpPr>
            <a:spLocks/>
          </p:cNvSpPr>
          <p:nvPr/>
        </p:nvSpPr>
        <p:spPr bwMode="auto">
          <a:xfrm flipV="1">
            <a:off x="3384550" y="2071688"/>
            <a:ext cx="2090738" cy="16351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71" name="Freeform 11"/>
          <p:cNvSpPr>
            <a:spLocks/>
          </p:cNvSpPr>
          <p:nvPr/>
        </p:nvSpPr>
        <p:spPr bwMode="auto">
          <a:xfrm>
            <a:off x="6069013" y="1674813"/>
            <a:ext cx="871537" cy="666750"/>
          </a:xfrm>
          <a:custGeom>
            <a:avLst/>
            <a:gdLst>
              <a:gd name="T0" fmla="*/ 0 w 549"/>
              <a:gd name="T1" fmla="*/ 2147483647 h 420"/>
              <a:gd name="T2" fmla="*/ 2147483647 w 549"/>
              <a:gd name="T3" fmla="*/ 2147483647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6481763" y="1196975"/>
            <a:ext cx="17049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( corrupt(rcvpkt) ||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isACK(rcvpkt,1) 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6691313" y="1898650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40974" name="Group 14"/>
          <p:cNvGrpSpPr>
            <a:grpSpLocks/>
          </p:cNvGrpSpPr>
          <p:nvPr/>
        </p:nvGrpSpPr>
        <p:grpSpPr bwMode="auto">
          <a:xfrm>
            <a:off x="5453063" y="4005263"/>
            <a:ext cx="1189037" cy="850900"/>
            <a:chOff x="4090" y="3230"/>
            <a:chExt cx="749" cy="536"/>
          </a:xfrm>
        </p:grpSpPr>
        <p:sp>
          <p:nvSpPr>
            <p:cNvPr id="41015" name="Oval 15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41016" name="Text Box 16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call 1 from above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0975" name="Freeform 17"/>
          <p:cNvSpPr>
            <a:spLocks/>
          </p:cNvSpPr>
          <p:nvPr/>
        </p:nvSpPr>
        <p:spPr bwMode="auto">
          <a:xfrm rot="16200000" flipV="1">
            <a:off x="2140744" y="3402806"/>
            <a:ext cx="1254125" cy="150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76" name="Freeform 18"/>
          <p:cNvSpPr>
            <a:spLocks/>
          </p:cNvSpPr>
          <p:nvPr/>
        </p:nvSpPr>
        <p:spPr bwMode="auto">
          <a:xfrm>
            <a:off x="3370263" y="4738688"/>
            <a:ext cx="2312987" cy="27463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77" name="Freeform 19"/>
          <p:cNvSpPr>
            <a:spLocks/>
          </p:cNvSpPr>
          <p:nvPr/>
        </p:nvSpPr>
        <p:spPr bwMode="auto">
          <a:xfrm rot="5400000" flipH="1" flipV="1">
            <a:off x="5611019" y="3328194"/>
            <a:ext cx="1184275" cy="16668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78" name="Text Box 20"/>
          <p:cNvSpPr txBox="1">
            <a:spLocks noChangeArrowheads="1"/>
          </p:cNvSpPr>
          <p:nvPr/>
        </p:nvSpPr>
        <p:spPr bwMode="auto">
          <a:xfrm>
            <a:off x="3316288" y="5224463"/>
            <a:ext cx="34448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make_pkt(1, 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start_timer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79" name="Text Box 21"/>
          <p:cNvSpPr txBox="1">
            <a:spLocks noChangeArrowheads="1"/>
          </p:cNvSpPr>
          <p:nvPr/>
        </p:nvSpPr>
        <p:spPr bwMode="auto">
          <a:xfrm>
            <a:off x="3316288" y="4941888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80" name="Line 22"/>
          <p:cNvSpPr>
            <a:spLocks noChangeShapeType="1"/>
          </p:cNvSpPr>
          <p:nvPr/>
        </p:nvSpPr>
        <p:spPr bwMode="auto">
          <a:xfrm>
            <a:off x="3435350" y="5253038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81" name="Text Box 23"/>
          <p:cNvSpPr txBox="1">
            <a:spLocks noChangeArrowheads="1"/>
          </p:cNvSpPr>
          <p:nvPr/>
        </p:nvSpPr>
        <p:spPr bwMode="auto">
          <a:xfrm>
            <a:off x="6280150" y="3106738"/>
            <a:ext cx="2149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&amp;&amp; isACK(rcvpkt,0)</a:t>
            </a: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82" name="Line 24"/>
          <p:cNvSpPr>
            <a:spLocks noChangeShapeType="1"/>
          </p:cNvSpPr>
          <p:nvPr/>
        </p:nvSpPr>
        <p:spPr bwMode="auto">
          <a:xfrm>
            <a:off x="6396038" y="3817938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83" name="Text Box 25"/>
          <p:cNvSpPr txBox="1">
            <a:spLocks noChangeArrowheads="1"/>
          </p:cNvSpPr>
          <p:nvPr/>
        </p:nvSpPr>
        <p:spPr bwMode="auto">
          <a:xfrm>
            <a:off x="1290638" y="5062538"/>
            <a:ext cx="1622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( corrupt(rcvpkt) ||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isACK(rcvpkt,0) 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84" name="Line 26"/>
          <p:cNvSpPr>
            <a:spLocks noChangeShapeType="1"/>
          </p:cNvSpPr>
          <p:nvPr/>
        </p:nvSpPr>
        <p:spPr bwMode="auto">
          <a:xfrm>
            <a:off x="1393825" y="5788025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85" name="Text Box 27"/>
          <p:cNvSpPr txBox="1">
            <a:spLocks noChangeArrowheads="1"/>
          </p:cNvSpPr>
          <p:nvPr/>
        </p:nvSpPr>
        <p:spPr bwMode="auto">
          <a:xfrm>
            <a:off x="908050" y="2865438"/>
            <a:ext cx="19129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&amp;&amp; isACK(rcvpkt,1)</a:t>
            </a: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86" name="Line 28"/>
          <p:cNvSpPr>
            <a:spLocks noChangeShapeType="1"/>
          </p:cNvSpPr>
          <p:nvPr/>
        </p:nvSpPr>
        <p:spPr bwMode="auto">
          <a:xfrm>
            <a:off x="1035050" y="3605213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87" name="Text Box 29"/>
          <p:cNvSpPr txBox="1">
            <a:spLocks noChangeArrowheads="1"/>
          </p:cNvSpPr>
          <p:nvPr/>
        </p:nvSpPr>
        <p:spPr bwMode="auto">
          <a:xfrm>
            <a:off x="6300788" y="3798888"/>
            <a:ext cx="1514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stop_timer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88" name="Text Box 30"/>
          <p:cNvSpPr txBox="1">
            <a:spLocks noChangeArrowheads="1"/>
          </p:cNvSpPr>
          <p:nvPr/>
        </p:nvSpPr>
        <p:spPr bwMode="auto">
          <a:xfrm>
            <a:off x="900113" y="3578225"/>
            <a:ext cx="1514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stop_timer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89" name="Freeform 31"/>
          <p:cNvSpPr>
            <a:spLocks/>
          </p:cNvSpPr>
          <p:nvPr/>
        </p:nvSpPr>
        <p:spPr bwMode="auto">
          <a:xfrm>
            <a:off x="6238875" y="2338388"/>
            <a:ext cx="461963" cy="682625"/>
          </a:xfrm>
          <a:custGeom>
            <a:avLst/>
            <a:gdLst>
              <a:gd name="T0" fmla="*/ 0 w 291"/>
              <a:gd name="T1" fmla="*/ 2147483647 h 430"/>
              <a:gd name="T2" fmla="*/ 2147483647 w 291"/>
              <a:gd name="T3" fmla="*/ 2147483647 h 43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90" name="Text Box 32"/>
          <p:cNvSpPr txBox="1">
            <a:spLocks noChangeArrowheads="1"/>
          </p:cNvSpPr>
          <p:nvPr/>
        </p:nvSpPr>
        <p:spPr bwMode="auto">
          <a:xfrm>
            <a:off x="6570663" y="2516188"/>
            <a:ext cx="21161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start_timer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91" name="Text Box 33"/>
          <p:cNvSpPr txBox="1">
            <a:spLocks noChangeArrowheads="1"/>
          </p:cNvSpPr>
          <p:nvPr/>
        </p:nvSpPr>
        <p:spPr bwMode="auto">
          <a:xfrm>
            <a:off x="6592888" y="2279650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timeout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92" name="Line 34"/>
          <p:cNvSpPr>
            <a:spLocks noChangeShapeType="1"/>
          </p:cNvSpPr>
          <p:nvPr/>
        </p:nvSpPr>
        <p:spPr bwMode="auto">
          <a:xfrm>
            <a:off x="6681788" y="25336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93" name="Freeform 35"/>
          <p:cNvSpPr>
            <a:spLocks/>
          </p:cNvSpPr>
          <p:nvPr/>
        </p:nvSpPr>
        <p:spPr bwMode="auto">
          <a:xfrm>
            <a:off x="2230438" y="4702175"/>
            <a:ext cx="692150" cy="631825"/>
          </a:xfrm>
          <a:custGeom>
            <a:avLst/>
            <a:gdLst>
              <a:gd name="T0" fmla="*/ 2147483647 w 436"/>
              <a:gd name="T1" fmla="*/ 2147483647 h 398"/>
              <a:gd name="T2" fmla="*/ 2147483647 w 436"/>
              <a:gd name="T3" fmla="*/ 0 h 39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94" name="Freeform 36"/>
          <p:cNvSpPr>
            <a:spLocks/>
          </p:cNvSpPr>
          <p:nvPr/>
        </p:nvSpPr>
        <p:spPr bwMode="auto">
          <a:xfrm>
            <a:off x="2030413" y="4413250"/>
            <a:ext cx="571500" cy="420688"/>
          </a:xfrm>
          <a:custGeom>
            <a:avLst/>
            <a:gdLst>
              <a:gd name="T0" fmla="*/ 2147483647 w 900"/>
              <a:gd name="T1" fmla="*/ 2147483647 h 662"/>
              <a:gd name="T2" fmla="*/ 2147483647 w 900"/>
              <a:gd name="T3" fmla="*/ 2147483647 h 66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00" h="662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95" name="Text Box 37"/>
          <p:cNvSpPr txBox="1">
            <a:spLocks noChangeArrowheads="1"/>
          </p:cNvSpPr>
          <p:nvPr/>
        </p:nvSpPr>
        <p:spPr bwMode="auto">
          <a:xfrm>
            <a:off x="628650" y="4460875"/>
            <a:ext cx="18240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start_timer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96" name="Text Box 38"/>
          <p:cNvSpPr txBox="1">
            <a:spLocks noChangeArrowheads="1"/>
          </p:cNvSpPr>
          <p:nvPr/>
        </p:nvSpPr>
        <p:spPr bwMode="auto">
          <a:xfrm>
            <a:off x="642938" y="4206875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timeout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97" name="Line 39"/>
          <p:cNvSpPr>
            <a:spLocks noChangeShapeType="1"/>
          </p:cNvSpPr>
          <p:nvPr/>
        </p:nvSpPr>
        <p:spPr bwMode="auto">
          <a:xfrm>
            <a:off x="746125" y="44894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98" name="Freeform 40"/>
          <p:cNvSpPr>
            <a:spLocks/>
          </p:cNvSpPr>
          <p:nvPr/>
        </p:nvSpPr>
        <p:spPr bwMode="auto">
          <a:xfrm>
            <a:off x="6426200" y="43735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99" name="Text Box 41"/>
          <p:cNvSpPr txBox="1">
            <a:spLocks noChangeArrowheads="1"/>
          </p:cNvSpPr>
          <p:nvPr/>
        </p:nvSpPr>
        <p:spPr bwMode="auto">
          <a:xfrm>
            <a:off x="1036638" y="1874838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41000" name="Group 42"/>
          <p:cNvGrpSpPr>
            <a:grpSpLocks/>
          </p:cNvGrpSpPr>
          <p:nvPr/>
        </p:nvGrpSpPr>
        <p:grpSpPr bwMode="auto">
          <a:xfrm>
            <a:off x="2419350" y="2135188"/>
            <a:ext cx="1189038" cy="850900"/>
            <a:chOff x="4090" y="3230"/>
            <a:chExt cx="749" cy="536"/>
          </a:xfrm>
        </p:grpSpPr>
        <p:sp>
          <p:nvSpPr>
            <p:cNvPr id="41013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41014" name="Text Box 44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call 0from above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1001" name="Line 45"/>
          <p:cNvSpPr>
            <a:spLocks noChangeShapeType="1"/>
          </p:cNvSpPr>
          <p:nvPr/>
        </p:nvSpPr>
        <p:spPr bwMode="auto">
          <a:xfrm>
            <a:off x="1123950" y="2160588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41002" name="Group 46"/>
          <p:cNvGrpSpPr>
            <a:grpSpLocks/>
          </p:cNvGrpSpPr>
          <p:nvPr/>
        </p:nvGrpSpPr>
        <p:grpSpPr bwMode="auto">
          <a:xfrm>
            <a:off x="2630488" y="3989388"/>
            <a:ext cx="889000" cy="865187"/>
            <a:chOff x="445" y="1273"/>
            <a:chExt cx="560" cy="545"/>
          </a:xfrm>
        </p:grpSpPr>
        <p:sp>
          <p:nvSpPr>
            <p:cNvPr id="41011" name="Oval 47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41012" name="Text Box 48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ACK1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1003" name="Freeform 49"/>
          <p:cNvSpPr>
            <a:spLocks/>
          </p:cNvSpPr>
          <p:nvPr/>
        </p:nvSpPr>
        <p:spPr bwMode="auto">
          <a:xfrm flipH="1" flipV="1">
            <a:off x="2006600" y="17827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9980" name="Text Box 50"/>
          <p:cNvSpPr txBox="1">
            <a:spLocks noChangeArrowheads="1"/>
          </p:cNvSpPr>
          <p:nvPr/>
        </p:nvSpPr>
        <p:spPr bwMode="auto">
          <a:xfrm>
            <a:off x="7224713" y="485298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sp>
        <p:nvSpPr>
          <p:cNvPr id="41005" name="Text Box 51"/>
          <p:cNvSpPr txBox="1">
            <a:spLocks noChangeArrowheads="1"/>
          </p:cNvSpPr>
          <p:nvPr/>
        </p:nvSpPr>
        <p:spPr bwMode="auto">
          <a:xfrm>
            <a:off x="6757988" y="4603750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06" name="Line 52"/>
          <p:cNvSpPr>
            <a:spLocks noChangeShapeType="1"/>
          </p:cNvSpPr>
          <p:nvPr/>
        </p:nvSpPr>
        <p:spPr bwMode="auto">
          <a:xfrm>
            <a:off x="6845300" y="4889500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9983" name="Text Box 53"/>
          <p:cNvSpPr txBox="1">
            <a:spLocks noChangeArrowheads="1"/>
          </p:cNvSpPr>
          <p:nvPr/>
        </p:nvSpPr>
        <p:spPr bwMode="auto">
          <a:xfrm>
            <a:off x="7127875" y="18478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sp>
        <p:nvSpPr>
          <p:cNvPr id="39984" name="Text Box 54"/>
          <p:cNvSpPr txBox="1">
            <a:spLocks noChangeArrowheads="1"/>
          </p:cNvSpPr>
          <p:nvPr/>
        </p:nvSpPr>
        <p:spPr bwMode="auto">
          <a:xfrm>
            <a:off x="1476375" y="212407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sp>
        <p:nvSpPr>
          <p:cNvPr id="39985" name="Text Box 55"/>
          <p:cNvSpPr txBox="1">
            <a:spLocks noChangeArrowheads="1"/>
          </p:cNvSpPr>
          <p:nvPr/>
        </p:nvSpPr>
        <p:spPr bwMode="auto">
          <a:xfrm>
            <a:off x="1879600" y="579437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pic>
        <p:nvPicPr>
          <p:cNvPr id="41010" name="Picture 5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877888"/>
            <a:ext cx="30162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03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BD201494-BB05-4E43-9048-C43817B0DF97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371475" y="133032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2811463" y="1325563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2814638" y="2949575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2820988" y="38052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sp>
        <p:nvSpPr>
          <p:cNvPr id="368651" name="Text Box 11"/>
          <p:cNvSpPr txBox="1">
            <a:spLocks noChangeArrowheads="1"/>
          </p:cNvSpPr>
          <p:nvPr/>
        </p:nvSpPr>
        <p:spPr bwMode="auto">
          <a:xfrm>
            <a:off x="2817813" y="2263775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2814638" y="317500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ack1</a:t>
            </a:r>
          </a:p>
        </p:txBody>
      </p:sp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2814638" y="400050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8654" name="Text Box 14"/>
          <p:cNvSpPr txBox="1">
            <a:spLocks noChangeArrowheads="1"/>
          </p:cNvSpPr>
          <p:nvPr/>
        </p:nvSpPr>
        <p:spPr bwMode="auto">
          <a:xfrm>
            <a:off x="300038" y="2513013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ack0</a:t>
            </a:r>
          </a:p>
        </p:txBody>
      </p:sp>
      <p:sp>
        <p:nvSpPr>
          <p:cNvPr id="368655" name="Text Box 15"/>
          <p:cNvSpPr txBox="1">
            <a:spLocks noChangeArrowheads="1"/>
          </p:cNvSpPr>
          <p:nvPr/>
        </p:nvSpPr>
        <p:spPr bwMode="auto">
          <a:xfrm>
            <a:off x="144463" y="36068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8657" name="Text Box 17"/>
          <p:cNvSpPr txBox="1">
            <a:spLocks noChangeArrowheads="1"/>
          </p:cNvSpPr>
          <p:nvPr/>
        </p:nvSpPr>
        <p:spPr bwMode="auto">
          <a:xfrm>
            <a:off x="144463" y="273208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pkt1</a:t>
            </a:r>
          </a:p>
        </p:txBody>
      </p:sp>
      <p:sp>
        <p:nvSpPr>
          <p:cNvPr id="368658" name="Text Box 18"/>
          <p:cNvSpPr txBox="1">
            <a:spLocks noChangeArrowheads="1"/>
          </p:cNvSpPr>
          <p:nvPr/>
        </p:nvSpPr>
        <p:spPr bwMode="auto">
          <a:xfrm>
            <a:off x="288925" y="336708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ack1</a:t>
            </a:r>
          </a:p>
        </p:txBody>
      </p:sp>
      <p:sp>
        <p:nvSpPr>
          <p:cNvPr id="40975" name="Text Box 7"/>
          <p:cNvSpPr txBox="1">
            <a:spLocks noChangeArrowheads="1"/>
          </p:cNvSpPr>
          <p:nvPr/>
        </p:nvSpPr>
        <p:spPr bwMode="auto">
          <a:xfrm>
            <a:off x="133350" y="17700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2809875" y="20526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grpSp>
        <p:nvGrpSpPr>
          <p:cNvPr id="368677" name="Group 37"/>
          <p:cNvGrpSpPr>
            <a:grpSpLocks/>
          </p:cNvGrpSpPr>
          <p:nvPr/>
        </p:nvGrpSpPr>
        <p:grpSpPr bwMode="auto">
          <a:xfrm>
            <a:off x="1349375" y="1839913"/>
            <a:ext cx="1471613" cy="512762"/>
            <a:chOff x="850" y="1159"/>
            <a:chExt cx="927" cy="323"/>
          </a:xfrm>
        </p:grpSpPr>
        <p:sp>
          <p:nvSpPr>
            <p:cNvPr id="41040" name="Line 19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41" name="Text Box 28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683" name="Group 43"/>
          <p:cNvGrpSpPr>
            <a:grpSpLocks/>
          </p:cNvGrpSpPr>
          <p:nvPr/>
        </p:nvGrpSpPr>
        <p:grpSpPr bwMode="auto">
          <a:xfrm>
            <a:off x="1343025" y="3576638"/>
            <a:ext cx="1471613" cy="487362"/>
            <a:chOff x="846" y="2253"/>
            <a:chExt cx="927" cy="307"/>
          </a:xfrm>
        </p:grpSpPr>
        <p:sp>
          <p:nvSpPr>
            <p:cNvPr id="41038" name="Line 24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9" name="Text Box 29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679" name="Group 39"/>
          <p:cNvGrpSpPr>
            <a:grpSpLocks/>
          </p:cNvGrpSpPr>
          <p:nvPr/>
        </p:nvGrpSpPr>
        <p:grpSpPr bwMode="auto">
          <a:xfrm>
            <a:off x="1357313" y="2714625"/>
            <a:ext cx="1471612" cy="504825"/>
            <a:chOff x="855" y="1710"/>
            <a:chExt cx="927" cy="318"/>
          </a:xfrm>
        </p:grpSpPr>
        <p:sp>
          <p:nvSpPr>
            <p:cNvPr id="41036" name="Line 23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7" name="Text Box 3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8680" name="Group 40"/>
          <p:cNvGrpSpPr>
            <a:grpSpLocks/>
          </p:cNvGrpSpPr>
          <p:nvPr/>
        </p:nvGrpSpPr>
        <p:grpSpPr bwMode="auto">
          <a:xfrm>
            <a:off x="1343025" y="3179763"/>
            <a:ext cx="1471613" cy="471487"/>
            <a:chOff x="846" y="2003"/>
            <a:chExt cx="927" cy="297"/>
          </a:xfrm>
        </p:grpSpPr>
        <p:sp>
          <p:nvSpPr>
            <p:cNvPr id="41034" name="Line 2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5" name="Text Box 31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8678" name="Group 38"/>
          <p:cNvGrpSpPr>
            <a:grpSpLocks/>
          </p:cNvGrpSpPr>
          <p:nvPr/>
        </p:nvGrpSpPr>
        <p:grpSpPr bwMode="auto">
          <a:xfrm>
            <a:off x="1335088" y="2339975"/>
            <a:ext cx="1471612" cy="455613"/>
            <a:chOff x="841" y="1474"/>
            <a:chExt cx="927" cy="287"/>
          </a:xfrm>
        </p:grpSpPr>
        <p:sp>
          <p:nvSpPr>
            <p:cNvPr id="41032" name="Line 25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3" name="Text Box 3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8684" name="Group 44"/>
          <p:cNvGrpSpPr>
            <a:grpSpLocks/>
          </p:cNvGrpSpPr>
          <p:nvPr/>
        </p:nvGrpSpPr>
        <p:grpSpPr bwMode="auto">
          <a:xfrm>
            <a:off x="1328738" y="4032250"/>
            <a:ext cx="1471612" cy="461963"/>
            <a:chOff x="837" y="2540"/>
            <a:chExt cx="927" cy="291"/>
          </a:xfrm>
        </p:grpSpPr>
        <p:sp>
          <p:nvSpPr>
            <p:cNvPr id="41030" name="Line 27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1" name="Text Box 3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0983" name="Text Box 45"/>
          <p:cNvSpPr txBox="1">
            <a:spLocks noChangeArrowheads="1"/>
          </p:cNvSpPr>
          <p:nvPr/>
        </p:nvSpPr>
        <p:spPr bwMode="auto">
          <a:xfrm>
            <a:off x="1636713" y="5111750"/>
            <a:ext cx="1252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(a) no loss</a:t>
            </a:r>
          </a:p>
        </p:txBody>
      </p:sp>
      <p:sp>
        <p:nvSpPr>
          <p:cNvPr id="40984" name="Text Box 46"/>
          <p:cNvSpPr txBox="1">
            <a:spLocks noChangeArrowheads="1"/>
          </p:cNvSpPr>
          <p:nvPr/>
        </p:nvSpPr>
        <p:spPr bwMode="auto">
          <a:xfrm>
            <a:off x="4929188" y="132715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0985" name="Text Box 47"/>
          <p:cNvSpPr txBox="1">
            <a:spLocks noChangeArrowheads="1"/>
          </p:cNvSpPr>
          <p:nvPr/>
        </p:nvSpPr>
        <p:spPr bwMode="auto">
          <a:xfrm>
            <a:off x="7369175" y="132238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8688" name="Text Box 48"/>
          <p:cNvSpPr txBox="1">
            <a:spLocks noChangeArrowheads="1"/>
          </p:cNvSpPr>
          <p:nvPr/>
        </p:nvSpPr>
        <p:spPr bwMode="auto">
          <a:xfrm>
            <a:off x="7370763" y="4238625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8689" name="Text Box 49"/>
          <p:cNvSpPr txBox="1">
            <a:spLocks noChangeArrowheads="1"/>
          </p:cNvSpPr>
          <p:nvPr/>
        </p:nvSpPr>
        <p:spPr bwMode="auto">
          <a:xfrm>
            <a:off x="7378700" y="50800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sp>
        <p:nvSpPr>
          <p:cNvPr id="368690" name="Text Box 50"/>
          <p:cNvSpPr txBox="1">
            <a:spLocks noChangeArrowheads="1"/>
          </p:cNvSpPr>
          <p:nvPr/>
        </p:nvSpPr>
        <p:spPr bwMode="auto">
          <a:xfrm>
            <a:off x="7375525" y="226060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8691" name="Text Box 51"/>
          <p:cNvSpPr txBox="1">
            <a:spLocks noChangeArrowheads="1"/>
          </p:cNvSpPr>
          <p:nvPr/>
        </p:nvSpPr>
        <p:spPr bwMode="auto">
          <a:xfrm>
            <a:off x="7372350" y="44497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ack1</a:t>
            </a:r>
          </a:p>
        </p:txBody>
      </p:sp>
      <p:sp>
        <p:nvSpPr>
          <p:cNvPr id="368692" name="Text Box 52"/>
          <p:cNvSpPr txBox="1">
            <a:spLocks noChangeArrowheads="1"/>
          </p:cNvSpPr>
          <p:nvPr/>
        </p:nvSpPr>
        <p:spPr bwMode="auto">
          <a:xfrm>
            <a:off x="7372350" y="52752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8693" name="Text Box 53"/>
          <p:cNvSpPr txBox="1">
            <a:spLocks noChangeArrowheads="1"/>
          </p:cNvSpPr>
          <p:nvPr/>
        </p:nvSpPr>
        <p:spPr bwMode="auto">
          <a:xfrm>
            <a:off x="4857750" y="250983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ack0</a:t>
            </a:r>
          </a:p>
        </p:txBody>
      </p:sp>
      <p:sp>
        <p:nvSpPr>
          <p:cNvPr id="368694" name="Text Box 54"/>
          <p:cNvSpPr txBox="1">
            <a:spLocks noChangeArrowheads="1"/>
          </p:cNvSpPr>
          <p:nvPr/>
        </p:nvSpPr>
        <p:spPr bwMode="auto">
          <a:xfrm>
            <a:off x="4702175" y="48815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8695" name="Text Box 55"/>
          <p:cNvSpPr txBox="1">
            <a:spLocks noChangeArrowheads="1"/>
          </p:cNvSpPr>
          <p:nvPr/>
        </p:nvSpPr>
        <p:spPr bwMode="auto">
          <a:xfrm>
            <a:off x="4702175" y="272891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pkt1</a:t>
            </a:r>
          </a:p>
        </p:txBody>
      </p:sp>
      <p:sp>
        <p:nvSpPr>
          <p:cNvPr id="368696" name="Text Box 56"/>
          <p:cNvSpPr txBox="1">
            <a:spLocks noChangeArrowheads="1"/>
          </p:cNvSpPr>
          <p:nvPr/>
        </p:nvSpPr>
        <p:spPr bwMode="auto">
          <a:xfrm>
            <a:off x="4846638" y="464185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ack1</a:t>
            </a:r>
          </a:p>
        </p:txBody>
      </p:sp>
      <p:sp>
        <p:nvSpPr>
          <p:cNvPr id="40995" name="Text Box 57"/>
          <p:cNvSpPr txBox="1">
            <a:spLocks noChangeArrowheads="1"/>
          </p:cNvSpPr>
          <p:nvPr/>
        </p:nvSpPr>
        <p:spPr bwMode="auto">
          <a:xfrm>
            <a:off x="4691063" y="176688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8698" name="Text Box 58"/>
          <p:cNvSpPr txBox="1">
            <a:spLocks noChangeArrowheads="1"/>
          </p:cNvSpPr>
          <p:nvPr/>
        </p:nvSpPr>
        <p:spPr bwMode="auto">
          <a:xfrm>
            <a:off x="7367588" y="204946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grpSp>
        <p:nvGrpSpPr>
          <p:cNvPr id="368699" name="Group 59"/>
          <p:cNvGrpSpPr>
            <a:grpSpLocks/>
          </p:cNvGrpSpPr>
          <p:nvPr/>
        </p:nvGrpSpPr>
        <p:grpSpPr bwMode="auto">
          <a:xfrm>
            <a:off x="5907088" y="1836738"/>
            <a:ext cx="1471612" cy="512762"/>
            <a:chOff x="850" y="1159"/>
            <a:chExt cx="927" cy="323"/>
          </a:xfrm>
        </p:grpSpPr>
        <p:sp>
          <p:nvSpPr>
            <p:cNvPr id="41028" name="Line 6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9" name="Text Box 6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702" name="Group 62"/>
          <p:cNvGrpSpPr>
            <a:grpSpLocks/>
          </p:cNvGrpSpPr>
          <p:nvPr/>
        </p:nvGrpSpPr>
        <p:grpSpPr bwMode="auto">
          <a:xfrm>
            <a:off x="5900738" y="4851400"/>
            <a:ext cx="1471612" cy="487363"/>
            <a:chOff x="846" y="2253"/>
            <a:chExt cx="927" cy="307"/>
          </a:xfrm>
        </p:grpSpPr>
        <p:sp>
          <p:nvSpPr>
            <p:cNvPr id="41026" name="Line 6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7" name="Text Box 6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708" name="Group 68"/>
          <p:cNvGrpSpPr>
            <a:grpSpLocks/>
          </p:cNvGrpSpPr>
          <p:nvPr/>
        </p:nvGrpSpPr>
        <p:grpSpPr bwMode="auto">
          <a:xfrm>
            <a:off x="5900738" y="4454525"/>
            <a:ext cx="1471612" cy="471488"/>
            <a:chOff x="846" y="2003"/>
            <a:chExt cx="927" cy="297"/>
          </a:xfrm>
        </p:grpSpPr>
        <p:sp>
          <p:nvSpPr>
            <p:cNvPr id="41024" name="Line 69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5" name="Text Box 70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8711" name="Group 71"/>
          <p:cNvGrpSpPr>
            <a:grpSpLocks/>
          </p:cNvGrpSpPr>
          <p:nvPr/>
        </p:nvGrpSpPr>
        <p:grpSpPr bwMode="auto">
          <a:xfrm>
            <a:off x="5892800" y="2336800"/>
            <a:ext cx="1471613" cy="455613"/>
            <a:chOff x="841" y="1474"/>
            <a:chExt cx="927" cy="287"/>
          </a:xfrm>
        </p:grpSpPr>
        <p:sp>
          <p:nvSpPr>
            <p:cNvPr id="41022" name="Line 72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3" name="Text Box 73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8714" name="Group 74"/>
          <p:cNvGrpSpPr>
            <a:grpSpLocks/>
          </p:cNvGrpSpPr>
          <p:nvPr/>
        </p:nvGrpSpPr>
        <p:grpSpPr bwMode="auto">
          <a:xfrm>
            <a:off x="5886450" y="5302250"/>
            <a:ext cx="1471613" cy="466725"/>
            <a:chOff x="837" y="2537"/>
            <a:chExt cx="927" cy="294"/>
          </a:xfrm>
        </p:grpSpPr>
        <p:sp>
          <p:nvSpPr>
            <p:cNvPr id="41020" name="Line 75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1" name="Text Box 76"/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</a:rPr>
                <a:t>ack0</a:t>
              </a:r>
            </a:p>
          </p:txBody>
        </p:sp>
      </p:grpSp>
      <p:sp>
        <p:nvSpPr>
          <p:cNvPr id="41002" name="Text Box 78"/>
          <p:cNvSpPr txBox="1">
            <a:spLocks noChangeArrowheads="1"/>
          </p:cNvSpPr>
          <p:nvPr/>
        </p:nvSpPr>
        <p:spPr bwMode="auto">
          <a:xfrm>
            <a:off x="5980113" y="6019800"/>
            <a:ext cx="1671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(b) packet loss</a:t>
            </a:r>
          </a:p>
        </p:txBody>
      </p:sp>
      <p:grpSp>
        <p:nvGrpSpPr>
          <p:cNvPr id="368721" name="Group 81"/>
          <p:cNvGrpSpPr>
            <a:grpSpLocks/>
          </p:cNvGrpSpPr>
          <p:nvPr/>
        </p:nvGrpSpPr>
        <p:grpSpPr bwMode="auto">
          <a:xfrm>
            <a:off x="5915025" y="2711450"/>
            <a:ext cx="1157288" cy="738188"/>
            <a:chOff x="3726" y="1687"/>
            <a:chExt cx="729" cy="465"/>
          </a:xfrm>
        </p:grpSpPr>
        <p:sp>
          <p:nvSpPr>
            <p:cNvPr id="41016" name="Line 66"/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7" name="Text Box 67"/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  <p:sp>
          <p:nvSpPr>
            <p:cNvPr id="41018" name="Text Box 79"/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019" name="Text Box 80"/>
            <p:cNvSpPr txBox="1">
              <a:spLocks noChangeArrowheads="1"/>
            </p:cNvSpPr>
            <p:nvPr/>
          </p:nvSpPr>
          <p:spPr bwMode="auto">
            <a:xfrm>
              <a:off x="4126" y="1940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1" smtClean="0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368726" name="Group 86"/>
          <p:cNvGrpSpPr>
            <a:grpSpLocks/>
          </p:cNvGrpSpPr>
          <p:nvPr/>
        </p:nvGrpSpPr>
        <p:grpSpPr bwMode="auto">
          <a:xfrm>
            <a:off x="5795963" y="3014663"/>
            <a:ext cx="122237" cy="1033462"/>
            <a:chOff x="3651" y="1878"/>
            <a:chExt cx="78" cy="963"/>
          </a:xfrm>
        </p:grpSpPr>
        <p:sp>
          <p:nvSpPr>
            <p:cNvPr id="41013" name="Line 82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4" name="Line 8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5" name="Line 8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8728" name="Group 88"/>
          <p:cNvGrpSpPr>
            <a:grpSpLocks/>
          </p:cNvGrpSpPr>
          <p:nvPr/>
        </p:nvGrpSpPr>
        <p:grpSpPr bwMode="auto">
          <a:xfrm>
            <a:off x="5924550" y="4003675"/>
            <a:ext cx="1471613" cy="504825"/>
            <a:chOff x="855" y="1710"/>
            <a:chExt cx="927" cy="318"/>
          </a:xfrm>
        </p:grpSpPr>
        <p:sp>
          <p:nvSpPr>
            <p:cNvPr id="41011" name="Line 89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2" name="Text Box 9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8732" name="Group 92"/>
          <p:cNvGrpSpPr>
            <a:grpSpLocks/>
          </p:cNvGrpSpPr>
          <p:nvPr/>
        </p:nvGrpSpPr>
        <p:grpSpPr bwMode="auto">
          <a:xfrm>
            <a:off x="4492625" y="3627438"/>
            <a:ext cx="1377950" cy="731837"/>
            <a:chOff x="2802" y="2348"/>
            <a:chExt cx="868" cy="461"/>
          </a:xfrm>
        </p:grpSpPr>
        <p:pic>
          <p:nvPicPr>
            <p:cNvPr id="42033" name="Picture 87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10" name="Text Box 9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i="1" smtClean="0">
                  <a:solidFill>
                    <a:srgbClr val="FF0000"/>
                  </a:solidFill>
                </a:rPr>
                <a:t>timeout</a:t>
              </a:r>
            </a:p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resend pkt1</a:t>
              </a:r>
            </a:p>
          </p:txBody>
        </p:sp>
      </p:grpSp>
      <p:sp>
        <p:nvSpPr>
          <p:cNvPr id="41007" name="Rectangle 95"/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3937000" cy="6191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rdt3.0 in action</a:t>
            </a:r>
          </a:p>
        </p:txBody>
      </p:sp>
      <p:pic>
        <p:nvPicPr>
          <p:cNvPr id="42032" name="Picture 9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768350"/>
            <a:ext cx="338296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23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6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6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6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6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36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6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3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6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6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36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0" grpId="0"/>
      <p:bldP spid="368651" grpId="0"/>
      <p:bldP spid="368652" grpId="0"/>
      <p:bldP spid="368654" grpId="0"/>
      <p:bldP spid="368655" grpId="0"/>
      <p:bldP spid="368657" grpId="0"/>
      <p:bldP spid="368658" grpId="0"/>
      <p:bldP spid="368689" grpId="0"/>
      <p:bldP spid="368690" grpId="0"/>
      <p:bldP spid="368691" grpId="0"/>
      <p:bldP spid="368693" grpId="0"/>
      <p:bldP spid="368694" grpId="0"/>
      <p:bldP spid="368695" grpId="0"/>
      <p:bldP spid="36869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A0075F79-A353-4038-BF26-ABF4BD2F5801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3937000" cy="61912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rdt3.0 in action</a:t>
            </a:r>
            <a:endParaRPr lang="en-US" altLang="en-US" smtClean="0"/>
          </a:p>
        </p:txBody>
      </p:sp>
      <p:pic>
        <p:nvPicPr>
          <p:cNvPr id="43013" name="Picture 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768350"/>
            <a:ext cx="338296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2892425" y="27130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2892425" y="29384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ack1</a:t>
            </a:r>
          </a:p>
        </p:txBody>
      </p:sp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2873375" y="4129088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(detect duplicate)</a:t>
            </a:r>
          </a:p>
        </p:txBody>
      </p:sp>
      <p:grpSp>
        <p:nvGrpSpPr>
          <p:cNvPr id="369687" name="Group 23"/>
          <p:cNvGrpSpPr>
            <a:grpSpLocks/>
          </p:cNvGrpSpPr>
          <p:nvPr/>
        </p:nvGrpSpPr>
        <p:grpSpPr bwMode="auto">
          <a:xfrm>
            <a:off x="1423988" y="2486025"/>
            <a:ext cx="1471612" cy="504825"/>
            <a:chOff x="855" y="1710"/>
            <a:chExt cx="927" cy="318"/>
          </a:xfrm>
        </p:grpSpPr>
        <p:sp>
          <p:nvSpPr>
            <p:cNvPr id="42103" name="Line 24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4" name="Text Box 25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1994" name="Text Box 36"/>
          <p:cNvSpPr txBox="1">
            <a:spLocks noChangeArrowheads="1"/>
          </p:cNvSpPr>
          <p:nvPr/>
        </p:nvSpPr>
        <p:spPr bwMode="auto">
          <a:xfrm>
            <a:off x="436563" y="11049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1995" name="Text Box 37"/>
          <p:cNvSpPr txBox="1">
            <a:spLocks noChangeArrowheads="1"/>
          </p:cNvSpPr>
          <p:nvPr/>
        </p:nvSpPr>
        <p:spPr bwMode="auto">
          <a:xfrm>
            <a:off x="2876550" y="110013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2889250" y="38608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9703" name="Text Box 39"/>
          <p:cNvSpPr txBox="1">
            <a:spLocks noChangeArrowheads="1"/>
          </p:cNvSpPr>
          <p:nvPr/>
        </p:nvSpPr>
        <p:spPr bwMode="auto">
          <a:xfrm>
            <a:off x="2886075" y="485775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2882900" y="203835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9705" name="Text Box 41"/>
          <p:cNvSpPr txBox="1">
            <a:spLocks noChangeArrowheads="1"/>
          </p:cNvSpPr>
          <p:nvPr/>
        </p:nvSpPr>
        <p:spPr bwMode="auto">
          <a:xfrm>
            <a:off x="2901950" y="4283075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ack1</a:t>
            </a:r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2879725" y="505301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9707" name="Text Box 43"/>
          <p:cNvSpPr txBox="1">
            <a:spLocks noChangeArrowheads="1"/>
          </p:cNvSpPr>
          <p:nvPr/>
        </p:nvSpPr>
        <p:spPr bwMode="auto">
          <a:xfrm>
            <a:off x="365125" y="228758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ack0</a:t>
            </a:r>
          </a:p>
        </p:txBody>
      </p:sp>
      <p:sp>
        <p:nvSpPr>
          <p:cNvPr id="369708" name="Text Box 44"/>
          <p:cNvSpPr txBox="1">
            <a:spLocks noChangeArrowheads="1"/>
          </p:cNvSpPr>
          <p:nvPr/>
        </p:nvSpPr>
        <p:spPr bwMode="auto">
          <a:xfrm>
            <a:off x="209550" y="465931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209550" y="25066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pkt1</a:t>
            </a:r>
          </a:p>
        </p:txBody>
      </p:sp>
      <p:sp>
        <p:nvSpPr>
          <p:cNvPr id="369710" name="Text Box 46"/>
          <p:cNvSpPr txBox="1">
            <a:spLocks noChangeArrowheads="1"/>
          </p:cNvSpPr>
          <p:nvPr/>
        </p:nvSpPr>
        <p:spPr bwMode="auto">
          <a:xfrm>
            <a:off x="354013" y="441960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ack1</a:t>
            </a:r>
          </a:p>
        </p:txBody>
      </p:sp>
      <p:sp>
        <p:nvSpPr>
          <p:cNvPr id="42005" name="Text Box 47"/>
          <p:cNvSpPr txBox="1">
            <a:spLocks noChangeArrowheads="1"/>
          </p:cNvSpPr>
          <p:nvPr/>
        </p:nvSpPr>
        <p:spPr bwMode="auto">
          <a:xfrm>
            <a:off x="198438" y="154463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9712" name="Text Box 48"/>
          <p:cNvSpPr txBox="1">
            <a:spLocks noChangeArrowheads="1"/>
          </p:cNvSpPr>
          <p:nvPr/>
        </p:nvSpPr>
        <p:spPr bwMode="auto">
          <a:xfrm>
            <a:off x="2874963" y="182721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grpSp>
        <p:nvGrpSpPr>
          <p:cNvPr id="369713" name="Group 49"/>
          <p:cNvGrpSpPr>
            <a:grpSpLocks/>
          </p:cNvGrpSpPr>
          <p:nvPr/>
        </p:nvGrpSpPr>
        <p:grpSpPr bwMode="auto">
          <a:xfrm>
            <a:off x="1414463" y="1614488"/>
            <a:ext cx="1471612" cy="512762"/>
            <a:chOff x="850" y="1159"/>
            <a:chExt cx="927" cy="323"/>
          </a:xfrm>
        </p:grpSpPr>
        <p:sp>
          <p:nvSpPr>
            <p:cNvPr id="42101" name="Line 5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2" name="Text Box 5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16" name="Group 52"/>
          <p:cNvGrpSpPr>
            <a:grpSpLocks/>
          </p:cNvGrpSpPr>
          <p:nvPr/>
        </p:nvGrpSpPr>
        <p:grpSpPr bwMode="auto">
          <a:xfrm>
            <a:off x="1408113" y="4629150"/>
            <a:ext cx="1471612" cy="487363"/>
            <a:chOff x="846" y="2253"/>
            <a:chExt cx="927" cy="307"/>
          </a:xfrm>
        </p:grpSpPr>
        <p:sp>
          <p:nvSpPr>
            <p:cNvPr id="42099" name="Line 5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0" name="Text Box 5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19" name="Group 55"/>
          <p:cNvGrpSpPr>
            <a:grpSpLocks/>
          </p:cNvGrpSpPr>
          <p:nvPr/>
        </p:nvGrpSpPr>
        <p:grpSpPr bwMode="auto">
          <a:xfrm>
            <a:off x="1408113" y="4232275"/>
            <a:ext cx="1471612" cy="471488"/>
            <a:chOff x="846" y="2003"/>
            <a:chExt cx="927" cy="297"/>
          </a:xfrm>
        </p:grpSpPr>
        <p:sp>
          <p:nvSpPr>
            <p:cNvPr id="42097" name="Line 5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8" name="Text Box 57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9722" name="Group 58"/>
          <p:cNvGrpSpPr>
            <a:grpSpLocks/>
          </p:cNvGrpSpPr>
          <p:nvPr/>
        </p:nvGrpSpPr>
        <p:grpSpPr bwMode="auto">
          <a:xfrm>
            <a:off x="1400175" y="2114550"/>
            <a:ext cx="1471613" cy="455613"/>
            <a:chOff x="841" y="1474"/>
            <a:chExt cx="927" cy="287"/>
          </a:xfrm>
        </p:grpSpPr>
        <p:sp>
          <p:nvSpPr>
            <p:cNvPr id="42095" name="Line 59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6" name="Text Box 60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9725" name="Group 61"/>
          <p:cNvGrpSpPr>
            <a:grpSpLocks/>
          </p:cNvGrpSpPr>
          <p:nvPr/>
        </p:nvGrpSpPr>
        <p:grpSpPr bwMode="auto">
          <a:xfrm>
            <a:off x="1393825" y="5084763"/>
            <a:ext cx="1471613" cy="461962"/>
            <a:chOff x="837" y="2540"/>
            <a:chExt cx="927" cy="291"/>
          </a:xfrm>
        </p:grpSpPr>
        <p:sp>
          <p:nvSpPr>
            <p:cNvPr id="42093" name="Line 62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4" name="Text Box 6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2012" name="Text Box 64"/>
          <p:cNvSpPr txBox="1">
            <a:spLocks noChangeArrowheads="1"/>
          </p:cNvSpPr>
          <p:nvPr/>
        </p:nvSpPr>
        <p:spPr bwMode="auto">
          <a:xfrm>
            <a:off x="1192213" y="5797550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(c) ACK loss</a:t>
            </a:r>
          </a:p>
        </p:txBody>
      </p:sp>
      <p:grpSp>
        <p:nvGrpSpPr>
          <p:cNvPr id="369745" name="Group 81"/>
          <p:cNvGrpSpPr>
            <a:grpSpLocks/>
          </p:cNvGrpSpPr>
          <p:nvPr/>
        </p:nvGrpSpPr>
        <p:grpSpPr bwMode="auto">
          <a:xfrm>
            <a:off x="1679575" y="2886075"/>
            <a:ext cx="1212850" cy="719138"/>
            <a:chOff x="1324" y="1931"/>
            <a:chExt cx="764" cy="453"/>
          </a:xfrm>
        </p:grpSpPr>
        <p:sp>
          <p:nvSpPr>
            <p:cNvPr id="42089" name="Line 27"/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0" name="Text Box 28"/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2091" name="Text Box 68"/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092" name="Text Box 69"/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1" smtClean="0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369734" name="Group 70"/>
          <p:cNvGrpSpPr>
            <a:grpSpLocks/>
          </p:cNvGrpSpPr>
          <p:nvPr/>
        </p:nvGrpSpPr>
        <p:grpSpPr bwMode="auto">
          <a:xfrm>
            <a:off x="1303338" y="2792413"/>
            <a:ext cx="122237" cy="1033462"/>
            <a:chOff x="3651" y="1878"/>
            <a:chExt cx="78" cy="963"/>
          </a:xfrm>
        </p:grpSpPr>
        <p:sp>
          <p:nvSpPr>
            <p:cNvPr id="42086" name="Line 71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7" name="Line 72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8" name="Line 73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9738" name="Group 74"/>
          <p:cNvGrpSpPr>
            <a:grpSpLocks/>
          </p:cNvGrpSpPr>
          <p:nvPr/>
        </p:nvGrpSpPr>
        <p:grpSpPr bwMode="auto">
          <a:xfrm>
            <a:off x="1431925" y="3781425"/>
            <a:ext cx="1471613" cy="504825"/>
            <a:chOff x="855" y="1710"/>
            <a:chExt cx="927" cy="318"/>
          </a:xfrm>
        </p:grpSpPr>
        <p:sp>
          <p:nvSpPr>
            <p:cNvPr id="42084" name="Line 75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5" name="Text Box 76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9741" name="Group 77"/>
          <p:cNvGrpSpPr>
            <a:grpSpLocks/>
          </p:cNvGrpSpPr>
          <p:nvPr/>
        </p:nvGrpSpPr>
        <p:grpSpPr bwMode="auto">
          <a:xfrm>
            <a:off x="0" y="3405188"/>
            <a:ext cx="1377950" cy="731837"/>
            <a:chOff x="2802" y="2348"/>
            <a:chExt cx="868" cy="461"/>
          </a:xfrm>
        </p:grpSpPr>
        <p:pic>
          <p:nvPicPr>
            <p:cNvPr id="43106" name="Picture 78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83" name="Text Box 79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i="1" smtClean="0">
                  <a:solidFill>
                    <a:srgbClr val="FF0000"/>
                  </a:solidFill>
                </a:rPr>
                <a:t>timeout</a:t>
              </a:r>
            </a:p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resend pkt1</a:t>
              </a:r>
            </a:p>
          </p:txBody>
        </p:sp>
      </p:grpSp>
      <p:sp>
        <p:nvSpPr>
          <p:cNvPr id="369746" name="Text Box 82"/>
          <p:cNvSpPr txBox="1">
            <a:spLocks noChangeArrowheads="1"/>
          </p:cNvSpPr>
          <p:nvPr/>
        </p:nvSpPr>
        <p:spPr bwMode="auto">
          <a:xfrm>
            <a:off x="7594600" y="23749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9747" name="Text Box 83"/>
          <p:cNvSpPr txBox="1">
            <a:spLocks noChangeArrowheads="1"/>
          </p:cNvSpPr>
          <p:nvPr/>
        </p:nvSpPr>
        <p:spPr bwMode="auto">
          <a:xfrm>
            <a:off x="7594600" y="2600325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ack1</a:t>
            </a:r>
          </a:p>
        </p:txBody>
      </p:sp>
      <p:sp>
        <p:nvSpPr>
          <p:cNvPr id="369748" name="Text Box 84"/>
          <p:cNvSpPr txBox="1">
            <a:spLocks noChangeArrowheads="1"/>
          </p:cNvSpPr>
          <p:nvPr/>
        </p:nvSpPr>
        <p:spPr bwMode="auto">
          <a:xfrm>
            <a:off x="7556500" y="3810000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(detect duplicate)</a:t>
            </a:r>
          </a:p>
        </p:txBody>
      </p:sp>
      <p:grpSp>
        <p:nvGrpSpPr>
          <p:cNvPr id="369749" name="Group 85"/>
          <p:cNvGrpSpPr>
            <a:grpSpLocks/>
          </p:cNvGrpSpPr>
          <p:nvPr/>
        </p:nvGrpSpPr>
        <p:grpSpPr bwMode="auto">
          <a:xfrm>
            <a:off x="6126163" y="2147888"/>
            <a:ext cx="1471612" cy="504825"/>
            <a:chOff x="855" y="1710"/>
            <a:chExt cx="927" cy="318"/>
          </a:xfrm>
        </p:grpSpPr>
        <p:sp>
          <p:nvSpPr>
            <p:cNvPr id="42080" name="Line 86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1" name="Text Box 87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2021" name="Text Box 88"/>
          <p:cNvSpPr txBox="1">
            <a:spLocks noChangeArrowheads="1"/>
          </p:cNvSpPr>
          <p:nvPr/>
        </p:nvSpPr>
        <p:spPr bwMode="auto">
          <a:xfrm>
            <a:off x="5138738" y="7667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2022" name="Text Box 89"/>
          <p:cNvSpPr txBox="1">
            <a:spLocks noChangeArrowheads="1"/>
          </p:cNvSpPr>
          <p:nvPr/>
        </p:nvSpPr>
        <p:spPr bwMode="auto">
          <a:xfrm>
            <a:off x="7578725" y="762000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54" name="Text Box 90"/>
          <p:cNvSpPr txBox="1">
            <a:spLocks noChangeArrowheads="1"/>
          </p:cNvSpPr>
          <p:nvPr/>
        </p:nvSpPr>
        <p:spPr bwMode="auto">
          <a:xfrm>
            <a:off x="7572375" y="354171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9756" name="Text Box 92"/>
          <p:cNvSpPr txBox="1">
            <a:spLocks noChangeArrowheads="1"/>
          </p:cNvSpPr>
          <p:nvPr/>
        </p:nvSpPr>
        <p:spPr bwMode="auto">
          <a:xfrm>
            <a:off x="7585075" y="170021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9759" name="Text Box 95"/>
          <p:cNvSpPr txBox="1">
            <a:spLocks noChangeArrowheads="1"/>
          </p:cNvSpPr>
          <p:nvPr/>
        </p:nvSpPr>
        <p:spPr bwMode="auto">
          <a:xfrm>
            <a:off x="5067300" y="194945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ack0</a:t>
            </a:r>
          </a:p>
        </p:txBody>
      </p:sp>
      <p:sp>
        <p:nvSpPr>
          <p:cNvPr id="369761" name="Text Box 97"/>
          <p:cNvSpPr txBox="1">
            <a:spLocks noChangeArrowheads="1"/>
          </p:cNvSpPr>
          <p:nvPr/>
        </p:nvSpPr>
        <p:spPr bwMode="auto">
          <a:xfrm>
            <a:off x="4911725" y="2168525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pkt1</a:t>
            </a:r>
          </a:p>
        </p:txBody>
      </p:sp>
      <p:sp>
        <p:nvSpPr>
          <p:cNvPr id="42027" name="Text Box 99"/>
          <p:cNvSpPr txBox="1">
            <a:spLocks noChangeArrowheads="1"/>
          </p:cNvSpPr>
          <p:nvPr/>
        </p:nvSpPr>
        <p:spPr bwMode="auto">
          <a:xfrm>
            <a:off x="4900613" y="12065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9764" name="Text Box 100"/>
          <p:cNvSpPr txBox="1">
            <a:spLocks noChangeArrowheads="1"/>
          </p:cNvSpPr>
          <p:nvPr/>
        </p:nvSpPr>
        <p:spPr bwMode="auto">
          <a:xfrm>
            <a:off x="7577138" y="1489075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grpSp>
        <p:nvGrpSpPr>
          <p:cNvPr id="369765" name="Group 101"/>
          <p:cNvGrpSpPr>
            <a:grpSpLocks/>
          </p:cNvGrpSpPr>
          <p:nvPr/>
        </p:nvGrpSpPr>
        <p:grpSpPr bwMode="auto">
          <a:xfrm>
            <a:off x="6116638" y="1276350"/>
            <a:ext cx="1471612" cy="512763"/>
            <a:chOff x="850" y="1159"/>
            <a:chExt cx="927" cy="323"/>
          </a:xfrm>
        </p:grpSpPr>
        <p:sp>
          <p:nvSpPr>
            <p:cNvPr id="42078" name="Line 102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9" name="Text Box 103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74" name="Group 110"/>
          <p:cNvGrpSpPr>
            <a:grpSpLocks/>
          </p:cNvGrpSpPr>
          <p:nvPr/>
        </p:nvGrpSpPr>
        <p:grpSpPr bwMode="auto">
          <a:xfrm>
            <a:off x="6102350" y="1776413"/>
            <a:ext cx="1471613" cy="455612"/>
            <a:chOff x="841" y="1474"/>
            <a:chExt cx="927" cy="287"/>
          </a:xfrm>
        </p:grpSpPr>
        <p:sp>
          <p:nvSpPr>
            <p:cNvPr id="42076" name="Line 111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7" name="Text Box 11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2031" name="Text Box 116"/>
          <p:cNvSpPr txBox="1">
            <a:spLocks noChangeArrowheads="1"/>
          </p:cNvSpPr>
          <p:nvPr/>
        </p:nvSpPr>
        <p:spPr bwMode="auto">
          <a:xfrm>
            <a:off x="4757738" y="5764213"/>
            <a:ext cx="386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(d) premature timeout/ delayed ACK</a:t>
            </a:r>
          </a:p>
        </p:txBody>
      </p:sp>
      <p:grpSp>
        <p:nvGrpSpPr>
          <p:cNvPr id="369786" name="Group 122"/>
          <p:cNvGrpSpPr>
            <a:grpSpLocks/>
          </p:cNvGrpSpPr>
          <p:nvPr/>
        </p:nvGrpSpPr>
        <p:grpSpPr bwMode="auto">
          <a:xfrm>
            <a:off x="6005513" y="2454275"/>
            <a:ext cx="122237" cy="1033463"/>
            <a:chOff x="3651" y="1878"/>
            <a:chExt cx="78" cy="963"/>
          </a:xfrm>
        </p:grpSpPr>
        <p:sp>
          <p:nvSpPr>
            <p:cNvPr id="42073" name="Line 123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4" name="Line 12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5" name="Line 12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9790" name="Group 126"/>
          <p:cNvGrpSpPr>
            <a:grpSpLocks/>
          </p:cNvGrpSpPr>
          <p:nvPr/>
        </p:nvGrpSpPr>
        <p:grpSpPr bwMode="auto">
          <a:xfrm>
            <a:off x="6134100" y="3443288"/>
            <a:ext cx="1471613" cy="504825"/>
            <a:chOff x="855" y="1710"/>
            <a:chExt cx="927" cy="318"/>
          </a:xfrm>
        </p:grpSpPr>
        <p:sp>
          <p:nvSpPr>
            <p:cNvPr id="42071" name="Line 127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2" name="Text Box 128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9793" name="Group 129"/>
          <p:cNvGrpSpPr>
            <a:grpSpLocks/>
          </p:cNvGrpSpPr>
          <p:nvPr/>
        </p:nvGrpSpPr>
        <p:grpSpPr bwMode="auto">
          <a:xfrm>
            <a:off x="4702175" y="3067050"/>
            <a:ext cx="1377950" cy="731838"/>
            <a:chOff x="2802" y="2348"/>
            <a:chExt cx="868" cy="461"/>
          </a:xfrm>
        </p:grpSpPr>
        <p:pic>
          <p:nvPicPr>
            <p:cNvPr id="43093" name="Picture 130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70" name="Text Box 13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i="1" smtClean="0">
                  <a:solidFill>
                    <a:srgbClr val="FF0000"/>
                  </a:solidFill>
                </a:rPr>
                <a:t>timeout</a:t>
              </a:r>
            </a:p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resend pkt1</a:t>
              </a:r>
            </a:p>
          </p:txBody>
        </p:sp>
      </p:grpSp>
      <p:grpSp>
        <p:nvGrpSpPr>
          <p:cNvPr id="369797" name="Group 133"/>
          <p:cNvGrpSpPr>
            <a:grpSpLocks/>
          </p:cNvGrpSpPr>
          <p:nvPr/>
        </p:nvGrpSpPr>
        <p:grpSpPr bwMode="auto">
          <a:xfrm>
            <a:off x="6523038" y="2706688"/>
            <a:ext cx="1071562" cy="752475"/>
            <a:chOff x="4081" y="1705"/>
            <a:chExt cx="703" cy="453"/>
          </a:xfrm>
        </p:grpSpPr>
        <p:sp>
          <p:nvSpPr>
            <p:cNvPr id="42066" name="Line 118"/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67" name="Text Box 119"/>
            <p:cNvSpPr txBox="1">
              <a:spLocks noChangeArrowheads="1"/>
            </p:cNvSpPr>
            <p:nvPr/>
          </p:nvSpPr>
          <p:spPr bwMode="auto">
            <a:xfrm>
              <a:off x="4081" y="1794"/>
              <a:ext cx="4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2068" name="Line 132"/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69800" name="Line 136"/>
          <p:cNvSpPr>
            <a:spLocks noChangeShapeType="1"/>
          </p:cNvSpPr>
          <p:nvPr/>
        </p:nvSpPr>
        <p:spPr bwMode="auto">
          <a:xfrm flipH="1">
            <a:off x="6024563" y="3251200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369817" name="Group 153"/>
          <p:cNvGrpSpPr>
            <a:grpSpLocks/>
          </p:cNvGrpSpPr>
          <p:nvPr/>
        </p:nvGrpSpPr>
        <p:grpSpPr bwMode="auto">
          <a:xfrm>
            <a:off x="4892675" y="3738563"/>
            <a:ext cx="4227513" cy="1752600"/>
            <a:chOff x="3082" y="2355"/>
            <a:chExt cx="2663" cy="1104"/>
          </a:xfrm>
        </p:grpSpPr>
        <p:sp>
          <p:nvSpPr>
            <p:cNvPr id="42038" name="Text Box 93"/>
            <p:cNvSpPr txBox="1">
              <a:spLocks noChangeArrowheads="1"/>
            </p:cNvSpPr>
            <p:nvPr/>
          </p:nvSpPr>
          <p:spPr bwMode="auto">
            <a:xfrm>
              <a:off x="4790" y="2491"/>
              <a:ext cx="7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send ack1</a:t>
              </a:r>
            </a:p>
          </p:txBody>
        </p:sp>
        <p:sp>
          <p:nvSpPr>
            <p:cNvPr id="42039" name="Text Box 96"/>
            <p:cNvSpPr txBox="1">
              <a:spLocks noChangeArrowheads="1"/>
            </p:cNvSpPr>
            <p:nvPr/>
          </p:nvSpPr>
          <p:spPr bwMode="auto">
            <a:xfrm>
              <a:off x="3082" y="2842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send pkt0</a:t>
              </a:r>
            </a:p>
          </p:txBody>
        </p:sp>
        <p:sp>
          <p:nvSpPr>
            <p:cNvPr id="42040" name="Text Box 98"/>
            <p:cNvSpPr txBox="1">
              <a:spLocks noChangeArrowheads="1"/>
            </p:cNvSpPr>
            <p:nvPr/>
          </p:nvSpPr>
          <p:spPr bwMode="auto">
            <a:xfrm>
              <a:off x="3155" y="2703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rcv ack1</a:t>
              </a:r>
            </a:p>
          </p:txBody>
        </p:sp>
        <p:grpSp>
          <p:nvGrpSpPr>
            <p:cNvPr id="43065" name="Group 148"/>
            <p:cNvGrpSpPr>
              <a:grpSpLocks/>
            </p:cNvGrpSpPr>
            <p:nvPr/>
          </p:nvGrpSpPr>
          <p:grpSpPr bwMode="auto">
            <a:xfrm>
              <a:off x="3843" y="2895"/>
              <a:ext cx="927" cy="247"/>
              <a:chOff x="3849" y="2883"/>
              <a:chExt cx="927" cy="247"/>
            </a:xfrm>
          </p:grpSpPr>
          <p:sp>
            <p:nvSpPr>
              <p:cNvPr id="42064" name="Line 105"/>
              <p:cNvSpPr>
                <a:spLocks noChangeShapeType="1"/>
              </p:cNvSpPr>
              <p:nvPr/>
            </p:nvSpPr>
            <p:spPr bwMode="auto">
              <a:xfrm>
                <a:off x="3849" y="2905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5" name="Text Box 106"/>
              <p:cNvSpPr txBox="1">
                <a:spLocks noChangeArrowheads="1"/>
              </p:cNvSpPr>
              <p:nvPr/>
            </p:nvSpPr>
            <p:spPr bwMode="auto">
              <a:xfrm>
                <a:off x="4334" y="288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43066" name="Group 150"/>
            <p:cNvGrpSpPr>
              <a:grpSpLocks/>
            </p:cNvGrpSpPr>
            <p:nvPr/>
          </p:nvGrpSpPr>
          <p:grpSpPr bwMode="auto">
            <a:xfrm>
              <a:off x="3873" y="2603"/>
              <a:ext cx="927" cy="261"/>
              <a:chOff x="2229" y="3431"/>
              <a:chExt cx="927" cy="261"/>
            </a:xfrm>
          </p:grpSpPr>
          <p:sp>
            <p:nvSpPr>
              <p:cNvPr id="42062" name="Line 108"/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3" name="Text Box 109"/>
              <p:cNvSpPr txBox="1">
                <a:spLocks noChangeArrowheads="1"/>
              </p:cNvSpPr>
              <p:nvPr/>
            </p:nvSpPr>
            <p:spPr bwMode="auto">
              <a:xfrm>
                <a:off x="2283" y="3431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</a:rPr>
                  <a:t>ack1</a:t>
                </a:r>
              </a:p>
            </p:txBody>
          </p:sp>
        </p:grpSp>
        <p:grpSp>
          <p:nvGrpSpPr>
            <p:cNvPr id="43067" name="Group 113"/>
            <p:cNvGrpSpPr>
              <a:grpSpLocks/>
            </p:cNvGrpSpPr>
            <p:nvPr/>
          </p:nvGrpSpPr>
          <p:grpSpPr bwMode="auto">
            <a:xfrm>
              <a:off x="3840" y="3110"/>
              <a:ext cx="927" cy="291"/>
              <a:chOff x="837" y="2540"/>
              <a:chExt cx="927" cy="291"/>
            </a:xfrm>
          </p:grpSpPr>
          <p:sp>
            <p:nvSpPr>
              <p:cNvPr id="42060" name="Line 114"/>
              <p:cNvSpPr>
                <a:spLocks noChangeShapeType="1"/>
              </p:cNvSpPr>
              <p:nvPr/>
            </p:nvSpPr>
            <p:spPr bwMode="auto">
              <a:xfrm flipH="1">
                <a:off x="837" y="260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1" name="Text Box 115"/>
              <p:cNvSpPr txBox="1">
                <a:spLocks noChangeArrowheads="1"/>
              </p:cNvSpPr>
              <p:nvPr/>
            </p:nvSpPr>
            <p:spPr bwMode="auto">
              <a:xfrm>
                <a:off x="1086" y="2540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43068" name="Group 137"/>
            <p:cNvGrpSpPr>
              <a:grpSpLocks/>
            </p:cNvGrpSpPr>
            <p:nvPr/>
          </p:nvGrpSpPr>
          <p:grpSpPr bwMode="auto">
            <a:xfrm>
              <a:off x="3121" y="2355"/>
              <a:ext cx="740" cy="375"/>
              <a:chOff x="2839" y="3285"/>
              <a:chExt cx="740" cy="375"/>
            </a:xfrm>
          </p:grpSpPr>
          <p:sp>
            <p:nvSpPr>
              <p:cNvPr id="42058" name="Text Box 134"/>
              <p:cNvSpPr txBox="1">
                <a:spLocks noChangeArrowheads="1"/>
              </p:cNvSpPr>
              <p:nvPr/>
            </p:nvSpPr>
            <p:spPr bwMode="auto">
              <a:xfrm>
                <a:off x="2839" y="3429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send pkt0</a:t>
                </a:r>
              </a:p>
            </p:txBody>
          </p:sp>
          <p:sp>
            <p:nvSpPr>
              <p:cNvPr id="42059" name="Text Box 135"/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rcv ack1</a:t>
                </a:r>
              </a:p>
            </p:txBody>
          </p:sp>
        </p:grpSp>
        <p:grpSp>
          <p:nvGrpSpPr>
            <p:cNvPr id="43069" name="Group 138"/>
            <p:cNvGrpSpPr>
              <a:grpSpLocks/>
            </p:cNvGrpSpPr>
            <p:nvPr/>
          </p:nvGrpSpPr>
          <p:grpSpPr bwMode="auto">
            <a:xfrm>
              <a:off x="3817" y="2418"/>
              <a:ext cx="975" cy="359"/>
              <a:chOff x="850" y="1159"/>
              <a:chExt cx="927" cy="323"/>
            </a:xfrm>
          </p:grpSpPr>
          <p:sp>
            <p:nvSpPr>
              <p:cNvPr id="42056" name="Line 139"/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57" name="Text Box 140"/>
              <p:cNvSpPr txBox="1">
                <a:spLocks noChangeArrowheads="1"/>
              </p:cNvSpPr>
              <p:nvPr/>
            </p:nvSpPr>
            <p:spPr bwMode="auto">
              <a:xfrm>
                <a:off x="1109" y="1159"/>
                <a:ext cx="340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43070" name="Group 142"/>
            <p:cNvGrpSpPr>
              <a:grpSpLocks/>
            </p:cNvGrpSpPr>
            <p:nvPr/>
          </p:nvGrpSpPr>
          <p:grpSpPr bwMode="auto">
            <a:xfrm>
              <a:off x="4782" y="2661"/>
              <a:ext cx="754" cy="354"/>
              <a:chOff x="4776" y="2967"/>
              <a:chExt cx="754" cy="354"/>
            </a:xfrm>
          </p:grpSpPr>
          <p:sp>
            <p:nvSpPr>
              <p:cNvPr id="42054" name="Text Box 143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rcv pkt0</a:t>
                </a:r>
              </a:p>
            </p:txBody>
          </p:sp>
          <p:sp>
            <p:nvSpPr>
              <p:cNvPr id="42055" name="Text Box 144"/>
              <p:cNvSpPr txBox="1">
                <a:spLocks noChangeArrowheads="1"/>
              </p:cNvSpPr>
              <p:nvPr/>
            </p:nvSpPr>
            <p:spPr bwMode="auto">
              <a:xfrm>
                <a:off x="4776" y="3090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send ack0</a:t>
                </a:r>
              </a:p>
            </p:txBody>
          </p:sp>
        </p:grpSp>
        <p:grpSp>
          <p:nvGrpSpPr>
            <p:cNvPr id="43071" name="Group 149"/>
            <p:cNvGrpSpPr>
              <a:grpSpLocks/>
            </p:cNvGrpSpPr>
            <p:nvPr/>
          </p:nvGrpSpPr>
          <p:grpSpPr bwMode="auto">
            <a:xfrm>
              <a:off x="3840" y="2756"/>
              <a:ext cx="927" cy="309"/>
              <a:chOff x="3792" y="2738"/>
              <a:chExt cx="927" cy="309"/>
            </a:xfrm>
          </p:grpSpPr>
          <p:sp>
            <p:nvSpPr>
              <p:cNvPr id="42052" name="Line 146"/>
              <p:cNvSpPr>
                <a:spLocks noChangeShapeType="1"/>
              </p:cNvSpPr>
              <p:nvPr/>
            </p:nvSpPr>
            <p:spPr bwMode="auto">
              <a:xfrm flipH="1">
                <a:off x="3792" y="2822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53" name="Text Box 147"/>
              <p:cNvSpPr txBox="1">
                <a:spLocks noChangeArrowheads="1"/>
              </p:cNvSpPr>
              <p:nvPr/>
            </p:nvSpPr>
            <p:spPr bwMode="auto">
              <a:xfrm>
                <a:off x="4089" y="2738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43072" name="Group 152"/>
            <p:cNvGrpSpPr>
              <a:grpSpLocks/>
            </p:cNvGrpSpPr>
            <p:nvPr/>
          </p:nvGrpSpPr>
          <p:grpSpPr bwMode="auto">
            <a:xfrm>
              <a:off x="4757" y="2967"/>
              <a:ext cx="988" cy="492"/>
              <a:chOff x="4757" y="2967"/>
              <a:chExt cx="988" cy="492"/>
            </a:xfrm>
          </p:grpSpPr>
          <p:sp>
            <p:nvSpPr>
              <p:cNvPr id="42049" name="Text Box 91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rcv pkt0</a:t>
                </a:r>
              </a:p>
            </p:txBody>
          </p:sp>
          <p:sp>
            <p:nvSpPr>
              <p:cNvPr id="42050" name="Text Box 94"/>
              <p:cNvSpPr txBox="1">
                <a:spLocks noChangeArrowheads="1"/>
              </p:cNvSpPr>
              <p:nvPr/>
            </p:nvSpPr>
            <p:spPr bwMode="auto">
              <a:xfrm>
                <a:off x="4782" y="3228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send ack0</a:t>
                </a:r>
              </a:p>
            </p:txBody>
          </p:sp>
          <p:sp>
            <p:nvSpPr>
              <p:cNvPr id="42051" name="Text Box 151"/>
              <p:cNvSpPr txBox="1">
                <a:spLocks noChangeArrowheads="1"/>
              </p:cNvSpPr>
              <p:nvPr/>
            </p:nvSpPr>
            <p:spPr bwMode="auto">
              <a:xfrm>
                <a:off x="4757" y="3128"/>
                <a:ext cx="9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smtClean="0">
                    <a:solidFill>
                      <a:srgbClr val="000000"/>
                    </a:solidFill>
                  </a:rPr>
                  <a:t>(detect duplicate)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61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6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6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6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6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6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6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6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6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6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6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36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6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6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6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6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6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3" grpId="0"/>
      <p:bldP spid="369678" grpId="0"/>
      <p:bldP spid="369703" grpId="0"/>
      <p:bldP spid="369704" grpId="0"/>
      <p:bldP spid="369705" grpId="0"/>
      <p:bldP spid="369707" grpId="0"/>
      <p:bldP spid="369708" grpId="0"/>
      <p:bldP spid="369709" grpId="0"/>
      <p:bldP spid="369710" grpId="0"/>
      <p:bldP spid="369747" grpId="0"/>
      <p:bldP spid="369748" grpId="0"/>
      <p:bldP spid="369756" grpId="0"/>
      <p:bldP spid="369759" grpId="0"/>
      <p:bldP spid="36976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A0075F79-A353-4038-BF26-ABF4BD2F5801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3937000" cy="61912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rdt3.0 in action</a:t>
            </a:r>
            <a:endParaRPr lang="en-US" altLang="en-US" smtClean="0"/>
          </a:p>
        </p:txBody>
      </p:sp>
      <p:pic>
        <p:nvPicPr>
          <p:cNvPr id="43013" name="Picture 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768350"/>
            <a:ext cx="338296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2892425" y="27130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2892425" y="29384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ack1</a:t>
            </a:r>
          </a:p>
        </p:txBody>
      </p:sp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2873375" y="4129088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(detect duplicate)</a:t>
            </a:r>
          </a:p>
        </p:txBody>
      </p:sp>
      <p:grpSp>
        <p:nvGrpSpPr>
          <p:cNvPr id="369687" name="Group 23"/>
          <p:cNvGrpSpPr>
            <a:grpSpLocks/>
          </p:cNvGrpSpPr>
          <p:nvPr/>
        </p:nvGrpSpPr>
        <p:grpSpPr bwMode="auto">
          <a:xfrm>
            <a:off x="1423988" y="2486025"/>
            <a:ext cx="1471612" cy="504825"/>
            <a:chOff x="855" y="1710"/>
            <a:chExt cx="927" cy="318"/>
          </a:xfrm>
        </p:grpSpPr>
        <p:sp>
          <p:nvSpPr>
            <p:cNvPr id="42103" name="Line 24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4" name="Text Box 25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1994" name="Text Box 36"/>
          <p:cNvSpPr txBox="1">
            <a:spLocks noChangeArrowheads="1"/>
          </p:cNvSpPr>
          <p:nvPr/>
        </p:nvSpPr>
        <p:spPr bwMode="auto">
          <a:xfrm>
            <a:off x="436563" y="11049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1995" name="Text Box 37"/>
          <p:cNvSpPr txBox="1">
            <a:spLocks noChangeArrowheads="1"/>
          </p:cNvSpPr>
          <p:nvPr/>
        </p:nvSpPr>
        <p:spPr bwMode="auto">
          <a:xfrm>
            <a:off x="2876550" y="110013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2889250" y="38608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9703" name="Text Box 39"/>
          <p:cNvSpPr txBox="1">
            <a:spLocks noChangeArrowheads="1"/>
          </p:cNvSpPr>
          <p:nvPr/>
        </p:nvSpPr>
        <p:spPr bwMode="auto">
          <a:xfrm>
            <a:off x="2886075" y="485775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2882900" y="203835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9705" name="Text Box 41"/>
          <p:cNvSpPr txBox="1">
            <a:spLocks noChangeArrowheads="1"/>
          </p:cNvSpPr>
          <p:nvPr/>
        </p:nvSpPr>
        <p:spPr bwMode="auto">
          <a:xfrm>
            <a:off x="2901950" y="4283075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ack1</a:t>
            </a:r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2879725" y="505301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9707" name="Text Box 43"/>
          <p:cNvSpPr txBox="1">
            <a:spLocks noChangeArrowheads="1"/>
          </p:cNvSpPr>
          <p:nvPr/>
        </p:nvSpPr>
        <p:spPr bwMode="auto">
          <a:xfrm>
            <a:off x="365125" y="228758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ack0</a:t>
            </a:r>
          </a:p>
        </p:txBody>
      </p:sp>
      <p:sp>
        <p:nvSpPr>
          <p:cNvPr id="369708" name="Text Box 44"/>
          <p:cNvSpPr txBox="1">
            <a:spLocks noChangeArrowheads="1"/>
          </p:cNvSpPr>
          <p:nvPr/>
        </p:nvSpPr>
        <p:spPr bwMode="auto">
          <a:xfrm>
            <a:off x="209550" y="465931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209550" y="25066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pkt1</a:t>
            </a:r>
          </a:p>
        </p:txBody>
      </p:sp>
      <p:sp>
        <p:nvSpPr>
          <p:cNvPr id="369710" name="Text Box 46"/>
          <p:cNvSpPr txBox="1">
            <a:spLocks noChangeArrowheads="1"/>
          </p:cNvSpPr>
          <p:nvPr/>
        </p:nvSpPr>
        <p:spPr bwMode="auto">
          <a:xfrm>
            <a:off x="354013" y="441960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ack1</a:t>
            </a:r>
          </a:p>
        </p:txBody>
      </p:sp>
      <p:sp>
        <p:nvSpPr>
          <p:cNvPr id="42005" name="Text Box 47"/>
          <p:cNvSpPr txBox="1">
            <a:spLocks noChangeArrowheads="1"/>
          </p:cNvSpPr>
          <p:nvPr/>
        </p:nvSpPr>
        <p:spPr bwMode="auto">
          <a:xfrm>
            <a:off x="198438" y="154463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9712" name="Text Box 48"/>
          <p:cNvSpPr txBox="1">
            <a:spLocks noChangeArrowheads="1"/>
          </p:cNvSpPr>
          <p:nvPr/>
        </p:nvSpPr>
        <p:spPr bwMode="auto">
          <a:xfrm>
            <a:off x="2874963" y="182721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grpSp>
        <p:nvGrpSpPr>
          <p:cNvPr id="369713" name="Group 49"/>
          <p:cNvGrpSpPr>
            <a:grpSpLocks/>
          </p:cNvGrpSpPr>
          <p:nvPr/>
        </p:nvGrpSpPr>
        <p:grpSpPr bwMode="auto">
          <a:xfrm>
            <a:off x="1414463" y="1614488"/>
            <a:ext cx="1471612" cy="512762"/>
            <a:chOff x="850" y="1159"/>
            <a:chExt cx="927" cy="323"/>
          </a:xfrm>
        </p:grpSpPr>
        <p:sp>
          <p:nvSpPr>
            <p:cNvPr id="42101" name="Line 5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2" name="Text Box 5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16" name="Group 52"/>
          <p:cNvGrpSpPr>
            <a:grpSpLocks/>
          </p:cNvGrpSpPr>
          <p:nvPr/>
        </p:nvGrpSpPr>
        <p:grpSpPr bwMode="auto">
          <a:xfrm>
            <a:off x="1408113" y="4629150"/>
            <a:ext cx="1471612" cy="487363"/>
            <a:chOff x="846" y="2253"/>
            <a:chExt cx="927" cy="307"/>
          </a:xfrm>
        </p:grpSpPr>
        <p:sp>
          <p:nvSpPr>
            <p:cNvPr id="42099" name="Line 5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0" name="Text Box 5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19" name="Group 55"/>
          <p:cNvGrpSpPr>
            <a:grpSpLocks/>
          </p:cNvGrpSpPr>
          <p:nvPr/>
        </p:nvGrpSpPr>
        <p:grpSpPr bwMode="auto">
          <a:xfrm>
            <a:off x="1408113" y="4232275"/>
            <a:ext cx="1471612" cy="471488"/>
            <a:chOff x="846" y="2003"/>
            <a:chExt cx="927" cy="297"/>
          </a:xfrm>
        </p:grpSpPr>
        <p:sp>
          <p:nvSpPr>
            <p:cNvPr id="42097" name="Line 5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8" name="Text Box 57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9722" name="Group 58"/>
          <p:cNvGrpSpPr>
            <a:grpSpLocks/>
          </p:cNvGrpSpPr>
          <p:nvPr/>
        </p:nvGrpSpPr>
        <p:grpSpPr bwMode="auto">
          <a:xfrm>
            <a:off x="1400175" y="2114550"/>
            <a:ext cx="1471613" cy="455613"/>
            <a:chOff x="841" y="1474"/>
            <a:chExt cx="927" cy="287"/>
          </a:xfrm>
        </p:grpSpPr>
        <p:sp>
          <p:nvSpPr>
            <p:cNvPr id="42095" name="Line 59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6" name="Text Box 60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9725" name="Group 61"/>
          <p:cNvGrpSpPr>
            <a:grpSpLocks/>
          </p:cNvGrpSpPr>
          <p:nvPr/>
        </p:nvGrpSpPr>
        <p:grpSpPr bwMode="auto">
          <a:xfrm>
            <a:off x="1393825" y="5084763"/>
            <a:ext cx="1471613" cy="461962"/>
            <a:chOff x="837" y="2540"/>
            <a:chExt cx="927" cy="291"/>
          </a:xfrm>
        </p:grpSpPr>
        <p:sp>
          <p:nvSpPr>
            <p:cNvPr id="42093" name="Line 62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4" name="Text Box 6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2012" name="Text Box 64"/>
          <p:cNvSpPr txBox="1">
            <a:spLocks noChangeArrowheads="1"/>
          </p:cNvSpPr>
          <p:nvPr/>
        </p:nvSpPr>
        <p:spPr bwMode="auto">
          <a:xfrm>
            <a:off x="1192213" y="5797550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(c) ACK loss</a:t>
            </a:r>
          </a:p>
        </p:txBody>
      </p:sp>
      <p:grpSp>
        <p:nvGrpSpPr>
          <p:cNvPr id="369745" name="Group 81"/>
          <p:cNvGrpSpPr>
            <a:grpSpLocks/>
          </p:cNvGrpSpPr>
          <p:nvPr/>
        </p:nvGrpSpPr>
        <p:grpSpPr bwMode="auto">
          <a:xfrm>
            <a:off x="1679575" y="2886075"/>
            <a:ext cx="1212850" cy="719138"/>
            <a:chOff x="1324" y="1931"/>
            <a:chExt cx="764" cy="453"/>
          </a:xfrm>
        </p:grpSpPr>
        <p:sp>
          <p:nvSpPr>
            <p:cNvPr id="42089" name="Line 27"/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0" name="Text Box 28"/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2091" name="Text Box 68"/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092" name="Text Box 69"/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1" smtClean="0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369734" name="Group 70"/>
          <p:cNvGrpSpPr>
            <a:grpSpLocks/>
          </p:cNvGrpSpPr>
          <p:nvPr/>
        </p:nvGrpSpPr>
        <p:grpSpPr bwMode="auto">
          <a:xfrm>
            <a:off x="1303338" y="2792413"/>
            <a:ext cx="122237" cy="1033462"/>
            <a:chOff x="3651" y="1878"/>
            <a:chExt cx="78" cy="963"/>
          </a:xfrm>
        </p:grpSpPr>
        <p:sp>
          <p:nvSpPr>
            <p:cNvPr id="42086" name="Line 71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7" name="Line 72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8" name="Line 73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9738" name="Group 74"/>
          <p:cNvGrpSpPr>
            <a:grpSpLocks/>
          </p:cNvGrpSpPr>
          <p:nvPr/>
        </p:nvGrpSpPr>
        <p:grpSpPr bwMode="auto">
          <a:xfrm>
            <a:off x="1431925" y="3781425"/>
            <a:ext cx="1471613" cy="504825"/>
            <a:chOff x="855" y="1710"/>
            <a:chExt cx="927" cy="318"/>
          </a:xfrm>
        </p:grpSpPr>
        <p:sp>
          <p:nvSpPr>
            <p:cNvPr id="42084" name="Line 75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5" name="Text Box 76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9741" name="Group 77"/>
          <p:cNvGrpSpPr>
            <a:grpSpLocks/>
          </p:cNvGrpSpPr>
          <p:nvPr/>
        </p:nvGrpSpPr>
        <p:grpSpPr bwMode="auto">
          <a:xfrm>
            <a:off x="0" y="3405188"/>
            <a:ext cx="1377950" cy="731837"/>
            <a:chOff x="2802" y="2348"/>
            <a:chExt cx="868" cy="461"/>
          </a:xfrm>
        </p:grpSpPr>
        <p:pic>
          <p:nvPicPr>
            <p:cNvPr id="43106" name="Picture 78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83" name="Text Box 79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i="1" smtClean="0">
                  <a:solidFill>
                    <a:srgbClr val="FF0000"/>
                  </a:solidFill>
                </a:rPr>
                <a:t>timeout</a:t>
              </a:r>
            </a:p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resend pkt1</a:t>
              </a:r>
            </a:p>
          </p:txBody>
        </p:sp>
      </p:grpSp>
      <p:sp>
        <p:nvSpPr>
          <p:cNvPr id="369746" name="Text Box 82"/>
          <p:cNvSpPr txBox="1">
            <a:spLocks noChangeArrowheads="1"/>
          </p:cNvSpPr>
          <p:nvPr/>
        </p:nvSpPr>
        <p:spPr bwMode="auto">
          <a:xfrm>
            <a:off x="7594600" y="23749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9747" name="Text Box 83"/>
          <p:cNvSpPr txBox="1">
            <a:spLocks noChangeArrowheads="1"/>
          </p:cNvSpPr>
          <p:nvPr/>
        </p:nvSpPr>
        <p:spPr bwMode="auto">
          <a:xfrm>
            <a:off x="7594600" y="2600325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ack1</a:t>
            </a:r>
          </a:p>
        </p:txBody>
      </p:sp>
      <p:sp>
        <p:nvSpPr>
          <p:cNvPr id="369748" name="Text Box 84"/>
          <p:cNvSpPr txBox="1">
            <a:spLocks noChangeArrowheads="1"/>
          </p:cNvSpPr>
          <p:nvPr/>
        </p:nvSpPr>
        <p:spPr bwMode="auto">
          <a:xfrm>
            <a:off x="7556500" y="3810000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(detect duplicate)</a:t>
            </a:r>
          </a:p>
        </p:txBody>
      </p:sp>
      <p:grpSp>
        <p:nvGrpSpPr>
          <p:cNvPr id="369749" name="Group 85"/>
          <p:cNvGrpSpPr>
            <a:grpSpLocks/>
          </p:cNvGrpSpPr>
          <p:nvPr/>
        </p:nvGrpSpPr>
        <p:grpSpPr bwMode="auto">
          <a:xfrm>
            <a:off x="6126163" y="2147888"/>
            <a:ext cx="1471612" cy="504825"/>
            <a:chOff x="855" y="1710"/>
            <a:chExt cx="927" cy="318"/>
          </a:xfrm>
        </p:grpSpPr>
        <p:sp>
          <p:nvSpPr>
            <p:cNvPr id="42080" name="Line 86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1" name="Text Box 87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2021" name="Text Box 88"/>
          <p:cNvSpPr txBox="1">
            <a:spLocks noChangeArrowheads="1"/>
          </p:cNvSpPr>
          <p:nvPr/>
        </p:nvSpPr>
        <p:spPr bwMode="auto">
          <a:xfrm>
            <a:off x="5138738" y="7667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dirty="0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2022" name="Text Box 89"/>
          <p:cNvSpPr txBox="1">
            <a:spLocks noChangeArrowheads="1"/>
          </p:cNvSpPr>
          <p:nvPr/>
        </p:nvSpPr>
        <p:spPr bwMode="auto">
          <a:xfrm>
            <a:off x="7578725" y="762000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54" name="Text Box 90"/>
          <p:cNvSpPr txBox="1">
            <a:spLocks noChangeArrowheads="1"/>
          </p:cNvSpPr>
          <p:nvPr/>
        </p:nvSpPr>
        <p:spPr bwMode="auto">
          <a:xfrm>
            <a:off x="7572375" y="354171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9756" name="Text Box 92"/>
          <p:cNvSpPr txBox="1">
            <a:spLocks noChangeArrowheads="1"/>
          </p:cNvSpPr>
          <p:nvPr/>
        </p:nvSpPr>
        <p:spPr bwMode="auto">
          <a:xfrm>
            <a:off x="7585075" y="170021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9759" name="Text Box 95"/>
          <p:cNvSpPr txBox="1">
            <a:spLocks noChangeArrowheads="1"/>
          </p:cNvSpPr>
          <p:nvPr/>
        </p:nvSpPr>
        <p:spPr bwMode="auto">
          <a:xfrm>
            <a:off x="5067300" y="194945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ack0</a:t>
            </a:r>
          </a:p>
        </p:txBody>
      </p:sp>
      <p:sp>
        <p:nvSpPr>
          <p:cNvPr id="369761" name="Text Box 97"/>
          <p:cNvSpPr txBox="1">
            <a:spLocks noChangeArrowheads="1"/>
          </p:cNvSpPr>
          <p:nvPr/>
        </p:nvSpPr>
        <p:spPr bwMode="auto">
          <a:xfrm>
            <a:off x="4911725" y="2168525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pkt1</a:t>
            </a:r>
          </a:p>
        </p:txBody>
      </p:sp>
      <p:sp>
        <p:nvSpPr>
          <p:cNvPr id="42027" name="Text Box 99"/>
          <p:cNvSpPr txBox="1">
            <a:spLocks noChangeArrowheads="1"/>
          </p:cNvSpPr>
          <p:nvPr/>
        </p:nvSpPr>
        <p:spPr bwMode="auto">
          <a:xfrm>
            <a:off x="4900613" y="12065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9764" name="Text Box 100"/>
          <p:cNvSpPr txBox="1">
            <a:spLocks noChangeArrowheads="1"/>
          </p:cNvSpPr>
          <p:nvPr/>
        </p:nvSpPr>
        <p:spPr bwMode="auto">
          <a:xfrm>
            <a:off x="7577138" y="1489075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grpSp>
        <p:nvGrpSpPr>
          <p:cNvPr id="369765" name="Group 101"/>
          <p:cNvGrpSpPr>
            <a:grpSpLocks/>
          </p:cNvGrpSpPr>
          <p:nvPr/>
        </p:nvGrpSpPr>
        <p:grpSpPr bwMode="auto">
          <a:xfrm>
            <a:off x="6116638" y="1276350"/>
            <a:ext cx="1471612" cy="512763"/>
            <a:chOff x="850" y="1159"/>
            <a:chExt cx="927" cy="323"/>
          </a:xfrm>
        </p:grpSpPr>
        <p:sp>
          <p:nvSpPr>
            <p:cNvPr id="42078" name="Line 102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9" name="Text Box 103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74" name="Group 110"/>
          <p:cNvGrpSpPr>
            <a:grpSpLocks/>
          </p:cNvGrpSpPr>
          <p:nvPr/>
        </p:nvGrpSpPr>
        <p:grpSpPr bwMode="auto">
          <a:xfrm>
            <a:off x="6102350" y="1776413"/>
            <a:ext cx="1471613" cy="455612"/>
            <a:chOff x="841" y="1474"/>
            <a:chExt cx="927" cy="287"/>
          </a:xfrm>
        </p:grpSpPr>
        <p:sp>
          <p:nvSpPr>
            <p:cNvPr id="42076" name="Line 111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7" name="Text Box 11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2031" name="Text Box 116"/>
          <p:cNvSpPr txBox="1">
            <a:spLocks noChangeArrowheads="1"/>
          </p:cNvSpPr>
          <p:nvPr/>
        </p:nvSpPr>
        <p:spPr bwMode="auto">
          <a:xfrm>
            <a:off x="4757738" y="5764213"/>
            <a:ext cx="386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(d) premature timeout/ delayed ACK</a:t>
            </a:r>
          </a:p>
        </p:txBody>
      </p:sp>
      <p:grpSp>
        <p:nvGrpSpPr>
          <p:cNvPr id="369786" name="Group 122"/>
          <p:cNvGrpSpPr>
            <a:grpSpLocks/>
          </p:cNvGrpSpPr>
          <p:nvPr/>
        </p:nvGrpSpPr>
        <p:grpSpPr bwMode="auto">
          <a:xfrm>
            <a:off x="6005513" y="2454275"/>
            <a:ext cx="122237" cy="1033463"/>
            <a:chOff x="3651" y="1878"/>
            <a:chExt cx="78" cy="963"/>
          </a:xfrm>
        </p:grpSpPr>
        <p:sp>
          <p:nvSpPr>
            <p:cNvPr id="42073" name="Line 123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4" name="Line 12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5" name="Line 12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9790" name="Group 126"/>
          <p:cNvGrpSpPr>
            <a:grpSpLocks/>
          </p:cNvGrpSpPr>
          <p:nvPr/>
        </p:nvGrpSpPr>
        <p:grpSpPr bwMode="auto">
          <a:xfrm>
            <a:off x="6134100" y="3443288"/>
            <a:ext cx="1471613" cy="504825"/>
            <a:chOff x="855" y="1710"/>
            <a:chExt cx="927" cy="318"/>
          </a:xfrm>
        </p:grpSpPr>
        <p:sp>
          <p:nvSpPr>
            <p:cNvPr id="42071" name="Line 127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2" name="Text Box 128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9793" name="Group 129"/>
          <p:cNvGrpSpPr>
            <a:grpSpLocks/>
          </p:cNvGrpSpPr>
          <p:nvPr/>
        </p:nvGrpSpPr>
        <p:grpSpPr bwMode="auto">
          <a:xfrm>
            <a:off x="4702175" y="3067050"/>
            <a:ext cx="1377950" cy="731838"/>
            <a:chOff x="2802" y="2348"/>
            <a:chExt cx="868" cy="461"/>
          </a:xfrm>
        </p:grpSpPr>
        <p:pic>
          <p:nvPicPr>
            <p:cNvPr id="43093" name="Picture 130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70" name="Text Box 13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i="1" smtClean="0">
                  <a:solidFill>
                    <a:srgbClr val="FF0000"/>
                  </a:solidFill>
                </a:rPr>
                <a:t>timeout</a:t>
              </a:r>
            </a:p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resend pkt1</a:t>
              </a:r>
            </a:p>
          </p:txBody>
        </p:sp>
      </p:grpSp>
      <p:grpSp>
        <p:nvGrpSpPr>
          <p:cNvPr id="369797" name="Group 133"/>
          <p:cNvGrpSpPr>
            <a:grpSpLocks/>
          </p:cNvGrpSpPr>
          <p:nvPr/>
        </p:nvGrpSpPr>
        <p:grpSpPr bwMode="auto">
          <a:xfrm>
            <a:off x="6523038" y="2706688"/>
            <a:ext cx="1071562" cy="752475"/>
            <a:chOff x="4081" y="1705"/>
            <a:chExt cx="703" cy="453"/>
          </a:xfrm>
        </p:grpSpPr>
        <p:sp>
          <p:nvSpPr>
            <p:cNvPr id="42066" name="Line 118"/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67" name="Text Box 119"/>
            <p:cNvSpPr txBox="1">
              <a:spLocks noChangeArrowheads="1"/>
            </p:cNvSpPr>
            <p:nvPr/>
          </p:nvSpPr>
          <p:spPr bwMode="auto">
            <a:xfrm>
              <a:off x="4081" y="1794"/>
              <a:ext cx="4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2068" name="Line 132"/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69800" name="Line 136"/>
          <p:cNvSpPr>
            <a:spLocks noChangeShapeType="1"/>
          </p:cNvSpPr>
          <p:nvPr/>
        </p:nvSpPr>
        <p:spPr bwMode="auto">
          <a:xfrm flipH="1">
            <a:off x="6024563" y="3251200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369817" name="Group 153"/>
          <p:cNvGrpSpPr>
            <a:grpSpLocks/>
          </p:cNvGrpSpPr>
          <p:nvPr/>
        </p:nvGrpSpPr>
        <p:grpSpPr bwMode="auto">
          <a:xfrm>
            <a:off x="4892675" y="3738563"/>
            <a:ext cx="4227513" cy="1752600"/>
            <a:chOff x="3082" y="2355"/>
            <a:chExt cx="2663" cy="1104"/>
          </a:xfrm>
        </p:grpSpPr>
        <p:sp>
          <p:nvSpPr>
            <p:cNvPr id="42038" name="Text Box 93"/>
            <p:cNvSpPr txBox="1">
              <a:spLocks noChangeArrowheads="1"/>
            </p:cNvSpPr>
            <p:nvPr/>
          </p:nvSpPr>
          <p:spPr bwMode="auto">
            <a:xfrm>
              <a:off x="4790" y="2491"/>
              <a:ext cx="7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send ack1</a:t>
              </a:r>
            </a:p>
          </p:txBody>
        </p:sp>
        <p:sp>
          <p:nvSpPr>
            <p:cNvPr id="42039" name="Text Box 96"/>
            <p:cNvSpPr txBox="1">
              <a:spLocks noChangeArrowheads="1"/>
            </p:cNvSpPr>
            <p:nvPr/>
          </p:nvSpPr>
          <p:spPr bwMode="auto">
            <a:xfrm>
              <a:off x="3082" y="2842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send pkt0</a:t>
              </a:r>
            </a:p>
          </p:txBody>
        </p:sp>
        <p:sp>
          <p:nvSpPr>
            <p:cNvPr id="42040" name="Text Box 98"/>
            <p:cNvSpPr txBox="1">
              <a:spLocks noChangeArrowheads="1"/>
            </p:cNvSpPr>
            <p:nvPr/>
          </p:nvSpPr>
          <p:spPr bwMode="auto">
            <a:xfrm>
              <a:off x="3155" y="2703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dirty="0" err="1" smtClean="0">
                  <a:solidFill>
                    <a:srgbClr val="000000"/>
                  </a:solidFill>
                </a:rPr>
                <a:t>rcv</a:t>
              </a:r>
              <a:r>
                <a:rPr lang="en-US" sz="1800" dirty="0" smtClean="0">
                  <a:solidFill>
                    <a:srgbClr val="000000"/>
                  </a:solidFill>
                </a:rPr>
                <a:t> ack1</a:t>
              </a:r>
            </a:p>
          </p:txBody>
        </p:sp>
        <p:grpSp>
          <p:nvGrpSpPr>
            <p:cNvPr id="43065" name="Group 148"/>
            <p:cNvGrpSpPr>
              <a:grpSpLocks/>
            </p:cNvGrpSpPr>
            <p:nvPr/>
          </p:nvGrpSpPr>
          <p:grpSpPr bwMode="auto">
            <a:xfrm>
              <a:off x="3843" y="2895"/>
              <a:ext cx="927" cy="247"/>
              <a:chOff x="3849" y="2883"/>
              <a:chExt cx="927" cy="247"/>
            </a:xfrm>
          </p:grpSpPr>
          <p:sp>
            <p:nvSpPr>
              <p:cNvPr id="42064" name="Line 105"/>
              <p:cNvSpPr>
                <a:spLocks noChangeShapeType="1"/>
              </p:cNvSpPr>
              <p:nvPr/>
            </p:nvSpPr>
            <p:spPr bwMode="auto">
              <a:xfrm>
                <a:off x="3849" y="2905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5" name="Text Box 106"/>
              <p:cNvSpPr txBox="1">
                <a:spLocks noChangeArrowheads="1"/>
              </p:cNvSpPr>
              <p:nvPr/>
            </p:nvSpPr>
            <p:spPr bwMode="auto">
              <a:xfrm>
                <a:off x="4334" y="288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43066" name="Group 150"/>
            <p:cNvGrpSpPr>
              <a:grpSpLocks/>
            </p:cNvGrpSpPr>
            <p:nvPr/>
          </p:nvGrpSpPr>
          <p:grpSpPr bwMode="auto">
            <a:xfrm>
              <a:off x="3873" y="2603"/>
              <a:ext cx="927" cy="261"/>
              <a:chOff x="2229" y="3431"/>
              <a:chExt cx="927" cy="261"/>
            </a:xfrm>
          </p:grpSpPr>
          <p:sp>
            <p:nvSpPr>
              <p:cNvPr id="42062" name="Line 108"/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3" name="Text Box 109"/>
              <p:cNvSpPr txBox="1">
                <a:spLocks noChangeArrowheads="1"/>
              </p:cNvSpPr>
              <p:nvPr/>
            </p:nvSpPr>
            <p:spPr bwMode="auto">
              <a:xfrm>
                <a:off x="2283" y="3431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</a:rPr>
                  <a:t>ack1</a:t>
                </a:r>
              </a:p>
            </p:txBody>
          </p:sp>
        </p:grpSp>
        <p:grpSp>
          <p:nvGrpSpPr>
            <p:cNvPr id="43067" name="Group 113"/>
            <p:cNvGrpSpPr>
              <a:grpSpLocks/>
            </p:cNvGrpSpPr>
            <p:nvPr/>
          </p:nvGrpSpPr>
          <p:grpSpPr bwMode="auto">
            <a:xfrm>
              <a:off x="3840" y="3110"/>
              <a:ext cx="927" cy="291"/>
              <a:chOff x="837" y="2540"/>
              <a:chExt cx="927" cy="291"/>
            </a:xfrm>
          </p:grpSpPr>
          <p:sp>
            <p:nvSpPr>
              <p:cNvPr id="42060" name="Line 114"/>
              <p:cNvSpPr>
                <a:spLocks noChangeShapeType="1"/>
              </p:cNvSpPr>
              <p:nvPr/>
            </p:nvSpPr>
            <p:spPr bwMode="auto">
              <a:xfrm flipH="1">
                <a:off x="837" y="260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1" name="Text Box 115"/>
              <p:cNvSpPr txBox="1">
                <a:spLocks noChangeArrowheads="1"/>
              </p:cNvSpPr>
              <p:nvPr/>
            </p:nvSpPr>
            <p:spPr bwMode="auto">
              <a:xfrm>
                <a:off x="1086" y="2540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43068" name="Group 137"/>
            <p:cNvGrpSpPr>
              <a:grpSpLocks/>
            </p:cNvGrpSpPr>
            <p:nvPr/>
          </p:nvGrpSpPr>
          <p:grpSpPr bwMode="auto">
            <a:xfrm>
              <a:off x="3121" y="2355"/>
              <a:ext cx="740" cy="375"/>
              <a:chOff x="2839" y="3285"/>
              <a:chExt cx="740" cy="375"/>
            </a:xfrm>
          </p:grpSpPr>
          <p:sp>
            <p:nvSpPr>
              <p:cNvPr id="42058" name="Text Box 134"/>
              <p:cNvSpPr txBox="1">
                <a:spLocks noChangeArrowheads="1"/>
              </p:cNvSpPr>
              <p:nvPr/>
            </p:nvSpPr>
            <p:spPr bwMode="auto">
              <a:xfrm>
                <a:off x="2839" y="3429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send pkt0</a:t>
                </a:r>
              </a:p>
            </p:txBody>
          </p:sp>
          <p:sp>
            <p:nvSpPr>
              <p:cNvPr id="42059" name="Text Box 135"/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rcv ack1</a:t>
                </a:r>
              </a:p>
            </p:txBody>
          </p:sp>
        </p:grpSp>
        <p:grpSp>
          <p:nvGrpSpPr>
            <p:cNvPr id="43069" name="Group 138"/>
            <p:cNvGrpSpPr>
              <a:grpSpLocks/>
            </p:cNvGrpSpPr>
            <p:nvPr/>
          </p:nvGrpSpPr>
          <p:grpSpPr bwMode="auto">
            <a:xfrm>
              <a:off x="3817" y="2418"/>
              <a:ext cx="975" cy="359"/>
              <a:chOff x="850" y="1159"/>
              <a:chExt cx="927" cy="323"/>
            </a:xfrm>
          </p:grpSpPr>
          <p:sp>
            <p:nvSpPr>
              <p:cNvPr id="42056" name="Line 139"/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57" name="Text Box 140"/>
              <p:cNvSpPr txBox="1">
                <a:spLocks noChangeArrowheads="1"/>
              </p:cNvSpPr>
              <p:nvPr/>
            </p:nvSpPr>
            <p:spPr bwMode="auto">
              <a:xfrm>
                <a:off x="1109" y="1159"/>
                <a:ext cx="340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43070" name="Group 142"/>
            <p:cNvGrpSpPr>
              <a:grpSpLocks/>
            </p:cNvGrpSpPr>
            <p:nvPr/>
          </p:nvGrpSpPr>
          <p:grpSpPr bwMode="auto">
            <a:xfrm>
              <a:off x="4782" y="2661"/>
              <a:ext cx="754" cy="354"/>
              <a:chOff x="4776" y="2967"/>
              <a:chExt cx="754" cy="354"/>
            </a:xfrm>
          </p:grpSpPr>
          <p:sp>
            <p:nvSpPr>
              <p:cNvPr id="42054" name="Text Box 143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rcv pkt0</a:t>
                </a:r>
              </a:p>
            </p:txBody>
          </p:sp>
          <p:sp>
            <p:nvSpPr>
              <p:cNvPr id="42055" name="Text Box 144"/>
              <p:cNvSpPr txBox="1">
                <a:spLocks noChangeArrowheads="1"/>
              </p:cNvSpPr>
              <p:nvPr/>
            </p:nvSpPr>
            <p:spPr bwMode="auto">
              <a:xfrm>
                <a:off x="4776" y="3090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send ack0</a:t>
                </a:r>
              </a:p>
            </p:txBody>
          </p:sp>
        </p:grpSp>
        <p:grpSp>
          <p:nvGrpSpPr>
            <p:cNvPr id="43071" name="Group 149"/>
            <p:cNvGrpSpPr>
              <a:grpSpLocks/>
            </p:cNvGrpSpPr>
            <p:nvPr/>
          </p:nvGrpSpPr>
          <p:grpSpPr bwMode="auto">
            <a:xfrm>
              <a:off x="3840" y="2756"/>
              <a:ext cx="927" cy="309"/>
              <a:chOff x="3792" y="2738"/>
              <a:chExt cx="927" cy="309"/>
            </a:xfrm>
          </p:grpSpPr>
          <p:sp>
            <p:nvSpPr>
              <p:cNvPr id="42052" name="Line 146"/>
              <p:cNvSpPr>
                <a:spLocks noChangeShapeType="1"/>
              </p:cNvSpPr>
              <p:nvPr/>
            </p:nvSpPr>
            <p:spPr bwMode="auto">
              <a:xfrm flipH="1">
                <a:off x="3792" y="2822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53" name="Text Box 147"/>
              <p:cNvSpPr txBox="1">
                <a:spLocks noChangeArrowheads="1"/>
              </p:cNvSpPr>
              <p:nvPr/>
            </p:nvSpPr>
            <p:spPr bwMode="auto">
              <a:xfrm>
                <a:off x="4089" y="2738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43072" name="Group 152"/>
            <p:cNvGrpSpPr>
              <a:grpSpLocks/>
            </p:cNvGrpSpPr>
            <p:nvPr/>
          </p:nvGrpSpPr>
          <p:grpSpPr bwMode="auto">
            <a:xfrm>
              <a:off x="4757" y="2967"/>
              <a:ext cx="988" cy="492"/>
              <a:chOff x="4757" y="2967"/>
              <a:chExt cx="988" cy="492"/>
            </a:xfrm>
          </p:grpSpPr>
          <p:sp>
            <p:nvSpPr>
              <p:cNvPr id="42049" name="Text Box 91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rcv pkt0</a:t>
                </a:r>
              </a:p>
            </p:txBody>
          </p:sp>
          <p:sp>
            <p:nvSpPr>
              <p:cNvPr id="42050" name="Text Box 94"/>
              <p:cNvSpPr txBox="1">
                <a:spLocks noChangeArrowheads="1"/>
              </p:cNvSpPr>
              <p:nvPr/>
            </p:nvSpPr>
            <p:spPr bwMode="auto">
              <a:xfrm>
                <a:off x="4782" y="3228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send ack0</a:t>
                </a:r>
              </a:p>
            </p:txBody>
          </p:sp>
          <p:sp>
            <p:nvSpPr>
              <p:cNvPr id="42051" name="Text Box 151"/>
              <p:cNvSpPr txBox="1">
                <a:spLocks noChangeArrowheads="1"/>
              </p:cNvSpPr>
              <p:nvPr/>
            </p:nvSpPr>
            <p:spPr bwMode="auto">
              <a:xfrm>
                <a:off x="4757" y="3128"/>
                <a:ext cx="9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smtClean="0">
                    <a:solidFill>
                      <a:srgbClr val="000000"/>
                    </a:solidFill>
                  </a:rPr>
                  <a:t>(detect duplicate)</a:t>
                </a:r>
              </a:p>
            </p:txBody>
          </p:sp>
        </p:grpSp>
      </p:grpSp>
      <p:sp>
        <p:nvSpPr>
          <p:cNvPr id="2" name="Rectangle 1"/>
          <p:cNvSpPr/>
          <p:nvPr/>
        </p:nvSpPr>
        <p:spPr bwMode="auto">
          <a:xfrm>
            <a:off x="6250710" y="1309687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512897" y="1481498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6991711" y="2198615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519246" y="2404196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6997727" y="3489685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8518886" y="3563071"/>
            <a:ext cx="262804" cy="2628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6977423" y="3935642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8531586" y="4277448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7357197" y="4632686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8544430" y="4782633"/>
            <a:ext cx="262804" cy="2628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9857" y="6185045"/>
            <a:ext cx="175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Waits for ACK-0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4031673" y="4332741"/>
            <a:ext cx="2036618" cy="1874095"/>
          </a:xfrm>
          <a:custGeom>
            <a:avLst/>
            <a:gdLst>
              <a:gd name="connsiteX0" fmla="*/ 0 w 2036618"/>
              <a:gd name="connsiteY0" fmla="*/ 1874095 h 1874095"/>
              <a:gd name="connsiteX1" fmla="*/ 568036 w 2036618"/>
              <a:gd name="connsiteY1" fmla="*/ 294677 h 1874095"/>
              <a:gd name="connsiteX2" fmla="*/ 2036618 w 2036618"/>
              <a:gd name="connsiteY2" fmla="*/ 3732 h 1874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18" h="1874095">
                <a:moveTo>
                  <a:pt x="0" y="1874095"/>
                </a:moveTo>
                <a:cubicBezTo>
                  <a:pt x="114300" y="1240249"/>
                  <a:pt x="228600" y="606404"/>
                  <a:pt x="568036" y="294677"/>
                </a:cubicBezTo>
                <a:cubicBezTo>
                  <a:pt x="907472" y="-17050"/>
                  <a:pt x="1472045" y="-6659"/>
                  <a:pt x="2036618" y="3732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248400" y="304800"/>
            <a:ext cx="175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Waits for ACK-1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4201013" y="435622"/>
            <a:ext cx="2075096" cy="3413545"/>
          </a:xfrm>
          <a:custGeom>
            <a:avLst/>
            <a:gdLst>
              <a:gd name="connsiteX0" fmla="*/ 2075096 w 2075096"/>
              <a:gd name="connsiteY0" fmla="*/ 35433 h 3413545"/>
              <a:gd name="connsiteX1" fmla="*/ 537242 w 2075096"/>
              <a:gd name="connsiteY1" fmla="*/ 326378 h 3413545"/>
              <a:gd name="connsiteX2" fmla="*/ 10769 w 2075096"/>
              <a:gd name="connsiteY2" fmla="*/ 2404560 h 3413545"/>
              <a:gd name="connsiteX3" fmla="*/ 329423 w 2075096"/>
              <a:gd name="connsiteY3" fmla="*/ 3332814 h 3413545"/>
              <a:gd name="connsiteX4" fmla="*/ 1922696 w 2075096"/>
              <a:gd name="connsiteY4" fmla="*/ 3305105 h 341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5096" h="3413545">
                <a:moveTo>
                  <a:pt x="2075096" y="35433"/>
                </a:moveTo>
                <a:cubicBezTo>
                  <a:pt x="1478196" y="-16522"/>
                  <a:pt x="881296" y="-68477"/>
                  <a:pt x="537242" y="326378"/>
                </a:cubicBezTo>
                <a:cubicBezTo>
                  <a:pt x="193187" y="721233"/>
                  <a:pt x="45405" y="1903487"/>
                  <a:pt x="10769" y="2404560"/>
                </a:cubicBezTo>
                <a:cubicBezTo>
                  <a:pt x="-23867" y="2905633"/>
                  <a:pt x="10768" y="3182723"/>
                  <a:pt x="329423" y="3332814"/>
                </a:cubicBezTo>
                <a:cubicBezTo>
                  <a:pt x="648077" y="3482905"/>
                  <a:pt x="1285386" y="3394005"/>
                  <a:pt x="1922696" y="3305105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223596" y="581926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</a:t>
            </a:r>
          </a:p>
        </p:txBody>
      </p:sp>
      <p:sp>
        <p:nvSpPr>
          <p:cNvPr id="145" name="Rectangle 144"/>
          <p:cNvSpPr/>
          <p:nvPr/>
        </p:nvSpPr>
        <p:spPr bwMode="auto">
          <a:xfrm>
            <a:off x="5541963" y="581926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5860245" y="581926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928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3" grpId="0"/>
      <p:bldP spid="4" grpId="0" animBg="1"/>
      <p:bldP spid="139" grpId="0"/>
      <p:bldP spid="5" grpId="0" animBg="1"/>
      <p:bldP spid="142" grpId="0" animBg="1"/>
      <p:bldP spid="145" grpId="0" animBg="1"/>
      <p:bldP spid="14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457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B75D98A5-5464-4B25-9C49-B723AC6A493A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25604" name="Picture 2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831850"/>
            <a:ext cx="7313613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93675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altLang="en-US" sz="3600" dirty="0" err="1" smtClean="0"/>
              <a:t>rdt</a:t>
            </a:r>
            <a:r>
              <a:rPr lang="en-US" altLang="en-US" sz="3600" dirty="0" smtClean="0"/>
              <a:t> (reliable data transfer) protocols:</a:t>
            </a:r>
            <a:endParaRPr lang="en-US" alt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477963" y="2362200"/>
            <a:ext cx="6248400" cy="1668466"/>
            <a:chOff x="1556259" y="2529543"/>
            <a:chExt cx="6248400" cy="1668466"/>
          </a:xfrm>
        </p:grpSpPr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1556259" y="3168650"/>
              <a:ext cx="6248400" cy="8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dirty="0" smtClean="0">
                  <a:solidFill>
                    <a:srgbClr val="000000"/>
                  </a:solidFill>
                  <a:latin typeface="Gill Sans MT" charset="0"/>
                </a:rPr>
                <a:t>sender sends one packet, </a:t>
              </a:r>
            </a:p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dirty="0" smtClean="0">
                  <a:solidFill>
                    <a:srgbClr val="000000"/>
                  </a:solidFill>
                  <a:latin typeface="Gill Sans MT" charset="0"/>
                </a:rPr>
                <a:t>then waits for receiver response</a:t>
              </a:r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1905000" y="2870859"/>
              <a:ext cx="5638800" cy="1327150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2821496" y="2529543"/>
              <a:ext cx="3747244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dirty="0" smtClean="0">
                  <a:solidFill>
                    <a:srgbClr val="CC0000"/>
                  </a:solidFill>
                  <a:latin typeface="Gill Sans MT" charset="0"/>
                </a:rPr>
                <a:t>stop and wait protocols!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3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505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12C5B68A-5A0C-4E2E-82A1-85BD72073348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46084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79" y="803275"/>
            <a:ext cx="4154921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5725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altLang="en-US" sz="4000" dirty="0" smtClean="0"/>
              <a:t>Pipelined protocols</a:t>
            </a:r>
            <a:endParaRPr lang="en-US" altLang="en-US" dirty="0" smtClean="0"/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304925"/>
            <a:ext cx="759142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dirty="0" smtClean="0">
                <a:solidFill>
                  <a:srgbClr val="CC0000"/>
                </a:solidFill>
              </a:rPr>
              <a:t>pipelining:</a:t>
            </a:r>
            <a:r>
              <a:rPr lang="en-US" altLang="en-US" dirty="0" smtClean="0"/>
              <a:t> sender allows multiple, </a:t>
            </a:r>
            <a:r>
              <a:rPr lang="en-US" altLang="ja-JP" dirty="0" smtClean="0"/>
              <a:t>“in-flight”, yet-to-be-acknowledged </a:t>
            </a:r>
            <a:r>
              <a:rPr lang="en-US" altLang="ja-JP" dirty="0" err="1" smtClean="0"/>
              <a:t>pkts</a:t>
            </a:r>
            <a:endParaRPr lang="en-US" altLang="ja-JP" dirty="0" smtClean="0"/>
          </a:p>
          <a:p>
            <a:pPr lvl="1">
              <a:defRPr/>
            </a:pPr>
            <a:r>
              <a:rPr lang="en-US" altLang="en-US" b="1" dirty="0" smtClean="0"/>
              <a:t>range of sequence numbers must be increased</a:t>
            </a:r>
          </a:p>
          <a:p>
            <a:pPr lvl="1">
              <a:defRPr/>
            </a:pPr>
            <a:r>
              <a:rPr lang="en-US" altLang="en-US" b="1" dirty="0" smtClean="0"/>
              <a:t>buffering</a:t>
            </a:r>
            <a:r>
              <a:rPr lang="en-US" altLang="en-US" dirty="0" smtClean="0"/>
              <a:t> at sender and/or receiver</a:t>
            </a:r>
          </a:p>
        </p:txBody>
      </p:sp>
      <p:sp>
        <p:nvSpPr>
          <p:cNvPr id="4506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0550" y="5419725"/>
            <a:ext cx="8286750" cy="10763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two generic forms of pipelined protocols: </a:t>
            </a: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go-Back-N, selective repeat</a:t>
            </a:r>
          </a:p>
        </p:txBody>
      </p:sp>
      <p:pic>
        <p:nvPicPr>
          <p:cNvPr id="46088" name="Picture 5" descr="rdt_pipelined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2946400"/>
            <a:ext cx="6105525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089" name="Group 44"/>
          <p:cNvGrpSpPr>
            <a:grpSpLocks/>
          </p:cNvGrpSpPr>
          <p:nvPr/>
        </p:nvGrpSpPr>
        <p:grpSpPr bwMode="auto">
          <a:xfrm>
            <a:off x="1398588" y="3624263"/>
            <a:ext cx="469900" cy="465137"/>
            <a:chOff x="881" y="2283"/>
            <a:chExt cx="296" cy="293"/>
          </a:xfrm>
        </p:grpSpPr>
        <p:sp>
          <p:nvSpPr>
            <p:cNvPr id="45138" name="Rectangle 43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6163" name="Group 36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46164" name="Picture 3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65" name="Freeform 3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</p:grpSp>
      <p:sp>
        <p:nvSpPr>
          <p:cNvPr id="46090" name="Freeform 48"/>
          <p:cNvSpPr>
            <a:spLocks/>
          </p:cNvSpPr>
          <p:nvPr/>
        </p:nvSpPr>
        <p:spPr bwMode="auto">
          <a:xfrm>
            <a:off x="7339013" y="3636963"/>
            <a:ext cx="185737" cy="431800"/>
          </a:xfrm>
          <a:custGeom>
            <a:avLst/>
            <a:gdLst>
              <a:gd name="T0" fmla="*/ 2147483647 w 117"/>
              <a:gd name="T1" fmla="*/ 2147483647 h 272"/>
              <a:gd name="T2" fmla="*/ 2147483647 w 117"/>
              <a:gd name="T3" fmla="*/ 2147483647 h 272"/>
              <a:gd name="T4" fmla="*/ 2147483647 w 117"/>
              <a:gd name="T5" fmla="*/ 2147483647 h 272"/>
              <a:gd name="T6" fmla="*/ 0 w 117"/>
              <a:gd name="T7" fmla="*/ 2147483647 h 272"/>
              <a:gd name="T8" fmla="*/ 2147483647 w 117"/>
              <a:gd name="T9" fmla="*/ 2147483647 h 272"/>
              <a:gd name="T10" fmla="*/ 2147483647 w 117"/>
              <a:gd name="T11" fmla="*/ 2147483647 h 272"/>
              <a:gd name="T12" fmla="*/ 2147483647 w 117"/>
              <a:gd name="T13" fmla="*/ 0 h 272"/>
              <a:gd name="T14" fmla="*/ 2147483647 w 117"/>
              <a:gd name="T15" fmla="*/ 2147483647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7" h="272">
                <a:moveTo>
                  <a:pt x="6" y="6"/>
                </a:moveTo>
                <a:lnTo>
                  <a:pt x="3" y="77"/>
                </a:lnTo>
                <a:lnTo>
                  <a:pt x="59" y="120"/>
                </a:lnTo>
                <a:lnTo>
                  <a:pt x="0" y="146"/>
                </a:lnTo>
                <a:lnTo>
                  <a:pt x="3" y="270"/>
                </a:lnTo>
                <a:lnTo>
                  <a:pt x="117" y="272"/>
                </a:lnTo>
                <a:lnTo>
                  <a:pt x="114" y="0"/>
                </a:lnTo>
                <a:lnTo>
                  <a:pt x="6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46091" name="Group 50"/>
          <p:cNvGrpSpPr>
            <a:grpSpLocks/>
          </p:cNvGrpSpPr>
          <p:nvPr/>
        </p:nvGrpSpPr>
        <p:grpSpPr bwMode="auto">
          <a:xfrm>
            <a:off x="4510088" y="3641725"/>
            <a:ext cx="469900" cy="465138"/>
            <a:chOff x="881" y="2283"/>
            <a:chExt cx="296" cy="293"/>
          </a:xfrm>
        </p:grpSpPr>
        <p:sp>
          <p:nvSpPr>
            <p:cNvPr id="45134" name="Rectangle 51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6159" name="Group 52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46160" name="Picture 5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61" name="Freeform 5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46092" name="Group 55"/>
          <p:cNvGrpSpPr>
            <a:grpSpLocks/>
          </p:cNvGrpSpPr>
          <p:nvPr/>
        </p:nvGrpSpPr>
        <p:grpSpPr bwMode="auto">
          <a:xfrm>
            <a:off x="4321175" y="3508375"/>
            <a:ext cx="223838" cy="501650"/>
            <a:chOff x="4140" y="429"/>
            <a:chExt cx="1425" cy="2396"/>
          </a:xfrm>
        </p:grpSpPr>
        <p:sp>
          <p:nvSpPr>
            <p:cNvPr id="46126" name="Freeform 5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103" name="Rectangle 57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6128" name="Freeform 5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6129" name="Freeform 5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106" name="Rectangle 60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6131" name="Group 6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32" name="AutoShape 6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33" name="AutoShape 63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108" name="Rectangle 64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6133" name="Group 6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130" name="AutoShape 66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31" name="AutoShape 6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110" name="Rectangle 68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111" name="Rectangle 69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6136" name="Group 7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28" name="AutoShape 7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29" name="AutoShape 72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137" name="Freeform 7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46138" name="Group 7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126" name="AutoShape 75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27" name="AutoShape 76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115" name="Rectangle 77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6140" name="Freeform 7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6141" name="Freeform 7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118" name="Oval 80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6143" name="Freeform 8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120" name="AutoShape 82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121" name="AutoShape 83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122" name="Oval 84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123" name="Oval 85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124" name="Oval 86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125" name="Rectangle 87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6093" name="Group 88"/>
          <p:cNvGrpSpPr>
            <a:grpSpLocks/>
          </p:cNvGrpSpPr>
          <p:nvPr/>
        </p:nvGrpSpPr>
        <p:grpSpPr bwMode="auto">
          <a:xfrm>
            <a:off x="7385050" y="3503613"/>
            <a:ext cx="223838" cy="501650"/>
            <a:chOff x="4140" y="429"/>
            <a:chExt cx="1425" cy="2396"/>
          </a:xfrm>
        </p:grpSpPr>
        <p:sp>
          <p:nvSpPr>
            <p:cNvPr id="46094" name="Freeform 8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071" name="Rectangle 90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6096" name="Freeform 9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6097" name="Freeform 9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074" name="Rectangle 93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6099" name="Group 9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00" name="AutoShape 9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01" name="AutoShape 96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076" name="Rectangle 97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6101" name="Group 9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098" name="AutoShape 99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99" name="AutoShape 100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078" name="Rectangle 101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079" name="Rectangle 102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6104" name="Group 10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096" name="AutoShape 10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97" name="AutoShape 105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105" name="Freeform 10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46106" name="Group 10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094" name="AutoShape 108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95" name="AutoShape 109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083" name="Rectangle 110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6108" name="Freeform 11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6109" name="Freeform 11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086" name="Oval 113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6111" name="Freeform 11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088" name="AutoShape 115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089" name="AutoShape 116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090" name="Oval 117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091" name="Oval 118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092" name="Oval 119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093" name="Rectangle 120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9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0626FF6D-B95B-4443-B44B-D209506BDE06}" type="slidenum">
              <a:rPr lang="en-US" altLang="en-US" sz="1200">
                <a:solidFill>
                  <a:srgbClr val="000000"/>
                </a:solidFill>
              </a:rPr>
              <a:pPr/>
              <a:t>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19459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39813"/>
            <a:ext cx="658177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Transport vs. network layer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89088"/>
            <a:ext cx="3810000" cy="4648200"/>
          </a:xfrm>
        </p:spPr>
        <p:txBody>
          <a:bodyPr/>
          <a:lstStyle/>
          <a:p>
            <a:pPr>
              <a:lnSpc>
                <a:spcPct val="70000"/>
              </a:lnSpc>
              <a:buFont typeface="Wingdings" charset="0"/>
              <a:buChar char="v"/>
              <a:defRPr/>
            </a:pPr>
            <a:r>
              <a:rPr lang="en-US" sz="3200" i="1" dirty="0">
                <a:solidFill>
                  <a:srgbClr val="000099"/>
                </a:solidFill>
                <a:ea typeface="ＭＳ Ｐゴシック" charset="0"/>
                <a:cs typeface="+mn-cs"/>
              </a:rPr>
              <a:t>network layer:</a:t>
            </a:r>
            <a:r>
              <a:rPr lang="en-US" sz="3200" dirty="0">
                <a:ea typeface="ＭＳ Ｐゴシック" charset="0"/>
                <a:cs typeface="+mn-cs"/>
              </a:rPr>
              <a:t> logical communication between </a:t>
            </a:r>
            <a:r>
              <a:rPr lang="en-US" sz="3200" u="sng" dirty="0">
                <a:ea typeface="ＭＳ Ｐゴシック" charset="0"/>
                <a:cs typeface="+mn-cs"/>
              </a:rPr>
              <a:t>hosts</a:t>
            </a:r>
          </a:p>
          <a:p>
            <a:pPr>
              <a:lnSpc>
                <a:spcPct val="70000"/>
              </a:lnSpc>
              <a:buFont typeface="Wingdings" charset="0"/>
              <a:buChar char="v"/>
              <a:defRPr/>
            </a:pPr>
            <a:r>
              <a:rPr lang="en-US" sz="3200" i="1" dirty="0">
                <a:solidFill>
                  <a:srgbClr val="000099"/>
                </a:solidFill>
                <a:ea typeface="ＭＳ Ｐゴシック" charset="0"/>
                <a:cs typeface="+mn-cs"/>
              </a:rPr>
              <a:t>transport layer:</a:t>
            </a:r>
            <a:r>
              <a:rPr lang="en-US" sz="3200" dirty="0">
                <a:ea typeface="ＭＳ Ｐゴシック" charset="0"/>
                <a:cs typeface="+mn-cs"/>
              </a:rPr>
              <a:t> logical communication between </a:t>
            </a:r>
            <a:r>
              <a:rPr lang="en-US" sz="3200" u="sng" dirty="0">
                <a:ea typeface="ＭＳ Ｐゴシック" charset="0"/>
                <a:cs typeface="+mn-cs"/>
              </a:rPr>
              <a:t>processes</a:t>
            </a:r>
            <a:r>
              <a:rPr lang="en-US" u="sng" dirty="0">
                <a:ea typeface="ＭＳ Ｐゴシック" charset="0"/>
                <a:cs typeface="+mn-cs"/>
              </a:rPr>
              <a:t> </a:t>
            </a:r>
          </a:p>
          <a:p>
            <a:pPr lvl="1">
              <a:lnSpc>
                <a:spcPct val="70000"/>
              </a:lnSpc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</a:rPr>
              <a:t>relies on, enhances, network layer services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60913" y="2230438"/>
            <a:ext cx="3967162" cy="4249737"/>
          </a:xfrm>
          <a:extLst>
            <a:ext uri="{91240B29-F687-4F45-9708-019B960494DF}">
              <a14:hiddenLine xmlns:a14="http://schemas.microsoft.com/office/drawing/2010/main" w="19050" cmpd="sng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2400" i="1" dirty="0" smtClean="0"/>
              <a:t>12 kids in Ann</a:t>
            </a:r>
            <a:r>
              <a:rPr lang="en-US" altLang="ja-JP" sz="2400" i="1" dirty="0" smtClean="0"/>
              <a:t>’s house sending letters to 12 kids in Bill</a:t>
            </a:r>
            <a:r>
              <a:rPr lang="ja-JP" altLang="en-US" sz="2400" i="1" dirty="0" smtClean="0"/>
              <a:t>’</a:t>
            </a:r>
            <a:r>
              <a:rPr lang="en-US" altLang="ja-JP" sz="2400" i="1" dirty="0" smtClean="0"/>
              <a:t>s house:</a:t>
            </a:r>
            <a:endParaRPr lang="en-US" altLang="ja-JP" sz="2400" dirty="0" smtClean="0"/>
          </a:p>
          <a:p>
            <a:pPr>
              <a:lnSpc>
                <a:spcPct val="70000"/>
              </a:lnSpc>
            </a:pPr>
            <a:r>
              <a:rPr lang="en-US" altLang="en-US" sz="2400" dirty="0" smtClean="0"/>
              <a:t>hosts = houses</a:t>
            </a:r>
          </a:p>
          <a:p>
            <a:pPr>
              <a:lnSpc>
                <a:spcPct val="70000"/>
              </a:lnSpc>
            </a:pPr>
            <a:r>
              <a:rPr lang="en-US" altLang="en-US" sz="2400" dirty="0" smtClean="0"/>
              <a:t>processes = kids</a:t>
            </a:r>
          </a:p>
          <a:p>
            <a:pPr>
              <a:lnSpc>
                <a:spcPct val="70000"/>
              </a:lnSpc>
            </a:pPr>
            <a:r>
              <a:rPr lang="en-US" altLang="en-US" sz="2400" dirty="0" smtClean="0"/>
              <a:t>app messages = letters in envelopes</a:t>
            </a:r>
          </a:p>
          <a:p>
            <a:pPr>
              <a:lnSpc>
                <a:spcPct val="70000"/>
              </a:lnSpc>
            </a:pPr>
            <a:r>
              <a:rPr lang="en-US" altLang="en-US" sz="2400" dirty="0" smtClean="0"/>
              <a:t>transport protocol = Ann and Bill who </a:t>
            </a:r>
            <a:r>
              <a:rPr lang="en-US" altLang="en-US" sz="2400" dirty="0" err="1" smtClean="0"/>
              <a:t>demux</a:t>
            </a:r>
            <a:r>
              <a:rPr lang="en-US" altLang="en-US" sz="2400" dirty="0" smtClean="0"/>
              <a:t> to in-house siblings</a:t>
            </a:r>
          </a:p>
          <a:p>
            <a:pPr>
              <a:lnSpc>
                <a:spcPct val="70000"/>
              </a:lnSpc>
            </a:pPr>
            <a:r>
              <a:rPr lang="en-US" altLang="en-US" sz="2400" dirty="0" smtClean="0"/>
              <a:t>network-layer protocol = postal service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en-US" sz="2400" dirty="0" smtClean="0"/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4779963" y="1947863"/>
            <a:ext cx="4016375" cy="38369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4900613" y="1724025"/>
            <a:ext cx="2695575" cy="433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en-US" sz="2800" i="1">
                <a:solidFill>
                  <a:srgbClr val="000099"/>
                </a:solidFill>
                <a:latin typeface="Gill Sans MT" pitchFamily="34" charset="0"/>
              </a:rPr>
              <a:t>household analogy:</a:t>
            </a:r>
            <a:endParaRPr lang="en-US" altLang="en-US" sz="2800" i="1">
              <a:solidFill>
                <a:srgbClr val="0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0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43230FE6-0533-4382-9981-7B2966F482C3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47108" name="Picture 6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8429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7772400" cy="963612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Pipelining: increased utilization</a:t>
            </a:r>
          </a:p>
        </p:txBody>
      </p:sp>
      <p:sp>
        <p:nvSpPr>
          <p:cNvPr id="47110" name="Line 3"/>
          <p:cNvSpPr>
            <a:spLocks noChangeShapeType="1"/>
          </p:cNvSpPr>
          <p:nvPr/>
        </p:nvSpPr>
        <p:spPr bwMode="auto">
          <a:xfrm>
            <a:off x="3171825" y="1778000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11" name="Text Box 4"/>
          <p:cNvSpPr txBox="1">
            <a:spLocks noChangeArrowheads="1"/>
          </p:cNvSpPr>
          <p:nvPr/>
        </p:nvSpPr>
        <p:spPr bwMode="auto">
          <a:xfrm>
            <a:off x="0" y="1571625"/>
            <a:ext cx="3086100" cy="354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first packet bit transmitted, t = 0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2" name="Line 5"/>
          <p:cNvSpPr>
            <a:spLocks noChangeShapeType="1"/>
          </p:cNvSpPr>
          <p:nvPr/>
        </p:nvSpPr>
        <p:spPr bwMode="auto">
          <a:xfrm>
            <a:off x="3162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13" name="Line 6"/>
          <p:cNvSpPr>
            <a:spLocks noChangeShapeType="1"/>
          </p:cNvSpPr>
          <p:nvPr/>
        </p:nvSpPr>
        <p:spPr bwMode="auto">
          <a:xfrm>
            <a:off x="5243513" y="1568450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14" name="Text Box 7"/>
          <p:cNvSpPr txBox="1">
            <a:spLocks noChangeArrowheads="1"/>
          </p:cNvSpPr>
          <p:nvPr/>
        </p:nvSpPr>
        <p:spPr bwMode="auto">
          <a:xfrm>
            <a:off x="2701925" y="1228725"/>
            <a:ext cx="1042988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sender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5" name="Text Box 8"/>
          <p:cNvSpPr txBox="1">
            <a:spLocks noChangeArrowheads="1"/>
          </p:cNvSpPr>
          <p:nvPr/>
        </p:nvSpPr>
        <p:spPr bwMode="auto">
          <a:xfrm>
            <a:off x="4730750" y="1228725"/>
            <a:ext cx="110807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receiver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6" name="Line 9"/>
          <p:cNvSpPr>
            <a:spLocks noChangeShapeType="1"/>
          </p:cNvSpPr>
          <p:nvPr/>
        </p:nvSpPr>
        <p:spPr bwMode="auto">
          <a:xfrm>
            <a:off x="3182938" y="1773238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17" name="Line 10"/>
          <p:cNvSpPr>
            <a:spLocks noChangeShapeType="1"/>
          </p:cNvSpPr>
          <p:nvPr/>
        </p:nvSpPr>
        <p:spPr bwMode="auto">
          <a:xfrm>
            <a:off x="3189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18" name="Freeform 11"/>
          <p:cNvSpPr>
            <a:spLocks/>
          </p:cNvSpPr>
          <p:nvPr/>
        </p:nvSpPr>
        <p:spPr bwMode="auto">
          <a:xfrm>
            <a:off x="3167063" y="1770063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19" name="Line 12"/>
          <p:cNvSpPr>
            <a:spLocks noChangeShapeType="1"/>
          </p:cNvSpPr>
          <p:nvPr/>
        </p:nvSpPr>
        <p:spPr bwMode="auto">
          <a:xfrm flipH="1">
            <a:off x="3032125" y="1770063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20" name="Line 13"/>
          <p:cNvSpPr>
            <a:spLocks noChangeShapeType="1"/>
          </p:cNvSpPr>
          <p:nvPr/>
        </p:nvSpPr>
        <p:spPr bwMode="auto">
          <a:xfrm flipH="1">
            <a:off x="3032125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21" name="Text Box 14"/>
          <p:cNvSpPr txBox="1">
            <a:spLocks noChangeArrowheads="1"/>
          </p:cNvSpPr>
          <p:nvPr/>
        </p:nvSpPr>
        <p:spPr bwMode="auto">
          <a:xfrm>
            <a:off x="2251075" y="2754313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RTT 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2" name="Line 15"/>
          <p:cNvSpPr>
            <a:spLocks noChangeShapeType="1"/>
          </p:cNvSpPr>
          <p:nvPr/>
        </p:nvSpPr>
        <p:spPr bwMode="auto">
          <a:xfrm>
            <a:off x="3065463" y="3065463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23" name="Line 16"/>
          <p:cNvSpPr>
            <a:spLocks noChangeShapeType="1"/>
          </p:cNvSpPr>
          <p:nvPr/>
        </p:nvSpPr>
        <p:spPr bwMode="auto">
          <a:xfrm flipV="1">
            <a:off x="3070225" y="2036763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24" name="Text Box 17"/>
          <p:cNvSpPr txBox="1">
            <a:spLocks noChangeArrowheads="1"/>
          </p:cNvSpPr>
          <p:nvPr/>
        </p:nvSpPr>
        <p:spPr bwMode="auto">
          <a:xfrm>
            <a:off x="346075" y="1852613"/>
            <a:ext cx="27400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last bit transmitted, t = L / R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5" name="Line 18"/>
          <p:cNvSpPr>
            <a:spLocks noChangeShapeType="1"/>
          </p:cNvSpPr>
          <p:nvPr/>
        </p:nvSpPr>
        <p:spPr bwMode="auto">
          <a:xfrm flipH="1">
            <a:off x="5232400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26" name="Text Box 19"/>
          <p:cNvSpPr txBox="1">
            <a:spLocks noChangeArrowheads="1"/>
          </p:cNvSpPr>
          <p:nvPr/>
        </p:nvSpPr>
        <p:spPr bwMode="auto">
          <a:xfrm>
            <a:off x="5308600" y="2517775"/>
            <a:ext cx="2641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first packet bit arrives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7" name="Line 20"/>
          <p:cNvSpPr>
            <a:spLocks noChangeShapeType="1"/>
          </p:cNvSpPr>
          <p:nvPr/>
        </p:nvSpPr>
        <p:spPr bwMode="auto">
          <a:xfrm>
            <a:off x="5254625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28" name="Text Box 21"/>
          <p:cNvSpPr txBox="1">
            <a:spLocks noChangeArrowheads="1"/>
          </p:cNvSpPr>
          <p:nvPr/>
        </p:nvSpPr>
        <p:spPr bwMode="auto">
          <a:xfrm>
            <a:off x="5313363" y="2770188"/>
            <a:ext cx="3581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last packet bit arrives, send ACK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9" name="Text Box 22"/>
          <p:cNvSpPr txBox="1">
            <a:spLocks noChangeArrowheads="1"/>
          </p:cNvSpPr>
          <p:nvPr/>
        </p:nvSpPr>
        <p:spPr bwMode="auto">
          <a:xfrm>
            <a:off x="493713" y="3562350"/>
            <a:ext cx="263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ACK arrives, send next 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packet, t = RTT + L / R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47130" name="Group 23"/>
          <p:cNvGrpSpPr>
            <a:grpSpLocks/>
          </p:cNvGrpSpPr>
          <p:nvPr/>
        </p:nvGrpSpPr>
        <p:grpSpPr bwMode="auto">
          <a:xfrm>
            <a:off x="3043238" y="3892550"/>
            <a:ext cx="1466850" cy="608013"/>
            <a:chOff x="12502" y="21425"/>
            <a:chExt cx="3400" cy="1025"/>
          </a:xfrm>
        </p:grpSpPr>
        <p:sp>
          <p:nvSpPr>
            <p:cNvPr id="47159" name="Line 2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7160" name="Freeform 2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3728 w 1845"/>
                <a:gd name="T3" fmla="*/ 7628 h 592"/>
                <a:gd name="T4" fmla="*/ 14083 w 1845"/>
                <a:gd name="T5" fmla="*/ 7628 h 592"/>
                <a:gd name="T6" fmla="*/ 0 w 1845"/>
                <a:gd name="T7" fmla="*/ 3183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47161" name="Group 2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47164" name="Line 2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7165" name="Line 2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47162" name="Line 2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7163" name="Line 3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47131" name="Freeform 31"/>
          <p:cNvSpPr>
            <a:spLocks/>
          </p:cNvSpPr>
          <p:nvPr/>
        </p:nvSpPr>
        <p:spPr bwMode="auto">
          <a:xfrm>
            <a:off x="3171825" y="2022475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32" name="Freeform 32"/>
          <p:cNvSpPr>
            <a:spLocks/>
          </p:cNvSpPr>
          <p:nvPr/>
        </p:nvSpPr>
        <p:spPr bwMode="auto">
          <a:xfrm>
            <a:off x="3171825" y="2273300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33" name="Line 33"/>
          <p:cNvSpPr>
            <a:spLocks noChangeShapeType="1"/>
          </p:cNvSpPr>
          <p:nvPr/>
        </p:nvSpPr>
        <p:spPr bwMode="auto">
          <a:xfrm flipV="1">
            <a:off x="3189288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34" name="Line 34"/>
          <p:cNvSpPr>
            <a:spLocks noChangeShapeType="1"/>
          </p:cNvSpPr>
          <p:nvPr/>
        </p:nvSpPr>
        <p:spPr bwMode="auto">
          <a:xfrm flipV="1">
            <a:off x="3189288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47135" name="Group 35"/>
          <p:cNvGrpSpPr>
            <a:grpSpLocks/>
          </p:cNvGrpSpPr>
          <p:nvPr/>
        </p:nvGrpSpPr>
        <p:grpSpPr bwMode="auto">
          <a:xfrm>
            <a:off x="3032125" y="4130675"/>
            <a:ext cx="1466850" cy="606425"/>
            <a:chOff x="12502" y="21425"/>
            <a:chExt cx="3400" cy="1025"/>
          </a:xfrm>
        </p:grpSpPr>
        <p:sp>
          <p:nvSpPr>
            <p:cNvPr id="47152" name="Line 36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7153" name="Freeform 37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3728 w 1845"/>
                <a:gd name="T3" fmla="*/ 7628 h 592"/>
                <a:gd name="T4" fmla="*/ 14083 w 1845"/>
                <a:gd name="T5" fmla="*/ 7628 h 592"/>
                <a:gd name="T6" fmla="*/ 0 w 1845"/>
                <a:gd name="T7" fmla="*/ 3183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47154" name="Group 38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47157" name="Line 39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7158" name="Line 40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47155" name="Line 41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7156" name="Line 42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47136" name="Group 43"/>
          <p:cNvGrpSpPr>
            <a:grpSpLocks/>
          </p:cNvGrpSpPr>
          <p:nvPr/>
        </p:nvGrpSpPr>
        <p:grpSpPr bwMode="auto">
          <a:xfrm>
            <a:off x="3043238" y="4381500"/>
            <a:ext cx="1466850" cy="606425"/>
            <a:chOff x="12502" y="21425"/>
            <a:chExt cx="3400" cy="1025"/>
          </a:xfrm>
        </p:grpSpPr>
        <p:sp>
          <p:nvSpPr>
            <p:cNvPr id="47145" name="Line 4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7146" name="Freeform 4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3728 w 1845"/>
                <a:gd name="T3" fmla="*/ 7628 h 592"/>
                <a:gd name="T4" fmla="*/ 14083 w 1845"/>
                <a:gd name="T5" fmla="*/ 7628 h 592"/>
                <a:gd name="T6" fmla="*/ 0 w 1845"/>
                <a:gd name="T7" fmla="*/ 3183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47147" name="Group 4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47150" name="Line 4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7151" name="Line 4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47148" name="Line 4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7149" name="Line 5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47137" name="Line 51"/>
          <p:cNvSpPr>
            <a:spLocks noChangeShapeType="1"/>
          </p:cNvSpPr>
          <p:nvPr/>
        </p:nvSpPr>
        <p:spPr bwMode="auto">
          <a:xfrm flipV="1">
            <a:off x="3194050" y="3457575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38" name="Text Box 52"/>
          <p:cNvSpPr txBox="1">
            <a:spLocks noChangeArrowheads="1"/>
          </p:cNvSpPr>
          <p:nvPr/>
        </p:nvSpPr>
        <p:spPr bwMode="auto">
          <a:xfrm>
            <a:off x="5310188" y="3024188"/>
            <a:ext cx="38338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last bit of 2</a:t>
            </a:r>
            <a:r>
              <a:rPr lang="en-US" altLang="en-US" sz="1600" baseline="30000">
                <a:solidFill>
                  <a:srgbClr val="000000"/>
                </a:solidFill>
                <a:latin typeface="Arial" charset="0"/>
              </a:rPr>
              <a:t>nd</a:t>
            </a: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packet arrives, send ACK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39" name="Line 53"/>
          <p:cNvSpPr>
            <a:spLocks noChangeShapeType="1"/>
          </p:cNvSpPr>
          <p:nvPr/>
        </p:nvSpPr>
        <p:spPr bwMode="auto">
          <a:xfrm flipV="1">
            <a:off x="5254625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40" name="Line 54"/>
          <p:cNvSpPr>
            <a:spLocks noChangeShapeType="1"/>
          </p:cNvSpPr>
          <p:nvPr/>
        </p:nvSpPr>
        <p:spPr bwMode="auto">
          <a:xfrm flipV="1">
            <a:off x="5265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41" name="Text Box 55"/>
          <p:cNvSpPr txBox="1">
            <a:spLocks noChangeArrowheads="1"/>
          </p:cNvSpPr>
          <p:nvPr/>
        </p:nvSpPr>
        <p:spPr bwMode="auto">
          <a:xfrm>
            <a:off x="5305425" y="3257550"/>
            <a:ext cx="38385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last bit of 3</a:t>
            </a:r>
            <a:r>
              <a:rPr lang="en-US" altLang="en-US" sz="1600" baseline="30000">
                <a:solidFill>
                  <a:srgbClr val="000000"/>
                </a:solidFill>
                <a:latin typeface="Arial" charset="0"/>
              </a:rPr>
              <a:t>rd</a:t>
            </a: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packet arrives, send ACK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18" name="Text Box 57"/>
          <p:cNvSpPr txBox="1">
            <a:spLocks noChangeArrowheads="1"/>
          </p:cNvSpPr>
          <p:nvPr/>
        </p:nvSpPr>
        <p:spPr bwMode="auto">
          <a:xfrm>
            <a:off x="5518150" y="4152900"/>
            <a:ext cx="3460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CC0000"/>
                </a:solidFill>
                <a:latin typeface="Arial" charset="0"/>
              </a:rPr>
              <a:t>3-packet pipelining increases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CC0000"/>
                </a:solidFill>
                <a:latin typeface="Arial" charset="0"/>
              </a:rPr>
              <a:t> utilization by a factor of 3!</a:t>
            </a:r>
          </a:p>
        </p:txBody>
      </p:sp>
      <p:sp>
        <p:nvSpPr>
          <p:cNvPr id="46119" name="Line 58"/>
          <p:cNvSpPr>
            <a:spLocks noChangeShapeType="1"/>
          </p:cNvSpPr>
          <p:nvPr/>
        </p:nvSpPr>
        <p:spPr bwMode="auto">
          <a:xfrm flipH="1">
            <a:off x="6386513" y="4821238"/>
            <a:ext cx="125412" cy="5127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aphicFrame>
        <p:nvGraphicFramePr>
          <p:cNvPr id="47144" name="Object 61"/>
          <p:cNvGraphicFramePr>
            <a:graphicFrameLocks noChangeAspect="1"/>
          </p:cNvGraphicFramePr>
          <p:nvPr/>
        </p:nvGraphicFramePr>
        <p:xfrm>
          <a:off x="1555750" y="5087938"/>
          <a:ext cx="6748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Picture" r:id="rId4" imgW="3581400" imgH="495300" progId="Word.Picture.8">
                  <p:embed/>
                </p:oleObj>
              </mc:Choice>
              <mc:Fallback>
                <p:oleObj name="Picture" r:id="rId4" imgW="3581400" imgH="4953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5087938"/>
                        <a:ext cx="67484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5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710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DBDDB30-DB5A-4E6A-B468-CC6987DE21CF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48132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9048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Pipelined protocols: overview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55738"/>
            <a:ext cx="3954463" cy="4848225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Go-back-N:</a:t>
            </a:r>
          </a:p>
          <a:p>
            <a:pPr>
              <a:lnSpc>
                <a:spcPct val="75000"/>
              </a:lnSpc>
              <a:defRPr/>
            </a:pPr>
            <a:r>
              <a:rPr lang="en-US" altLang="en-US" dirty="0" smtClean="0"/>
              <a:t>sender can have </a:t>
            </a:r>
            <a:r>
              <a:rPr lang="en-US" altLang="en-US" dirty="0" smtClean="0">
                <a:solidFill>
                  <a:srgbClr val="0070C0"/>
                </a:solidFill>
              </a:rPr>
              <a:t>up to N </a:t>
            </a:r>
            <a:r>
              <a:rPr lang="en-US" altLang="en-US" dirty="0" err="1" smtClean="0">
                <a:solidFill>
                  <a:srgbClr val="0070C0"/>
                </a:solidFill>
              </a:rPr>
              <a:t>unacked</a:t>
            </a:r>
            <a:r>
              <a:rPr lang="en-US" altLang="en-US" dirty="0" smtClean="0">
                <a:solidFill>
                  <a:srgbClr val="0070C0"/>
                </a:solidFill>
              </a:rPr>
              <a:t> packets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/>
              <a:t>in pipeline</a:t>
            </a:r>
          </a:p>
          <a:p>
            <a:pPr>
              <a:lnSpc>
                <a:spcPct val="75000"/>
              </a:lnSpc>
              <a:defRPr/>
            </a:pPr>
            <a:r>
              <a:rPr lang="en-US" altLang="en-US" dirty="0" smtClean="0"/>
              <a:t>receiver only sends </a:t>
            </a:r>
            <a:r>
              <a:rPr lang="en-US" altLang="en-US" i="1" u="sng" dirty="0" smtClean="0">
                <a:solidFill>
                  <a:srgbClr val="CC0000"/>
                </a:solidFill>
              </a:rPr>
              <a:t>cumulative </a:t>
            </a:r>
            <a:r>
              <a:rPr lang="en-US" altLang="en-US" i="1" u="sng" dirty="0" err="1" smtClean="0">
                <a:solidFill>
                  <a:srgbClr val="CC0000"/>
                </a:solidFill>
              </a:rPr>
              <a:t>ack</a:t>
            </a:r>
            <a:endParaRPr lang="en-US" altLang="en-US" i="1" u="sng" dirty="0" smtClean="0">
              <a:solidFill>
                <a:srgbClr val="CC0000"/>
              </a:solidFill>
            </a:endParaRPr>
          </a:p>
          <a:p>
            <a:pPr lvl="1">
              <a:defRPr/>
            </a:pPr>
            <a:r>
              <a:rPr lang="en-US" altLang="en-US" dirty="0" smtClean="0"/>
              <a:t>doesn’</a:t>
            </a:r>
            <a:r>
              <a:rPr lang="en-US" altLang="ja-JP" dirty="0" smtClean="0"/>
              <a:t>t </a:t>
            </a:r>
            <a:r>
              <a:rPr lang="en-US" altLang="ja-JP" dirty="0" err="1" smtClean="0"/>
              <a:t>ack</a:t>
            </a:r>
            <a:r>
              <a:rPr lang="en-US" altLang="ja-JP" dirty="0" smtClean="0"/>
              <a:t> packet if there’s a gap</a:t>
            </a:r>
          </a:p>
          <a:p>
            <a:pPr>
              <a:lnSpc>
                <a:spcPct val="75000"/>
              </a:lnSpc>
              <a:defRPr/>
            </a:pPr>
            <a:r>
              <a:rPr lang="en-US" altLang="en-US" dirty="0" smtClean="0"/>
              <a:t>sender has </a:t>
            </a:r>
            <a:r>
              <a:rPr lang="en-US" altLang="en-US" dirty="0" smtClean="0">
                <a:solidFill>
                  <a:srgbClr val="0070C0"/>
                </a:solidFill>
              </a:rPr>
              <a:t>timer for oldest </a:t>
            </a:r>
            <a:r>
              <a:rPr lang="en-US" altLang="en-US" dirty="0" err="1" smtClean="0">
                <a:solidFill>
                  <a:srgbClr val="0070C0"/>
                </a:solidFill>
              </a:rPr>
              <a:t>unacked</a:t>
            </a:r>
            <a:r>
              <a:rPr lang="en-US" altLang="en-US" dirty="0" smtClean="0">
                <a:solidFill>
                  <a:srgbClr val="0070C0"/>
                </a:solidFill>
              </a:rPr>
              <a:t> packet</a:t>
            </a:r>
          </a:p>
          <a:p>
            <a:pPr lvl="1">
              <a:defRPr/>
            </a:pPr>
            <a:r>
              <a:rPr lang="en-US" altLang="en-US" dirty="0" smtClean="0"/>
              <a:t>when timer expires, retransmit </a:t>
            </a:r>
            <a:r>
              <a:rPr lang="en-US" altLang="en-US" i="1" u="sng" dirty="0" smtClean="0">
                <a:solidFill>
                  <a:srgbClr val="FF0000"/>
                </a:solidFill>
              </a:rPr>
              <a:t>‘all’</a:t>
            </a:r>
            <a:r>
              <a:rPr lang="en-US" altLang="en-US" u="sng" dirty="0" smtClean="0">
                <a:solidFill>
                  <a:srgbClr val="FF0000"/>
                </a:solidFill>
              </a:rPr>
              <a:t> </a:t>
            </a:r>
            <a:r>
              <a:rPr lang="en-US" altLang="en-US" u="sng" dirty="0" err="1" smtClean="0">
                <a:solidFill>
                  <a:srgbClr val="FF0000"/>
                </a:solidFill>
              </a:rPr>
              <a:t>unacked</a:t>
            </a:r>
            <a:r>
              <a:rPr lang="en-US" altLang="en-US" u="sng" dirty="0" smtClean="0">
                <a:solidFill>
                  <a:srgbClr val="FF0000"/>
                </a:solidFill>
              </a:rPr>
              <a:t> packets</a:t>
            </a:r>
          </a:p>
        </p:txBody>
      </p:sp>
      <p:sp>
        <p:nvSpPr>
          <p:cNvPr id="471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73600" y="1455738"/>
            <a:ext cx="4289425" cy="4648200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Selective Repeat:</a:t>
            </a:r>
          </a:p>
          <a:p>
            <a:pPr>
              <a:lnSpc>
                <a:spcPct val="75000"/>
              </a:lnSpc>
              <a:defRPr/>
            </a:pPr>
            <a:r>
              <a:rPr lang="en-US" altLang="en-US" dirty="0" smtClean="0"/>
              <a:t>sender can have </a:t>
            </a:r>
            <a:r>
              <a:rPr lang="en-US" altLang="en-US" dirty="0" smtClean="0">
                <a:solidFill>
                  <a:srgbClr val="0070C0"/>
                </a:solidFill>
              </a:rPr>
              <a:t>up to N </a:t>
            </a:r>
            <a:r>
              <a:rPr lang="en-US" altLang="en-US" dirty="0" err="1" smtClean="0">
                <a:solidFill>
                  <a:srgbClr val="0070C0"/>
                </a:solidFill>
              </a:rPr>
              <a:t>unack</a:t>
            </a:r>
            <a:r>
              <a:rPr lang="en-US" altLang="ja-JP" dirty="0" err="1" smtClean="0">
                <a:solidFill>
                  <a:srgbClr val="0070C0"/>
                </a:solidFill>
              </a:rPr>
              <a:t>ed</a:t>
            </a:r>
            <a:r>
              <a:rPr lang="en-US" altLang="ja-JP" dirty="0" smtClean="0">
                <a:solidFill>
                  <a:srgbClr val="0070C0"/>
                </a:solidFill>
              </a:rPr>
              <a:t> packets</a:t>
            </a:r>
            <a:r>
              <a:rPr lang="en-US" altLang="ja-JP" dirty="0" smtClean="0"/>
              <a:t> in pipeline</a:t>
            </a:r>
          </a:p>
          <a:p>
            <a:pPr>
              <a:lnSpc>
                <a:spcPct val="75000"/>
              </a:lnSpc>
              <a:defRPr/>
            </a:pPr>
            <a:r>
              <a:rPr lang="en-US" altLang="en-US" dirty="0"/>
              <a:t>receiver sends </a:t>
            </a:r>
            <a:r>
              <a:rPr lang="en-US" altLang="en-US" i="1" u="sng" dirty="0" smtClean="0">
                <a:solidFill>
                  <a:srgbClr val="CC0000"/>
                </a:solidFill>
              </a:rPr>
              <a:t>individual </a:t>
            </a:r>
            <a:r>
              <a:rPr lang="en-US" altLang="en-US" i="1" u="sng" dirty="0" err="1" smtClean="0">
                <a:solidFill>
                  <a:srgbClr val="CC0000"/>
                </a:solidFill>
              </a:rPr>
              <a:t>ack</a:t>
            </a:r>
            <a:r>
              <a:rPr lang="en-US" altLang="en-US" dirty="0" smtClean="0"/>
              <a:t> for each packet</a:t>
            </a:r>
          </a:p>
          <a:p>
            <a:pPr>
              <a:lnSpc>
                <a:spcPct val="70000"/>
              </a:lnSpc>
              <a:defRPr/>
            </a:pPr>
            <a:endParaRPr lang="en-US" altLang="en-US" dirty="0" smtClean="0"/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endParaRPr lang="en-US" altLang="en-US" dirty="0" smtClean="0"/>
          </a:p>
          <a:p>
            <a:pPr>
              <a:lnSpc>
                <a:spcPct val="75000"/>
              </a:lnSpc>
              <a:spcBef>
                <a:spcPct val="0"/>
              </a:spcBef>
              <a:defRPr/>
            </a:pPr>
            <a:r>
              <a:rPr lang="en-US" altLang="en-US" dirty="0" smtClean="0"/>
              <a:t>sender maintains </a:t>
            </a:r>
            <a:r>
              <a:rPr lang="en-US" altLang="en-US" dirty="0" smtClean="0">
                <a:solidFill>
                  <a:srgbClr val="0070C0"/>
                </a:solidFill>
              </a:rPr>
              <a:t>timer for each </a:t>
            </a:r>
            <a:r>
              <a:rPr lang="en-US" altLang="en-US" dirty="0" err="1" smtClean="0">
                <a:solidFill>
                  <a:srgbClr val="0070C0"/>
                </a:solidFill>
              </a:rPr>
              <a:t>unacked</a:t>
            </a:r>
            <a:r>
              <a:rPr lang="en-US" altLang="en-US" dirty="0" smtClean="0">
                <a:solidFill>
                  <a:srgbClr val="0070C0"/>
                </a:solidFill>
              </a:rPr>
              <a:t> packet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dirty="0" smtClean="0"/>
              <a:t>when timer expires, retransmit </a:t>
            </a:r>
            <a:r>
              <a:rPr lang="en-US" altLang="en-US" u="sng" dirty="0" smtClean="0">
                <a:solidFill>
                  <a:srgbClr val="FF0000"/>
                </a:solidFill>
              </a:rPr>
              <a:t>only ‘</a:t>
            </a:r>
            <a:r>
              <a:rPr lang="en-US" altLang="en-US" i="1" u="sng" dirty="0" smtClean="0">
                <a:solidFill>
                  <a:srgbClr val="FF0000"/>
                </a:solidFill>
              </a:rPr>
              <a:t>that’</a:t>
            </a:r>
            <a:r>
              <a:rPr lang="en-US" altLang="en-US" u="sng" dirty="0" smtClean="0">
                <a:solidFill>
                  <a:srgbClr val="FF0000"/>
                </a:solidFill>
              </a:rPr>
              <a:t> </a:t>
            </a:r>
            <a:r>
              <a:rPr lang="en-US" altLang="en-US" u="sng" dirty="0" err="1" smtClean="0">
                <a:solidFill>
                  <a:srgbClr val="FF0000"/>
                </a:solidFill>
              </a:rPr>
              <a:t>unacked</a:t>
            </a:r>
            <a:r>
              <a:rPr lang="en-US" altLang="en-US" u="sng" dirty="0" smtClean="0">
                <a:solidFill>
                  <a:srgbClr val="FF0000"/>
                </a:solidFill>
              </a:rPr>
              <a:t> packet</a:t>
            </a:r>
          </a:p>
          <a:p>
            <a:pPr>
              <a:lnSpc>
                <a:spcPct val="70000"/>
              </a:lnSpc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780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1168660" y="4836775"/>
            <a:ext cx="5355705" cy="439962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09801" y="5624511"/>
            <a:ext cx="5943600" cy="369889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74713" y="5936993"/>
            <a:ext cx="1106487" cy="369889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813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813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8580D50B-FD92-4655-998F-5388E6CCB7FA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Go-Back-N: sender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14450"/>
            <a:ext cx="8324850" cy="1219200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k-bit </a:t>
            </a:r>
            <a:r>
              <a:rPr lang="en-US" altLang="en-US" sz="2400" dirty="0" err="1" smtClean="0"/>
              <a:t>seq</a:t>
            </a:r>
            <a:r>
              <a:rPr lang="en-US" altLang="en-US" sz="2400" dirty="0" smtClean="0"/>
              <a:t> # in </a:t>
            </a:r>
            <a:r>
              <a:rPr lang="en-US" altLang="en-US" sz="2400" dirty="0" err="1" smtClean="0"/>
              <a:t>pkt</a:t>
            </a:r>
            <a:r>
              <a:rPr lang="en-US" altLang="en-US" sz="2400" dirty="0" smtClean="0"/>
              <a:t> header</a:t>
            </a:r>
          </a:p>
          <a:p>
            <a:pPr>
              <a:defRPr/>
            </a:pPr>
            <a:r>
              <a:rPr lang="en-US" altLang="ja-JP" sz="2400" dirty="0" smtClean="0"/>
              <a:t>“window” of up to N, consecutive </a:t>
            </a:r>
            <a:r>
              <a:rPr lang="en-US" altLang="ja-JP" sz="2400" dirty="0" err="1" smtClean="0"/>
              <a:t>unack’ed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pkts</a:t>
            </a:r>
            <a:r>
              <a:rPr lang="en-US" altLang="ja-JP" sz="2400" dirty="0" smtClean="0"/>
              <a:t> allowed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pic>
        <p:nvPicPr>
          <p:cNvPr id="49158" name="Picture 4" descr="gbn_seq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2263775"/>
            <a:ext cx="80994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Rectangle 5"/>
          <p:cNvSpPr>
            <a:spLocks noChangeArrowheads="1"/>
          </p:cNvSpPr>
          <p:nvPr/>
        </p:nvSpPr>
        <p:spPr bwMode="auto">
          <a:xfrm>
            <a:off x="476250" y="4149725"/>
            <a:ext cx="83248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688975" indent="-231775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ACK(n): ACKs all </a:t>
            </a:r>
            <a:r>
              <a:rPr lang="en-US" altLang="en-US" sz="2400" dirty="0" err="1" smtClean="0">
                <a:solidFill>
                  <a:srgbClr val="000000"/>
                </a:solidFill>
                <a:latin typeface="Gill Sans MT" pitchFamily="34" charset="0"/>
              </a:rPr>
              <a:t>pkts</a:t>
            </a: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 up to, including </a:t>
            </a:r>
            <a:r>
              <a:rPr lang="en-US" altLang="en-US" sz="2400" dirty="0" err="1" smtClean="0">
                <a:solidFill>
                  <a:srgbClr val="000000"/>
                </a:solidFill>
                <a:latin typeface="Gill Sans MT" pitchFamily="34" charset="0"/>
              </a:rPr>
              <a:t>seq</a:t>
            </a: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 # n – </a:t>
            </a:r>
            <a:r>
              <a:rPr lang="en-US" altLang="ja-JP" sz="2400" i="1" dirty="0" smtClean="0">
                <a:solidFill>
                  <a:srgbClr val="CC0000"/>
                </a:solidFill>
                <a:latin typeface="Gill Sans MT" pitchFamily="34" charset="0"/>
              </a:rPr>
              <a:t>“cumulative ACK”</a:t>
            </a:r>
          </a:p>
          <a:p>
            <a:pPr lvl="1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may receive duplicate ACKs (see receiver)</a:t>
            </a:r>
            <a:endParaRPr lang="en-US" altLang="en-US" sz="2000" dirty="0" smtClean="0">
              <a:solidFill>
                <a:srgbClr val="000000"/>
              </a:solidFill>
              <a:latin typeface="Gill Sans MT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timer for oldest in-flight </a:t>
            </a:r>
            <a:r>
              <a:rPr lang="en-US" altLang="en-US" sz="2400" dirty="0" err="1" smtClean="0">
                <a:solidFill>
                  <a:srgbClr val="000000"/>
                </a:solidFill>
                <a:latin typeface="Gill Sans MT" pitchFamily="34" charset="0"/>
              </a:rPr>
              <a:t>pkt</a:t>
            </a:r>
            <a:endParaRPr lang="en-US" altLang="en-US" sz="2400" dirty="0" smtClean="0">
              <a:solidFill>
                <a:srgbClr val="000000"/>
              </a:solidFill>
              <a:latin typeface="Gill Sans MT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i="1" dirty="0" smtClean="0">
                <a:solidFill>
                  <a:srgbClr val="000000"/>
                </a:solidFill>
                <a:latin typeface="Gill Sans MT" pitchFamily="34" charset="0"/>
              </a:rPr>
              <a:t>timeout(n):</a:t>
            </a: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 retransmit packet n and all higher </a:t>
            </a:r>
            <a:r>
              <a:rPr lang="en-US" altLang="en-US" sz="2400" dirty="0" err="1" smtClean="0">
                <a:solidFill>
                  <a:srgbClr val="000000"/>
                </a:solidFill>
                <a:latin typeface="Gill Sans MT" pitchFamily="34" charset="0"/>
              </a:rPr>
              <a:t>seq</a:t>
            </a: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 # </a:t>
            </a:r>
            <a:r>
              <a:rPr lang="en-US" altLang="en-US" sz="2400" dirty="0" err="1" smtClean="0">
                <a:solidFill>
                  <a:srgbClr val="000000"/>
                </a:solidFill>
                <a:latin typeface="Gill Sans MT" pitchFamily="34" charset="0"/>
              </a:rPr>
              <a:t>pkts</a:t>
            </a: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 in window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endParaRPr lang="en-US" altLang="en-US" sz="2800" dirty="0" smtClean="0">
              <a:solidFill>
                <a:srgbClr val="000000"/>
              </a:solidFill>
              <a:latin typeface="Gill Sans MT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endParaRPr lang="en-US" altLang="en-US" sz="2800" dirty="0" smtClean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48136" name="Rectangle 6"/>
          <p:cNvSpPr>
            <a:spLocks noChangeArrowheads="1"/>
          </p:cNvSpPr>
          <p:nvPr/>
        </p:nvSpPr>
        <p:spPr bwMode="auto">
          <a:xfrm>
            <a:off x="1639888" y="2789238"/>
            <a:ext cx="2206625" cy="636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49161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850900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0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A6E47347-BB58-4E98-96A4-80FBFE300F66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700087"/>
          </a:xfrm>
        </p:spPr>
        <p:txBody>
          <a:bodyPr/>
          <a:lstStyle/>
          <a:p>
            <a:pPr>
              <a:defRPr/>
            </a:pPr>
            <a:r>
              <a:rPr lang="en-US" altLang="en-US" sz="3600" smtClean="0"/>
              <a:t>GBN: sender extended FSM</a:t>
            </a:r>
            <a:endParaRPr lang="en-US" altLang="en-US" smtClean="0"/>
          </a:p>
        </p:txBody>
      </p:sp>
      <p:grpSp>
        <p:nvGrpSpPr>
          <p:cNvPr id="50181" name="Group 3"/>
          <p:cNvGrpSpPr>
            <a:grpSpLocks/>
          </p:cNvGrpSpPr>
          <p:nvPr/>
        </p:nvGrpSpPr>
        <p:grpSpPr bwMode="auto">
          <a:xfrm>
            <a:off x="3535363" y="3743325"/>
            <a:ext cx="800100" cy="657225"/>
            <a:chOff x="1939" y="2515"/>
            <a:chExt cx="504" cy="414"/>
          </a:xfrm>
        </p:grpSpPr>
        <p:sp>
          <p:nvSpPr>
            <p:cNvPr id="50202" name="Oval 4"/>
            <p:cNvSpPr>
              <a:spLocks noChangeArrowheads="1"/>
            </p:cNvSpPr>
            <p:nvPr/>
          </p:nvSpPr>
          <p:spPr bwMode="auto">
            <a:xfrm>
              <a:off x="2004" y="2515"/>
              <a:ext cx="420" cy="41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50203" name="Text Box 5"/>
            <p:cNvSpPr txBox="1">
              <a:spLocks noChangeArrowheads="1"/>
            </p:cNvSpPr>
            <p:nvPr/>
          </p:nvSpPr>
          <p:spPr bwMode="auto">
            <a:xfrm>
              <a:off x="1939" y="2611"/>
              <a:ext cx="504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Wait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2028825" y="2830513"/>
            <a:ext cx="1624013" cy="1069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4751388" y="3810000"/>
            <a:ext cx="277653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start_timer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udt_send(sndpkt[base])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udt_send(sndpkt[base+1])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…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udt_send(sndpkt[nextseqnum-1])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4773613" y="3575050"/>
            <a:ext cx="1100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timeout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4857750" y="3851275"/>
            <a:ext cx="1619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86" name="Freeform 10"/>
          <p:cNvSpPr>
            <a:spLocks/>
          </p:cNvSpPr>
          <p:nvPr/>
        </p:nvSpPr>
        <p:spPr bwMode="auto">
          <a:xfrm>
            <a:off x="4360863" y="3498850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3194050" y="1069975"/>
            <a:ext cx="2333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rdt_send(data)</a:t>
            </a: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3302000" y="1389063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3194050" y="1411288"/>
            <a:ext cx="55213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if (nextseqnum &lt; base+N) {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 sndpkt[nextseqnum] = make_pkt(nextseqnum,data,chksum)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 udt_send(sndpkt[nextseqnum])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 if (base == nextseqnum)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    start_timer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 nextseqnum++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 }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else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refuse_data(data)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0" name="Freeform 14"/>
          <p:cNvSpPr>
            <a:spLocks/>
          </p:cNvSpPr>
          <p:nvPr/>
        </p:nvSpPr>
        <p:spPr bwMode="auto">
          <a:xfrm rot="5142103" flipH="1">
            <a:off x="3787776" y="2933700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3343275" y="5478463"/>
            <a:ext cx="36861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base = getacknum(rcvpkt)+1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If (base == nextseqnum)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 stop_timer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else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 start_timer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3355975" y="4978400"/>
            <a:ext cx="28336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notcorrupt(rcvpkt) 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>
            <a:off x="3448050" y="5502275"/>
            <a:ext cx="1619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94" name="Freeform 18"/>
          <p:cNvSpPr>
            <a:spLocks/>
          </p:cNvSpPr>
          <p:nvPr/>
        </p:nvSpPr>
        <p:spPr bwMode="auto">
          <a:xfrm>
            <a:off x="3505200" y="4446588"/>
            <a:ext cx="1054100" cy="674687"/>
          </a:xfrm>
          <a:custGeom>
            <a:avLst/>
            <a:gdLst>
              <a:gd name="T0" fmla="*/ 2147483647 w 664"/>
              <a:gd name="T1" fmla="*/ 2147483647 h 425"/>
              <a:gd name="T2" fmla="*/ 2147483647 w 664"/>
              <a:gd name="T3" fmla="*/ 0 h 4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64" h="425">
                <a:moveTo>
                  <a:pt x="241" y="20"/>
                </a:moveTo>
                <a:cubicBezTo>
                  <a:pt x="0" y="393"/>
                  <a:pt x="664" y="425"/>
                  <a:pt x="388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1614488" y="3257550"/>
            <a:ext cx="803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1487488" y="3227388"/>
            <a:ext cx="1485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base=1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nextseqnum=1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1250950" y="4289425"/>
            <a:ext cx="20478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&amp;&amp; corrupt(rcvpkt)</a:t>
            </a: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8" name="Line 22"/>
          <p:cNvSpPr>
            <a:spLocks noChangeShapeType="1"/>
          </p:cNvSpPr>
          <p:nvPr/>
        </p:nvSpPr>
        <p:spPr bwMode="auto">
          <a:xfrm flipV="1">
            <a:off x="1343025" y="4787900"/>
            <a:ext cx="1520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99" name="Freeform 23"/>
          <p:cNvSpPr>
            <a:spLocks/>
          </p:cNvSpPr>
          <p:nvPr/>
        </p:nvSpPr>
        <p:spPr bwMode="auto">
          <a:xfrm>
            <a:off x="2898775" y="4221163"/>
            <a:ext cx="695325" cy="638175"/>
          </a:xfrm>
          <a:custGeom>
            <a:avLst/>
            <a:gdLst>
              <a:gd name="T0" fmla="*/ 2147483647 w 1095"/>
              <a:gd name="T1" fmla="*/ 0 h 1005"/>
              <a:gd name="T2" fmla="*/ 2147483647 w 1095"/>
              <a:gd name="T3" fmla="*/ 2147483647 h 10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95" h="1005">
                <a:moveTo>
                  <a:pt x="1005" y="0"/>
                </a:moveTo>
                <a:cubicBezTo>
                  <a:pt x="0" y="30"/>
                  <a:pt x="645" y="1005"/>
                  <a:pt x="1095" y="16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1530350" y="29273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pic>
        <p:nvPicPr>
          <p:cNvPr id="50201" name="Picture 2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7604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5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1219200" y="5207953"/>
            <a:ext cx="2606675" cy="439962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502295" y="5644212"/>
            <a:ext cx="5355705" cy="439962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497273" y="6066431"/>
            <a:ext cx="5208328" cy="439962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91210" y="3636963"/>
            <a:ext cx="7688263" cy="412525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106424" y="4047773"/>
            <a:ext cx="4608575" cy="412525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527937" y="4450064"/>
            <a:ext cx="3806063" cy="412525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17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000000"/>
                </a:solidFill>
              </a:rPr>
              <a:t>Transport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017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BB234E0D-26EE-430D-AC99-D1E55F1FE362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64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1205" name="Oval 4"/>
          <p:cNvSpPr>
            <a:spLocks noChangeArrowheads="1"/>
          </p:cNvSpPr>
          <p:nvPr/>
        </p:nvSpPr>
        <p:spPr bwMode="auto">
          <a:xfrm>
            <a:off x="3159125" y="2041525"/>
            <a:ext cx="666750" cy="6572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3068638" y="2209800"/>
            <a:ext cx="800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Wait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7" name="Line 6"/>
          <p:cNvSpPr>
            <a:spLocks noChangeShapeType="1"/>
          </p:cNvSpPr>
          <p:nvPr/>
        </p:nvSpPr>
        <p:spPr bwMode="auto">
          <a:xfrm>
            <a:off x="844550" y="1881188"/>
            <a:ext cx="2298700" cy="4746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1208" name="Text Box 7"/>
          <p:cNvSpPr txBox="1">
            <a:spLocks noChangeArrowheads="1"/>
          </p:cNvSpPr>
          <p:nvPr/>
        </p:nvSpPr>
        <p:spPr bwMode="auto">
          <a:xfrm>
            <a:off x="2557463" y="1468438"/>
            <a:ext cx="16176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9" name="Text Box 8"/>
          <p:cNvSpPr txBox="1">
            <a:spLocks noChangeArrowheads="1"/>
          </p:cNvSpPr>
          <p:nvPr/>
        </p:nvSpPr>
        <p:spPr bwMode="auto">
          <a:xfrm>
            <a:off x="2597150" y="1192213"/>
            <a:ext cx="7254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default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0" name="Line 9"/>
          <p:cNvSpPr>
            <a:spLocks noChangeShapeType="1"/>
          </p:cNvSpPr>
          <p:nvPr/>
        </p:nvSpPr>
        <p:spPr bwMode="auto">
          <a:xfrm>
            <a:off x="2678113" y="1489075"/>
            <a:ext cx="8159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1211" name="Freeform 10"/>
          <p:cNvSpPr>
            <a:spLocks/>
          </p:cNvSpPr>
          <p:nvPr/>
        </p:nvSpPr>
        <p:spPr bwMode="auto">
          <a:xfrm>
            <a:off x="3832225" y="1784350"/>
            <a:ext cx="828675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1212" name="Text Box 11"/>
          <p:cNvSpPr txBox="1">
            <a:spLocks noChangeArrowheads="1"/>
          </p:cNvSpPr>
          <p:nvPr/>
        </p:nvSpPr>
        <p:spPr bwMode="auto">
          <a:xfrm>
            <a:off x="4325938" y="1554163"/>
            <a:ext cx="357028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&amp;&amp; notcurrupt(rcvpkt)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&amp;&amp; hasseqnum(rcvpkt,expectedseqnum) 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3" name="Line 12"/>
          <p:cNvSpPr>
            <a:spLocks noChangeShapeType="1"/>
          </p:cNvSpPr>
          <p:nvPr/>
        </p:nvSpPr>
        <p:spPr bwMode="auto">
          <a:xfrm>
            <a:off x="4395788" y="2246313"/>
            <a:ext cx="3175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1214" name="Text Box 13"/>
          <p:cNvSpPr txBox="1">
            <a:spLocks noChangeArrowheads="1"/>
          </p:cNvSpPr>
          <p:nvPr/>
        </p:nvSpPr>
        <p:spPr bwMode="auto">
          <a:xfrm>
            <a:off x="4330700" y="2289175"/>
            <a:ext cx="431482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make_pkt(expectedseqnum,ACK,chksum)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expectedseqnum++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5" name="Freeform 14"/>
          <p:cNvSpPr>
            <a:spLocks/>
          </p:cNvSpPr>
          <p:nvPr/>
        </p:nvSpPr>
        <p:spPr bwMode="auto">
          <a:xfrm rot="5142103" flipH="1">
            <a:off x="3305176" y="1260475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1216" name="Line 15"/>
          <p:cNvSpPr>
            <a:spLocks noChangeShapeType="1"/>
          </p:cNvSpPr>
          <p:nvPr/>
        </p:nvSpPr>
        <p:spPr bwMode="auto">
          <a:xfrm>
            <a:off x="784225" y="2293938"/>
            <a:ext cx="1238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1217" name="Text Box 16"/>
          <p:cNvSpPr txBox="1">
            <a:spLocks noChangeArrowheads="1"/>
          </p:cNvSpPr>
          <p:nvPr/>
        </p:nvSpPr>
        <p:spPr bwMode="auto">
          <a:xfrm>
            <a:off x="693738" y="2314575"/>
            <a:ext cx="3641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expectedseqnum=1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make_pkt(expectedseqnum,ACK,chksum)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4" name="Text Box 17"/>
          <p:cNvSpPr txBox="1">
            <a:spLocks noChangeArrowheads="1"/>
          </p:cNvSpPr>
          <p:nvPr/>
        </p:nvSpPr>
        <p:spPr bwMode="auto">
          <a:xfrm>
            <a:off x="730250" y="199072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sp>
        <p:nvSpPr>
          <p:cNvPr id="50195" name="Rectangle 19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700087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GBN: receiver extended FSM</a:t>
            </a:r>
          </a:p>
        </p:txBody>
      </p:sp>
      <p:pic>
        <p:nvPicPr>
          <p:cNvPr id="51220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8064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01688" y="3641725"/>
            <a:ext cx="8148637" cy="285432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dirty="0" smtClean="0"/>
              <a:t>ACK-only: always send ACK for correctly-received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with highest </a:t>
            </a:r>
            <a:r>
              <a:rPr lang="en-US" altLang="en-US" i="1" dirty="0" smtClean="0">
                <a:solidFill>
                  <a:srgbClr val="CC0000"/>
                </a:solidFill>
              </a:rPr>
              <a:t>in-order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</a:t>
            </a:r>
          </a:p>
          <a:p>
            <a:pPr lvl="1">
              <a:defRPr/>
            </a:pPr>
            <a:r>
              <a:rPr lang="en-US" altLang="en-US" dirty="0" smtClean="0"/>
              <a:t>may generate duplicate ACKs</a:t>
            </a:r>
          </a:p>
          <a:p>
            <a:pPr lvl="1">
              <a:defRPr/>
            </a:pPr>
            <a:r>
              <a:rPr lang="en-US" altLang="en-US" dirty="0" smtClean="0"/>
              <a:t>need only remember </a:t>
            </a:r>
            <a:r>
              <a:rPr lang="en-US" altLang="en-US" b="1" dirty="0" err="1" smtClean="0">
                <a:latin typeface="Courier New" pitchFamily="49" charset="0"/>
              </a:rPr>
              <a:t>expectedseqnum</a:t>
            </a:r>
            <a:endParaRPr lang="en-US" altLang="en-US" b="1" dirty="0" smtClean="0">
              <a:latin typeface="Courier New" pitchFamily="49" charset="0"/>
            </a:endParaRPr>
          </a:p>
          <a:p>
            <a:pPr>
              <a:defRPr/>
            </a:pPr>
            <a:r>
              <a:rPr lang="en-US" altLang="en-US" dirty="0" smtClean="0"/>
              <a:t>out-of-order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: </a:t>
            </a:r>
          </a:p>
          <a:p>
            <a:pPr lvl="1">
              <a:defRPr/>
            </a:pPr>
            <a:r>
              <a:rPr lang="en-US" altLang="en-US" dirty="0" smtClean="0"/>
              <a:t>discard (don</a:t>
            </a:r>
            <a:r>
              <a:rPr lang="en-US" altLang="ja-JP" dirty="0" smtClean="0"/>
              <a:t>’t buffer): </a:t>
            </a:r>
            <a:r>
              <a:rPr lang="en-US" altLang="ja-JP" i="1" dirty="0" smtClean="0">
                <a:solidFill>
                  <a:srgbClr val="CC0000"/>
                </a:solidFill>
              </a:rPr>
              <a:t>no receiver buffering!</a:t>
            </a:r>
          </a:p>
          <a:p>
            <a:pPr lvl="1">
              <a:defRPr/>
            </a:pPr>
            <a:r>
              <a:rPr lang="en-US" altLang="en-US" dirty="0" smtClean="0"/>
              <a:t>re-ACK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with highest in-order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</a:t>
            </a:r>
          </a:p>
        </p:txBody>
      </p:sp>
    </p:spTree>
    <p:extLst>
      <p:ext uri="{BB962C8B-B14F-4D97-AF65-F5344CB8AC3E}">
        <p14:creationId xmlns:p14="http://schemas.microsoft.com/office/powerpoint/2010/main" val="215438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4EF63F7D-B521-4776-8A33-8CD96CA68A5F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65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04788"/>
            <a:ext cx="7772400" cy="65087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GBN in action</a:t>
            </a:r>
            <a:endParaRPr lang="en-US" altLang="en-US" smtClean="0"/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2632075" y="1412875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pkt0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pkt1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pkt2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pkt3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(wait)</a:t>
            </a:r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2952750" y="10414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51207" name="Text Box 6"/>
          <p:cNvSpPr txBox="1">
            <a:spLocks noChangeArrowheads="1"/>
          </p:cNvSpPr>
          <p:nvPr/>
        </p:nvSpPr>
        <p:spPr bwMode="auto">
          <a:xfrm>
            <a:off x="5983288" y="1060450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51208" name="Line 14"/>
          <p:cNvSpPr>
            <a:spLocks noChangeShapeType="1"/>
          </p:cNvSpPr>
          <p:nvPr/>
        </p:nvSpPr>
        <p:spPr bwMode="auto">
          <a:xfrm>
            <a:off x="6057900" y="1658938"/>
            <a:ext cx="11113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09" name="Text Box 15"/>
          <p:cNvSpPr txBox="1">
            <a:spLocks noChangeArrowheads="1"/>
          </p:cNvSpPr>
          <p:nvPr/>
        </p:nvSpPr>
        <p:spPr bwMode="auto">
          <a:xfrm>
            <a:off x="6000750" y="1854200"/>
            <a:ext cx="25685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pkt0, send ack0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pkt1, send ack1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pkt3, discard,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          (re)send ack1</a:t>
            </a:r>
          </a:p>
        </p:txBody>
      </p:sp>
      <p:sp>
        <p:nvSpPr>
          <p:cNvPr id="51210" name="Text Box 22"/>
          <p:cNvSpPr txBox="1">
            <a:spLocks noChangeArrowheads="1"/>
          </p:cNvSpPr>
          <p:nvPr/>
        </p:nvSpPr>
        <p:spPr bwMode="auto">
          <a:xfrm>
            <a:off x="1776413" y="3016250"/>
            <a:ext cx="21542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rcv ack0, send pkt4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rcv ack1, send pkt5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pic>
        <p:nvPicPr>
          <p:cNvPr id="52235" name="Picture 34" descr="alarm_clock_ring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164013"/>
            <a:ext cx="436563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2" name="Text Box 35"/>
          <p:cNvSpPr txBox="1">
            <a:spLocks noChangeArrowheads="1"/>
          </p:cNvSpPr>
          <p:nvPr/>
        </p:nvSpPr>
        <p:spPr bwMode="auto">
          <a:xfrm>
            <a:off x="2311400" y="4379913"/>
            <a:ext cx="1538288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i="1" smtClean="0">
                <a:solidFill>
                  <a:srgbClr val="FF0000"/>
                </a:solidFill>
              </a:rPr>
              <a:t>pkt 2 timeout</a:t>
            </a:r>
          </a:p>
        </p:txBody>
      </p:sp>
      <p:sp>
        <p:nvSpPr>
          <p:cNvPr id="51213" name="Text Box 36"/>
          <p:cNvSpPr txBox="1">
            <a:spLocks noChangeArrowheads="1"/>
          </p:cNvSpPr>
          <p:nvPr/>
        </p:nvSpPr>
        <p:spPr bwMode="auto">
          <a:xfrm>
            <a:off x="2636838" y="4594225"/>
            <a:ext cx="124618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pkt2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pkt3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pkt4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pkt5</a:t>
            </a:r>
          </a:p>
        </p:txBody>
      </p:sp>
      <p:sp>
        <p:nvSpPr>
          <p:cNvPr id="51214" name="Line 7"/>
          <p:cNvSpPr>
            <a:spLocks noChangeShapeType="1"/>
          </p:cNvSpPr>
          <p:nvPr/>
        </p:nvSpPr>
        <p:spPr bwMode="auto">
          <a:xfrm>
            <a:off x="3922713" y="16065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5" name="Line 11"/>
          <p:cNvSpPr>
            <a:spLocks noChangeShapeType="1"/>
          </p:cNvSpPr>
          <p:nvPr/>
        </p:nvSpPr>
        <p:spPr bwMode="auto">
          <a:xfrm>
            <a:off x="3921125" y="1881188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6" name="Line 12"/>
          <p:cNvSpPr>
            <a:spLocks noChangeShapeType="1"/>
          </p:cNvSpPr>
          <p:nvPr/>
        </p:nvSpPr>
        <p:spPr bwMode="auto">
          <a:xfrm>
            <a:off x="3937000" y="2144713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7" name="Line 13"/>
          <p:cNvSpPr>
            <a:spLocks noChangeShapeType="1"/>
          </p:cNvSpPr>
          <p:nvPr/>
        </p:nvSpPr>
        <p:spPr bwMode="auto">
          <a:xfrm>
            <a:off x="3943350" y="2430463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8" name="Line 17"/>
          <p:cNvSpPr>
            <a:spLocks noChangeShapeType="1"/>
          </p:cNvSpPr>
          <p:nvPr/>
        </p:nvSpPr>
        <p:spPr bwMode="auto">
          <a:xfrm flipH="1">
            <a:off x="3929063" y="2130425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4699000" y="2179638"/>
            <a:ext cx="341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4857750" y="2200275"/>
            <a:ext cx="522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smtClean="0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>
            <a:off x="3925888" y="2416175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2" name="Line 24"/>
          <p:cNvSpPr>
            <a:spLocks noChangeShapeType="1"/>
          </p:cNvSpPr>
          <p:nvPr/>
        </p:nvSpPr>
        <p:spPr bwMode="auto">
          <a:xfrm>
            <a:off x="3929063" y="3252788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3" name="Line 25"/>
          <p:cNvSpPr>
            <a:spLocks noChangeShapeType="1"/>
          </p:cNvSpPr>
          <p:nvPr/>
        </p:nvSpPr>
        <p:spPr bwMode="auto">
          <a:xfrm>
            <a:off x="3960813" y="3571875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4" name="Line 26"/>
          <p:cNvSpPr>
            <a:spLocks noChangeShapeType="1"/>
          </p:cNvSpPr>
          <p:nvPr/>
        </p:nvSpPr>
        <p:spPr bwMode="auto">
          <a:xfrm flipH="1">
            <a:off x="3957638" y="2946400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52249" name="Group 29"/>
          <p:cNvGrpSpPr>
            <a:grpSpLocks/>
          </p:cNvGrpSpPr>
          <p:nvPr/>
        </p:nvGrpSpPr>
        <p:grpSpPr bwMode="auto">
          <a:xfrm>
            <a:off x="3817938" y="2135188"/>
            <a:ext cx="103187" cy="2462212"/>
            <a:chOff x="3651" y="1878"/>
            <a:chExt cx="78" cy="963"/>
          </a:xfrm>
        </p:grpSpPr>
        <p:sp>
          <p:nvSpPr>
            <p:cNvPr id="51271" name="Line 30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72" name="Line 31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73" name="Line 32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51226" name="Line 37"/>
          <p:cNvSpPr>
            <a:spLocks noChangeShapeType="1"/>
          </p:cNvSpPr>
          <p:nvPr/>
        </p:nvSpPr>
        <p:spPr bwMode="auto">
          <a:xfrm>
            <a:off x="3937000" y="47656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7" name="Line 38"/>
          <p:cNvSpPr>
            <a:spLocks noChangeShapeType="1"/>
          </p:cNvSpPr>
          <p:nvPr/>
        </p:nvSpPr>
        <p:spPr bwMode="auto">
          <a:xfrm>
            <a:off x="3929063" y="50101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8" name="Line 39"/>
          <p:cNvSpPr>
            <a:spLocks noChangeShapeType="1"/>
          </p:cNvSpPr>
          <p:nvPr/>
        </p:nvSpPr>
        <p:spPr bwMode="auto">
          <a:xfrm>
            <a:off x="3922713" y="524351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9" name="Line 40"/>
          <p:cNvSpPr>
            <a:spLocks noChangeShapeType="1"/>
          </p:cNvSpPr>
          <p:nvPr/>
        </p:nvSpPr>
        <p:spPr bwMode="auto">
          <a:xfrm>
            <a:off x="3925888" y="54768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30" name="Text Box 41"/>
          <p:cNvSpPr txBox="1">
            <a:spLocks noChangeArrowheads="1"/>
          </p:cNvSpPr>
          <p:nvPr/>
        </p:nvSpPr>
        <p:spPr bwMode="auto">
          <a:xfrm>
            <a:off x="5997575" y="33782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pkt4, discard,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          (re)send ack1</a:t>
            </a:r>
          </a:p>
        </p:txBody>
      </p:sp>
      <p:sp>
        <p:nvSpPr>
          <p:cNvPr id="51231" name="Text Box 42"/>
          <p:cNvSpPr txBox="1">
            <a:spLocks noChangeArrowheads="1"/>
          </p:cNvSpPr>
          <p:nvPr/>
        </p:nvSpPr>
        <p:spPr bwMode="auto">
          <a:xfrm>
            <a:off x="6016625" y="38989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pkt5, discard,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          (re)send ack1</a:t>
            </a:r>
          </a:p>
        </p:txBody>
      </p:sp>
      <p:sp>
        <p:nvSpPr>
          <p:cNvPr id="51232" name="Text Box 43"/>
          <p:cNvSpPr txBox="1">
            <a:spLocks noChangeArrowheads="1"/>
          </p:cNvSpPr>
          <p:nvPr/>
        </p:nvSpPr>
        <p:spPr bwMode="auto">
          <a:xfrm>
            <a:off x="6027738" y="5053013"/>
            <a:ext cx="296545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pkt2, deliver, send ack2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pkt3, deliver, send ack3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pkt4, deliver, send ack4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pkt5, deliver, send ack5</a:t>
            </a:r>
          </a:p>
        </p:txBody>
      </p:sp>
      <p:sp>
        <p:nvSpPr>
          <p:cNvPr id="51233" name="Text Box 44"/>
          <p:cNvSpPr txBox="1">
            <a:spLocks noChangeArrowheads="1"/>
          </p:cNvSpPr>
          <p:nvPr/>
        </p:nvSpPr>
        <p:spPr bwMode="auto">
          <a:xfrm>
            <a:off x="2079625" y="3881438"/>
            <a:ext cx="1811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ignore duplicate ACK</a:t>
            </a:r>
          </a:p>
        </p:txBody>
      </p:sp>
      <p:grpSp>
        <p:nvGrpSpPr>
          <p:cNvPr id="52258" name="Group 65"/>
          <p:cNvGrpSpPr>
            <a:grpSpLocks/>
          </p:cNvGrpSpPr>
          <p:nvPr/>
        </p:nvGrpSpPr>
        <p:grpSpPr bwMode="auto">
          <a:xfrm>
            <a:off x="182563" y="1450975"/>
            <a:ext cx="1512887" cy="304800"/>
            <a:chOff x="115" y="914"/>
            <a:chExt cx="953" cy="192"/>
          </a:xfrm>
        </p:grpSpPr>
        <p:sp>
          <p:nvSpPr>
            <p:cNvPr id="51269" name="Rectangle 60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70" name="Text Box 46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sp>
        <p:nvSpPr>
          <p:cNvPr id="51235" name="Text Box 59"/>
          <p:cNvSpPr txBox="1">
            <a:spLocks noChangeArrowheads="1"/>
          </p:cNvSpPr>
          <p:nvPr/>
        </p:nvSpPr>
        <p:spPr bwMode="auto">
          <a:xfrm>
            <a:off x="139700" y="1104900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u="sng" smtClean="0">
                <a:solidFill>
                  <a:srgbClr val="000099"/>
                </a:solidFill>
              </a:rPr>
              <a:t>sender window (N=4)</a:t>
            </a:r>
          </a:p>
        </p:txBody>
      </p:sp>
      <p:grpSp>
        <p:nvGrpSpPr>
          <p:cNvPr id="52260" name="Group 67"/>
          <p:cNvGrpSpPr>
            <a:grpSpLocks/>
          </p:cNvGrpSpPr>
          <p:nvPr/>
        </p:nvGrpSpPr>
        <p:grpSpPr bwMode="auto">
          <a:xfrm>
            <a:off x="179388" y="1736725"/>
            <a:ext cx="1512887" cy="304800"/>
            <a:chOff x="115" y="914"/>
            <a:chExt cx="953" cy="192"/>
          </a:xfrm>
        </p:grpSpPr>
        <p:sp>
          <p:nvSpPr>
            <p:cNvPr id="51267" name="Rectangle 6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8" name="Text Box 6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2261" name="Group 70"/>
          <p:cNvGrpSpPr>
            <a:grpSpLocks/>
          </p:cNvGrpSpPr>
          <p:nvPr/>
        </p:nvGrpSpPr>
        <p:grpSpPr bwMode="auto">
          <a:xfrm>
            <a:off x="187325" y="2022475"/>
            <a:ext cx="1512888" cy="304800"/>
            <a:chOff x="115" y="914"/>
            <a:chExt cx="953" cy="192"/>
          </a:xfrm>
        </p:grpSpPr>
        <p:sp>
          <p:nvSpPr>
            <p:cNvPr id="51265" name="Rectangle 71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6" name="Text Box 72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2262" name="Group 73"/>
          <p:cNvGrpSpPr>
            <a:grpSpLocks/>
          </p:cNvGrpSpPr>
          <p:nvPr/>
        </p:nvGrpSpPr>
        <p:grpSpPr bwMode="auto">
          <a:xfrm>
            <a:off x="184150" y="2297113"/>
            <a:ext cx="1512888" cy="304800"/>
            <a:chOff x="115" y="914"/>
            <a:chExt cx="953" cy="192"/>
          </a:xfrm>
        </p:grpSpPr>
        <p:sp>
          <p:nvSpPr>
            <p:cNvPr id="51263" name="Rectangle 74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4" name="Text Box 75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sp>
        <p:nvSpPr>
          <p:cNvPr id="51239" name="Rectangle 79"/>
          <p:cNvSpPr>
            <a:spLocks noChangeArrowheads="1"/>
          </p:cNvSpPr>
          <p:nvPr/>
        </p:nvSpPr>
        <p:spPr bwMode="auto">
          <a:xfrm>
            <a:off x="395288" y="3101975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1240" name="Text Box 80"/>
          <p:cNvSpPr txBox="1">
            <a:spLocks noChangeArrowheads="1"/>
          </p:cNvSpPr>
          <p:nvPr/>
        </p:nvSpPr>
        <p:spPr bwMode="auto">
          <a:xfrm>
            <a:off x="180975" y="3067050"/>
            <a:ext cx="151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0 </a:t>
            </a:r>
            <a:r>
              <a:rPr lang="en-US" sz="1400" smtClean="0">
                <a:solidFill>
                  <a:srgbClr val="FFFFFF"/>
                </a:solidFill>
                <a:latin typeface="Arial" charset="0"/>
              </a:rPr>
              <a:t>1 2 3 4</a:t>
            </a: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 5 6 7 8 </a:t>
            </a:r>
          </a:p>
        </p:txBody>
      </p:sp>
      <p:grpSp>
        <p:nvGrpSpPr>
          <p:cNvPr id="52265" name="Group 84"/>
          <p:cNvGrpSpPr>
            <a:grpSpLocks/>
          </p:cNvGrpSpPr>
          <p:nvPr/>
        </p:nvGrpSpPr>
        <p:grpSpPr bwMode="auto">
          <a:xfrm>
            <a:off x="177800" y="3341688"/>
            <a:ext cx="1512888" cy="304800"/>
            <a:chOff x="112" y="2105"/>
            <a:chExt cx="953" cy="192"/>
          </a:xfrm>
        </p:grpSpPr>
        <p:sp>
          <p:nvSpPr>
            <p:cNvPr id="51261" name="Rectangle 8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2" name="Text Box 8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2266" name="Group 85"/>
          <p:cNvGrpSpPr>
            <a:grpSpLocks/>
          </p:cNvGrpSpPr>
          <p:nvPr/>
        </p:nvGrpSpPr>
        <p:grpSpPr bwMode="auto">
          <a:xfrm>
            <a:off x="166688" y="4635500"/>
            <a:ext cx="1512887" cy="304800"/>
            <a:chOff x="112" y="2105"/>
            <a:chExt cx="953" cy="192"/>
          </a:xfrm>
        </p:grpSpPr>
        <p:sp>
          <p:nvSpPr>
            <p:cNvPr id="51259" name="Rectangle 8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0" name="Text Box 8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2267" name="Group 88"/>
          <p:cNvGrpSpPr>
            <a:grpSpLocks/>
          </p:cNvGrpSpPr>
          <p:nvPr/>
        </p:nvGrpSpPr>
        <p:grpSpPr bwMode="auto">
          <a:xfrm>
            <a:off x="174625" y="4876800"/>
            <a:ext cx="1512888" cy="304800"/>
            <a:chOff x="112" y="2105"/>
            <a:chExt cx="953" cy="192"/>
          </a:xfrm>
        </p:grpSpPr>
        <p:sp>
          <p:nvSpPr>
            <p:cNvPr id="51257" name="Rectangle 89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58" name="Text Box 90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2268" name="Group 91"/>
          <p:cNvGrpSpPr>
            <a:grpSpLocks/>
          </p:cNvGrpSpPr>
          <p:nvPr/>
        </p:nvGrpSpPr>
        <p:grpSpPr bwMode="auto">
          <a:xfrm>
            <a:off x="171450" y="5140325"/>
            <a:ext cx="1512888" cy="304800"/>
            <a:chOff x="112" y="2105"/>
            <a:chExt cx="953" cy="192"/>
          </a:xfrm>
        </p:grpSpPr>
        <p:sp>
          <p:nvSpPr>
            <p:cNvPr id="51255" name="Rectangle 9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56" name="Text Box 9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2269" name="Group 94"/>
          <p:cNvGrpSpPr>
            <a:grpSpLocks/>
          </p:cNvGrpSpPr>
          <p:nvPr/>
        </p:nvGrpSpPr>
        <p:grpSpPr bwMode="auto">
          <a:xfrm>
            <a:off x="168275" y="5381625"/>
            <a:ext cx="1512888" cy="304800"/>
            <a:chOff x="112" y="2105"/>
            <a:chExt cx="953" cy="192"/>
          </a:xfrm>
        </p:grpSpPr>
        <p:sp>
          <p:nvSpPr>
            <p:cNvPr id="51253" name="Rectangle 95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54" name="Text Box 96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pic>
        <p:nvPicPr>
          <p:cNvPr id="52270" name="Picture 9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74453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7" name="Line 98"/>
          <p:cNvSpPr>
            <a:spLocks noChangeShapeType="1"/>
          </p:cNvSpPr>
          <p:nvPr/>
        </p:nvSpPr>
        <p:spPr bwMode="auto">
          <a:xfrm flipH="1">
            <a:off x="4991100" y="3757613"/>
            <a:ext cx="1033463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48" name="Line 99"/>
          <p:cNvSpPr>
            <a:spLocks noChangeShapeType="1"/>
          </p:cNvSpPr>
          <p:nvPr/>
        </p:nvSpPr>
        <p:spPr bwMode="auto">
          <a:xfrm flipH="1">
            <a:off x="4997450" y="4067175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49" name="Line 100"/>
          <p:cNvSpPr>
            <a:spLocks noChangeShapeType="1"/>
          </p:cNvSpPr>
          <p:nvPr/>
        </p:nvSpPr>
        <p:spPr bwMode="auto">
          <a:xfrm flipH="1">
            <a:off x="4992688" y="5257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50" name="Line 101"/>
          <p:cNvSpPr>
            <a:spLocks noChangeShapeType="1"/>
          </p:cNvSpPr>
          <p:nvPr/>
        </p:nvSpPr>
        <p:spPr bwMode="auto">
          <a:xfrm flipH="1">
            <a:off x="4976813" y="5511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51" name="Line 102"/>
          <p:cNvSpPr>
            <a:spLocks noChangeShapeType="1"/>
          </p:cNvSpPr>
          <p:nvPr/>
        </p:nvSpPr>
        <p:spPr bwMode="auto">
          <a:xfrm flipH="1">
            <a:off x="4960938" y="5754688"/>
            <a:ext cx="1033462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52" name="Line 103"/>
          <p:cNvSpPr>
            <a:spLocks noChangeShapeType="1"/>
          </p:cNvSpPr>
          <p:nvPr/>
        </p:nvSpPr>
        <p:spPr bwMode="auto">
          <a:xfrm flipH="1">
            <a:off x="4945063" y="5997575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661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4EF63F7D-B521-4776-8A33-8CD96CA68A5F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66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04788"/>
            <a:ext cx="7772400" cy="65087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GBN in action</a:t>
            </a:r>
            <a:endParaRPr lang="en-US" altLang="en-US" smtClean="0"/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2632075" y="1412875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send  pkt0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send  pkt1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send  pkt2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send  pkt3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(wait)</a:t>
            </a:r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2952750" y="10414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51207" name="Text Box 6"/>
          <p:cNvSpPr txBox="1">
            <a:spLocks noChangeArrowheads="1"/>
          </p:cNvSpPr>
          <p:nvPr/>
        </p:nvSpPr>
        <p:spPr bwMode="auto">
          <a:xfrm>
            <a:off x="5983288" y="1060450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51208" name="Line 14"/>
          <p:cNvSpPr>
            <a:spLocks noChangeShapeType="1"/>
          </p:cNvSpPr>
          <p:nvPr/>
        </p:nvSpPr>
        <p:spPr bwMode="auto">
          <a:xfrm>
            <a:off x="6057900" y="1658938"/>
            <a:ext cx="11113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09" name="Text Box 15"/>
          <p:cNvSpPr txBox="1">
            <a:spLocks noChangeArrowheads="1"/>
          </p:cNvSpPr>
          <p:nvPr/>
        </p:nvSpPr>
        <p:spPr bwMode="auto">
          <a:xfrm>
            <a:off x="6000750" y="1854200"/>
            <a:ext cx="25685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receive pkt0, send ack0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receive pkt1, send ack1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receive pkt3, discard,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           (re)send ack1</a:t>
            </a:r>
          </a:p>
        </p:txBody>
      </p:sp>
      <p:sp>
        <p:nvSpPr>
          <p:cNvPr id="51210" name="Text Box 22"/>
          <p:cNvSpPr txBox="1">
            <a:spLocks noChangeArrowheads="1"/>
          </p:cNvSpPr>
          <p:nvPr/>
        </p:nvSpPr>
        <p:spPr bwMode="auto">
          <a:xfrm>
            <a:off x="1776413" y="3016250"/>
            <a:ext cx="21542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rcv ack0, send pkt4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rcv ack1, send pkt5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pic>
        <p:nvPicPr>
          <p:cNvPr id="52235" name="Picture 34" descr="alarm_clock_ring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164013"/>
            <a:ext cx="436563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2" name="Text Box 35"/>
          <p:cNvSpPr txBox="1">
            <a:spLocks noChangeArrowheads="1"/>
          </p:cNvSpPr>
          <p:nvPr/>
        </p:nvSpPr>
        <p:spPr bwMode="auto">
          <a:xfrm>
            <a:off x="2311400" y="4379913"/>
            <a:ext cx="1538288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i="1" smtClean="0">
                <a:solidFill>
                  <a:srgbClr val="FF0000"/>
                </a:solidFill>
              </a:rPr>
              <a:t>pkt 2 timeout</a:t>
            </a:r>
          </a:p>
        </p:txBody>
      </p:sp>
      <p:sp>
        <p:nvSpPr>
          <p:cNvPr id="51213" name="Text Box 36"/>
          <p:cNvSpPr txBox="1">
            <a:spLocks noChangeArrowheads="1"/>
          </p:cNvSpPr>
          <p:nvPr/>
        </p:nvSpPr>
        <p:spPr bwMode="auto">
          <a:xfrm>
            <a:off x="2636838" y="4594225"/>
            <a:ext cx="124618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send  pkt2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send  pkt3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send  pkt4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send  pkt5</a:t>
            </a:r>
          </a:p>
        </p:txBody>
      </p:sp>
      <p:sp>
        <p:nvSpPr>
          <p:cNvPr id="51214" name="Line 7"/>
          <p:cNvSpPr>
            <a:spLocks noChangeShapeType="1"/>
          </p:cNvSpPr>
          <p:nvPr/>
        </p:nvSpPr>
        <p:spPr bwMode="auto">
          <a:xfrm>
            <a:off x="3922713" y="16065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5" name="Line 11"/>
          <p:cNvSpPr>
            <a:spLocks noChangeShapeType="1"/>
          </p:cNvSpPr>
          <p:nvPr/>
        </p:nvSpPr>
        <p:spPr bwMode="auto">
          <a:xfrm>
            <a:off x="3921125" y="1881188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6" name="Line 12"/>
          <p:cNvSpPr>
            <a:spLocks noChangeShapeType="1"/>
          </p:cNvSpPr>
          <p:nvPr/>
        </p:nvSpPr>
        <p:spPr bwMode="auto">
          <a:xfrm>
            <a:off x="3937000" y="2144713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7" name="Line 13"/>
          <p:cNvSpPr>
            <a:spLocks noChangeShapeType="1"/>
          </p:cNvSpPr>
          <p:nvPr/>
        </p:nvSpPr>
        <p:spPr bwMode="auto">
          <a:xfrm>
            <a:off x="3943350" y="2430463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8" name="Line 17"/>
          <p:cNvSpPr>
            <a:spLocks noChangeShapeType="1"/>
          </p:cNvSpPr>
          <p:nvPr/>
        </p:nvSpPr>
        <p:spPr bwMode="auto">
          <a:xfrm flipH="1">
            <a:off x="3929063" y="2130425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699000" y="2179638"/>
            <a:ext cx="681038" cy="366712"/>
            <a:chOff x="4699000" y="2179638"/>
            <a:chExt cx="681038" cy="366712"/>
          </a:xfrm>
        </p:grpSpPr>
        <p:sp>
          <p:nvSpPr>
            <p:cNvPr id="51220" name="Text Box 20"/>
            <p:cNvSpPr txBox="1">
              <a:spLocks noChangeArrowheads="1"/>
            </p:cNvSpPr>
            <p:nvPr/>
          </p:nvSpPr>
          <p:spPr bwMode="auto">
            <a:xfrm>
              <a:off x="4857750" y="2200275"/>
              <a:ext cx="5222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1" dirty="0" smtClean="0">
                  <a:solidFill>
                    <a:srgbClr val="FF0000"/>
                  </a:solidFill>
                </a:rPr>
                <a:t>loss</a:t>
              </a:r>
            </a:p>
          </p:txBody>
        </p:sp>
        <p:sp>
          <p:nvSpPr>
            <p:cNvPr id="51219" name="Text Box 19"/>
            <p:cNvSpPr txBox="1">
              <a:spLocks noChangeArrowheads="1"/>
            </p:cNvSpPr>
            <p:nvPr/>
          </p:nvSpPr>
          <p:spPr bwMode="auto">
            <a:xfrm>
              <a:off x="4699000" y="2179638"/>
              <a:ext cx="34131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b="1" dirty="0" smtClean="0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51221" name="Line 21"/>
          <p:cNvSpPr>
            <a:spLocks noChangeShapeType="1"/>
          </p:cNvSpPr>
          <p:nvPr/>
        </p:nvSpPr>
        <p:spPr bwMode="auto">
          <a:xfrm flipH="1">
            <a:off x="3925888" y="2416175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2" name="Line 24"/>
          <p:cNvSpPr>
            <a:spLocks noChangeShapeType="1"/>
          </p:cNvSpPr>
          <p:nvPr/>
        </p:nvSpPr>
        <p:spPr bwMode="auto">
          <a:xfrm>
            <a:off x="3929063" y="3252788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3" name="Line 25"/>
          <p:cNvSpPr>
            <a:spLocks noChangeShapeType="1"/>
          </p:cNvSpPr>
          <p:nvPr/>
        </p:nvSpPr>
        <p:spPr bwMode="auto">
          <a:xfrm>
            <a:off x="3960813" y="3571875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4" name="Line 26"/>
          <p:cNvSpPr>
            <a:spLocks noChangeShapeType="1"/>
          </p:cNvSpPr>
          <p:nvPr/>
        </p:nvSpPr>
        <p:spPr bwMode="auto">
          <a:xfrm flipH="1">
            <a:off x="3957638" y="2946400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52249" name="Group 29"/>
          <p:cNvGrpSpPr>
            <a:grpSpLocks/>
          </p:cNvGrpSpPr>
          <p:nvPr/>
        </p:nvGrpSpPr>
        <p:grpSpPr bwMode="auto">
          <a:xfrm>
            <a:off x="3817938" y="2135188"/>
            <a:ext cx="103187" cy="2462212"/>
            <a:chOff x="3651" y="1878"/>
            <a:chExt cx="78" cy="963"/>
          </a:xfrm>
        </p:grpSpPr>
        <p:sp>
          <p:nvSpPr>
            <p:cNvPr id="51271" name="Line 30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72" name="Line 31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73" name="Line 32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51226" name="Line 37"/>
          <p:cNvSpPr>
            <a:spLocks noChangeShapeType="1"/>
          </p:cNvSpPr>
          <p:nvPr/>
        </p:nvSpPr>
        <p:spPr bwMode="auto">
          <a:xfrm>
            <a:off x="3937000" y="47656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7" name="Line 38"/>
          <p:cNvSpPr>
            <a:spLocks noChangeShapeType="1"/>
          </p:cNvSpPr>
          <p:nvPr/>
        </p:nvSpPr>
        <p:spPr bwMode="auto">
          <a:xfrm>
            <a:off x="3929063" y="50101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8" name="Line 39"/>
          <p:cNvSpPr>
            <a:spLocks noChangeShapeType="1"/>
          </p:cNvSpPr>
          <p:nvPr/>
        </p:nvSpPr>
        <p:spPr bwMode="auto">
          <a:xfrm>
            <a:off x="3922713" y="524351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9" name="Line 40"/>
          <p:cNvSpPr>
            <a:spLocks noChangeShapeType="1"/>
          </p:cNvSpPr>
          <p:nvPr/>
        </p:nvSpPr>
        <p:spPr bwMode="auto">
          <a:xfrm>
            <a:off x="3925888" y="54768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30" name="Text Box 41"/>
          <p:cNvSpPr txBox="1">
            <a:spLocks noChangeArrowheads="1"/>
          </p:cNvSpPr>
          <p:nvPr/>
        </p:nvSpPr>
        <p:spPr bwMode="auto">
          <a:xfrm>
            <a:off x="5997575" y="33782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pkt4, discard,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          (re)send ack1</a:t>
            </a:r>
          </a:p>
        </p:txBody>
      </p:sp>
      <p:sp>
        <p:nvSpPr>
          <p:cNvPr id="51231" name="Text Box 42"/>
          <p:cNvSpPr txBox="1">
            <a:spLocks noChangeArrowheads="1"/>
          </p:cNvSpPr>
          <p:nvPr/>
        </p:nvSpPr>
        <p:spPr bwMode="auto">
          <a:xfrm>
            <a:off x="6016625" y="38989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pkt5, discard,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          (re)send ack1</a:t>
            </a:r>
          </a:p>
        </p:txBody>
      </p:sp>
      <p:sp>
        <p:nvSpPr>
          <p:cNvPr id="51232" name="Text Box 43"/>
          <p:cNvSpPr txBox="1">
            <a:spLocks noChangeArrowheads="1"/>
          </p:cNvSpPr>
          <p:nvPr/>
        </p:nvSpPr>
        <p:spPr bwMode="auto">
          <a:xfrm>
            <a:off x="6027738" y="5053013"/>
            <a:ext cx="296545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pkt2, deliver, send ack2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pkt3, deliver, send ack3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pkt4, deliver, send ack4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pkt5, deliver, send ack5</a:t>
            </a:r>
          </a:p>
        </p:txBody>
      </p:sp>
      <p:sp>
        <p:nvSpPr>
          <p:cNvPr id="51233" name="Text Box 44"/>
          <p:cNvSpPr txBox="1">
            <a:spLocks noChangeArrowheads="1"/>
          </p:cNvSpPr>
          <p:nvPr/>
        </p:nvSpPr>
        <p:spPr bwMode="auto">
          <a:xfrm>
            <a:off x="2079625" y="3881438"/>
            <a:ext cx="1811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ignore duplicate ACK</a:t>
            </a:r>
          </a:p>
        </p:txBody>
      </p:sp>
      <p:grpSp>
        <p:nvGrpSpPr>
          <p:cNvPr id="52258" name="Group 65"/>
          <p:cNvGrpSpPr>
            <a:grpSpLocks/>
          </p:cNvGrpSpPr>
          <p:nvPr/>
        </p:nvGrpSpPr>
        <p:grpSpPr bwMode="auto">
          <a:xfrm>
            <a:off x="182563" y="1450975"/>
            <a:ext cx="1512887" cy="304800"/>
            <a:chOff x="115" y="914"/>
            <a:chExt cx="953" cy="192"/>
          </a:xfrm>
        </p:grpSpPr>
        <p:sp>
          <p:nvSpPr>
            <p:cNvPr id="51269" name="Rectangle 60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70" name="Text Box 46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sp>
        <p:nvSpPr>
          <p:cNvPr id="51235" name="Text Box 59"/>
          <p:cNvSpPr txBox="1">
            <a:spLocks noChangeArrowheads="1"/>
          </p:cNvSpPr>
          <p:nvPr/>
        </p:nvSpPr>
        <p:spPr bwMode="auto">
          <a:xfrm>
            <a:off x="139700" y="1104900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u="sng" smtClean="0">
                <a:solidFill>
                  <a:srgbClr val="000099"/>
                </a:solidFill>
              </a:rPr>
              <a:t>sender window (N=4)</a:t>
            </a:r>
          </a:p>
        </p:txBody>
      </p:sp>
      <p:grpSp>
        <p:nvGrpSpPr>
          <p:cNvPr id="52260" name="Group 67"/>
          <p:cNvGrpSpPr>
            <a:grpSpLocks/>
          </p:cNvGrpSpPr>
          <p:nvPr/>
        </p:nvGrpSpPr>
        <p:grpSpPr bwMode="auto">
          <a:xfrm>
            <a:off x="179388" y="1736725"/>
            <a:ext cx="1512887" cy="304800"/>
            <a:chOff x="115" y="914"/>
            <a:chExt cx="953" cy="192"/>
          </a:xfrm>
        </p:grpSpPr>
        <p:sp>
          <p:nvSpPr>
            <p:cNvPr id="51267" name="Rectangle 6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8" name="Text Box 6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2261" name="Group 70"/>
          <p:cNvGrpSpPr>
            <a:grpSpLocks/>
          </p:cNvGrpSpPr>
          <p:nvPr/>
        </p:nvGrpSpPr>
        <p:grpSpPr bwMode="auto">
          <a:xfrm>
            <a:off x="187325" y="2022475"/>
            <a:ext cx="1512888" cy="304800"/>
            <a:chOff x="115" y="914"/>
            <a:chExt cx="953" cy="192"/>
          </a:xfrm>
        </p:grpSpPr>
        <p:sp>
          <p:nvSpPr>
            <p:cNvPr id="51265" name="Rectangle 71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6" name="Text Box 72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2262" name="Group 73"/>
          <p:cNvGrpSpPr>
            <a:grpSpLocks/>
          </p:cNvGrpSpPr>
          <p:nvPr/>
        </p:nvGrpSpPr>
        <p:grpSpPr bwMode="auto">
          <a:xfrm>
            <a:off x="184150" y="2297113"/>
            <a:ext cx="1512888" cy="304800"/>
            <a:chOff x="115" y="914"/>
            <a:chExt cx="953" cy="192"/>
          </a:xfrm>
        </p:grpSpPr>
        <p:sp>
          <p:nvSpPr>
            <p:cNvPr id="51263" name="Rectangle 74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4" name="Text Box 75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sp>
        <p:nvSpPr>
          <p:cNvPr id="51239" name="Rectangle 79"/>
          <p:cNvSpPr>
            <a:spLocks noChangeArrowheads="1"/>
          </p:cNvSpPr>
          <p:nvPr/>
        </p:nvSpPr>
        <p:spPr bwMode="auto">
          <a:xfrm>
            <a:off x="395288" y="3101975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1240" name="Text Box 80"/>
          <p:cNvSpPr txBox="1">
            <a:spLocks noChangeArrowheads="1"/>
          </p:cNvSpPr>
          <p:nvPr/>
        </p:nvSpPr>
        <p:spPr bwMode="auto">
          <a:xfrm>
            <a:off x="180975" y="3067050"/>
            <a:ext cx="151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0 </a:t>
            </a:r>
            <a:r>
              <a:rPr lang="en-US" sz="1400" smtClean="0">
                <a:solidFill>
                  <a:srgbClr val="FFFFFF"/>
                </a:solidFill>
                <a:latin typeface="Arial" charset="0"/>
              </a:rPr>
              <a:t>1 2 3 4</a:t>
            </a: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 5 6 7 8 </a:t>
            </a:r>
          </a:p>
        </p:txBody>
      </p:sp>
      <p:grpSp>
        <p:nvGrpSpPr>
          <p:cNvPr id="52265" name="Group 84"/>
          <p:cNvGrpSpPr>
            <a:grpSpLocks/>
          </p:cNvGrpSpPr>
          <p:nvPr/>
        </p:nvGrpSpPr>
        <p:grpSpPr bwMode="auto">
          <a:xfrm>
            <a:off x="177800" y="3341688"/>
            <a:ext cx="1512888" cy="304800"/>
            <a:chOff x="112" y="2105"/>
            <a:chExt cx="953" cy="192"/>
          </a:xfrm>
        </p:grpSpPr>
        <p:sp>
          <p:nvSpPr>
            <p:cNvPr id="51261" name="Rectangle 8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2" name="Text Box 8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2266" name="Group 85"/>
          <p:cNvGrpSpPr>
            <a:grpSpLocks/>
          </p:cNvGrpSpPr>
          <p:nvPr/>
        </p:nvGrpSpPr>
        <p:grpSpPr bwMode="auto">
          <a:xfrm>
            <a:off x="166688" y="4635500"/>
            <a:ext cx="1512887" cy="304800"/>
            <a:chOff x="112" y="2105"/>
            <a:chExt cx="953" cy="192"/>
          </a:xfrm>
        </p:grpSpPr>
        <p:sp>
          <p:nvSpPr>
            <p:cNvPr id="51259" name="Rectangle 8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0" name="Text Box 8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2267" name="Group 88"/>
          <p:cNvGrpSpPr>
            <a:grpSpLocks/>
          </p:cNvGrpSpPr>
          <p:nvPr/>
        </p:nvGrpSpPr>
        <p:grpSpPr bwMode="auto">
          <a:xfrm>
            <a:off x="174625" y="4876800"/>
            <a:ext cx="1512888" cy="304800"/>
            <a:chOff x="112" y="2105"/>
            <a:chExt cx="953" cy="192"/>
          </a:xfrm>
        </p:grpSpPr>
        <p:sp>
          <p:nvSpPr>
            <p:cNvPr id="51257" name="Rectangle 89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58" name="Text Box 90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2268" name="Group 91"/>
          <p:cNvGrpSpPr>
            <a:grpSpLocks/>
          </p:cNvGrpSpPr>
          <p:nvPr/>
        </p:nvGrpSpPr>
        <p:grpSpPr bwMode="auto">
          <a:xfrm>
            <a:off x="171450" y="5140325"/>
            <a:ext cx="1512888" cy="304800"/>
            <a:chOff x="112" y="2105"/>
            <a:chExt cx="953" cy="192"/>
          </a:xfrm>
        </p:grpSpPr>
        <p:sp>
          <p:nvSpPr>
            <p:cNvPr id="51255" name="Rectangle 9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56" name="Text Box 9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2269" name="Group 94"/>
          <p:cNvGrpSpPr>
            <a:grpSpLocks/>
          </p:cNvGrpSpPr>
          <p:nvPr/>
        </p:nvGrpSpPr>
        <p:grpSpPr bwMode="auto">
          <a:xfrm>
            <a:off x="168275" y="5381625"/>
            <a:ext cx="1512888" cy="304800"/>
            <a:chOff x="112" y="2105"/>
            <a:chExt cx="953" cy="192"/>
          </a:xfrm>
        </p:grpSpPr>
        <p:sp>
          <p:nvSpPr>
            <p:cNvPr id="51253" name="Rectangle 95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54" name="Text Box 96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pic>
        <p:nvPicPr>
          <p:cNvPr id="52270" name="Picture 9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74453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7" name="Line 98"/>
          <p:cNvSpPr>
            <a:spLocks noChangeShapeType="1"/>
          </p:cNvSpPr>
          <p:nvPr/>
        </p:nvSpPr>
        <p:spPr bwMode="auto">
          <a:xfrm flipH="1">
            <a:off x="4991100" y="3757613"/>
            <a:ext cx="1033463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48" name="Line 99"/>
          <p:cNvSpPr>
            <a:spLocks noChangeShapeType="1"/>
          </p:cNvSpPr>
          <p:nvPr/>
        </p:nvSpPr>
        <p:spPr bwMode="auto">
          <a:xfrm flipH="1">
            <a:off x="4997450" y="4067175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49" name="Line 100"/>
          <p:cNvSpPr>
            <a:spLocks noChangeShapeType="1"/>
          </p:cNvSpPr>
          <p:nvPr/>
        </p:nvSpPr>
        <p:spPr bwMode="auto">
          <a:xfrm flipH="1">
            <a:off x="4992688" y="5257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50" name="Line 101"/>
          <p:cNvSpPr>
            <a:spLocks noChangeShapeType="1"/>
          </p:cNvSpPr>
          <p:nvPr/>
        </p:nvSpPr>
        <p:spPr bwMode="auto">
          <a:xfrm flipH="1">
            <a:off x="4976813" y="5511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51" name="Line 102"/>
          <p:cNvSpPr>
            <a:spLocks noChangeShapeType="1"/>
          </p:cNvSpPr>
          <p:nvPr/>
        </p:nvSpPr>
        <p:spPr bwMode="auto">
          <a:xfrm flipH="1">
            <a:off x="4960938" y="5754688"/>
            <a:ext cx="1033462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52" name="Line 103"/>
          <p:cNvSpPr>
            <a:spLocks noChangeShapeType="1"/>
          </p:cNvSpPr>
          <p:nvPr/>
        </p:nvSpPr>
        <p:spPr bwMode="auto">
          <a:xfrm flipH="1">
            <a:off x="4945063" y="5997575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098886" y="2191948"/>
            <a:ext cx="2500312" cy="2741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098886" y="1902591"/>
            <a:ext cx="2500312" cy="2741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098886" y="2733647"/>
            <a:ext cx="2500312" cy="5607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098886" y="3361534"/>
            <a:ext cx="2500312" cy="616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098886" y="3991515"/>
            <a:ext cx="2500312" cy="616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65073" y="98207"/>
            <a:ext cx="442118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Wait for one or more of these packets to be acknowledged before proceeding.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 bwMode="auto">
          <a:xfrm>
            <a:off x="1767367" y="3066761"/>
            <a:ext cx="2066374" cy="2741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767367" y="3373582"/>
            <a:ext cx="2066374" cy="2741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2101878" y="429491"/>
            <a:ext cx="2470122" cy="2286000"/>
          </a:xfrm>
          <a:custGeom>
            <a:avLst/>
            <a:gdLst>
              <a:gd name="connsiteX0" fmla="*/ 2470122 w 2470122"/>
              <a:gd name="connsiteY0" fmla="*/ 0 h 2286000"/>
              <a:gd name="connsiteX1" fmla="*/ 1237067 w 2470122"/>
              <a:gd name="connsiteY1" fmla="*/ 443345 h 2286000"/>
              <a:gd name="connsiteX2" fmla="*/ 156413 w 2470122"/>
              <a:gd name="connsiteY2" fmla="*/ 1260764 h 2286000"/>
              <a:gd name="connsiteX3" fmla="*/ 100995 w 2470122"/>
              <a:gd name="connsiteY3" fmla="*/ 2078182 h 2286000"/>
              <a:gd name="connsiteX4" fmla="*/ 1056958 w 2470122"/>
              <a:gd name="connsiteY4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0122" h="2286000">
                <a:moveTo>
                  <a:pt x="2470122" y="0"/>
                </a:moveTo>
                <a:cubicBezTo>
                  <a:pt x="2046403" y="116609"/>
                  <a:pt x="1622685" y="233218"/>
                  <a:pt x="1237067" y="443345"/>
                </a:cubicBezTo>
                <a:cubicBezTo>
                  <a:pt x="851449" y="653472"/>
                  <a:pt x="345758" y="988291"/>
                  <a:pt x="156413" y="1260764"/>
                </a:cubicBezTo>
                <a:cubicBezTo>
                  <a:pt x="-32932" y="1533237"/>
                  <a:pt x="-49096" y="1907309"/>
                  <a:pt x="100995" y="2078182"/>
                </a:cubicBezTo>
                <a:cubicBezTo>
                  <a:pt x="251086" y="2249055"/>
                  <a:pt x="654022" y="2267527"/>
                  <a:pt x="1056958" y="22860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1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/>
      <p:bldP spid="51214" grpId="0" animBg="1"/>
      <p:bldP spid="51215" grpId="0" animBg="1"/>
      <p:bldP spid="51216" grpId="0" animBg="1"/>
      <p:bldP spid="51217" grpId="0" animBg="1"/>
      <p:bldP spid="51218" grpId="0" animBg="1"/>
      <p:bldP spid="51221" grpId="0" animBg="1"/>
      <p:bldP spid="51222" grpId="0" animBg="1"/>
      <p:bldP spid="51223" grpId="0" animBg="1"/>
      <p:bldP spid="51224" grpId="0" animBg="1"/>
      <p:bldP spid="51226" grpId="0" animBg="1"/>
      <p:bldP spid="51227" grpId="0" animBg="1"/>
      <p:bldP spid="51228" grpId="0" animBg="1"/>
      <p:bldP spid="51229" grpId="0" animBg="1"/>
      <p:bldP spid="51232" grpId="0"/>
      <p:bldP spid="51233" grpId="0"/>
      <p:bldP spid="51247" grpId="0" animBg="1"/>
      <p:bldP spid="51248" grpId="0" animBg="1"/>
      <p:bldP spid="51249" grpId="0" animBg="1"/>
      <p:bldP spid="51250" grpId="0" animBg="1"/>
      <p:bldP spid="51251" grpId="0" animBg="1"/>
      <p:bldP spid="51252" grpId="0" animBg="1"/>
      <p:bldP spid="2" grpId="0" animBg="1"/>
      <p:bldP spid="75" grpId="0" animBg="1"/>
      <p:bldP spid="76" grpId="0" animBg="1"/>
      <p:bldP spid="77" grpId="0" animBg="1"/>
      <p:bldP spid="78" grpId="0" animBg="1"/>
      <p:bldP spid="4" grpId="0" animBg="1"/>
      <p:bldP spid="88" grpId="0" animBg="1"/>
      <p:bldP spid="89" grpId="0" animBg="1"/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017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BB234E0D-26EE-430D-AC99-D1E55F1FE362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67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4000"/>
            <a:ext cx="8569325" cy="497205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Click: </a:t>
            </a:r>
            <a:r>
              <a:rPr lang="en-US" altLang="en-US" dirty="0" smtClean="0">
                <a:hlinkClick r:id="rId2"/>
              </a:rPr>
              <a:t>GBN Animation (YouTube)</a:t>
            </a:r>
            <a:endParaRPr lang="en-US" altLang="en-US" dirty="0" smtClean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50195" name="Rectangle 19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700087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GBN: </a:t>
            </a:r>
            <a:r>
              <a:rPr lang="en-US" dirty="0" smtClean="0">
                <a:ea typeface="ＭＳ Ｐゴシック" charset="0"/>
                <a:cs typeface="+mj-cs"/>
              </a:rPr>
              <a:t>Example</a:t>
            </a:r>
            <a:endParaRPr lang="en-US" dirty="0">
              <a:ea typeface="ＭＳ Ｐゴシック" charset="0"/>
              <a:cs typeface="+mj-cs"/>
            </a:endParaRPr>
          </a:p>
        </p:txBody>
      </p:sp>
      <p:pic>
        <p:nvPicPr>
          <p:cNvPr id="51220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33" y="806450"/>
            <a:ext cx="3411854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923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886968" y="3013935"/>
            <a:ext cx="6731508" cy="369174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6968" y="3371940"/>
            <a:ext cx="1399032" cy="406091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75588" y="3773360"/>
            <a:ext cx="4668012" cy="369174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11352" y="4199219"/>
            <a:ext cx="2365248" cy="406091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269492" y="4605341"/>
            <a:ext cx="2845308" cy="406091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14400" y="1486563"/>
            <a:ext cx="6858000" cy="406091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11352" y="1887983"/>
            <a:ext cx="2084832" cy="406091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69492" y="2292621"/>
            <a:ext cx="6731508" cy="369174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69492" y="2645939"/>
            <a:ext cx="1930908" cy="335613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222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222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AC29B8B6-BD70-4BDA-9FC3-3EA1266C111B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53252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001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000" smtClean="0"/>
              <a:t>Selective repeat</a:t>
            </a:r>
            <a:endParaRPr lang="en-US" altLang="en-US" smtClean="0"/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1466850"/>
            <a:ext cx="7562850" cy="46482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receiver </a:t>
            </a:r>
            <a:r>
              <a:rPr lang="en-US" altLang="en-US" i="1" dirty="0" smtClean="0"/>
              <a:t>individually</a:t>
            </a:r>
            <a:r>
              <a:rPr lang="en-US" altLang="en-US" dirty="0" smtClean="0"/>
              <a:t> acknowledges all correctly received </a:t>
            </a:r>
            <a:r>
              <a:rPr lang="en-US" altLang="en-US" dirty="0" err="1" smtClean="0"/>
              <a:t>pkts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/>
              <a:t>buffers </a:t>
            </a:r>
            <a:r>
              <a:rPr lang="en-US" altLang="en-US" dirty="0" err="1" smtClean="0"/>
              <a:t>pkts</a:t>
            </a:r>
            <a:r>
              <a:rPr lang="en-US" altLang="en-US" dirty="0" smtClean="0"/>
              <a:t>, as needed, for eventual in-order delivery to upper layer</a:t>
            </a:r>
          </a:p>
          <a:p>
            <a:pPr>
              <a:defRPr/>
            </a:pPr>
            <a:r>
              <a:rPr lang="en-US" altLang="en-US" dirty="0" smtClean="0"/>
              <a:t>sender only resends </a:t>
            </a:r>
            <a:r>
              <a:rPr lang="en-US" altLang="en-US" dirty="0" err="1" smtClean="0"/>
              <a:t>pkts</a:t>
            </a:r>
            <a:r>
              <a:rPr lang="en-US" altLang="en-US" dirty="0" smtClean="0"/>
              <a:t> for which ACK not received</a:t>
            </a:r>
          </a:p>
          <a:p>
            <a:pPr lvl="1">
              <a:defRPr/>
            </a:pPr>
            <a:r>
              <a:rPr lang="en-US" altLang="en-US" dirty="0" smtClean="0"/>
              <a:t>sender timer for each </a:t>
            </a:r>
            <a:r>
              <a:rPr lang="en-US" altLang="en-US" dirty="0" err="1" smtClean="0"/>
              <a:t>unACKed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pkt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sender window</a:t>
            </a:r>
          </a:p>
          <a:p>
            <a:pPr lvl="1">
              <a:defRPr/>
            </a:pPr>
            <a:r>
              <a:rPr lang="en-US" altLang="en-US" i="1" dirty="0" smtClean="0">
                <a:solidFill>
                  <a:srgbClr val="FF0000"/>
                </a:solidFill>
              </a:rPr>
              <a:t>N</a:t>
            </a:r>
            <a:r>
              <a:rPr lang="en-US" altLang="en-US" dirty="0" smtClean="0">
                <a:solidFill>
                  <a:srgbClr val="FF0000"/>
                </a:solidFill>
              </a:rPr>
              <a:t> consecutive </a:t>
            </a:r>
            <a:r>
              <a:rPr lang="en-US" altLang="en-US" dirty="0" err="1" smtClean="0">
                <a:solidFill>
                  <a:srgbClr val="FF0000"/>
                </a:solidFill>
              </a:rPr>
              <a:t>seq</a:t>
            </a:r>
            <a:r>
              <a:rPr lang="en-US" altLang="en-US" dirty="0" smtClean="0">
                <a:solidFill>
                  <a:srgbClr val="FF0000"/>
                </a:solidFill>
              </a:rPr>
              <a:t> #</a:t>
            </a:r>
            <a:r>
              <a:rPr lang="en-US" altLang="ja-JP" dirty="0" smtClean="0">
                <a:solidFill>
                  <a:srgbClr val="FF0000"/>
                </a:solidFill>
              </a:rPr>
              <a:t>’s</a:t>
            </a:r>
          </a:p>
          <a:p>
            <a:pPr lvl="1">
              <a:defRPr/>
            </a:pPr>
            <a:r>
              <a:rPr lang="en-US" altLang="en-US" dirty="0" smtClean="0"/>
              <a:t>limits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#s of sent, </a:t>
            </a:r>
            <a:r>
              <a:rPr lang="en-US" altLang="en-US" dirty="0" err="1" smtClean="0"/>
              <a:t>unACKed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pkts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621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32EDFE03-CA35-4D1A-A17A-BEF735F79568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69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82563"/>
            <a:ext cx="8486775" cy="898525"/>
          </a:xfrm>
        </p:spPr>
        <p:txBody>
          <a:bodyPr/>
          <a:lstStyle/>
          <a:p>
            <a:pPr>
              <a:defRPr/>
            </a:pPr>
            <a:r>
              <a:rPr lang="en-US" altLang="en-US" sz="3600" smtClean="0"/>
              <a:t>Selective repeat: sender, receiver windows</a:t>
            </a:r>
            <a:endParaRPr lang="en-US" altLang="en-US" smtClean="0"/>
          </a:p>
        </p:txBody>
      </p:sp>
      <p:pic>
        <p:nvPicPr>
          <p:cNvPr id="54277" name="Picture 3" descr="sr_seq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404938"/>
            <a:ext cx="82359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1393825" y="1917700"/>
            <a:ext cx="2141538" cy="614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3255" name="Rectangle 5"/>
          <p:cNvSpPr>
            <a:spLocks noChangeArrowheads="1"/>
          </p:cNvSpPr>
          <p:nvPr/>
        </p:nvSpPr>
        <p:spPr bwMode="auto">
          <a:xfrm>
            <a:off x="2028825" y="4516438"/>
            <a:ext cx="2130425" cy="579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54280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8223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1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772DDA89-186E-4575-95BD-BC4110A20378}" type="slidenum">
              <a:rPr lang="en-US" altLang="en-US" sz="1200">
                <a:solidFill>
                  <a:srgbClr val="000000"/>
                </a:solidFill>
              </a:rPr>
              <a:pPr/>
              <a:t>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grpSp>
        <p:nvGrpSpPr>
          <p:cNvPr id="20483" name="Group 940"/>
          <p:cNvGrpSpPr>
            <a:grpSpLocks/>
          </p:cNvGrpSpPr>
          <p:nvPr/>
        </p:nvGrpSpPr>
        <p:grpSpPr bwMode="auto">
          <a:xfrm>
            <a:off x="5048250" y="1524000"/>
            <a:ext cx="3540125" cy="4545013"/>
            <a:chOff x="3277" y="974"/>
            <a:chExt cx="2230" cy="2863"/>
          </a:xfrm>
        </p:grpSpPr>
        <p:sp>
          <p:nvSpPr>
            <p:cNvPr id="20613" name="Freeform 941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805 w 1036"/>
                <a:gd name="T1" fmla="*/ 11 h 675"/>
                <a:gd name="T2" fmla="*/ 485 w 1036"/>
                <a:gd name="T3" fmla="*/ 53 h 675"/>
                <a:gd name="T4" fmla="*/ 257 w 1036"/>
                <a:gd name="T5" fmla="*/ 129 h 675"/>
                <a:gd name="T6" fmla="*/ 190 w 1036"/>
                <a:gd name="T7" fmla="*/ 229 h 675"/>
                <a:gd name="T8" fmla="*/ 26 w 1036"/>
                <a:gd name="T9" fmla="*/ 297 h 675"/>
                <a:gd name="T10" fmla="*/ 22 w 1036"/>
                <a:gd name="T11" fmla="*/ 459 h 675"/>
                <a:gd name="T12" fmla="*/ 164 w 1036"/>
                <a:gd name="T13" fmla="*/ 489 h 675"/>
                <a:gd name="T14" fmla="*/ 570 w 1036"/>
                <a:gd name="T15" fmla="*/ 489 h 675"/>
                <a:gd name="T16" fmla="*/ 742 w 1036"/>
                <a:gd name="T17" fmla="*/ 555 h 675"/>
                <a:gd name="T18" fmla="*/ 935 w 1036"/>
                <a:gd name="T19" fmla="*/ 657 h 675"/>
                <a:gd name="T20" fmla="*/ 1081 w 1036"/>
                <a:gd name="T21" fmla="*/ 661 h 675"/>
                <a:gd name="T22" fmla="*/ 1183 w 1036"/>
                <a:gd name="T23" fmla="*/ 603 h 675"/>
                <a:gd name="T24" fmla="*/ 1234 w 1036"/>
                <a:gd name="T25" fmla="*/ 445 h 675"/>
                <a:gd name="T26" fmla="*/ 1266 w 1036"/>
                <a:gd name="T27" fmla="*/ 291 h 675"/>
                <a:gd name="T28" fmla="*/ 1270 w 1036"/>
                <a:gd name="T29" fmla="*/ 107 h 675"/>
                <a:gd name="T30" fmla="*/ 1161 w 1036"/>
                <a:gd name="T31" fmla="*/ 17 h 675"/>
                <a:gd name="T32" fmla="*/ 964 w 1036"/>
                <a:gd name="T33" fmla="*/ 3 h 675"/>
                <a:gd name="T34" fmla="*/ 805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20614" name="Group 942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6657" name="Rectangle 943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58" name="AutoShape 944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CCFF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20615" name="Freeform 945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6281" name="Line 946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2" name="Line 947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3" name="Line 948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4" name="Line 949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5" name="Line 950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6" name="Line 951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7" name="Line 952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8" name="Line 953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9" name="Line 954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0" name="Line 955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1" name="Line 956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2" name="Line 957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3" name="Line 958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4" name="Line 959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30" name="Group 960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20990" name="Picture 961" descr="access_point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91" name="Picture 962" descr="antenna_radiation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631" name="Freeform 963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0632" name="Freeform 964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748 w 765"/>
                <a:gd name="T1" fmla="*/ 56 h 459"/>
                <a:gd name="T2" fmla="*/ 1185 w 765"/>
                <a:gd name="T3" fmla="*/ 399 h 459"/>
                <a:gd name="T4" fmla="*/ 396 w 765"/>
                <a:gd name="T5" fmla="*/ 568 h 459"/>
                <a:gd name="T6" fmla="*/ 57 w 765"/>
                <a:gd name="T7" fmla="*/ 1914 h 459"/>
                <a:gd name="T8" fmla="*/ 741 w 765"/>
                <a:gd name="T9" fmla="*/ 2529 h 459"/>
                <a:gd name="T10" fmla="*/ 1425 w 765"/>
                <a:gd name="T11" fmla="*/ 2424 h 459"/>
                <a:gd name="T12" fmla="*/ 2405 w 765"/>
                <a:gd name="T13" fmla="*/ 2529 h 459"/>
                <a:gd name="T14" fmla="*/ 2878 w 765"/>
                <a:gd name="T15" fmla="*/ 2470 h 459"/>
                <a:gd name="T16" fmla="*/ 3098 w 765"/>
                <a:gd name="T17" fmla="*/ 2119 h 459"/>
                <a:gd name="T18" fmla="*/ 3092 w 765"/>
                <a:gd name="T19" fmla="*/ 899 h 459"/>
                <a:gd name="T20" fmla="*/ 2729 w 765"/>
                <a:gd name="T21" fmla="*/ 196 h 459"/>
                <a:gd name="T22" fmla="*/ 1748 w 765"/>
                <a:gd name="T23" fmla="*/ 56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6298" name="Line 965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9" name="Line 966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0" name="Line 967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1" name="Line 968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2" name="Line 969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3" name="Line 970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4" name="Line 971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5" name="Line 972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6" name="Line 973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7" name="Line 974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8" name="Line 975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9" name="Line 976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0" name="Line 977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1" name="Line 978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2" name="Line 979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3" name="Line 980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4" name="Line 981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50" name="Group 982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20973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74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75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76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77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78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79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80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81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82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83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84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85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86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87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653" name="Oval 998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pic>
            <p:nvPicPr>
              <p:cNvPr id="20989" name="Picture 999" descr="cell_tower_radiation_gray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51" name="Group 1000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6629" name="Line 1001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965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66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67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68" name="Group 1005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0971" name="Freeform 10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72" name="Freeform 10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634" name="Line 1008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35" name="Line 1009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2" name="Group 1010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095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5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5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59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62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63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625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26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3" name="Group 1019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094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4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5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51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54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55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617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18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4" name="Group 1028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094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4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4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43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46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47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609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10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5" name="Group 1037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093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3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3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35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38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39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601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02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6" name="Group 1046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092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2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2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27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30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31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593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94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322" name="Line 1055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58" name="Group 1056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091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1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1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19" name="Group 106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22" name="Freeform 106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23" name="Freeform 106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585" name="Line 106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86" name="Line 106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9" name="Group 106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090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0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1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11" name="Group 106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14" name="Freeform 107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15" name="Freeform 107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577" name="Line 107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78" name="Line 107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0" name="Group 1074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090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0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0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03" name="Group 107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06" name="Freeform 107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07" name="Freeform 108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569" name="Line 108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70" name="Line 108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1" name="Group 1083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089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89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89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895" name="Group 108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98" name="Freeform 108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99" name="Freeform 108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561" name="Line 109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62" name="Line 109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2" name="Group 1092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088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88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88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887" name="Group 109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90" name="Freeform 109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91" name="Freeform 109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553" name="Line 109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54" name="Line 110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3" name="Group 1101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087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87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87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879" name="Group 110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82" name="Freeform 11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83" name="Freeform 11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545" name="Line 110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46" name="Line 110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4" name="Group 1110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0862" name="Group 1111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0864" name="Freeform 1112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1 w 199"/>
                    <a:gd name="T1" fmla="*/ 0 h 232"/>
                    <a:gd name="T2" fmla="*/ 1 w 199"/>
                    <a:gd name="T3" fmla="*/ 0 h 232"/>
                    <a:gd name="T4" fmla="*/ 1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1 h 232"/>
                    <a:gd name="T24" fmla="*/ 1 w 199"/>
                    <a:gd name="T25" fmla="*/ 1 h 232"/>
                    <a:gd name="T26" fmla="*/ 1 w 199"/>
                    <a:gd name="T27" fmla="*/ 1 h 232"/>
                    <a:gd name="T28" fmla="*/ 1 w 199"/>
                    <a:gd name="T29" fmla="*/ 1 h 232"/>
                    <a:gd name="T30" fmla="*/ 2 w 199"/>
                    <a:gd name="T31" fmla="*/ 1 h 232"/>
                    <a:gd name="T32" fmla="*/ 2 w 199"/>
                    <a:gd name="T33" fmla="*/ 1 h 232"/>
                    <a:gd name="T34" fmla="*/ 2 w 199"/>
                    <a:gd name="T35" fmla="*/ 1 h 232"/>
                    <a:gd name="T36" fmla="*/ 2 w 199"/>
                    <a:gd name="T37" fmla="*/ 1 h 232"/>
                    <a:gd name="T38" fmla="*/ 2 w 199"/>
                    <a:gd name="T39" fmla="*/ 1 h 232"/>
                    <a:gd name="T40" fmla="*/ 2 w 199"/>
                    <a:gd name="T41" fmla="*/ 1 h 232"/>
                    <a:gd name="T42" fmla="*/ 2 w 199"/>
                    <a:gd name="T43" fmla="*/ 1 h 232"/>
                    <a:gd name="T44" fmla="*/ 2 w 199"/>
                    <a:gd name="T45" fmla="*/ 1 h 232"/>
                    <a:gd name="T46" fmla="*/ 2 w 199"/>
                    <a:gd name="T47" fmla="*/ 1 h 232"/>
                    <a:gd name="T48" fmla="*/ 2 w 199"/>
                    <a:gd name="T49" fmla="*/ 1 h 232"/>
                    <a:gd name="T50" fmla="*/ 2 w 199"/>
                    <a:gd name="T51" fmla="*/ 1 h 232"/>
                    <a:gd name="T52" fmla="*/ 1 w 199"/>
                    <a:gd name="T53" fmla="*/ 1 h 232"/>
                    <a:gd name="T54" fmla="*/ 1 w 199"/>
                    <a:gd name="T55" fmla="*/ 1 h 232"/>
                    <a:gd name="T56" fmla="*/ 1 w 199"/>
                    <a:gd name="T57" fmla="*/ 1 h 232"/>
                    <a:gd name="T58" fmla="*/ 1 w 199"/>
                    <a:gd name="T59" fmla="*/ 0 h 232"/>
                    <a:gd name="T60" fmla="*/ 1 w 199"/>
                    <a:gd name="T61" fmla="*/ 0 h 232"/>
                    <a:gd name="T62" fmla="*/ 1 w 199"/>
                    <a:gd name="T63" fmla="*/ 0 h 232"/>
                    <a:gd name="T64" fmla="*/ 1 w 199"/>
                    <a:gd name="T65" fmla="*/ 0 h 232"/>
                    <a:gd name="T66" fmla="*/ 1 w 199"/>
                    <a:gd name="T67" fmla="*/ 0 h 232"/>
                    <a:gd name="T68" fmla="*/ 1 w 199"/>
                    <a:gd name="T69" fmla="*/ 0 h 232"/>
                    <a:gd name="T70" fmla="*/ 1 w 199"/>
                    <a:gd name="T71" fmla="*/ 0 h 232"/>
                    <a:gd name="T72" fmla="*/ 1 w 199"/>
                    <a:gd name="T73" fmla="*/ 0 h 232"/>
                    <a:gd name="T74" fmla="*/ 2 w 199"/>
                    <a:gd name="T75" fmla="*/ 0 h 232"/>
                    <a:gd name="T76" fmla="*/ 2 w 199"/>
                    <a:gd name="T77" fmla="*/ 0 h 232"/>
                    <a:gd name="T78" fmla="*/ 2 w 199"/>
                    <a:gd name="T79" fmla="*/ 0 h 232"/>
                    <a:gd name="T80" fmla="*/ 3 w 199"/>
                    <a:gd name="T81" fmla="*/ 0 h 232"/>
                    <a:gd name="T82" fmla="*/ 3 w 199"/>
                    <a:gd name="T83" fmla="*/ 0 h 232"/>
                    <a:gd name="T84" fmla="*/ 2 w 199"/>
                    <a:gd name="T85" fmla="*/ 0 h 232"/>
                    <a:gd name="T86" fmla="*/ 2 w 199"/>
                    <a:gd name="T87" fmla="*/ 0 h 232"/>
                    <a:gd name="T88" fmla="*/ 2 w 199"/>
                    <a:gd name="T89" fmla="*/ 0 h 232"/>
                    <a:gd name="T90" fmla="*/ 2 w 199"/>
                    <a:gd name="T91" fmla="*/ 0 h 232"/>
                    <a:gd name="T92" fmla="*/ 1 w 199"/>
                    <a:gd name="T93" fmla="*/ 0 h 232"/>
                    <a:gd name="T94" fmla="*/ 1 w 199"/>
                    <a:gd name="T95" fmla="*/ 0 h 232"/>
                    <a:gd name="T96" fmla="*/ 1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65" name="Freeform 1113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2 w 128"/>
                    <a:gd name="T1" fmla="*/ 0 h 180"/>
                    <a:gd name="T2" fmla="*/ 2 w 128"/>
                    <a:gd name="T3" fmla="*/ 0 h 180"/>
                    <a:gd name="T4" fmla="*/ 2 w 128"/>
                    <a:gd name="T5" fmla="*/ 0 h 180"/>
                    <a:gd name="T6" fmla="*/ 2 w 128"/>
                    <a:gd name="T7" fmla="*/ 0 h 180"/>
                    <a:gd name="T8" fmla="*/ 1 w 128"/>
                    <a:gd name="T9" fmla="*/ 0 h 180"/>
                    <a:gd name="T10" fmla="*/ 1 w 128"/>
                    <a:gd name="T11" fmla="*/ 0 h 180"/>
                    <a:gd name="T12" fmla="*/ 1 w 128"/>
                    <a:gd name="T13" fmla="*/ 0 h 180"/>
                    <a:gd name="T14" fmla="*/ 1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1 w 128"/>
                    <a:gd name="T29" fmla="*/ 0 h 180"/>
                    <a:gd name="T30" fmla="*/ 1 w 128"/>
                    <a:gd name="T31" fmla="*/ 0 h 180"/>
                    <a:gd name="T32" fmla="*/ 1 w 128"/>
                    <a:gd name="T33" fmla="*/ 0 h 180"/>
                    <a:gd name="T34" fmla="*/ 1 w 128"/>
                    <a:gd name="T35" fmla="*/ 0 h 180"/>
                    <a:gd name="T36" fmla="*/ 1 w 128"/>
                    <a:gd name="T37" fmla="*/ 0 h 180"/>
                    <a:gd name="T38" fmla="*/ 2 w 128"/>
                    <a:gd name="T39" fmla="*/ 0 h 180"/>
                    <a:gd name="T40" fmla="*/ 2 w 128"/>
                    <a:gd name="T41" fmla="*/ 0 h 180"/>
                    <a:gd name="T42" fmla="*/ 2 w 128"/>
                    <a:gd name="T43" fmla="*/ 0 h 180"/>
                    <a:gd name="T44" fmla="*/ 2 w 128"/>
                    <a:gd name="T45" fmla="*/ 0 h 180"/>
                    <a:gd name="T46" fmla="*/ 2 w 128"/>
                    <a:gd name="T47" fmla="*/ 0 h 180"/>
                    <a:gd name="T48" fmla="*/ 2 w 128"/>
                    <a:gd name="T49" fmla="*/ 0 h 180"/>
                    <a:gd name="T50" fmla="*/ 2 w 128"/>
                    <a:gd name="T51" fmla="*/ 0 h 180"/>
                    <a:gd name="T52" fmla="*/ 2 w 128"/>
                    <a:gd name="T53" fmla="*/ 0 h 180"/>
                    <a:gd name="T54" fmla="*/ 1 w 128"/>
                    <a:gd name="T55" fmla="*/ 0 h 180"/>
                    <a:gd name="T56" fmla="*/ 1 w 128"/>
                    <a:gd name="T57" fmla="*/ 0 h 180"/>
                    <a:gd name="T58" fmla="*/ 1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1 w 128"/>
                    <a:gd name="T71" fmla="*/ 0 h 180"/>
                    <a:gd name="T72" fmla="*/ 1 w 128"/>
                    <a:gd name="T73" fmla="*/ 0 h 180"/>
                    <a:gd name="T74" fmla="*/ 1 w 128"/>
                    <a:gd name="T75" fmla="*/ 0 h 180"/>
                    <a:gd name="T76" fmla="*/ 1 w 128"/>
                    <a:gd name="T77" fmla="*/ 0 h 180"/>
                    <a:gd name="T78" fmla="*/ 2 w 128"/>
                    <a:gd name="T79" fmla="*/ 0 h 180"/>
                    <a:gd name="T80" fmla="*/ 2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66" name="Freeform 1114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1 w 322"/>
                    <a:gd name="T1" fmla="*/ 0 h 378"/>
                    <a:gd name="T2" fmla="*/ 1 w 322"/>
                    <a:gd name="T3" fmla="*/ 0 h 378"/>
                    <a:gd name="T4" fmla="*/ 0 w 322"/>
                    <a:gd name="T5" fmla="*/ 0 h 378"/>
                    <a:gd name="T6" fmla="*/ 0 w 322"/>
                    <a:gd name="T7" fmla="*/ 1 h 378"/>
                    <a:gd name="T8" fmla="*/ 0 w 322"/>
                    <a:gd name="T9" fmla="*/ 1 h 378"/>
                    <a:gd name="T10" fmla="*/ 0 w 322"/>
                    <a:gd name="T11" fmla="*/ 1 h 378"/>
                    <a:gd name="T12" fmla="*/ 0 w 322"/>
                    <a:gd name="T13" fmla="*/ 1 h 378"/>
                    <a:gd name="T14" fmla="*/ 0 w 322"/>
                    <a:gd name="T15" fmla="*/ 1 h 378"/>
                    <a:gd name="T16" fmla="*/ 1 w 322"/>
                    <a:gd name="T17" fmla="*/ 1 h 378"/>
                    <a:gd name="T18" fmla="*/ 1 w 322"/>
                    <a:gd name="T19" fmla="*/ 1 h 378"/>
                    <a:gd name="T20" fmla="*/ 2 w 322"/>
                    <a:gd name="T21" fmla="*/ 1 h 378"/>
                    <a:gd name="T22" fmla="*/ 2 w 322"/>
                    <a:gd name="T23" fmla="*/ 1 h 378"/>
                    <a:gd name="T24" fmla="*/ 3 w 322"/>
                    <a:gd name="T25" fmla="*/ 1 h 378"/>
                    <a:gd name="T26" fmla="*/ 4 w 322"/>
                    <a:gd name="T27" fmla="*/ 1 h 378"/>
                    <a:gd name="T28" fmla="*/ 4 w 322"/>
                    <a:gd name="T29" fmla="*/ 1 h 378"/>
                    <a:gd name="T30" fmla="*/ 5 w 322"/>
                    <a:gd name="T31" fmla="*/ 1 h 378"/>
                    <a:gd name="T32" fmla="*/ 5 w 322"/>
                    <a:gd name="T33" fmla="*/ 1 h 378"/>
                    <a:gd name="T34" fmla="*/ 5 w 322"/>
                    <a:gd name="T35" fmla="*/ 1 h 378"/>
                    <a:gd name="T36" fmla="*/ 5 w 322"/>
                    <a:gd name="T37" fmla="*/ 1 h 378"/>
                    <a:gd name="T38" fmla="*/ 5 w 322"/>
                    <a:gd name="T39" fmla="*/ 1 h 378"/>
                    <a:gd name="T40" fmla="*/ 5 w 322"/>
                    <a:gd name="T41" fmla="*/ 1 h 378"/>
                    <a:gd name="T42" fmla="*/ 4 w 322"/>
                    <a:gd name="T43" fmla="*/ 1 h 378"/>
                    <a:gd name="T44" fmla="*/ 4 w 322"/>
                    <a:gd name="T45" fmla="*/ 1 h 378"/>
                    <a:gd name="T46" fmla="*/ 3 w 322"/>
                    <a:gd name="T47" fmla="*/ 1 h 378"/>
                    <a:gd name="T48" fmla="*/ 2 w 322"/>
                    <a:gd name="T49" fmla="*/ 1 h 378"/>
                    <a:gd name="T50" fmla="*/ 2 w 322"/>
                    <a:gd name="T51" fmla="*/ 1 h 378"/>
                    <a:gd name="T52" fmla="*/ 2 w 322"/>
                    <a:gd name="T53" fmla="*/ 1 h 378"/>
                    <a:gd name="T54" fmla="*/ 1 w 322"/>
                    <a:gd name="T55" fmla="*/ 1 h 378"/>
                    <a:gd name="T56" fmla="*/ 1 w 322"/>
                    <a:gd name="T57" fmla="*/ 1 h 378"/>
                    <a:gd name="T58" fmla="*/ 1 w 322"/>
                    <a:gd name="T59" fmla="*/ 1 h 378"/>
                    <a:gd name="T60" fmla="*/ 0 w 322"/>
                    <a:gd name="T61" fmla="*/ 1 h 378"/>
                    <a:gd name="T62" fmla="*/ 1 w 322"/>
                    <a:gd name="T63" fmla="*/ 1 h 378"/>
                    <a:gd name="T64" fmla="*/ 1 w 322"/>
                    <a:gd name="T65" fmla="*/ 0 h 378"/>
                    <a:gd name="T66" fmla="*/ 1 w 322"/>
                    <a:gd name="T67" fmla="*/ 0 h 378"/>
                    <a:gd name="T68" fmla="*/ 1 w 322"/>
                    <a:gd name="T69" fmla="*/ 0 h 378"/>
                    <a:gd name="T70" fmla="*/ 2 w 322"/>
                    <a:gd name="T71" fmla="*/ 0 h 378"/>
                    <a:gd name="T72" fmla="*/ 2 w 322"/>
                    <a:gd name="T73" fmla="*/ 0 h 378"/>
                    <a:gd name="T74" fmla="*/ 3 w 322"/>
                    <a:gd name="T75" fmla="*/ 0 h 378"/>
                    <a:gd name="T76" fmla="*/ 4 w 322"/>
                    <a:gd name="T77" fmla="*/ 0 h 378"/>
                    <a:gd name="T78" fmla="*/ 4 w 322"/>
                    <a:gd name="T79" fmla="*/ 0 h 378"/>
                    <a:gd name="T80" fmla="*/ 4 w 322"/>
                    <a:gd name="T81" fmla="*/ 0 h 378"/>
                    <a:gd name="T82" fmla="*/ 4 w 322"/>
                    <a:gd name="T83" fmla="*/ 0 h 378"/>
                    <a:gd name="T84" fmla="*/ 3 w 322"/>
                    <a:gd name="T85" fmla="*/ 0 h 378"/>
                    <a:gd name="T86" fmla="*/ 2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67" name="Freeform 1115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3 w 283"/>
                    <a:gd name="T1" fmla="*/ 0 h 252"/>
                    <a:gd name="T2" fmla="*/ 3 w 283"/>
                    <a:gd name="T3" fmla="*/ 0 h 252"/>
                    <a:gd name="T4" fmla="*/ 4 w 283"/>
                    <a:gd name="T5" fmla="*/ 0 h 252"/>
                    <a:gd name="T6" fmla="*/ 4 w 283"/>
                    <a:gd name="T7" fmla="*/ 0 h 252"/>
                    <a:gd name="T8" fmla="*/ 4 w 283"/>
                    <a:gd name="T9" fmla="*/ 0 h 252"/>
                    <a:gd name="T10" fmla="*/ 4 w 283"/>
                    <a:gd name="T11" fmla="*/ 0 h 252"/>
                    <a:gd name="T12" fmla="*/ 4 w 283"/>
                    <a:gd name="T13" fmla="*/ 0 h 252"/>
                    <a:gd name="T14" fmla="*/ 3 w 283"/>
                    <a:gd name="T15" fmla="*/ 0 h 252"/>
                    <a:gd name="T16" fmla="*/ 3 w 283"/>
                    <a:gd name="T17" fmla="*/ 1 h 252"/>
                    <a:gd name="T18" fmla="*/ 3 w 283"/>
                    <a:gd name="T19" fmla="*/ 1 h 252"/>
                    <a:gd name="T20" fmla="*/ 3 w 283"/>
                    <a:gd name="T21" fmla="*/ 1 h 252"/>
                    <a:gd name="T22" fmla="*/ 3 w 283"/>
                    <a:gd name="T23" fmla="*/ 1 h 252"/>
                    <a:gd name="T24" fmla="*/ 3 w 283"/>
                    <a:gd name="T25" fmla="*/ 1 h 252"/>
                    <a:gd name="T26" fmla="*/ 3 w 283"/>
                    <a:gd name="T27" fmla="*/ 1 h 252"/>
                    <a:gd name="T28" fmla="*/ 3 w 283"/>
                    <a:gd name="T29" fmla="*/ 1 h 252"/>
                    <a:gd name="T30" fmla="*/ 3 w 283"/>
                    <a:gd name="T31" fmla="*/ 1 h 252"/>
                    <a:gd name="T32" fmla="*/ 3 w 283"/>
                    <a:gd name="T33" fmla="*/ 1 h 252"/>
                    <a:gd name="T34" fmla="*/ 3 w 283"/>
                    <a:gd name="T35" fmla="*/ 1 h 252"/>
                    <a:gd name="T36" fmla="*/ 3 w 283"/>
                    <a:gd name="T37" fmla="*/ 1 h 252"/>
                    <a:gd name="T38" fmla="*/ 3 w 283"/>
                    <a:gd name="T39" fmla="*/ 1 h 252"/>
                    <a:gd name="T40" fmla="*/ 3 w 283"/>
                    <a:gd name="T41" fmla="*/ 1 h 252"/>
                    <a:gd name="T42" fmla="*/ 3 w 283"/>
                    <a:gd name="T43" fmla="*/ 1 h 252"/>
                    <a:gd name="T44" fmla="*/ 4 w 283"/>
                    <a:gd name="T45" fmla="*/ 1 h 252"/>
                    <a:gd name="T46" fmla="*/ 4 w 283"/>
                    <a:gd name="T47" fmla="*/ 1 h 252"/>
                    <a:gd name="T48" fmla="*/ 4 w 283"/>
                    <a:gd name="T49" fmla="*/ 0 h 252"/>
                    <a:gd name="T50" fmla="*/ 4 w 283"/>
                    <a:gd name="T51" fmla="*/ 0 h 252"/>
                    <a:gd name="T52" fmla="*/ 4 w 283"/>
                    <a:gd name="T53" fmla="*/ 0 h 252"/>
                    <a:gd name="T54" fmla="*/ 4 w 283"/>
                    <a:gd name="T55" fmla="*/ 0 h 252"/>
                    <a:gd name="T56" fmla="*/ 4 w 283"/>
                    <a:gd name="T57" fmla="*/ 0 h 252"/>
                    <a:gd name="T58" fmla="*/ 3 w 283"/>
                    <a:gd name="T59" fmla="*/ 0 h 252"/>
                    <a:gd name="T60" fmla="*/ 3 w 283"/>
                    <a:gd name="T61" fmla="*/ 0 h 252"/>
                    <a:gd name="T62" fmla="*/ 3 w 283"/>
                    <a:gd name="T63" fmla="*/ 0 h 252"/>
                    <a:gd name="T64" fmla="*/ 3 w 283"/>
                    <a:gd name="T65" fmla="*/ 0 h 252"/>
                    <a:gd name="T66" fmla="*/ 2 w 283"/>
                    <a:gd name="T67" fmla="*/ 0 h 252"/>
                    <a:gd name="T68" fmla="*/ 2 w 283"/>
                    <a:gd name="T69" fmla="*/ 0 h 252"/>
                    <a:gd name="T70" fmla="*/ 2 w 283"/>
                    <a:gd name="T71" fmla="*/ 0 h 252"/>
                    <a:gd name="T72" fmla="*/ 2 w 283"/>
                    <a:gd name="T73" fmla="*/ 0 h 252"/>
                    <a:gd name="T74" fmla="*/ 1 w 283"/>
                    <a:gd name="T75" fmla="*/ 0 h 252"/>
                    <a:gd name="T76" fmla="*/ 1 w 283"/>
                    <a:gd name="T77" fmla="*/ 0 h 252"/>
                    <a:gd name="T78" fmla="*/ 1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1 w 283"/>
                    <a:gd name="T95" fmla="*/ 0 h 252"/>
                    <a:gd name="T96" fmla="*/ 1 w 283"/>
                    <a:gd name="T97" fmla="*/ 0 h 252"/>
                    <a:gd name="T98" fmla="*/ 1 w 283"/>
                    <a:gd name="T99" fmla="*/ 0 h 252"/>
                    <a:gd name="T100" fmla="*/ 1 w 283"/>
                    <a:gd name="T101" fmla="*/ 0 h 252"/>
                    <a:gd name="T102" fmla="*/ 1 w 283"/>
                    <a:gd name="T103" fmla="*/ 0 h 252"/>
                    <a:gd name="T104" fmla="*/ 2 w 283"/>
                    <a:gd name="T105" fmla="*/ 0 h 252"/>
                    <a:gd name="T106" fmla="*/ 2 w 283"/>
                    <a:gd name="T107" fmla="*/ 0 h 252"/>
                    <a:gd name="T108" fmla="*/ 2 w 283"/>
                    <a:gd name="T109" fmla="*/ 0 h 252"/>
                    <a:gd name="T110" fmla="*/ 2 w 283"/>
                    <a:gd name="T111" fmla="*/ 0 h 252"/>
                    <a:gd name="T112" fmla="*/ 3 w 283"/>
                    <a:gd name="T113" fmla="*/ 0 h 252"/>
                    <a:gd name="T114" fmla="*/ 3 w 283"/>
                    <a:gd name="T115" fmla="*/ 0 h 252"/>
                    <a:gd name="T116" fmla="*/ 3 w 283"/>
                    <a:gd name="T117" fmla="*/ 0 h 252"/>
                    <a:gd name="T118" fmla="*/ 3 w 283"/>
                    <a:gd name="T119" fmla="*/ 0 h 252"/>
                    <a:gd name="T120" fmla="*/ 3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68" name="Freeform 1116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1 h 238"/>
                    <a:gd name="T10" fmla="*/ 1 w 114"/>
                    <a:gd name="T11" fmla="*/ 1 h 238"/>
                    <a:gd name="T12" fmla="*/ 1 w 114"/>
                    <a:gd name="T13" fmla="*/ 1 h 238"/>
                    <a:gd name="T14" fmla="*/ 1 w 114"/>
                    <a:gd name="T15" fmla="*/ 1 h 238"/>
                    <a:gd name="T16" fmla="*/ 1 w 114"/>
                    <a:gd name="T17" fmla="*/ 1 h 238"/>
                    <a:gd name="T18" fmla="*/ 1 w 114"/>
                    <a:gd name="T19" fmla="*/ 1 h 238"/>
                    <a:gd name="T20" fmla="*/ 2 w 114"/>
                    <a:gd name="T21" fmla="*/ 1 h 238"/>
                    <a:gd name="T22" fmla="*/ 2 w 114"/>
                    <a:gd name="T23" fmla="*/ 1 h 238"/>
                    <a:gd name="T24" fmla="*/ 2 w 114"/>
                    <a:gd name="T25" fmla="*/ 1 h 238"/>
                    <a:gd name="T26" fmla="*/ 2 w 114"/>
                    <a:gd name="T27" fmla="*/ 1 h 238"/>
                    <a:gd name="T28" fmla="*/ 2 w 114"/>
                    <a:gd name="T29" fmla="*/ 1 h 238"/>
                    <a:gd name="T30" fmla="*/ 2 w 114"/>
                    <a:gd name="T31" fmla="*/ 1 h 238"/>
                    <a:gd name="T32" fmla="*/ 1 w 114"/>
                    <a:gd name="T33" fmla="*/ 1 h 238"/>
                    <a:gd name="T34" fmla="*/ 1 w 114"/>
                    <a:gd name="T35" fmla="*/ 1 h 238"/>
                    <a:gd name="T36" fmla="*/ 1 w 114"/>
                    <a:gd name="T37" fmla="*/ 0 h 238"/>
                    <a:gd name="T38" fmla="*/ 1 w 114"/>
                    <a:gd name="T39" fmla="*/ 0 h 238"/>
                    <a:gd name="T40" fmla="*/ 1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1 w 114"/>
                    <a:gd name="T51" fmla="*/ 0 h 238"/>
                    <a:gd name="T52" fmla="*/ 1 w 114"/>
                    <a:gd name="T53" fmla="*/ 0 h 238"/>
                    <a:gd name="T54" fmla="*/ 1 w 114"/>
                    <a:gd name="T55" fmla="*/ 0 h 238"/>
                    <a:gd name="T56" fmla="*/ 1 w 114"/>
                    <a:gd name="T57" fmla="*/ 0 h 238"/>
                    <a:gd name="T58" fmla="*/ 1 w 114"/>
                    <a:gd name="T59" fmla="*/ 0 h 238"/>
                    <a:gd name="T60" fmla="*/ 1 w 114"/>
                    <a:gd name="T61" fmla="*/ 0 h 238"/>
                    <a:gd name="T62" fmla="*/ 2 w 114"/>
                    <a:gd name="T63" fmla="*/ 0 h 238"/>
                    <a:gd name="T64" fmla="*/ 2 w 114"/>
                    <a:gd name="T65" fmla="*/ 0 h 238"/>
                    <a:gd name="T66" fmla="*/ 2 w 114"/>
                    <a:gd name="T67" fmla="*/ 0 h 238"/>
                    <a:gd name="T68" fmla="*/ 1 w 114"/>
                    <a:gd name="T69" fmla="*/ 0 h 238"/>
                    <a:gd name="T70" fmla="*/ 1 w 114"/>
                    <a:gd name="T71" fmla="*/ 0 h 238"/>
                    <a:gd name="T72" fmla="*/ 1 w 114"/>
                    <a:gd name="T73" fmla="*/ 0 h 238"/>
                    <a:gd name="T74" fmla="*/ 1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69" name="Freeform 1117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3 w 246"/>
                    <a:gd name="T1" fmla="*/ 0 h 310"/>
                    <a:gd name="T2" fmla="*/ 4 w 246"/>
                    <a:gd name="T3" fmla="*/ 0 h 310"/>
                    <a:gd name="T4" fmla="*/ 4 w 246"/>
                    <a:gd name="T5" fmla="*/ 0 h 310"/>
                    <a:gd name="T6" fmla="*/ 4 w 246"/>
                    <a:gd name="T7" fmla="*/ 0 h 310"/>
                    <a:gd name="T8" fmla="*/ 3 w 246"/>
                    <a:gd name="T9" fmla="*/ 1 h 310"/>
                    <a:gd name="T10" fmla="*/ 3 w 246"/>
                    <a:gd name="T11" fmla="*/ 1 h 310"/>
                    <a:gd name="T12" fmla="*/ 2 w 246"/>
                    <a:gd name="T13" fmla="*/ 1 h 310"/>
                    <a:gd name="T14" fmla="*/ 2 w 246"/>
                    <a:gd name="T15" fmla="*/ 1 h 310"/>
                    <a:gd name="T16" fmla="*/ 2 w 246"/>
                    <a:gd name="T17" fmla="*/ 1 h 310"/>
                    <a:gd name="T18" fmla="*/ 2 w 246"/>
                    <a:gd name="T19" fmla="*/ 1 h 310"/>
                    <a:gd name="T20" fmla="*/ 2 w 246"/>
                    <a:gd name="T21" fmla="*/ 1 h 310"/>
                    <a:gd name="T22" fmla="*/ 2 w 246"/>
                    <a:gd name="T23" fmla="*/ 1 h 310"/>
                    <a:gd name="T24" fmla="*/ 2 w 246"/>
                    <a:gd name="T25" fmla="*/ 1 h 310"/>
                    <a:gd name="T26" fmla="*/ 2 w 246"/>
                    <a:gd name="T27" fmla="*/ 1 h 310"/>
                    <a:gd name="T28" fmla="*/ 2 w 246"/>
                    <a:gd name="T29" fmla="*/ 1 h 310"/>
                    <a:gd name="T30" fmla="*/ 3 w 246"/>
                    <a:gd name="T31" fmla="*/ 1 h 310"/>
                    <a:gd name="T32" fmla="*/ 3 w 246"/>
                    <a:gd name="T33" fmla="*/ 1 h 310"/>
                    <a:gd name="T34" fmla="*/ 4 w 246"/>
                    <a:gd name="T35" fmla="*/ 1 h 310"/>
                    <a:gd name="T36" fmla="*/ 4 w 246"/>
                    <a:gd name="T37" fmla="*/ 0 h 310"/>
                    <a:gd name="T38" fmla="*/ 4 w 246"/>
                    <a:gd name="T39" fmla="*/ 0 h 310"/>
                    <a:gd name="T40" fmla="*/ 4 w 246"/>
                    <a:gd name="T41" fmla="*/ 0 h 310"/>
                    <a:gd name="T42" fmla="*/ 3 w 246"/>
                    <a:gd name="T43" fmla="*/ 0 h 310"/>
                    <a:gd name="T44" fmla="*/ 3 w 246"/>
                    <a:gd name="T45" fmla="*/ 0 h 310"/>
                    <a:gd name="T46" fmla="*/ 2 w 246"/>
                    <a:gd name="T47" fmla="*/ 0 h 310"/>
                    <a:gd name="T48" fmla="*/ 2 w 246"/>
                    <a:gd name="T49" fmla="*/ 0 h 310"/>
                    <a:gd name="T50" fmla="*/ 1 w 246"/>
                    <a:gd name="T51" fmla="*/ 0 h 310"/>
                    <a:gd name="T52" fmla="*/ 1 w 246"/>
                    <a:gd name="T53" fmla="*/ 0 h 310"/>
                    <a:gd name="T54" fmla="*/ 1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1 w 246"/>
                    <a:gd name="T65" fmla="*/ 0 h 310"/>
                    <a:gd name="T66" fmla="*/ 1 w 246"/>
                    <a:gd name="T67" fmla="*/ 0 h 310"/>
                    <a:gd name="T68" fmla="*/ 2 w 246"/>
                    <a:gd name="T69" fmla="*/ 0 h 310"/>
                    <a:gd name="T70" fmla="*/ 2 w 246"/>
                    <a:gd name="T71" fmla="*/ 0 h 310"/>
                    <a:gd name="T72" fmla="*/ 2 w 246"/>
                    <a:gd name="T73" fmla="*/ 0 h 310"/>
                    <a:gd name="T74" fmla="*/ 3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70" name="Freeform 1118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1 w 198"/>
                    <a:gd name="T1" fmla="*/ 0 h 236"/>
                    <a:gd name="T2" fmla="*/ 1 w 198"/>
                    <a:gd name="T3" fmla="*/ 0 h 236"/>
                    <a:gd name="T4" fmla="*/ 1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1 h 236"/>
                    <a:gd name="T24" fmla="*/ 1 w 198"/>
                    <a:gd name="T25" fmla="*/ 1 h 236"/>
                    <a:gd name="T26" fmla="*/ 1 w 198"/>
                    <a:gd name="T27" fmla="*/ 1 h 236"/>
                    <a:gd name="T28" fmla="*/ 1 w 198"/>
                    <a:gd name="T29" fmla="*/ 1 h 236"/>
                    <a:gd name="T30" fmla="*/ 2 w 198"/>
                    <a:gd name="T31" fmla="*/ 1 h 236"/>
                    <a:gd name="T32" fmla="*/ 2 w 198"/>
                    <a:gd name="T33" fmla="*/ 1 h 236"/>
                    <a:gd name="T34" fmla="*/ 2 w 198"/>
                    <a:gd name="T35" fmla="*/ 1 h 236"/>
                    <a:gd name="T36" fmla="*/ 2 w 198"/>
                    <a:gd name="T37" fmla="*/ 1 h 236"/>
                    <a:gd name="T38" fmla="*/ 2 w 198"/>
                    <a:gd name="T39" fmla="*/ 1 h 236"/>
                    <a:gd name="T40" fmla="*/ 2 w 198"/>
                    <a:gd name="T41" fmla="*/ 1 h 236"/>
                    <a:gd name="T42" fmla="*/ 2 w 198"/>
                    <a:gd name="T43" fmla="*/ 1 h 236"/>
                    <a:gd name="T44" fmla="*/ 2 w 198"/>
                    <a:gd name="T45" fmla="*/ 1 h 236"/>
                    <a:gd name="T46" fmla="*/ 2 w 198"/>
                    <a:gd name="T47" fmla="*/ 1 h 236"/>
                    <a:gd name="T48" fmla="*/ 2 w 198"/>
                    <a:gd name="T49" fmla="*/ 1 h 236"/>
                    <a:gd name="T50" fmla="*/ 2 w 198"/>
                    <a:gd name="T51" fmla="*/ 1 h 236"/>
                    <a:gd name="T52" fmla="*/ 2 w 198"/>
                    <a:gd name="T53" fmla="*/ 1 h 236"/>
                    <a:gd name="T54" fmla="*/ 2 w 198"/>
                    <a:gd name="T55" fmla="*/ 1 h 236"/>
                    <a:gd name="T56" fmla="*/ 2 w 198"/>
                    <a:gd name="T57" fmla="*/ 1 h 236"/>
                    <a:gd name="T58" fmla="*/ 1 w 198"/>
                    <a:gd name="T59" fmla="*/ 1 h 236"/>
                    <a:gd name="T60" fmla="*/ 1 w 198"/>
                    <a:gd name="T61" fmla="*/ 1 h 236"/>
                    <a:gd name="T62" fmla="*/ 1 w 198"/>
                    <a:gd name="T63" fmla="*/ 1 h 236"/>
                    <a:gd name="T64" fmla="*/ 1 w 198"/>
                    <a:gd name="T65" fmla="*/ 1 h 236"/>
                    <a:gd name="T66" fmla="*/ 1 w 198"/>
                    <a:gd name="T67" fmla="*/ 1 h 236"/>
                    <a:gd name="T68" fmla="*/ 1 w 198"/>
                    <a:gd name="T69" fmla="*/ 1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1 w 198"/>
                    <a:gd name="T83" fmla="*/ 0 h 236"/>
                    <a:gd name="T84" fmla="*/ 1 w 198"/>
                    <a:gd name="T85" fmla="*/ 0 h 236"/>
                    <a:gd name="T86" fmla="*/ 1 w 198"/>
                    <a:gd name="T87" fmla="*/ 0 h 236"/>
                    <a:gd name="T88" fmla="*/ 1 w 198"/>
                    <a:gd name="T89" fmla="*/ 0 h 236"/>
                    <a:gd name="T90" fmla="*/ 1 w 198"/>
                    <a:gd name="T91" fmla="*/ 0 h 236"/>
                    <a:gd name="T92" fmla="*/ 2 w 198"/>
                    <a:gd name="T93" fmla="*/ 0 h 236"/>
                    <a:gd name="T94" fmla="*/ 2 w 198"/>
                    <a:gd name="T95" fmla="*/ 0 h 236"/>
                    <a:gd name="T96" fmla="*/ 2 w 198"/>
                    <a:gd name="T97" fmla="*/ 0 h 236"/>
                    <a:gd name="T98" fmla="*/ 2 w 198"/>
                    <a:gd name="T99" fmla="*/ 0 h 236"/>
                    <a:gd name="T100" fmla="*/ 2 w 198"/>
                    <a:gd name="T101" fmla="*/ 0 h 236"/>
                    <a:gd name="T102" fmla="*/ 3 w 198"/>
                    <a:gd name="T103" fmla="*/ 0 h 236"/>
                    <a:gd name="T104" fmla="*/ 3 w 198"/>
                    <a:gd name="T105" fmla="*/ 0 h 236"/>
                    <a:gd name="T106" fmla="*/ 3 w 198"/>
                    <a:gd name="T107" fmla="*/ 0 h 236"/>
                    <a:gd name="T108" fmla="*/ 3 w 198"/>
                    <a:gd name="T109" fmla="*/ 0 h 236"/>
                    <a:gd name="T110" fmla="*/ 2 w 198"/>
                    <a:gd name="T111" fmla="*/ 0 h 236"/>
                    <a:gd name="T112" fmla="*/ 2 w 198"/>
                    <a:gd name="T113" fmla="*/ 0 h 236"/>
                    <a:gd name="T114" fmla="*/ 2 w 198"/>
                    <a:gd name="T115" fmla="*/ 0 h 236"/>
                    <a:gd name="T116" fmla="*/ 2 w 198"/>
                    <a:gd name="T117" fmla="*/ 0 h 236"/>
                    <a:gd name="T118" fmla="*/ 1 w 198"/>
                    <a:gd name="T119" fmla="*/ 0 h 236"/>
                    <a:gd name="T120" fmla="*/ 1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71" name="Freeform 1119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2 w 128"/>
                    <a:gd name="T1" fmla="*/ 0 h 183"/>
                    <a:gd name="T2" fmla="*/ 2 w 128"/>
                    <a:gd name="T3" fmla="*/ 0 h 183"/>
                    <a:gd name="T4" fmla="*/ 2 w 128"/>
                    <a:gd name="T5" fmla="*/ 0 h 183"/>
                    <a:gd name="T6" fmla="*/ 2 w 128"/>
                    <a:gd name="T7" fmla="*/ 0 h 183"/>
                    <a:gd name="T8" fmla="*/ 1 w 128"/>
                    <a:gd name="T9" fmla="*/ 0 h 183"/>
                    <a:gd name="T10" fmla="*/ 1 w 128"/>
                    <a:gd name="T11" fmla="*/ 0 h 183"/>
                    <a:gd name="T12" fmla="*/ 1 w 128"/>
                    <a:gd name="T13" fmla="*/ 0 h 183"/>
                    <a:gd name="T14" fmla="*/ 1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1 w 128"/>
                    <a:gd name="T31" fmla="*/ 0 h 183"/>
                    <a:gd name="T32" fmla="*/ 1 w 128"/>
                    <a:gd name="T33" fmla="*/ 0 h 183"/>
                    <a:gd name="T34" fmla="*/ 1 w 128"/>
                    <a:gd name="T35" fmla="*/ 0 h 183"/>
                    <a:gd name="T36" fmla="*/ 1 w 128"/>
                    <a:gd name="T37" fmla="*/ 0 h 183"/>
                    <a:gd name="T38" fmla="*/ 1 w 128"/>
                    <a:gd name="T39" fmla="*/ 0 h 183"/>
                    <a:gd name="T40" fmla="*/ 2 w 128"/>
                    <a:gd name="T41" fmla="*/ 0 h 183"/>
                    <a:gd name="T42" fmla="*/ 2 w 128"/>
                    <a:gd name="T43" fmla="*/ 0 h 183"/>
                    <a:gd name="T44" fmla="*/ 2 w 128"/>
                    <a:gd name="T45" fmla="*/ 0 h 183"/>
                    <a:gd name="T46" fmla="*/ 2 w 128"/>
                    <a:gd name="T47" fmla="*/ 0 h 183"/>
                    <a:gd name="T48" fmla="*/ 2 w 128"/>
                    <a:gd name="T49" fmla="*/ 0 h 183"/>
                    <a:gd name="T50" fmla="*/ 2 w 128"/>
                    <a:gd name="T51" fmla="*/ 0 h 183"/>
                    <a:gd name="T52" fmla="*/ 2 w 128"/>
                    <a:gd name="T53" fmla="*/ 0 h 183"/>
                    <a:gd name="T54" fmla="*/ 1 w 128"/>
                    <a:gd name="T55" fmla="*/ 0 h 183"/>
                    <a:gd name="T56" fmla="*/ 1 w 128"/>
                    <a:gd name="T57" fmla="*/ 0 h 183"/>
                    <a:gd name="T58" fmla="*/ 1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1 w 128"/>
                    <a:gd name="T71" fmla="*/ 0 h 183"/>
                    <a:gd name="T72" fmla="*/ 1 w 128"/>
                    <a:gd name="T73" fmla="*/ 0 h 183"/>
                    <a:gd name="T74" fmla="*/ 1 w 128"/>
                    <a:gd name="T75" fmla="*/ 0 h 183"/>
                    <a:gd name="T76" fmla="*/ 1 w 128"/>
                    <a:gd name="T77" fmla="*/ 0 h 183"/>
                    <a:gd name="T78" fmla="*/ 2 w 128"/>
                    <a:gd name="T79" fmla="*/ 0 h 183"/>
                    <a:gd name="T80" fmla="*/ 2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72" name="Freeform 1120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1 w 323"/>
                    <a:gd name="T1" fmla="*/ 0 h 379"/>
                    <a:gd name="T2" fmla="*/ 1 w 323"/>
                    <a:gd name="T3" fmla="*/ 0 h 379"/>
                    <a:gd name="T4" fmla="*/ 0 w 323"/>
                    <a:gd name="T5" fmla="*/ 0 h 379"/>
                    <a:gd name="T6" fmla="*/ 0 w 323"/>
                    <a:gd name="T7" fmla="*/ 1 h 379"/>
                    <a:gd name="T8" fmla="*/ 0 w 323"/>
                    <a:gd name="T9" fmla="*/ 1 h 379"/>
                    <a:gd name="T10" fmla="*/ 0 w 323"/>
                    <a:gd name="T11" fmla="*/ 1 h 379"/>
                    <a:gd name="T12" fmla="*/ 0 w 323"/>
                    <a:gd name="T13" fmla="*/ 1 h 379"/>
                    <a:gd name="T14" fmla="*/ 0 w 323"/>
                    <a:gd name="T15" fmla="*/ 1 h 379"/>
                    <a:gd name="T16" fmla="*/ 1 w 323"/>
                    <a:gd name="T17" fmla="*/ 1 h 379"/>
                    <a:gd name="T18" fmla="*/ 1 w 323"/>
                    <a:gd name="T19" fmla="*/ 1 h 379"/>
                    <a:gd name="T20" fmla="*/ 2 w 323"/>
                    <a:gd name="T21" fmla="*/ 1 h 379"/>
                    <a:gd name="T22" fmla="*/ 2 w 323"/>
                    <a:gd name="T23" fmla="*/ 1 h 379"/>
                    <a:gd name="T24" fmla="*/ 3 w 323"/>
                    <a:gd name="T25" fmla="*/ 1 h 379"/>
                    <a:gd name="T26" fmla="*/ 3 w 323"/>
                    <a:gd name="T27" fmla="*/ 1 h 379"/>
                    <a:gd name="T28" fmla="*/ 4 w 323"/>
                    <a:gd name="T29" fmla="*/ 1 h 379"/>
                    <a:gd name="T30" fmla="*/ 4 w 323"/>
                    <a:gd name="T31" fmla="*/ 1 h 379"/>
                    <a:gd name="T32" fmla="*/ 5 w 323"/>
                    <a:gd name="T33" fmla="*/ 1 h 379"/>
                    <a:gd name="T34" fmla="*/ 5 w 323"/>
                    <a:gd name="T35" fmla="*/ 1 h 379"/>
                    <a:gd name="T36" fmla="*/ 5 w 323"/>
                    <a:gd name="T37" fmla="*/ 1 h 379"/>
                    <a:gd name="T38" fmla="*/ 5 w 323"/>
                    <a:gd name="T39" fmla="*/ 1 h 379"/>
                    <a:gd name="T40" fmla="*/ 4 w 323"/>
                    <a:gd name="T41" fmla="*/ 1 h 379"/>
                    <a:gd name="T42" fmla="*/ 4 w 323"/>
                    <a:gd name="T43" fmla="*/ 1 h 379"/>
                    <a:gd name="T44" fmla="*/ 3 w 323"/>
                    <a:gd name="T45" fmla="*/ 1 h 379"/>
                    <a:gd name="T46" fmla="*/ 3 w 323"/>
                    <a:gd name="T47" fmla="*/ 1 h 379"/>
                    <a:gd name="T48" fmla="*/ 2 w 323"/>
                    <a:gd name="T49" fmla="*/ 1 h 379"/>
                    <a:gd name="T50" fmla="*/ 2 w 323"/>
                    <a:gd name="T51" fmla="*/ 1 h 379"/>
                    <a:gd name="T52" fmla="*/ 2 w 323"/>
                    <a:gd name="T53" fmla="*/ 1 h 379"/>
                    <a:gd name="T54" fmla="*/ 1 w 323"/>
                    <a:gd name="T55" fmla="*/ 1 h 379"/>
                    <a:gd name="T56" fmla="*/ 1 w 323"/>
                    <a:gd name="T57" fmla="*/ 1 h 379"/>
                    <a:gd name="T58" fmla="*/ 0 w 323"/>
                    <a:gd name="T59" fmla="*/ 1 h 379"/>
                    <a:gd name="T60" fmla="*/ 0 w 323"/>
                    <a:gd name="T61" fmla="*/ 1 h 379"/>
                    <a:gd name="T62" fmla="*/ 1 w 323"/>
                    <a:gd name="T63" fmla="*/ 1 h 379"/>
                    <a:gd name="T64" fmla="*/ 1 w 323"/>
                    <a:gd name="T65" fmla="*/ 0 h 379"/>
                    <a:gd name="T66" fmla="*/ 1 w 323"/>
                    <a:gd name="T67" fmla="*/ 0 h 379"/>
                    <a:gd name="T68" fmla="*/ 1 w 323"/>
                    <a:gd name="T69" fmla="*/ 0 h 379"/>
                    <a:gd name="T70" fmla="*/ 2 w 323"/>
                    <a:gd name="T71" fmla="*/ 0 h 379"/>
                    <a:gd name="T72" fmla="*/ 2 w 323"/>
                    <a:gd name="T73" fmla="*/ 0 h 379"/>
                    <a:gd name="T74" fmla="*/ 3 w 323"/>
                    <a:gd name="T75" fmla="*/ 0 h 379"/>
                    <a:gd name="T76" fmla="*/ 3 w 323"/>
                    <a:gd name="T77" fmla="*/ 0 h 379"/>
                    <a:gd name="T78" fmla="*/ 4 w 323"/>
                    <a:gd name="T79" fmla="*/ 0 h 379"/>
                    <a:gd name="T80" fmla="*/ 4 w 323"/>
                    <a:gd name="T81" fmla="*/ 0 h 379"/>
                    <a:gd name="T82" fmla="*/ 3 w 323"/>
                    <a:gd name="T83" fmla="*/ 0 h 379"/>
                    <a:gd name="T84" fmla="*/ 3 w 323"/>
                    <a:gd name="T85" fmla="*/ 0 h 379"/>
                    <a:gd name="T86" fmla="*/ 2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73" name="Freeform 1121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4 w 282"/>
                    <a:gd name="T1" fmla="*/ 0 h 253"/>
                    <a:gd name="T2" fmla="*/ 4 w 282"/>
                    <a:gd name="T3" fmla="*/ 0 h 253"/>
                    <a:gd name="T4" fmla="*/ 4 w 282"/>
                    <a:gd name="T5" fmla="*/ 0 h 253"/>
                    <a:gd name="T6" fmla="*/ 4 w 282"/>
                    <a:gd name="T7" fmla="*/ 0 h 253"/>
                    <a:gd name="T8" fmla="*/ 4 w 282"/>
                    <a:gd name="T9" fmla="*/ 0 h 253"/>
                    <a:gd name="T10" fmla="*/ 4 w 282"/>
                    <a:gd name="T11" fmla="*/ 0 h 253"/>
                    <a:gd name="T12" fmla="*/ 4 w 282"/>
                    <a:gd name="T13" fmla="*/ 0 h 253"/>
                    <a:gd name="T14" fmla="*/ 4 w 282"/>
                    <a:gd name="T15" fmla="*/ 0 h 253"/>
                    <a:gd name="T16" fmla="*/ 4 w 282"/>
                    <a:gd name="T17" fmla="*/ 0 h 253"/>
                    <a:gd name="T18" fmla="*/ 4 w 282"/>
                    <a:gd name="T19" fmla="*/ 1 h 253"/>
                    <a:gd name="T20" fmla="*/ 3 w 282"/>
                    <a:gd name="T21" fmla="*/ 1 h 253"/>
                    <a:gd name="T22" fmla="*/ 3 w 282"/>
                    <a:gd name="T23" fmla="*/ 1 h 253"/>
                    <a:gd name="T24" fmla="*/ 3 w 282"/>
                    <a:gd name="T25" fmla="*/ 1 h 253"/>
                    <a:gd name="T26" fmla="*/ 3 w 282"/>
                    <a:gd name="T27" fmla="*/ 1 h 253"/>
                    <a:gd name="T28" fmla="*/ 3 w 282"/>
                    <a:gd name="T29" fmla="*/ 1 h 253"/>
                    <a:gd name="T30" fmla="*/ 3 w 282"/>
                    <a:gd name="T31" fmla="*/ 1 h 253"/>
                    <a:gd name="T32" fmla="*/ 3 w 282"/>
                    <a:gd name="T33" fmla="*/ 1 h 253"/>
                    <a:gd name="T34" fmla="*/ 3 w 282"/>
                    <a:gd name="T35" fmla="*/ 1 h 253"/>
                    <a:gd name="T36" fmla="*/ 3 w 282"/>
                    <a:gd name="T37" fmla="*/ 1 h 253"/>
                    <a:gd name="T38" fmla="*/ 3 w 282"/>
                    <a:gd name="T39" fmla="*/ 1 h 253"/>
                    <a:gd name="T40" fmla="*/ 3 w 282"/>
                    <a:gd name="T41" fmla="*/ 1 h 253"/>
                    <a:gd name="T42" fmla="*/ 4 w 282"/>
                    <a:gd name="T43" fmla="*/ 1 h 253"/>
                    <a:gd name="T44" fmla="*/ 4 w 282"/>
                    <a:gd name="T45" fmla="*/ 1 h 253"/>
                    <a:gd name="T46" fmla="*/ 4 w 282"/>
                    <a:gd name="T47" fmla="*/ 0 h 253"/>
                    <a:gd name="T48" fmla="*/ 4 w 282"/>
                    <a:gd name="T49" fmla="*/ 0 h 253"/>
                    <a:gd name="T50" fmla="*/ 4 w 282"/>
                    <a:gd name="T51" fmla="*/ 0 h 253"/>
                    <a:gd name="T52" fmla="*/ 4 w 282"/>
                    <a:gd name="T53" fmla="*/ 0 h 253"/>
                    <a:gd name="T54" fmla="*/ 4 w 282"/>
                    <a:gd name="T55" fmla="*/ 0 h 253"/>
                    <a:gd name="T56" fmla="*/ 4 w 282"/>
                    <a:gd name="T57" fmla="*/ 0 h 253"/>
                    <a:gd name="T58" fmla="*/ 4 w 282"/>
                    <a:gd name="T59" fmla="*/ 0 h 253"/>
                    <a:gd name="T60" fmla="*/ 3 w 282"/>
                    <a:gd name="T61" fmla="*/ 0 h 253"/>
                    <a:gd name="T62" fmla="*/ 3 w 282"/>
                    <a:gd name="T63" fmla="*/ 0 h 253"/>
                    <a:gd name="T64" fmla="*/ 3 w 282"/>
                    <a:gd name="T65" fmla="*/ 0 h 253"/>
                    <a:gd name="T66" fmla="*/ 2 w 282"/>
                    <a:gd name="T67" fmla="*/ 0 h 253"/>
                    <a:gd name="T68" fmla="*/ 2 w 282"/>
                    <a:gd name="T69" fmla="*/ 0 h 253"/>
                    <a:gd name="T70" fmla="*/ 2 w 282"/>
                    <a:gd name="T71" fmla="*/ 0 h 253"/>
                    <a:gd name="T72" fmla="*/ 1 w 282"/>
                    <a:gd name="T73" fmla="*/ 0 h 253"/>
                    <a:gd name="T74" fmla="*/ 1 w 282"/>
                    <a:gd name="T75" fmla="*/ 0 h 253"/>
                    <a:gd name="T76" fmla="*/ 1 w 282"/>
                    <a:gd name="T77" fmla="*/ 0 h 253"/>
                    <a:gd name="T78" fmla="*/ 1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1 w 282"/>
                    <a:gd name="T95" fmla="*/ 0 h 253"/>
                    <a:gd name="T96" fmla="*/ 1 w 282"/>
                    <a:gd name="T97" fmla="*/ 0 h 253"/>
                    <a:gd name="T98" fmla="*/ 1 w 282"/>
                    <a:gd name="T99" fmla="*/ 0 h 253"/>
                    <a:gd name="T100" fmla="*/ 1 w 282"/>
                    <a:gd name="T101" fmla="*/ 0 h 253"/>
                    <a:gd name="T102" fmla="*/ 1 w 282"/>
                    <a:gd name="T103" fmla="*/ 0 h 253"/>
                    <a:gd name="T104" fmla="*/ 2 w 282"/>
                    <a:gd name="T105" fmla="*/ 0 h 253"/>
                    <a:gd name="T106" fmla="*/ 2 w 282"/>
                    <a:gd name="T107" fmla="*/ 0 h 253"/>
                    <a:gd name="T108" fmla="*/ 2 w 282"/>
                    <a:gd name="T109" fmla="*/ 0 h 253"/>
                    <a:gd name="T110" fmla="*/ 2 w 282"/>
                    <a:gd name="T111" fmla="*/ 0 h 253"/>
                    <a:gd name="T112" fmla="*/ 3 w 282"/>
                    <a:gd name="T113" fmla="*/ 0 h 253"/>
                    <a:gd name="T114" fmla="*/ 3 w 282"/>
                    <a:gd name="T115" fmla="*/ 0 h 253"/>
                    <a:gd name="T116" fmla="*/ 3 w 282"/>
                    <a:gd name="T117" fmla="*/ 0 h 253"/>
                    <a:gd name="T118" fmla="*/ 3 w 282"/>
                    <a:gd name="T119" fmla="*/ 0 h 253"/>
                    <a:gd name="T120" fmla="*/ 4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74" name="Freeform 1122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1 w 115"/>
                    <a:gd name="T11" fmla="*/ 1 h 236"/>
                    <a:gd name="T12" fmla="*/ 1 w 115"/>
                    <a:gd name="T13" fmla="*/ 1 h 236"/>
                    <a:gd name="T14" fmla="*/ 1 w 115"/>
                    <a:gd name="T15" fmla="*/ 1 h 236"/>
                    <a:gd name="T16" fmla="*/ 1 w 115"/>
                    <a:gd name="T17" fmla="*/ 1 h 236"/>
                    <a:gd name="T18" fmla="*/ 1 w 115"/>
                    <a:gd name="T19" fmla="*/ 1 h 236"/>
                    <a:gd name="T20" fmla="*/ 2 w 115"/>
                    <a:gd name="T21" fmla="*/ 1 h 236"/>
                    <a:gd name="T22" fmla="*/ 2 w 115"/>
                    <a:gd name="T23" fmla="*/ 1 h 236"/>
                    <a:gd name="T24" fmla="*/ 2 w 115"/>
                    <a:gd name="T25" fmla="*/ 1 h 236"/>
                    <a:gd name="T26" fmla="*/ 2 w 115"/>
                    <a:gd name="T27" fmla="*/ 1 h 236"/>
                    <a:gd name="T28" fmla="*/ 2 w 115"/>
                    <a:gd name="T29" fmla="*/ 1 h 236"/>
                    <a:gd name="T30" fmla="*/ 2 w 115"/>
                    <a:gd name="T31" fmla="*/ 1 h 236"/>
                    <a:gd name="T32" fmla="*/ 1 w 115"/>
                    <a:gd name="T33" fmla="*/ 1 h 236"/>
                    <a:gd name="T34" fmla="*/ 1 w 115"/>
                    <a:gd name="T35" fmla="*/ 1 h 236"/>
                    <a:gd name="T36" fmla="*/ 1 w 115"/>
                    <a:gd name="T37" fmla="*/ 0 h 236"/>
                    <a:gd name="T38" fmla="*/ 1 w 115"/>
                    <a:gd name="T39" fmla="*/ 0 h 236"/>
                    <a:gd name="T40" fmla="*/ 1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1 w 115"/>
                    <a:gd name="T51" fmla="*/ 0 h 236"/>
                    <a:gd name="T52" fmla="*/ 1 w 115"/>
                    <a:gd name="T53" fmla="*/ 0 h 236"/>
                    <a:gd name="T54" fmla="*/ 1 w 115"/>
                    <a:gd name="T55" fmla="*/ 0 h 236"/>
                    <a:gd name="T56" fmla="*/ 1 w 115"/>
                    <a:gd name="T57" fmla="*/ 0 h 236"/>
                    <a:gd name="T58" fmla="*/ 1 w 115"/>
                    <a:gd name="T59" fmla="*/ 0 h 236"/>
                    <a:gd name="T60" fmla="*/ 2 w 115"/>
                    <a:gd name="T61" fmla="*/ 0 h 236"/>
                    <a:gd name="T62" fmla="*/ 2 w 115"/>
                    <a:gd name="T63" fmla="*/ 0 h 236"/>
                    <a:gd name="T64" fmla="*/ 2 w 115"/>
                    <a:gd name="T65" fmla="*/ 0 h 236"/>
                    <a:gd name="T66" fmla="*/ 1 w 115"/>
                    <a:gd name="T67" fmla="*/ 0 h 236"/>
                    <a:gd name="T68" fmla="*/ 1 w 115"/>
                    <a:gd name="T69" fmla="*/ 0 h 236"/>
                    <a:gd name="T70" fmla="*/ 1 w 115"/>
                    <a:gd name="T71" fmla="*/ 0 h 236"/>
                    <a:gd name="T72" fmla="*/ 1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75" name="Freeform 1123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3 w 245"/>
                    <a:gd name="T1" fmla="*/ 0 h 310"/>
                    <a:gd name="T2" fmla="*/ 4 w 245"/>
                    <a:gd name="T3" fmla="*/ 0 h 310"/>
                    <a:gd name="T4" fmla="*/ 4 w 245"/>
                    <a:gd name="T5" fmla="*/ 0 h 310"/>
                    <a:gd name="T6" fmla="*/ 4 w 245"/>
                    <a:gd name="T7" fmla="*/ 0 h 310"/>
                    <a:gd name="T8" fmla="*/ 3 w 245"/>
                    <a:gd name="T9" fmla="*/ 1 h 310"/>
                    <a:gd name="T10" fmla="*/ 3 w 245"/>
                    <a:gd name="T11" fmla="*/ 1 h 310"/>
                    <a:gd name="T12" fmla="*/ 2 w 245"/>
                    <a:gd name="T13" fmla="*/ 1 h 310"/>
                    <a:gd name="T14" fmla="*/ 2 w 245"/>
                    <a:gd name="T15" fmla="*/ 1 h 310"/>
                    <a:gd name="T16" fmla="*/ 2 w 245"/>
                    <a:gd name="T17" fmla="*/ 1 h 310"/>
                    <a:gd name="T18" fmla="*/ 2 w 245"/>
                    <a:gd name="T19" fmla="*/ 1 h 310"/>
                    <a:gd name="T20" fmla="*/ 2 w 245"/>
                    <a:gd name="T21" fmla="*/ 1 h 310"/>
                    <a:gd name="T22" fmla="*/ 2 w 245"/>
                    <a:gd name="T23" fmla="*/ 1 h 310"/>
                    <a:gd name="T24" fmla="*/ 2 w 245"/>
                    <a:gd name="T25" fmla="*/ 1 h 310"/>
                    <a:gd name="T26" fmla="*/ 2 w 245"/>
                    <a:gd name="T27" fmla="*/ 1 h 310"/>
                    <a:gd name="T28" fmla="*/ 2 w 245"/>
                    <a:gd name="T29" fmla="*/ 1 h 310"/>
                    <a:gd name="T30" fmla="*/ 3 w 245"/>
                    <a:gd name="T31" fmla="*/ 1 h 310"/>
                    <a:gd name="T32" fmla="*/ 3 w 245"/>
                    <a:gd name="T33" fmla="*/ 1 h 310"/>
                    <a:gd name="T34" fmla="*/ 4 w 245"/>
                    <a:gd name="T35" fmla="*/ 1 h 310"/>
                    <a:gd name="T36" fmla="*/ 4 w 245"/>
                    <a:gd name="T37" fmla="*/ 0 h 310"/>
                    <a:gd name="T38" fmla="*/ 4 w 245"/>
                    <a:gd name="T39" fmla="*/ 0 h 310"/>
                    <a:gd name="T40" fmla="*/ 4 w 245"/>
                    <a:gd name="T41" fmla="*/ 0 h 310"/>
                    <a:gd name="T42" fmla="*/ 3 w 245"/>
                    <a:gd name="T43" fmla="*/ 0 h 310"/>
                    <a:gd name="T44" fmla="*/ 3 w 245"/>
                    <a:gd name="T45" fmla="*/ 0 h 310"/>
                    <a:gd name="T46" fmla="*/ 2 w 245"/>
                    <a:gd name="T47" fmla="*/ 0 h 310"/>
                    <a:gd name="T48" fmla="*/ 2 w 245"/>
                    <a:gd name="T49" fmla="*/ 0 h 310"/>
                    <a:gd name="T50" fmla="*/ 1 w 245"/>
                    <a:gd name="T51" fmla="*/ 0 h 310"/>
                    <a:gd name="T52" fmla="*/ 1 w 245"/>
                    <a:gd name="T53" fmla="*/ 0 h 310"/>
                    <a:gd name="T54" fmla="*/ 1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1 w 245"/>
                    <a:gd name="T63" fmla="*/ 0 h 310"/>
                    <a:gd name="T64" fmla="*/ 1 w 245"/>
                    <a:gd name="T65" fmla="*/ 0 h 310"/>
                    <a:gd name="T66" fmla="*/ 1 w 245"/>
                    <a:gd name="T67" fmla="*/ 0 h 310"/>
                    <a:gd name="T68" fmla="*/ 2 w 245"/>
                    <a:gd name="T69" fmla="*/ 0 h 310"/>
                    <a:gd name="T70" fmla="*/ 2 w 245"/>
                    <a:gd name="T71" fmla="*/ 0 h 310"/>
                    <a:gd name="T72" fmla="*/ 2 w 245"/>
                    <a:gd name="T73" fmla="*/ 0 h 310"/>
                    <a:gd name="T74" fmla="*/ 3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pic>
            <p:nvPicPr>
              <p:cNvPr id="20863" name="Picture 1124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65" name="Group 1125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0848" name="Group 1126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0850" name="Freeform 1127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1 w 199"/>
                    <a:gd name="T1" fmla="*/ 0 h 232"/>
                    <a:gd name="T2" fmla="*/ 1 w 199"/>
                    <a:gd name="T3" fmla="*/ 0 h 232"/>
                    <a:gd name="T4" fmla="*/ 1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1 h 232"/>
                    <a:gd name="T24" fmla="*/ 1 w 199"/>
                    <a:gd name="T25" fmla="*/ 1 h 232"/>
                    <a:gd name="T26" fmla="*/ 1 w 199"/>
                    <a:gd name="T27" fmla="*/ 1 h 232"/>
                    <a:gd name="T28" fmla="*/ 1 w 199"/>
                    <a:gd name="T29" fmla="*/ 1 h 232"/>
                    <a:gd name="T30" fmla="*/ 2 w 199"/>
                    <a:gd name="T31" fmla="*/ 1 h 232"/>
                    <a:gd name="T32" fmla="*/ 2 w 199"/>
                    <a:gd name="T33" fmla="*/ 1 h 232"/>
                    <a:gd name="T34" fmla="*/ 2 w 199"/>
                    <a:gd name="T35" fmla="*/ 1 h 232"/>
                    <a:gd name="T36" fmla="*/ 2 w 199"/>
                    <a:gd name="T37" fmla="*/ 1 h 232"/>
                    <a:gd name="T38" fmla="*/ 2 w 199"/>
                    <a:gd name="T39" fmla="*/ 1 h 232"/>
                    <a:gd name="T40" fmla="*/ 2 w 199"/>
                    <a:gd name="T41" fmla="*/ 1 h 232"/>
                    <a:gd name="T42" fmla="*/ 2 w 199"/>
                    <a:gd name="T43" fmla="*/ 1 h 232"/>
                    <a:gd name="T44" fmla="*/ 2 w 199"/>
                    <a:gd name="T45" fmla="*/ 1 h 232"/>
                    <a:gd name="T46" fmla="*/ 2 w 199"/>
                    <a:gd name="T47" fmla="*/ 1 h 232"/>
                    <a:gd name="T48" fmla="*/ 2 w 199"/>
                    <a:gd name="T49" fmla="*/ 1 h 232"/>
                    <a:gd name="T50" fmla="*/ 2 w 199"/>
                    <a:gd name="T51" fmla="*/ 1 h 232"/>
                    <a:gd name="T52" fmla="*/ 1 w 199"/>
                    <a:gd name="T53" fmla="*/ 1 h 232"/>
                    <a:gd name="T54" fmla="*/ 1 w 199"/>
                    <a:gd name="T55" fmla="*/ 1 h 232"/>
                    <a:gd name="T56" fmla="*/ 1 w 199"/>
                    <a:gd name="T57" fmla="*/ 1 h 232"/>
                    <a:gd name="T58" fmla="*/ 1 w 199"/>
                    <a:gd name="T59" fmla="*/ 0 h 232"/>
                    <a:gd name="T60" fmla="*/ 1 w 199"/>
                    <a:gd name="T61" fmla="*/ 0 h 232"/>
                    <a:gd name="T62" fmla="*/ 1 w 199"/>
                    <a:gd name="T63" fmla="*/ 0 h 232"/>
                    <a:gd name="T64" fmla="*/ 1 w 199"/>
                    <a:gd name="T65" fmla="*/ 0 h 232"/>
                    <a:gd name="T66" fmla="*/ 1 w 199"/>
                    <a:gd name="T67" fmla="*/ 0 h 232"/>
                    <a:gd name="T68" fmla="*/ 1 w 199"/>
                    <a:gd name="T69" fmla="*/ 0 h 232"/>
                    <a:gd name="T70" fmla="*/ 1 w 199"/>
                    <a:gd name="T71" fmla="*/ 0 h 232"/>
                    <a:gd name="T72" fmla="*/ 1 w 199"/>
                    <a:gd name="T73" fmla="*/ 0 h 232"/>
                    <a:gd name="T74" fmla="*/ 2 w 199"/>
                    <a:gd name="T75" fmla="*/ 0 h 232"/>
                    <a:gd name="T76" fmla="*/ 2 w 199"/>
                    <a:gd name="T77" fmla="*/ 0 h 232"/>
                    <a:gd name="T78" fmla="*/ 2 w 199"/>
                    <a:gd name="T79" fmla="*/ 0 h 232"/>
                    <a:gd name="T80" fmla="*/ 3 w 199"/>
                    <a:gd name="T81" fmla="*/ 0 h 232"/>
                    <a:gd name="T82" fmla="*/ 3 w 199"/>
                    <a:gd name="T83" fmla="*/ 0 h 232"/>
                    <a:gd name="T84" fmla="*/ 2 w 199"/>
                    <a:gd name="T85" fmla="*/ 0 h 232"/>
                    <a:gd name="T86" fmla="*/ 2 w 199"/>
                    <a:gd name="T87" fmla="*/ 0 h 232"/>
                    <a:gd name="T88" fmla="*/ 2 w 199"/>
                    <a:gd name="T89" fmla="*/ 0 h 232"/>
                    <a:gd name="T90" fmla="*/ 2 w 199"/>
                    <a:gd name="T91" fmla="*/ 0 h 232"/>
                    <a:gd name="T92" fmla="*/ 1 w 199"/>
                    <a:gd name="T93" fmla="*/ 0 h 232"/>
                    <a:gd name="T94" fmla="*/ 1 w 199"/>
                    <a:gd name="T95" fmla="*/ 0 h 232"/>
                    <a:gd name="T96" fmla="*/ 1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1" name="Freeform 1128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2 w 128"/>
                    <a:gd name="T1" fmla="*/ 0 h 180"/>
                    <a:gd name="T2" fmla="*/ 2 w 128"/>
                    <a:gd name="T3" fmla="*/ 0 h 180"/>
                    <a:gd name="T4" fmla="*/ 2 w 128"/>
                    <a:gd name="T5" fmla="*/ 0 h 180"/>
                    <a:gd name="T6" fmla="*/ 2 w 128"/>
                    <a:gd name="T7" fmla="*/ 0 h 180"/>
                    <a:gd name="T8" fmla="*/ 1 w 128"/>
                    <a:gd name="T9" fmla="*/ 0 h 180"/>
                    <a:gd name="T10" fmla="*/ 1 w 128"/>
                    <a:gd name="T11" fmla="*/ 0 h 180"/>
                    <a:gd name="T12" fmla="*/ 1 w 128"/>
                    <a:gd name="T13" fmla="*/ 0 h 180"/>
                    <a:gd name="T14" fmla="*/ 1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1 w 128"/>
                    <a:gd name="T29" fmla="*/ 0 h 180"/>
                    <a:gd name="T30" fmla="*/ 1 w 128"/>
                    <a:gd name="T31" fmla="*/ 0 h 180"/>
                    <a:gd name="T32" fmla="*/ 1 w 128"/>
                    <a:gd name="T33" fmla="*/ 0 h 180"/>
                    <a:gd name="T34" fmla="*/ 1 w 128"/>
                    <a:gd name="T35" fmla="*/ 0 h 180"/>
                    <a:gd name="T36" fmla="*/ 1 w 128"/>
                    <a:gd name="T37" fmla="*/ 0 h 180"/>
                    <a:gd name="T38" fmla="*/ 2 w 128"/>
                    <a:gd name="T39" fmla="*/ 0 h 180"/>
                    <a:gd name="T40" fmla="*/ 2 w 128"/>
                    <a:gd name="T41" fmla="*/ 0 h 180"/>
                    <a:gd name="T42" fmla="*/ 2 w 128"/>
                    <a:gd name="T43" fmla="*/ 0 h 180"/>
                    <a:gd name="T44" fmla="*/ 2 w 128"/>
                    <a:gd name="T45" fmla="*/ 0 h 180"/>
                    <a:gd name="T46" fmla="*/ 2 w 128"/>
                    <a:gd name="T47" fmla="*/ 0 h 180"/>
                    <a:gd name="T48" fmla="*/ 2 w 128"/>
                    <a:gd name="T49" fmla="*/ 0 h 180"/>
                    <a:gd name="T50" fmla="*/ 2 w 128"/>
                    <a:gd name="T51" fmla="*/ 0 h 180"/>
                    <a:gd name="T52" fmla="*/ 2 w 128"/>
                    <a:gd name="T53" fmla="*/ 0 h 180"/>
                    <a:gd name="T54" fmla="*/ 1 w 128"/>
                    <a:gd name="T55" fmla="*/ 0 h 180"/>
                    <a:gd name="T56" fmla="*/ 1 w 128"/>
                    <a:gd name="T57" fmla="*/ 0 h 180"/>
                    <a:gd name="T58" fmla="*/ 1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1 w 128"/>
                    <a:gd name="T71" fmla="*/ 0 h 180"/>
                    <a:gd name="T72" fmla="*/ 1 w 128"/>
                    <a:gd name="T73" fmla="*/ 0 h 180"/>
                    <a:gd name="T74" fmla="*/ 1 w 128"/>
                    <a:gd name="T75" fmla="*/ 0 h 180"/>
                    <a:gd name="T76" fmla="*/ 1 w 128"/>
                    <a:gd name="T77" fmla="*/ 0 h 180"/>
                    <a:gd name="T78" fmla="*/ 2 w 128"/>
                    <a:gd name="T79" fmla="*/ 0 h 180"/>
                    <a:gd name="T80" fmla="*/ 2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2" name="Freeform 1129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1 w 322"/>
                    <a:gd name="T1" fmla="*/ 0 h 378"/>
                    <a:gd name="T2" fmla="*/ 1 w 322"/>
                    <a:gd name="T3" fmla="*/ 0 h 378"/>
                    <a:gd name="T4" fmla="*/ 0 w 322"/>
                    <a:gd name="T5" fmla="*/ 0 h 378"/>
                    <a:gd name="T6" fmla="*/ 0 w 322"/>
                    <a:gd name="T7" fmla="*/ 1 h 378"/>
                    <a:gd name="T8" fmla="*/ 0 w 322"/>
                    <a:gd name="T9" fmla="*/ 1 h 378"/>
                    <a:gd name="T10" fmla="*/ 0 w 322"/>
                    <a:gd name="T11" fmla="*/ 1 h 378"/>
                    <a:gd name="T12" fmla="*/ 0 w 322"/>
                    <a:gd name="T13" fmla="*/ 1 h 378"/>
                    <a:gd name="T14" fmla="*/ 0 w 322"/>
                    <a:gd name="T15" fmla="*/ 1 h 378"/>
                    <a:gd name="T16" fmla="*/ 1 w 322"/>
                    <a:gd name="T17" fmla="*/ 1 h 378"/>
                    <a:gd name="T18" fmla="*/ 1 w 322"/>
                    <a:gd name="T19" fmla="*/ 1 h 378"/>
                    <a:gd name="T20" fmla="*/ 2 w 322"/>
                    <a:gd name="T21" fmla="*/ 1 h 378"/>
                    <a:gd name="T22" fmla="*/ 2 w 322"/>
                    <a:gd name="T23" fmla="*/ 1 h 378"/>
                    <a:gd name="T24" fmla="*/ 3 w 322"/>
                    <a:gd name="T25" fmla="*/ 1 h 378"/>
                    <a:gd name="T26" fmla="*/ 4 w 322"/>
                    <a:gd name="T27" fmla="*/ 1 h 378"/>
                    <a:gd name="T28" fmla="*/ 4 w 322"/>
                    <a:gd name="T29" fmla="*/ 1 h 378"/>
                    <a:gd name="T30" fmla="*/ 5 w 322"/>
                    <a:gd name="T31" fmla="*/ 1 h 378"/>
                    <a:gd name="T32" fmla="*/ 5 w 322"/>
                    <a:gd name="T33" fmla="*/ 1 h 378"/>
                    <a:gd name="T34" fmla="*/ 5 w 322"/>
                    <a:gd name="T35" fmla="*/ 1 h 378"/>
                    <a:gd name="T36" fmla="*/ 5 w 322"/>
                    <a:gd name="T37" fmla="*/ 1 h 378"/>
                    <a:gd name="T38" fmla="*/ 5 w 322"/>
                    <a:gd name="T39" fmla="*/ 1 h 378"/>
                    <a:gd name="T40" fmla="*/ 5 w 322"/>
                    <a:gd name="T41" fmla="*/ 1 h 378"/>
                    <a:gd name="T42" fmla="*/ 4 w 322"/>
                    <a:gd name="T43" fmla="*/ 1 h 378"/>
                    <a:gd name="T44" fmla="*/ 4 w 322"/>
                    <a:gd name="T45" fmla="*/ 1 h 378"/>
                    <a:gd name="T46" fmla="*/ 3 w 322"/>
                    <a:gd name="T47" fmla="*/ 1 h 378"/>
                    <a:gd name="T48" fmla="*/ 2 w 322"/>
                    <a:gd name="T49" fmla="*/ 1 h 378"/>
                    <a:gd name="T50" fmla="*/ 2 w 322"/>
                    <a:gd name="T51" fmla="*/ 1 h 378"/>
                    <a:gd name="T52" fmla="*/ 2 w 322"/>
                    <a:gd name="T53" fmla="*/ 1 h 378"/>
                    <a:gd name="T54" fmla="*/ 1 w 322"/>
                    <a:gd name="T55" fmla="*/ 1 h 378"/>
                    <a:gd name="T56" fmla="*/ 1 w 322"/>
                    <a:gd name="T57" fmla="*/ 1 h 378"/>
                    <a:gd name="T58" fmla="*/ 1 w 322"/>
                    <a:gd name="T59" fmla="*/ 1 h 378"/>
                    <a:gd name="T60" fmla="*/ 0 w 322"/>
                    <a:gd name="T61" fmla="*/ 1 h 378"/>
                    <a:gd name="T62" fmla="*/ 1 w 322"/>
                    <a:gd name="T63" fmla="*/ 1 h 378"/>
                    <a:gd name="T64" fmla="*/ 1 w 322"/>
                    <a:gd name="T65" fmla="*/ 0 h 378"/>
                    <a:gd name="T66" fmla="*/ 1 w 322"/>
                    <a:gd name="T67" fmla="*/ 0 h 378"/>
                    <a:gd name="T68" fmla="*/ 1 w 322"/>
                    <a:gd name="T69" fmla="*/ 0 h 378"/>
                    <a:gd name="T70" fmla="*/ 2 w 322"/>
                    <a:gd name="T71" fmla="*/ 0 h 378"/>
                    <a:gd name="T72" fmla="*/ 2 w 322"/>
                    <a:gd name="T73" fmla="*/ 0 h 378"/>
                    <a:gd name="T74" fmla="*/ 3 w 322"/>
                    <a:gd name="T75" fmla="*/ 0 h 378"/>
                    <a:gd name="T76" fmla="*/ 4 w 322"/>
                    <a:gd name="T77" fmla="*/ 0 h 378"/>
                    <a:gd name="T78" fmla="*/ 4 w 322"/>
                    <a:gd name="T79" fmla="*/ 0 h 378"/>
                    <a:gd name="T80" fmla="*/ 4 w 322"/>
                    <a:gd name="T81" fmla="*/ 0 h 378"/>
                    <a:gd name="T82" fmla="*/ 4 w 322"/>
                    <a:gd name="T83" fmla="*/ 0 h 378"/>
                    <a:gd name="T84" fmla="*/ 3 w 322"/>
                    <a:gd name="T85" fmla="*/ 0 h 378"/>
                    <a:gd name="T86" fmla="*/ 2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3" name="Freeform 1130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3 w 283"/>
                    <a:gd name="T1" fmla="*/ 0 h 252"/>
                    <a:gd name="T2" fmla="*/ 3 w 283"/>
                    <a:gd name="T3" fmla="*/ 0 h 252"/>
                    <a:gd name="T4" fmla="*/ 4 w 283"/>
                    <a:gd name="T5" fmla="*/ 0 h 252"/>
                    <a:gd name="T6" fmla="*/ 4 w 283"/>
                    <a:gd name="T7" fmla="*/ 0 h 252"/>
                    <a:gd name="T8" fmla="*/ 4 w 283"/>
                    <a:gd name="T9" fmla="*/ 0 h 252"/>
                    <a:gd name="T10" fmla="*/ 4 w 283"/>
                    <a:gd name="T11" fmla="*/ 0 h 252"/>
                    <a:gd name="T12" fmla="*/ 4 w 283"/>
                    <a:gd name="T13" fmla="*/ 0 h 252"/>
                    <a:gd name="T14" fmla="*/ 3 w 283"/>
                    <a:gd name="T15" fmla="*/ 0 h 252"/>
                    <a:gd name="T16" fmla="*/ 3 w 283"/>
                    <a:gd name="T17" fmla="*/ 1 h 252"/>
                    <a:gd name="T18" fmla="*/ 3 w 283"/>
                    <a:gd name="T19" fmla="*/ 1 h 252"/>
                    <a:gd name="T20" fmla="*/ 3 w 283"/>
                    <a:gd name="T21" fmla="*/ 1 h 252"/>
                    <a:gd name="T22" fmla="*/ 3 w 283"/>
                    <a:gd name="T23" fmla="*/ 1 h 252"/>
                    <a:gd name="T24" fmla="*/ 3 w 283"/>
                    <a:gd name="T25" fmla="*/ 1 h 252"/>
                    <a:gd name="T26" fmla="*/ 3 w 283"/>
                    <a:gd name="T27" fmla="*/ 1 h 252"/>
                    <a:gd name="T28" fmla="*/ 3 w 283"/>
                    <a:gd name="T29" fmla="*/ 1 h 252"/>
                    <a:gd name="T30" fmla="*/ 3 w 283"/>
                    <a:gd name="T31" fmla="*/ 1 h 252"/>
                    <a:gd name="T32" fmla="*/ 3 w 283"/>
                    <a:gd name="T33" fmla="*/ 1 h 252"/>
                    <a:gd name="T34" fmla="*/ 3 w 283"/>
                    <a:gd name="T35" fmla="*/ 1 h 252"/>
                    <a:gd name="T36" fmla="*/ 3 w 283"/>
                    <a:gd name="T37" fmla="*/ 1 h 252"/>
                    <a:gd name="T38" fmla="*/ 3 w 283"/>
                    <a:gd name="T39" fmla="*/ 1 h 252"/>
                    <a:gd name="T40" fmla="*/ 3 w 283"/>
                    <a:gd name="T41" fmla="*/ 1 h 252"/>
                    <a:gd name="T42" fmla="*/ 3 w 283"/>
                    <a:gd name="T43" fmla="*/ 1 h 252"/>
                    <a:gd name="T44" fmla="*/ 4 w 283"/>
                    <a:gd name="T45" fmla="*/ 1 h 252"/>
                    <a:gd name="T46" fmla="*/ 4 w 283"/>
                    <a:gd name="T47" fmla="*/ 1 h 252"/>
                    <a:gd name="T48" fmla="*/ 4 w 283"/>
                    <a:gd name="T49" fmla="*/ 0 h 252"/>
                    <a:gd name="T50" fmla="*/ 4 w 283"/>
                    <a:gd name="T51" fmla="*/ 0 h 252"/>
                    <a:gd name="T52" fmla="*/ 4 w 283"/>
                    <a:gd name="T53" fmla="*/ 0 h 252"/>
                    <a:gd name="T54" fmla="*/ 4 w 283"/>
                    <a:gd name="T55" fmla="*/ 0 h 252"/>
                    <a:gd name="T56" fmla="*/ 4 w 283"/>
                    <a:gd name="T57" fmla="*/ 0 h 252"/>
                    <a:gd name="T58" fmla="*/ 3 w 283"/>
                    <a:gd name="T59" fmla="*/ 0 h 252"/>
                    <a:gd name="T60" fmla="*/ 3 w 283"/>
                    <a:gd name="T61" fmla="*/ 0 h 252"/>
                    <a:gd name="T62" fmla="*/ 3 w 283"/>
                    <a:gd name="T63" fmla="*/ 0 h 252"/>
                    <a:gd name="T64" fmla="*/ 3 w 283"/>
                    <a:gd name="T65" fmla="*/ 0 h 252"/>
                    <a:gd name="T66" fmla="*/ 2 w 283"/>
                    <a:gd name="T67" fmla="*/ 0 h 252"/>
                    <a:gd name="T68" fmla="*/ 2 w 283"/>
                    <a:gd name="T69" fmla="*/ 0 h 252"/>
                    <a:gd name="T70" fmla="*/ 2 w 283"/>
                    <a:gd name="T71" fmla="*/ 0 h 252"/>
                    <a:gd name="T72" fmla="*/ 2 w 283"/>
                    <a:gd name="T73" fmla="*/ 0 h 252"/>
                    <a:gd name="T74" fmla="*/ 1 w 283"/>
                    <a:gd name="T75" fmla="*/ 0 h 252"/>
                    <a:gd name="T76" fmla="*/ 1 w 283"/>
                    <a:gd name="T77" fmla="*/ 0 h 252"/>
                    <a:gd name="T78" fmla="*/ 1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1 w 283"/>
                    <a:gd name="T95" fmla="*/ 0 h 252"/>
                    <a:gd name="T96" fmla="*/ 1 w 283"/>
                    <a:gd name="T97" fmla="*/ 0 h 252"/>
                    <a:gd name="T98" fmla="*/ 1 w 283"/>
                    <a:gd name="T99" fmla="*/ 0 h 252"/>
                    <a:gd name="T100" fmla="*/ 1 w 283"/>
                    <a:gd name="T101" fmla="*/ 0 h 252"/>
                    <a:gd name="T102" fmla="*/ 1 w 283"/>
                    <a:gd name="T103" fmla="*/ 0 h 252"/>
                    <a:gd name="T104" fmla="*/ 2 w 283"/>
                    <a:gd name="T105" fmla="*/ 0 h 252"/>
                    <a:gd name="T106" fmla="*/ 2 w 283"/>
                    <a:gd name="T107" fmla="*/ 0 h 252"/>
                    <a:gd name="T108" fmla="*/ 2 w 283"/>
                    <a:gd name="T109" fmla="*/ 0 h 252"/>
                    <a:gd name="T110" fmla="*/ 2 w 283"/>
                    <a:gd name="T111" fmla="*/ 0 h 252"/>
                    <a:gd name="T112" fmla="*/ 3 w 283"/>
                    <a:gd name="T113" fmla="*/ 0 h 252"/>
                    <a:gd name="T114" fmla="*/ 3 w 283"/>
                    <a:gd name="T115" fmla="*/ 0 h 252"/>
                    <a:gd name="T116" fmla="*/ 3 w 283"/>
                    <a:gd name="T117" fmla="*/ 0 h 252"/>
                    <a:gd name="T118" fmla="*/ 3 w 283"/>
                    <a:gd name="T119" fmla="*/ 0 h 252"/>
                    <a:gd name="T120" fmla="*/ 3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4" name="Freeform 1131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1 h 238"/>
                    <a:gd name="T10" fmla="*/ 1 w 114"/>
                    <a:gd name="T11" fmla="*/ 1 h 238"/>
                    <a:gd name="T12" fmla="*/ 1 w 114"/>
                    <a:gd name="T13" fmla="*/ 1 h 238"/>
                    <a:gd name="T14" fmla="*/ 1 w 114"/>
                    <a:gd name="T15" fmla="*/ 1 h 238"/>
                    <a:gd name="T16" fmla="*/ 1 w 114"/>
                    <a:gd name="T17" fmla="*/ 1 h 238"/>
                    <a:gd name="T18" fmla="*/ 1 w 114"/>
                    <a:gd name="T19" fmla="*/ 1 h 238"/>
                    <a:gd name="T20" fmla="*/ 2 w 114"/>
                    <a:gd name="T21" fmla="*/ 1 h 238"/>
                    <a:gd name="T22" fmla="*/ 2 w 114"/>
                    <a:gd name="T23" fmla="*/ 1 h 238"/>
                    <a:gd name="T24" fmla="*/ 2 w 114"/>
                    <a:gd name="T25" fmla="*/ 1 h 238"/>
                    <a:gd name="T26" fmla="*/ 2 w 114"/>
                    <a:gd name="T27" fmla="*/ 1 h 238"/>
                    <a:gd name="T28" fmla="*/ 2 w 114"/>
                    <a:gd name="T29" fmla="*/ 1 h 238"/>
                    <a:gd name="T30" fmla="*/ 2 w 114"/>
                    <a:gd name="T31" fmla="*/ 1 h 238"/>
                    <a:gd name="T32" fmla="*/ 1 w 114"/>
                    <a:gd name="T33" fmla="*/ 1 h 238"/>
                    <a:gd name="T34" fmla="*/ 1 w 114"/>
                    <a:gd name="T35" fmla="*/ 1 h 238"/>
                    <a:gd name="T36" fmla="*/ 1 w 114"/>
                    <a:gd name="T37" fmla="*/ 0 h 238"/>
                    <a:gd name="T38" fmla="*/ 1 w 114"/>
                    <a:gd name="T39" fmla="*/ 0 h 238"/>
                    <a:gd name="T40" fmla="*/ 1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1 w 114"/>
                    <a:gd name="T51" fmla="*/ 0 h 238"/>
                    <a:gd name="T52" fmla="*/ 1 w 114"/>
                    <a:gd name="T53" fmla="*/ 0 h 238"/>
                    <a:gd name="T54" fmla="*/ 1 w 114"/>
                    <a:gd name="T55" fmla="*/ 0 h 238"/>
                    <a:gd name="T56" fmla="*/ 1 w 114"/>
                    <a:gd name="T57" fmla="*/ 0 h 238"/>
                    <a:gd name="T58" fmla="*/ 1 w 114"/>
                    <a:gd name="T59" fmla="*/ 0 h 238"/>
                    <a:gd name="T60" fmla="*/ 1 w 114"/>
                    <a:gd name="T61" fmla="*/ 0 h 238"/>
                    <a:gd name="T62" fmla="*/ 2 w 114"/>
                    <a:gd name="T63" fmla="*/ 0 h 238"/>
                    <a:gd name="T64" fmla="*/ 2 w 114"/>
                    <a:gd name="T65" fmla="*/ 0 h 238"/>
                    <a:gd name="T66" fmla="*/ 2 w 114"/>
                    <a:gd name="T67" fmla="*/ 0 h 238"/>
                    <a:gd name="T68" fmla="*/ 1 w 114"/>
                    <a:gd name="T69" fmla="*/ 0 h 238"/>
                    <a:gd name="T70" fmla="*/ 1 w 114"/>
                    <a:gd name="T71" fmla="*/ 0 h 238"/>
                    <a:gd name="T72" fmla="*/ 1 w 114"/>
                    <a:gd name="T73" fmla="*/ 0 h 238"/>
                    <a:gd name="T74" fmla="*/ 1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5" name="Freeform 1132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3 w 246"/>
                    <a:gd name="T1" fmla="*/ 0 h 310"/>
                    <a:gd name="T2" fmla="*/ 4 w 246"/>
                    <a:gd name="T3" fmla="*/ 0 h 310"/>
                    <a:gd name="T4" fmla="*/ 4 w 246"/>
                    <a:gd name="T5" fmla="*/ 0 h 310"/>
                    <a:gd name="T6" fmla="*/ 4 w 246"/>
                    <a:gd name="T7" fmla="*/ 0 h 310"/>
                    <a:gd name="T8" fmla="*/ 3 w 246"/>
                    <a:gd name="T9" fmla="*/ 1 h 310"/>
                    <a:gd name="T10" fmla="*/ 3 w 246"/>
                    <a:gd name="T11" fmla="*/ 1 h 310"/>
                    <a:gd name="T12" fmla="*/ 2 w 246"/>
                    <a:gd name="T13" fmla="*/ 1 h 310"/>
                    <a:gd name="T14" fmla="*/ 2 w 246"/>
                    <a:gd name="T15" fmla="*/ 1 h 310"/>
                    <a:gd name="T16" fmla="*/ 2 w 246"/>
                    <a:gd name="T17" fmla="*/ 1 h 310"/>
                    <a:gd name="T18" fmla="*/ 2 w 246"/>
                    <a:gd name="T19" fmla="*/ 1 h 310"/>
                    <a:gd name="T20" fmla="*/ 2 w 246"/>
                    <a:gd name="T21" fmla="*/ 1 h 310"/>
                    <a:gd name="T22" fmla="*/ 2 w 246"/>
                    <a:gd name="T23" fmla="*/ 1 h 310"/>
                    <a:gd name="T24" fmla="*/ 2 w 246"/>
                    <a:gd name="T25" fmla="*/ 1 h 310"/>
                    <a:gd name="T26" fmla="*/ 2 w 246"/>
                    <a:gd name="T27" fmla="*/ 1 h 310"/>
                    <a:gd name="T28" fmla="*/ 2 w 246"/>
                    <a:gd name="T29" fmla="*/ 1 h 310"/>
                    <a:gd name="T30" fmla="*/ 3 w 246"/>
                    <a:gd name="T31" fmla="*/ 1 h 310"/>
                    <a:gd name="T32" fmla="*/ 3 w 246"/>
                    <a:gd name="T33" fmla="*/ 1 h 310"/>
                    <a:gd name="T34" fmla="*/ 4 w 246"/>
                    <a:gd name="T35" fmla="*/ 1 h 310"/>
                    <a:gd name="T36" fmla="*/ 4 w 246"/>
                    <a:gd name="T37" fmla="*/ 0 h 310"/>
                    <a:gd name="T38" fmla="*/ 4 w 246"/>
                    <a:gd name="T39" fmla="*/ 0 h 310"/>
                    <a:gd name="T40" fmla="*/ 4 w 246"/>
                    <a:gd name="T41" fmla="*/ 0 h 310"/>
                    <a:gd name="T42" fmla="*/ 3 w 246"/>
                    <a:gd name="T43" fmla="*/ 0 h 310"/>
                    <a:gd name="T44" fmla="*/ 3 w 246"/>
                    <a:gd name="T45" fmla="*/ 0 h 310"/>
                    <a:gd name="T46" fmla="*/ 2 w 246"/>
                    <a:gd name="T47" fmla="*/ 0 h 310"/>
                    <a:gd name="T48" fmla="*/ 2 w 246"/>
                    <a:gd name="T49" fmla="*/ 0 h 310"/>
                    <a:gd name="T50" fmla="*/ 1 w 246"/>
                    <a:gd name="T51" fmla="*/ 0 h 310"/>
                    <a:gd name="T52" fmla="*/ 1 w 246"/>
                    <a:gd name="T53" fmla="*/ 0 h 310"/>
                    <a:gd name="T54" fmla="*/ 1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1 w 246"/>
                    <a:gd name="T65" fmla="*/ 0 h 310"/>
                    <a:gd name="T66" fmla="*/ 1 w 246"/>
                    <a:gd name="T67" fmla="*/ 0 h 310"/>
                    <a:gd name="T68" fmla="*/ 2 w 246"/>
                    <a:gd name="T69" fmla="*/ 0 h 310"/>
                    <a:gd name="T70" fmla="*/ 2 w 246"/>
                    <a:gd name="T71" fmla="*/ 0 h 310"/>
                    <a:gd name="T72" fmla="*/ 2 w 246"/>
                    <a:gd name="T73" fmla="*/ 0 h 310"/>
                    <a:gd name="T74" fmla="*/ 3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6" name="Freeform 1133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1 w 198"/>
                    <a:gd name="T1" fmla="*/ 0 h 236"/>
                    <a:gd name="T2" fmla="*/ 1 w 198"/>
                    <a:gd name="T3" fmla="*/ 0 h 236"/>
                    <a:gd name="T4" fmla="*/ 1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1 h 236"/>
                    <a:gd name="T24" fmla="*/ 1 w 198"/>
                    <a:gd name="T25" fmla="*/ 1 h 236"/>
                    <a:gd name="T26" fmla="*/ 1 w 198"/>
                    <a:gd name="T27" fmla="*/ 1 h 236"/>
                    <a:gd name="T28" fmla="*/ 1 w 198"/>
                    <a:gd name="T29" fmla="*/ 1 h 236"/>
                    <a:gd name="T30" fmla="*/ 2 w 198"/>
                    <a:gd name="T31" fmla="*/ 1 h 236"/>
                    <a:gd name="T32" fmla="*/ 2 w 198"/>
                    <a:gd name="T33" fmla="*/ 1 h 236"/>
                    <a:gd name="T34" fmla="*/ 2 w 198"/>
                    <a:gd name="T35" fmla="*/ 1 h 236"/>
                    <a:gd name="T36" fmla="*/ 2 w 198"/>
                    <a:gd name="T37" fmla="*/ 1 h 236"/>
                    <a:gd name="T38" fmla="*/ 2 w 198"/>
                    <a:gd name="T39" fmla="*/ 1 h 236"/>
                    <a:gd name="T40" fmla="*/ 2 w 198"/>
                    <a:gd name="T41" fmla="*/ 1 h 236"/>
                    <a:gd name="T42" fmla="*/ 2 w 198"/>
                    <a:gd name="T43" fmla="*/ 1 h 236"/>
                    <a:gd name="T44" fmla="*/ 2 w 198"/>
                    <a:gd name="T45" fmla="*/ 1 h 236"/>
                    <a:gd name="T46" fmla="*/ 2 w 198"/>
                    <a:gd name="T47" fmla="*/ 1 h 236"/>
                    <a:gd name="T48" fmla="*/ 2 w 198"/>
                    <a:gd name="T49" fmla="*/ 1 h 236"/>
                    <a:gd name="T50" fmla="*/ 2 w 198"/>
                    <a:gd name="T51" fmla="*/ 1 h 236"/>
                    <a:gd name="T52" fmla="*/ 2 w 198"/>
                    <a:gd name="T53" fmla="*/ 1 h 236"/>
                    <a:gd name="T54" fmla="*/ 2 w 198"/>
                    <a:gd name="T55" fmla="*/ 1 h 236"/>
                    <a:gd name="T56" fmla="*/ 2 w 198"/>
                    <a:gd name="T57" fmla="*/ 1 h 236"/>
                    <a:gd name="T58" fmla="*/ 1 w 198"/>
                    <a:gd name="T59" fmla="*/ 1 h 236"/>
                    <a:gd name="T60" fmla="*/ 1 w 198"/>
                    <a:gd name="T61" fmla="*/ 1 h 236"/>
                    <a:gd name="T62" fmla="*/ 1 w 198"/>
                    <a:gd name="T63" fmla="*/ 1 h 236"/>
                    <a:gd name="T64" fmla="*/ 1 w 198"/>
                    <a:gd name="T65" fmla="*/ 1 h 236"/>
                    <a:gd name="T66" fmla="*/ 1 w 198"/>
                    <a:gd name="T67" fmla="*/ 1 h 236"/>
                    <a:gd name="T68" fmla="*/ 1 w 198"/>
                    <a:gd name="T69" fmla="*/ 1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1 w 198"/>
                    <a:gd name="T83" fmla="*/ 0 h 236"/>
                    <a:gd name="T84" fmla="*/ 1 w 198"/>
                    <a:gd name="T85" fmla="*/ 0 h 236"/>
                    <a:gd name="T86" fmla="*/ 1 w 198"/>
                    <a:gd name="T87" fmla="*/ 0 h 236"/>
                    <a:gd name="T88" fmla="*/ 1 w 198"/>
                    <a:gd name="T89" fmla="*/ 0 h 236"/>
                    <a:gd name="T90" fmla="*/ 1 w 198"/>
                    <a:gd name="T91" fmla="*/ 0 h 236"/>
                    <a:gd name="T92" fmla="*/ 2 w 198"/>
                    <a:gd name="T93" fmla="*/ 0 h 236"/>
                    <a:gd name="T94" fmla="*/ 2 w 198"/>
                    <a:gd name="T95" fmla="*/ 0 h 236"/>
                    <a:gd name="T96" fmla="*/ 2 w 198"/>
                    <a:gd name="T97" fmla="*/ 0 h 236"/>
                    <a:gd name="T98" fmla="*/ 2 w 198"/>
                    <a:gd name="T99" fmla="*/ 0 h 236"/>
                    <a:gd name="T100" fmla="*/ 2 w 198"/>
                    <a:gd name="T101" fmla="*/ 0 h 236"/>
                    <a:gd name="T102" fmla="*/ 3 w 198"/>
                    <a:gd name="T103" fmla="*/ 0 h 236"/>
                    <a:gd name="T104" fmla="*/ 3 w 198"/>
                    <a:gd name="T105" fmla="*/ 0 h 236"/>
                    <a:gd name="T106" fmla="*/ 3 w 198"/>
                    <a:gd name="T107" fmla="*/ 0 h 236"/>
                    <a:gd name="T108" fmla="*/ 3 w 198"/>
                    <a:gd name="T109" fmla="*/ 0 h 236"/>
                    <a:gd name="T110" fmla="*/ 2 w 198"/>
                    <a:gd name="T111" fmla="*/ 0 h 236"/>
                    <a:gd name="T112" fmla="*/ 2 w 198"/>
                    <a:gd name="T113" fmla="*/ 0 h 236"/>
                    <a:gd name="T114" fmla="*/ 2 w 198"/>
                    <a:gd name="T115" fmla="*/ 0 h 236"/>
                    <a:gd name="T116" fmla="*/ 2 w 198"/>
                    <a:gd name="T117" fmla="*/ 0 h 236"/>
                    <a:gd name="T118" fmla="*/ 1 w 198"/>
                    <a:gd name="T119" fmla="*/ 0 h 236"/>
                    <a:gd name="T120" fmla="*/ 1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7" name="Freeform 1134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2 w 128"/>
                    <a:gd name="T1" fmla="*/ 0 h 183"/>
                    <a:gd name="T2" fmla="*/ 2 w 128"/>
                    <a:gd name="T3" fmla="*/ 0 h 183"/>
                    <a:gd name="T4" fmla="*/ 2 w 128"/>
                    <a:gd name="T5" fmla="*/ 0 h 183"/>
                    <a:gd name="T6" fmla="*/ 2 w 128"/>
                    <a:gd name="T7" fmla="*/ 0 h 183"/>
                    <a:gd name="T8" fmla="*/ 1 w 128"/>
                    <a:gd name="T9" fmla="*/ 0 h 183"/>
                    <a:gd name="T10" fmla="*/ 1 w 128"/>
                    <a:gd name="T11" fmla="*/ 0 h 183"/>
                    <a:gd name="T12" fmla="*/ 1 w 128"/>
                    <a:gd name="T13" fmla="*/ 0 h 183"/>
                    <a:gd name="T14" fmla="*/ 1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1 w 128"/>
                    <a:gd name="T31" fmla="*/ 0 h 183"/>
                    <a:gd name="T32" fmla="*/ 1 w 128"/>
                    <a:gd name="T33" fmla="*/ 0 h 183"/>
                    <a:gd name="T34" fmla="*/ 1 w 128"/>
                    <a:gd name="T35" fmla="*/ 0 h 183"/>
                    <a:gd name="T36" fmla="*/ 1 w 128"/>
                    <a:gd name="T37" fmla="*/ 0 h 183"/>
                    <a:gd name="T38" fmla="*/ 1 w 128"/>
                    <a:gd name="T39" fmla="*/ 0 h 183"/>
                    <a:gd name="T40" fmla="*/ 2 w 128"/>
                    <a:gd name="T41" fmla="*/ 0 h 183"/>
                    <a:gd name="T42" fmla="*/ 2 w 128"/>
                    <a:gd name="T43" fmla="*/ 0 h 183"/>
                    <a:gd name="T44" fmla="*/ 2 w 128"/>
                    <a:gd name="T45" fmla="*/ 0 h 183"/>
                    <a:gd name="T46" fmla="*/ 2 w 128"/>
                    <a:gd name="T47" fmla="*/ 0 h 183"/>
                    <a:gd name="T48" fmla="*/ 2 w 128"/>
                    <a:gd name="T49" fmla="*/ 0 h 183"/>
                    <a:gd name="T50" fmla="*/ 2 w 128"/>
                    <a:gd name="T51" fmla="*/ 0 h 183"/>
                    <a:gd name="T52" fmla="*/ 2 w 128"/>
                    <a:gd name="T53" fmla="*/ 0 h 183"/>
                    <a:gd name="T54" fmla="*/ 1 w 128"/>
                    <a:gd name="T55" fmla="*/ 0 h 183"/>
                    <a:gd name="T56" fmla="*/ 1 w 128"/>
                    <a:gd name="T57" fmla="*/ 0 h 183"/>
                    <a:gd name="T58" fmla="*/ 1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1 w 128"/>
                    <a:gd name="T71" fmla="*/ 0 h 183"/>
                    <a:gd name="T72" fmla="*/ 1 w 128"/>
                    <a:gd name="T73" fmla="*/ 0 h 183"/>
                    <a:gd name="T74" fmla="*/ 1 w 128"/>
                    <a:gd name="T75" fmla="*/ 0 h 183"/>
                    <a:gd name="T76" fmla="*/ 1 w 128"/>
                    <a:gd name="T77" fmla="*/ 0 h 183"/>
                    <a:gd name="T78" fmla="*/ 2 w 128"/>
                    <a:gd name="T79" fmla="*/ 0 h 183"/>
                    <a:gd name="T80" fmla="*/ 2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8" name="Freeform 1135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1 w 323"/>
                    <a:gd name="T1" fmla="*/ 0 h 379"/>
                    <a:gd name="T2" fmla="*/ 1 w 323"/>
                    <a:gd name="T3" fmla="*/ 0 h 379"/>
                    <a:gd name="T4" fmla="*/ 0 w 323"/>
                    <a:gd name="T5" fmla="*/ 0 h 379"/>
                    <a:gd name="T6" fmla="*/ 0 w 323"/>
                    <a:gd name="T7" fmla="*/ 1 h 379"/>
                    <a:gd name="T8" fmla="*/ 0 w 323"/>
                    <a:gd name="T9" fmla="*/ 1 h 379"/>
                    <a:gd name="T10" fmla="*/ 0 w 323"/>
                    <a:gd name="T11" fmla="*/ 1 h 379"/>
                    <a:gd name="T12" fmla="*/ 0 w 323"/>
                    <a:gd name="T13" fmla="*/ 1 h 379"/>
                    <a:gd name="T14" fmla="*/ 0 w 323"/>
                    <a:gd name="T15" fmla="*/ 1 h 379"/>
                    <a:gd name="T16" fmla="*/ 1 w 323"/>
                    <a:gd name="T17" fmla="*/ 1 h 379"/>
                    <a:gd name="T18" fmla="*/ 1 w 323"/>
                    <a:gd name="T19" fmla="*/ 1 h 379"/>
                    <a:gd name="T20" fmla="*/ 2 w 323"/>
                    <a:gd name="T21" fmla="*/ 1 h 379"/>
                    <a:gd name="T22" fmla="*/ 2 w 323"/>
                    <a:gd name="T23" fmla="*/ 1 h 379"/>
                    <a:gd name="T24" fmla="*/ 3 w 323"/>
                    <a:gd name="T25" fmla="*/ 1 h 379"/>
                    <a:gd name="T26" fmla="*/ 3 w 323"/>
                    <a:gd name="T27" fmla="*/ 1 h 379"/>
                    <a:gd name="T28" fmla="*/ 4 w 323"/>
                    <a:gd name="T29" fmla="*/ 1 h 379"/>
                    <a:gd name="T30" fmla="*/ 4 w 323"/>
                    <a:gd name="T31" fmla="*/ 1 h 379"/>
                    <a:gd name="T32" fmla="*/ 5 w 323"/>
                    <a:gd name="T33" fmla="*/ 1 h 379"/>
                    <a:gd name="T34" fmla="*/ 5 w 323"/>
                    <a:gd name="T35" fmla="*/ 1 h 379"/>
                    <a:gd name="T36" fmla="*/ 5 w 323"/>
                    <a:gd name="T37" fmla="*/ 1 h 379"/>
                    <a:gd name="T38" fmla="*/ 5 w 323"/>
                    <a:gd name="T39" fmla="*/ 1 h 379"/>
                    <a:gd name="T40" fmla="*/ 4 w 323"/>
                    <a:gd name="T41" fmla="*/ 1 h 379"/>
                    <a:gd name="T42" fmla="*/ 4 w 323"/>
                    <a:gd name="T43" fmla="*/ 1 h 379"/>
                    <a:gd name="T44" fmla="*/ 3 w 323"/>
                    <a:gd name="T45" fmla="*/ 1 h 379"/>
                    <a:gd name="T46" fmla="*/ 3 w 323"/>
                    <a:gd name="T47" fmla="*/ 1 h 379"/>
                    <a:gd name="T48" fmla="*/ 2 w 323"/>
                    <a:gd name="T49" fmla="*/ 1 h 379"/>
                    <a:gd name="T50" fmla="*/ 2 w 323"/>
                    <a:gd name="T51" fmla="*/ 1 h 379"/>
                    <a:gd name="T52" fmla="*/ 2 w 323"/>
                    <a:gd name="T53" fmla="*/ 1 h 379"/>
                    <a:gd name="T54" fmla="*/ 1 w 323"/>
                    <a:gd name="T55" fmla="*/ 1 h 379"/>
                    <a:gd name="T56" fmla="*/ 1 w 323"/>
                    <a:gd name="T57" fmla="*/ 1 h 379"/>
                    <a:gd name="T58" fmla="*/ 0 w 323"/>
                    <a:gd name="T59" fmla="*/ 1 h 379"/>
                    <a:gd name="T60" fmla="*/ 0 w 323"/>
                    <a:gd name="T61" fmla="*/ 1 h 379"/>
                    <a:gd name="T62" fmla="*/ 1 w 323"/>
                    <a:gd name="T63" fmla="*/ 1 h 379"/>
                    <a:gd name="T64" fmla="*/ 1 w 323"/>
                    <a:gd name="T65" fmla="*/ 0 h 379"/>
                    <a:gd name="T66" fmla="*/ 1 w 323"/>
                    <a:gd name="T67" fmla="*/ 0 h 379"/>
                    <a:gd name="T68" fmla="*/ 1 w 323"/>
                    <a:gd name="T69" fmla="*/ 0 h 379"/>
                    <a:gd name="T70" fmla="*/ 2 w 323"/>
                    <a:gd name="T71" fmla="*/ 0 h 379"/>
                    <a:gd name="T72" fmla="*/ 2 w 323"/>
                    <a:gd name="T73" fmla="*/ 0 h 379"/>
                    <a:gd name="T74" fmla="*/ 3 w 323"/>
                    <a:gd name="T75" fmla="*/ 0 h 379"/>
                    <a:gd name="T76" fmla="*/ 3 w 323"/>
                    <a:gd name="T77" fmla="*/ 0 h 379"/>
                    <a:gd name="T78" fmla="*/ 4 w 323"/>
                    <a:gd name="T79" fmla="*/ 0 h 379"/>
                    <a:gd name="T80" fmla="*/ 4 w 323"/>
                    <a:gd name="T81" fmla="*/ 0 h 379"/>
                    <a:gd name="T82" fmla="*/ 3 w 323"/>
                    <a:gd name="T83" fmla="*/ 0 h 379"/>
                    <a:gd name="T84" fmla="*/ 3 w 323"/>
                    <a:gd name="T85" fmla="*/ 0 h 379"/>
                    <a:gd name="T86" fmla="*/ 2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9" name="Freeform 1136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4 w 282"/>
                    <a:gd name="T1" fmla="*/ 0 h 253"/>
                    <a:gd name="T2" fmla="*/ 4 w 282"/>
                    <a:gd name="T3" fmla="*/ 0 h 253"/>
                    <a:gd name="T4" fmla="*/ 4 w 282"/>
                    <a:gd name="T5" fmla="*/ 0 h 253"/>
                    <a:gd name="T6" fmla="*/ 4 w 282"/>
                    <a:gd name="T7" fmla="*/ 0 h 253"/>
                    <a:gd name="T8" fmla="*/ 4 w 282"/>
                    <a:gd name="T9" fmla="*/ 0 h 253"/>
                    <a:gd name="T10" fmla="*/ 4 w 282"/>
                    <a:gd name="T11" fmla="*/ 0 h 253"/>
                    <a:gd name="T12" fmla="*/ 4 w 282"/>
                    <a:gd name="T13" fmla="*/ 0 h 253"/>
                    <a:gd name="T14" fmla="*/ 4 w 282"/>
                    <a:gd name="T15" fmla="*/ 0 h 253"/>
                    <a:gd name="T16" fmla="*/ 4 w 282"/>
                    <a:gd name="T17" fmla="*/ 0 h 253"/>
                    <a:gd name="T18" fmla="*/ 4 w 282"/>
                    <a:gd name="T19" fmla="*/ 1 h 253"/>
                    <a:gd name="T20" fmla="*/ 3 w 282"/>
                    <a:gd name="T21" fmla="*/ 1 h 253"/>
                    <a:gd name="T22" fmla="*/ 3 w 282"/>
                    <a:gd name="T23" fmla="*/ 1 h 253"/>
                    <a:gd name="T24" fmla="*/ 3 w 282"/>
                    <a:gd name="T25" fmla="*/ 1 h 253"/>
                    <a:gd name="T26" fmla="*/ 3 w 282"/>
                    <a:gd name="T27" fmla="*/ 1 h 253"/>
                    <a:gd name="T28" fmla="*/ 3 w 282"/>
                    <a:gd name="T29" fmla="*/ 1 h 253"/>
                    <a:gd name="T30" fmla="*/ 3 w 282"/>
                    <a:gd name="T31" fmla="*/ 1 h 253"/>
                    <a:gd name="T32" fmla="*/ 3 w 282"/>
                    <a:gd name="T33" fmla="*/ 1 h 253"/>
                    <a:gd name="T34" fmla="*/ 3 w 282"/>
                    <a:gd name="T35" fmla="*/ 1 h 253"/>
                    <a:gd name="T36" fmla="*/ 3 w 282"/>
                    <a:gd name="T37" fmla="*/ 1 h 253"/>
                    <a:gd name="T38" fmla="*/ 3 w 282"/>
                    <a:gd name="T39" fmla="*/ 1 h 253"/>
                    <a:gd name="T40" fmla="*/ 3 w 282"/>
                    <a:gd name="T41" fmla="*/ 1 h 253"/>
                    <a:gd name="T42" fmla="*/ 4 w 282"/>
                    <a:gd name="T43" fmla="*/ 1 h 253"/>
                    <a:gd name="T44" fmla="*/ 4 w 282"/>
                    <a:gd name="T45" fmla="*/ 1 h 253"/>
                    <a:gd name="T46" fmla="*/ 4 w 282"/>
                    <a:gd name="T47" fmla="*/ 0 h 253"/>
                    <a:gd name="T48" fmla="*/ 4 w 282"/>
                    <a:gd name="T49" fmla="*/ 0 h 253"/>
                    <a:gd name="T50" fmla="*/ 4 w 282"/>
                    <a:gd name="T51" fmla="*/ 0 h 253"/>
                    <a:gd name="T52" fmla="*/ 4 w 282"/>
                    <a:gd name="T53" fmla="*/ 0 h 253"/>
                    <a:gd name="T54" fmla="*/ 4 w 282"/>
                    <a:gd name="T55" fmla="*/ 0 h 253"/>
                    <a:gd name="T56" fmla="*/ 4 w 282"/>
                    <a:gd name="T57" fmla="*/ 0 h 253"/>
                    <a:gd name="T58" fmla="*/ 4 w 282"/>
                    <a:gd name="T59" fmla="*/ 0 h 253"/>
                    <a:gd name="T60" fmla="*/ 3 w 282"/>
                    <a:gd name="T61" fmla="*/ 0 h 253"/>
                    <a:gd name="T62" fmla="*/ 3 w 282"/>
                    <a:gd name="T63" fmla="*/ 0 h 253"/>
                    <a:gd name="T64" fmla="*/ 3 w 282"/>
                    <a:gd name="T65" fmla="*/ 0 h 253"/>
                    <a:gd name="T66" fmla="*/ 2 w 282"/>
                    <a:gd name="T67" fmla="*/ 0 h 253"/>
                    <a:gd name="T68" fmla="*/ 2 w 282"/>
                    <a:gd name="T69" fmla="*/ 0 h 253"/>
                    <a:gd name="T70" fmla="*/ 2 w 282"/>
                    <a:gd name="T71" fmla="*/ 0 h 253"/>
                    <a:gd name="T72" fmla="*/ 1 w 282"/>
                    <a:gd name="T73" fmla="*/ 0 h 253"/>
                    <a:gd name="T74" fmla="*/ 1 w 282"/>
                    <a:gd name="T75" fmla="*/ 0 h 253"/>
                    <a:gd name="T76" fmla="*/ 1 w 282"/>
                    <a:gd name="T77" fmla="*/ 0 h 253"/>
                    <a:gd name="T78" fmla="*/ 1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1 w 282"/>
                    <a:gd name="T95" fmla="*/ 0 h 253"/>
                    <a:gd name="T96" fmla="*/ 1 w 282"/>
                    <a:gd name="T97" fmla="*/ 0 h 253"/>
                    <a:gd name="T98" fmla="*/ 1 w 282"/>
                    <a:gd name="T99" fmla="*/ 0 h 253"/>
                    <a:gd name="T100" fmla="*/ 1 w 282"/>
                    <a:gd name="T101" fmla="*/ 0 h 253"/>
                    <a:gd name="T102" fmla="*/ 1 w 282"/>
                    <a:gd name="T103" fmla="*/ 0 h 253"/>
                    <a:gd name="T104" fmla="*/ 2 w 282"/>
                    <a:gd name="T105" fmla="*/ 0 h 253"/>
                    <a:gd name="T106" fmla="*/ 2 w 282"/>
                    <a:gd name="T107" fmla="*/ 0 h 253"/>
                    <a:gd name="T108" fmla="*/ 2 w 282"/>
                    <a:gd name="T109" fmla="*/ 0 h 253"/>
                    <a:gd name="T110" fmla="*/ 2 w 282"/>
                    <a:gd name="T111" fmla="*/ 0 h 253"/>
                    <a:gd name="T112" fmla="*/ 3 w 282"/>
                    <a:gd name="T113" fmla="*/ 0 h 253"/>
                    <a:gd name="T114" fmla="*/ 3 w 282"/>
                    <a:gd name="T115" fmla="*/ 0 h 253"/>
                    <a:gd name="T116" fmla="*/ 3 w 282"/>
                    <a:gd name="T117" fmla="*/ 0 h 253"/>
                    <a:gd name="T118" fmla="*/ 3 w 282"/>
                    <a:gd name="T119" fmla="*/ 0 h 253"/>
                    <a:gd name="T120" fmla="*/ 4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60" name="Freeform 1137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1 w 115"/>
                    <a:gd name="T11" fmla="*/ 1 h 236"/>
                    <a:gd name="T12" fmla="*/ 1 w 115"/>
                    <a:gd name="T13" fmla="*/ 1 h 236"/>
                    <a:gd name="T14" fmla="*/ 1 w 115"/>
                    <a:gd name="T15" fmla="*/ 1 h 236"/>
                    <a:gd name="T16" fmla="*/ 1 w 115"/>
                    <a:gd name="T17" fmla="*/ 1 h 236"/>
                    <a:gd name="T18" fmla="*/ 1 w 115"/>
                    <a:gd name="T19" fmla="*/ 1 h 236"/>
                    <a:gd name="T20" fmla="*/ 2 w 115"/>
                    <a:gd name="T21" fmla="*/ 1 h 236"/>
                    <a:gd name="T22" fmla="*/ 2 w 115"/>
                    <a:gd name="T23" fmla="*/ 1 h 236"/>
                    <a:gd name="T24" fmla="*/ 2 w 115"/>
                    <a:gd name="T25" fmla="*/ 1 h 236"/>
                    <a:gd name="T26" fmla="*/ 2 w 115"/>
                    <a:gd name="T27" fmla="*/ 1 h 236"/>
                    <a:gd name="T28" fmla="*/ 2 w 115"/>
                    <a:gd name="T29" fmla="*/ 1 h 236"/>
                    <a:gd name="T30" fmla="*/ 2 w 115"/>
                    <a:gd name="T31" fmla="*/ 1 h 236"/>
                    <a:gd name="T32" fmla="*/ 1 w 115"/>
                    <a:gd name="T33" fmla="*/ 1 h 236"/>
                    <a:gd name="T34" fmla="*/ 1 w 115"/>
                    <a:gd name="T35" fmla="*/ 1 h 236"/>
                    <a:gd name="T36" fmla="*/ 1 w 115"/>
                    <a:gd name="T37" fmla="*/ 0 h 236"/>
                    <a:gd name="T38" fmla="*/ 1 w 115"/>
                    <a:gd name="T39" fmla="*/ 0 h 236"/>
                    <a:gd name="T40" fmla="*/ 1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1 w 115"/>
                    <a:gd name="T51" fmla="*/ 0 h 236"/>
                    <a:gd name="T52" fmla="*/ 1 w 115"/>
                    <a:gd name="T53" fmla="*/ 0 h 236"/>
                    <a:gd name="T54" fmla="*/ 1 w 115"/>
                    <a:gd name="T55" fmla="*/ 0 h 236"/>
                    <a:gd name="T56" fmla="*/ 1 w 115"/>
                    <a:gd name="T57" fmla="*/ 0 h 236"/>
                    <a:gd name="T58" fmla="*/ 1 w 115"/>
                    <a:gd name="T59" fmla="*/ 0 h 236"/>
                    <a:gd name="T60" fmla="*/ 2 w 115"/>
                    <a:gd name="T61" fmla="*/ 0 h 236"/>
                    <a:gd name="T62" fmla="*/ 2 w 115"/>
                    <a:gd name="T63" fmla="*/ 0 h 236"/>
                    <a:gd name="T64" fmla="*/ 2 w 115"/>
                    <a:gd name="T65" fmla="*/ 0 h 236"/>
                    <a:gd name="T66" fmla="*/ 1 w 115"/>
                    <a:gd name="T67" fmla="*/ 0 h 236"/>
                    <a:gd name="T68" fmla="*/ 1 w 115"/>
                    <a:gd name="T69" fmla="*/ 0 h 236"/>
                    <a:gd name="T70" fmla="*/ 1 w 115"/>
                    <a:gd name="T71" fmla="*/ 0 h 236"/>
                    <a:gd name="T72" fmla="*/ 1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61" name="Freeform 1138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3 w 245"/>
                    <a:gd name="T1" fmla="*/ 0 h 310"/>
                    <a:gd name="T2" fmla="*/ 4 w 245"/>
                    <a:gd name="T3" fmla="*/ 0 h 310"/>
                    <a:gd name="T4" fmla="*/ 4 w 245"/>
                    <a:gd name="T5" fmla="*/ 0 h 310"/>
                    <a:gd name="T6" fmla="*/ 4 w 245"/>
                    <a:gd name="T7" fmla="*/ 0 h 310"/>
                    <a:gd name="T8" fmla="*/ 3 w 245"/>
                    <a:gd name="T9" fmla="*/ 1 h 310"/>
                    <a:gd name="T10" fmla="*/ 3 w 245"/>
                    <a:gd name="T11" fmla="*/ 1 h 310"/>
                    <a:gd name="T12" fmla="*/ 2 w 245"/>
                    <a:gd name="T13" fmla="*/ 1 h 310"/>
                    <a:gd name="T14" fmla="*/ 2 w 245"/>
                    <a:gd name="T15" fmla="*/ 1 h 310"/>
                    <a:gd name="T16" fmla="*/ 2 w 245"/>
                    <a:gd name="T17" fmla="*/ 1 h 310"/>
                    <a:gd name="T18" fmla="*/ 2 w 245"/>
                    <a:gd name="T19" fmla="*/ 1 h 310"/>
                    <a:gd name="T20" fmla="*/ 2 w 245"/>
                    <a:gd name="T21" fmla="*/ 1 h 310"/>
                    <a:gd name="T22" fmla="*/ 2 w 245"/>
                    <a:gd name="T23" fmla="*/ 1 h 310"/>
                    <a:gd name="T24" fmla="*/ 2 w 245"/>
                    <a:gd name="T25" fmla="*/ 1 h 310"/>
                    <a:gd name="T26" fmla="*/ 2 w 245"/>
                    <a:gd name="T27" fmla="*/ 1 h 310"/>
                    <a:gd name="T28" fmla="*/ 2 w 245"/>
                    <a:gd name="T29" fmla="*/ 1 h 310"/>
                    <a:gd name="T30" fmla="*/ 3 w 245"/>
                    <a:gd name="T31" fmla="*/ 1 h 310"/>
                    <a:gd name="T32" fmla="*/ 3 w 245"/>
                    <a:gd name="T33" fmla="*/ 1 h 310"/>
                    <a:gd name="T34" fmla="*/ 4 w 245"/>
                    <a:gd name="T35" fmla="*/ 1 h 310"/>
                    <a:gd name="T36" fmla="*/ 4 w 245"/>
                    <a:gd name="T37" fmla="*/ 0 h 310"/>
                    <a:gd name="T38" fmla="*/ 4 w 245"/>
                    <a:gd name="T39" fmla="*/ 0 h 310"/>
                    <a:gd name="T40" fmla="*/ 4 w 245"/>
                    <a:gd name="T41" fmla="*/ 0 h 310"/>
                    <a:gd name="T42" fmla="*/ 3 w 245"/>
                    <a:gd name="T43" fmla="*/ 0 h 310"/>
                    <a:gd name="T44" fmla="*/ 3 w 245"/>
                    <a:gd name="T45" fmla="*/ 0 h 310"/>
                    <a:gd name="T46" fmla="*/ 2 w 245"/>
                    <a:gd name="T47" fmla="*/ 0 h 310"/>
                    <a:gd name="T48" fmla="*/ 2 w 245"/>
                    <a:gd name="T49" fmla="*/ 0 h 310"/>
                    <a:gd name="T50" fmla="*/ 1 w 245"/>
                    <a:gd name="T51" fmla="*/ 0 h 310"/>
                    <a:gd name="T52" fmla="*/ 1 w 245"/>
                    <a:gd name="T53" fmla="*/ 0 h 310"/>
                    <a:gd name="T54" fmla="*/ 1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1 w 245"/>
                    <a:gd name="T63" fmla="*/ 0 h 310"/>
                    <a:gd name="T64" fmla="*/ 1 w 245"/>
                    <a:gd name="T65" fmla="*/ 0 h 310"/>
                    <a:gd name="T66" fmla="*/ 1 w 245"/>
                    <a:gd name="T67" fmla="*/ 0 h 310"/>
                    <a:gd name="T68" fmla="*/ 2 w 245"/>
                    <a:gd name="T69" fmla="*/ 0 h 310"/>
                    <a:gd name="T70" fmla="*/ 2 w 245"/>
                    <a:gd name="T71" fmla="*/ 0 h 310"/>
                    <a:gd name="T72" fmla="*/ 2 w 245"/>
                    <a:gd name="T73" fmla="*/ 0 h 310"/>
                    <a:gd name="T74" fmla="*/ 3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pic>
            <p:nvPicPr>
              <p:cNvPr id="20849" name="Picture 1139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331" name="Line 1140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67" name="Group 1141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0846" name="Picture 11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7" name="Freeform 114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68" name="Group 1144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0844" name="Picture 11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5" name="Freeform 114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69" name="Group 1147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0842" name="Picture 11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3" name="Freeform 114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70" name="Group 1150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0840" name="Picture 115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1" name="Freeform 115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pic>
          <p:nvPicPr>
            <p:cNvPr id="20671" name="Picture 1153" descr="car_icon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672" name="Group 1154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0838" name="Picture 1155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839" name="Picture 1156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73" name="Group 1157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0806" name="Freeform 115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472" name="Rectangle 115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808" name="Freeform 116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809" name="Freeform 116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475" name="Rectangle 116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811" name="Group 116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501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02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477" name="Rectangle 116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813" name="Group 116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99" name="AutoShape 116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00" name="AutoShape 116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479" name="Rectangle 117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80" name="Rectangle 117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816" name="Group 117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97" name="AutoShape 117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98" name="AutoShape 117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0817" name="Freeform 117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20818" name="Group 117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95" name="AutoShape 117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96" name="AutoShape 117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484" name="Rectangle 117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820" name="Freeform 118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821" name="Freeform 118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487" name="Oval 118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823" name="Freeform 118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489" name="AutoShape 118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90" name="AutoShape 118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91" name="Oval 118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92" name="Oval 118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93" name="Oval 118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94" name="Rectangle 118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674" name="Group 1190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20774" name="Freeform 119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440" name="Rectangle 119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776" name="Freeform 119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77" name="Freeform 119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443" name="Rectangle 119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779" name="Group 119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469" name="AutoShape 119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70" name="AutoShape 119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445" name="Rectangle 119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781" name="Group 120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67" name="AutoShape 120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68" name="AutoShape 120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447" name="Rectangle 120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48" name="Rectangle 120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784" name="Group 120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65" name="AutoShape 1206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66" name="AutoShape 120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0785" name="Freeform 120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20786" name="Group 120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63" name="AutoShape 121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64" name="AutoShape 121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452" name="Rectangle 121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788" name="Freeform 121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89" name="Freeform 121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455" name="Oval 121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791" name="Freeform 121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457" name="AutoShape 121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8" name="AutoShape 121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9" name="Oval 121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60" name="Oval 122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61" name="Oval 122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62" name="Rectangle 122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675" name="Group 1223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20751" name="Picture 1224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52" name="Picture 1225" descr="laptop_keyboard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53" name="Freeform 122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pic>
            <p:nvPicPr>
              <p:cNvPr id="20754" name="Picture 1227" descr="screen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55" name="Freeform 122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56" name="Freeform 122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57" name="Freeform 123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58" name="Freeform 123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59" name="Freeform 123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60" name="Freeform 123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20761" name="Group 123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68" name="Freeform 123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69" name="Freeform 123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70" name="Freeform 123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71" name="Freeform 123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72" name="Freeform 123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73" name="Freeform 124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0762" name="Freeform 124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63" name="Freeform 124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64" name="Freeform 124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65" name="Freeform 124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66" name="Freeform 124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67" name="Freeform 124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76" name="Group 1247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20728" name="Picture 1248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29" name="Picture 1249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30" name="Freeform 125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pic>
            <p:nvPicPr>
              <p:cNvPr id="20731" name="Picture 1251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32" name="Freeform 125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33" name="Freeform 125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34" name="Freeform 125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35" name="Freeform 125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36" name="Freeform 125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37" name="Freeform 125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20738" name="Group 125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45" name="Freeform 125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46" name="Freeform 126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47" name="Freeform 126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48" name="Freeform 126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49" name="Freeform 126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50" name="Freeform 126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0739" name="Freeform 126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40" name="Freeform 126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41" name="Freeform 126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42" name="Freeform 126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43" name="Freeform 126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44" name="Freeform 127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77" name="Group 1271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20705" name="Picture 1272" descr="antenna_stylized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06" name="Picture 1273" descr="laptop_keyboard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7" name="Freeform 127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pic>
            <p:nvPicPr>
              <p:cNvPr id="20708" name="Picture 1275" descr="screen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9" name="Freeform 127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10" name="Freeform 127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11" name="Freeform 127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12" name="Freeform 127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13" name="Freeform 128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14" name="Freeform 128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20715" name="Group 128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22" name="Freeform 12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23" name="Freeform 12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24" name="Freeform 12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25" name="Freeform 12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26" name="Freeform 12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27" name="Freeform 12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0716" name="Freeform 128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17" name="Freeform 129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18" name="Freeform 129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19" name="Freeform 129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20" name="Freeform 129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21" name="Freeform 129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78" name="Group 1295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20703" name="Picture 12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4" name="Freeform 12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79" name="Group 1298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20680" name="Picture 1299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81" name="Picture 1300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82" name="Freeform 130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pic>
            <p:nvPicPr>
              <p:cNvPr id="20683" name="Picture 1302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84" name="Freeform 130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85" name="Freeform 130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86" name="Freeform 130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87" name="Freeform 130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88" name="Freeform 130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89" name="Freeform 130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20690" name="Group 130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697" name="Freeform 131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698" name="Freeform 131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699" name="Freeform 131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00" name="Freeform 131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01" name="Freeform 131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02" name="Freeform 131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0691" name="Freeform 131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92" name="Freeform 131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93" name="Freeform 131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94" name="Freeform 131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95" name="Freeform 132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96" name="Freeform 132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</p:grpSp>
      <p:pic>
        <p:nvPicPr>
          <p:cNvPr id="20484" name="Picture 939" descr="underline_base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9366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122238"/>
            <a:ext cx="856615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Internet transport-layer protocols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3971925" cy="5114925"/>
          </a:xfrm>
        </p:spPr>
        <p:txBody>
          <a:bodyPr/>
          <a:lstStyle/>
          <a:p>
            <a:r>
              <a:rPr lang="en-US" altLang="en-US" dirty="0" smtClean="0"/>
              <a:t>reliable, in-order delivery (TCP)</a:t>
            </a:r>
          </a:p>
          <a:p>
            <a:pPr lvl="1"/>
            <a:r>
              <a:rPr lang="en-US" altLang="en-US" dirty="0" smtClean="0"/>
              <a:t>congestion control </a:t>
            </a:r>
          </a:p>
          <a:p>
            <a:pPr lvl="1"/>
            <a:r>
              <a:rPr lang="en-US" altLang="en-US" dirty="0" smtClean="0"/>
              <a:t>flow control</a:t>
            </a:r>
          </a:p>
          <a:p>
            <a:pPr lvl="1"/>
            <a:r>
              <a:rPr lang="en-US" altLang="en-US" dirty="0" smtClean="0"/>
              <a:t>connection setup</a:t>
            </a:r>
            <a:endParaRPr lang="en-US" altLang="en-US" sz="2800" dirty="0" smtClean="0"/>
          </a:p>
          <a:p>
            <a:r>
              <a:rPr lang="en-US" altLang="en-US" dirty="0" smtClean="0"/>
              <a:t>unreliable, unordered delivery: UDP</a:t>
            </a:r>
          </a:p>
          <a:p>
            <a:pPr lvl="1"/>
            <a:r>
              <a:rPr lang="en-US" altLang="en-US" dirty="0" smtClean="0"/>
              <a:t>no-frills extension of “</a:t>
            </a:r>
            <a:r>
              <a:rPr lang="en-US" altLang="ja-JP" dirty="0" smtClean="0"/>
              <a:t>best-effort” IP</a:t>
            </a:r>
          </a:p>
          <a:p>
            <a:r>
              <a:rPr lang="en-US" altLang="en-US" dirty="0" smtClean="0"/>
              <a:t>services not available: </a:t>
            </a:r>
          </a:p>
          <a:p>
            <a:pPr lvl="1"/>
            <a:r>
              <a:rPr lang="en-US" altLang="en-US" dirty="0" smtClean="0"/>
              <a:t>delay guarantees</a:t>
            </a:r>
          </a:p>
          <a:p>
            <a:pPr lvl="1"/>
            <a:r>
              <a:rPr lang="en-US" altLang="en-US" dirty="0" smtClean="0"/>
              <a:t>bandwidth guarantees</a:t>
            </a:r>
          </a:p>
        </p:txBody>
      </p:sp>
      <p:sp>
        <p:nvSpPr>
          <p:cNvPr id="6152" name="Line 677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53" name="Line 683"/>
          <p:cNvSpPr>
            <a:spLocks noChangeShapeType="1"/>
          </p:cNvSpPr>
          <p:nvPr/>
        </p:nvSpPr>
        <p:spPr bwMode="auto">
          <a:xfrm>
            <a:off x="7091363" y="4600575"/>
            <a:ext cx="390525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54" name="Line 684"/>
          <p:cNvSpPr>
            <a:spLocks noChangeShapeType="1"/>
          </p:cNvSpPr>
          <p:nvPr/>
        </p:nvSpPr>
        <p:spPr bwMode="auto">
          <a:xfrm flipV="1">
            <a:off x="6470650" y="4587875"/>
            <a:ext cx="322263" cy="1984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55" name="Line 704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0491" name="Group 737"/>
          <p:cNvGrpSpPr>
            <a:grpSpLocks/>
          </p:cNvGrpSpPr>
          <p:nvPr/>
        </p:nvGrpSpPr>
        <p:grpSpPr bwMode="auto">
          <a:xfrm>
            <a:off x="6943725" y="2416175"/>
            <a:ext cx="382588" cy="171450"/>
            <a:chOff x="3855" y="1486"/>
            <a:chExt cx="241" cy="108"/>
          </a:xfrm>
        </p:grpSpPr>
        <p:sp>
          <p:nvSpPr>
            <p:cNvPr id="20605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606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607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608" name="Group 741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611" name="Freeform 74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12" name="Freeform 74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6274" name="Line 744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75" name="Line 745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2" name="Group 746"/>
          <p:cNvGrpSpPr>
            <a:grpSpLocks/>
          </p:cNvGrpSpPr>
          <p:nvPr/>
        </p:nvGrpSpPr>
        <p:grpSpPr bwMode="auto">
          <a:xfrm>
            <a:off x="6969125" y="2660650"/>
            <a:ext cx="382588" cy="171450"/>
            <a:chOff x="3855" y="1486"/>
            <a:chExt cx="241" cy="108"/>
          </a:xfrm>
        </p:grpSpPr>
        <p:sp>
          <p:nvSpPr>
            <p:cNvPr id="20597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98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99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600" name="Group 750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603" name="Freeform 75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04" name="Freeform 75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6266" name="Line 753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67" name="Line 754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3" name="Group 782"/>
          <p:cNvGrpSpPr>
            <a:grpSpLocks/>
          </p:cNvGrpSpPr>
          <p:nvPr/>
        </p:nvGrpSpPr>
        <p:grpSpPr bwMode="auto">
          <a:xfrm>
            <a:off x="6824663" y="3557588"/>
            <a:ext cx="427037" cy="177800"/>
            <a:chOff x="3855" y="1486"/>
            <a:chExt cx="241" cy="108"/>
          </a:xfrm>
        </p:grpSpPr>
        <p:sp>
          <p:nvSpPr>
            <p:cNvPr id="20589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90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91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592" name="Group 786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95" name="Freeform 78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596" name="Freeform 78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6258" name="Line 789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59" name="Line 790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4" name="Group 791"/>
          <p:cNvGrpSpPr>
            <a:grpSpLocks/>
          </p:cNvGrpSpPr>
          <p:nvPr/>
        </p:nvGrpSpPr>
        <p:grpSpPr bwMode="auto">
          <a:xfrm>
            <a:off x="7148513" y="3805238"/>
            <a:ext cx="484187" cy="196850"/>
            <a:chOff x="3855" y="1486"/>
            <a:chExt cx="241" cy="108"/>
          </a:xfrm>
        </p:grpSpPr>
        <p:sp>
          <p:nvSpPr>
            <p:cNvPr id="20581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82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83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584" name="Group 795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87" name="Freeform 79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588" name="Freeform 79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6250" name="Line 798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51" name="Line 799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160" name="Line 813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0496" name="Group 814"/>
          <p:cNvGrpSpPr>
            <a:grpSpLocks/>
          </p:cNvGrpSpPr>
          <p:nvPr/>
        </p:nvGrpSpPr>
        <p:grpSpPr bwMode="auto">
          <a:xfrm>
            <a:off x="6653213" y="4414838"/>
            <a:ext cx="617537" cy="241300"/>
            <a:chOff x="3855" y="1486"/>
            <a:chExt cx="241" cy="108"/>
          </a:xfrm>
        </p:grpSpPr>
        <p:sp>
          <p:nvSpPr>
            <p:cNvPr id="20573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74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75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576" name="Group 818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79" name="Freeform 81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580" name="Freeform 82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6242" name="Line 821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43" name="Line 822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7" name="Group 823"/>
          <p:cNvGrpSpPr>
            <a:grpSpLocks/>
          </p:cNvGrpSpPr>
          <p:nvPr/>
        </p:nvGrpSpPr>
        <p:grpSpPr bwMode="auto">
          <a:xfrm>
            <a:off x="7307263" y="4751388"/>
            <a:ext cx="617537" cy="241300"/>
            <a:chOff x="3855" y="1486"/>
            <a:chExt cx="241" cy="108"/>
          </a:xfrm>
        </p:grpSpPr>
        <p:sp>
          <p:nvSpPr>
            <p:cNvPr id="20565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66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67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568" name="Group 827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71" name="Freeform 82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572" name="Freeform 82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6234" name="Line 830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35" name="Line 831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8" name="Group 876"/>
          <p:cNvGrpSpPr>
            <a:grpSpLocks/>
          </p:cNvGrpSpPr>
          <p:nvPr/>
        </p:nvGrpSpPr>
        <p:grpSpPr bwMode="auto">
          <a:xfrm>
            <a:off x="5359400" y="1330325"/>
            <a:ext cx="1057275" cy="957263"/>
            <a:chOff x="-153" y="1680"/>
            <a:chExt cx="666" cy="603"/>
          </a:xfrm>
        </p:grpSpPr>
        <p:grpSp>
          <p:nvGrpSpPr>
            <p:cNvPr id="20556" name="Group 87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23" name="Rectangle 87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24" name="Rectangle 87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25" name="Rectangle 88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26" name="Text Box 88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application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FFFFFF"/>
                    </a:solidFill>
                  </a:rPr>
                  <a:t>transport</a:t>
                </a:r>
                <a:endParaRPr lang="en-US" altLang="en-US" sz="100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physical</a:t>
                </a: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27" name="Line 88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8" name="Line 88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9" name="Line 88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0557" name="Freeform 88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0499" name="Group 886"/>
          <p:cNvGrpSpPr>
            <a:grpSpLocks/>
          </p:cNvGrpSpPr>
          <p:nvPr/>
        </p:nvGrpSpPr>
        <p:grpSpPr bwMode="auto">
          <a:xfrm>
            <a:off x="7869238" y="4343400"/>
            <a:ext cx="1057275" cy="957263"/>
            <a:chOff x="-153" y="1680"/>
            <a:chExt cx="666" cy="603"/>
          </a:xfrm>
        </p:grpSpPr>
        <p:grpSp>
          <p:nvGrpSpPr>
            <p:cNvPr id="20547" name="Group 88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14" name="Rectangle 88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15" name="Rectangle 88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16" name="Rectangle 89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17" name="Text Box 89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application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FFFFFF"/>
                    </a:solidFill>
                  </a:rPr>
                  <a:t>transport</a:t>
                </a:r>
                <a:endParaRPr lang="en-US" altLang="en-US" sz="100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physical</a:t>
                </a: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18" name="Line 89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9" name="Line 89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0" name="Line 89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0548" name="Freeform 89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0500" name="Group 661"/>
          <p:cNvGrpSpPr>
            <a:grpSpLocks/>
          </p:cNvGrpSpPr>
          <p:nvPr/>
        </p:nvGrpSpPr>
        <p:grpSpPr bwMode="auto">
          <a:xfrm>
            <a:off x="5913438" y="2057400"/>
            <a:ext cx="814387" cy="701675"/>
            <a:chOff x="2923" y="3345"/>
            <a:chExt cx="513" cy="442"/>
          </a:xfrm>
        </p:grpSpPr>
        <p:sp>
          <p:nvSpPr>
            <p:cNvPr id="6207" name="Rectangle 66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208" name="Rectangle 66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209" name="Text Box 66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physical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210" name="Line 66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11" name="Line 66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1" name="Group 901"/>
          <p:cNvGrpSpPr>
            <a:grpSpLocks/>
          </p:cNvGrpSpPr>
          <p:nvPr/>
        </p:nvGrpSpPr>
        <p:grpSpPr bwMode="auto">
          <a:xfrm>
            <a:off x="6729413" y="2479675"/>
            <a:ext cx="814387" cy="701675"/>
            <a:chOff x="2923" y="3345"/>
            <a:chExt cx="513" cy="442"/>
          </a:xfrm>
        </p:grpSpPr>
        <p:sp>
          <p:nvSpPr>
            <p:cNvPr id="6202" name="Rectangle 90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203" name="Rectangle 90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204" name="Text Box 90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physical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205" name="Line 90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6" name="Line 90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2" name="Group 907"/>
          <p:cNvGrpSpPr>
            <a:grpSpLocks/>
          </p:cNvGrpSpPr>
          <p:nvPr/>
        </p:nvGrpSpPr>
        <p:grpSpPr bwMode="auto">
          <a:xfrm>
            <a:off x="6738938" y="1901825"/>
            <a:ext cx="814387" cy="701675"/>
            <a:chOff x="2923" y="3345"/>
            <a:chExt cx="513" cy="442"/>
          </a:xfrm>
        </p:grpSpPr>
        <p:sp>
          <p:nvSpPr>
            <p:cNvPr id="6197" name="Rectangle 90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98" name="Rectangle 90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99" name="Text Box 91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physical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200" name="Line 91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1" name="Line 91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3" name="Group 913"/>
          <p:cNvGrpSpPr>
            <a:grpSpLocks/>
          </p:cNvGrpSpPr>
          <p:nvPr/>
        </p:nvGrpSpPr>
        <p:grpSpPr bwMode="auto">
          <a:xfrm>
            <a:off x="6513513" y="3089275"/>
            <a:ext cx="814387" cy="701675"/>
            <a:chOff x="2923" y="3345"/>
            <a:chExt cx="513" cy="442"/>
          </a:xfrm>
        </p:grpSpPr>
        <p:sp>
          <p:nvSpPr>
            <p:cNvPr id="6192" name="Rectangle 91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93" name="Rectangle 91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94" name="Text Box 91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physical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95" name="Line 91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6" name="Line 91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4" name="Group 919"/>
          <p:cNvGrpSpPr>
            <a:grpSpLocks/>
          </p:cNvGrpSpPr>
          <p:nvPr/>
        </p:nvGrpSpPr>
        <p:grpSpPr bwMode="auto">
          <a:xfrm>
            <a:off x="7100888" y="3594100"/>
            <a:ext cx="814387" cy="701675"/>
            <a:chOff x="2923" y="3345"/>
            <a:chExt cx="513" cy="442"/>
          </a:xfrm>
        </p:grpSpPr>
        <p:sp>
          <p:nvSpPr>
            <p:cNvPr id="6187" name="Rectangle 92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88" name="Rectangle 92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89" name="Text Box 92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physical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90" name="Line 92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1" name="Line 92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5" name="Group 925"/>
          <p:cNvGrpSpPr>
            <a:grpSpLocks/>
          </p:cNvGrpSpPr>
          <p:nvPr/>
        </p:nvGrpSpPr>
        <p:grpSpPr bwMode="auto">
          <a:xfrm>
            <a:off x="6589713" y="4003675"/>
            <a:ext cx="814387" cy="701675"/>
            <a:chOff x="2923" y="3345"/>
            <a:chExt cx="513" cy="442"/>
          </a:xfrm>
        </p:grpSpPr>
        <p:sp>
          <p:nvSpPr>
            <p:cNvPr id="6182" name="Rectangle 92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83" name="Rectangle 92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84" name="Text Box 92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physical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85" name="Line 92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6" name="Line 93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6" name="Group 931"/>
          <p:cNvGrpSpPr>
            <a:grpSpLocks/>
          </p:cNvGrpSpPr>
          <p:nvPr/>
        </p:nvGrpSpPr>
        <p:grpSpPr bwMode="auto">
          <a:xfrm>
            <a:off x="7237413" y="4400550"/>
            <a:ext cx="814387" cy="701675"/>
            <a:chOff x="2923" y="3345"/>
            <a:chExt cx="513" cy="442"/>
          </a:xfrm>
        </p:grpSpPr>
        <p:sp>
          <p:nvSpPr>
            <p:cNvPr id="6177" name="Rectangle 93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78" name="Rectangle 93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79" name="Text Box 93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physical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80" name="Line 93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1" name="Line 93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7" name="Group 896"/>
          <p:cNvGrpSpPr>
            <a:grpSpLocks/>
          </p:cNvGrpSpPr>
          <p:nvPr/>
        </p:nvGrpSpPr>
        <p:grpSpPr bwMode="auto">
          <a:xfrm rot="2937887">
            <a:off x="5389563" y="2911475"/>
            <a:ext cx="3781425" cy="434975"/>
            <a:chOff x="2937" y="3579"/>
            <a:chExt cx="2382" cy="274"/>
          </a:xfrm>
        </p:grpSpPr>
        <p:sp>
          <p:nvSpPr>
            <p:cNvPr id="6173" name="Rectangle 897"/>
            <p:cNvSpPr>
              <a:spLocks noChangeArrowheads="1"/>
            </p:cNvSpPr>
            <p:nvPr/>
          </p:nvSpPr>
          <p:spPr bwMode="auto">
            <a:xfrm>
              <a:off x="3166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74" name="Text Box 898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FFFFFF"/>
                  </a:solidFill>
                </a:rPr>
                <a:t>logical end-end transport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0510" name="Freeform 899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0511" name="Freeform 900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2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42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3E9D5CD-0930-4BC1-8CE0-B270D18C4836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70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55300" name="Picture 1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898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24765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Selective repeat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mtClean="0">
                <a:solidFill>
                  <a:srgbClr val="CC0000"/>
                </a:solidFill>
              </a:rPr>
              <a:t>data from above:</a:t>
            </a:r>
          </a:p>
          <a:p>
            <a:pPr>
              <a:defRPr/>
            </a:pPr>
            <a:r>
              <a:rPr lang="en-US" altLang="en-US" sz="2400" smtClean="0"/>
              <a:t>if next available seq # in window, send pkt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mtClean="0">
                <a:solidFill>
                  <a:srgbClr val="CC0000"/>
                </a:solidFill>
              </a:rPr>
              <a:t>timeout(n):</a:t>
            </a:r>
          </a:p>
          <a:p>
            <a:pPr>
              <a:defRPr/>
            </a:pPr>
            <a:r>
              <a:rPr lang="en-US" altLang="en-US" sz="2400" smtClean="0"/>
              <a:t>resend pkt n, restart timer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solidFill>
                  <a:srgbClr val="CC0000"/>
                </a:solidFill>
              </a:rPr>
              <a:t>ACK(n)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  <a:r>
              <a:rPr lang="en-US" altLang="en-US" sz="2400" smtClean="0"/>
              <a:t>in </a:t>
            </a:r>
            <a:r>
              <a:rPr lang="en-US" altLang="en-US" sz="1800" smtClean="0"/>
              <a:t>[sendbase,sendbase+N]:</a:t>
            </a:r>
            <a:endParaRPr lang="en-US" altLang="en-US" sz="2400" smtClean="0"/>
          </a:p>
          <a:p>
            <a:pPr>
              <a:defRPr/>
            </a:pPr>
            <a:r>
              <a:rPr lang="en-US" altLang="en-US" sz="2400" smtClean="0"/>
              <a:t>mark pkt n as received</a:t>
            </a:r>
          </a:p>
          <a:p>
            <a:pPr>
              <a:defRPr/>
            </a:pPr>
            <a:r>
              <a:rPr lang="en-US" altLang="en-US" sz="2400" smtClean="0"/>
              <a:t>if n smallest unACKed pkt, advance window base to next unACKed seq # </a:t>
            </a:r>
            <a:endParaRPr lang="en-US" altLang="en-US" smtClean="0"/>
          </a:p>
          <a:p>
            <a:pPr>
              <a:defRPr/>
            </a:pPr>
            <a:endParaRPr lang="en-US" altLang="en-US" smtClean="0"/>
          </a:p>
        </p:txBody>
      </p:sp>
      <p:sp>
        <p:nvSpPr>
          <p:cNvPr id="54279" name="Rectangle 4"/>
          <p:cNvSpPr>
            <a:spLocks noChangeArrowheads="1"/>
          </p:cNvSpPr>
          <p:nvPr/>
        </p:nvSpPr>
        <p:spPr bwMode="auto">
          <a:xfrm>
            <a:off x="495300" y="145732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grpSp>
        <p:nvGrpSpPr>
          <p:cNvPr id="55304" name="Group 5"/>
          <p:cNvGrpSpPr>
            <a:grpSpLocks/>
          </p:cNvGrpSpPr>
          <p:nvPr/>
        </p:nvGrpSpPr>
        <p:grpSpPr bwMode="auto">
          <a:xfrm>
            <a:off x="698500" y="1155700"/>
            <a:ext cx="1160463" cy="519113"/>
            <a:chOff x="1100" y="3896"/>
            <a:chExt cx="731" cy="327"/>
          </a:xfrm>
        </p:grpSpPr>
        <p:sp>
          <p:nvSpPr>
            <p:cNvPr id="54286" name="Rectangle 6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4287" name="Text Box 7"/>
            <p:cNvSpPr txBox="1">
              <a:spLocks noChangeArrowheads="1"/>
            </p:cNvSpPr>
            <p:nvPr/>
          </p:nvSpPr>
          <p:spPr bwMode="auto">
            <a:xfrm>
              <a:off x="1100" y="3896"/>
              <a:ext cx="731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smtClean="0">
                  <a:solidFill>
                    <a:srgbClr val="000099"/>
                  </a:solidFill>
                  <a:latin typeface="Gill Sans MT" charset="0"/>
                </a:rPr>
                <a:t>sender</a:t>
              </a:r>
            </a:p>
          </p:txBody>
        </p:sp>
      </p:grpSp>
      <p:sp>
        <p:nvSpPr>
          <p:cNvPr id="54281" name="Rectangle 8"/>
          <p:cNvSpPr>
            <a:spLocks noChangeArrowheads="1"/>
          </p:cNvSpPr>
          <p:nvPr/>
        </p:nvSpPr>
        <p:spPr bwMode="auto">
          <a:xfrm>
            <a:off x="5000625" y="1581150"/>
            <a:ext cx="3810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800" smtClean="0">
                <a:solidFill>
                  <a:srgbClr val="CC0000"/>
                </a:solidFill>
                <a:latin typeface="Gill Sans MT" pitchFamily="34" charset="0"/>
              </a:rPr>
              <a:t>pkt n in </a:t>
            </a:r>
            <a:r>
              <a:rPr lang="en-US" altLang="en-US" sz="1800" smtClean="0">
                <a:solidFill>
                  <a:srgbClr val="CC0000"/>
                </a:solidFill>
                <a:latin typeface="Gill Sans MT" pitchFamily="34" charset="0"/>
              </a:rPr>
              <a:t>[rcvbase, rcvbase+N-1]</a:t>
            </a:r>
            <a:endParaRPr lang="en-US" altLang="en-US" sz="2800" smtClean="0">
              <a:solidFill>
                <a:srgbClr val="CC0000"/>
              </a:solidFill>
              <a:latin typeface="Gill Sans MT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send ACK(n)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out-of-order: buffer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in-order: deliver (also deliver buffered, in-order pkts), advance window to next not-yet-received pkt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800" smtClean="0">
                <a:solidFill>
                  <a:srgbClr val="CC0000"/>
                </a:solidFill>
                <a:latin typeface="Gill Sans MT" pitchFamily="34" charset="0"/>
              </a:rPr>
              <a:t>pkt n in </a:t>
            </a:r>
            <a:r>
              <a:rPr lang="en-US" altLang="en-US" sz="1800" smtClean="0">
                <a:solidFill>
                  <a:srgbClr val="CC0000"/>
                </a:solidFill>
                <a:latin typeface="Gill Sans MT" pitchFamily="34" charset="0"/>
              </a:rPr>
              <a:t>[rcvbase-N,rcvbase-1]</a:t>
            </a:r>
            <a:endParaRPr lang="en-US" altLang="en-US" sz="2800" smtClean="0">
              <a:solidFill>
                <a:srgbClr val="CC0000"/>
              </a:solidFill>
              <a:latin typeface="Gill Sans MT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ACK(n)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800" smtClean="0">
                <a:solidFill>
                  <a:srgbClr val="CC0000"/>
                </a:solidFill>
                <a:latin typeface="Gill Sans MT" pitchFamily="34" charset="0"/>
              </a:rPr>
              <a:t>otherwise:</a:t>
            </a:r>
            <a:r>
              <a:rPr lang="en-US" altLang="en-US" sz="2400" smtClean="0">
                <a:solidFill>
                  <a:srgbClr val="FF0000"/>
                </a:solidFill>
                <a:latin typeface="Gill Sans MT" pitchFamily="34" charset="0"/>
              </a:rPr>
              <a:t> 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ignore </a:t>
            </a:r>
            <a:endParaRPr lang="en-US" altLang="en-US" sz="2800" smtClean="0">
              <a:solidFill>
                <a:srgbClr val="000000"/>
              </a:solidFill>
              <a:latin typeface="Gill Sans MT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endParaRPr lang="en-US" altLang="en-US" sz="2800" smtClean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4282" name="Rectangle 9"/>
          <p:cNvSpPr>
            <a:spLocks noChangeArrowheads="1"/>
          </p:cNvSpPr>
          <p:nvPr/>
        </p:nvSpPr>
        <p:spPr bwMode="auto">
          <a:xfrm>
            <a:off x="4962525" y="143827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grpSp>
        <p:nvGrpSpPr>
          <p:cNvPr id="55307" name="Group 10"/>
          <p:cNvGrpSpPr>
            <a:grpSpLocks/>
          </p:cNvGrpSpPr>
          <p:nvPr/>
        </p:nvGrpSpPr>
        <p:grpSpPr bwMode="auto">
          <a:xfrm>
            <a:off x="5186363" y="1127125"/>
            <a:ext cx="1365250" cy="519113"/>
            <a:chOff x="3339" y="158"/>
            <a:chExt cx="860" cy="327"/>
          </a:xfrm>
        </p:grpSpPr>
        <p:sp>
          <p:nvSpPr>
            <p:cNvPr id="54284" name="Rectangle 11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4285" name="Text Box 12"/>
            <p:cNvSpPr txBox="1">
              <a:spLocks noChangeArrowheads="1"/>
            </p:cNvSpPr>
            <p:nvPr/>
          </p:nvSpPr>
          <p:spPr bwMode="auto">
            <a:xfrm>
              <a:off x="3339" y="158"/>
              <a:ext cx="8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smtClean="0">
                  <a:solidFill>
                    <a:srgbClr val="000099"/>
                  </a:solidFill>
                  <a:latin typeface="Gill Sans MT" charset="0"/>
                </a:rPr>
                <a:t>receiver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30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484782EC-EE83-4947-8B6C-B9785E142DB2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71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56324" name="Picture 9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8064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198438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Selective repeat in action</a:t>
            </a:r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2665413" y="1490663"/>
            <a:ext cx="1246187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pkt0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pkt1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pkt2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pkt3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(wait)</a:t>
            </a:r>
          </a:p>
        </p:txBody>
      </p:sp>
      <p:sp>
        <p:nvSpPr>
          <p:cNvPr id="55303" name="Text Box 5"/>
          <p:cNvSpPr txBox="1">
            <a:spLocks noChangeArrowheads="1"/>
          </p:cNvSpPr>
          <p:nvPr/>
        </p:nvSpPr>
        <p:spPr bwMode="auto">
          <a:xfrm>
            <a:off x="2986088" y="111918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55304" name="Text Box 6"/>
          <p:cNvSpPr txBox="1">
            <a:spLocks noChangeArrowheads="1"/>
          </p:cNvSpPr>
          <p:nvPr/>
        </p:nvSpPr>
        <p:spPr bwMode="auto">
          <a:xfrm>
            <a:off x="6016625" y="113823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55305" name="Line 7"/>
          <p:cNvSpPr>
            <a:spLocks noChangeShapeType="1"/>
          </p:cNvSpPr>
          <p:nvPr/>
        </p:nvSpPr>
        <p:spPr bwMode="auto">
          <a:xfrm>
            <a:off x="6091238" y="1736725"/>
            <a:ext cx="11112" cy="453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06" name="Text Box 8"/>
          <p:cNvSpPr txBox="1">
            <a:spLocks noChangeArrowheads="1"/>
          </p:cNvSpPr>
          <p:nvPr/>
        </p:nvSpPr>
        <p:spPr bwMode="auto">
          <a:xfrm>
            <a:off x="6034088" y="1931988"/>
            <a:ext cx="25685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pkt0, send ack0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pkt1, send ack1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pkt3, buffer,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          send ack3</a:t>
            </a:r>
          </a:p>
        </p:txBody>
      </p:sp>
      <p:sp>
        <p:nvSpPr>
          <p:cNvPr id="55307" name="Text Box 9"/>
          <p:cNvSpPr txBox="1">
            <a:spLocks noChangeArrowheads="1"/>
          </p:cNvSpPr>
          <p:nvPr/>
        </p:nvSpPr>
        <p:spPr bwMode="auto">
          <a:xfrm>
            <a:off x="1809750" y="3094038"/>
            <a:ext cx="21542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err="1" smtClean="0">
                <a:solidFill>
                  <a:srgbClr val="000000"/>
                </a:solidFill>
              </a:rPr>
              <a:t>rcv</a:t>
            </a:r>
            <a:r>
              <a:rPr lang="en-US" altLang="en-US" sz="1800" dirty="0" smtClean="0">
                <a:solidFill>
                  <a:srgbClr val="000000"/>
                </a:solidFill>
              </a:rPr>
              <a:t> ack0, send pkt4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err="1" smtClean="0">
                <a:solidFill>
                  <a:srgbClr val="000000"/>
                </a:solidFill>
              </a:rPr>
              <a:t>rcv</a:t>
            </a:r>
            <a:r>
              <a:rPr lang="en-US" altLang="en-US" sz="1800" dirty="0" smtClean="0">
                <a:solidFill>
                  <a:srgbClr val="000000"/>
                </a:solidFill>
              </a:rPr>
              <a:t> ack1, send pkt5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56332" name="Picture 10" descr="alarm_clock_ring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4241800"/>
            <a:ext cx="4365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9" name="Text Box 11"/>
          <p:cNvSpPr txBox="1">
            <a:spLocks noChangeArrowheads="1"/>
          </p:cNvSpPr>
          <p:nvPr/>
        </p:nvSpPr>
        <p:spPr bwMode="auto">
          <a:xfrm>
            <a:off x="2344738" y="4457700"/>
            <a:ext cx="1538287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i="1" smtClean="0">
                <a:solidFill>
                  <a:srgbClr val="FF0000"/>
                </a:solidFill>
              </a:rPr>
              <a:t>pkt 2 timeout</a:t>
            </a:r>
          </a:p>
        </p:txBody>
      </p:sp>
      <p:sp>
        <p:nvSpPr>
          <p:cNvPr id="55310" name="Text Box 12"/>
          <p:cNvSpPr txBox="1">
            <a:spLocks noChangeArrowheads="1"/>
          </p:cNvSpPr>
          <p:nvPr/>
        </p:nvSpPr>
        <p:spPr bwMode="auto">
          <a:xfrm>
            <a:off x="2670175" y="4672013"/>
            <a:ext cx="12461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pkt2</a:t>
            </a:r>
          </a:p>
        </p:txBody>
      </p:sp>
      <p:sp>
        <p:nvSpPr>
          <p:cNvPr id="55311" name="Line 14"/>
          <p:cNvSpPr>
            <a:spLocks noChangeShapeType="1"/>
          </p:cNvSpPr>
          <p:nvPr/>
        </p:nvSpPr>
        <p:spPr bwMode="auto">
          <a:xfrm>
            <a:off x="3956050" y="1684338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12" name="Line 15"/>
          <p:cNvSpPr>
            <a:spLocks noChangeShapeType="1"/>
          </p:cNvSpPr>
          <p:nvPr/>
        </p:nvSpPr>
        <p:spPr bwMode="auto">
          <a:xfrm>
            <a:off x="3954463" y="19589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13" name="Line 16"/>
          <p:cNvSpPr>
            <a:spLocks noChangeShapeType="1"/>
          </p:cNvSpPr>
          <p:nvPr/>
        </p:nvSpPr>
        <p:spPr bwMode="auto">
          <a:xfrm>
            <a:off x="3970338" y="2222500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14" name="Line 17"/>
          <p:cNvSpPr>
            <a:spLocks noChangeShapeType="1"/>
          </p:cNvSpPr>
          <p:nvPr/>
        </p:nvSpPr>
        <p:spPr bwMode="auto">
          <a:xfrm>
            <a:off x="3976688" y="2508250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15" name="Line 18"/>
          <p:cNvSpPr>
            <a:spLocks noChangeShapeType="1"/>
          </p:cNvSpPr>
          <p:nvPr/>
        </p:nvSpPr>
        <p:spPr bwMode="auto">
          <a:xfrm flipH="1">
            <a:off x="3962400" y="2208213"/>
            <a:ext cx="2014538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16" name="Text Box 19"/>
          <p:cNvSpPr txBox="1">
            <a:spLocks noChangeArrowheads="1"/>
          </p:cNvSpPr>
          <p:nvPr/>
        </p:nvSpPr>
        <p:spPr bwMode="auto">
          <a:xfrm>
            <a:off x="4732338" y="2257425"/>
            <a:ext cx="341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317" name="Text Box 20"/>
          <p:cNvSpPr txBox="1">
            <a:spLocks noChangeArrowheads="1"/>
          </p:cNvSpPr>
          <p:nvPr/>
        </p:nvSpPr>
        <p:spPr bwMode="auto">
          <a:xfrm>
            <a:off x="4891088" y="2278063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smtClean="0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55318" name="Line 21"/>
          <p:cNvSpPr>
            <a:spLocks noChangeShapeType="1"/>
          </p:cNvSpPr>
          <p:nvPr/>
        </p:nvSpPr>
        <p:spPr bwMode="auto">
          <a:xfrm flipH="1">
            <a:off x="3959225" y="2493963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19" name="Line 22"/>
          <p:cNvSpPr>
            <a:spLocks noChangeShapeType="1"/>
          </p:cNvSpPr>
          <p:nvPr/>
        </p:nvSpPr>
        <p:spPr bwMode="auto">
          <a:xfrm>
            <a:off x="3962400" y="33305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20" name="Line 23"/>
          <p:cNvSpPr>
            <a:spLocks noChangeShapeType="1"/>
          </p:cNvSpPr>
          <p:nvPr/>
        </p:nvSpPr>
        <p:spPr bwMode="auto">
          <a:xfrm>
            <a:off x="3994150" y="364966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21" name="Line 24"/>
          <p:cNvSpPr>
            <a:spLocks noChangeShapeType="1"/>
          </p:cNvSpPr>
          <p:nvPr/>
        </p:nvSpPr>
        <p:spPr bwMode="auto">
          <a:xfrm flipH="1">
            <a:off x="3990975" y="3024188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56346" name="Group 25"/>
          <p:cNvGrpSpPr>
            <a:grpSpLocks/>
          </p:cNvGrpSpPr>
          <p:nvPr/>
        </p:nvGrpSpPr>
        <p:grpSpPr bwMode="auto">
          <a:xfrm>
            <a:off x="3851275" y="2212975"/>
            <a:ext cx="103188" cy="2462213"/>
            <a:chOff x="3651" y="1878"/>
            <a:chExt cx="78" cy="963"/>
          </a:xfrm>
        </p:grpSpPr>
        <p:sp>
          <p:nvSpPr>
            <p:cNvPr id="55365" name="Line 26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6" name="Line 27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7" name="Line 28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55323" name="Line 29"/>
          <p:cNvSpPr>
            <a:spLocks noChangeShapeType="1"/>
          </p:cNvSpPr>
          <p:nvPr/>
        </p:nvSpPr>
        <p:spPr bwMode="auto">
          <a:xfrm>
            <a:off x="3992563" y="4843463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24" name="Text Box 33"/>
          <p:cNvSpPr txBox="1">
            <a:spLocks noChangeArrowheads="1"/>
          </p:cNvSpPr>
          <p:nvPr/>
        </p:nvSpPr>
        <p:spPr bwMode="auto">
          <a:xfrm>
            <a:off x="6030913" y="3455988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pkt4, buffer,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          send ack4</a:t>
            </a:r>
          </a:p>
        </p:txBody>
      </p:sp>
      <p:sp>
        <p:nvSpPr>
          <p:cNvPr id="55325" name="Text Box 34"/>
          <p:cNvSpPr txBox="1">
            <a:spLocks noChangeArrowheads="1"/>
          </p:cNvSpPr>
          <p:nvPr/>
        </p:nvSpPr>
        <p:spPr bwMode="auto">
          <a:xfrm>
            <a:off x="6049963" y="3976688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pkt5, buffer,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          send ack5</a:t>
            </a:r>
          </a:p>
        </p:txBody>
      </p:sp>
      <p:sp>
        <p:nvSpPr>
          <p:cNvPr id="55326" name="Text Box 35"/>
          <p:cNvSpPr txBox="1">
            <a:spLocks noChangeArrowheads="1"/>
          </p:cNvSpPr>
          <p:nvPr/>
        </p:nvSpPr>
        <p:spPr bwMode="auto">
          <a:xfrm>
            <a:off x="6061075" y="5130800"/>
            <a:ext cx="296068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pkt2; deliver pkt2,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pkt3, pkt4, pkt5; send ack2</a:t>
            </a:r>
          </a:p>
        </p:txBody>
      </p:sp>
      <p:sp>
        <p:nvSpPr>
          <p:cNvPr id="55327" name="Text Box 36"/>
          <p:cNvSpPr txBox="1">
            <a:spLocks noChangeArrowheads="1"/>
          </p:cNvSpPr>
          <p:nvPr/>
        </p:nvSpPr>
        <p:spPr bwMode="auto">
          <a:xfrm>
            <a:off x="2174875" y="3959225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record ack3 arrived</a:t>
            </a:r>
          </a:p>
        </p:txBody>
      </p:sp>
      <p:grpSp>
        <p:nvGrpSpPr>
          <p:cNvPr id="56352" name="Group 37"/>
          <p:cNvGrpSpPr>
            <a:grpSpLocks/>
          </p:cNvGrpSpPr>
          <p:nvPr/>
        </p:nvGrpSpPr>
        <p:grpSpPr bwMode="auto">
          <a:xfrm>
            <a:off x="215900" y="1528763"/>
            <a:ext cx="1512888" cy="304800"/>
            <a:chOff x="115" y="914"/>
            <a:chExt cx="953" cy="192"/>
          </a:xfrm>
        </p:grpSpPr>
        <p:sp>
          <p:nvSpPr>
            <p:cNvPr id="55363" name="Rectangle 3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64" name="Text Box 3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sp>
        <p:nvSpPr>
          <p:cNvPr id="55329" name="Text Box 40"/>
          <p:cNvSpPr txBox="1">
            <a:spLocks noChangeArrowheads="1"/>
          </p:cNvSpPr>
          <p:nvPr/>
        </p:nvSpPr>
        <p:spPr bwMode="auto">
          <a:xfrm>
            <a:off x="173038" y="1182688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u="sng" smtClean="0">
                <a:solidFill>
                  <a:srgbClr val="000099"/>
                </a:solidFill>
              </a:rPr>
              <a:t>sender window (N=4)</a:t>
            </a:r>
          </a:p>
        </p:txBody>
      </p:sp>
      <p:grpSp>
        <p:nvGrpSpPr>
          <p:cNvPr id="56355" name="Group 42"/>
          <p:cNvGrpSpPr>
            <a:grpSpLocks/>
          </p:cNvGrpSpPr>
          <p:nvPr/>
        </p:nvGrpSpPr>
        <p:grpSpPr bwMode="auto">
          <a:xfrm>
            <a:off x="212725" y="1814513"/>
            <a:ext cx="1512888" cy="304800"/>
            <a:chOff x="115" y="914"/>
            <a:chExt cx="953" cy="192"/>
          </a:xfrm>
        </p:grpSpPr>
        <p:sp>
          <p:nvSpPr>
            <p:cNvPr id="55361" name="Rectangle 43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62" name="Text Box 44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6356" name="Group 45"/>
          <p:cNvGrpSpPr>
            <a:grpSpLocks/>
          </p:cNvGrpSpPr>
          <p:nvPr/>
        </p:nvGrpSpPr>
        <p:grpSpPr bwMode="auto">
          <a:xfrm>
            <a:off x="220663" y="2100263"/>
            <a:ext cx="1512887" cy="304800"/>
            <a:chOff x="115" y="914"/>
            <a:chExt cx="953" cy="192"/>
          </a:xfrm>
        </p:grpSpPr>
        <p:sp>
          <p:nvSpPr>
            <p:cNvPr id="55359" name="Rectangle 46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60" name="Text Box 47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6357" name="Group 48"/>
          <p:cNvGrpSpPr>
            <a:grpSpLocks/>
          </p:cNvGrpSpPr>
          <p:nvPr/>
        </p:nvGrpSpPr>
        <p:grpSpPr bwMode="auto">
          <a:xfrm>
            <a:off x="217488" y="2374900"/>
            <a:ext cx="1512887" cy="304800"/>
            <a:chOff x="115" y="914"/>
            <a:chExt cx="953" cy="192"/>
          </a:xfrm>
        </p:grpSpPr>
        <p:sp>
          <p:nvSpPr>
            <p:cNvPr id="55357" name="Rectangle 49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58" name="Text Box 50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sp>
        <p:nvSpPr>
          <p:cNvPr id="55334" name="Rectangle 51"/>
          <p:cNvSpPr>
            <a:spLocks noChangeArrowheads="1"/>
          </p:cNvSpPr>
          <p:nvPr/>
        </p:nvSpPr>
        <p:spPr bwMode="auto">
          <a:xfrm>
            <a:off x="428625" y="3179763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5335" name="Text Box 52"/>
          <p:cNvSpPr txBox="1">
            <a:spLocks noChangeArrowheads="1"/>
          </p:cNvSpPr>
          <p:nvPr/>
        </p:nvSpPr>
        <p:spPr bwMode="auto">
          <a:xfrm>
            <a:off x="214313" y="3144838"/>
            <a:ext cx="151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0 </a:t>
            </a:r>
            <a:r>
              <a:rPr lang="en-US" sz="1400" smtClean="0">
                <a:solidFill>
                  <a:srgbClr val="FFFFFF"/>
                </a:solidFill>
                <a:latin typeface="Arial" charset="0"/>
              </a:rPr>
              <a:t>1 2 3 4</a:t>
            </a: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 5 6 7 8 </a:t>
            </a:r>
          </a:p>
        </p:txBody>
      </p:sp>
      <p:grpSp>
        <p:nvGrpSpPr>
          <p:cNvPr id="56360" name="Group 53"/>
          <p:cNvGrpSpPr>
            <a:grpSpLocks/>
          </p:cNvGrpSpPr>
          <p:nvPr/>
        </p:nvGrpSpPr>
        <p:grpSpPr bwMode="auto">
          <a:xfrm>
            <a:off x="211138" y="3419475"/>
            <a:ext cx="1512887" cy="304800"/>
            <a:chOff x="112" y="2105"/>
            <a:chExt cx="953" cy="192"/>
          </a:xfrm>
        </p:grpSpPr>
        <p:sp>
          <p:nvSpPr>
            <p:cNvPr id="55355" name="Rectangle 54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56" name="Text Box 55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6361" name="Group 56"/>
          <p:cNvGrpSpPr>
            <a:grpSpLocks/>
          </p:cNvGrpSpPr>
          <p:nvPr/>
        </p:nvGrpSpPr>
        <p:grpSpPr bwMode="auto">
          <a:xfrm>
            <a:off x="200025" y="4713288"/>
            <a:ext cx="1512888" cy="304800"/>
            <a:chOff x="112" y="2105"/>
            <a:chExt cx="953" cy="192"/>
          </a:xfrm>
        </p:grpSpPr>
        <p:sp>
          <p:nvSpPr>
            <p:cNvPr id="55353" name="Rectangle 57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54" name="Text Box 58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6362" name="Group 59"/>
          <p:cNvGrpSpPr>
            <a:grpSpLocks/>
          </p:cNvGrpSpPr>
          <p:nvPr/>
        </p:nvGrpSpPr>
        <p:grpSpPr bwMode="auto">
          <a:xfrm>
            <a:off x="207963" y="4954588"/>
            <a:ext cx="1512887" cy="304800"/>
            <a:chOff x="112" y="2105"/>
            <a:chExt cx="953" cy="192"/>
          </a:xfrm>
        </p:grpSpPr>
        <p:sp>
          <p:nvSpPr>
            <p:cNvPr id="55351" name="Rectangle 60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52" name="Text Box 61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6363" name="Group 62"/>
          <p:cNvGrpSpPr>
            <a:grpSpLocks/>
          </p:cNvGrpSpPr>
          <p:nvPr/>
        </p:nvGrpSpPr>
        <p:grpSpPr bwMode="auto">
          <a:xfrm>
            <a:off x="204788" y="5218113"/>
            <a:ext cx="1512887" cy="304800"/>
            <a:chOff x="112" y="2105"/>
            <a:chExt cx="953" cy="192"/>
          </a:xfrm>
        </p:grpSpPr>
        <p:sp>
          <p:nvSpPr>
            <p:cNvPr id="55349" name="Rectangle 63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50" name="Text Box 64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6364" name="Group 65"/>
          <p:cNvGrpSpPr>
            <a:grpSpLocks/>
          </p:cNvGrpSpPr>
          <p:nvPr/>
        </p:nvGrpSpPr>
        <p:grpSpPr bwMode="auto">
          <a:xfrm>
            <a:off x="201613" y="5459413"/>
            <a:ext cx="1512887" cy="304800"/>
            <a:chOff x="112" y="2105"/>
            <a:chExt cx="953" cy="192"/>
          </a:xfrm>
        </p:grpSpPr>
        <p:sp>
          <p:nvSpPr>
            <p:cNvPr id="55347" name="Rectangle 6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48" name="Text Box 6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sp>
        <p:nvSpPr>
          <p:cNvPr id="55341" name="Line 88"/>
          <p:cNvSpPr>
            <a:spLocks noChangeShapeType="1"/>
          </p:cNvSpPr>
          <p:nvPr/>
        </p:nvSpPr>
        <p:spPr bwMode="auto">
          <a:xfrm flipH="1">
            <a:off x="3965575" y="3833813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42" name="Line 89"/>
          <p:cNvSpPr>
            <a:spLocks noChangeShapeType="1"/>
          </p:cNvSpPr>
          <p:nvPr/>
        </p:nvSpPr>
        <p:spPr bwMode="auto">
          <a:xfrm flipH="1">
            <a:off x="4017963" y="4141788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43" name="Text Box 90"/>
          <p:cNvSpPr txBox="1">
            <a:spLocks noChangeArrowheads="1"/>
          </p:cNvSpPr>
          <p:nvPr/>
        </p:nvSpPr>
        <p:spPr bwMode="auto">
          <a:xfrm>
            <a:off x="2290763" y="5003800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record ack4 arrived</a:t>
            </a:r>
          </a:p>
        </p:txBody>
      </p:sp>
      <p:sp>
        <p:nvSpPr>
          <p:cNvPr id="55344" name="Text Box 91"/>
          <p:cNvSpPr txBox="1">
            <a:spLocks noChangeArrowheads="1"/>
          </p:cNvSpPr>
          <p:nvPr/>
        </p:nvSpPr>
        <p:spPr bwMode="auto">
          <a:xfrm>
            <a:off x="2309813" y="5300663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record ack5 arrived</a:t>
            </a:r>
          </a:p>
        </p:txBody>
      </p:sp>
      <p:sp>
        <p:nvSpPr>
          <p:cNvPr id="55345" name="Line 92"/>
          <p:cNvSpPr>
            <a:spLocks noChangeShapeType="1"/>
          </p:cNvSpPr>
          <p:nvPr/>
        </p:nvSpPr>
        <p:spPr bwMode="auto">
          <a:xfrm flipH="1">
            <a:off x="5129213" y="5353050"/>
            <a:ext cx="922337" cy="574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46" name="Text Box 93"/>
          <p:cNvSpPr txBox="1">
            <a:spLocks noChangeArrowheads="1"/>
          </p:cNvSpPr>
          <p:nvPr/>
        </p:nvSpPr>
        <p:spPr bwMode="auto">
          <a:xfrm>
            <a:off x="2384425" y="5861050"/>
            <a:ext cx="349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smtClean="0">
                <a:solidFill>
                  <a:srgbClr val="000000"/>
                </a:solidFill>
              </a:rPr>
              <a:t>Q: what happens when ack2 arrives?</a:t>
            </a:r>
          </a:p>
        </p:txBody>
      </p:sp>
    </p:spTree>
    <p:extLst>
      <p:ext uri="{BB962C8B-B14F-4D97-AF65-F5344CB8AC3E}">
        <p14:creationId xmlns:p14="http://schemas.microsoft.com/office/powerpoint/2010/main" val="10018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632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32C11FBA-4B81-430E-AEF3-4AE3DFA684A6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72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217488"/>
            <a:ext cx="7772400" cy="1143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z="3600" smtClean="0"/>
              <a:t>Selective repeat:</a:t>
            </a:r>
            <a:br>
              <a:rPr lang="en-US" altLang="en-US" sz="3600" smtClean="0"/>
            </a:br>
            <a:r>
              <a:rPr lang="en-US" altLang="en-US" sz="3600" smtClean="0"/>
              <a:t>dilemma</a:t>
            </a:r>
            <a:endParaRPr lang="en-US" altLang="en-US" smtClean="0"/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524000"/>
            <a:ext cx="3276600" cy="35306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dirty="0" smtClean="0"/>
              <a:t>example: 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err="1" smtClean="0"/>
              <a:t>seq</a:t>
            </a:r>
            <a:r>
              <a:rPr lang="en-US" altLang="en-US" sz="2400" dirty="0" smtClean="0"/>
              <a:t> #</a:t>
            </a:r>
            <a:r>
              <a:rPr lang="en-US" altLang="ja-JP" sz="2400" dirty="0" smtClean="0"/>
              <a:t>’s: 0, 1, 2, 3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/>
              <a:t>window size=3</a:t>
            </a:r>
            <a:endParaRPr lang="en-US" altLang="en-US" dirty="0" smtClean="0"/>
          </a:p>
        </p:txBody>
      </p:sp>
      <p:sp>
        <p:nvSpPr>
          <p:cNvPr id="56326" name="Text Box 40"/>
          <p:cNvSpPr txBox="1">
            <a:spLocks noChangeArrowheads="1"/>
          </p:cNvSpPr>
          <p:nvPr/>
        </p:nvSpPr>
        <p:spPr bwMode="auto">
          <a:xfrm>
            <a:off x="7094538" y="195263"/>
            <a:ext cx="14589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receiver window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(after receipt)</a:t>
            </a:r>
          </a:p>
        </p:txBody>
      </p:sp>
      <p:sp>
        <p:nvSpPr>
          <p:cNvPr id="56327" name="Text Box 41"/>
          <p:cNvSpPr txBox="1">
            <a:spLocks noChangeArrowheads="1"/>
          </p:cNvSpPr>
          <p:nvPr/>
        </p:nvSpPr>
        <p:spPr bwMode="auto">
          <a:xfrm>
            <a:off x="4333875" y="198438"/>
            <a:ext cx="13652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sender window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(after receipt)</a:t>
            </a:r>
          </a:p>
        </p:txBody>
      </p:sp>
      <p:sp>
        <p:nvSpPr>
          <p:cNvPr id="56328" name="Line 58"/>
          <p:cNvSpPr>
            <a:spLocks noChangeShapeType="1"/>
          </p:cNvSpPr>
          <p:nvPr/>
        </p:nvSpPr>
        <p:spPr bwMode="auto">
          <a:xfrm>
            <a:off x="4419600" y="688975"/>
            <a:ext cx="1109663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6329" name="Line 59"/>
          <p:cNvSpPr>
            <a:spLocks noChangeShapeType="1"/>
          </p:cNvSpPr>
          <p:nvPr/>
        </p:nvSpPr>
        <p:spPr bwMode="auto">
          <a:xfrm>
            <a:off x="7200900" y="688975"/>
            <a:ext cx="1109663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373889" name="Group 129"/>
          <p:cNvGrpSpPr>
            <a:grpSpLocks/>
          </p:cNvGrpSpPr>
          <p:nvPr/>
        </p:nvGrpSpPr>
        <p:grpSpPr bwMode="auto">
          <a:xfrm>
            <a:off x="4438650" y="4025900"/>
            <a:ext cx="4276725" cy="2363788"/>
            <a:chOff x="2796" y="2536"/>
            <a:chExt cx="2694" cy="1489"/>
          </a:xfrm>
        </p:grpSpPr>
        <p:grpSp>
          <p:nvGrpSpPr>
            <p:cNvPr id="57398" name="Group 8"/>
            <p:cNvGrpSpPr>
              <a:grpSpLocks/>
            </p:cNvGrpSpPr>
            <p:nvPr/>
          </p:nvGrpSpPr>
          <p:grpSpPr bwMode="auto">
            <a:xfrm>
              <a:off x="2808" y="2584"/>
              <a:ext cx="649" cy="173"/>
              <a:chOff x="1895" y="3931"/>
              <a:chExt cx="649" cy="173"/>
            </a:xfrm>
          </p:grpSpPr>
          <p:sp>
            <p:nvSpPr>
              <p:cNvPr id="56408" name="Rectangle 7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09" name="Text Box 6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57399" name="Group 9"/>
            <p:cNvGrpSpPr>
              <a:grpSpLocks/>
            </p:cNvGrpSpPr>
            <p:nvPr/>
          </p:nvGrpSpPr>
          <p:grpSpPr bwMode="auto">
            <a:xfrm>
              <a:off x="2820" y="2757"/>
              <a:ext cx="649" cy="173"/>
              <a:chOff x="1895" y="3931"/>
              <a:chExt cx="649" cy="173"/>
            </a:xfrm>
          </p:grpSpPr>
          <p:sp>
            <p:nvSpPr>
              <p:cNvPr id="56406" name="Rectangle 10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07" name="Text Box 11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57400" name="Group 12"/>
            <p:cNvGrpSpPr>
              <a:grpSpLocks/>
            </p:cNvGrpSpPr>
            <p:nvPr/>
          </p:nvGrpSpPr>
          <p:grpSpPr bwMode="auto">
            <a:xfrm>
              <a:off x="2825" y="2923"/>
              <a:ext cx="649" cy="173"/>
              <a:chOff x="1895" y="3931"/>
              <a:chExt cx="649" cy="173"/>
            </a:xfrm>
          </p:grpSpPr>
          <p:sp>
            <p:nvSpPr>
              <p:cNvPr id="56404" name="Rectangle 1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05" name="Text Box 1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56377" name="Line 15"/>
            <p:cNvSpPr>
              <a:spLocks noChangeShapeType="1"/>
            </p:cNvSpPr>
            <p:nvPr/>
          </p:nvSpPr>
          <p:spPr bwMode="auto">
            <a:xfrm>
              <a:off x="3449" y="2671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78" name="Line 16"/>
            <p:cNvSpPr>
              <a:spLocks noChangeShapeType="1"/>
            </p:cNvSpPr>
            <p:nvPr/>
          </p:nvSpPr>
          <p:spPr bwMode="auto">
            <a:xfrm>
              <a:off x="3468" y="2851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79" name="Line 17"/>
            <p:cNvSpPr>
              <a:spLocks noChangeShapeType="1"/>
            </p:cNvSpPr>
            <p:nvPr/>
          </p:nvSpPr>
          <p:spPr bwMode="auto">
            <a:xfrm>
              <a:off x="3487" y="3031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80" name="Text Box 18"/>
            <p:cNvSpPr txBox="1">
              <a:spLocks noChangeArrowheads="1"/>
            </p:cNvSpPr>
            <p:nvPr/>
          </p:nvSpPr>
          <p:spPr bwMode="auto">
            <a:xfrm>
              <a:off x="3520" y="253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pkt0</a:t>
              </a:r>
            </a:p>
          </p:txBody>
        </p:sp>
        <p:sp>
          <p:nvSpPr>
            <p:cNvPr id="56381" name="Text Box 19"/>
            <p:cNvSpPr txBox="1">
              <a:spLocks noChangeArrowheads="1"/>
            </p:cNvSpPr>
            <p:nvPr/>
          </p:nvSpPr>
          <p:spPr bwMode="auto">
            <a:xfrm>
              <a:off x="3518" y="271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pkt1</a:t>
              </a:r>
            </a:p>
          </p:txBody>
        </p:sp>
        <p:sp>
          <p:nvSpPr>
            <p:cNvPr id="56382" name="Text Box 20"/>
            <p:cNvSpPr txBox="1">
              <a:spLocks noChangeArrowheads="1"/>
            </p:cNvSpPr>
            <p:nvPr/>
          </p:nvSpPr>
          <p:spPr bwMode="auto">
            <a:xfrm>
              <a:off x="3516" y="289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pkt2</a:t>
              </a:r>
            </a:p>
          </p:txBody>
        </p:sp>
        <p:grpSp>
          <p:nvGrpSpPr>
            <p:cNvPr id="57407" name="Group 23"/>
            <p:cNvGrpSpPr>
              <a:grpSpLocks/>
            </p:cNvGrpSpPr>
            <p:nvPr/>
          </p:nvGrpSpPr>
          <p:grpSpPr bwMode="auto">
            <a:xfrm>
              <a:off x="2827" y="3573"/>
              <a:ext cx="649" cy="173"/>
              <a:chOff x="1895" y="3931"/>
              <a:chExt cx="649" cy="173"/>
            </a:xfrm>
          </p:grpSpPr>
          <p:sp>
            <p:nvSpPr>
              <p:cNvPr id="56402" name="Rectangle 24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03" name="Text Box 25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56384" name="Line 32"/>
            <p:cNvSpPr>
              <a:spLocks noChangeShapeType="1"/>
            </p:cNvSpPr>
            <p:nvPr/>
          </p:nvSpPr>
          <p:spPr bwMode="auto">
            <a:xfrm>
              <a:off x="3489" y="3657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85" name="Text Box 35"/>
            <p:cNvSpPr txBox="1">
              <a:spLocks noChangeArrowheads="1"/>
            </p:cNvSpPr>
            <p:nvPr/>
          </p:nvSpPr>
          <p:spPr bwMode="auto">
            <a:xfrm>
              <a:off x="3542" y="3522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pkt0</a:t>
              </a:r>
            </a:p>
          </p:txBody>
        </p:sp>
        <p:sp>
          <p:nvSpPr>
            <p:cNvPr id="56386" name="Text Box 39"/>
            <p:cNvSpPr txBox="1">
              <a:spLocks noChangeArrowheads="1"/>
            </p:cNvSpPr>
            <p:nvPr/>
          </p:nvSpPr>
          <p:spPr bwMode="auto">
            <a:xfrm>
              <a:off x="2817" y="3322"/>
              <a:ext cx="87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timeout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retransmit pkt0</a:t>
              </a:r>
            </a:p>
          </p:txBody>
        </p:sp>
        <p:sp>
          <p:nvSpPr>
            <p:cNvPr id="56387" name="Rectangle 45"/>
            <p:cNvSpPr>
              <a:spLocks noChangeArrowheads="1"/>
            </p:cNvSpPr>
            <p:nvPr/>
          </p:nvSpPr>
          <p:spPr bwMode="auto">
            <a:xfrm>
              <a:off x="4729" y="2774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6388" name="Text Box 46"/>
            <p:cNvSpPr txBox="1">
              <a:spLocks noChangeArrowheads="1"/>
            </p:cNvSpPr>
            <p:nvPr/>
          </p:nvSpPr>
          <p:spPr bwMode="auto">
            <a:xfrm>
              <a:off x="4610" y="2743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0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</a:rPr>
                <a:t> 1 2 3</a:t>
              </a: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 0 1 2</a:t>
              </a:r>
            </a:p>
          </p:txBody>
        </p:sp>
        <p:sp>
          <p:nvSpPr>
            <p:cNvPr id="56389" name="Rectangle 50"/>
            <p:cNvSpPr>
              <a:spLocks noChangeArrowheads="1"/>
            </p:cNvSpPr>
            <p:nvPr/>
          </p:nvSpPr>
          <p:spPr bwMode="auto">
            <a:xfrm>
              <a:off x="4805" y="294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6390" name="Text Box 51"/>
            <p:cNvSpPr txBox="1">
              <a:spLocks noChangeArrowheads="1"/>
            </p:cNvSpPr>
            <p:nvPr/>
          </p:nvSpPr>
          <p:spPr bwMode="auto">
            <a:xfrm>
              <a:off x="4608" y="2916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</a:rPr>
                <a:t> 2 3 0</a:t>
              </a: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 1 2</a:t>
              </a:r>
            </a:p>
          </p:txBody>
        </p:sp>
        <p:sp>
          <p:nvSpPr>
            <p:cNvPr id="56391" name="Rectangle 53"/>
            <p:cNvSpPr>
              <a:spLocks noChangeArrowheads="1"/>
            </p:cNvSpPr>
            <p:nvPr/>
          </p:nvSpPr>
          <p:spPr bwMode="auto">
            <a:xfrm>
              <a:off x="4887" y="3111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6392" name="Text Box 54"/>
            <p:cNvSpPr txBox="1">
              <a:spLocks noChangeArrowheads="1"/>
            </p:cNvSpPr>
            <p:nvPr/>
          </p:nvSpPr>
          <p:spPr bwMode="auto">
            <a:xfrm>
              <a:off x="4610" y="3082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0 1 2 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</a:rPr>
                <a:t>3 0 1</a:t>
              </a: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 2</a:t>
              </a:r>
            </a:p>
          </p:txBody>
        </p:sp>
        <p:sp>
          <p:nvSpPr>
            <p:cNvPr id="56393" name="Line 62"/>
            <p:cNvSpPr>
              <a:spLocks noChangeShapeType="1"/>
            </p:cNvSpPr>
            <p:nvPr/>
          </p:nvSpPr>
          <p:spPr bwMode="auto">
            <a:xfrm flipH="1">
              <a:off x="3744" y="2826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4" name="Line 63"/>
            <p:cNvSpPr>
              <a:spLocks noChangeShapeType="1"/>
            </p:cNvSpPr>
            <p:nvPr/>
          </p:nvSpPr>
          <p:spPr bwMode="auto">
            <a:xfrm flipH="1">
              <a:off x="3763" y="2992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5" name="Line 64"/>
            <p:cNvSpPr>
              <a:spLocks noChangeShapeType="1"/>
            </p:cNvSpPr>
            <p:nvPr/>
          </p:nvSpPr>
          <p:spPr bwMode="auto">
            <a:xfrm flipH="1">
              <a:off x="3782" y="3158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6" name="Text Box 65"/>
            <p:cNvSpPr txBox="1">
              <a:spLocks noChangeArrowheads="1"/>
            </p:cNvSpPr>
            <p:nvPr/>
          </p:nvSpPr>
          <p:spPr bwMode="auto">
            <a:xfrm>
              <a:off x="3628" y="3048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97" name="Text Box 66"/>
            <p:cNvSpPr txBox="1">
              <a:spLocks noChangeArrowheads="1"/>
            </p:cNvSpPr>
            <p:nvPr/>
          </p:nvSpPr>
          <p:spPr bwMode="auto">
            <a:xfrm>
              <a:off x="3640" y="3228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98" name="Text Box 67"/>
            <p:cNvSpPr txBox="1">
              <a:spLocks noChangeArrowheads="1"/>
            </p:cNvSpPr>
            <p:nvPr/>
          </p:nvSpPr>
          <p:spPr bwMode="auto">
            <a:xfrm>
              <a:off x="3659" y="3387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99" name="Text Box 68"/>
            <p:cNvSpPr txBox="1">
              <a:spLocks noChangeArrowheads="1"/>
            </p:cNvSpPr>
            <p:nvPr/>
          </p:nvSpPr>
          <p:spPr bwMode="auto">
            <a:xfrm>
              <a:off x="4578" y="3650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1" smtClean="0">
                  <a:solidFill>
                    <a:srgbClr val="CC0000"/>
                  </a:solidFill>
                </a:rPr>
                <a:t>will accept packet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1" smtClean="0">
                  <a:solidFill>
                    <a:srgbClr val="CC0000"/>
                  </a:solidFill>
                </a:rPr>
                <a:t>with seq number 0</a:t>
              </a:r>
            </a:p>
          </p:txBody>
        </p:sp>
        <p:sp>
          <p:nvSpPr>
            <p:cNvPr id="56400" name="Line 69"/>
            <p:cNvSpPr>
              <a:spLocks noChangeShapeType="1"/>
            </p:cNvSpPr>
            <p:nvPr/>
          </p:nvSpPr>
          <p:spPr bwMode="auto">
            <a:xfrm flipV="1">
              <a:off x="5022" y="3269"/>
              <a:ext cx="0" cy="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401" name="Text Box 117"/>
            <p:cNvSpPr txBox="1">
              <a:spLocks noChangeArrowheads="1"/>
            </p:cNvSpPr>
            <p:nvPr/>
          </p:nvSpPr>
          <p:spPr bwMode="auto">
            <a:xfrm>
              <a:off x="2796" y="3813"/>
              <a:ext cx="6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(b) oops!</a:t>
              </a:r>
            </a:p>
          </p:txBody>
        </p:sp>
      </p:grpSp>
      <p:grpSp>
        <p:nvGrpSpPr>
          <p:cNvPr id="57355" name="Group 128"/>
          <p:cNvGrpSpPr>
            <a:grpSpLocks/>
          </p:cNvGrpSpPr>
          <p:nvPr/>
        </p:nvGrpSpPr>
        <p:grpSpPr bwMode="auto">
          <a:xfrm>
            <a:off x="4449763" y="825500"/>
            <a:ext cx="4294187" cy="2138363"/>
            <a:chOff x="2803" y="520"/>
            <a:chExt cx="2705" cy="1347"/>
          </a:xfrm>
        </p:grpSpPr>
        <p:grpSp>
          <p:nvGrpSpPr>
            <p:cNvPr id="57362" name="Group 72"/>
            <p:cNvGrpSpPr>
              <a:grpSpLocks/>
            </p:cNvGrpSpPr>
            <p:nvPr/>
          </p:nvGrpSpPr>
          <p:grpSpPr bwMode="auto">
            <a:xfrm>
              <a:off x="2819" y="568"/>
              <a:ext cx="649" cy="173"/>
              <a:chOff x="1895" y="3931"/>
              <a:chExt cx="649" cy="173"/>
            </a:xfrm>
          </p:grpSpPr>
          <p:sp>
            <p:nvSpPr>
              <p:cNvPr id="56372" name="Rectangle 7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73" name="Text Box 7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57363" name="Group 75"/>
            <p:cNvGrpSpPr>
              <a:grpSpLocks/>
            </p:cNvGrpSpPr>
            <p:nvPr/>
          </p:nvGrpSpPr>
          <p:grpSpPr bwMode="auto">
            <a:xfrm>
              <a:off x="2831" y="741"/>
              <a:ext cx="649" cy="173"/>
              <a:chOff x="1895" y="3931"/>
              <a:chExt cx="649" cy="173"/>
            </a:xfrm>
          </p:grpSpPr>
          <p:sp>
            <p:nvSpPr>
              <p:cNvPr id="56370" name="Rectangle 76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71" name="Text Box 77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57364" name="Group 78"/>
            <p:cNvGrpSpPr>
              <a:grpSpLocks/>
            </p:cNvGrpSpPr>
            <p:nvPr/>
          </p:nvGrpSpPr>
          <p:grpSpPr bwMode="auto">
            <a:xfrm>
              <a:off x="2836" y="907"/>
              <a:ext cx="649" cy="173"/>
              <a:chOff x="1895" y="3931"/>
              <a:chExt cx="649" cy="173"/>
            </a:xfrm>
          </p:grpSpPr>
          <p:sp>
            <p:nvSpPr>
              <p:cNvPr id="56368" name="Rectangle 79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69" name="Text Box 80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56341" name="Line 81"/>
            <p:cNvSpPr>
              <a:spLocks noChangeShapeType="1"/>
            </p:cNvSpPr>
            <p:nvPr/>
          </p:nvSpPr>
          <p:spPr bwMode="auto">
            <a:xfrm>
              <a:off x="3460" y="655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42" name="Line 82"/>
            <p:cNvSpPr>
              <a:spLocks noChangeShapeType="1"/>
            </p:cNvSpPr>
            <p:nvPr/>
          </p:nvSpPr>
          <p:spPr bwMode="auto">
            <a:xfrm>
              <a:off x="3479" y="835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43" name="Line 83"/>
            <p:cNvSpPr>
              <a:spLocks noChangeShapeType="1"/>
            </p:cNvSpPr>
            <p:nvPr/>
          </p:nvSpPr>
          <p:spPr bwMode="auto">
            <a:xfrm>
              <a:off x="3498" y="1015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44" name="Text Box 84"/>
            <p:cNvSpPr txBox="1">
              <a:spLocks noChangeArrowheads="1"/>
            </p:cNvSpPr>
            <p:nvPr/>
          </p:nvSpPr>
          <p:spPr bwMode="auto">
            <a:xfrm>
              <a:off x="3489" y="52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pkt0</a:t>
              </a:r>
            </a:p>
          </p:txBody>
        </p:sp>
        <p:sp>
          <p:nvSpPr>
            <p:cNvPr id="56345" name="Text Box 85"/>
            <p:cNvSpPr txBox="1">
              <a:spLocks noChangeArrowheads="1"/>
            </p:cNvSpPr>
            <p:nvPr/>
          </p:nvSpPr>
          <p:spPr bwMode="auto">
            <a:xfrm>
              <a:off x="3529" y="70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pkt1</a:t>
              </a:r>
            </a:p>
          </p:txBody>
        </p:sp>
        <p:sp>
          <p:nvSpPr>
            <p:cNvPr id="56346" name="Text Box 86"/>
            <p:cNvSpPr txBox="1">
              <a:spLocks noChangeArrowheads="1"/>
            </p:cNvSpPr>
            <p:nvPr/>
          </p:nvSpPr>
          <p:spPr bwMode="auto">
            <a:xfrm>
              <a:off x="3527" y="88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pkt2</a:t>
              </a:r>
            </a:p>
          </p:txBody>
        </p:sp>
        <p:sp>
          <p:nvSpPr>
            <p:cNvPr id="56347" name="Rectangle 88"/>
            <p:cNvSpPr>
              <a:spLocks noChangeArrowheads="1"/>
            </p:cNvSpPr>
            <p:nvPr/>
          </p:nvSpPr>
          <p:spPr bwMode="auto">
            <a:xfrm>
              <a:off x="3035" y="1394"/>
              <a:ext cx="253" cy="11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6348" name="Text Box 89"/>
            <p:cNvSpPr txBox="1">
              <a:spLocks noChangeArrowheads="1"/>
            </p:cNvSpPr>
            <p:nvPr/>
          </p:nvSpPr>
          <p:spPr bwMode="auto">
            <a:xfrm>
              <a:off x="2838" y="1365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</a:rPr>
                <a:t> 2</a:t>
              </a: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 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</a:rPr>
                <a:t>3 0</a:t>
              </a: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 1 2</a:t>
              </a:r>
            </a:p>
          </p:txBody>
        </p:sp>
        <p:sp>
          <p:nvSpPr>
            <p:cNvPr id="56349" name="Line 90"/>
            <p:cNvSpPr>
              <a:spLocks noChangeShapeType="1"/>
            </p:cNvSpPr>
            <p:nvPr/>
          </p:nvSpPr>
          <p:spPr bwMode="auto">
            <a:xfrm>
              <a:off x="3480" y="1473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0" name="Text Box 91"/>
            <p:cNvSpPr txBox="1">
              <a:spLocks noChangeArrowheads="1"/>
            </p:cNvSpPr>
            <p:nvPr/>
          </p:nvSpPr>
          <p:spPr bwMode="auto">
            <a:xfrm>
              <a:off x="3545" y="1478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pkt0</a:t>
              </a:r>
            </a:p>
          </p:txBody>
        </p:sp>
        <p:sp>
          <p:nvSpPr>
            <p:cNvPr id="56351" name="Rectangle 95"/>
            <p:cNvSpPr>
              <a:spLocks noChangeArrowheads="1"/>
            </p:cNvSpPr>
            <p:nvPr/>
          </p:nvSpPr>
          <p:spPr bwMode="auto">
            <a:xfrm>
              <a:off x="4740" y="758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6352" name="Text Box 96"/>
            <p:cNvSpPr txBox="1">
              <a:spLocks noChangeArrowheads="1"/>
            </p:cNvSpPr>
            <p:nvPr/>
          </p:nvSpPr>
          <p:spPr bwMode="auto">
            <a:xfrm>
              <a:off x="4621" y="727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0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</a:rPr>
                <a:t> 1 2 3</a:t>
              </a: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 0 1 2</a:t>
              </a:r>
            </a:p>
          </p:txBody>
        </p:sp>
        <p:sp>
          <p:nvSpPr>
            <p:cNvPr id="56353" name="Rectangle 97"/>
            <p:cNvSpPr>
              <a:spLocks noChangeArrowheads="1"/>
            </p:cNvSpPr>
            <p:nvPr/>
          </p:nvSpPr>
          <p:spPr bwMode="auto">
            <a:xfrm>
              <a:off x="4816" y="929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6354" name="Text Box 98"/>
            <p:cNvSpPr txBox="1">
              <a:spLocks noChangeArrowheads="1"/>
            </p:cNvSpPr>
            <p:nvPr/>
          </p:nvSpPr>
          <p:spPr bwMode="auto">
            <a:xfrm>
              <a:off x="4619" y="900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</a:rPr>
                <a:t> 2 3 0</a:t>
              </a: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 1 2</a:t>
              </a:r>
            </a:p>
          </p:txBody>
        </p:sp>
        <p:sp>
          <p:nvSpPr>
            <p:cNvPr id="56355" name="Rectangle 99"/>
            <p:cNvSpPr>
              <a:spLocks noChangeArrowheads="1"/>
            </p:cNvSpPr>
            <p:nvPr/>
          </p:nvSpPr>
          <p:spPr bwMode="auto">
            <a:xfrm>
              <a:off x="4898" y="109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6356" name="Text Box 100"/>
            <p:cNvSpPr txBox="1">
              <a:spLocks noChangeArrowheads="1"/>
            </p:cNvSpPr>
            <p:nvPr/>
          </p:nvSpPr>
          <p:spPr bwMode="auto">
            <a:xfrm>
              <a:off x="4621" y="1066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0 1 2 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</a:rPr>
                <a:t>3 0 1</a:t>
              </a: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 2</a:t>
              </a:r>
            </a:p>
          </p:txBody>
        </p:sp>
        <p:sp>
          <p:nvSpPr>
            <p:cNvPr id="56357" name="Line 103"/>
            <p:cNvSpPr>
              <a:spLocks noChangeShapeType="1"/>
            </p:cNvSpPr>
            <p:nvPr/>
          </p:nvSpPr>
          <p:spPr bwMode="auto">
            <a:xfrm flipH="1">
              <a:off x="3453" y="810"/>
              <a:ext cx="1124" cy="4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8" name="Line 104"/>
            <p:cNvSpPr>
              <a:spLocks noChangeShapeType="1"/>
            </p:cNvSpPr>
            <p:nvPr/>
          </p:nvSpPr>
          <p:spPr bwMode="auto">
            <a:xfrm flipH="1">
              <a:off x="3465" y="976"/>
              <a:ext cx="1131" cy="47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9" name="Text Box 107"/>
            <p:cNvSpPr txBox="1">
              <a:spLocks noChangeArrowheads="1"/>
            </p:cNvSpPr>
            <p:nvPr/>
          </p:nvSpPr>
          <p:spPr bwMode="auto">
            <a:xfrm>
              <a:off x="3780" y="1245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60" name="Text Box 109"/>
            <p:cNvSpPr txBox="1">
              <a:spLocks noChangeArrowheads="1"/>
            </p:cNvSpPr>
            <p:nvPr/>
          </p:nvSpPr>
          <p:spPr bwMode="auto">
            <a:xfrm>
              <a:off x="4596" y="1501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1" smtClean="0">
                  <a:solidFill>
                    <a:srgbClr val="CC0000"/>
                  </a:solidFill>
                </a:rPr>
                <a:t>will accept packet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1" smtClean="0">
                  <a:solidFill>
                    <a:srgbClr val="CC0000"/>
                  </a:solidFill>
                </a:rPr>
                <a:t>with seq number 0</a:t>
              </a:r>
            </a:p>
          </p:txBody>
        </p:sp>
        <p:sp>
          <p:nvSpPr>
            <p:cNvPr id="56361" name="Line 110"/>
            <p:cNvSpPr>
              <a:spLocks noChangeShapeType="1"/>
            </p:cNvSpPr>
            <p:nvPr/>
          </p:nvSpPr>
          <p:spPr bwMode="auto">
            <a:xfrm flipH="1" flipV="1">
              <a:off x="5033" y="1253"/>
              <a:ext cx="0" cy="28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62" name="Line 112"/>
            <p:cNvSpPr>
              <a:spLocks noChangeShapeType="1"/>
            </p:cNvSpPr>
            <p:nvPr/>
          </p:nvSpPr>
          <p:spPr bwMode="auto">
            <a:xfrm>
              <a:off x="3475" y="1290"/>
              <a:ext cx="372" cy="46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57387" name="Group 115"/>
            <p:cNvGrpSpPr>
              <a:grpSpLocks/>
            </p:cNvGrpSpPr>
            <p:nvPr/>
          </p:nvGrpSpPr>
          <p:grpSpPr bwMode="auto">
            <a:xfrm>
              <a:off x="2838" y="1185"/>
              <a:ext cx="649" cy="173"/>
              <a:chOff x="2667" y="3750"/>
              <a:chExt cx="649" cy="173"/>
            </a:xfrm>
          </p:grpSpPr>
          <p:sp>
            <p:nvSpPr>
              <p:cNvPr id="56366" name="Rectangle 113"/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67" name="Text Box 114"/>
              <p:cNvSpPr txBox="1">
                <a:spLocks noChangeArrowheads="1"/>
              </p:cNvSpPr>
              <p:nvPr/>
            </p:nvSpPr>
            <p:spPr bwMode="auto">
              <a:xfrm>
                <a:off x="2667" y="3750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0 </a:t>
                </a: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1 2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3 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0 1 2</a:t>
                </a:r>
              </a:p>
            </p:txBody>
          </p:sp>
        </p:grpSp>
        <p:sp>
          <p:nvSpPr>
            <p:cNvPr id="56364" name="Text Box 116"/>
            <p:cNvSpPr txBox="1">
              <a:spLocks noChangeArrowheads="1"/>
            </p:cNvSpPr>
            <p:nvPr/>
          </p:nvSpPr>
          <p:spPr bwMode="auto">
            <a:xfrm>
              <a:off x="3547" y="1154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pkt3</a:t>
              </a:r>
            </a:p>
          </p:txBody>
        </p:sp>
        <p:sp>
          <p:nvSpPr>
            <p:cNvPr id="56365" name="Text Box 119"/>
            <p:cNvSpPr txBox="1">
              <a:spLocks noChangeArrowheads="1"/>
            </p:cNvSpPr>
            <p:nvPr/>
          </p:nvSpPr>
          <p:spPr bwMode="auto">
            <a:xfrm>
              <a:off x="2803" y="1655"/>
              <a:ext cx="9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(a) no problem</a:t>
              </a:r>
            </a:p>
          </p:txBody>
        </p:sp>
      </p:grpSp>
      <p:grpSp>
        <p:nvGrpSpPr>
          <p:cNvPr id="373882" name="Group 122"/>
          <p:cNvGrpSpPr>
            <a:grpSpLocks/>
          </p:cNvGrpSpPr>
          <p:nvPr/>
        </p:nvGrpSpPr>
        <p:grpSpPr bwMode="auto">
          <a:xfrm>
            <a:off x="6434138" y="890588"/>
            <a:ext cx="517525" cy="5278437"/>
            <a:chOff x="3821" y="550"/>
            <a:chExt cx="326" cy="3325"/>
          </a:xfrm>
        </p:grpSpPr>
        <p:pic>
          <p:nvPicPr>
            <p:cNvPr id="57360" name="Picture 5" descr="curtai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" y="550"/>
              <a:ext cx="284" cy="1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1" name="Picture 111" descr="curtai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1" y="2564"/>
              <a:ext cx="326" cy="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3881" name="Text Box 121"/>
          <p:cNvSpPr txBox="1">
            <a:spLocks noChangeArrowheads="1"/>
          </p:cNvSpPr>
          <p:nvPr/>
        </p:nvSpPr>
        <p:spPr bwMode="auto">
          <a:xfrm>
            <a:off x="4695825" y="3049588"/>
            <a:ext cx="3835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i="1" dirty="0" smtClean="0">
                <a:solidFill>
                  <a:srgbClr val="000000"/>
                </a:solidFill>
              </a:rPr>
              <a:t>receiver can</a:t>
            </a:r>
            <a:r>
              <a:rPr lang="en-US" altLang="ja-JP" i="1" dirty="0" smtClean="0">
                <a:solidFill>
                  <a:srgbClr val="000000"/>
                </a:solidFill>
              </a:rPr>
              <a:t>’t see sender side.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i="1" dirty="0" smtClean="0">
                <a:solidFill>
                  <a:srgbClr val="000000"/>
                </a:solidFill>
              </a:rPr>
              <a:t>receiver behavior identical in both cases!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i="1" dirty="0" smtClean="0">
                <a:solidFill>
                  <a:srgbClr val="CC0000"/>
                </a:solidFill>
              </a:rPr>
              <a:t>Something</a:t>
            </a:r>
            <a:r>
              <a:rPr lang="en-US" altLang="ja-JP" i="1" dirty="0" smtClean="0">
                <a:solidFill>
                  <a:srgbClr val="CC0000"/>
                </a:solidFill>
              </a:rPr>
              <a:t>’s (very) wrong!</a:t>
            </a:r>
            <a:endParaRPr lang="en-US" altLang="en-US" i="1" dirty="0" smtClean="0">
              <a:solidFill>
                <a:srgbClr val="CC0000"/>
              </a:solidFill>
            </a:endParaRPr>
          </a:p>
        </p:txBody>
      </p:sp>
      <p:pic>
        <p:nvPicPr>
          <p:cNvPr id="57358" name="Picture 1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157288"/>
            <a:ext cx="3076575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3884" name="Rectangle 124"/>
          <p:cNvSpPr>
            <a:spLocks noChangeArrowheads="1"/>
          </p:cNvSpPr>
          <p:nvPr/>
        </p:nvSpPr>
        <p:spPr bwMode="auto">
          <a:xfrm>
            <a:off x="546100" y="2732088"/>
            <a:ext cx="32766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receiver sees no difference in two scenarios!</a:t>
            </a: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duplicate data accepted as new in (b)</a:t>
            </a: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endParaRPr lang="en-US" altLang="en-US" sz="2400" smtClean="0">
              <a:solidFill>
                <a:srgbClr val="000000"/>
              </a:solidFill>
              <a:latin typeface="Gill Sans MT" pitchFamily="34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400" smtClean="0">
                <a:solidFill>
                  <a:srgbClr val="CC0000"/>
                </a:solidFill>
                <a:latin typeface="Gill Sans MT" pitchFamily="34" charset="0"/>
              </a:rPr>
              <a:t>Q:</a:t>
            </a: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 what relationship between seq # size and window size to avoid problem in (b)?</a:t>
            </a:r>
          </a:p>
        </p:txBody>
      </p:sp>
    </p:spTree>
    <p:extLst>
      <p:ext uri="{BB962C8B-B14F-4D97-AF65-F5344CB8AC3E}">
        <p14:creationId xmlns:p14="http://schemas.microsoft.com/office/powerpoint/2010/main" val="182924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7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881" grpId="0"/>
      <p:bldP spid="3738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0DAF9A00-FF7A-471F-BC1C-34ACC7B4E803}" type="slidenum">
              <a:rPr lang="en-US" altLang="en-US" sz="1200">
                <a:solidFill>
                  <a:srgbClr val="000000"/>
                </a:solidFill>
              </a:rPr>
              <a:pPr/>
              <a:t>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21510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9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E0102DE0-8297-459D-B15D-F6A870A06A8E}" type="slidenum">
              <a:rPr lang="en-US" altLang="en-US" sz="1200">
                <a:solidFill>
                  <a:srgbClr val="000000"/>
                </a:solidFill>
              </a:rPr>
              <a:pPr/>
              <a:t>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22531" name="Picture 17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93662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Freeform 157"/>
          <p:cNvSpPr>
            <a:spLocks/>
          </p:cNvSpPr>
          <p:nvPr/>
        </p:nvSpPr>
        <p:spPr bwMode="auto">
          <a:xfrm>
            <a:off x="2767013" y="314325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3688" y="1428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Multiplexing/demultiplexing</a:t>
            </a:r>
          </a:p>
        </p:txBody>
      </p:sp>
      <p:sp>
        <p:nvSpPr>
          <p:cNvPr id="8199" name="Text Box 37"/>
          <p:cNvSpPr txBox="1">
            <a:spLocks noChangeArrowheads="1"/>
          </p:cNvSpPr>
          <p:nvPr/>
        </p:nvSpPr>
        <p:spPr bwMode="auto">
          <a:xfrm>
            <a:off x="8007350" y="4068763"/>
            <a:ext cx="895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</a:rPr>
              <a:t>process</a:t>
            </a:r>
          </a:p>
        </p:txBody>
      </p:sp>
      <p:sp>
        <p:nvSpPr>
          <p:cNvPr id="8200" name="Text Box 38"/>
          <p:cNvSpPr txBox="1">
            <a:spLocks noChangeArrowheads="1"/>
          </p:cNvSpPr>
          <p:nvPr/>
        </p:nvSpPr>
        <p:spPr bwMode="auto">
          <a:xfrm>
            <a:off x="7981950" y="3667125"/>
            <a:ext cx="75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socket</a:t>
            </a:r>
          </a:p>
        </p:txBody>
      </p:sp>
      <p:grpSp>
        <p:nvGrpSpPr>
          <p:cNvPr id="362673" name="Group 177"/>
          <p:cNvGrpSpPr>
            <a:grpSpLocks/>
          </p:cNvGrpSpPr>
          <p:nvPr/>
        </p:nvGrpSpPr>
        <p:grpSpPr bwMode="auto">
          <a:xfrm>
            <a:off x="4908550" y="1571625"/>
            <a:ext cx="3808413" cy="1468438"/>
            <a:chOff x="3092" y="990"/>
            <a:chExt cx="2399" cy="925"/>
          </a:xfrm>
        </p:grpSpPr>
        <p:sp>
          <p:nvSpPr>
            <p:cNvPr id="8323" name="Rectangle 41"/>
            <p:cNvSpPr>
              <a:spLocks noChangeArrowheads="1"/>
            </p:cNvSpPr>
            <p:nvPr/>
          </p:nvSpPr>
          <p:spPr bwMode="auto">
            <a:xfrm>
              <a:off x="3092" y="1163"/>
              <a:ext cx="2399" cy="75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ea typeface="ＭＳ Ｐゴシック" charset="0"/>
                </a:rPr>
                <a:t>use header info to deliver</a:t>
              </a:r>
            </a:p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ea typeface="ＭＳ Ｐゴシック" charset="0"/>
                </a:rPr>
                <a:t>received segments to correct </a:t>
              </a:r>
            </a:p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ea typeface="ＭＳ Ｐゴシック" charset="0"/>
                </a:rPr>
                <a:t>socket</a:t>
              </a:r>
            </a:p>
          </p:txBody>
        </p:sp>
        <p:grpSp>
          <p:nvGrpSpPr>
            <p:cNvPr id="22659" name="Group 42"/>
            <p:cNvGrpSpPr>
              <a:grpSpLocks/>
            </p:cNvGrpSpPr>
            <p:nvPr/>
          </p:nvGrpSpPr>
          <p:grpSpPr bwMode="auto">
            <a:xfrm>
              <a:off x="3188" y="990"/>
              <a:ext cx="1994" cy="288"/>
              <a:chOff x="1136" y="3681"/>
              <a:chExt cx="1600" cy="288"/>
            </a:xfrm>
          </p:grpSpPr>
          <p:sp>
            <p:nvSpPr>
              <p:cNvPr id="8325" name="Rectangle 43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2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326" name="Text Box 44"/>
              <p:cNvSpPr txBox="1">
                <a:spLocks noChangeArrowheads="1"/>
              </p:cNvSpPr>
              <p:nvPr/>
            </p:nvSpPr>
            <p:spPr bwMode="auto">
              <a:xfrm>
                <a:off x="1136" y="3681"/>
                <a:ext cx="160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smtClean="0">
                    <a:solidFill>
                      <a:srgbClr val="CC0000"/>
                    </a:solidFill>
                    <a:latin typeface="Gill Sans MT" charset="0"/>
                  </a:rPr>
                  <a:t>demultiplexing at receiver:</a:t>
                </a:r>
              </a:p>
            </p:txBody>
          </p:sp>
        </p:grpSp>
      </p:grpSp>
      <p:grpSp>
        <p:nvGrpSpPr>
          <p:cNvPr id="362672" name="Group 176"/>
          <p:cNvGrpSpPr>
            <a:grpSpLocks/>
          </p:cNvGrpSpPr>
          <p:nvPr/>
        </p:nvGrpSpPr>
        <p:grpSpPr bwMode="auto">
          <a:xfrm>
            <a:off x="411163" y="1335088"/>
            <a:ext cx="4029075" cy="1466850"/>
            <a:chOff x="259" y="841"/>
            <a:chExt cx="2538" cy="924"/>
          </a:xfrm>
        </p:grpSpPr>
        <p:sp>
          <p:nvSpPr>
            <p:cNvPr id="8318" name="Text Box 45"/>
            <p:cNvSpPr txBox="1">
              <a:spLocks noChangeArrowheads="1"/>
            </p:cNvSpPr>
            <p:nvPr/>
          </p:nvSpPr>
          <p:spPr bwMode="auto">
            <a:xfrm>
              <a:off x="264" y="1068"/>
              <a:ext cx="2533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smtClean="0">
                  <a:solidFill>
                    <a:srgbClr val="000000"/>
                  </a:solidFill>
                  <a:latin typeface="Gill Sans MT" charset="0"/>
                </a:rPr>
                <a:t>handle data from multiple</a:t>
              </a:r>
            </a:p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smtClean="0">
                  <a:solidFill>
                    <a:srgbClr val="000000"/>
                  </a:solidFill>
                  <a:latin typeface="Gill Sans MT" charset="0"/>
                </a:rPr>
                <a:t>sockets, add transport header (later used for demultiplexing)</a:t>
              </a:r>
            </a:p>
          </p:txBody>
        </p:sp>
        <p:sp>
          <p:nvSpPr>
            <p:cNvPr id="8319" name="Rectangle 46"/>
            <p:cNvSpPr>
              <a:spLocks noChangeArrowheads="1"/>
            </p:cNvSpPr>
            <p:nvPr/>
          </p:nvSpPr>
          <p:spPr bwMode="auto">
            <a:xfrm>
              <a:off x="259" y="1009"/>
              <a:ext cx="2479" cy="75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2655" name="Group 47"/>
            <p:cNvGrpSpPr>
              <a:grpSpLocks/>
            </p:cNvGrpSpPr>
            <p:nvPr/>
          </p:nvGrpSpPr>
          <p:grpSpPr bwMode="auto">
            <a:xfrm>
              <a:off x="332" y="841"/>
              <a:ext cx="1742" cy="288"/>
              <a:chOff x="1101" y="3681"/>
              <a:chExt cx="1673" cy="288"/>
            </a:xfrm>
          </p:grpSpPr>
          <p:sp>
            <p:nvSpPr>
              <p:cNvPr id="8321" name="Rectangle 48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4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322" name="Text Box 49"/>
              <p:cNvSpPr txBox="1">
                <a:spLocks noChangeArrowheads="1"/>
              </p:cNvSpPr>
              <p:nvPr/>
            </p:nvSpPr>
            <p:spPr bwMode="auto">
              <a:xfrm>
                <a:off x="1101" y="3681"/>
                <a:ext cx="167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smtClean="0">
                    <a:solidFill>
                      <a:srgbClr val="CC0000"/>
                    </a:solidFill>
                    <a:latin typeface="Gill Sans MT" charset="0"/>
                  </a:rPr>
                  <a:t>multiplexing at sender:</a:t>
                </a:r>
              </a:p>
            </p:txBody>
          </p:sp>
        </p:grpSp>
      </p:grpSp>
      <p:grpSp>
        <p:nvGrpSpPr>
          <p:cNvPr id="22538" name="Group 57"/>
          <p:cNvGrpSpPr>
            <a:grpSpLocks/>
          </p:cNvGrpSpPr>
          <p:nvPr/>
        </p:nvGrpSpPr>
        <p:grpSpPr bwMode="auto">
          <a:xfrm>
            <a:off x="7481888" y="3741738"/>
            <a:ext cx="533400" cy="206375"/>
            <a:chOff x="344" y="1846"/>
            <a:chExt cx="336" cy="130"/>
          </a:xfrm>
        </p:grpSpPr>
        <p:sp>
          <p:nvSpPr>
            <p:cNvPr id="8314" name="Rectangle 35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15" name="Rectangle 54"/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16" name="Rectangle 55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17" name="Rectangle 56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539" name="Rectangle 23"/>
          <p:cNvSpPr>
            <a:spLocks noChangeArrowheads="1"/>
          </p:cNvSpPr>
          <p:nvPr/>
        </p:nvSpPr>
        <p:spPr bwMode="auto">
          <a:xfrm>
            <a:off x="3314700" y="3194050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40" name="Rectangle 24"/>
          <p:cNvSpPr>
            <a:spLocks noChangeArrowheads="1"/>
          </p:cNvSpPr>
          <p:nvPr/>
        </p:nvSpPr>
        <p:spPr bwMode="auto">
          <a:xfrm>
            <a:off x="3279775" y="3248025"/>
            <a:ext cx="1473200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41" name="Line 25"/>
          <p:cNvSpPr>
            <a:spLocks noChangeShapeType="1"/>
          </p:cNvSpPr>
          <p:nvPr/>
        </p:nvSpPr>
        <p:spPr bwMode="auto">
          <a:xfrm>
            <a:off x="3286125" y="4017963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42" name="Text Box 26"/>
          <p:cNvSpPr txBox="1">
            <a:spLocks noChangeArrowheads="1"/>
          </p:cNvSpPr>
          <p:nvPr/>
        </p:nvSpPr>
        <p:spPr bwMode="auto">
          <a:xfrm>
            <a:off x="3357563" y="40005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2543" name="Line 27"/>
          <p:cNvSpPr>
            <a:spLocks noChangeShapeType="1"/>
          </p:cNvSpPr>
          <p:nvPr/>
        </p:nvSpPr>
        <p:spPr bwMode="auto">
          <a:xfrm>
            <a:off x="3287713" y="43354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44" name="Text Box 26"/>
          <p:cNvSpPr txBox="1">
            <a:spLocks noChangeArrowheads="1"/>
          </p:cNvSpPr>
          <p:nvPr/>
        </p:nvSpPr>
        <p:spPr bwMode="auto">
          <a:xfrm>
            <a:off x="3354388" y="32146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2545" name="Text Box 26"/>
          <p:cNvSpPr txBox="1">
            <a:spLocks noChangeArrowheads="1"/>
          </p:cNvSpPr>
          <p:nvPr/>
        </p:nvSpPr>
        <p:spPr bwMode="auto">
          <a:xfrm>
            <a:off x="3351213" y="49053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2546" name="Text Box 26"/>
          <p:cNvSpPr txBox="1">
            <a:spLocks noChangeArrowheads="1"/>
          </p:cNvSpPr>
          <p:nvPr/>
        </p:nvSpPr>
        <p:spPr bwMode="auto">
          <a:xfrm>
            <a:off x="3351213" y="46196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2547" name="Text Box 26"/>
          <p:cNvSpPr txBox="1">
            <a:spLocks noChangeArrowheads="1"/>
          </p:cNvSpPr>
          <p:nvPr/>
        </p:nvSpPr>
        <p:spPr bwMode="auto">
          <a:xfrm>
            <a:off x="3351213" y="43211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8213" name="Oval 120"/>
          <p:cNvSpPr>
            <a:spLocks noChangeArrowheads="1"/>
          </p:cNvSpPr>
          <p:nvPr/>
        </p:nvSpPr>
        <p:spPr bwMode="auto">
          <a:xfrm>
            <a:off x="405130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P2</a:t>
            </a:r>
          </a:p>
        </p:txBody>
      </p:sp>
      <p:sp>
        <p:nvSpPr>
          <p:cNvPr id="22549" name="Line 27"/>
          <p:cNvSpPr>
            <a:spLocks noChangeShapeType="1"/>
          </p:cNvSpPr>
          <p:nvPr/>
        </p:nvSpPr>
        <p:spPr bwMode="auto">
          <a:xfrm>
            <a:off x="3284538" y="464661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50" name="Line 27"/>
          <p:cNvSpPr>
            <a:spLocks noChangeShapeType="1"/>
          </p:cNvSpPr>
          <p:nvPr/>
        </p:nvSpPr>
        <p:spPr bwMode="auto">
          <a:xfrm>
            <a:off x="3281363" y="49450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8216" name="Oval 128"/>
          <p:cNvSpPr>
            <a:spLocks noChangeArrowheads="1"/>
          </p:cNvSpPr>
          <p:nvPr/>
        </p:nvSpPr>
        <p:spPr bwMode="auto">
          <a:xfrm>
            <a:off x="334645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P1</a:t>
            </a:r>
          </a:p>
        </p:txBody>
      </p:sp>
      <p:grpSp>
        <p:nvGrpSpPr>
          <p:cNvPr id="22552" name="Group 134"/>
          <p:cNvGrpSpPr>
            <a:grpSpLocks/>
          </p:cNvGrpSpPr>
          <p:nvPr/>
        </p:nvGrpSpPr>
        <p:grpSpPr bwMode="auto">
          <a:xfrm>
            <a:off x="4127500" y="3948113"/>
            <a:ext cx="412750" cy="158750"/>
            <a:chOff x="1383" y="2620"/>
            <a:chExt cx="260" cy="100"/>
          </a:xfrm>
        </p:grpSpPr>
        <p:sp>
          <p:nvSpPr>
            <p:cNvPr id="8310" name="Rectangle 130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11" name="Rectangle 131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12" name="Rectangle 132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13" name="Rectangle 133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2553" name="Group 135"/>
          <p:cNvGrpSpPr>
            <a:grpSpLocks/>
          </p:cNvGrpSpPr>
          <p:nvPr/>
        </p:nvGrpSpPr>
        <p:grpSpPr bwMode="auto">
          <a:xfrm>
            <a:off x="3425825" y="3940175"/>
            <a:ext cx="412750" cy="158750"/>
            <a:chOff x="1383" y="2620"/>
            <a:chExt cx="260" cy="100"/>
          </a:xfrm>
        </p:grpSpPr>
        <p:sp>
          <p:nvSpPr>
            <p:cNvPr id="8306" name="Rectangle 136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7" name="Rectangle 137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8" name="Rectangle 138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9" name="Rectangle 139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556" name="Rectangle 23"/>
          <p:cNvSpPr>
            <a:spLocks noChangeArrowheads="1"/>
          </p:cNvSpPr>
          <p:nvPr/>
        </p:nvSpPr>
        <p:spPr bwMode="auto">
          <a:xfrm>
            <a:off x="5576888" y="3563938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57" name="Rectangle 24"/>
          <p:cNvSpPr>
            <a:spLocks noChangeArrowheads="1"/>
          </p:cNvSpPr>
          <p:nvPr/>
        </p:nvSpPr>
        <p:spPr bwMode="auto">
          <a:xfrm>
            <a:off x="5538788" y="36179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58" name="Line 25"/>
          <p:cNvSpPr>
            <a:spLocks noChangeShapeType="1"/>
          </p:cNvSpPr>
          <p:nvPr/>
        </p:nvSpPr>
        <p:spPr bwMode="auto">
          <a:xfrm>
            <a:off x="5548313" y="43783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59" name="Text Box 26"/>
          <p:cNvSpPr txBox="1">
            <a:spLocks noChangeArrowheads="1"/>
          </p:cNvSpPr>
          <p:nvPr/>
        </p:nvSpPr>
        <p:spPr bwMode="auto">
          <a:xfrm>
            <a:off x="5505450" y="4360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2560" name="Line 27"/>
          <p:cNvSpPr>
            <a:spLocks noChangeShapeType="1"/>
          </p:cNvSpPr>
          <p:nvPr/>
        </p:nvSpPr>
        <p:spPr bwMode="auto">
          <a:xfrm>
            <a:off x="5556250" y="4699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61" name="Line 28"/>
          <p:cNvSpPr>
            <a:spLocks noChangeShapeType="1"/>
          </p:cNvSpPr>
          <p:nvPr/>
        </p:nvSpPr>
        <p:spPr bwMode="auto">
          <a:xfrm>
            <a:off x="5541963" y="50085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62" name="Line 29"/>
          <p:cNvSpPr>
            <a:spLocks noChangeShapeType="1"/>
          </p:cNvSpPr>
          <p:nvPr/>
        </p:nvSpPr>
        <p:spPr bwMode="auto">
          <a:xfrm>
            <a:off x="5541963" y="52943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63" name="Text Box 26"/>
          <p:cNvSpPr txBox="1">
            <a:spLocks noChangeArrowheads="1"/>
          </p:cNvSpPr>
          <p:nvPr/>
        </p:nvSpPr>
        <p:spPr bwMode="auto">
          <a:xfrm>
            <a:off x="5540375" y="36083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2564" name="Text Box 26"/>
          <p:cNvSpPr txBox="1">
            <a:spLocks noChangeArrowheads="1"/>
          </p:cNvSpPr>
          <p:nvPr/>
        </p:nvSpPr>
        <p:spPr bwMode="auto">
          <a:xfrm>
            <a:off x="5495925" y="52657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2565" name="Text Box 26"/>
          <p:cNvSpPr txBox="1">
            <a:spLocks noChangeArrowheads="1"/>
          </p:cNvSpPr>
          <p:nvPr/>
        </p:nvSpPr>
        <p:spPr bwMode="auto">
          <a:xfrm>
            <a:off x="5514975" y="49799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2566" name="Text Box 26"/>
          <p:cNvSpPr txBox="1">
            <a:spLocks noChangeArrowheads="1"/>
          </p:cNvSpPr>
          <p:nvPr/>
        </p:nvSpPr>
        <p:spPr bwMode="auto">
          <a:xfrm>
            <a:off x="5505450" y="46847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8232" name="Oval 101"/>
          <p:cNvSpPr>
            <a:spLocks noChangeArrowheads="1"/>
          </p:cNvSpPr>
          <p:nvPr/>
        </p:nvSpPr>
        <p:spPr bwMode="auto">
          <a:xfrm>
            <a:off x="5875338" y="394970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P4</a:t>
            </a:r>
          </a:p>
        </p:txBody>
      </p:sp>
      <p:sp>
        <p:nvSpPr>
          <p:cNvPr id="22568" name="Freeform 103"/>
          <p:cNvSpPr>
            <a:spLocks/>
          </p:cNvSpPr>
          <p:nvPr/>
        </p:nvSpPr>
        <p:spPr bwMode="auto">
          <a:xfrm>
            <a:off x="6824663" y="3595688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69" name="Freeform 70"/>
          <p:cNvSpPr>
            <a:spLocks/>
          </p:cNvSpPr>
          <p:nvPr/>
        </p:nvSpPr>
        <p:spPr bwMode="auto">
          <a:xfrm>
            <a:off x="635000" y="3616325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70" name="Rectangle 23"/>
          <p:cNvSpPr>
            <a:spLocks noChangeArrowheads="1"/>
          </p:cNvSpPr>
          <p:nvPr/>
        </p:nvSpPr>
        <p:spPr bwMode="auto">
          <a:xfrm>
            <a:off x="1231900" y="3571875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71" name="Rectangle 24"/>
          <p:cNvSpPr>
            <a:spLocks noChangeArrowheads="1"/>
          </p:cNvSpPr>
          <p:nvPr/>
        </p:nvSpPr>
        <p:spPr bwMode="auto">
          <a:xfrm>
            <a:off x="1193800" y="3625850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72" name="Line 25"/>
          <p:cNvSpPr>
            <a:spLocks noChangeShapeType="1"/>
          </p:cNvSpPr>
          <p:nvPr/>
        </p:nvSpPr>
        <p:spPr bwMode="auto">
          <a:xfrm>
            <a:off x="1203325" y="43862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73" name="Text Box 26"/>
          <p:cNvSpPr txBox="1">
            <a:spLocks noChangeArrowheads="1"/>
          </p:cNvSpPr>
          <p:nvPr/>
        </p:nvSpPr>
        <p:spPr bwMode="auto">
          <a:xfrm>
            <a:off x="1160463" y="4368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2574" name="Line 27"/>
          <p:cNvSpPr>
            <a:spLocks noChangeShapeType="1"/>
          </p:cNvSpPr>
          <p:nvPr/>
        </p:nvSpPr>
        <p:spPr bwMode="auto">
          <a:xfrm>
            <a:off x="1211263" y="4706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75" name="Line 28"/>
          <p:cNvSpPr>
            <a:spLocks noChangeShapeType="1"/>
          </p:cNvSpPr>
          <p:nvPr/>
        </p:nvSpPr>
        <p:spPr bwMode="auto">
          <a:xfrm>
            <a:off x="1196975" y="5016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76" name="Line 29"/>
          <p:cNvSpPr>
            <a:spLocks noChangeShapeType="1"/>
          </p:cNvSpPr>
          <p:nvPr/>
        </p:nvSpPr>
        <p:spPr bwMode="auto">
          <a:xfrm>
            <a:off x="1196975" y="53022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77" name="Text Box 26"/>
          <p:cNvSpPr txBox="1">
            <a:spLocks noChangeArrowheads="1"/>
          </p:cNvSpPr>
          <p:nvPr/>
        </p:nvSpPr>
        <p:spPr bwMode="auto">
          <a:xfrm>
            <a:off x="1195388" y="36163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2578" name="Text Box 26"/>
          <p:cNvSpPr txBox="1">
            <a:spLocks noChangeArrowheads="1"/>
          </p:cNvSpPr>
          <p:nvPr/>
        </p:nvSpPr>
        <p:spPr bwMode="auto">
          <a:xfrm>
            <a:off x="1150938" y="52736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2579" name="Text Box 26"/>
          <p:cNvSpPr txBox="1">
            <a:spLocks noChangeArrowheads="1"/>
          </p:cNvSpPr>
          <p:nvPr/>
        </p:nvSpPr>
        <p:spPr bwMode="auto">
          <a:xfrm>
            <a:off x="1169988" y="49879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2580" name="Text Box 26"/>
          <p:cNvSpPr txBox="1">
            <a:spLocks noChangeArrowheads="1"/>
          </p:cNvSpPr>
          <p:nvPr/>
        </p:nvSpPr>
        <p:spPr bwMode="auto">
          <a:xfrm>
            <a:off x="1160463" y="46926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8246" name="Oval 23"/>
          <p:cNvSpPr>
            <a:spLocks noChangeArrowheads="1"/>
          </p:cNvSpPr>
          <p:nvPr/>
        </p:nvSpPr>
        <p:spPr bwMode="auto">
          <a:xfrm>
            <a:off x="1530350" y="39576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P3</a:t>
            </a:r>
          </a:p>
        </p:txBody>
      </p:sp>
      <p:grpSp>
        <p:nvGrpSpPr>
          <p:cNvPr id="22582" name="Group 149"/>
          <p:cNvGrpSpPr>
            <a:grpSpLocks/>
          </p:cNvGrpSpPr>
          <p:nvPr/>
        </p:nvGrpSpPr>
        <p:grpSpPr bwMode="auto">
          <a:xfrm>
            <a:off x="1620838" y="4295775"/>
            <a:ext cx="412750" cy="158750"/>
            <a:chOff x="1287" y="2524"/>
            <a:chExt cx="260" cy="100"/>
          </a:xfrm>
        </p:grpSpPr>
        <p:sp>
          <p:nvSpPr>
            <p:cNvPr id="8302" name="Rectangle 73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3" name="Rectangle 74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4" name="Rectangle 75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5" name="Rectangle 12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2583" name="Group 150"/>
          <p:cNvGrpSpPr>
            <a:grpSpLocks/>
          </p:cNvGrpSpPr>
          <p:nvPr/>
        </p:nvGrpSpPr>
        <p:grpSpPr bwMode="auto">
          <a:xfrm>
            <a:off x="5961063" y="4294188"/>
            <a:ext cx="412750" cy="158750"/>
            <a:chOff x="1287" y="2524"/>
            <a:chExt cx="260" cy="100"/>
          </a:xfrm>
        </p:grpSpPr>
        <p:sp>
          <p:nvSpPr>
            <p:cNvPr id="8298" name="Rectangle 15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299" name="Rectangle 15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0" name="Rectangle 153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1" name="Rectangle 15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584" name="Freeform 146"/>
          <p:cNvSpPr>
            <a:spLocks/>
          </p:cNvSpPr>
          <p:nvPr/>
        </p:nvSpPr>
        <p:spPr bwMode="auto">
          <a:xfrm>
            <a:off x="4008438" y="3995738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85" name="Freeform 147"/>
          <p:cNvSpPr>
            <a:spLocks/>
          </p:cNvSpPr>
          <p:nvPr/>
        </p:nvSpPr>
        <p:spPr bwMode="auto">
          <a:xfrm>
            <a:off x="4127500" y="4027488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8251" name="Oval 36"/>
          <p:cNvSpPr>
            <a:spLocks noChangeArrowheads="1"/>
          </p:cNvSpPr>
          <p:nvPr/>
        </p:nvSpPr>
        <p:spPr bwMode="auto">
          <a:xfrm>
            <a:off x="7467600" y="410686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362665" name="Group 169"/>
          <p:cNvGrpSpPr>
            <a:grpSpLocks/>
          </p:cNvGrpSpPr>
          <p:nvPr/>
        </p:nvGrpSpPr>
        <p:grpSpPr bwMode="auto">
          <a:xfrm>
            <a:off x="2962275" y="2854325"/>
            <a:ext cx="1292225" cy="1454150"/>
            <a:chOff x="1868" y="1796"/>
            <a:chExt cx="814" cy="916"/>
          </a:xfrm>
        </p:grpSpPr>
        <p:sp>
          <p:nvSpPr>
            <p:cNvPr id="8295" name="Oval 166"/>
            <p:cNvSpPr>
              <a:spLocks noChangeArrowheads="1"/>
            </p:cNvSpPr>
            <p:nvPr/>
          </p:nvSpPr>
          <p:spPr bwMode="auto">
            <a:xfrm>
              <a:off x="231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296" name="Oval 167"/>
            <p:cNvSpPr>
              <a:spLocks noChangeArrowheads="1"/>
            </p:cNvSpPr>
            <p:nvPr/>
          </p:nvSpPr>
          <p:spPr bwMode="auto">
            <a:xfrm>
              <a:off x="255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2632" name="Freeform 168"/>
            <p:cNvSpPr>
              <a:spLocks/>
            </p:cNvSpPr>
            <p:nvPr/>
          </p:nvSpPr>
          <p:spPr bwMode="auto">
            <a:xfrm>
              <a:off x="1868" y="1796"/>
              <a:ext cx="434" cy="904"/>
            </a:xfrm>
            <a:custGeom>
              <a:avLst/>
              <a:gdLst>
                <a:gd name="T0" fmla="*/ 434 w 434"/>
                <a:gd name="T1" fmla="*/ 904 h 904"/>
                <a:gd name="T2" fmla="*/ 2 w 434"/>
                <a:gd name="T3" fmla="*/ 902 h 904"/>
                <a:gd name="T4" fmla="*/ 0 w 434"/>
                <a:gd name="T5" fmla="*/ 0 h 9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4" h="90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362668" name="Group 172"/>
          <p:cNvGrpSpPr>
            <a:grpSpLocks/>
          </p:cNvGrpSpPr>
          <p:nvPr/>
        </p:nvGrpSpPr>
        <p:grpSpPr bwMode="auto">
          <a:xfrm>
            <a:off x="3870325" y="2809875"/>
            <a:ext cx="1047750" cy="1441450"/>
            <a:chOff x="2432" y="1758"/>
            <a:chExt cx="660" cy="908"/>
          </a:xfrm>
        </p:grpSpPr>
        <p:sp>
          <p:nvSpPr>
            <p:cNvPr id="8293" name="Oval 170"/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2629" name="Freeform 171"/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2589" name="Group 179"/>
          <p:cNvGrpSpPr>
            <a:grpSpLocks/>
          </p:cNvGrpSpPr>
          <p:nvPr/>
        </p:nvGrpSpPr>
        <p:grpSpPr bwMode="auto">
          <a:xfrm>
            <a:off x="169863" y="5126038"/>
            <a:ext cx="800100" cy="828675"/>
            <a:chOff x="-44" y="1473"/>
            <a:chExt cx="981" cy="1105"/>
          </a:xfrm>
        </p:grpSpPr>
        <p:pic>
          <p:nvPicPr>
            <p:cNvPr id="22626" name="Picture 18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27" name="Freeform 18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2590" name="Group 182"/>
          <p:cNvGrpSpPr>
            <a:grpSpLocks/>
          </p:cNvGrpSpPr>
          <p:nvPr/>
        </p:nvGrpSpPr>
        <p:grpSpPr bwMode="auto">
          <a:xfrm flipH="1">
            <a:off x="7151688" y="5040313"/>
            <a:ext cx="788987" cy="782637"/>
            <a:chOff x="-44" y="1473"/>
            <a:chExt cx="981" cy="1105"/>
          </a:xfrm>
        </p:grpSpPr>
        <p:pic>
          <p:nvPicPr>
            <p:cNvPr id="22624" name="Picture 18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25" name="Freeform 18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2591" name="Group 185"/>
          <p:cNvGrpSpPr>
            <a:grpSpLocks/>
          </p:cNvGrpSpPr>
          <p:nvPr/>
        </p:nvGrpSpPr>
        <p:grpSpPr bwMode="auto">
          <a:xfrm>
            <a:off x="2741613" y="4625975"/>
            <a:ext cx="358775" cy="704850"/>
            <a:chOff x="4140" y="429"/>
            <a:chExt cx="1425" cy="2396"/>
          </a:xfrm>
        </p:grpSpPr>
        <p:sp>
          <p:nvSpPr>
            <p:cNvPr id="22592" name="Freeform 18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258" name="Rectangle 187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2594" name="Freeform 18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2595" name="Freeform 18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261" name="Rectangle 190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2597" name="Group 19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87" name="AutoShape 1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88" name="AutoShape 193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263" name="Rectangle 194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2599" name="Group 19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85" name="AutoShape 19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86" name="AutoShape 19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265" name="Rectangle 198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266" name="Rectangle 199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2602" name="Group 20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283" name="AutoShape 201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84" name="AutoShape 20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603" name="Freeform 20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22604" name="Group 20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281" name="AutoShape 205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82" name="AutoShape 20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270" name="Rectangle 207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2606" name="Freeform 20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2607" name="Freeform 20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273" name="Oval 210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2609" name="Freeform 21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275" name="AutoShape 212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276" name="AutoShape 213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277" name="Oval 214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278" name="Oval 215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79" name="Oval 216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280" name="Rectangle 217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555" name="Freeform 142"/>
          <p:cNvSpPr>
            <a:spLocks/>
          </p:cNvSpPr>
          <p:nvPr/>
        </p:nvSpPr>
        <p:spPr bwMode="auto">
          <a:xfrm>
            <a:off x="1857375" y="4029075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54" name="Freeform 141"/>
          <p:cNvSpPr>
            <a:spLocks/>
          </p:cNvSpPr>
          <p:nvPr/>
        </p:nvSpPr>
        <p:spPr bwMode="auto">
          <a:xfrm>
            <a:off x="1793875" y="4003675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416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6019</Words>
  <Application>Microsoft Macintosh PowerPoint</Application>
  <PresentationFormat>On-screen Show (4:3)</PresentationFormat>
  <Paragraphs>1542</Paragraphs>
  <Slides>72</Slides>
  <Notes>9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5" baseType="lpstr">
      <vt:lpstr>Calibri</vt:lpstr>
      <vt:lpstr>Comic Sans MS</vt:lpstr>
      <vt:lpstr>Courier New</vt:lpstr>
      <vt:lpstr>Gill Sans MT</vt:lpstr>
      <vt:lpstr>MS PGothic</vt:lpstr>
      <vt:lpstr>ＭＳ Ｐゴシック</vt:lpstr>
      <vt:lpstr>Symbol</vt:lpstr>
      <vt:lpstr>Tahoma</vt:lpstr>
      <vt:lpstr>Times New Roman</vt:lpstr>
      <vt:lpstr>Wingdings</vt:lpstr>
      <vt:lpstr>Arial</vt:lpstr>
      <vt:lpstr>Default Design</vt:lpstr>
      <vt:lpstr>Picture</vt:lpstr>
      <vt:lpstr>PowerPoint Presentation</vt:lpstr>
      <vt:lpstr>Goals of COSC 2327</vt:lpstr>
      <vt:lpstr>Chapter 3: Transport Layer</vt:lpstr>
      <vt:lpstr>Chapter 3 outline</vt:lpstr>
      <vt:lpstr>Transport services and protocols</vt:lpstr>
      <vt:lpstr>Transport vs. network layer</vt:lpstr>
      <vt:lpstr>Internet transport-layer protocols</vt:lpstr>
      <vt:lpstr>Chapter 3 outline</vt:lpstr>
      <vt:lpstr>Multiplexing/demultiplexing</vt:lpstr>
      <vt:lpstr>How demultiplexing works</vt:lpstr>
      <vt:lpstr>Connectionless demultiplexing</vt:lpstr>
      <vt:lpstr>Connectionless demux: example</vt:lpstr>
      <vt:lpstr>Connection-oriented demux</vt:lpstr>
      <vt:lpstr>Connection-oriented demux: example</vt:lpstr>
      <vt:lpstr>Connection-oriented demux: example</vt:lpstr>
      <vt:lpstr>(Sec 3.1-3.2) Review Questions</vt:lpstr>
      <vt:lpstr>(Sec 3.1-3.2) Review Questions</vt:lpstr>
      <vt:lpstr>(Sec 3.1-3.2) Review Questions</vt:lpstr>
      <vt:lpstr>(Sec 3.1-3.2) Review Questions</vt:lpstr>
      <vt:lpstr>Chapter 3 outline</vt:lpstr>
      <vt:lpstr>Preview</vt:lpstr>
      <vt:lpstr>UDP: User Datagram Protocol [RFC 768]</vt:lpstr>
      <vt:lpstr>UDP: segment header</vt:lpstr>
      <vt:lpstr>UDP checksum</vt:lpstr>
      <vt:lpstr>Internet checksum: example</vt:lpstr>
      <vt:lpstr>(Sec 3.3) Review Questions</vt:lpstr>
      <vt:lpstr>(Sec 3.3) Review Questions</vt:lpstr>
      <vt:lpstr>Chapter 3 outline</vt:lpstr>
      <vt:lpstr>Principles of reliable data transfer</vt:lpstr>
      <vt:lpstr>Principles of reliable data transfer</vt:lpstr>
      <vt:lpstr>Principles of reliable data transfer</vt:lpstr>
      <vt:lpstr>Reliable data transfer: getting started</vt:lpstr>
      <vt:lpstr>Reliable data transfer: getting started</vt:lpstr>
      <vt:lpstr>rdt1.0: reliable transfer over a reliable channel</vt:lpstr>
      <vt:lpstr>rdt2.0: channel with bit errors</vt:lpstr>
      <vt:lpstr>rdt2.0: channel with bit errors</vt:lpstr>
      <vt:lpstr>rdt2.0: FSM specification</vt:lpstr>
      <vt:lpstr>rdt2.0: operation with no errors</vt:lpstr>
      <vt:lpstr>rdt2.0: error scenario</vt:lpstr>
      <vt:lpstr>rdt2.0 has a fatal flaw!</vt:lpstr>
      <vt:lpstr>rdt2.1: sender, handles garbled ACK/NAKs</vt:lpstr>
      <vt:lpstr>rdt2.1: receiver, handles garbled ACK/NAKs</vt:lpstr>
      <vt:lpstr>(Question) rdt2.1: sender</vt:lpstr>
      <vt:lpstr>(Question) rdt2.1: receiver</vt:lpstr>
      <vt:lpstr>(Question) rdt2.1: receiver</vt:lpstr>
      <vt:lpstr>rdt2.1: discussion</vt:lpstr>
      <vt:lpstr>rdt2.1: discussion</vt:lpstr>
      <vt:lpstr>rdt2.1: discussion</vt:lpstr>
      <vt:lpstr>rdt2.1: discussion</vt:lpstr>
      <vt:lpstr>rdt2.2: a NAK-free protocol</vt:lpstr>
      <vt:lpstr>rdt2.2: sender, receiver fragments</vt:lpstr>
      <vt:lpstr>rdts 1.0, 2.0, 2.1, 2.2</vt:lpstr>
      <vt:lpstr>rdt3.0: channels with errors and loss</vt:lpstr>
      <vt:lpstr>rdt3.0 sender</vt:lpstr>
      <vt:lpstr>rdt3.0 in action</vt:lpstr>
      <vt:lpstr>rdt3.0 in action</vt:lpstr>
      <vt:lpstr>rdt3.0 in action</vt:lpstr>
      <vt:lpstr>rdt (reliable data transfer) protocols:</vt:lpstr>
      <vt:lpstr>Pipelined protocols</vt:lpstr>
      <vt:lpstr>Pipelining: increased utilization</vt:lpstr>
      <vt:lpstr>Pipelined protocols: overview</vt:lpstr>
      <vt:lpstr>Go-Back-N: sender</vt:lpstr>
      <vt:lpstr>GBN: sender extended FSM</vt:lpstr>
      <vt:lpstr>GBN: receiver extended FSM</vt:lpstr>
      <vt:lpstr>GBN in action</vt:lpstr>
      <vt:lpstr>GBN in action</vt:lpstr>
      <vt:lpstr>GBN: Example</vt:lpstr>
      <vt:lpstr>Selective repeat</vt:lpstr>
      <vt:lpstr>Selective repeat: sender, receiver windows</vt:lpstr>
      <vt:lpstr>Selective repeat</vt:lpstr>
      <vt:lpstr>Selective repeat in action</vt:lpstr>
      <vt:lpstr>Selective repeat: dilemma</vt:lpstr>
    </vt:vector>
  </TitlesOfParts>
  <Company>Hewlett-Packard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Anmin</dc:creator>
  <cp:lastModifiedBy>Cameron Green</cp:lastModifiedBy>
  <cp:revision>56</cp:revision>
  <dcterms:created xsi:type="dcterms:W3CDTF">2013-10-08T18:17:02Z</dcterms:created>
  <dcterms:modified xsi:type="dcterms:W3CDTF">2016-10-08T17:57:27Z</dcterms:modified>
</cp:coreProperties>
</file>