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28" r:id="rId11"/>
    <p:sldId id="353" r:id="rId12"/>
    <p:sldId id="270" r:id="rId13"/>
    <p:sldId id="271" r:id="rId14"/>
    <p:sldId id="272" r:id="rId15"/>
    <p:sldId id="273" r:id="rId16"/>
    <p:sldId id="354" r:id="rId17"/>
    <p:sldId id="330" r:id="rId18"/>
    <p:sldId id="331" r:id="rId19"/>
    <p:sldId id="334" r:id="rId20"/>
    <p:sldId id="356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55" r:id="rId35"/>
    <p:sldId id="349" r:id="rId36"/>
    <p:sldId id="357" r:id="rId37"/>
    <p:sldId id="350" r:id="rId38"/>
    <p:sldId id="35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8676D67-F296-4AF5-A06F-1184F4AE98C6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2875E3-36FF-47A5-BA92-7EAD09EB4321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8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B6A-3313-46D1-A197-782C0AB9342A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9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FF6B-1F48-4035-992B-A49AB39A61E1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A96-793C-457B-86B7-242928492B3C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4CDA-07BC-45CA-8127-F56A312C5256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88-46CD-4CBD-8D17-EE2D836FD32F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6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6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23F6-D9FA-432F-87B2-2D76F84DC902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1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E723-E843-4A31-9E60-C32B7E204005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3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A1E8-AC16-4080-AD6B-2B38C166BCC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B0EA-6C21-45DC-8B1F-A4B3BE0199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8BED42C-BEBA-4F14-972F-4FC6AC05BA1F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/>
              <a:t>Tree</a:t>
            </a:r>
            <a:endParaRPr lang="en-US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General tree </a:t>
            </a:r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dirty="0">
                <a:ea typeface="굴림" pitchFamily="50" charset="-127"/>
              </a:rPr>
              <a:t> is partitioned into disjoint subsets: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single node </a:t>
            </a:r>
            <a:r>
              <a:rPr lang="en-US" altLang="ko-KR" i="1" dirty="0"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, the root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Sets of general trees, called </a:t>
            </a:r>
            <a:r>
              <a:rPr lang="en-US" altLang="ko-KR" dirty="0" err="1">
                <a:ea typeface="굴림" pitchFamily="50" charset="-127"/>
              </a:rPr>
              <a:t>subtrees</a:t>
            </a:r>
            <a:r>
              <a:rPr lang="en-US" altLang="ko-KR" dirty="0">
                <a:ea typeface="굴림" pitchFamily="50" charset="-127"/>
              </a:rPr>
              <a:t> of </a:t>
            </a:r>
            <a:r>
              <a:rPr lang="en-US" altLang="ko-KR" i="1" dirty="0">
                <a:ea typeface="굴림" pitchFamily="50" charset="-127"/>
              </a:rPr>
              <a:t>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C4-11F0-467E-8F74-EBCC10B81A55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General Tree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2313430"/>
            <a:ext cx="3419856" cy="43159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/>
              <a:t>node or vertex</a:t>
            </a:r>
          </a:p>
          <a:p>
            <a:pPr lvl="1"/>
            <a:r>
              <a:rPr lang="en-US" dirty="0" smtClean="0"/>
              <a:t>edge</a:t>
            </a:r>
            <a:endParaRPr lang="en-US" dirty="0"/>
          </a:p>
          <a:p>
            <a:pPr lvl="1"/>
            <a:r>
              <a:rPr lang="en-US" dirty="0" smtClean="0"/>
              <a:t>parent</a:t>
            </a:r>
            <a:endParaRPr lang="en-US" dirty="0"/>
          </a:p>
          <a:p>
            <a:pPr lvl="1"/>
            <a:r>
              <a:rPr lang="en-US" dirty="0" smtClean="0"/>
              <a:t>child</a:t>
            </a:r>
            <a:endParaRPr lang="en-US" dirty="0"/>
          </a:p>
          <a:p>
            <a:pPr lvl="1"/>
            <a:r>
              <a:rPr lang="en-US" dirty="0" smtClean="0"/>
              <a:t>siblings</a:t>
            </a:r>
            <a:endParaRPr lang="en-US" dirty="0"/>
          </a:p>
          <a:p>
            <a:pPr lvl="1"/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leaf</a:t>
            </a:r>
            <a:endParaRPr lang="en-US" dirty="0"/>
          </a:p>
          <a:p>
            <a:pPr lvl="1"/>
            <a:r>
              <a:rPr lang="en-US" dirty="0" smtClean="0"/>
              <a:t>ancestor</a:t>
            </a:r>
            <a:endParaRPr lang="en-US" dirty="0"/>
          </a:p>
          <a:p>
            <a:pPr lvl="1"/>
            <a:r>
              <a:rPr lang="en-US" dirty="0" smtClean="0"/>
              <a:t>descendant</a:t>
            </a:r>
            <a:endParaRPr lang="en-US" dirty="0"/>
          </a:p>
          <a:p>
            <a:pPr lvl="1"/>
            <a:r>
              <a:rPr lang="en-US" dirty="0" err="1" smtClean="0"/>
              <a:t>subtree</a:t>
            </a:r>
            <a:endParaRPr lang="en-US" dirty="0"/>
          </a:p>
        </p:txBody>
      </p:sp>
      <p:pic>
        <p:nvPicPr>
          <p:cNvPr id="4" name="Picture 4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207109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CE3-7829-4316-BF8D-1CEBEF1190DE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Subtree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73036"/>
            <a:ext cx="235316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62575" y="3276601"/>
            <a:ext cx="1646238" cy="2773363"/>
            <a:chOff x="3774" y="2304"/>
            <a:chExt cx="1037" cy="17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" y="2688"/>
              <a:ext cx="1037" cy="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897" y="2304"/>
              <a:ext cx="7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A </a:t>
              </a:r>
              <a:r>
                <a:rPr lang="en-US" altLang="ko-KR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subtree</a:t>
              </a:r>
              <a:endPara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7FA9-86FB-4342-AC60-7DA2FA908CE4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Examples	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7318" y="2414587"/>
            <a:ext cx="3419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Century Gothic"/>
              </a:rPr>
              <a:t>An organization chart</a:t>
            </a:r>
            <a:endParaRPr lang="ko-KR" altLang="en-US" sz="24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1200" y="2414587"/>
            <a:ext cx="2044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Century Gothic"/>
              </a:rPr>
              <a:t>A family tree</a:t>
            </a:r>
            <a:endParaRPr lang="ko-KR" altLang="en-US" sz="2400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15267" y="3124200"/>
            <a:ext cx="7589982" cy="3225463"/>
            <a:chOff x="168" y="1352"/>
            <a:chExt cx="5424" cy="230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392"/>
              <a:ext cx="5424" cy="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" y="1368"/>
              <a:ext cx="27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84" y="1352"/>
              <a:ext cx="27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A01-DAB0-4FAA-8E01-ABE17E7533C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/>
              <a:t>Applications of Graphs</a:t>
            </a:r>
          </a:p>
          <a:p>
            <a:pPr lvl="1"/>
            <a:r>
              <a:rPr lang="en-US" u="sng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Condition</a:t>
            </a:r>
          </a:p>
          <a:p>
            <a:pPr lvl="1"/>
            <a:r>
              <a:rPr lang="en-US" altLang="ko-KR" b="1" u="sng" dirty="0">
                <a:ea typeface="굴림" panose="020B0600000101010101" pitchFamily="34" charset="-127"/>
              </a:rPr>
              <a:t>Undirected</a:t>
            </a:r>
            <a:r>
              <a:rPr lang="en-US" altLang="ko-KR" dirty="0">
                <a:ea typeface="굴림" panose="020B0600000101010101" pitchFamily="34" charset="-127"/>
              </a:rPr>
              <a:t> connected graph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Tree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connected graph with no cycles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tree with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vertices always has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-1 edges.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Spanning tree of graph </a:t>
            </a:r>
            <a:r>
              <a:rPr lang="en-US" altLang="ko-KR" i="1" dirty="0">
                <a:ea typeface="굴림" panose="020B0600000101010101" pitchFamily="34" charset="-127"/>
              </a:rPr>
              <a:t>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tree as a </a:t>
            </a:r>
            <a:r>
              <a:rPr lang="en-US" altLang="ko-KR" dirty="0" err="1">
                <a:ea typeface="굴림" panose="020B0600000101010101" pitchFamily="34" charset="-127"/>
              </a:rPr>
              <a:t>subgraph</a:t>
            </a:r>
            <a:r>
              <a:rPr lang="en-US" altLang="ko-KR" dirty="0">
                <a:ea typeface="굴림" panose="020B0600000101010101" pitchFamily="34" charset="-127"/>
              </a:rPr>
              <a:t> of </a:t>
            </a:r>
            <a:r>
              <a:rPr lang="en-US" altLang="ko-KR" i="1" dirty="0">
                <a:ea typeface="굴림" panose="020B0600000101010101" pitchFamily="34" charset="-127"/>
              </a:rPr>
              <a:t>G</a:t>
            </a:r>
            <a:r>
              <a:rPr lang="en-US" altLang="ko-KR" dirty="0">
                <a:ea typeface="굴림" panose="020B0600000101010101" pitchFamily="34" charset="-127"/>
              </a:rPr>
              <a:t> that contains all of </a:t>
            </a:r>
            <a:r>
              <a:rPr lang="en-US" altLang="ko-KR" i="1" dirty="0">
                <a:ea typeface="굴림" panose="020B0600000101010101" pitchFamily="34" charset="-127"/>
              </a:rPr>
              <a:t>G</a:t>
            </a:r>
            <a:r>
              <a:rPr lang="en-US" altLang="ko-KR" dirty="0">
                <a:ea typeface="굴림" panose="020B0600000101010101" pitchFamily="34" charset="-127"/>
              </a:rPr>
              <a:t>’s 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4915"/>
            <a:ext cx="59436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Condition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Weighted </a:t>
            </a:r>
            <a:r>
              <a:rPr lang="en-US" altLang="ko-KR" sz="2000" b="1" u="sng" dirty="0">
                <a:ea typeface="굴림" pitchFamily="50" charset="-127"/>
              </a:rPr>
              <a:t>undirected</a:t>
            </a:r>
            <a:r>
              <a:rPr lang="en-US" altLang="ko-KR" sz="2000" dirty="0">
                <a:ea typeface="굴림" pitchFamily="50" charset="-127"/>
              </a:rPr>
              <a:t> graph</a:t>
            </a:r>
          </a:p>
          <a:p>
            <a:r>
              <a:rPr lang="en-US" altLang="ko-KR" dirty="0">
                <a:ea typeface="굴림" pitchFamily="50" charset="-127"/>
              </a:rPr>
              <a:t>The cost of a spanning tree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The sum of the edge weights in the spanning tree</a:t>
            </a:r>
          </a:p>
          <a:p>
            <a:r>
              <a:rPr lang="en-US" altLang="ko-KR" dirty="0">
                <a:ea typeface="굴림" pitchFamily="50" charset="-127"/>
              </a:rPr>
              <a:t>Minimum spanning tree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spanning tree with the minimum </a:t>
            </a:r>
            <a:r>
              <a:rPr lang="en-US" altLang="ko-KR" sz="2000" dirty="0" smtClean="0">
                <a:ea typeface="굴림" pitchFamily="50" charset="-127"/>
              </a:rPr>
              <a:t>cost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u="sng" dirty="0" smtClean="0"/>
              <a:t>Prim’s algorithm, </a:t>
            </a:r>
            <a:r>
              <a:rPr lang="en-US" u="sng" dirty="0" err="1" smtClean="0"/>
              <a:t>Kruskal’s</a:t>
            </a:r>
            <a:r>
              <a:rPr lang="en-US" u="sng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Graph </a:t>
            </a:r>
            <a:r>
              <a:rPr lang="en-US" altLang="ko-KR" i="1" dirty="0">
                <a:ea typeface="굴림" pitchFamily="50" charset="-127"/>
              </a:rPr>
              <a:t>G</a:t>
            </a:r>
            <a:r>
              <a:rPr lang="en-US" altLang="ko-KR" dirty="0">
                <a:ea typeface="굴림" pitchFamily="50" charset="-127"/>
              </a:rPr>
              <a:t> = (</a:t>
            </a:r>
            <a:r>
              <a:rPr lang="en-US" altLang="ko-KR" i="1" dirty="0">
                <a:ea typeface="굴림" pitchFamily="50" charset="-127"/>
              </a:rPr>
              <a:t>V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i="1" dirty="0" smtClean="0">
                <a:ea typeface="굴림" pitchFamily="50" charset="-127"/>
              </a:rPr>
              <a:t>E</a:t>
            </a:r>
            <a:r>
              <a:rPr lang="en-US" altLang="ko-KR" dirty="0" smtClean="0">
                <a:ea typeface="굴림" pitchFamily="50" charset="-127"/>
              </a:rPr>
              <a:t>)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where </a:t>
            </a:r>
            <a:r>
              <a:rPr lang="en-US" altLang="ko-KR" sz="2000" i="1" dirty="0" smtClean="0">
                <a:ea typeface="굴림" pitchFamily="50" charset="-127"/>
              </a:rPr>
              <a:t>V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is the set of vertices (nodes) and </a:t>
            </a:r>
            <a:r>
              <a:rPr lang="en-US" altLang="ko-KR" sz="2000" i="1" dirty="0">
                <a:ea typeface="굴림" pitchFamily="50" charset="-127"/>
              </a:rPr>
              <a:t>E</a:t>
            </a:r>
            <a:r>
              <a:rPr lang="en-US" altLang="ko-KR" sz="2000" dirty="0">
                <a:ea typeface="굴림" pitchFamily="50" charset="-127"/>
              </a:rPr>
              <a:t> is </a:t>
            </a:r>
            <a:r>
              <a:rPr lang="en-US" altLang="ko-KR" sz="2000" dirty="0" smtClean="0">
                <a:ea typeface="굴림" pitchFamily="50" charset="-127"/>
              </a:rPr>
              <a:t>the set </a:t>
            </a:r>
            <a:r>
              <a:rPr lang="en-US" altLang="ko-KR" sz="2000" dirty="0">
                <a:ea typeface="굴림" pitchFamily="50" charset="-127"/>
              </a:rPr>
              <a:t>of  edges</a:t>
            </a:r>
          </a:p>
          <a:p>
            <a:r>
              <a:rPr lang="en-US" altLang="ko-KR" dirty="0" err="1">
                <a:solidFill>
                  <a:srgbClr val="FF0000"/>
                </a:solidFill>
                <a:ea typeface="굴림" pitchFamily="50" charset="-127"/>
              </a:rPr>
              <a:t>Subgraph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A subset of a graph’s vertices and edges</a:t>
            </a:r>
          </a:p>
          <a:p>
            <a:r>
              <a:rPr lang="en-US" altLang="ko-KR" dirty="0">
                <a:ea typeface="굴림" pitchFamily="50" charset="-127"/>
              </a:rPr>
              <a:t>Two vertices are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adjacent</a:t>
            </a:r>
            <a:r>
              <a:rPr lang="en-US" altLang="ko-KR" dirty="0">
                <a:ea typeface="굴림" pitchFamily="50" charset="-127"/>
              </a:rPr>
              <a:t> if they are joined by an </a:t>
            </a:r>
            <a:r>
              <a:rPr lang="en-US" altLang="ko-KR" dirty="0" smtClean="0">
                <a:ea typeface="굴림" pitchFamily="50" charset="-127"/>
              </a:rPr>
              <a:t>edge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 two vertices are </a:t>
            </a:r>
            <a:r>
              <a:rPr lang="en-US" altLang="ko-KR" b="1" dirty="0" smtClean="0">
                <a:solidFill>
                  <a:srgbClr val="FF0000"/>
                </a:solidFill>
                <a:ea typeface="굴림" pitchFamily="50" charset="-127"/>
              </a:rPr>
              <a:t>neighbors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3B25-F1D7-4057-8668-1AEBF04517B3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21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97314" y="6027862"/>
            <a:ext cx="6718300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itchFamily="50" charset="-127"/>
              </a:rPr>
              <a:t>A weighted, connected, undirected graph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14" y="2438400"/>
            <a:ext cx="59690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81263"/>
            <a:ext cx="78994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 rot="2263866">
            <a:off x="5715000" y="2336800"/>
            <a:ext cx="1168400" cy="1905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39200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 rot="20392190">
            <a:off x="406400" y="2489200"/>
            <a:ext cx="1752600" cy="3162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Arial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813" y="2470150"/>
            <a:ext cx="3536950" cy="3268663"/>
          </a:xfrm>
          <a:custGeom>
            <a:avLst/>
            <a:gdLst>
              <a:gd name="T0" fmla="*/ 2147483646 w 2228"/>
              <a:gd name="T1" fmla="*/ 2147483646 h 2059"/>
              <a:gd name="T2" fmla="*/ 2147483646 w 2228"/>
              <a:gd name="T3" fmla="*/ 2147483646 h 2059"/>
              <a:gd name="T4" fmla="*/ 2147483646 w 2228"/>
              <a:gd name="T5" fmla="*/ 2147483646 h 2059"/>
              <a:gd name="T6" fmla="*/ 2147483646 w 2228"/>
              <a:gd name="T7" fmla="*/ 2147483646 h 2059"/>
              <a:gd name="T8" fmla="*/ 2147483646 w 2228"/>
              <a:gd name="T9" fmla="*/ 2147483646 h 2059"/>
              <a:gd name="T10" fmla="*/ 2147483646 w 2228"/>
              <a:gd name="T11" fmla="*/ 2147483646 h 2059"/>
              <a:gd name="T12" fmla="*/ 2147483646 w 2228"/>
              <a:gd name="T13" fmla="*/ 2147483646 h 2059"/>
              <a:gd name="T14" fmla="*/ 2147483646 w 2228"/>
              <a:gd name="T15" fmla="*/ 2147483646 h 2059"/>
              <a:gd name="T16" fmla="*/ 2147483646 w 2228"/>
              <a:gd name="T17" fmla="*/ 2147483646 h 2059"/>
              <a:gd name="T18" fmla="*/ 2147483646 w 2228"/>
              <a:gd name="T19" fmla="*/ 2147483646 h 2059"/>
              <a:gd name="T20" fmla="*/ 2147483646 w 2228"/>
              <a:gd name="T21" fmla="*/ 2147483646 h 2059"/>
              <a:gd name="T22" fmla="*/ 2147483646 w 2228"/>
              <a:gd name="T23" fmla="*/ 2147483646 h 20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28"/>
              <a:gd name="T37" fmla="*/ 0 h 2059"/>
              <a:gd name="T38" fmla="*/ 2228 w 2228"/>
              <a:gd name="T39" fmla="*/ 2059 h 20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28" h="2059">
                <a:moveTo>
                  <a:pt x="481" y="108"/>
                </a:moveTo>
                <a:cubicBezTo>
                  <a:pt x="641" y="0"/>
                  <a:pt x="844" y="37"/>
                  <a:pt x="961" y="140"/>
                </a:cubicBezTo>
                <a:cubicBezTo>
                  <a:pt x="1078" y="243"/>
                  <a:pt x="1097" y="536"/>
                  <a:pt x="1185" y="724"/>
                </a:cubicBezTo>
                <a:cubicBezTo>
                  <a:pt x="1273" y="912"/>
                  <a:pt x="1394" y="1193"/>
                  <a:pt x="1489" y="1268"/>
                </a:cubicBezTo>
                <a:cubicBezTo>
                  <a:pt x="1584" y="1343"/>
                  <a:pt x="1676" y="1179"/>
                  <a:pt x="1753" y="1172"/>
                </a:cubicBezTo>
                <a:cubicBezTo>
                  <a:pt x="1830" y="1165"/>
                  <a:pt x="1889" y="1196"/>
                  <a:pt x="1953" y="1228"/>
                </a:cubicBezTo>
                <a:cubicBezTo>
                  <a:pt x="2017" y="1260"/>
                  <a:pt x="2121" y="1284"/>
                  <a:pt x="2137" y="1364"/>
                </a:cubicBezTo>
                <a:cubicBezTo>
                  <a:pt x="2153" y="1444"/>
                  <a:pt x="2228" y="1595"/>
                  <a:pt x="2049" y="1708"/>
                </a:cubicBezTo>
                <a:cubicBezTo>
                  <a:pt x="1870" y="1821"/>
                  <a:pt x="1325" y="2059"/>
                  <a:pt x="1065" y="2044"/>
                </a:cubicBezTo>
                <a:cubicBezTo>
                  <a:pt x="805" y="2029"/>
                  <a:pt x="666" y="1829"/>
                  <a:pt x="489" y="1620"/>
                </a:cubicBezTo>
                <a:cubicBezTo>
                  <a:pt x="312" y="1411"/>
                  <a:pt x="0" y="1040"/>
                  <a:pt x="1" y="788"/>
                </a:cubicBezTo>
                <a:cubicBezTo>
                  <a:pt x="2" y="536"/>
                  <a:pt x="321" y="216"/>
                  <a:pt x="481" y="10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35312"/>
            <a:ext cx="8686800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220663" y="3127375"/>
            <a:ext cx="3398837" cy="2466975"/>
          </a:xfrm>
          <a:custGeom>
            <a:avLst/>
            <a:gdLst>
              <a:gd name="T0" fmla="*/ 2147483646 w 2141"/>
              <a:gd name="T1" fmla="*/ 2147483646 h 1554"/>
              <a:gd name="T2" fmla="*/ 2147483646 w 2141"/>
              <a:gd name="T3" fmla="*/ 2147483646 h 1554"/>
              <a:gd name="T4" fmla="*/ 2147483646 w 2141"/>
              <a:gd name="T5" fmla="*/ 2147483646 h 1554"/>
              <a:gd name="T6" fmla="*/ 2147483646 w 2141"/>
              <a:gd name="T7" fmla="*/ 2147483646 h 1554"/>
              <a:gd name="T8" fmla="*/ 2147483646 w 2141"/>
              <a:gd name="T9" fmla="*/ 2147483646 h 1554"/>
              <a:gd name="T10" fmla="*/ 2147483646 w 2141"/>
              <a:gd name="T11" fmla="*/ 2147483646 h 1554"/>
              <a:gd name="T12" fmla="*/ 2147483646 w 2141"/>
              <a:gd name="T13" fmla="*/ 2147483646 h 1554"/>
              <a:gd name="T14" fmla="*/ 2147483646 w 2141"/>
              <a:gd name="T15" fmla="*/ 2147483646 h 1554"/>
              <a:gd name="T16" fmla="*/ 2147483646 w 2141"/>
              <a:gd name="T17" fmla="*/ 2147483646 h 1554"/>
              <a:gd name="T18" fmla="*/ 2147483646 w 2141"/>
              <a:gd name="T19" fmla="*/ 2147483646 h 1554"/>
              <a:gd name="T20" fmla="*/ 2147483646 w 2141"/>
              <a:gd name="T21" fmla="*/ 2147483646 h 1554"/>
              <a:gd name="T22" fmla="*/ 2147483646 w 2141"/>
              <a:gd name="T23" fmla="*/ 2147483646 h 1554"/>
              <a:gd name="T24" fmla="*/ 2147483646 w 2141"/>
              <a:gd name="T25" fmla="*/ 2147483646 h 1554"/>
              <a:gd name="T26" fmla="*/ 2147483646 w 2141"/>
              <a:gd name="T27" fmla="*/ 2147483646 h 1554"/>
              <a:gd name="T28" fmla="*/ 2147483646 w 2141"/>
              <a:gd name="T29" fmla="*/ 2147483646 h 15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41"/>
              <a:gd name="T46" fmla="*/ 0 h 1554"/>
              <a:gd name="T47" fmla="*/ 2141 w 2141"/>
              <a:gd name="T48" fmla="*/ 1554 h 15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41" h="1554">
                <a:moveTo>
                  <a:pt x="413" y="37"/>
                </a:moveTo>
                <a:cubicBezTo>
                  <a:pt x="522" y="0"/>
                  <a:pt x="613" y="10"/>
                  <a:pt x="717" y="133"/>
                </a:cubicBezTo>
                <a:cubicBezTo>
                  <a:pt x="821" y="256"/>
                  <a:pt x="930" y="649"/>
                  <a:pt x="1037" y="773"/>
                </a:cubicBezTo>
                <a:cubicBezTo>
                  <a:pt x="1144" y="897"/>
                  <a:pt x="1244" y="893"/>
                  <a:pt x="1357" y="877"/>
                </a:cubicBezTo>
                <a:cubicBezTo>
                  <a:pt x="1470" y="861"/>
                  <a:pt x="1625" y="717"/>
                  <a:pt x="1717" y="677"/>
                </a:cubicBezTo>
                <a:cubicBezTo>
                  <a:pt x="1809" y="637"/>
                  <a:pt x="1849" y="628"/>
                  <a:pt x="1909" y="637"/>
                </a:cubicBezTo>
                <a:cubicBezTo>
                  <a:pt x="1969" y="646"/>
                  <a:pt x="2046" y="677"/>
                  <a:pt x="2077" y="733"/>
                </a:cubicBezTo>
                <a:cubicBezTo>
                  <a:pt x="2108" y="789"/>
                  <a:pt x="2117" y="908"/>
                  <a:pt x="2093" y="973"/>
                </a:cubicBezTo>
                <a:cubicBezTo>
                  <a:pt x="2069" y="1038"/>
                  <a:pt x="2141" y="1037"/>
                  <a:pt x="1933" y="1125"/>
                </a:cubicBezTo>
                <a:cubicBezTo>
                  <a:pt x="1725" y="1213"/>
                  <a:pt x="1092" y="1448"/>
                  <a:pt x="845" y="1501"/>
                </a:cubicBezTo>
                <a:cubicBezTo>
                  <a:pt x="598" y="1554"/>
                  <a:pt x="550" y="1493"/>
                  <a:pt x="453" y="1445"/>
                </a:cubicBezTo>
                <a:cubicBezTo>
                  <a:pt x="356" y="1397"/>
                  <a:pt x="330" y="1348"/>
                  <a:pt x="261" y="1213"/>
                </a:cubicBezTo>
                <a:cubicBezTo>
                  <a:pt x="192" y="1078"/>
                  <a:pt x="70" y="780"/>
                  <a:pt x="37" y="637"/>
                </a:cubicBezTo>
                <a:cubicBezTo>
                  <a:pt x="4" y="494"/>
                  <a:pt x="0" y="456"/>
                  <a:pt x="61" y="357"/>
                </a:cubicBezTo>
                <a:cubicBezTo>
                  <a:pt x="122" y="258"/>
                  <a:pt x="304" y="74"/>
                  <a:pt x="413" y="3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065713" y="3255962"/>
            <a:ext cx="4065587" cy="2230438"/>
          </a:xfrm>
          <a:custGeom>
            <a:avLst/>
            <a:gdLst>
              <a:gd name="T0" fmla="*/ 2147483646 w 2561"/>
              <a:gd name="T1" fmla="*/ 2147483646 h 1485"/>
              <a:gd name="T2" fmla="*/ 2147483646 w 2561"/>
              <a:gd name="T3" fmla="*/ 2147483646 h 1485"/>
              <a:gd name="T4" fmla="*/ 2147483646 w 2561"/>
              <a:gd name="T5" fmla="*/ 2147483646 h 1485"/>
              <a:gd name="T6" fmla="*/ 2147483646 w 2561"/>
              <a:gd name="T7" fmla="*/ 2147483646 h 1485"/>
              <a:gd name="T8" fmla="*/ 2147483646 w 2561"/>
              <a:gd name="T9" fmla="*/ 2147483646 h 1485"/>
              <a:gd name="T10" fmla="*/ 2147483646 w 2561"/>
              <a:gd name="T11" fmla="*/ 2147483646 h 1485"/>
              <a:gd name="T12" fmla="*/ 2147483646 w 2561"/>
              <a:gd name="T13" fmla="*/ 2147483646 h 1485"/>
              <a:gd name="T14" fmla="*/ 2147483646 w 2561"/>
              <a:gd name="T15" fmla="*/ 2147483646 h 1485"/>
              <a:gd name="T16" fmla="*/ 2147483646 w 2561"/>
              <a:gd name="T17" fmla="*/ 2147483646 h 1485"/>
              <a:gd name="T18" fmla="*/ 2147483646 w 2561"/>
              <a:gd name="T19" fmla="*/ 2147483646 h 1485"/>
              <a:gd name="T20" fmla="*/ 2147483646 w 2561"/>
              <a:gd name="T21" fmla="*/ 2147483646 h 1485"/>
              <a:gd name="T22" fmla="*/ 2147483646 w 2561"/>
              <a:gd name="T23" fmla="*/ 2147483646 h 1485"/>
              <a:gd name="T24" fmla="*/ 2147483646 w 2561"/>
              <a:gd name="T25" fmla="*/ 2147483646 h 1485"/>
              <a:gd name="T26" fmla="*/ 2147483646 w 2561"/>
              <a:gd name="T27" fmla="*/ 2147483646 h 1485"/>
              <a:gd name="T28" fmla="*/ 2147483646 w 2561"/>
              <a:gd name="T29" fmla="*/ 2147483646 h 1485"/>
              <a:gd name="T30" fmla="*/ 2147483646 w 2561"/>
              <a:gd name="T31" fmla="*/ 2147483646 h 14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61"/>
              <a:gd name="T49" fmla="*/ 0 h 1485"/>
              <a:gd name="T50" fmla="*/ 2561 w 2561"/>
              <a:gd name="T51" fmla="*/ 1485 h 148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61" h="1485">
                <a:moveTo>
                  <a:pt x="409" y="44"/>
                </a:moveTo>
                <a:cubicBezTo>
                  <a:pt x="508" y="0"/>
                  <a:pt x="617" y="7"/>
                  <a:pt x="697" y="44"/>
                </a:cubicBezTo>
                <a:cubicBezTo>
                  <a:pt x="777" y="81"/>
                  <a:pt x="836" y="165"/>
                  <a:pt x="889" y="268"/>
                </a:cubicBezTo>
                <a:cubicBezTo>
                  <a:pt x="942" y="371"/>
                  <a:pt x="982" y="569"/>
                  <a:pt x="1017" y="660"/>
                </a:cubicBezTo>
                <a:cubicBezTo>
                  <a:pt x="1052" y="751"/>
                  <a:pt x="1041" y="792"/>
                  <a:pt x="1097" y="812"/>
                </a:cubicBezTo>
                <a:cubicBezTo>
                  <a:pt x="1153" y="832"/>
                  <a:pt x="1172" y="852"/>
                  <a:pt x="1353" y="780"/>
                </a:cubicBezTo>
                <a:cubicBezTo>
                  <a:pt x="1534" y="708"/>
                  <a:pt x="1998" y="444"/>
                  <a:pt x="2185" y="380"/>
                </a:cubicBezTo>
                <a:cubicBezTo>
                  <a:pt x="2372" y="316"/>
                  <a:pt x="2413" y="365"/>
                  <a:pt x="2473" y="396"/>
                </a:cubicBezTo>
                <a:cubicBezTo>
                  <a:pt x="2533" y="427"/>
                  <a:pt x="2561" y="500"/>
                  <a:pt x="2545" y="564"/>
                </a:cubicBezTo>
                <a:cubicBezTo>
                  <a:pt x="2529" y="628"/>
                  <a:pt x="2481" y="696"/>
                  <a:pt x="2377" y="780"/>
                </a:cubicBezTo>
                <a:cubicBezTo>
                  <a:pt x="2273" y="864"/>
                  <a:pt x="2172" y="952"/>
                  <a:pt x="1921" y="1068"/>
                </a:cubicBezTo>
                <a:cubicBezTo>
                  <a:pt x="1670" y="1184"/>
                  <a:pt x="1150" y="1485"/>
                  <a:pt x="873" y="1476"/>
                </a:cubicBezTo>
                <a:cubicBezTo>
                  <a:pt x="596" y="1467"/>
                  <a:pt x="398" y="1148"/>
                  <a:pt x="257" y="1012"/>
                </a:cubicBezTo>
                <a:cubicBezTo>
                  <a:pt x="116" y="876"/>
                  <a:pt x="50" y="777"/>
                  <a:pt x="25" y="660"/>
                </a:cubicBezTo>
                <a:cubicBezTo>
                  <a:pt x="0" y="543"/>
                  <a:pt x="41" y="411"/>
                  <a:pt x="105" y="308"/>
                </a:cubicBezTo>
                <a:cubicBezTo>
                  <a:pt x="169" y="205"/>
                  <a:pt x="310" y="88"/>
                  <a:pt x="409" y="4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74987"/>
            <a:ext cx="88392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4"/>
          <p:cNvSpPr>
            <a:spLocks/>
          </p:cNvSpPr>
          <p:nvPr/>
        </p:nvSpPr>
        <p:spPr bwMode="auto">
          <a:xfrm>
            <a:off x="0" y="3022600"/>
            <a:ext cx="4191000" cy="2465387"/>
          </a:xfrm>
          <a:custGeom>
            <a:avLst/>
            <a:gdLst>
              <a:gd name="T0" fmla="*/ 2147483646 w 2640"/>
              <a:gd name="T1" fmla="*/ 2147483646 h 1553"/>
              <a:gd name="T2" fmla="*/ 2147483646 w 2640"/>
              <a:gd name="T3" fmla="*/ 2147483646 h 1553"/>
              <a:gd name="T4" fmla="*/ 2147483646 w 2640"/>
              <a:gd name="T5" fmla="*/ 2147483646 h 1553"/>
              <a:gd name="T6" fmla="*/ 2147483646 w 2640"/>
              <a:gd name="T7" fmla="*/ 2147483646 h 1553"/>
              <a:gd name="T8" fmla="*/ 2147483646 w 2640"/>
              <a:gd name="T9" fmla="*/ 2147483646 h 1553"/>
              <a:gd name="T10" fmla="*/ 2147483646 w 2640"/>
              <a:gd name="T11" fmla="*/ 2147483646 h 1553"/>
              <a:gd name="T12" fmla="*/ 2147483646 w 2640"/>
              <a:gd name="T13" fmla="*/ 2147483646 h 1553"/>
              <a:gd name="T14" fmla="*/ 2147483646 w 2640"/>
              <a:gd name="T15" fmla="*/ 2147483646 h 1553"/>
              <a:gd name="T16" fmla="*/ 2147483646 w 2640"/>
              <a:gd name="T17" fmla="*/ 2147483646 h 1553"/>
              <a:gd name="T18" fmla="*/ 2147483646 w 2640"/>
              <a:gd name="T19" fmla="*/ 2147483646 h 1553"/>
              <a:gd name="T20" fmla="*/ 2147483646 w 2640"/>
              <a:gd name="T21" fmla="*/ 2147483646 h 1553"/>
              <a:gd name="T22" fmla="*/ 2147483646 w 2640"/>
              <a:gd name="T23" fmla="*/ 2147483646 h 1553"/>
              <a:gd name="T24" fmla="*/ 2147483646 w 2640"/>
              <a:gd name="T25" fmla="*/ 2147483646 h 1553"/>
              <a:gd name="T26" fmla="*/ 2147483646 w 2640"/>
              <a:gd name="T27" fmla="*/ 2147483646 h 1553"/>
              <a:gd name="T28" fmla="*/ 2147483646 w 2640"/>
              <a:gd name="T29" fmla="*/ 2147483646 h 1553"/>
              <a:gd name="T30" fmla="*/ 2147483646 w 2640"/>
              <a:gd name="T31" fmla="*/ 2147483646 h 15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0"/>
              <a:gd name="T49" fmla="*/ 0 h 1553"/>
              <a:gd name="T50" fmla="*/ 2640 w 2640"/>
              <a:gd name="T51" fmla="*/ 1553 h 155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0" h="1553">
                <a:moveTo>
                  <a:pt x="472" y="25"/>
                </a:moveTo>
                <a:cubicBezTo>
                  <a:pt x="564" y="0"/>
                  <a:pt x="643" y="40"/>
                  <a:pt x="712" y="137"/>
                </a:cubicBezTo>
                <a:cubicBezTo>
                  <a:pt x="781" y="234"/>
                  <a:pt x="811" y="472"/>
                  <a:pt x="888" y="609"/>
                </a:cubicBezTo>
                <a:cubicBezTo>
                  <a:pt x="965" y="746"/>
                  <a:pt x="1073" y="950"/>
                  <a:pt x="1176" y="961"/>
                </a:cubicBezTo>
                <a:cubicBezTo>
                  <a:pt x="1279" y="972"/>
                  <a:pt x="1451" y="766"/>
                  <a:pt x="1504" y="673"/>
                </a:cubicBezTo>
                <a:cubicBezTo>
                  <a:pt x="1557" y="580"/>
                  <a:pt x="1492" y="482"/>
                  <a:pt x="1496" y="401"/>
                </a:cubicBezTo>
                <a:cubicBezTo>
                  <a:pt x="1500" y="320"/>
                  <a:pt x="1491" y="229"/>
                  <a:pt x="1528" y="185"/>
                </a:cubicBezTo>
                <a:cubicBezTo>
                  <a:pt x="1565" y="141"/>
                  <a:pt x="1588" y="117"/>
                  <a:pt x="1720" y="137"/>
                </a:cubicBezTo>
                <a:cubicBezTo>
                  <a:pt x="1852" y="157"/>
                  <a:pt x="2167" y="238"/>
                  <a:pt x="2320" y="305"/>
                </a:cubicBezTo>
                <a:cubicBezTo>
                  <a:pt x="2473" y="372"/>
                  <a:pt x="2640" y="421"/>
                  <a:pt x="2640" y="537"/>
                </a:cubicBezTo>
                <a:cubicBezTo>
                  <a:pt x="2640" y="653"/>
                  <a:pt x="2607" y="836"/>
                  <a:pt x="2320" y="1001"/>
                </a:cubicBezTo>
                <a:cubicBezTo>
                  <a:pt x="2033" y="1166"/>
                  <a:pt x="1256" y="1505"/>
                  <a:pt x="920" y="1529"/>
                </a:cubicBezTo>
                <a:cubicBezTo>
                  <a:pt x="584" y="1553"/>
                  <a:pt x="453" y="1290"/>
                  <a:pt x="304" y="1145"/>
                </a:cubicBezTo>
                <a:cubicBezTo>
                  <a:pt x="155" y="1000"/>
                  <a:pt x="48" y="800"/>
                  <a:pt x="24" y="657"/>
                </a:cubicBezTo>
                <a:cubicBezTo>
                  <a:pt x="0" y="514"/>
                  <a:pt x="88" y="394"/>
                  <a:pt x="160" y="289"/>
                </a:cubicBezTo>
                <a:cubicBezTo>
                  <a:pt x="232" y="184"/>
                  <a:pt x="380" y="50"/>
                  <a:pt x="472" y="2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030788" y="3073400"/>
            <a:ext cx="4175125" cy="2406650"/>
          </a:xfrm>
          <a:custGeom>
            <a:avLst/>
            <a:gdLst>
              <a:gd name="T0" fmla="*/ 2147483646 w 2630"/>
              <a:gd name="T1" fmla="*/ 2147483646 h 1516"/>
              <a:gd name="T2" fmla="*/ 2147483646 w 2630"/>
              <a:gd name="T3" fmla="*/ 2147483646 h 1516"/>
              <a:gd name="T4" fmla="*/ 2147483646 w 2630"/>
              <a:gd name="T5" fmla="*/ 2147483646 h 1516"/>
              <a:gd name="T6" fmla="*/ 2147483646 w 2630"/>
              <a:gd name="T7" fmla="*/ 2147483646 h 1516"/>
              <a:gd name="T8" fmla="*/ 2147483646 w 2630"/>
              <a:gd name="T9" fmla="*/ 2147483646 h 1516"/>
              <a:gd name="T10" fmla="*/ 2147483646 w 2630"/>
              <a:gd name="T11" fmla="*/ 2147483646 h 1516"/>
              <a:gd name="T12" fmla="*/ 2147483646 w 2630"/>
              <a:gd name="T13" fmla="*/ 2147483646 h 1516"/>
              <a:gd name="T14" fmla="*/ 2147483646 w 2630"/>
              <a:gd name="T15" fmla="*/ 2147483646 h 1516"/>
              <a:gd name="T16" fmla="*/ 2147483646 w 2630"/>
              <a:gd name="T17" fmla="*/ 2147483646 h 1516"/>
              <a:gd name="T18" fmla="*/ 2147483646 w 2630"/>
              <a:gd name="T19" fmla="*/ 2147483646 h 1516"/>
              <a:gd name="T20" fmla="*/ 2147483646 w 2630"/>
              <a:gd name="T21" fmla="*/ 2147483646 h 1516"/>
              <a:gd name="T22" fmla="*/ 2147483646 w 2630"/>
              <a:gd name="T23" fmla="*/ 2147483646 h 1516"/>
              <a:gd name="T24" fmla="*/ 2147483646 w 2630"/>
              <a:gd name="T25" fmla="*/ 2147483646 h 1516"/>
              <a:gd name="T26" fmla="*/ 2147483646 w 2630"/>
              <a:gd name="T27" fmla="*/ 2147483646 h 15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630"/>
              <a:gd name="T43" fmla="*/ 0 h 1516"/>
              <a:gd name="T44" fmla="*/ 2630 w 2630"/>
              <a:gd name="T45" fmla="*/ 1516 h 151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630" h="1516">
                <a:moveTo>
                  <a:pt x="447" y="41"/>
                </a:moveTo>
                <a:cubicBezTo>
                  <a:pt x="544" y="0"/>
                  <a:pt x="632" y="1"/>
                  <a:pt x="719" y="65"/>
                </a:cubicBezTo>
                <a:cubicBezTo>
                  <a:pt x="806" y="129"/>
                  <a:pt x="891" y="364"/>
                  <a:pt x="967" y="425"/>
                </a:cubicBezTo>
                <a:cubicBezTo>
                  <a:pt x="1043" y="486"/>
                  <a:pt x="1072" y="472"/>
                  <a:pt x="1175" y="433"/>
                </a:cubicBezTo>
                <a:cubicBezTo>
                  <a:pt x="1278" y="394"/>
                  <a:pt x="1432" y="224"/>
                  <a:pt x="1583" y="193"/>
                </a:cubicBezTo>
                <a:cubicBezTo>
                  <a:pt x="1734" y="162"/>
                  <a:pt x="1927" y="214"/>
                  <a:pt x="2079" y="249"/>
                </a:cubicBezTo>
                <a:cubicBezTo>
                  <a:pt x="2231" y="284"/>
                  <a:pt x="2420" y="320"/>
                  <a:pt x="2495" y="401"/>
                </a:cubicBezTo>
                <a:cubicBezTo>
                  <a:pt x="2570" y="482"/>
                  <a:pt x="2630" y="612"/>
                  <a:pt x="2527" y="737"/>
                </a:cubicBezTo>
                <a:cubicBezTo>
                  <a:pt x="2424" y="862"/>
                  <a:pt x="2158" y="1024"/>
                  <a:pt x="1879" y="1153"/>
                </a:cubicBezTo>
                <a:cubicBezTo>
                  <a:pt x="1600" y="1282"/>
                  <a:pt x="1115" y="1510"/>
                  <a:pt x="855" y="1513"/>
                </a:cubicBezTo>
                <a:cubicBezTo>
                  <a:pt x="595" y="1516"/>
                  <a:pt x="456" y="1308"/>
                  <a:pt x="319" y="1169"/>
                </a:cubicBezTo>
                <a:cubicBezTo>
                  <a:pt x="182" y="1030"/>
                  <a:pt x="62" y="824"/>
                  <a:pt x="31" y="681"/>
                </a:cubicBezTo>
                <a:cubicBezTo>
                  <a:pt x="0" y="538"/>
                  <a:pt x="68" y="419"/>
                  <a:pt x="135" y="313"/>
                </a:cubicBezTo>
                <a:cubicBezTo>
                  <a:pt x="202" y="207"/>
                  <a:pt x="350" y="82"/>
                  <a:pt x="447" y="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590800"/>
            <a:ext cx="48641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Kruskal Algorithm 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18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ruskal Algorithm 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ruskal Algorithm 3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Path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sequence of connected edges 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Cycle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path whose starting vertex and ending vertex are the same</a:t>
            </a:r>
          </a:p>
          <a:p>
            <a:r>
              <a:rPr lang="en-US" altLang="ko-KR" dirty="0">
                <a:ea typeface="굴림" pitchFamily="50" charset="-127"/>
              </a:rPr>
              <a:t>Simple path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path that contains no cycle</a:t>
            </a:r>
          </a:p>
          <a:p>
            <a:r>
              <a:rPr lang="en-US" altLang="ko-KR" dirty="0">
                <a:ea typeface="굴림" pitchFamily="50" charset="-127"/>
              </a:rPr>
              <a:t>Simple cycle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cycle that contains no cycle in </a:t>
            </a:r>
            <a:r>
              <a:rPr lang="en-US" altLang="ko-KR" sz="2000" dirty="0" smtClean="0">
                <a:ea typeface="굴림" pitchFamily="50" charset="-127"/>
              </a:rPr>
              <a:t>it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E10-5C0A-4C06-8BF9-5CD71BB97F62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ruskal Algorithm 4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Kruskal Algorithm 5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ruskal Algorithm 6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516762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u="sng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Condition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Weighted </a:t>
            </a:r>
            <a:r>
              <a:rPr lang="en-US" altLang="ko-KR" b="1" u="sng" dirty="0">
                <a:ea typeface="굴림" pitchFamily="50" charset="-127"/>
              </a:rPr>
              <a:t>digraph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Undirected graph can be also thought to be a digraph in which undirected edge (</a:t>
            </a:r>
            <a:r>
              <a:rPr lang="en-US" altLang="ko-KR" dirty="0" err="1">
                <a:ea typeface="굴림" pitchFamily="50" charset="-127"/>
              </a:rPr>
              <a:t>u,v</a:t>
            </a:r>
            <a:r>
              <a:rPr lang="en-US" altLang="ko-KR" dirty="0">
                <a:ea typeface="굴림" pitchFamily="50" charset="-127"/>
              </a:rPr>
              <a:t>) means two directed edges (</a:t>
            </a:r>
            <a:r>
              <a:rPr lang="en-US" altLang="ko-KR" dirty="0" err="1">
                <a:ea typeface="굴림" pitchFamily="50" charset="-127"/>
              </a:rPr>
              <a:t>u,v</a:t>
            </a:r>
            <a:r>
              <a:rPr lang="en-US" altLang="ko-KR" dirty="0">
                <a:ea typeface="굴림" pitchFamily="50" charset="-127"/>
              </a:rPr>
              <a:t>) and (</a:t>
            </a:r>
            <a:r>
              <a:rPr lang="en-US" altLang="ko-KR" dirty="0" err="1">
                <a:ea typeface="굴림" pitchFamily="50" charset="-127"/>
              </a:rPr>
              <a:t>v,u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r>
              <a:rPr lang="en-US" altLang="ko-KR" dirty="0">
                <a:ea typeface="굴림" pitchFamily="50" charset="-127"/>
              </a:rPr>
              <a:t>Shortest path between two vertices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path that has the smallest sum of edge weights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u="sng" dirty="0" err="1" smtClean="0"/>
              <a:t>Dijkstra’s</a:t>
            </a:r>
            <a:r>
              <a:rPr lang="en-US" u="sng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228"/>
          <p:cNvGrpSpPr>
            <a:grpSpLocks/>
          </p:cNvGrpSpPr>
          <p:nvPr/>
        </p:nvGrpSpPr>
        <p:grpSpPr bwMode="auto">
          <a:xfrm>
            <a:off x="838259" y="2334523"/>
            <a:ext cx="7348420" cy="4438441"/>
            <a:chOff x="66675" y="1454150"/>
            <a:chExt cx="8891588" cy="5370513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227013" y="1887538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996950" y="31003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27013" y="2695575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996950" y="22907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768475" y="2628900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768475" y="185261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96950" y="1482725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88950" y="2089150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506413" y="2484438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436563" y="1617663"/>
              <a:ext cx="5603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79525" y="1611313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1262063" y="2065338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268413" y="2484438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00063" y="2890838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268413" y="2857500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39750" y="15113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544513" y="21240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568325" y="29622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438275" y="15017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466850" y="21177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46100" y="24018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1433513" y="2381250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450975" y="29479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66675" y="224313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49250" y="2147888"/>
              <a:ext cx="7938" cy="544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503238" y="2794000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127125" y="27416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2524125" y="2287588"/>
              <a:ext cx="280988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2044700" y="2047875"/>
              <a:ext cx="506413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2043113" y="2462213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279525" y="2543175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968375" y="145415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966788" y="307975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962025" y="226218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738313" y="260667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733550" y="18161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2498725" y="22606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88913" y="26670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2168525" y="19319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1992313" y="29606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2066925" y="23542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1141413" y="1763713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1076325" y="18542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50" name="AutoShape 45"/>
            <p:cNvSpPr>
              <a:spLocks noChangeArrowheads="1"/>
            </p:cNvSpPr>
            <p:nvPr/>
          </p:nvSpPr>
          <p:spPr bwMode="auto">
            <a:xfrm>
              <a:off x="2593975" y="2820988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3108325" y="1825625"/>
              <a:ext cx="427038" cy="42068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3190875" y="1900238"/>
              <a:ext cx="279400" cy="268287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960813" y="3113088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3190875" y="2708275"/>
              <a:ext cx="279400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3960813" y="2303463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56" name="Oval 51"/>
            <p:cNvSpPr>
              <a:spLocks noChangeArrowheads="1"/>
            </p:cNvSpPr>
            <p:nvPr/>
          </p:nvSpPr>
          <p:spPr bwMode="auto">
            <a:xfrm>
              <a:off x="4732338" y="2641600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4732338" y="1865313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3960813" y="1495425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3452813" y="2101850"/>
              <a:ext cx="531812" cy="2603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3470275" y="2497138"/>
              <a:ext cx="5064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V="1">
              <a:off x="3400425" y="1630363"/>
              <a:ext cx="560388" cy="277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4243388" y="1624013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V="1">
              <a:off x="4225925" y="2078038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232275" y="2497138"/>
              <a:ext cx="515938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3463925" y="2903538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V="1">
              <a:off x="4232275" y="2870200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3503613" y="14986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3495675" y="21748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3532188" y="29749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4402138" y="15144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430713" y="21304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509963" y="24145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4397375" y="2393950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4414838" y="29606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2986088" y="22367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3313113" y="2160588"/>
              <a:ext cx="7937" cy="5445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3467100" y="2806700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4090988" y="27670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5487988" y="2300288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5008563" y="2060575"/>
              <a:ext cx="506412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 flipV="1">
              <a:off x="5006975" y="2474913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243388" y="2555875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3930650" y="309245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4702175" y="261937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4697413" y="18288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5462588" y="22733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5132388" y="19446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4956175" y="29733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5029200" y="23653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 flipV="1">
              <a:off x="4097338" y="1770063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4029075" y="18938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 rot="-1362262">
              <a:off x="6110288" y="1546225"/>
              <a:ext cx="1354137" cy="70326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3" name="Oval 88"/>
            <p:cNvSpPr>
              <a:spLocks noChangeArrowheads="1"/>
            </p:cNvSpPr>
            <p:nvPr/>
          </p:nvSpPr>
          <p:spPr bwMode="auto">
            <a:xfrm>
              <a:off x="6270625" y="195262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94" name="Oval 89"/>
            <p:cNvSpPr>
              <a:spLocks noChangeArrowheads="1"/>
            </p:cNvSpPr>
            <p:nvPr/>
          </p:nvSpPr>
          <p:spPr bwMode="auto">
            <a:xfrm>
              <a:off x="7040563" y="3165475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5" name="Oval 90"/>
            <p:cNvSpPr>
              <a:spLocks noChangeArrowheads="1"/>
            </p:cNvSpPr>
            <p:nvPr/>
          </p:nvSpPr>
          <p:spPr bwMode="auto">
            <a:xfrm>
              <a:off x="6270625" y="2760663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96" name="Oval 91"/>
            <p:cNvSpPr>
              <a:spLocks noChangeArrowheads="1"/>
            </p:cNvSpPr>
            <p:nvPr/>
          </p:nvSpPr>
          <p:spPr bwMode="auto">
            <a:xfrm>
              <a:off x="7040563" y="235585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97" name="Oval 92"/>
            <p:cNvSpPr>
              <a:spLocks noChangeArrowheads="1"/>
            </p:cNvSpPr>
            <p:nvPr/>
          </p:nvSpPr>
          <p:spPr bwMode="auto">
            <a:xfrm>
              <a:off x="7812088" y="2693988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7812088" y="1917700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18</a:t>
              </a: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7040563" y="1547813"/>
              <a:ext cx="280987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6532563" y="2154238"/>
              <a:ext cx="53181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 flipV="1">
              <a:off x="6550025" y="2549525"/>
              <a:ext cx="5064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 flipV="1">
              <a:off x="6480175" y="1682750"/>
              <a:ext cx="5603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323138" y="1676400"/>
              <a:ext cx="533400" cy="2778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 flipV="1">
              <a:off x="7305675" y="213042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7312025" y="2549525"/>
              <a:ext cx="515938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6543675" y="2955925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 flipV="1">
              <a:off x="7312025" y="292258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103"/>
            <p:cNvSpPr txBox="1">
              <a:spLocks noChangeArrowheads="1"/>
            </p:cNvSpPr>
            <p:nvPr/>
          </p:nvSpPr>
          <p:spPr bwMode="auto">
            <a:xfrm>
              <a:off x="6611938" y="30273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09" name="Text Box 104"/>
            <p:cNvSpPr txBox="1">
              <a:spLocks noChangeArrowheads="1"/>
            </p:cNvSpPr>
            <p:nvPr/>
          </p:nvSpPr>
          <p:spPr bwMode="auto">
            <a:xfrm>
              <a:off x="7481888" y="154146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7510463" y="21828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6589713" y="24415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477125" y="242093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7494588" y="30130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14" name="Line 109"/>
            <p:cNvSpPr>
              <a:spLocks noChangeShapeType="1"/>
            </p:cNvSpPr>
            <p:nvPr/>
          </p:nvSpPr>
          <p:spPr bwMode="auto">
            <a:xfrm>
              <a:off x="6392863" y="2212975"/>
              <a:ext cx="7937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0"/>
            <p:cNvSpPr>
              <a:spLocks noChangeShapeType="1"/>
            </p:cNvSpPr>
            <p:nvPr/>
          </p:nvSpPr>
          <p:spPr bwMode="auto">
            <a:xfrm flipV="1">
              <a:off x="6546850" y="2859088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7170738" y="28194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8567738" y="2352675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8088313" y="2112963"/>
              <a:ext cx="506412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4"/>
            <p:cNvSpPr>
              <a:spLocks noChangeShapeType="1"/>
            </p:cNvSpPr>
            <p:nvPr/>
          </p:nvSpPr>
          <p:spPr bwMode="auto">
            <a:xfrm flipV="1">
              <a:off x="8086725" y="252730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7323138" y="2608263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Text Box 116"/>
            <p:cNvSpPr txBox="1">
              <a:spLocks noChangeArrowheads="1"/>
            </p:cNvSpPr>
            <p:nvPr/>
          </p:nvSpPr>
          <p:spPr bwMode="auto">
            <a:xfrm>
              <a:off x="7010400" y="314483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22" name="Text Box 117"/>
            <p:cNvSpPr txBox="1">
              <a:spLocks noChangeArrowheads="1"/>
            </p:cNvSpPr>
            <p:nvPr/>
          </p:nvSpPr>
          <p:spPr bwMode="auto">
            <a:xfrm>
              <a:off x="7781925" y="2671763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23" name="Text Box 118"/>
            <p:cNvSpPr txBox="1">
              <a:spLocks noChangeArrowheads="1"/>
            </p:cNvSpPr>
            <p:nvPr/>
          </p:nvSpPr>
          <p:spPr bwMode="auto">
            <a:xfrm>
              <a:off x="8542338" y="232568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24" name="Text Box 119"/>
            <p:cNvSpPr txBox="1">
              <a:spLocks noChangeArrowheads="1"/>
            </p:cNvSpPr>
            <p:nvPr/>
          </p:nvSpPr>
          <p:spPr bwMode="auto">
            <a:xfrm>
              <a:off x="8250238" y="19970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125" name="Text Box 120"/>
            <p:cNvSpPr txBox="1">
              <a:spLocks noChangeArrowheads="1"/>
            </p:cNvSpPr>
            <p:nvPr/>
          </p:nvSpPr>
          <p:spPr bwMode="auto">
            <a:xfrm>
              <a:off x="8035925" y="30257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126" name="AutoShape 121"/>
            <p:cNvSpPr>
              <a:spLocks noChangeArrowheads="1"/>
            </p:cNvSpPr>
            <p:nvPr/>
          </p:nvSpPr>
          <p:spPr bwMode="auto">
            <a:xfrm>
              <a:off x="5619750" y="2855913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27" name="Text Box 122"/>
            <p:cNvSpPr txBox="1">
              <a:spLocks noChangeArrowheads="1"/>
            </p:cNvSpPr>
            <p:nvPr/>
          </p:nvSpPr>
          <p:spPr bwMode="auto">
            <a:xfrm>
              <a:off x="8093075" y="24225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 flipV="1">
              <a:off x="7185025" y="1831975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7119938" y="20066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82925" y="4151313"/>
              <a:ext cx="2093913" cy="1352550"/>
            </a:xfrm>
            <a:custGeom>
              <a:avLst/>
              <a:gdLst>
                <a:gd name="T0" fmla="*/ 2147483646 w 1319"/>
                <a:gd name="T1" fmla="*/ 2147483646 h 852"/>
                <a:gd name="T2" fmla="*/ 2147483646 w 1319"/>
                <a:gd name="T3" fmla="*/ 0 h 852"/>
                <a:gd name="T4" fmla="*/ 2147483646 w 1319"/>
                <a:gd name="T5" fmla="*/ 2147483646 h 852"/>
                <a:gd name="T6" fmla="*/ 2147483646 w 1319"/>
                <a:gd name="T7" fmla="*/ 2147483646 h 852"/>
                <a:gd name="T8" fmla="*/ 2147483646 w 1319"/>
                <a:gd name="T9" fmla="*/ 2147483646 h 852"/>
                <a:gd name="T10" fmla="*/ 2147483646 w 1319"/>
                <a:gd name="T11" fmla="*/ 2147483646 h 852"/>
                <a:gd name="T12" fmla="*/ 2147483646 w 1319"/>
                <a:gd name="T13" fmla="*/ 2147483646 h 852"/>
                <a:gd name="T14" fmla="*/ 2147483646 w 1319"/>
                <a:gd name="T15" fmla="*/ 2147483646 h 852"/>
                <a:gd name="T16" fmla="*/ 0 w 1319"/>
                <a:gd name="T17" fmla="*/ 2147483646 h 852"/>
                <a:gd name="T18" fmla="*/ 2147483646 w 1319"/>
                <a:gd name="T19" fmla="*/ 2147483646 h 8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19"/>
                <a:gd name="T31" fmla="*/ 0 h 852"/>
                <a:gd name="T32" fmla="*/ 1319 w 1319"/>
                <a:gd name="T33" fmla="*/ 852 h 8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19" h="852">
                  <a:moveTo>
                    <a:pt x="329" y="149"/>
                  </a:moveTo>
                  <a:lnTo>
                    <a:pt x="674" y="0"/>
                  </a:lnTo>
                  <a:lnTo>
                    <a:pt x="1008" y="86"/>
                  </a:lnTo>
                  <a:lnTo>
                    <a:pt x="1319" y="305"/>
                  </a:lnTo>
                  <a:lnTo>
                    <a:pt x="1308" y="530"/>
                  </a:lnTo>
                  <a:lnTo>
                    <a:pt x="720" y="852"/>
                  </a:lnTo>
                  <a:lnTo>
                    <a:pt x="571" y="852"/>
                  </a:lnTo>
                  <a:lnTo>
                    <a:pt x="23" y="593"/>
                  </a:lnTo>
                  <a:lnTo>
                    <a:pt x="0" y="380"/>
                  </a:lnTo>
                  <a:lnTo>
                    <a:pt x="329" y="149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126"/>
            <p:cNvSpPr>
              <a:spLocks noChangeArrowheads="1"/>
            </p:cNvSpPr>
            <p:nvPr/>
          </p:nvSpPr>
          <p:spPr bwMode="auto">
            <a:xfrm>
              <a:off x="3240088" y="4716463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32" name="Oval 127"/>
            <p:cNvSpPr>
              <a:spLocks noChangeArrowheads="1"/>
            </p:cNvSpPr>
            <p:nvPr/>
          </p:nvSpPr>
          <p:spPr bwMode="auto">
            <a:xfrm>
              <a:off x="4010025" y="592931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3" name="Oval 128"/>
            <p:cNvSpPr>
              <a:spLocks noChangeArrowheads="1"/>
            </p:cNvSpPr>
            <p:nvPr/>
          </p:nvSpPr>
          <p:spPr bwMode="auto">
            <a:xfrm>
              <a:off x="3240088" y="5524500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134" name="Oval 129"/>
            <p:cNvSpPr>
              <a:spLocks noChangeArrowheads="1"/>
            </p:cNvSpPr>
            <p:nvPr/>
          </p:nvSpPr>
          <p:spPr bwMode="auto">
            <a:xfrm>
              <a:off x="4010025" y="51196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4781550" y="54578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6" name="Oval 131"/>
            <p:cNvSpPr>
              <a:spLocks noChangeArrowheads="1"/>
            </p:cNvSpPr>
            <p:nvPr/>
          </p:nvSpPr>
          <p:spPr bwMode="auto">
            <a:xfrm>
              <a:off x="4781550" y="4681538"/>
              <a:ext cx="280988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137" name="Oval 132"/>
            <p:cNvSpPr>
              <a:spLocks noChangeArrowheads="1"/>
            </p:cNvSpPr>
            <p:nvPr/>
          </p:nvSpPr>
          <p:spPr bwMode="auto">
            <a:xfrm>
              <a:off x="4010025" y="43116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38" name="Line 133"/>
            <p:cNvSpPr>
              <a:spLocks noChangeShapeType="1"/>
            </p:cNvSpPr>
            <p:nvPr/>
          </p:nvSpPr>
          <p:spPr bwMode="auto">
            <a:xfrm>
              <a:off x="3502025" y="4918075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4"/>
            <p:cNvSpPr>
              <a:spLocks noChangeShapeType="1"/>
            </p:cNvSpPr>
            <p:nvPr/>
          </p:nvSpPr>
          <p:spPr bwMode="auto">
            <a:xfrm flipV="1">
              <a:off x="3519488" y="5313363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 flipV="1">
              <a:off x="3449638" y="4446588"/>
              <a:ext cx="5603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4292600" y="4440238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 flipV="1">
              <a:off x="4275138" y="4894263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4281488" y="5313363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3513138" y="5719763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 flipV="1">
              <a:off x="4281488" y="5686425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41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47" name="Text Box 142"/>
            <p:cNvSpPr txBox="1">
              <a:spLocks noChangeArrowheads="1"/>
            </p:cNvSpPr>
            <p:nvPr/>
          </p:nvSpPr>
          <p:spPr bwMode="auto">
            <a:xfrm>
              <a:off x="4446588" y="52101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4464050" y="57769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49" name="Line 144"/>
            <p:cNvSpPr>
              <a:spLocks noChangeShapeType="1"/>
            </p:cNvSpPr>
            <p:nvPr/>
          </p:nvSpPr>
          <p:spPr bwMode="auto">
            <a:xfrm>
              <a:off x="3362325" y="4976813"/>
              <a:ext cx="7938" cy="544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5"/>
            <p:cNvSpPr>
              <a:spLocks noChangeShapeType="1"/>
            </p:cNvSpPr>
            <p:nvPr/>
          </p:nvSpPr>
          <p:spPr bwMode="auto">
            <a:xfrm flipV="1">
              <a:off x="3516313" y="5622925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4140200" y="558323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52" name="Oval 147"/>
            <p:cNvSpPr>
              <a:spLocks noChangeArrowheads="1"/>
            </p:cNvSpPr>
            <p:nvPr/>
          </p:nvSpPr>
          <p:spPr bwMode="auto">
            <a:xfrm>
              <a:off x="5537200" y="5116513"/>
              <a:ext cx="280988" cy="26828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>
              <a:off x="5057775" y="4876800"/>
              <a:ext cx="506413" cy="2968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9"/>
            <p:cNvSpPr>
              <a:spLocks noChangeShapeType="1"/>
            </p:cNvSpPr>
            <p:nvPr/>
          </p:nvSpPr>
          <p:spPr bwMode="auto">
            <a:xfrm flipV="1">
              <a:off x="5056188" y="5291138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4292600" y="5372100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3979863" y="590867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57" name="Text Box 152"/>
            <p:cNvSpPr txBox="1">
              <a:spLocks noChangeArrowheads="1"/>
            </p:cNvSpPr>
            <p:nvPr/>
          </p:nvSpPr>
          <p:spPr bwMode="auto">
            <a:xfrm>
              <a:off x="4751388" y="54356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5232400" y="47609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159" name="Text Box 154"/>
            <p:cNvSpPr txBox="1">
              <a:spLocks noChangeArrowheads="1"/>
            </p:cNvSpPr>
            <p:nvPr/>
          </p:nvSpPr>
          <p:spPr bwMode="auto">
            <a:xfrm>
              <a:off x="5005388" y="57896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160" name="AutoShape 155"/>
            <p:cNvSpPr>
              <a:spLocks noChangeArrowheads="1"/>
            </p:cNvSpPr>
            <p:nvPr/>
          </p:nvSpPr>
          <p:spPr bwMode="auto">
            <a:xfrm flipH="1">
              <a:off x="5734050" y="5653088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61" name="Text Box 156"/>
            <p:cNvSpPr txBox="1">
              <a:spLocks noChangeArrowheads="1"/>
            </p:cNvSpPr>
            <p:nvPr/>
          </p:nvSpPr>
          <p:spPr bwMode="auto">
            <a:xfrm>
              <a:off x="5067300" y="51863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V="1">
              <a:off x="4160838" y="4579938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58"/>
            <p:cNvSpPr>
              <a:spLocks/>
            </p:cNvSpPr>
            <p:nvPr/>
          </p:nvSpPr>
          <p:spPr bwMode="auto">
            <a:xfrm>
              <a:off x="122238" y="4046538"/>
              <a:ext cx="2319337" cy="1960562"/>
            </a:xfrm>
            <a:custGeom>
              <a:avLst/>
              <a:gdLst>
                <a:gd name="T0" fmla="*/ 0 w 1461"/>
                <a:gd name="T1" fmla="*/ 2147483646 h 1235"/>
                <a:gd name="T2" fmla="*/ 0 w 1461"/>
                <a:gd name="T3" fmla="*/ 2147483646 h 1235"/>
                <a:gd name="T4" fmla="*/ 2147483646 w 1461"/>
                <a:gd name="T5" fmla="*/ 2147483646 h 1235"/>
                <a:gd name="T6" fmla="*/ 2147483646 w 1461"/>
                <a:gd name="T7" fmla="*/ 2147483646 h 1235"/>
                <a:gd name="T8" fmla="*/ 2147483646 w 1461"/>
                <a:gd name="T9" fmla="*/ 2147483646 h 1235"/>
                <a:gd name="T10" fmla="*/ 2147483646 w 1461"/>
                <a:gd name="T11" fmla="*/ 0 h 1235"/>
                <a:gd name="T12" fmla="*/ 0 w 1461"/>
                <a:gd name="T13" fmla="*/ 2147483646 h 1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1"/>
                <a:gd name="T22" fmla="*/ 0 h 1235"/>
                <a:gd name="T23" fmla="*/ 1461 w 1461"/>
                <a:gd name="T24" fmla="*/ 1235 h 1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1" h="1235">
                  <a:moveTo>
                    <a:pt x="0" y="392"/>
                  </a:moveTo>
                  <a:lnTo>
                    <a:pt x="0" y="1146"/>
                  </a:lnTo>
                  <a:lnTo>
                    <a:pt x="178" y="1235"/>
                  </a:lnTo>
                  <a:lnTo>
                    <a:pt x="1461" y="487"/>
                  </a:lnTo>
                  <a:lnTo>
                    <a:pt x="1437" y="309"/>
                  </a:lnTo>
                  <a:lnTo>
                    <a:pt x="778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159"/>
            <p:cNvSpPr>
              <a:spLocks noChangeArrowheads="1"/>
            </p:cNvSpPr>
            <p:nvPr/>
          </p:nvSpPr>
          <p:spPr bwMode="auto">
            <a:xfrm>
              <a:off x="284163" y="471487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65" name="Oval 160"/>
            <p:cNvSpPr>
              <a:spLocks noChangeArrowheads="1"/>
            </p:cNvSpPr>
            <p:nvPr/>
          </p:nvSpPr>
          <p:spPr bwMode="auto">
            <a:xfrm>
              <a:off x="1054100" y="5927725"/>
              <a:ext cx="280988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166" name="Oval 161"/>
            <p:cNvSpPr>
              <a:spLocks noChangeArrowheads="1"/>
            </p:cNvSpPr>
            <p:nvPr/>
          </p:nvSpPr>
          <p:spPr bwMode="auto">
            <a:xfrm>
              <a:off x="284163" y="5522913"/>
              <a:ext cx="279400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167" name="Oval 162"/>
            <p:cNvSpPr>
              <a:spLocks noChangeArrowheads="1"/>
            </p:cNvSpPr>
            <p:nvPr/>
          </p:nvSpPr>
          <p:spPr bwMode="auto">
            <a:xfrm>
              <a:off x="1054100" y="51181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168" name="Oval 163"/>
            <p:cNvSpPr>
              <a:spLocks noChangeArrowheads="1"/>
            </p:cNvSpPr>
            <p:nvPr/>
          </p:nvSpPr>
          <p:spPr bwMode="auto">
            <a:xfrm>
              <a:off x="1825625" y="5456238"/>
              <a:ext cx="280988" cy="26828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169" name="Oval 164"/>
            <p:cNvSpPr>
              <a:spLocks noChangeArrowheads="1"/>
            </p:cNvSpPr>
            <p:nvPr/>
          </p:nvSpPr>
          <p:spPr bwMode="auto">
            <a:xfrm>
              <a:off x="1825625" y="46799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170" name="Oval 165"/>
            <p:cNvSpPr>
              <a:spLocks noChangeArrowheads="1"/>
            </p:cNvSpPr>
            <p:nvPr/>
          </p:nvSpPr>
          <p:spPr bwMode="auto">
            <a:xfrm>
              <a:off x="1054100" y="43100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71" name="Line 166"/>
            <p:cNvSpPr>
              <a:spLocks noChangeShapeType="1"/>
            </p:cNvSpPr>
            <p:nvPr/>
          </p:nvSpPr>
          <p:spPr bwMode="auto">
            <a:xfrm>
              <a:off x="546100" y="4916488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7"/>
            <p:cNvSpPr>
              <a:spLocks noChangeShapeType="1"/>
            </p:cNvSpPr>
            <p:nvPr/>
          </p:nvSpPr>
          <p:spPr bwMode="auto">
            <a:xfrm flipV="1">
              <a:off x="563563" y="5311775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8"/>
            <p:cNvSpPr>
              <a:spLocks noChangeShapeType="1"/>
            </p:cNvSpPr>
            <p:nvPr/>
          </p:nvSpPr>
          <p:spPr bwMode="auto">
            <a:xfrm flipV="1">
              <a:off x="493713" y="4445000"/>
              <a:ext cx="560387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9"/>
            <p:cNvSpPr>
              <a:spLocks noChangeShapeType="1"/>
            </p:cNvSpPr>
            <p:nvPr/>
          </p:nvSpPr>
          <p:spPr bwMode="auto">
            <a:xfrm>
              <a:off x="1336675" y="443865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70"/>
            <p:cNvSpPr>
              <a:spLocks noChangeShapeType="1"/>
            </p:cNvSpPr>
            <p:nvPr/>
          </p:nvSpPr>
          <p:spPr bwMode="auto">
            <a:xfrm flipV="1">
              <a:off x="1319213" y="489267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71"/>
            <p:cNvSpPr>
              <a:spLocks noChangeShapeType="1"/>
            </p:cNvSpPr>
            <p:nvPr/>
          </p:nvSpPr>
          <p:spPr bwMode="auto">
            <a:xfrm>
              <a:off x="1325563" y="5311775"/>
              <a:ext cx="515937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557213" y="5718175"/>
              <a:ext cx="504825" cy="2921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V="1">
              <a:off x="1325563" y="568483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00075" y="58023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80" name="Text Box 175"/>
            <p:cNvSpPr txBox="1">
              <a:spLocks noChangeArrowheads="1"/>
            </p:cNvSpPr>
            <p:nvPr/>
          </p:nvSpPr>
          <p:spPr bwMode="auto">
            <a:xfrm>
              <a:off x="1490663" y="51831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81" name="Text Box 176"/>
            <p:cNvSpPr txBox="1">
              <a:spLocks noChangeArrowheads="1"/>
            </p:cNvSpPr>
            <p:nvPr/>
          </p:nvSpPr>
          <p:spPr bwMode="auto">
            <a:xfrm>
              <a:off x="1482725" y="57880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82" name="Line 177"/>
            <p:cNvSpPr>
              <a:spLocks noChangeShapeType="1"/>
            </p:cNvSpPr>
            <p:nvPr/>
          </p:nvSpPr>
          <p:spPr bwMode="auto">
            <a:xfrm>
              <a:off x="406400" y="4975225"/>
              <a:ext cx="7938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 flipV="1">
              <a:off x="560388" y="5621338"/>
              <a:ext cx="1266825" cy="23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Text Box 179"/>
            <p:cNvSpPr txBox="1">
              <a:spLocks noChangeArrowheads="1"/>
            </p:cNvSpPr>
            <p:nvPr/>
          </p:nvSpPr>
          <p:spPr bwMode="auto">
            <a:xfrm>
              <a:off x="1158875" y="55943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85" name="Oval 180"/>
            <p:cNvSpPr>
              <a:spLocks noChangeArrowheads="1"/>
            </p:cNvSpPr>
            <p:nvPr/>
          </p:nvSpPr>
          <p:spPr bwMode="auto">
            <a:xfrm>
              <a:off x="2581275" y="51149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101850" y="4875213"/>
              <a:ext cx="506413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V="1">
              <a:off x="2100263" y="528955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336675" y="5370513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 Box 184"/>
            <p:cNvSpPr txBox="1">
              <a:spLocks noChangeArrowheads="1"/>
            </p:cNvSpPr>
            <p:nvPr/>
          </p:nvSpPr>
          <p:spPr bwMode="auto">
            <a:xfrm>
              <a:off x="2049463" y="57880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190" name="AutoShape 185"/>
            <p:cNvSpPr>
              <a:spLocks noChangeArrowheads="1"/>
            </p:cNvSpPr>
            <p:nvPr/>
          </p:nvSpPr>
          <p:spPr bwMode="auto">
            <a:xfrm flipH="1">
              <a:off x="2605088" y="5637213"/>
              <a:ext cx="338137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2125663" y="51609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 flipV="1">
              <a:off x="1184275" y="457200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Text Box 188"/>
            <p:cNvSpPr txBox="1">
              <a:spLocks noChangeArrowheads="1"/>
            </p:cNvSpPr>
            <p:nvPr/>
          </p:nvSpPr>
          <p:spPr bwMode="auto">
            <a:xfrm>
              <a:off x="1116013" y="46863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194" name="Freeform 189"/>
            <p:cNvSpPr>
              <a:spLocks/>
            </p:cNvSpPr>
            <p:nvPr/>
          </p:nvSpPr>
          <p:spPr bwMode="auto">
            <a:xfrm>
              <a:off x="6108700" y="4070350"/>
              <a:ext cx="1535113" cy="1436688"/>
            </a:xfrm>
            <a:custGeom>
              <a:avLst/>
              <a:gdLst>
                <a:gd name="T0" fmla="*/ 2147483646 w 967"/>
                <a:gd name="T1" fmla="*/ 2147483646 h 905"/>
                <a:gd name="T2" fmla="*/ 2147483646 w 967"/>
                <a:gd name="T3" fmla="*/ 0 h 905"/>
                <a:gd name="T4" fmla="*/ 2147483646 w 967"/>
                <a:gd name="T5" fmla="*/ 2147483646 h 905"/>
                <a:gd name="T6" fmla="*/ 2147483646 w 967"/>
                <a:gd name="T7" fmla="*/ 2147483646 h 905"/>
                <a:gd name="T8" fmla="*/ 2147483646 w 967"/>
                <a:gd name="T9" fmla="*/ 2147483646 h 905"/>
                <a:gd name="T10" fmla="*/ 2147483646 w 967"/>
                <a:gd name="T11" fmla="*/ 2147483646 h 905"/>
                <a:gd name="T12" fmla="*/ 2147483646 w 967"/>
                <a:gd name="T13" fmla="*/ 2147483646 h 905"/>
                <a:gd name="T14" fmla="*/ 2147483646 w 967"/>
                <a:gd name="T15" fmla="*/ 2147483646 h 905"/>
                <a:gd name="T16" fmla="*/ 0 w 967"/>
                <a:gd name="T17" fmla="*/ 2147483646 h 905"/>
                <a:gd name="T18" fmla="*/ 2147483646 w 967"/>
                <a:gd name="T19" fmla="*/ 2147483646 h 905"/>
                <a:gd name="T20" fmla="*/ 2147483646 w 967"/>
                <a:gd name="T21" fmla="*/ 2147483646 h 9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67"/>
                <a:gd name="T34" fmla="*/ 0 h 905"/>
                <a:gd name="T35" fmla="*/ 967 w 967"/>
                <a:gd name="T36" fmla="*/ 905 h 9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7" h="905">
                  <a:moveTo>
                    <a:pt x="397" y="168"/>
                  </a:moveTo>
                  <a:lnTo>
                    <a:pt x="737" y="0"/>
                  </a:lnTo>
                  <a:lnTo>
                    <a:pt x="904" y="64"/>
                  </a:lnTo>
                  <a:lnTo>
                    <a:pt x="967" y="219"/>
                  </a:lnTo>
                  <a:lnTo>
                    <a:pt x="927" y="755"/>
                  </a:lnTo>
                  <a:lnTo>
                    <a:pt x="835" y="888"/>
                  </a:lnTo>
                  <a:lnTo>
                    <a:pt x="645" y="905"/>
                  </a:lnTo>
                  <a:lnTo>
                    <a:pt x="86" y="646"/>
                  </a:lnTo>
                  <a:lnTo>
                    <a:pt x="0" y="473"/>
                  </a:lnTo>
                  <a:lnTo>
                    <a:pt x="92" y="323"/>
                  </a:lnTo>
                  <a:lnTo>
                    <a:pt x="397" y="16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Oval 190"/>
            <p:cNvSpPr>
              <a:spLocks noChangeArrowheads="1"/>
            </p:cNvSpPr>
            <p:nvPr/>
          </p:nvSpPr>
          <p:spPr bwMode="auto">
            <a:xfrm>
              <a:off x="6340475" y="4686300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96" name="Oval 191"/>
            <p:cNvSpPr>
              <a:spLocks noChangeArrowheads="1"/>
            </p:cNvSpPr>
            <p:nvPr/>
          </p:nvSpPr>
          <p:spPr bwMode="auto">
            <a:xfrm>
              <a:off x="7110413" y="589915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97" name="Oval 192"/>
            <p:cNvSpPr>
              <a:spLocks noChangeArrowheads="1"/>
            </p:cNvSpPr>
            <p:nvPr/>
          </p:nvSpPr>
          <p:spPr bwMode="auto">
            <a:xfrm>
              <a:off x="6340475" y="5494338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198" name="Oval 193"/>
            <p:cNvSpPr>
              <a:spLocks noChangeArrowheads="1"/>
            </p:cNvSpPr>
            <p:nvPr/>
          </p:nvSpPr>
          <p:spPr bwMode="auto">
            <a:xfrm>
              <a:off x="7110413" y="5089525"/>
              <a:ext cx="280987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199" name="Oval 194"/>
            <p:cNvSpPr>
              <a:spLocks noChangeArrowheads="1"/>
            </p:cNvSpPr>
            <p:nvPr/>
          </p:nvSpPr>
          <p:spPr bwMode="auto">
            <a:xfrm>
              <a:off x="7881938" y="5427663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00" name="Oval 195"/>
            <p:cNvSpPr>
              <a:spLocks noChangeArrowheads="1"/>
            </p:cNvSpPr>
            <p:nvPr/>
          </p:nvSpPr>
          <p:spPr bwMode="auto">
            <a:xfrm>
              <a:off x="7881938" y="4651375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01" name="Oval 196"/>
            <p:cNvSpPr>
              <a:spLocks noChangeArrowheads="1"/>
            </p:cNvSpPr>
            <p:nvPr/>
          </p:nvSpPr>
          <p:spPr bwMode="auto">
            <a:xfrm>
              <a:off x="7110413" y="4281488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6602413" y="4887913"/>
              <a:ext cx="53181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8"/>
            <p:cNvSpPr>
              <a:spLocks noChangeShapeType="1"/>
            </p:cNvSpPr>
            <p:nvPr/>
          </p:nvSpPr>
          <p:spPr bwMode="auto">
            <a:xfrm flipV="1">
              <a:off x="6619875" y="5283200"/>
              <a:ext cx="506413" cy="279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6550025" y="4416425"/>
              <a:ext cx="5603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7392988" y="4410075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1"/>
            <p:cNvSpPr>
              <a:spLocks noChangeShapeType="1"/>
            </p:cNvSpPr>
            <p:nvPr/>
          </p:nvSpPr>
          <p:spPr bwMode="auto">
            <a:xfrm flipV="1">
              <a:off x="7375525" y="4864100"/>
              <a:ext cx="533400" cy="2857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>
              <a:off x="7381875" y="5283200"/>
              <a:ext cx="515938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6613525" y="5689600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4"/>
            <p:cNvSpPr>
              <a:spLocks noChangeShapeType="1"/>
            </p:cNvSpPr>
            <p:nvPr/>
          </p:nvSpPr>
          <p:spPr bwMode="auto">
            <a:xfrm flipV="1">
              <a:off x="7381875" y="5656263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 Box 205"/>
            <p:cNvSpPr txBox="1">
              <a:spLocks noChangeArrowheads="1"/>
            </p:cNvSpPr>
            <p:nvPr/>
          </p:nvSpPr>
          <p:spPr bwMode="auto">
            <a:xfrm>
              <a:off x="6681788" y="576103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11" name="Text Box 206"/>
            <p:cNvSpPr txBox="1">
              <a:spLocks noChangeArrowheads="1"/>
            </p:cNvSpPr>
            <p:nvPr/>
          </p:nvSpPr>
          <p:spPr bwMode="auto">
            <a:xfrm>
              <a:off x="7593013" y="49418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212" name="Text Box 207"/>
            <p:cNvSpPr txBox="1">
              <a:spLocks noChangeArrowheads="1"/>
            </p:cNvSpPr>
            <p:nvPr/>
          </p:nvSpPr>
          <p:spPr bwMode="auto">
            <a:xfrm>
              <a:off x="6535738" y="51847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213" name="Text Box 208"/>
            <p:cNvSpPr txBox="1">
              <a:spLocks noChangeArrowheads="1"/>
            </p:cNvSpPr>
            <p:nvPr/>
          </p:nvSpPr>
          <p:spPr bwMode="auto">
            <a:xfrm>
              <a:off x="7559675" y="514191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14" name="Text Box 209"/>
            <p:cNvSpPr txBox="1">
              <a:spLocks noChangeArrowheads="1"/>
            </p:cNvSpPr>
            <p:nvPr/>
          </p:nvSpPr>
          <p:spPr bwMode="auto">
            <a:xfrm>
              <a:off x="7564438" y="57467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215" name="Line 210"/>
            <p:cNvSpPr>
              <a:spLocks noChangeShapeType="1"/>
            </p:cNvSpPr>
            <p:nvPr/>
          </p:nvSpPr>
          <p:spPr bwMode="auto">
            <a:xfrm>
              <a:off x="6462713" y="4946650"/>
              <a:ext cx="7937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6616700" y="5592763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Text Box 212"/>
            <p:cNvSpPr txBox="1">
              <a:spLocks noChangeArrowheads="1"/>
            </p:cNvSpPr>
            <p:nvPr/>
          </p:nvSpPr>
          <p:spPr bwMode="auto">
            <a:xfrm>
              <a:off x="7177088" y="55403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18" name="Oval 213"/>
            <p:cNvSpPr>
              <a:spLocks noChangeArrowheads="1"/>
            </p:cNvSpPr>
            <p:nvPr/>
          </p:nvSpPr>
          <p:spPr bwMode="auto">
            <a:xfrm>
              <a:off x="8637588" y="5086350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>
              <a:off x="8158163" y="4846638"/>
              <a:ext cx="506412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 flipV="1">
              <a:off x="8156575" y="5260975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6"/>
            <p:cNvSpPr>
              <a:spLocks/>
            </p:cNvSpPr>
            <p:nvPr/>
          </p:nvSpPr>
          <p:spPr bwMode="auto">
            <a:xfrm>
              <a:off x="7392988" y="5341938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Text Box 217"/>
            <p:cNvSpPr txBox="1">
              <a:spLocks noChangeArrowheads="1"/>
            </p:cNvSpPr>
            <p:nvPr/>
          </p:nvSpPr>
          <p:spPr bwMode="auto">
            <a:xfrm>
              <a:off x="7080250" y="5878513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223" name="Text Box 218"/>
            <p:cNvSpPr txBox="1">
              <a:spLocks noChangeArrowheads="1"/>
            </p:cNvSpPr>
            <p:nvPr/>
          </p:nvSpPr>
          <p:spPr bwMode="auto">
            <a:xfrm>
              <a:off x="7851775" y="540543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224" name="Text Box 219"/>
            <p:cNvSpPr txBox="1">
              <a:spLocks noChangeArrowheads="1"/>
            </p:cNvSpPr>
            <p:nvPr/>
          </p:nvSpPr>
          <p:spPr bwMode="auto">
            <a:xfrm>
              <a:off x="8612188" y="5059363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225" name="Text Box 220"/>
            <p:cNvSpPr txBox="1">
              <a:spLocks noChangeArrowheads="1"/>
            </p:cNvSpPr>
            <p:nvPr/>
          </p:nvSpPr>
          <p:spPr bwMode="auto">
            <a:xfrm>
              <a:off x="8281988" y="47053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226" name="Text Box 221"/>
            <p:cNvSpPr txBox="1">
              <a:spLocks noChangeArrowheads="1"/>
            </p:cNvSpPr>
            <p:nvPr/>
          </p:nvSpPr>
          <p:spPr bwMode="auto">
            <a:xfrm>
              <a:off x="8105775" y="57594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227" name="AutoShape 222"/>
            <p:cNvSpPr>
              <a:spLocks noChangeArrowheads="1"/>
            </p:cNvSpPr>
            <p:nvPr/>
          </p:nvSpPr>
          <p:spPr bwMode="auto">
            <a:xfrm rot="5400000">
              <a:off x="7427913" y="3670300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28" name="Text Box 223"/>
            <p:cNvSpPr txBox="1">
              <a:spLocks noChangeArrowheads="1"/>
            </p:cNvSpPr>
            <p:nvPr/>
          </p:nvSpPr>
          <p:spPr bwMode="auto">
            <a:xfrm>
              <a:off x="8167688" y="51323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229" name="Line 224"/>
            <p:cNvSpPr>
              <a:spLocks noChangeShapeType="1"/>
            </p:cNvSpPr>
            <p:nvPr/>
          </p:nvSpPr>
          <p:spPr bwMode="auto">
            <a:xfrm flipV="1">
              <a:off x="7245350" y="4560888"/>
              <a:ext cx="0" cy="5175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Text Box 225"/>
            <p:cNvSpPr txBox="1">
              <a:spLocks noChangeArrowheads="1"/>
            </p:cNvSpPr>
            <p:nvPr/>
          </p:nvSpPr>
          <p:spPr bwMode="auto">
            <a:xfrm>
              <a:off x="7221538" y="46990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231" name="AutoShape 226"/>
            <p:cNvSpPr>
              <a:spLocks noChangeArrowheads="1"/>
            </p:cNvSpPr>
            <p:nvPr/>
          </p:nvSpPr>
          <p:spPr bwMode="auto">
            <a:xfrm rot="5400000">
              <a:off x="1039813" y="6527800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37</a:t>
            </a:fld>
            <a:endParaRPr lang="en-US"/>
          </a:p>
        </p:txBody>
      </p:sp>
      <p:grpSp>
        <p:nvGrpSpPr>
          <p:cNvPr id="232" name="Group 151"/>
          <p:cNvGrpSpPr>
            <a:grpSpLocks/>
          </p:cNvGrpSpPr>
          <p:nvPr/>
        </p:nvGrpSpPr>
        <p:grpSpPr bwMode="auto">
          <a:xfrm>
            <a:off x="1258023" y="2255730"/>
            <a:ext cx="6431105" cy="4553775"/>
            <a:chOff x="193675" y="708025"/>
            <a:chExt cx="8559800" cy="6061075"/>
          </a:xfrm>
        </p:grpSpPr>
        <p:sp>
          <p:nvSpPr>
            <p:cNvPr id="233" name="Freeform 2"/>
            <p:cNvSpPr>
              <a:spLocks/>
            </p:cNvSpPr>
            <p:nvPr/>
          </p:nvSpPr>
          <p:spPr bwMode="auto">
            <a:xfrm>
              <a:off x="201613" y="3505200"/>
              <a:ext cx="2951162" cy="1857375"/>
            </a:xfrm>
            <a:custGeom>
              <a:avLst/>
              <a:gdLst>
                <a:gd name="T0" fmla="*/ 2147483646 w 1859"/>
                <a:gd name="T1" fmla="*/ 2147483646 h 1170"/>
                <a:gd name="T2" fmla="*/ 0 w 1859"/>
                <a:gd name="T3" fmla="*/ 2147483646 h 1170"/>
                <a:gd name="T4" fmla="*/ 2147483646 w 1859"/>
                <a:gd name="T5" fmla="*/ 2147483646 h 1170"/>
                <a:gd name="T6" fmla="*/ 2147483646 w 1859"/>
                <a:gd name="T7" fmla="*/ 2147483646 h 1170"/>
                <a:gd name="T8" fmla="*/ 2147483646 w 1859"/>
                <a:gd name="T9" fmla="*/ 2147483646 h 1170"/>
                <a:gd name="T10" fmla="*/ 2147483646 w 1859"/>
                <a:gd name="T11" fmla="*/ 2147483646 h 1170"/>
                <a:gd name="T12" fmla="*/ 2147483646 w 1859"/>
                <a:gd name="T13" fmla="*/ 2147483646 h 1170"/>
                <a:gd name="T14" fmla="*/ 2147483646 w 1859"/>
                <a:gd name="T15" fmla="*/ 2147483646 h 1170"/>
                <a:gd name="T16" fmla="*/ 2147483646 w 1859"/>
                <a:gd name="T17" fmla="*/ 2147483646 h 1170"/>
                <a:gd name="T18" fmla="*/ 2147483646 w 1859"/>
                <a:gd name="T19" fmla="*/ 2147483646 h 1170"/>
                <a:gd name="T20" fmla="*/ 2147483646 w 1859"/>
                <a:gd name="T21" fmla="*/ 2147483646 h 1170"/>
                <a:gd name="T22" fmla="*/ 2147483646 w 1859"/>
                <a:gd name="T23" fmla="*/ 2147483646 h 1170"/>
                <a:gd name="T24" fmla="*/ 2147483646 w 1859"/>
                <a:gd name="T25" fmla="*/ 2147483646 h 1170"/>
                <a:gd name="T26" fmla="*/ 2147483646 w 1859"/>
                <a:gd name="T27" fmla="*/ 0 h 1170"/>
                <a:gd name="T28" fmla="*/ 2147483646 w 1859"/>
                <a:gd name="T29" fmla="*/ 2147483646 h 1170"/>
                <a:gd name="T30" fmla="*/ 2147483646 w 1859"/>
                <a:gd name="T31" fmla="*/ 2147483646 h 1170"/>
                <a:gd name="T32" fmla="*/ 2147483646 w 1859"/>
                <a:gd name="T33" fmla="*/ 2147483646 h 1170"/>
                <a:gd name="T34" fmla="*/ 2147483646 w 1859"/>
                <a:gd name="T35" fmla="*/ 2147483646 h 11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59"/>
                <a:gd name="T55" fmla="*/ 0 h 1170"/>
                <a:gd name="T56" fmla="*/ 1859 w 1859"/>
                <a:gd name="T57" fmla="*/ 1170 h 11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59" h="1170">
                  <a:moveTo>
                    <a:pt x="12" y="398"/>
                  </a:moveTo>
                  <a:lnTo>
                    <a:pt x="0" y="1015"/>
                  </a:lnTo>
                  <a:lnTo>
                    <a:pt x="119" y="1170"/>
                  </a:lnTo>
                  <a:lnTo>
                    <a:pt x="309" y="1146"/>
                  </a:lnTo>
                  <a:lnTo>
                    <a:pt x="1075" y="695"/>
                  </a:lnTo>
                  <a:lnTo>
                    <a:pt x="1235" y="695"/>
                  </a:lnTo>
                  <a:lnTo>
                    <a:pt x="1556" y="885"/>
                  </a:lnTo>
                  <a:lnTo>
                    <a:pt x="1698" y="891"/>
                  </a:lnTo>
                  <a:lnTo>
                    <a:pt x="1829" y="814"/>
                  </a:lnTo>
                  <a:lnTo>
                    <a:pt x="1859" y="701"/>
                  </a:lnTo>
                  <a:lnTo>
                    <a:pt x="1859" y="624"/>
                  </a:lnTo>
                  <a:lnTo>
                    <a:pt x="1692" y="469"/>
                  </a:lnTo>
                  <a:lnTo>
                    <a:pt x="813" y="36"/>
                  </a:lnTo>
                  <a:lnTo>
                    <a:pt x="653" y="0"/>
                  </a:lnTo>
                  <a:lnTo>
                    <a:pt x="517" y="36"/>
                  </a:lnTo>
                  <a:lnTo>
                    <a:pt x="154" y="232"/>
                  </a:lnTo>
                  <a:lnTo>
                    <a:pt x="53" y="315"/>
                  </a:lnTo>
                  <a:lnTo>
                    <a:pt x="12" y="39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3"/>
            <p:cNvSpPr>
              <a:spLocks noChangeArrowheads="1"/>
            </p:cNvSpPr>
            <p:nvPr/>
          </p:nvSpPr>
          <p:spPr bwMode="auto">
            <a:xfrm>
              <a:off x="354013" y="4106863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235" name="Oval 4"/>
            <p:cNvSpPr>
              <a:spLocks noChangeArrowheads="1"/>
            </p:cNvSpPr>
            <p:nvPr/>
          </p:nvSpPr>
          <p:spPr bwMode="auto">
            <a:xfrm>
              <a:off x="1123950" y="5319713"/>
              <a:ext cx="280988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236" name="Oval 5"/>
            <p:cNvSpPr>
              <a:spLocks noChangeArrowheads="1"/>
            </p:cNvSpPr>
            <p:nvPr/>
          </p:nvSpPr>
          <p:spPr bwMode="auto">
            <a:xfrm>
              <a:off x="354013" y="4914900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37" name="Oval 6"/>
            <p:cNvSpPr>
              <a:spLocks noChangeArrowheads="1"/>
            </p:cNvSpPr>
            <p:nvPr/>
          </p:nvSpPr>
          <p:spPr bwMode="auto">
            <a:xfrm>
              <a:off x="1123950" y="45100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38" name="Oval 7"/>
            <p:cNvSpPr>
              <a:spLocks noChangeArrowheads="1"/>
            </p:cNvSpPr>
            <p:nvPr/>
          </p:nvSpPr>
          <p:spPr bwMode="auto">
            <a:xfrm>
              <a:off x="1895475" y="48482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239" name="Oval 8"/>
            <p:cNvSpPr>
              <a:spLocks noChangeArrowheads="1"/>
            </p:cNvSpPr>
            <p:nvPr/>
          </p:nvSpPr>
          <p:spPr bwMode="auto">
            <a:xfrm>
              <a:off x="1895475" y="407193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40" name="Oval 9"/>
            <p:cNvSpPr>
              <a:spLocks noChangeArrowheads="1"/>
            </p:cNvSpPr>
            <p:nvPr/>
          </p:nvSpPr>
          <p:spPr bwMode="auto">
            <a:xfrm>
              <a:off x="1123950" y="37020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41" name="Line 10"/>
            <p:cNvSpPr>
              <a:spLocks noChangeShapeType="1"/>
            </p:cNvSpPr>
            <p:nvPr/>
          </p:nvSpPr>
          <p:spPr bwMode="auto">
            <a:xfrm>
              <a:off x="615950" y="4308475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11"/>
            <p:cNvSpPr>
              <a:spLocks noChangeShapeType="1"/>
            </p:cNvSpPr>
            <p:nvPr/>
          </p:nvSpPr>
          <p:spPr bwMode="auto">
            <a:xfrm flipV="1">
              <a:off x="633413" y="4703763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12"/>
            <p:cNvSpPr>
              <a:spLocks noChangeShapeType="1"/>
            </p:cNvSpPr>
            <p:nvPr/>
          </p:nvSpPr>
          <p:spPr bwMode="auto">
            <a:xfrm flipV="1">
              <a:off x="563563" y="3836988"/>
              <a:ext cx="5603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13"/>
            <p:cNvSpPr>
              <a:spLocks noChangeShapeType="1"/>
            </p:cNvSpPr>
            <p:nvPr/>
          </p:nvSpPr>
          <p:spPr bwMode="auto">
            <a:xfrm>
              <a:off x="1406525" y="3830638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14"/>
            <p:cNvSpPr>
              <a:spLocks noChangeShapeType="1"/>
            </p:cNvSpPr>
            <p:nvPr/>
          </p:nvSpPr>
          <p:spPr bwMode="auto">
            <a:xfrm flipV="1">
              <a:off x="1389063" y="4284663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15"/>
            <p:cNvSpPr>
              <a:spLocks noChangeShapeType="1"/>
            </p:cNvSpPr>
            <p:nvPr/>
          </p:nvSpPr>
          <p:spPr bwMode="auto">
            <a:xfrm>
              <a:off x="1395413" y="4703763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16"/>
            <p:cNvSpPr>
              <a:spLocks noChangeShapeType="1"/>
            </p:cNvSpPr>
            <p:nvPr/>
          </p:nvSpPr>
          <p:spPr bwMode="auto">
            <a:xfrm>
              <a:off x="627063" y="5110163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17"/>
            <p:cNvSpPr>
              <a:spLocks noChangeShapeType="1"/>
            </p:cNvSpPr>
            <p:nvPr/>
          </p:nvSpPr>
          <p:spPr bwMode="auto">
            <a:xfrm flipV="1">
              <a:off x="1395413" y="5076825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66750" y="37306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50" name="Text Box 19"/>
            <p:cNvSpPr txBox="1">
              <a:spLocks noChangeArrowheads="1"/>
            </p:cNvSpPr>
            <p:nvPr/>
          </p:nvSpPr>
          <p:spPr bwMode="auto">
            <a:xfrm>
              <a:off x="671513" y="43434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51" name="Text Box 20"/>
            <p:cNvSpPr txBox="1">
              <a:spLocks noChangeArrowheads="1"/>
            </p:cNvSpPr>
            <p:nvPr/>
          </p:nvSpPr>
          <p:spPr bwMode="auto">
            <a:xfrm>
              <a:off x="1565275" y="3721100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52" name="Text Box 21"/>
            <p:cNvSpPr txBox="1">
              <a:spLocks noChangeArrowheads="1"/>
            </p:cNvSpPr>
            <p:nvPr/>
          </p:nvSpPr>
          <p:spPr bwMode="auto">
            <a:xfrm>
              <a:off x="1593850" y="43370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253" name="Text Box 22"/>
            <p:cNvSpPr txBox="1">
              <a:spLocks noChangeArrowheads="1"/>
            </p:cNvSpPr>
            <p:nvPr/>
          </p:nvSpPr>
          <p:spPr bwMode="auto">
            <a:xfrm>
              <a:off x="673100" y="46212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254" name="Text Box 23"/>
            <p:cNvSpPr txBox="1">
              <a:spLocks noChangeArrowheads="1"/>
            </p:cNvSpPr>
            <p:nvPr/>
          </p:nvSpPr>
          <p:spPr bwMode="auto">
            <a:xfrm>
              <a:off x="1560513" y="46005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55" name="Text Box 24"/>
            <p:cNvSpPr txBox="1">
              <a:spLocks noChangeArrowheads="1"/>
            </p:cNvSpPr>
            <p:nvPr/>
          </p:nvSpPr>
          <p:spPr bwMode="auto">
            <a:xfrm>
              <a:off x="1577975" y="51419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256" name="Text Box 25"/>
            <p:cNvSpPr txBox="1">
              <a:spLocks noChangeArrowheads="1"/>
            </p:cNvSpPr>
            <p:nvPr/>
          </p:nvSpPr>
          <p:spPr bwMode="auto">
            <a:xfrm>
              <a:off x="193675" y="446246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57" name="Line 26"/>
            <p:cNvSpPr>
              <a:spLocks noChangeShapeType="1"/>
            </p:cNvSpPr>
            <p:nvPr/>
          </p:nvSpPr>
          <p:spPr bwMode="auto">
            <a:xfrm>
              <a:off x="476250" y="4367213"/>
              <a:ext cx="7938" cy="544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7"/>
            <p:cNvSpPr>
              <a:spLocks noChangeShapeType="1"/>
            </p:cNvSpPr>
            <p:nvPr/>
          </p:nvSpPr>
          <p:spPr bwMode="auto">
            <a:xfrm flipV="1">
              <a:off x="630238" y="5013325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28"/>
            <p:cNvSpPr>
              <a:spLocks noChangeArrowheads="1"/>
            </p:cNvSpPr>
            <p:nvPr/>
          </p:nvSpPr>
          <p:spPr bwMode="auto">
            <a:xfrm>
              <a:off x="2651125" y="4506913"/>
              <a:ext cx="280988" cy="268287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60" name="Line 29"/>
            <p:cNvSpPr>
              <a:spLocks noChangeShapeType="1"/>
            </p:cNvSpPr>
            <p:nvPr/>
          </p:nvSpPr>
          <p:spPr bwMode="auto">
            <a:xfrm>
              <a:off x="2171700" y="4267200"/>
              <a:ext cx="506413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30"/>
            <p:cNvSpPr>
              <a:spLocks noChangeShapeType="1"/>
            </p:cNvSpPr>
            <p:nvPr/>
          </p:nvSpPr>
          <p:spPr bwMode="auto">
            <a:xfrm flipV="1">
              <a:off x="2170113" y="4681538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31"/>
            <p:cNvSpPr>
              <a:spLocks/>
            </p:cNvSpPr>
            <p:nvPr/>
          </p:nvSpPr>
          <p:spPr bwMode="auto">
            <a:xfrm>
              <a:off x="1406525" y="4762500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Text Box 32"/>
            <p:cNvSpPr txBox="1">
              <a:spLocks noChangeArrowheads="1"/>
            </p:cNvSpPr>
            <p:nvPr/>
          </p:nvSpPr>
          <p:spPr bwMode="auto">
            <a:xfrm>
              <a:off x="2295525" y="41513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264" name="Text Box 33"/>
            <p:cNvSpPr txBox="1">
              <a:spLocks noChangeArrowheads="1"/>
            </p:cNvSpPr>
            <p:nvPr/>
          </p:nvSpPr>
          <p:spPr bwMode="auto">
            <a:xfrm>
              <a:off x="2119313" y="51800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265" name="Text Box 34"/>
            <p:cNvSpPr txBox="1">
              <a:spLocks noChangeArrowheads="1"/>
            </p:cNvSpPr>
            <p:nvPr/>
          </p:nvSpPr>
          <p:spPr bwMode="auto">
            <a:xfrm>
              <a:off x="2117725" y="46164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266" name="AutoShape 35"/>
            <p:cNvSpPr>
              <a:spLocks noChangeArrowheads="1"/>
            </p:cNvSpPr>
            <p:nvPr/>
          </p:nvSpPr>
          <p:spPr bwMode="auto">
            <a:xfrm rot="5400000">
              <a:off x="528638" y="3275013"/>
              <a:ext cx="338137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67" name="Line 36"/>
            <p:cNvSpPr>
              <a:spLocks noChangeShapeType="1"/>
            </p:cNvSpPr>
            <p:nvPr/>
          </p:nvSpPr>
          <p:spPr bwMode="auto">
            <a:xfrm flipV="1">
              <a:off x="1254125" y="3963988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37"/>
            <p:cNvSpPr>
              <a:spLocks noChangeArrowheads="1"/>
            </p:cNvSpPr>
            <p:nvPr/>
          </p:nvSpPr>
          <p:spPr bwMode="auto">
            <a:xfrm>
              <a:off x="5881688" y="3732213"/>
              <a:ext cx="2871787" cy="2120900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69" name="Oval 38"/>
            <p:cNvSpPr>
              <a:spLocks noChangeArrowheads="1"/>
            </p:cNvSpPr>
            <p:nvPr/>
          </p:nvSpPr>
          <p:spPr bwMode="auto">
            <a:xfrm>
              <a:off x="6059488" y="427037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270" name="Oval 39"/>
            <p:cNvSpPr>
              <a:spLocks noChangeArrowheads="1"/>
            </p:cNvSpPr>
            <p:nvPr/>
          </p:nvSpPr>
          <p:spPr bwMode="auto">
            <a:xfrm>
              <a:off x="6829425" y="5483225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271" name="Oval 40"/>
            <p:cNvSpPr>
              <a:spLocks noChangeArrowheads="1"/>
            </p:cNvSpPr>
            <p:nvPr/>
          </p:nvSpPr>
          <p:spPr bwMode="auto">
            <a:xfrm>
              <a:off x="6059488" y="5078413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72" name="Oval 41"/>
            <p:cNvSpPr>
              <a:spLocks noChangeArrowheads="1"/>
            </p:cNvSpPr>
            <p:nvPr/>
          </p:nvSpPr>
          <p:spPr bwMode="auto">
            <a:xfrm>
              <a:off x="6829425" y="46736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73" name="Oval 42"/>
            <p:cNvSpPr>
              <a:spLocks noChangeArrowheads="1"/>
            </p:cNvSpPr>
            <p:nvPr/>
          </p:nvSpPr>
          <p:spPr bwMode="auto">
            <a:xfrm>
              <a:off x="7600950" y="5011738"/>
              <a:ext cx="280988" cy="268287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274" name="Oval 43"/>
            <p:cNvSpPr>
              <a:spLocks noChangeArrowheads="1"/>
            </p:cNvSpPr>
            <p:nvPr/>
          </p:nvSpPr>
          <p:spPr bwMode="auto">
            <a:xfrm>
              <a:off x="7600950" y="42354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75" name="Oval 44"/>
            <p:cNvSpPr>
              <a:spLocks noChangeArrowheads="1"/>
            </p:cNvSpPr>
            <p:nvPr/>
          </p:nvSpPr>
          <p:spPr bwMode="auto">
            <a:xfrm>
              <a:off x="6829425" y="38655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76" name="Line 45"/>
            <p:cNvSpPr>
              <a:spLocks noChangeShapeType="1"/>
            </p:cNvSpPr>
            <p:nvPr/>
          </p:nvSpPr>
          <p:spPr bwMode="auto">
            <a:xfrm>
              <a:off x="6321425" y="4471988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46"/>
            <p:cNvSpPr>
              <a:spLocks noChangeShapeType="1"/>
            </p:cNvSpPr>
            <p:nvPr/>
          </p:nvSpPr>
          <p:spPr bwMode="auto">
            <a:xfrm flipV="1">
              <a:off x="6338888" y="4867275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47"/>
            <p:cNvSpPr>
              <a:spLocks noChangeShapeType="1"/>
            </p:cNvSpPr>
            <p:nvPr/>
          </p:nvSpPr>
          <p:spPr bwMode="auto">
            <a:xfrm flipV="1">
              <a:off x="6269038" y="4000500"/>
              <a:ext cx="560387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48"/>
            <p:cNvSpPr>
              <a:spLocks noChangeShapeType="1"/>
            </p:cNvSpPr>
            <p:nvPr/>
          </p:nvSpPr>
          <p:spPr bwMode="auto">
            <a:xfrm>
              <a:off x="7112000" y="399415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49"/>
            <p:cNvSpPr>
              <a:spLocks noChangeShapeType="1"/>
            </p:cNvSpPr>
            <p:nvPr/>
          </p:nvSpPr>
          <p:spPr bwMode="auto">
            <a:xfrm flipV="1">
              <a:off x="7094538" y="444817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50"/>
            <p:cNvSpPr>
              <a:spLocks noChangeShapeType="1"/>
            </p:cNvSpPr>
            <p:nvPr/>
          </p:nvSpPr>
          <p:spPr bwMode="auto">
            <a:xfrm>
              <a:off x="7100888" y="4867275"/>
              <a:ext cx="515937" cy="2111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51"/>
            <p:cNvSpPr>
              <a:spLocks noChangeShapeType="1"/>
            </p:cNvSpPr>
            <p:nvPr/>
          </p:nvSpPr>
          <p:spPr bwMode="auto">
            <a:xfrm>
              <a:off x="6332538" y="5273675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52"/>
            <p:cNvSpPr>
              <a:spLocks noChangeShapeType="1"/>
            </p:cNvSpPr>
            <p:nvPr/>
          </p:nvSpPr>
          <p:spPr bwMode="auto">
            <a:xfrm flipV="1">
              <a:off x="7100888" y="5240338"/>
              <a:ext cx="52705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Text Box 53"/>
            <p:cNvSpPr txBox="1">
              <a:spLocks noChangeArrowheads="1"/>
            </p:cNvSpPr>
            <p:nvPr/>
          </p:nvSpPr>
          <p:spPr bwMode="auto">
            <a:xfrm>
              <a:off x="7265988" y="47005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85" name="Line 54"/>
            <p:cNvSpPr>
              <a:spLocks noChangeShapeType="1"/>
            </p:cNvSpPr>
            <p:nvPr/>
          </p:nvSpPr>
          <p:spPr bwMode="auto">
            <a:xfrm>
              <a:off x="6181725" y="4530725"/>
              <a:ext cx="7938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55"/>
            <p:cNvSpPr>
              <a:spLocks noChangeShapeType="1"/>
            </p:cNvSpPr>
            <p:nvPr/>
          </p:nvSpPr>
          <p:spPr bwMode="auto">
            <a:xfrm flipV="1">
              <a:off x="6335713" y="5176838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Oval 56"/>
            <p:cNvSpPr>
              <a:spLocks noChangeArrowheads="1"/>
            </p:cNvSpPr>
            <p:nvPr/>
          </p:nvSpPr>
          <p:spPr bwMode="auto">
            <a:xfrm>
              <a:off x="8356600" y="46704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88" name="Line 57"/>
            <p:cNvSpPr>
              <a:spLocks noChangeShapeType="1"/>
            </p:cNvSpPr>
            <p:nvPr/>
          </p:nvSpPr>
          <p:spPr bwMode="auto">
            <a:xfrm>
              <a:off x="7877175" y="4430713"/>
              <a:ext cx="506413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58"/>
            <p:cNvSpPr>
              <a:spLocks noChangeShapeType="1"/>
            </p:cNvSpPr>
            <p:nvPr/>
          </p:nvSpPr>
          <p:spPr bwMode="auto">
            <a:xfrm flipV="1">
              <a:off x="7875588" y="4845050"/>
              <a:ext cx="488950" cy="2349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59"/>
            <p:cNvSpPr>
              <a:spLocks/>
            </p:cNvSpPr>
            <p:nvPr/>
          </p:nvSpPr>
          <p:spPr bwMode="auto">
            <a:xfrm>
              <a:off x="7112000" y="4926013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Text Box 60"/>
            <p:cNvSpPr txBox="1">
              <a:spLocks noChangeArrowheads="1"/>
            </p:cNvSpPr>
            <p:nvPr/>
          </p:nvSpPr>
          <p:spPr bwMode="auto">
            <a:xfrm>
              <a:off x="7823200" y="47164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292" name="Line 61"/>
            <p:cNvSpPr>
              <a:spLocks noChangeShapeType="1"/>
            </p:cNvSpPr>
            <p:nvPr/>
          </p:nvSpPr>
          <p:spPr bwMode="auto">
            <a:xfrm flipV="1">
              <a:off x="6962775" y="413385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AutoShape 62"/>
            <p:cNvSpPr>
              <a:spLocks noChangeArrowheads="1"/>
            </p:cNvSpPr>
            <p:nvPr/>
          </p:nvSpPr>
          <p:spPr bwMode="auto">
            <a:xfrm rot="-2240457">
              <a:off x="6042025" y="5781675"/>
              <a:ext cx="338138" cy="293688"/>
            </a:xfrm>
            <a:prstGeom prst="rightArrow">
              <a:avLst>
                <a:gd name="adj1" fmla="val 50000"/>
                <a:gd name="adj2" fmla="val 28784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94" name="Freeform 63"/>
            <p:cNvSpPr>
              <a:spLocks/>
            </p:cNvSpPr>
            <p:nvPr/>
          </p:nvSpPr>
          <p:spPr bwMode="auto">
            <a:xfrm>
              <a:off x="2873375" y="4675188"/>
              <a:ext cx="2809875" cy="2093912"/>
            </a:xfrm>
            <a:custGeom>
              <a:avLst/>
              <a:gdLst>
                <a:gd name="T0" fmla="*/ 0 w 1770"/>
                <a:gd name="T1" fmla="*/ 2147483646 h 1319"/>
                <a:gd name="T2" fmla="*/ 2147483646 w 1770"/>
                <a:gd name="T3" fmla="*/ 2147483646 h 1319"/>
                <a:gd name="T4" fmla="*/ 2147483646 w 1770"/>
                <a:gd name="T5" fmla="*/ 2147483646 h 1319"/>
                <a:gd name="T6" fmla="*/ 2147483646 w 1770"/>
                <a:gd name="T7" fmla="*/ 2147483646 h 1319"/>
                <a:gd name="T8" fmla="*/ 2147483646 w 1770"/>
                <a:gd name="T9" fmla="*/ 2147483646 h 1319"/>
                <a:gd name="T10" fmla="*/ 2147483646 w 1770"/>
                <a:gd name="T11" fmla="*/ 2147483646 h 1319"/>
                <a:gd name="T12" fmla="*/ 2147483646 w 1770"/>
                <a:gd name="T13" fmla="*/ 2147483646 h 1319"/>
                <a:gd name="T14" fmla="*/ 2147483646 w 1770"/>
                <a:gd name="T15" fmla="*/ 2147483646 h 1319"/>
                <a:gd name="T16" fmla="*/ 2147483646 w 1770"/>
                <a:gd name="T17" fmla="*/ 2147483646 h 1319"/>
                <a:gd name="T18" fmla="*/ 2147483646 w 1770"/>
                <a:gd name="T19" fmla="*/ 2147483646 h 1319"/>
                <a:gd name="T20" fmla="*/ 2147483646 w 1770"/>
                <a:gd name="T21" fmla="*/ 2147483646 h 1319"/>
                <a:gd name="T22" fmla="*/ 2147483646 w 1770"/>
                <a:gd name="T23" fmla="*/ 2147483646 h 1319"/>
                <a:gd name="T24" fmla="*/ 2147483646 w 1770"/>
                <a:gd name="T25" fmla="*/ 2147483646 h 1319"/>
                <a:gd name="T26" fmla="*/ 2147483646 w 1770"/>
                <a:gd name="T27" fmla="*/ 2147483646 h 1319"/>
                <a:gd name="T28" fmla="*/ 2147483646 w 1770"/>
                <a:gd name="T29" fmla="*/ 2147483646 h 1319"/>
                <a:gd name="T30" fmla="*/ 2147483646 w 1770"/>
                <a:gd name="T31" fmla="*/ 2147483646 h 1319"/>
                <a:gd name="T32" fmla="*/ 2147483646 w 1770"/>
                <a:gd name="T33" fmla="*/ 0 h 1319"/>
                <a:gd name="T34" fmla="*/ 2147483646 w 1770"/>
                <a:gd name="T35" fmla="*/ 2147483646 h 1319"/>
                <a:gd name="T36" fmla="*/ 2147483646 w 1770"/>
                <a:gd name="T37" fmla="*/ 2147483646 h 1319"/>
                <a:gd name="T38" fmla="*/ 2147483646 w 1770"/>
                <a:gd name="T39" fmla="*/ 2147483646 h 1319"/>
                <a:gd name="T40" fmla="*/ 0 w 1770"/>
                <a:gd name="T41" fmla="*/ 2147483646 h 13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70"/>
                <a:gd name="T64" fmla="*/ 0 h 1319"/>
                <a:gd name="T65" fmla="*/ 1770 w 1770"/>
                <a:gd name="T66" fmla="*/ 1319 h 13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70" h="1319">
                  <a:moveTo>
                    <a:pt x="0" y="417"/>
                  </a:moveTo>
                  <a:lnTo>
                    <a:pt x="42" y="1035"/>
                  </a:lnTo>
                  <a:lnTo>
                    <a:pt x="109" y="1094"/>
                  </a:lnTo>
                  <a:lnTo>
                    <a:pt x="551" y="1294"/>
                  </a:lnTo>
                  <a:lnTo>
                    <a:pt x="685" y="1319"/>
                  </a:lnTo>
                  <a:lnTo>
                    <a:pt x="827" y="1286"/>
                  </a:lnTo>
                  <a:lnTo>
                    <a:pt x="877" y="1160"/>
                  </a:lnTo>
                  <a:lnTo>
                    <a:pt x="760" y="877"/>
                  </a:lnTo>
                  <a:lnTo>
                    <a:pt x="793" y="827"/>
                  </a:lnTo>
                  <a:lnTo>
                    <a:pt x="1052" y="676"/>
                  </a:lnTo>
                  <a:lnTo>
                    <a:pt x="1269" y="676"/>
                  </a:lnTo>
                  <a:lnTo>
                    <a:pt x="1570" y="843"/>
                  </a:lnTo>
                  <a:lnTo>
                    <a:pt x="1728" y="785"/>
                  </a:lnTo>
                  <a:lnTo>
                    <a:pt x="1770" y="635"/>
                  </a:lnTo>
                  <a:lnTo>
                    <a:pt x="1737" y="501"/>
                  </a:lnTo>
                  <a:lnTo>
                    <a:pt x="860" y="42"/>
                  </a:lnTo>
                  <a:lnTo>
                    <a:pt x="677" y="0"/>
                  </a:lnTo>
                  <a:lnTo>
                    <a:pt x="468" y="42"/>
                  </a:lnTo>
                  <a:lnTo>
                    <a:pt x="142" y="259"/>
                  </a:lnTo>
                  <a:lnTo>
                    <a:pt x="42" y="351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AutoShape 64"/>
            <p:cNvSpPr>
              <a:spLocks noChangeArrowheads="1"/>
            </p:cNvSpPr>
            <p:nvPr/>
          </p:nvSpPr>
          <p:spPr bwMode="auto">
            <a:xfrm>
              <a:off x="2290763" y="5735638"/>
              <a:ext cx="338137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96" name="Oval 65"/>
            <p:cNvSpPr>
              <a:spLocks noChangeArrowheads="1"/>
            </p:cNvSpPr>
            <p:nvPr/>
          </p:nvSpPr>
          <p:spPr bwMode="auto">
            <a:xfrm>
              <a:off x="3013075" y="520382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297" name="Oval 66"/>
            <p:cNvSpPr>
              <a:spLocks noChangeArrowheads="1"/>
            </p:cNvSpPr>
            <p:nvPr/>
          </p:nvSpPr>
          <p:spPr bwMode="auto">
            <a:xfrm>
              <a:off x="3783013" y="6416675"/>
              <a:ext cx="280987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298" name="Oval 67"/>
            <p:cNvSpPr>
              <a:spLocks noChangeArrowheads="1"/>
            </p:cNvSpPr>
            <p:nvPr/>
          </p:nvSpPr>
          <p:spPr bwMode="auto">
            <a:xfrm>
              <a:off x="3013075" y="6011863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99" name="Oval 68"/>
            <p:cNvSpPr>
              <a:spLocks noChangeArrowheads="1"/>
            </p:cNvSpPr>
            <p:nvPr/>
          </p:nvSpPr>
          <p:spPr bwMode="auto">
            <a:xfrm>
              <a:off x="3783013" y="560705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00" name="Oval 69"/>
            <p:cNvSpPr>
              <a:spLocks noChangeArrowheads="1"/>
            </p:cNvSpPr>
            <p:nvPr/>
          </p:nvSpPr>
          <p:spPr bwMode="auto">
            <a:xfrm>
              <a:off x="4554538" y="5945188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01" name="Oval 70"/>
            <p:cNvSpPr>
              <a:spLocks noChangeArrowheads="1"/>
            </p:cNvSpPr>
            <p:nvPr/>
          </p:nvSpPr>
          <p:spPr bwMode="auto">
            <a:xfrm>
              <a:off x="4554538" y="516890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02" name="Oval 71"/>
            <p:cNvSpPr>
              <a:spLocks noChangeArrowheads="1"/>
            </p:cNvSpPr>
            <p:nvPr/>
          </p:nvSpPr>
          <p:spPr bwMode="auto">
            <a:xfrm>
              <a:off x="3783013" y="4799013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03" name="Line 72"/>
            <p:cNvSpPr>
              <a:spLocks noChangeShapeType="1"/>
            </p:cNvSpPr>
            <p:nvPr/>
          </p:nvSpPr>
          <p:spPr bwMode="auto">
            <a:xfrm>
              <a:off x="3275013" y="5405438"/>
              <a:ext cx="53181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73"/>
            <p:cNvSpPr>
              <a:spLocks noChangeShapeType="1"/>
            </p:cNvSpPr>
            <p:nvPr/>
          </p:nvSpPr>
          <p:spPr bwMode="auto">
            <a:xfrm flipV="1">
              <a:off x="3292475" y="5800725"/>
              <a:ext cx="5064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74"/>
            <p:cNvSpPr>
              <a:spLocks noChangeShapeType="1"/>
            </p:cNvSpPr>
            <p:nvPr/>
          </p:nvSpPr>
          <p:spPr bwMode="auto">
            <a:xfrm flipV="1">
              <a:off x="3222625" y="4933950"/>
              <a:ext cx="5603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75"/>
            <p:cNvSpPr>
              <a:spLocks noChangeShapeType="1"/>
            </p:cNvSpPr>
            <p:nvPr/>
          </p:nvSpPr>
          <p:spPr bwMode="auto">
            <a:xfrm>
              <a:off x="4065588" y="492760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76"/>
            <p:cNvSpPr>
              <a:spLocks noChangeShapeType="1"/>
            </p:cNvSpPr>
            <p:nvPr/>
          </p:nvSpPr>
          <p:spPr bwMode="auto">
            <a:xfrm flipV="1">
              <a:off x="4048125" y="538162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77"/>
            <p:cNvSpPr>
              <a:spLocks noChangeShapeType="1"/>
            </p:cNvSpPr>
            <p:nvPr/>
          </p:nvSpPr>
          <p:spPr bwMode="auto">
            <a:xfrm>
              <a:off x="4054475" y="5800725"/>
              <a:ext cx="515938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78"/>
            <p:cNvSpPr>
              <a:spLocks noChangeShapeType="1"/>
            </p:cNvSpPr>
            <p:nvPr/>
          </p:nvSpPr>
          <p:spPr bwMode="auto">
            <a:xfrm>
              <a:off x="3286125" y="6207125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79"/>
            <p:cNvSpPr>
              <a:spLocks noChangeShapeType="1"/>
            </p:cNvSpPr>
            <p:nvPr/>
          </p:nvSpPr>
          <p:spPr bwMode="auto">
            <a:xfrm flipV="1">
              <a:off x="4054475" y="617378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Text Box 80"/>
            <p:cNvSpPr txBox="1">
              <a:spLocks noChangeArrowheads="1"/>
            </p:cNvSpPr>
            <p:nvPr/>
          </p:nvSpPr>
          <p:spPr bwMode="auto">
            <a:xfrm>
              <a:off x="3325813" y="48275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12" name="Text Box 81"/>
            <p:cNvSpPr txBox="1">
              <a:spLocks noChangeArrowheads="1"/>
            </p:cNvSpPr>
            <p:nvPr/>
          </p:nvSpPr>
          <p:spPr bwMode="auto">
            <a:xfrm>
              <a:off x="3330575" y="54403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13" name="Text Box 82"/>
            <p:cNvSpPr txBox="1">
              <a:spLocks noChangeArrowheads="1"/>
            </p:cNvSpPr>
            <p:nvPr/>
          </p:nvSpPr>
          <p:spPr bwMode="auto">
            <a:xfrm>
              <a:off x="4224338" y="481806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14" name="Text Box 83"/>
            <p:cNvSpPr txBox="1">
              <a:spLocks noChangeArrowheads="1"/>
            </p:cNvSpPr>
            <p:nvPr/>
          </p:nvSpPr>
          <p:spPr bwMode="auto">
            <a:xfrm>
              <a:off x="4252913" y="54340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315" name="Text Box 84"/>
            <p:cNvSpPr txBox="1">
              <a:spLocks noChangeArrowheads="1"/>
            </p:cNvSpPr>
            <p:nvPr/>
          </p:nvSpPr>
          <p:spPr bwMode="auto">
            <a:xfrm>
              <a:off x="3332163" y="57181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316" name="Text Box 85"/>
            <p:cNvSpPr txBox="1">
              <a:spLocks noChangeArrowheads="1"/>
            </p:cNvSpPr>
            <p:nvPr/>
          </p:nvSpPr>
          <p:spPr bwMode="auto">
            <a:xfrm>
              <a:off x="4219575" y="569753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17" name="Text Box 86"/>
            <p:cNvSpPr txBox="1">
              <a:spLocks noChangeArrowheads="1"/>
            </p:cNvSpPr>
            <p:nvPr/>
          </p:nvSpPr>
          <p:spPr bwMode="auto">
            <a:xfrm>
              <a:off x="4237038" y="62388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318" name="Text Box 87"/>
            <p:cNvSpPr txBox="1">
              <a:spLocks noChangeArrowheads="1"/>
            </p:cNvSpPr>
            <p:nvPr/>
          </p:nvSpPr>
          <p:spPr bwMode="auto">
            <a:xfrm>
              <a:off x="2852738" y="555942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19" name="Line 88"/>
            <p:cNvSpPr>
              <a:spLocks noChangeShapeType="1"/>
            </p:cNvSpPr>
            <p:nvPr/>
          </p:nvSpPr>
          <p:spPr bwMode="auto">
            <a:xfrm>
              <a:off x="3135313" y="5464175"/>
              <a:ext cx="7937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89"/>
            <p:cNvSpPr>
              <a:spLocks noChangeShapeType="1"/>
            </p:cNvSpPr>
            <p:nvPr/>
          </p:nvSpPr>
          <p:spPr bwMode="auto">
            <a:xfrm flipV="1">
              <a:off x="3289300" y="6110288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90"/>
            <p:cNvSpPr>
              <a:spLocks noChangeArrowheads="1"/>
            </p:cNvSpPr>
            <p:nvPr/>
          </p:nvSpPr>
          <p:spPr bwMode="auto">
            <a:xfrm>
              <a:off x="5310188" y="5603875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22" name="Line 91"/>
            <p:cNvSpPr>
              <a:spLocks noChangeShapeType="1"/>
            </p:cNvSpPr>
            <p:nvPr/>
          </p:nvSpPr>
          <p:spPr bwMode="auto">
            <a:xfrm>
              <a:off x="4830763" y="5364163"/>
              <a:ext cx="506412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92"/>
            <p:cNvSpPr>
              <a:spLocks noChangeShapeType="1"/>
            </p:cNvSpPr>
            <p:nvPr/>
          </p:nvSpPr>
          <p:spPr bwMode="auto">
            <a:xfrm flipV="1">
              <a:off x="4829175" y="577850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93"/>
            <p:cNvSpPr>
              <a:spLocks/>
            </p:cNvSpPr>
            <p:nvPr/>
          </p:nvSpPr>
          <p:spPr bwMode="auto">
            <a:xfrm>
              <a:off x="4065588" y="5859463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Text Box 94"/>
            <p:cNvSpPr txBox="1">
              <a:spLocks noChangeArrowheads="1"/>
            </p:cNvSpPr>
            <p:nvPr/>
          </p:nvSpPr>
          <p:spPr bwMode="auto">
            <a:xfrm>
              <a:off x="4954588" y="52482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326" name="Text Box 95"/>
            <p:cNvSpPr txBox="1">
              <a:spLocks noChangeArrowheads="1"/>
            </p:cNvSpPr>
            <p:nvPr/>
          </p:nvSpPr>
          <p:spPr bwMode="auto">
            <a:xfrm>
              <a:off x="4778375" y="62769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327" name="Text Box 96"/>
            <p:cNvSpPr txBox="1">
              <a:spLocks noChangeArrowheads="1"/>
            </p:cNvSpPr>
            <p:nvPr/>
          </p:nvSpPr>
          <p:spPr bwMode="auto">
            <a:xfrm>
              <a:off x="4776788" y="57134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328" name="Line 97"/>
            <p:cNvSpPr>
              <a:spLocks noChangeShapeType="1"/>
            </p:cNvSpPr>
            <p:nvPr/>
          </p:nvSpPr>
          <p:spPr bwMode="auto">
            <a:xfrm flipV="1">
              <a:off x="3913188" y="506095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98"/>
            <p:cNvSpPr>
              <a:spLocks/>
            </p:cNvSpPr>
            <p:nvPr/>
          </p:nvSpPr>
          <p:spPr bwMode="auto">
            <a:xfrm>
              <a:off x="465138" y="1036638"/>
              <a:ext cx="2319337" cy="1960562"/>
            </a:xfrm>
            <a:custGeom>
              <a:avLst/>
              <a:gdLst>
                <a:gd name="T0" fmla="*/ 0 w 1461"/>
                <a:gd name="T1" fmla="*/ 2147483646 h 1235"/>
                <a:gd name="T2" fmla="*/ 0 w 1461"/>
                <a:gd name="T3" fmla="*/ 2147483646 h 1235"/>
                <a:gd name="T4" fmla="*/ 2147483646 w 1461"/>
                <a:gd name="T5" fmla="*/ 2147483646 h 1235"/>
                <a:gd name="T6" fmla="*/ 2147483646 w 1461"/>
                <a:gd name="T7" fmla="*/ 2147483646 h 1235"/>
                <a:gd name="T8" fmla="*/ 2147483646 w 1461"/>
                <a:gd name="T9" fmla="*/ 2147483646 h 1235"/>
                <a:gd name="T10" fmla="*/ 2147483646 w 1461"/>
                <a:gd name="T11" fmla="*/ 0 h 1235"/>
                <a:gd name="T12" fmla="*/ 0 w 1461"/>
                <a:gd name="T13" fmla="*/ 2147483646 h 1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1"/>
                <a:gd name="T22" fmla="*/ 0 h 1235"/>
                <a:gd name="T23" fmla="*/ 1461 w 1461"/>
                <a:gd name="T24" fmla="*/ 1235 h 1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1" h="1235">
                  <a:moveTo>
                    <a:pt x="0" y="392"/>
                  </a:moveTo>
                  <a:lnTo>
                    <a:pt x="0" y="1146"/>
                  </a:lnTo>
                  <a:lnTo>
                    <a:pt x="178" y="1235"/>
                  </a:lnTo>
                  <a:lnTo>
                    <a:pt x="1461" y="487"/>
                  </a:lnTo>
                  <a:lnTo>
                    <a:pt x="1437" y="309"/>
                  </a:lnTo>
                  <a:lnTo>
                    <a:pt x="778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99"/>
            <p:cNvSpPr>
              <a:spLocks noChangeArrowheads="1"/>
            </p:cNvSpPr>
            <p:nvPr/>
          </p:nvSpPr>
          <p:spPr bwMode="auto">
            <a:xfrm>
              <a:off x="627063" y="170497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331" name="Oval 100"/>
            <p:cNvSpPr>
              <a:spLocks noChangeArrowheads="1"/>
            </p:cNvSpPr>
            <p:nvPr/>
          </p:nvSpPr>
          <p:spPr bwMode="auto">
            <a:xfrm>
              <a:off x="1397000" y="2917825"/>
              <a:ext cx="280988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32" name="Oval 101"/>
            <p:cNvSpPr>
              <a:spLocks noChangeArrowheads="1"/>
            </p:cNvSpPr>
            <p:nvPr/>
          </p:nvSpPr>
          <p:spPr bwMode="auto">
            <a:xfrm>
              <a:off x="627063" y="2513013"/>
              <a:ext cx="279400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33" name="Oval 102"/>
            <p:cNvSpPr>
              <a:spLocks noChangeArrowheads="1"/>
            </p:cNvSpPr>
            <p:nvPr/>
          </p:nvSpPr>
          <p:spPr bwMode="auto">
            <a:xfrm>
              <a:off x="1397000" y="21082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34" name="Oval 103"/>
            <p:cNvSpPr>
              <a:spLocks noChangeArrowheads="1"/>
            </p:cNvSpPr>
            <p:nvPr/>
          </p:nvSpPr>
          <p:spPr bwMode="auto">
            <a:xfrm>
              <a:off x="2168525" y="2446338"/>
              <a:ext cx="280988" cy="26828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35" name="Oval 104"/>
            <p:cNvSpPr>
              <a:spLocks noChangeArrowheads="1"/>
            </p:cNvSpPr>
            <p:nvPr/>
          </p:nvSpPr>
          <p:spPr bwMode="auto">
            <a:xfrm>
              <a:off x="2168525" y="16700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36" name="Oval 105"/>
            <p:cNvSpPr>
              <a:spLocks noChangeArrowheads="1"/>
            </p:cNvSpPr>
            <p:nvPr/>
          </p:nvSpPr>
          <p:spPr bwMode="auto">
            <a:xfrm>
              <a:off x="1397000" y="13001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37" name="Line 106"/>
            <p:cNvSpPr>
              <a:spLocks noChangeShapeType="1"/>
            </p:cNvSpPr>
            <p:nvPr/>
          </p:nvSpPr>
          <p:spPr bwMode="auto">
            <a:xfrm>
              <a:off x="889000" y="1906588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107"/>
            <p:cNvSpPr>
              <a:spLocks noChangeShapeType="1"/>
            </p:cNvSpPr>
            <p:nvPr/>
          </p:nvSpPr>
          <p:spPr bwMode="auto">
            <a:xfrm flipV="1">
              <a:off x="906463" y="2301875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08"/>
            <p:cNvSpPr>
              <a:spLocks noChangeShapeType="1"/>
            </p:cNvSpPr>
            <p:nvPr/>
          </p:nvSpPr>
          <p:spPr bwMode="auto">
            <a:xfrm flipV="1">
              <a:off x="836613" y="1435100"/>
              <a:ext cx="560387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109"/>
            <p:cNvSpPr>
              <a:spLocks noChangeShapeType="1"/>
            </p:cNvSpPr>
            <p:nvPr/>
          </p:nvSpPr>
          <p:spPr bwMode="auto">
            <a:xfrm>
              <a:off x="1679575" y="142875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110"/>
            <p:cNvSpPr>
              <a:spLocks noChangeShapeType="1"/>
            </p:cNvSpPr>
            <p:nvPr/>
          </p:nvSpPr>
          <p:spPr bwMode="auto">
            <a:xfrm flipV="1">
              <a:off x="1662113" y="188277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111"/>
            <p:cNvSpPr>
              <a:spLocks noChangeShapeType="1"/>
            </p:cNvSpPr>
            <p:nvPr/>
          </p:nvSpPr>
          <p:spPr bwMode="auto">
            <a:xfrm>
              <a:off x="1668463" y="2301875"/>
              <a:ext cx="515937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12"/>
            <p:cNvSpPr>
              <a:spLocks noChangeShapeType="1"/>
            </p:cNvSpPr>
            <p:nvPr/>
          </p:nvSpPr>
          <p:spPr bwMode="auto">
            <a:xfrm>
              <a:off x="900113" y="2708275"/>
              <a:ext cx="504825" cy="2921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13"/>
            <p:cNvSpPr>
              <a:spLocks noChangeShapeType="1"/>
            </p:cNvSpPr>
            <p:nvPr/>
          </p:nvSpPr>
          <p:spPr bwMode="auto">
            <a:xfrm flipV="1">
              <a:off x="1668463" y="267493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Text Box 114"/>
            <p:cNvSpPr txBox="1">
              <a:spLocks noChangeArrowheads="1"/>
            </p:cNvSpPr>
            <p:nvPr/>
          </p:nvSpPr>
          <p:spPr bwMode="auto">
            <a:xfrm>
              <a:off x="968375" y="27543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46" name="Text Box 115"/>
            <p:cNvSpPr txBox="1">
              <a:spLocks noChangeArrowheads="1"/>
            </p:cNvSpPr>
            <p:nvPr/>
          </p:nvSpPr>
          <p:spPr bwMode="auto">
            <a:xfrm>
              <a:off x="1833563" y="21986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47" name="Text Box 116"/>
            <p:cNvSpPr txBox="1">
              <a:spLocks noChangeArrowheads="1"/>
            </p:cNvSpPr>
            <p:nvPr/>
          </p:nvSpPr>
          <p:spPr bwMode="auto">
            <a:xfrm>
              <a:off x="1851025" y="27400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348" name="Line 117"/>
            <p:cNvSpPr>
              <a:spLocks noChangeShapeType="1"/>
            </p:cNvSpPr>
            <p:nvPr/>
          </p:nvSpPr>
          <p:spPr bwMode="auto">
            <a:xfrm>
              <a:off x="749300" y="1965325"/>
              <a:ext cx="7938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18"/>
            <p:cNvSpPr>
              <a:spLocks noChangeShapeType="1"/>
            </p:cNvSpPr>
            <p:nvPr/>
          </p:nvSpPr>
          <p:spPr bwMode="auto">
            <a:xfrm flipV="1">
              <a:off x="903288" y="2611438"/>
              <a:ext cx="1266825" cy="23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Text Box 119"/>
            <p:cNvSpPr txBox="1">
              <a:spLocks noChangeArrowheads="1"/>
            </p:cNvSpPr>
            <p:nvPr/>
          </p:nvSpPr>
          <p:spPr bwMode="auto">
            <a:xfrm>
              <a:off x="1527175" y="25463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51" name="Oval 120"/>
            <p:cNvSpPr>
              <a:spLocks noChangeArrowheads="1"/>
            </p:cNvSpPr>
            <p:nvPr/>
          </p:nvSpPr>
          <p:spPr bwMode="auto">
            <a:xfrm>
              <a:off x="2924175" y="21050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52" name="Line 121"/>
            <p:cNvSpPr>
              <a:spLocks noChangeShapeType="1"/>
            </p:cNvSpPr>
            <p:nvPr/>
          </p:nvSpPr>
          <p:spPr bwMode="auto">
            <a:xfrm>
              <a:off x="2444750" y="1865313"/>
              <a:ext cx="506413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22"/>
            <p:cNvSpPr>
              <a:spLocks noChangeShapeType="1"/>
            </p:cNvSpPr>
            <p:nvPr/>
          </p:nvSpPr>
          <p:spPr bwMode="auto">
            <a:xfrm flipV="1">
              <a:off x="2443163" y="227965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23"/>
            <p:cNvSpPr>
              <a:spLocks/>
            </p:cNvSpPr>
            <p:nvPr/>
          </p:nvSpPr>
          <p:spPr bwMode="auto">
            <a:xfrm>
              <a:off x="1679575" y="2360613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Text Box 124"/>
            <p:cNvSpPr txBox="1">
              <a:spLocks noChangeArrowheads="1"/>
            </p:cNvSpPr>
            <p:nvPr/>
          </p:nvSpPr>
          <p:spPr bwMode="auto">
            <a:xfrm>
              <a:off x="2392363" y="27781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356" name="Text Box 125"/>
            <p:cNvSpPr txBox="1">
              <a:spLocks noChangeArrowheads="1"/>
            </p:cNvSpPr>
            <p:nvPr/>
          </p:nvSpPr>
          <p:spPr bwMode="auto">
            <a:xfrm>
              <a:off x="2468563" y="21764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357" name="Line 126"/>
            <p:cNvSpPr>
              <a:spLocks noChangeShapeType="1"/>
            </p:cNvSpPr>
            <p:nvPr/>
          </p:nvSpPr>
          <p:spPr bwMode="auto">
            <a:xfrm flipV="1">
              <a:off x="1527175" y="156210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Text Box 127"/>
            <p:cNvSpPr txBox="1">
              <a:spLocks noChangeArrowheads="1"/>
            </p:cNvSpPr>
            <p:nvPr/>
          </p:nvSpPr>
          <p:spPr bwMode="auto">
            <a:xfrm>
              <a:off x="1458913" y="16764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359" name="AutoShape 128"/>
            <p:cNvSpPr>
              <a:spLocks noChangeArrowheads="1"/>
            </p:cNvSpPr>
            <p:nvPr/>
          </p:nvSpPr>
          <p:spPr bwMode="auto">
            <a:xfrm rot="-5400000">
              <a:off x="7459663" y="3273425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360" name="Oval 129"/>
            <p:cNvSpPr>
              <a:spLocks noChangeArrowheads="1"/>
            </p:cNvSpPr>
            <p:nvPr/>
          </p:nvSpPr>
          <p:spPr bwMode="auto">
            <a:xfrm>
              <a:off x="5910263" y="1674813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361" name="Oval 130"/>
            <p:cNvSpPr>
              <a:spLocks noChangeArrowheads="1"/>
            </p:cNvSpPr>
            <p:nvPr/>
          </p:nvSpPr>
          <p:spPr bwMode="auto">
            <a:xfrm>
              <a:off x="6680200" y="28876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362" name="Oval 131"/>
            <p:cNvSpPr>
              <a:spLocks noChangeArrowheads="1"/>
            </p:cNvSpPr>
            <p:nvPr/>
          </p:nvSpPr>
          <p:spPr bwMode="auto">
            <a:xfrm>
              <a:off x="5910263" y="2482850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63" name="Oval 132"/>
            <p:cNvSpPr>
              <a:spLocks noChangeArrowheads="1"/>
            </p:cNvSpPr>
            <p:nvPr/>
          </p:nvSpPr>
          <p:spPr bwMode="auto">
            <a:xfrm>
              <a:off x="6680200" y="207803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64" name="Oval 133"/>
            <p:cNvSpPr>
              <a:spLocks noChangeArrowheads="1"/>
            </p:cNvSpPr>
            <p:nvPr/>
          </p:nvSpPr>
          <p:spPr bwMode="auto">
            <a:xfrm>
              <a:off x="7451725" y="241617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65" name="Oval 134"/>
            <p:cNvSpPr>
              <a:spLocks noChangeArrowheads="1"/>
            </p:cNvSpPr>
            <p:nvPr/>
          </p:nvSpPr>
          <p:spPr bwMode="auto">
            <a:xfrm>
              <a:off x="7451725" y="16398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66" name="Oval 135"/>
            <p:cNvSpPr>
              <a:spLocks noChangeArrowheads="1"/>
            </p:cNvSpPr>
            <p:nvPr/>
          </p:nvSpPr>
          <p:spPr bwMode="auto">
            <a:xfrm>
              <a:off x="6680200" y="12700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67" name="Line 136"/>
            <p:cNvSpPr>
              <a:spLocks noChangeShapeType="1"/>
            </p:cNvSpPr>
            <p:nvPr/>
          </p:nvSpPr>
          <p:spPr bwMode="auto">
            <a:xfrm>
              <a:off x="6172200" y="1876425"/>
              <a:ext cx="531813" cy="2603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137"/>
            <p:cNvSpPr>
              <a:spLocks noChangeShapeType="1"/>
            </p:cNvSpPr>
            <p:nvPr/>
          </p:nvSpPr>
          <p:spPr bwMode="auto">
            <a:xfrm flipV="1">
              <a:off x="6189663" y="2271713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138"/>
            <p:cNvSpPr>
              <a:spLocks noChangeShapeType="1"/>
            </p:cNvSpPr>
            <p:nvPr/>
          </p:nvSpPr>
          <p:spPr bwMode="auto">
            <a:xfrm flipV="1">
              <a:off x="6119813" y="1404938"/>
              <a:ext cx="560387" cy="277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139"/>
            <p:cNvSpPr>
              <a:spLocks noChangeShapeType="1"/>
            </p:cNvSpPr>
            <p:nvPr/>
          </p:nvSpPr>
          <p:spPr bwMode="auto">
            <a:xfrm>
              <a:off x="6962775" y="1398588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140"/>
            <p:cNvSpPr>
              <a:spLocks noChangeShapeType="1"/>
            </p:cNvSpPr>
            <p:nvPr/>
          </p:nvSpPr>
          <p:spPr bwMode="auto">
            <a:xfrm flipV="1">
              <a:off x="6945313" y="1852613"/>
              <a:ext cx="533400" cy="2857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141"/>
            <p:cNvSpPr>
              <a:spLocks noChangeShapeType="1"/>
            </p:cNvSpPr>
            <p:nvPr/>
          </p:nvSpPr>
          <p:spPr bwMode="auto">
            <a:xfrm>
              <a:off x="6951663" y="2271713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142"/>
            <p:cNvSpPr>
              <a:spLocks noChangeShapeType="1"/>
            </p:cNvSpPr>
            <p:nvPr/>
          </p:nvSpPr>
          <p:spPr bwMode="auto">
            <a:xfrm>
              <a:off x="6183313" y="2678113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Line 143"/>
            <p:cNvSpPr>
              <a:spLocks noChangeShapeType="1"/>
            </p:cNvSpPr>
            <p:nvPr/>
          </p:nvSpPr>
          <p:spPr bwMode="auto">
            <a:xfrm flipV="1">
              <a:off x="6951663" y="2644775"/>
              <a:ext cx="527050" cy="3175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44"/>
            <p:cNvSpPr>
              <a:spLocks noChangeShapeType="1"/>
            </p:cNvSpPr>
            <p:nvPr/>
          </p:nvSpPr>
          <p:spPr bwMode="auto">
            <a:xfrm>
              <a:off x="6032500" y="1935163"/>
              <a:ext cx="7938" cy="5445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Line 145"/>
            <p:cNvSpPr>
              <a:spLocks noChangeShapeType="1"/>
            </p:cNvSpPr>
            <p:nvPr/>
          </p:nvSpPr>
          <p:spPr bwMode="auto">
            <a:xfrm flipV="1">
              <a:off x="6186488" y="2581275"/>
              <a:ext cx="1266825" cy="238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146"/>
            <p:cNvSpPr>
              <a:spLocks noChangeArrowheads="1"/>
            </p:cNvSpPr>
            <p:nvPr/>
          </p:nvSpPr>
          <p:spPr bwMode="auto">
            <a:xfrm>
              <a:off x="8207375" y="2074863"/>
              <a:ext cx="280988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78" name="Line 147"/>
            <p:cNvSpPr>
              <a:spLocks noChangeShapeType="1"/>
            </p:cNvSpPr>
            <p:nvPr/>
          </p:nvSpPr>
          <p:spPr bwMode="auto">
            <a:xfrm>
              <a:off x="7727950" y="1835150"/>
              <a:ext cx="506413" cy="2968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Line 148"/>
            <p:cNvSpPr>
              <a:spLocks noChangeShapeType="1"/>
            </p:cNvSpPr>
            <p:nvPr/>
          </p:nvSpPr>
          <p:spPr bwMode="auto">
            <a:xfrm flipV="1">
              <a:off x="7726363" y="2249488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149"/>
            <p:cNvSpPr>
              <a:spLocks/>
            </p:cNvSpPr>
            <p:nvPr/>
          </p:nvSpPr>
          <p:spPr bwMode="auto">
            <a:xfrm>
              <a:off x="6962775" y="2330450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50"/>
            <p:cNvSpPr>
              <a:spLocks noChangeShapeType="1"/>
            </p:cNvSpPr>
            <p:nvPr/>
          </p:nvSpPr>
          <p:spPr bwMode="auto">
            <a:xfrm flipV="1">
              <a:off x="6810375" y="1547813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AutoShape 151"/>
            <p:cNvSpPr>
              <a:spLocks noChangeArrowheads="1"/>
            </p:cNvSpPr>
            <p:nvPr/>
          </p:nvSpPr>
          <p:spPr bwMode="auto">
            <a:xfrm rot="5400000">
              <a:off x="506413" y="749300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2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8194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ea typeface="굴림" pitchFamily="50" charset="-127"/>
              </a:rPr>
              <a:t>Connected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Each pair of distinct vertices has a path between them</a:t>
            </a:r>
          </a:p>
          <a:p>
            <a:r>
              <a:rPr lang="en-US" altLang="ko-KR" dirty="0">
                <a:ea typeface="굴림" pitchFamily="50" charset="-127"/>
              </a:rPr>
              <a:t>Complete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Each pair of distinct vertices has an edge between them</a:t>
            </a:r>
          </a:p>
          <a:p>
            <a:r>
              <a:rPr lang="en-US" altLang="ko-KR" b="1" dirty="0">
                <a:ea typeface="굴림" pitchFamily="50" charset="-127"/>
              </a:rPr>
              <a:t>Directed graph (digraph) </a:t>
            </a:r>
            <a:r>
              <a:rPr lang="en-US" altLang="ko-KR" dirty="0">
                <a:ea typeface="굴림" pitchFamily="50" charset="-127"/>
              </a:rPr>
              <a:t>vs. </a:t>
            </a:r>
            <a:r>
              <a:rPr lang="en-US" altLang="ko-KR" b="1" dirty="0">
                <a:ea typeface="굴림" pitchFamily="50" charset="-127"/>
              </a:rPr>
              <a:t>undirected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Whether edges have direction?</a:t>
            </a:r>
          </a:p>
          <a:p>
            <a:r>
              <a:rPr lang="en-US" altLang="ko-KR" b="1" dirty="0">
                <a:ea typeface="굴림" pitchFamily="50" charset="-127"/>
              </a:rPr>
              <a:t>Weighted graph </a:t>
            </a:r>
            <a:r>
              <a:rPr lang="en-US" altLang="ko-KR" dirty="0">
                <a:ea typeface="굴림" pitchFamily="50" charset="-127"/>
              </a:rPr>
              <a:t>vs. </a:t>
            </a:r>
            <a:r>
              <a:rPr lang="en-US" altLang="ko-KR" b="1" dirty="0" err="1">
                <a:ea typeface="굴림" pitchFamily="50" charset="-127"/>
              </a:rPr>
              <a:t>unweighted</a:t>
            </a:r>
            <a:r>
              <a:rPr lang="en-US" altLang="ko-KR" b="1" dirty="0">
                <a:ea typeface="굴림" pitchFamily="50" charset="-127"/>
              </a:rPr>
              <a:t>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Whether edges have weights </a:t>
            </a:r>
            <a:r>
              <a:rPr lang="en-US" altLang="ko-KR" dirty="0" smtClean="0">
                <a:ea typeface="굴림" pitchFamily="50" charset="-127"/>
              </a:rPr>
              <a:t>?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6428-128E-435D-B37B-5F8AF485693F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9481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A campus map as a graph; </a:t>
            </a:r>
            <a:r>
              <a:rPr lang="en-US" altLang="ko-KR" sz="2000" dirty="0" smtClean="0">
                <a:ea typeface="굴림" pitchFamily="50" charset="-127"/>
              </a:rPr>
              <a:t> (</a:t>
            </a:r>
            <a:r>
              <a:rPr lang="en-US" altLang="ko-KR" sz="2000" dirty="0">
                <a:ea typeface="굴림" pitchFamily="50" charset="-127"/>
              </a:rPr>
              <a:t>b) a </a:t>
            </a:r>
            <a:r>
              <a:rPr lang="en-US" altLang="ko-KR" sz="2000" dirty="0" err="1">
                <a:ea typeface="굴림" pitchFamily="50" charset="-127"/>
              </a:rPr>
              <a:t>subgraph</a:t>
            </a:r>
            <a:endParaRPr lang="en-US" altLang="ko-KR" sz="2000" dirty="0">
              <a:ea typeface="굴림" pitchFamily="50" charset="-127"/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9" y="2958155"/>
            <a:ext cx="6140083" cy="34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7323-A735-4A4A-8100-1A41E564155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connected; (b) disconnected; and (c) complete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429500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ACE2-96D7-434D-82A1-1388E5E5E02C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A </a:t>
            </a:r>
            <a:r>
              <a:rPr lang="en-US" altLang="ko-KR" sz="2000" dirty="0" err="1">
                <a:ea typeface="굴림" pitchFamily="50" charset="-127"/>
              </a:rPr>
              <a:t>multigraph</a:t>
            </a:r>
            <a:r>
              <a:rPr lang="en-US" altLang="ko-KR" sz="2000" dirty="0">
                <a:ea typeface="굴림" pitchFamily="50" charset="-127"/>
              </a:rPr>
              <a:t> is not a graph; </a:t>
            </a: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b) a self edge is not allowed in a graph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49782"/>
            <a:ext cx="5384800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AD5D-C1A5-4245-8E47-F03389A250D8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A </a:t>
            </a:r>
            <a:r>
              <a:rPr lang="en-US" altLang="ko-KR" sz="2000" dirty="0" smtClean="0">
                <a:ea typeface="굴림" pitchFamily="50" charset="-127"/>
              </a:rPr>
              <a:t>weighted graph</a:t>
            </a:r>
            <a:endParaRPr lang="en-US" altLang="ko-KR" sz="2000" dirty="0">
              <a:ea typeface="굴림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24200"/>
            <a:ext cx="7283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4E71-5098-4CA8-9AA9-FF9A3B9A0A77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Shortest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Shortest path between two vertices in a weighted graph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path that has the smallest sum of its edge </a:t>
            </a:r>
            <a:r>
              <a:rPr lang="en-US" altLang="en-US" sz="2000" dirty="0" smtClean="0"/>
              <a:t>weights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759</Words>
  <Application>Microsoft Office PowerPoint</Application>
  <PresentationFormat>On-screen Show (4:3)</PresentationFormat>
  <Paragraphs>401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HY중고딕</vt:lpstr>
      <vt:lpstr>굴림</vt:lpstr>
      <vt:lpstr>Arial</vt:lpstr>
      <vt:lpstr>Calibri</vt:lpstr>
      <vt:lpstr>Century Gothic</vt:lpstr>
      <vt:lpstr>Wingdings</vt:lpstr>
      <vt:lpstr>Wingdings 2</vt:lpstr>
      <vt:lpstr>Office Theme</vt:lpstr>
      <vt:lpstr>Austin</vt:lpstr>
      <vt:lpstr>Outline</vt:lpstr>
      <vt:lpstr>Definition of Graph</vt:lpstr>
      <vt:lpstr>Terminology</vt:lpstr>
      <vt:lpstr>Terminology</vt:lpstr>
      <vt:lpstr>Graph Examples</vt:lpstr>
      <vt:lpstr>Graph Examples</vt:lpstr>
      <vt:lpstr>Graph Examples</vt:lpstr>
      <vt:lpstr>Graph Examples</vt:lpstr>
      <vt:lpstr>Shortest Paths</vt:lpstr>
      <vt:lpstr>Outline</vt:lpstr>
      <vt:lpstr>Definition of Tree</vt:lpstr>
      <vt:lpstr>Tree</vt:lpstr>
      <vt:lpstr>Subtree</vt:lpstr>
      <vt:lpstr>Tree Examples </vt:lpstr>
      <vt:lpstr>Outline</vt:lpstr>
      <vt:lpstr>Spanning Trees</vt:lpstr>
      <vt:lpstr>Spanning Trees</vt:lpstr>
      <vt:lpstr>Minimum Spanning Trees</vt:lpstr>
      <vt:lpstr>Outline</vt:lpstr>
      <vt:lpstr>Minimum Spanning Trees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Outline</vt:lpstr>
      <vt:lpstr>Shortest Paths</vt:lpstr>
      <vt:lpstr>Outline</vt:lpstr>
      <vt:lpstr>Dijkstra’s algorithm</vt:lpstr>
      <vt:lpstr>Dijkstra’s algorithm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Anmin</dc:creator>
  <cp:lastModifiedBy>Min Kyung An</cp:lastModifiedBy>
  <cp:revision>14</cp:revision>
  <dcterms:created xsi:type="dcterms:W3CDTF">2013-11-14T02:10:24Z</dcterms:created>
  <dcterms:modified xsi:type="dcterms:W3CDTF">2015-04-15T04:13:49Z</dcterms:modified>
</cp:coreProperties>
</file>