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67" r:id="rId4"/>
    <p:sldId id="281" r:id="rId5"/>
    <p:sldId id="268" r:id="rId6"/>
    <p:sldId id="284" r:id="rId7"/>
    <p:sldId id="321" r:id="rId8"/>
    <p:sldId id="296" r:id="rId9"/>
    <p:sldId id="313" r:id="rId10"/>
    <p:sldId id="322" r:id="rId11"/>
    <p:sldId id="271" r:id="rId12"/>
    <p:sldId id="302" r:id="rId13"/>
    <p:sldId id="323" r:id="rId14"/>
    <p:sldId id="298" r:id="rId15"/>
    <p:sldId id="314" r:id="rId16"/>
    <p:sldId id="287" r:id="rId17"/>
    <p:sldId id="324" r:id="rId18"/>
    <p:sldId id="295" r:id="rId19"/>
    <p:sldId id="291" r:id="rId20"/>
    <p:sldId id="297" r:id="rId21"/>
    <p:sldId id="292" r:id="rId22"/>
    <p:sldId id="325" r:id="rId23"/>
    <p:sldId id="294" r:id="rId24"/>
    <p:sldId id="299" r:id="rId25"/>
    <p:sldId id="326" r:id="rId26"/>
    <p:sldId id="303" r:id="rId27"/>
    <p:sldId id="286" r:id="rId28"/>
    <p:sldId id="300" r:id="rId29"/>
    <p:sldId id="327" r:id="rId30"/>
    <p:sldId id="293" r:id="rId31"/>
    <p:sldId id="315" r:id="rId32"/>
    <p:sldId id="316" r:id="rId33"/>
    <p:sldId id="330" r:id="rId34"/>
    <p:sldId id="290" r:id="rId35"/>
    <p:sldId id="331" r:id="rId36"/>
    <p:sldId id="311" r:id="rId37"/>
    <p:sldId id="266" r:id="rId38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  <p:extLst>
    <p:ext uri="{521415D9-36F7-43E2-AB2F-B90AF26B5E84}">
      <p14:sectionLst xmlns:p14="http://schemas.microsoft.com/office/powerpoint/2010/main">
        <p14:section name="Standardabschnitt" id="{0A6169B2-E558-4C7E-B5FB-60247D8FD692}">
          <p14:sldIdLst>
            <p14:sldId id="257"/>
            <p14:sldId id="276"/>
            <p14:sldId id="267"/>
          </p14:sldIdLst>
        </p14:section>
        <p14:section name="Team Setup" id="{711700C8-EB16-455B-83FB-7C073C96253E}">
          <p14:sldIdLst>
            <p14:sldId id="281"/>
            <p14:sldId id="268"/>
            <p14:sldId id="284"/>
          </p14:sldIdLst>
        </p14:section>
        <p14:section name="Settings &amp; Menus" id="{FDD5A590-D9AF-4B08-9F6D-736D0DFF608D}">
          <p14:sldIdLst>
            <p14:sldId id="321"/>
            <p14:sldId id="296"/>
            <p14:sldId id="313"/>
          </p14:sldIdLst>
        </p14:section>
        <p14:section name="Editor" id="{5288C238-056F-4117-B3D3-61AC93B1BBEB}">
          <p14:sldIdLst>
            <p14:sldId id="322"/>
            <p14:sldId id="271"/>
            <p14:sldId id="302"/>
          </p14:sldIdLst>
        </p14:section>
        <p14:section name="Navigation &amp; Shortcuts" id="{4E883FCB-2839-4FF2-B5C1-808EE8A255A2}">
          <p14:sldIdLst>
            <p14:sldId id="323"/>
            <p14:sldId id="298"/>
            <p14:sldId id="314"/>
            <p14:sldId id="287"/>
          </p14:sldIdLst>
        </p14:section>
        <p14:section name="Coloring, Templates, Formatter" id="{A0EAA2FE-5D47-4123-8E25-36F7D69DC4F4}">
          <p14:sldIdLst>
            <p14:sldId id="324"/>
            <p14:sldId id="295"/>
            <p14:sldId id="291"/>
            <p14:sldId id="297"/>
            <p14:sldId id="292"/>
          </p14:sldIdLst>
        </p14:section>
        <p14:section name="Content Assist" id="{66C664AF-4E9E-4370-A382-DBA8E78F31FF}">
          <p14:sldIdLst>
            <p14:sldId id="325"/>
            <p14:sldId id="294"/>
            <p14:sldId id="299"/>
          </p14:sldIdLst>
        </p14:section>
        <p14:section name="Console, External Tools, Analysis" id="{0A7A2EF4-5F5F-4343-9D99-5620619B593D}">
          <p14:sldIdLst>
            <p14:sldId id="326"/>
            <p14:sldId id="303"/>
            <p14:sldId id="286"/>
            <p14:sldId id="300"/>
          </p14:sldIdLst>
        </p14:section>
        <p14:section name="Debugger" id="{1B239DD4-4B8F-403C-A40C-C0373AC198E3}">
          <p14:sldIdLst>
            <p14:sldId id="327"/>
            <p14:sldId id="293"/>
            <p14:sldId id="315"/>
            <p14:sldId id="316"/>
          </p14:sldIdLst>
        </p14:section>
        <p14:section name="Misc" id="{3AB5FBBC-9150-407F-865B-94A15B43D7B1}">
          <p14:sldIdLst>
            <p14:sldId id="330"/>
            <p14:sldId id="290"/>
            <p14:sldId id="331"/>
            <p14:sldId id="311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ansberger" initials="g" lastIdx="7" clrIdx="0"/>
  <p:cmAuthor id="1" name="Rabea Gransberg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8" autoAdjust="0"/>
    <p:restoredTop sz="67463" autoAdjust="0"/>
  </p:normalViewPr>
  <p:slideViewPr>
    <p:cSldViewPr>
      <p:cViewPr varScale="1">
        <p:scale>
          <a:sx n="39" d="100"/>
          <a:sy n="39" d="100"/>
        </p:scale>
        <p:origin x="-1146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864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7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32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20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4.xml"/><Relationship Id="rId24" Type="http://schemas.openxmlformats.org/officeDocument/2006/relationships/slide" Target="slides/slide31.xml"/><Relationship Id="rId5" Type="http://schemas.openxmlformats.org/officeDocument/2006/relationships/slide" Target="slides/slide5.xml"/><Relationship Id="rId15" Type="http://schemas.openxmlformats.org/officeDocument/2006/relationships/slide" Target="slides/slide19.xml"/><Relationship Id="rId23" Type="http://schemas.openxmlformats.org/officeDocument/2006/relationships/slide" Target="slides/slide30.xml"/><Relationship Id="rId28" Type="http://schemas.openxmlformats.org/officeDocument/2006/relationships/slide" Target="slides/slide37.xml"/><Relationship Id="rId10" Type="http://schemas.openxmlformats.org/officeDocument/2006/relationships/slide" Target="slides/slide12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8.xml"/><Relationship Id="rId27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F6C36-DB1C-4AB5-901A-357D3DDDAB85}" type="datetimeFigureOut">
              <a:rPr lang="de-DE" smtClean="0"/>
              <a:t>22.06.2013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A54E-3C66-4417-B0CC-AB8BE9940B7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8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248824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0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74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defTabSz="461196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87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nl-BE" smtClean="0"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defTabSz="461196">
              <a:defRPr/>
            </a:pPr>
            <a:r>
              <a:rPr lang="nl-BE" dirty="0" smtClean="0">
                <a:latin typeface="Times New Roman" pitchFamily="18" charset="0"/>
              </a:rPr>
              <a:t>DEMO</a:t>
            </a:r>
            <a:endParaRPr lang="nl-BE" dirty="0">
              <a:latin typeface="Times New Roman" pitchFamily="18" charset="0"/>
            </a:endParaRPr>
          </a:p>
          <a:p>
            <a:pPr marL="0" lvl="1" indent="0" defTabSz="461196">
              <a:defRPr/>
            </a:pPr>
            <a:endParaRPr lang="nl-BE" dirty="0">
              <a:latin typeface="Times New Roman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56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08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baseline="0" dirty="0" smtClean="0">
              <a:latin typeface="Times New Roman" pitchFamily="18" charset="0"/>
            </a:endParaRPr>
          </a:p>
          <a:p>
            <a:r>
              <a:rPr lang="nl-BE" baseline="0" dirty="0" smtClean="0">
                <a:latin typeface="Times New Roman" pitchFamily="18" charset="0"/>
              </a:rPr>
              <a:t>DEMO</a:t>
            </a:r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1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DEMO</a:t>
            </a: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39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4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DEMO</a:t>
            </a:r>
            <a:endParaRPr lang="en-US" dirty="0" smtClean="0"/>
          </a:p>
          <a:p>
            <a:endParaRPr lang="en-US" dirty="0" smtClean="0"/>
          </a:p>
          <a:p>
            <a:pPr defTabSz="461196">
              <a:defRPr/>
            </a:pPr>
            <a:r>
              <a:rPr lang="en-US" dirty="0" smtClean="0"/>
              <a:t> </a:t>
            </a:r>
            <a:endParaRPr lang="nl-B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659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1196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043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6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defTabSz="461196">
              <a:defRPr/>
            </a:pPr>
            <a:endParaRPr lang="de-DE" dirty="0"/>
          </a:p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de-DE" dirty="0" smtClean="0">
                <a:latin typeface="Times New Roman" pitchFamily="18" charset="0"/>
              </a:rPr>
              <a:t>Demo!</a:t>
            </a:r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33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7188" y="366713"/>
            <a:ext cx="3657600" cy="7800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1988" cy="78009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338" y="115934"/>
            <a:ext cx="15720262" cy="149701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the title text format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1201" y="2051050"/>
            <a:ext cx="14833600" cy="6084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712800" y="8622000"/>
            <a:ext cx="9990000" cy="485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>
          <a:xfrm>
            <a:off x="11750675" y="8622000"/>
            <a:ext cx="3794125" cy="485775"/>
          </a:xfrm>
          <a:prstGeom prst="rect">
            <a:avLst/>
          </a:prstGeom>
        </p:spPr>
        <p:txBody>
          <a:bodyPr/>
          <a:lstStyle/>
          <a:p>
            <a:fld id="{939627E0-4412-4F0D-9B35-D97EB3765D9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0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40588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8438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5187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518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5187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1988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2800" y="8475663"/>
            <a:ext cx="37941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FF82-EF4D-47D4-9831-D4431F4DD459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54663" y="8475663"/>
            <a:ext cx="514826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50663" y="8475663"/>
            <a:ext cx="37941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5DEA-90A0-4201-B833-88E5B43A98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eclipse.org/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eclipse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weclipse.blogspot.de/2012/02/p2-can-update-your-eclipseini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clipsesource.com/blogs/2013/03/11/creating-your-own-custom-eclipse-packag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eclipse" descr="D:\Devoxx\eclipse_pos_logo_fc_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14" y="2753789"/>
            <a:ext cx="2872210" cy="18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Eclipse Tips and Tricks</a:t>
            </a:r>
            <a:br>
              <a:rPr lang="en-US" sz="4800" smtClean="0"/>
            </a:br>
            <a:r>
              <a:rPr lang="en-US" sz="4000" smtClean="0"/>
              <a:t>- Eclipse Kepler 4.3 RC3 -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dirty="0" smtClean="0"/>
              <a:t>Rabea Gransberger</a:t>
            </a:r>
          </a:p>
          <a:p>
            <a:pPr marL="0" indent="0"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dirty="0" smtClean="0"/>
              <a:t>Dipl.-Inf.</a:t>
            </a:r>
          </a:p>
          <a:p>
            <a:pPr marL="0" indent="0"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dirty="0" smtClean="0"/>
              <a:t>@rgransberger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en-US" dirty="0" smtClean="0"/>
              <a:t>Editor Basics &amp; Features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9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Basics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Double click tab </a:t>
            </a:r>
            <a:r>
              <a:rPr lang="en-US" smtClean="0"/>
              <a:t>to maximize or use shortcuts</a:t>
            </a:r>
          </a:p>
          <a:p>
            <a:r>
              <a:rPr lang="en-US"/>
              <a:t>Show line numbers </a:t>
            </a:r>
            <a:r>
              <a:rPr lang="en-US" smtClean="0"/>
              <a:t> </a:t>
            </a:r>
            <a:r>
              <a:rPr lang="en-US"/>
              <a:t>General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Editors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Text Editors </a:t>
            </a:r>
            <a:endParaRPr lang="en-US" smtClean="0"/>
          </a:p>
          <a:p>
            <a:r>
              <a:rPr lang="en-US" smtClean="0"/>
              <a:t>Compare </a:t>
            </a:r>
            <a:r>
              <a:rPr lang="en-US" dirty="0" smtClean="0"/>
              <a:t>two </a:t>
            </a:r>
            <a:r>
              <a:rPr lang="en-US" smtClean="0"/>
              <a:t>files  Context Menu:</a:t>
            </a:r>
            <a:r>
              <a:rPr lang="en-US" smtClean="0">
                <a:sym typeface="Wingdings" pitchFamily="2" charset="2"/>
              </a:rPr>
              <a:t> C</a:t>
            </a:r>
            <a:r>
              <a:rPr lang="en-US" smtClean="0"/>
              <a:t>ompare </a:t>
            </a:r>
          </a:p>
          <a:p>
            <a:r>
              <a:rPr lang="en-US" smtClean="0"/>
              <a:t>Move </a:t>
            </a:r>
            <a:r>
              <a:rPr lang="en-US" dirty="0" smtClean="0"/>
              <a:t>to new window, drag &amp; drop, align multiple </a:t>
            </a:r>
            <a:r>
              <a:rPr lang="en-US" smtClean="0"/>
              <a:t>editors alongside</a:t>
            </a:r>
          </a:p>
          <a:p>
            <a:r>
              <a:rPr lang="en-US"/>
              <a:t>Paste text on package creates Java file automatically </a:t>
            </a:r>
            <a:endParaRPr lang="en-US" smtClean="0"/>
          </a:p>
          <a:p>
            <a:r>
              <a:rPr lang="en-US" smtClean="0"/>
              <a:t>Column/Block </a:t>
            </a:r>
            <a:r>
              <a:rPr lang="en-US" dirty="0" smtClean="0"/>
              <a:t>selection mode, e.g. for </a:t>
            </a:r>
            <a:r>
              <a:rPr lang="en-US" smtClean="0"/>
              <a:t>creating </a:t>
            </a:r>
            <a:r>
              <a:rPr lang="en-US"/>
              <a:t>maps </a:t>
            </a:r>
            <a:endParaRPr lang="en-US" smtClean="0"/>
          </a:p>
          <a:p>
            <a:r>
              <a:rPr lang="en-US" smtClean="0"/>
              <a:t>Auto </a:t>
            </a:r>
            <a:r>
              <a:rPr lang="en-US" dirty="0" smtClean="0"/>
              <a:t>close editors </a:t>
            </a:r>
            <a:r>
              <a:rPr lang="en-US" smtClean="0"/>
              <a:t>tabs </a:t>
            </a:r>
            <a:endParaRPr lang="en-US" dirty="0" smtClean="0"/>
          </a:p>
          <a:p>
            <a:r>
              <a:rPr lang="en-US" smtClean="0"/>
              <a:t>Task Tags like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TODO</a:t>
            </a:r>
            <a:r>
              <a:rPr lang="en-US" smtClean="0"/>
              <a:t> and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FIXME</a:t>
            </a:r>
            <a:r>
              <a:rPr lang="en-US" smtClean="0"/>
              <a:t> can be used</a:t>
            </a:r>
          </a:p>
          <a:p>
            <a:r>
              <a:rPr lang="en-US"/>
              <a:t>Go to line 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Ctrl+L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Escape </a:t>
            </a:r>
            <a:r>
              <a:rPr lang="en-US" dirty="0" smtClean="0"/>
              <a:t>paste </a:t>
            </a:r>
            <a:r>
              <a:rPr lang="en-US" smtClean="0"/>
              <a:t>into String  </a:t>
            </a:r>
            <a:r>
              <a:rPr lang="en-US"/>
              <a:t>Java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Editor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Typing </a:t>
            </a:r>
          </a:p>
          <a:p>
            <a:r>
              <a:rPr lang="en-US" smtClean="0"/>
              <a:t>Mark </a:t>
            </a:r>
            <a:r>
              <a:rPr lang="en-US" dirty="0" smtClean="0"/>
              <a:t>Occurrences: e.g. highlights selected variable in file</a:t>
            </a:r>
          </a:p>
          <a:p>
            <a:r>
              <a:rPr lang="en-US" smtClean="0"/>
              <a:t>Show matching brackets / Highlight </a:t>
            </a:r>
            <a:r>
              <a:rPr lang="en-US" dirty="0" smtClean="0"/>
              <a:t>current scope</a:t>
            </a:r>
          </a:p>
          <a:p>
            <a:pPr lvl="1"/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Editor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Bracket-Highlighting: Enclosing</a:t>
            </a:r>
            <a:endParaRPr lang="en-US" dirty="0" smtClean="0"/>
          </a:p>
          <a:p>
            <a:r>
              <a:rPr lang="en-US" smtClean="0"/>
              <a:t>Folding </a:t>
            </a:r>
            <a:r>
              <a:rPr lang="en-US" dirty="0" smtClean="0"/>
              <a:t>of certain areas in editor, e.g. hide comments</a:t>
            </a:r>
          </a:p>
          <a:p>
            <a:pPr lvl="1"/>
            <a:r>
              <a:rPr lang="en-US" smtClean="0"/>
              <a:t> </a:t>
            </a:r>
            <a:r>
              <a:rPr lang="en-US"/>
              <a:t>Java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Editor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Folding</a:t>
            </a:r>
            <a:endParaRPr lang="en-US" dirty="0" smtClean="0"/>
          </a:p>
          <a:p>
            <a:r>
              <a:rPr lang="en-US" smtClean="0"/>
              <a:t>Copy qualified </a:t>
            </a:r>
            <a:r>
              <a:rPr lang="en-US"/>
              <a:t>name </a:t>
            </a:r>
            <a:r>
              <a:rPr lang="en-US" smtClean="0"/>
              <a:t>Context Menu</a:t>
            </a:r>
          </a:p>
          <a:p>
            <a:r>
              <a:rPr lang="de-DE" smtClean="0"/>
              <a:t>Put Semicolon at end of line</a:t>
            </a:r>
            <a:endParaRPr lang="en-US" smtClean="0"/>
          </a:p>
          <a:p>
            <a:pPr lvl="1"/>
            <a:r>
              <a:rPr lang="de-DE" smtClean="0"/>
              <a:t>Java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de-DE" smtClean="0"/>
              <a:t>Editor</a:t>
            </a:r>
            <a:r>
              <a:rPr lang="en-US">
                <a:sym typeface="Wingdings" pitchFamily="2" charset="2"/>
              </a:rPr>
              <a:t>  </a:t>
            </a:r>
            <a:r>
              <a:rPr lang="de-DE" smtClean="0"/>
              <a:t>Typing </a:t>
            </a:r>
          </a:p>
          <a:p>
            <a:r>
              <a:rPr lang="de-DE" smtClean="0"/>
              <a:t>Completion Overwrites instead of Insert:</a:t>
            </a:r>
          </a:p>
          <a:p>
            <a:pPr lvl="1"/>
            <a:r>
              <a:rPr lang="de-DE" smtClean="0"/>
              <a:t>Java </a:t>
            </a:r>
            <a:r>
              <a:rPr lang="en-US">
                <a:sym typeface="Wingdings" pitchFamily="2" charset="2"/>
              </a:rPr>
              <a:t> </a:t>
            </a:r>
            <a:r>
              <a:rPr lang="de-DE" smtClean="0"/>
              <a:t>Editor </a:t>
            </a:r>
            <a:r>
              <a:rPr lang="en-US">
                <a:sym typeface="Wingdings" pitchFamily="2" charset="2"/>
              </a:rPr>
              <a:t></a:t>
            </a:r>
            <a:r>
              <a:rPr lang="de-DE" smtClean="0"/>
              <a:t> Content Assist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en-US" dirty="0"/>
              <a:t>Navigation Basics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/>
              <a:t>Important Shortcuts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Basics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tabLst>
                <a:tab pos="4833938" algn="l"/>
                <a:tab pos="9953625" algn="l"/>
              </a:tabLst>
            </a:pPr>
            <a:r>
              <a:rPr lang="en-US" dirty="0" smtClean="0"/>
              <a:t>Open Type/Resource: With CamelCase search</a:t>
            </a:r>
            <a:r>
              <a:rPr lang="en-US" smtClean="0"/>
              <a:t/>
            </a:r>
            <a:br>
              <a:rPr lang="en-US" smtClean="0"/>
            </a:br>
            <a:r>
              <a:rPr lang="en-US" sz="3400" smtClean="0"/>
              <a:t>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Alt+Shift+T/Alt+Shift+R </a:t>
            </a:r>
            <a:endParaRPr lang="en-US" sz="3400" smtClean="0"/>
          </a:p>
          <a:p>
            <a:pPr>
              <a:tabLst>
                <a:tab pos="4833938" algn="l"/>
                <a:tab pos="9588500" algn="l"/>
              </a:tabLst>
            </a:pPr>
            <a:r>
              <a:rPr lang="en-US" smtClean="0"/>
              <a:t>Quick </a:t>
            </a:r>
            <a:r>
              <a:rPr lang="en-US" dirty="0" smtClean="0"/>
              <a:t>Open Type/Hierarchy </a:t>
            </a:r>
            <a:r>
              <a:rPr lang="en-US" smtClean="0"/>
              <a:t/>
            </a:r>
            <a:br>
              <a:rPr lang="en-US" smtClean="0"/>
            </a:br>
            <a:r>
              <a:rPr lang="en-US" sz="3400" smtClean="0"/>
              <a:t>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F3/F4      </a:t>
            </a:r>
            <a:endParaRPr lang="en-US" sz="3400" smtClean="0"/>
          </a:p>
          <a:p>
            <a:pPr>
              <a:tabLst>
                <a:tab pos="4833938" algn="l"/>
                <a:tab pos="9953625" algn="l"/>
              </a:tabLst>
            </a:pPr>
            <a:r>
              <a:rPr lang="en-US" smtClean="0"/>
              <a:t>Next/Prev </a:t>
            </a:r>
            <a:r>
              <a:rPr lang="en-US" dirty="0" smtClean="0"/>
              <a:t>match </a:t>
            </a:r>
            <a:r>
              <a:rPr lang="en-US" smtClean="0"/>
              <a:t/>
            </a:r>
            <a:br>
              <a:rPr lang="en-US" smtClean="0"/>
            </a:br>
            <a:r>
              <a:rPr lang="en-US" sz="3400" smtClean="0"/>
              <a:t> 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Ctrl+./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Ctrl+,	</a:t>
            </a:r>
            <a:endParaRPr lang="en-US" sz="3400" smtClean="0"/>
          </a:p>
          <a:p>
            <a:pPr>
              <a:tabLst>
                <a:tab pos="4833938" algn="l"/>
                <a:tab pos="9953625" algn="l"/>
              </a:tabLst>
            </a:pPr>
            <a:r>
              <a:rPr lang="en-US" smtClean="0"/>
              <a:t>Last </a:t>
            </a:r>
            <a:r>
              <a:rPr lang="en-US" dirty="0" smtClean="0"/>
              <a:t>edit location</a:t>
            </a:r>
            <a:r>
              <a:rPr lang="en-US" smtClean="0"/>
              <a:t/>
            </a:r>
            <a:br>
              <a:rPr lang="en-US" smtClean="0"/>
            </a:br>
            <a:r>
              <a:rPr lang="en-US" sz="3400" smtClean="0"/>
              <a:t>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Ctrl+Q	</a:t>
            </a:r>
            <a:endParaRPr lang="en-US" sz="3400" smtClean="0"/>
          </a:p>
          <a:p>
            <a:pPr>
              <a:tabLst>
                <a:tab pos="4833938" algn="l"/>
                <a:tab pos="9953625" algn="l"/>
              </a:tabLst>
            </a:pPr>
            <a:r>
              <a:rPr lang="en-US" smtClean="0"/>
              <a:t>Breadcrumbs </a:t>
            </a:r>
            <a:br>
              <a:rPr lang="en-US" smtClean="0"/>
            </a:br>
            <a:r>
              <a:rPr lang="en-US" sz="3400" smtClean="0"/>
              <a:t>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Alt+Shift+B</a:t>
            </a:r>
            <a:r>
              <a:rPr lang="en-US" sz="3400" smtClean="0"/>
              <a:t> 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Shortcuts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dirty="0" smtClean="0"/>
              <a:t>Content Assist:</a:t>
            </a:r>
            <a:r>
              <a:rPr lang="en-US" smtClean="0"/>
              <a:t>	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Ctrl+Space</a:t>
            </a:r>
            <a:endParaRPr lang="en-US" sz="3400" smtClean="0"/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Quick </a:t>
            </a:r>
            <a:r>
              <a:rPr lang="en-US" dirty="0" smtClean="0"/>
              <a:t>fix:</a:t>
            </a:r>
            <a:r>
              <a:rPr lang="en-US" smtClean="0"/>
              <a:t>	</a:t>
            </a:r>
            <a:r>
              <a:rPr lang="en-US" sz="3400" smtClean="0"/>
              <a:t> </a:t>
            </a:r>
            <a:r>
              <a:rPr lang="en-US" sz="3400" spc="-150" dirty="0" smtClean="0">
                <a:latin typeface="Courier New" pitchFamily="49" charset="0"/>
                <a:cs typeface="Courier New" pitchFamily="49" charset="0"/>
              </a:rPr>
              <a:t>Ctrl+1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Quick </a:t>
            </a:r>
            <a:r>
              <a:rPr lang="en-US" dirty="0" smtClean="0"/>
              <a:t>Access:</a:t>
            </a:r>
            <a:r>
              <a:rPr lang="en-US" smtClean="0"/>
              <a:t>	</a:t>
            </a:r>
            <a:r>
              <a:rPr lang="en-US" sz="3400" smtClean="0"/>
              <a:t> </a:t>
            </a:r>
            <a:r>
              <a:rPr lang="en-US" sz="3400" spc="-150" dirty="0" smtClean="0">
                <a:latin typeface="Courier New" pitchFamily="49" charset="0"/>
                <a:cs typeface="Courier New" pitchFamily="49" charset="0"/>
              </a:rPr>
              <a:t>Ctrl+3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Find </a:t>
            </a:r>
            <a:r>
              <a:rPr lang="en-US" dirty="0" smtClean="0"/>
              <a:t>editor:</a:t>
            </a:r>
            <a:r>
              <a:rPr lang="en-US" smtClean="0"/>
              <a:t>	</a:t>
            </a:r>
            <a:r>
              <a:rPr lang="en-US" sz="3400" smtClean="0"/>
              <a:t> </a:t>
            </a:r>
            <a:r>
              <a:rPr lang="en-US" sz="3400" spc="-150" dirty="0" err="1" smtClean="0">
                <a:latin typeface="Courier New" pitchFamily="49" charset="0"/>
                <a:cs typeface="Courier New" pitchFamily="49" charset="0"/>
              </a:rPr>
              <a:t>Ctrl+E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Incr. Search:	</a:t>
            </a:r>
            <a:r>
              <a:rPr lang="en-US" sz="3400" smtClean="0"/>
              <a:t> 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Ctrl+J / K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Run:	</a:t>
            </a:r>
            <a:r>
              <a:rPr lang="en-US" sz="3400" smtClean="0"/>
              <a:t> 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Ctrl+F11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Format:	</a:t>
            </a:r>
            <a:r>
              <a:rPr lang="en-US" sz="3400" smtClean="0"/>
              <a:t> 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Ctrl+Shift+F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Delete Line:</a:t>
            </a:r>
            <a:r>
              <a:rPr lang="en-US" sz="3400" smtClean="0"/>
              <a:t>	 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Ctrl+D</a:t>
            </a:r>
            <a:r>
              <a:rPr lang="en-US" sz="3400" smtClean="0"/>
              <a:t>	</a:t>
            </a:r>
          </a:p>
          <a:p>
            <a:pPr>
              <a:tabLst>
                <a:tab pos="3762375" algn="l"/>
                <a:tab pos="3944938" algn="l"/>
                <a:tab pos="7367588" algn="l"/>
                <a:tab pos="11025188" algn="l"/>
              </a:tabLst>
            </a:pPr>
            <a:r>
              <a:rPr lang="en-US" smtClean="0"/>
              <a:t>Comment:</a:t>
            </a:r>
            <a:r>
              <a:rPr lang="en-US" sz="3400" smtClean="0"/>
              <a:t>	 </a:t>
            </a:r>
            <a:r>
              <a:rPr lang="en-US" sz="3400" spc="-150" smtClean="0">
                <a:latin typeface="Courier New" pitchFamily="49" charset="0"/>
                <a:cs typeface="Courier New" pitchFamily="49" charset="0"/>
              </a:rPr>
              <a:t>Ctrl+Shift+C</a:t>
            </a:r>
            <a:r>
              <a:rPr lang="en-US" sz="340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Number </a:t>
            </a:r>
            <a:r>
              <a:rPr lang="en-US"/>
              <a:t>of imports for </a:t>
            </a:r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  <a:r>
              <a:rPr lang="en-US"/>
              <a:t> for normal and static imports </a:t>
            </a:r>
          </a:p>
          <a:p>
            <a:r>
              <a:rPr lang="en-US"/>
              <a:t>Exclude </a:t>
            </a:r>
            <a:r>
              <a:rPr lang="en-US" dirty="0"/>
              <a:t>e.g.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java.awt.* </a:t>
            </a:r>
            <a:r>
              <a:rPr lang="en-US" dirty="0"/>
              <a:t>from import proposals</a:t>
            </a:r>
          </a:p>
          <a:p>
            <a:pPr lvl="1"/>
            <a:r>
              <a:rPr lang="en-US" smtClean="0"/>
              <a:t> </a:t>
            </a:r>
            <a:r>
              <a:rPr lang="en-US"/>
              <a:t>Java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Appearance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Type </a:t>
            </a:r>
            <a:r>
              <a:rPr lang="en-US" dirty="0"/>
              <a:t>Filters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25" y="1904740"/>
            <a:ext cx="9602138" cy="533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en-US" dirty="0"/>
              <a:t>Syntax Coloring, Templates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/>
              <a:t>Formatting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Coloring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63513" indent="0">
              <a:buNone/>
            </a:pPr>
            <a:r>
              <a:rPr lang="en-US" dirty="0" smtClean="0"/>
              <a:t>See possible issues immediately by coloring or font settings</a:t>
            </a:r>
          </a:p>
          <a:p>
            <a:endParaRPr lang="en-US" dirty="0" smtClean="0"/>
          </a:p>
          <a:p>
            <a:pPr marL="163513" indent="0">
              <a:buNone/>
            </a:pPr>
            <a:r>
              <a:rPr lang="en-US" dirty="0" smtClean="0"/>
              <a:t>Examples:</a:t>
            </a:r>
          </a:p>
          <a:p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Editor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Syntax Coloring</a:t>
            </a:r>
          </a:p>
          <a:p>
            <a:pPr lvl="1"/>
            <a:r>
              <a:rPr lang="en-US" dirty="0" smtClean="0"/>
              <a:t>Mark Boxing/Unboxing expressions </a:t>
            </a:r>
            <a:r>
              <a:rPr lang="en-US" smtClean="0"/>
              <a:t>in red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360042" y="2025724"/>
            <a:ext cx="11974165" cy="6362700"/>
            <a:chOff x="1360042" y="2025724"/>
            <a:chExt cx="11974165" cy="63627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382" y="2025724"/>
              <a:ext cx="10410825" cy="636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Pfeil nach rechts 4"/>
            <p:cNvSpPr/>
            <p:nvPr/>
          </p:nvSpPr>
          <p:spPr bwMode="auto">
            <a:xfrm>
              <a:off x="1360042" y="7308304"/>
              <a:ext cx="2016224" cy="648072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Team should </a:t>
            </a:r>
            <a:r>
              <a:rPr lang="en-US" dirty="0" smtClean="0"/>
              <a:t>work with same settings for code style</a:t>
            </a:r>
          </a:p>
          <a:p>
            <a:r>
              <a:rPr lang="en-US" smtClean="0"/>
              <a:t>May set pre-/suffix </a:t>
            </a:r>
            <a:r>
              <a:rPr lang="en-US"/>
              <a:t>for variables, </a:t>
            </a:r>
            <a:r>
              <a:rPr lang="en-US" smtClean="0"/>
              <a:t>e.g.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m_field</a:t>
            </a:r>
          </a:p>
          <a:p>
            <a:r>
              <a:rPr lang="en-US" smtClean="0"/>
              <a:t>Detailed </a:t>
            </a:r>
            <a:r>
              <a:rPr lang="en-US" dirty="0" smtClean="0"/>
              <a:t>formatting options </a:t>
            </a:r>
            <a:r>
              <a:rPr lang="en-US" smtClean="0"/>
              <a:t>for code: braces, line wraps, spaces, etc.</a:t>
            </a:r>
            <a:endParaRPr lang="en-US" dirty="0" smtClean="0"/>
          </a:p>
          <a:p>
            <a:pPr lvl="1"/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Code Style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Formatter</a:t>
            </a:r>
          </a:p>
          <a:p>
            <a:r>
              <a:rPr lang="en-US" smtClean="0"/>
              <a:t>Format </a:t>
            </a:r>
            <a:r>
              <a:rPr lang="en-US"/>
              <a:t>on save for </a:t>
            </a:r>
            <a:r>
              <a:rPr lang="en-US" smtClean="0"/>
              <a:t>edited lines only</a:t>
            </a:r>
            <a:endParaRPr lang="en-US" dirty="0" smtClean="0"/>
          </a:p>
          <a:p>
            <a:pPr lvl="1"/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 Editor  Save Actions: Format edited lines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1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Rabea Gransberger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63513" indent="0">
              <a:buNone/>
            </a:pPr>
            <a:r>
              <a:rPr lang="en-US" b="1" dirty="0" smtClean="0"/>
              <a:t>Speaker Bio</a:t>
            </a:r>
          </a:p>
          <a:p>
            <a:r>
              <a:rPr lang="en-US" dirty="0" smtClean="0"/>
              <a:t>Diploma in Computer Science 2009 (University Bremen, Germany)</a:t>
            </a:r>
          </a:p>
          <a:p>
            <a:r>
              <a:rPr lang="en-US" dirty="0" smtClean="0"/>
              <a:t>Developer, Project and Department Lead at MEKO-S GmbH, Bremen, Germany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Mainly working with </a:t>
            </a:r>
            <a:r>
              <a:rPr lang="en-US" b="1" dirty="0" smtClean="0"/>
              <a:t>eclipse</a:t>
            </a:r>
            <a:r>
              <a:rPr lang="en-US" dirty="0" smtClean="0"/>
              <a:t> Technology (RCP, RAP, Tabris)</a:t>
            </a:r>
          </a:p>
          <a:p>
            <a:pPr lvl="1"/>
            <a:r>
              <a:rPr lang="en-US" dirty="0" smtClean="0"/>
              <a:t>Developing OTIS (Oil Trading and Information System)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Passionate Java developer with focus on clean code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44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3513">
              <a:spcBef>
                <a:spcPts val="1000"/>
              </a:spcBef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6000" dirty="0">
                <a:ea typeface="ヒラギノ角ゴ ProN W3"/>
                <a:cs typeface="ヒラギノ角ゴ ProN W3"/>
              </a:rPr>
              <a:t>Templates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63513" indent="0">
              <a:buNone/>
            </a:pPr>
            <a:r>
              <a:rPr lang="en-US" smtClean="0"/>
              <a:t>Use templates </a:t>
            </a:r>
            <a:r>
              <a:rPr lang="en-US" dirty="0" smtClean="0"/>
              <a:t>to generate expressions </a:t>
            </a:r>
            <a:r>
              <a:rPr lang="en-US" smtClean="0"/>
              <a:t>and blocks </a:t>
            </a:r>
          </a:p>
          <a:p>
            <a:r>
              <a:rPr lang="en-US" smtClean="0"/>
              <a:t>Create your own: e.g. Exceptions to slf4j instead of console</a:t>
            </a:r>
            <a:endParaRPr lang="en-US" dirty="0" smtClean="0"/>
          </a:p>
          <a:p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Code Style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Code Templates</a:t>
            </a:r>
          </a:p>
          <a:p>
            <a:pPr lvl="1"/>
            <a:r>
              <a:rPr lang="en-US" smtClean="0"/>
              <a:t>Structure</a:t>
            </a:r>
            <a:r>
              <a:rPr lang="en-US" dirty="0" smtClean="0"/>
              <a:t>, comments, copyright</a:t>
            </a:r>
          </a:p>
          <a:p>
            <a:r>
              <a:rPr lang="en-US" smtClean="0"/>
              <a:t> 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Editor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Templates: smart </a:t>
            </a:r>
            <a:r>
              <a:rPr lang="en-US" smtClean="0"/>
              <a:t>code snippets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 Actions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Actions </a:t>
            </a:r>
            <a:r>
              <a:rPr lang="en-US" dirty="0" smtClean="0"/>
              <a:t>which can be applied </a:t>
            </a:r>
            <a:r>
              <a:rPr lang="en-US" smtClean="0"/>
              <a:t>on save</a:t>
            </a:r>
          </a:p>
          <a:p>
            <a:r>
              <a:rPr lang="en-US" smtClean="0"/>
              <a:t>In Eclipse, e.g.:</a:t>
            </a:r>
            <a:endParaRPr lang="en-US" dirty="0" smtClean="0"/>
          </a:p>
          <a:p>
            <a:pPr lvl="1"/>
            <a:r>
              <a:rPr lang="en-US" smtClean="0"/>
              <a:t>Java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Editor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Save Actions</a:t>
            </a:r>
          </a:p>
          <a:p>
            <a:pPr lvl="1"/>
            <a:r>
              <a:rPr lang="en-US" dirty="0" smtClean="0"/>
              <a:t>Format + Organize imports</a:t>
            </a:r>
          </a:p>
          <a:p>
            <a:pPr lvl="1"/>
            <a:r>
              <a:rPr lang="en-US" dirty="0" smtClean="0"/>
              <a:t>Use parentheses in statements</a:t>
            </a:r>
          </a:p>
          <a:p>
            <a:pPr lvl="1"/>
            <a:r>
              <a:rPr lang="en-US" dirty="0" smtClean="0"/>
              <a:t>Use qualified access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@Override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@Deprecated</a:t>
            </a:r>
          </a:p>
          <a:p>
            <a:r>
              <a:rPr lang="en-US" smtClean="0"/>
              <a:t> </a:t>
            </a:r>
            <a:r>
              <a:rPr lang="en-US"/>
              <a:t>Additional </a:t>
            </a:r>
            <a:r>
              <a:rPr lang="en-US" dirty="0" smtClean="0"/>
              <a:t>Clean-Up profile which can be triggered manually</a:t>
            </a:r>
          </a:p>
          <a:p>
            <a:pPr lvl="1"/>
            <a:r>
              <a:rPr lang="en-US" dirty="0" smtClean="0"/>
              <a:t>Menu</a:t>
            </a:r>
            <a:r>
              <a:rPr lang="en-US" smtClean="0"/>
              <a:t>: Source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de-DE"/>
              <a:t>Content </a:t>
            </a:r>
            <a:r>
              <a:rPr lang="de-DE" smtClean="0"/>
              <a:t>Assist </a:t>
            </a:r>
            <a:br>
              <a:rPr lang="de-DE" smtClean="0"/>
            </a:br>
            <a:r>
              <a:rPr lang="de-DE" smtClean="0"/>
              <a:t>&amp; Refactoring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0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Assist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63513" indent="0">
              <a:buNone/>
            </a:pPr>
            <a:r>
              <a:rPr lang="en-US" dirty="0" smtClean="0"/>
              <a:t>Let the IDE generate code, don‘t type yourself</a:t>
            </a:r>
          </a:p>
          <a:p>
            <a:r>
              <a:rPr lang="en-US" dirty="0" smtClean="0"/>
              <a:t>Constructors/Fields/Getters/Setters/toString/equals/hashCode</a:t>
            </a:r>
          </a:p>
          <a:p>
            <a:r>
              <a:rPr lang="en-US" dirty="0" smtClean="0"/>
              <a:t>Override/Implement methods</a:t>
            </a:r>
          </a:p>
          <a:p>
            <a:r>
              <a:rPr lang="en-US" dirty="0" smtClean="0"/>
              <a:t>Call API which does not exist</a:t>
            </a:r>
          </a:p>
          <a:p>
            <a:r>
              <a:rPr lang="en-US" smtClean="0"/>
              <a:t>Call method </a:t>
            </a:r>
            <a:r>
              <a:rPr lang="en-US" dirty="0" smtClean="0"/>
              <a:t>and generate assignment</a:t>
            </a:r>
          </a:p>
          <a:p>
            <a:r>
              <a:rPr lang="en-US" dirty="0" smtClean="0"/>
              <a:t>Create fields from parameters</a:t>
            </a:r>
          </a:p>
          <a:p>
            <a:r>
              <a:rPr lang="en-US" dirty="0" smtClean="0"/>
              <a:t>Use quick fixes / intentions when shown by </a:t>
            </a:r>
            <a:r>
              <a:rPr lang="en-US" smtClean="0"/>
              <a:t>IDE </a:t>
            </a:r>
          </a:p>
          <a:p>
            <a:r>
              <a:rPr lang="en-US" smtClean="0"/>
              <a:t>Can use abbreviations of type name for completion</a:t>
            </a:r>
            <a:endParaRPr lang="en-US" dirty="0" smtClean="0"/>
          </a:p>
          <a:p>
            <a:r>
              <a:rPr lang="en-US" smtClean="0"/>
              <a:t>Completion </a:t>
            </a:r>
            <a:r>
              <a:rPr lang="en-US" dirty="0" smtClean="0"/>
              <a:t>overwrites, best guessed arguments, trigger </a:t>
            </a:r>
            <a:r>
              <a:rPr lang="en-US" smtClean="0"/>
              <a:t>= 50ms</a:t>
            </a:r>
            <a:endParaRPr lang="en-US" dirty="0" smtClean="0"/>
          </a:p>
          <a:p>
            <a:endParaRPr lang="en-US" dirty="0" smtClean="0"/>
          </a:p>
          <a:p>
            <a:pPr marL="163513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Refactoring is a safe operation to restructure </a:t>
            </a:r>
            <a:r>
              <a:rPr lang="en-US" smtClean="0"/>
              <a:t>the code</a:t>
            </a:r>
            <a:endParaRPr lang="en-US" dirty="0" smtClean="0"/>
          </a:p>
          <a:p>
            <a:r>
              <a:rPr lang="en-US"/>
              <a:t>Common: Rename, Move, change signature</a:t>
            </a:r>
          </a:p>
          <a:p>
            <a:pPr lvl="1"/>
            <a:r>
              <a:rPr lang="en-US"/>
              <a:t>Extract variable, method, constant</a:t>
            </a:r>
          </a:p>
          <a:p>
            <a:pPr lvl="1"/>
            <a:r>
              <a:rPr lang="en-US"/>
              <a:t>Create superclass, interface, pull up, push down</a:t>
            </a:r>
          </a:p>
          <a:p>
            <a:r>
              <a:rPr lang="en-US" smtClean="0"/>
              <a:t>Safe </a:t>
            </a:r>
            <a:r>
              <a:rPr lang="en-US" dirty="0" smtClean="0"/>
              <a:t>delete is not present </a:t>
            </a:r>
            <a:r>
              <a:rPr lang="en-US" smtClean="0"/>
              <a:t>in  </a:t>
            </a:r>
            <a:r>
              <a:rPr lang="en-US" dirty="0" smtClean="0"/>
              <a:t>but can be simulated:</a:t>
            </a:r>
          </a:p>
          <a:p>
            <a:pPr lvl="1"/>
            <a:r>
              <a:rPr lang="en-US" dirty="0" smtClean="0"/>
              <a:t>Empty the body of the method to delete</a:t>
            </a:r>
          </a:p>
          <a:p>
            <a:pPr lvl="1"/>
            <a:r>
              <a:rPr lang="en-US" smtClean="0"/>
              <a:t>Inline the method, which results in replacing it with nothing</a:t>
            </a:r>
          </a:p>
          <a:p>
            <a:r>
              <a:rPr lang="en-US"/>
              <a:t>NetBeans provides additional transformation to Java </a:t>
            </a:r>
            <a:r>
              <a:rPr lang="en-US" smtClean="0"/>
              <a:t>7</a:t>
            </a:r>
            <a:endParaRPr lang="en-US"/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>
            <a:normAutofit fontScale="90000"/>
          </a:bodyPr>
          <a:lstStyle/>
          <a:p>
            <a:pPr algn="ctr"/>
            <a:r>
              <a:rPr lang="de-DE"/>
              <a:t>Code </a:t>
            </a:r>
            <a:r>
              <a:rPr lang="de-DE" smtClean="0"/>
              <a:t>Analysis, Console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&amp; External Tools </a:t>
            </a:r>
            <a:br>
              <a:rPr lang="de-DE" smtClean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code 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63513" lvl="1" indent="0"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Find potential errors before running</a:t>
            </a:r>
          </a:p>
          <a:p>
            <a:pPr marL="735013" lvl="1" indent="-571500"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Plugins </a:t>
            </a:r>
            <a:r>
              <a:rPr lang="en-US" smtClean="0"/>
              <a:t>for PMD/FindBugs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mtClean="0"/>
              <a:t>ECJ</a:t>
            </a:r>
            <a:r>
              <a:rPr lang="en-US" dirty="0" smtClean="0"/>
              <a:t>: incremental compiler with additional warnings/errors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Compiler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smtClean="0"/>
              <a:t>Errors 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smtClean="0"/>
              <a:t>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Plugin: </a:t>
            </a:r>
            <a:r>
              <a:rPr lang="en-US" i="1" smtClean="0"/>
              <a:t>CodePro Analytix</a:t>
            </a:r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Settings for Console</a:t>
            </a:r>
          </a:p>
          <a:p>
            <a:pPr lvl="1"/>
            <a:r>
              <a:rPr lang="en-US" smtClean="0"/>
              <a:t> Run/Debug </a:t>
            </a:r>
            <a:r>
              <a:rPr lang="en-US" smtClean="0">
                <a:sym typeface="Wingdings" pitchFamily="2" charset="2"/>
              </a:rPr>
              <a:t> Console </a:t>
            </a:r>
          </a:p>
          <a:p>
            <a:r>
              <a:rPr lang="en-US" smtClean="0"/>
              <a:t>Change </a:t>
            </a:r>
            <a:r>
              <a:rPr lang="en-US" dirty="0" smtClean="0"/>
              <a:t>character limit of console</a:t>
            </a:r>
          </a:p>
          <a:p>
            <a:r>
              <a:rPr lang="en-US" smtClean="0"/>
              <a:t>Change Colors </a:t>
            </a:r>
            <a:r>
              <a:rPr lang="en-US" dirty="0" smtClean="0"/>
              <a:t>&amp; </a:t>
            </a:r>
            <a:r>
              <a:rPr lang="en-US" smtClean="0"/>
              <a:t>Fonts </a:t>
            </a:r>
          </a:p>
          <a:p>
            <a:r>
              <a:rPr lang="en-US" smtClean="0"/>
              <a:t>Show </a:t>
            </a:r>
            <a:r>
              <a:rPr lang="en-US" dirty="0" smtClean="0"/>
              <a:t>on output </a:t>
            </a:r>
            <a:r>
              <a:rPr lang="en-US" smtClean="0"/>
              <a:t>and/or error</a:t>
            </a:r>
          </a:p>
          <a:p>
            <a:endParaRPr lang="en-US" smtClean="0"/>
          </a:p>
          <a:p>
            <a:r>
              <a:rPr lang="en-US" smtClean="0"/>
              <a:t> StackTrace Console (Console Toolbar), paste trace from log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Menu Run</a:t>
            </a:r>
            <a:r>
              <a:rPr lang="en-US">
                <a:sym typeface="Wingdings" pitchFamily="2" charset="2"/>
              </a:rPr>
              <a:t>  </a:t>
            </a:r>
            <a:r>
              <a:rPr lang="en-US" smtClean="0"/>
              <a:t>External Tools-</a:t>
            </a:r>
            <a:r>
              <a:rPr lang="en-US">
                <a:sym typeface="Wingdings" pitchFamily="2" charset="2"/>
              </a:rPr>
              <a:t> </a:t>
            </a:r>
            <a:r>
              <a:rPr lang="en-US" smtClean="0"/>
              <a:t> External Tools Configuration:</a:t>
            </a:r>
          </a:p>
          <a:p>
            <a:r>
              <a:rPr lang="de-DE" smtClean="0"/>
              <a:t>Create new Progam: Shell</a:t>
            </a:r>
            <a:endParaRPr lang="en-US" smtClean="0"/>
          </a:p>
          <a:p>
            <a:pPr lvl="1"/>
            <a:r>
              <a:rPr lang="en-US" smtClean="0"/>
              <a:t>Location: ${env_var:SystemRoot}\explorer.exe</a:t>
            </a:r>
          </a:p>
          <a:p>
            <a:pPr lvl="1"/>
            <a:r>
              <a:rPr lang="en-US" smtClean="0"/>
              <a:t>Arguments: /select,${resource_loc}</a:t>
            </a:r>
          </a:p>
          <a:p>
            <a:pPr lvl="1"/>
            <a:r>
              <a:rPr lang="en-US" smtClean="0"/>
              <a:t>Common: Display in Favorites Menu.</a:t>
            </a:r>
          </a:p>
          <a:p>
            <a:r>
              <a:rPr lang="de-DE" smtClean="0"/>
              <a:t>Mark File, select Shell from Menu</a:t>
            </a:r>
          </a:p>
          <a:p>
            <a:endParaRPr lang="en-US" smtClean="0"/>
          </a:p>
          <a:p>
            <a:r>
              <a:rPr lang="en-US" smtClean="0"/>
              <a:t>For Console:</a:t>
            </a:r>
          </a:p>
          <a:p>
            <a:pPr lvl="1"/>
            <a:r>
              <a:rPr lang="en-US" smtClean="0"/>
              <a:t>Location: ${env_var:SystemRoot}\system32\cmd.exe</a:t>
            </a:r>
          </a:p>
          <a:p>
            <a:pPr lvl="1"/>
            <a:r>
              <a:rPr lang="en-US" smtClean="0"/>
              <a:t>Working Dir: ${container_loc}</a:t>
            </a:r>
          </a:p>
          <a:p>
            <a:pPr lvl="1"/>
            <a:r>
              <a:rPr lang="en-US" smtClean="0"/>
              <a:t>Common: Allocation Console + Display in Favorites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86" y="2987824"/>
            <a:ext cx="568642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3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de-DE" dirty="0" smtClean="0"/>
              <a:t>Debugger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General IDE Setup</a:t>
            </a:r>
            <a:endParaRPr lang="en-US"/>
          </a:p>
          <a:p>
            <a:r>
              <a:rPr lang="en-US" smtClean="0"/>
              <a:t>Settings &amp; Menus</a:t>
            </a:r>
            <a:endParaRPr lang="en-US"/>
          </a:p>
          <a:p>
            <a:r>
              <a:rPr lang="en-US" smtClean="0"/>
              <a:t>Editor Basics &amp; Features</a:t>
            </a:r>
            <a:endParaRPr lang="en-US"/>
          </a:p>
          <a:p>
            <a:r>
              <a:rPr lang="en-US"/>
              <a:t>Navigation </a:t>
            </a:r>
            <a:r>
              <a:rPr lang="en-US" smtClean="0"/>
              <a:t>Basics &amp; Important </a:t>
            </a:r>
            <a:r>
              <a:rPr lang="en-US"/>
              <a:t>Shortcuts</a:t>
            </a:r>
          </a:p>
          <a:p>
            <a:r>
              <a:rPr lang="en-US" smtClean="0"/>
              <a:t>Syntax Coloring, Templates &amp; Formatting</a:t>
            </a:r>
            <a:endParaRPr lang="en-US"/>
          </a:p>
          <a:p>
            <a:r>
              <a:rPr lang="en-US" smtClean="0"/>
              <a:t>Content Assist &amp; Refactoring</a:t>
            </a:r>
          </a:p>
          <a:p>
            <a:r>
              <a:rPr lang="en-US" smtClean="0"/>
              <a:t>Code Analysis, Console</a:t>
            </a:r>
            <a:r>
              <a:rPr lang="en-US"/>
              <a:t> </a:t>
            </a:r>
            <a:r>
              <a:rPr lang="en-US" smtClean="0"/>
              <a:t>&amp; External Tools</a:t>
            </a:r>
            <a:endParaRPr lang="en-US"/>
          </a:p>
          <a:p>
            <a:r>
              <a:rPr lang="en-US" smtClean="0"/>
              <a:t>Debugger</a:t>
            </a:r>
            <a:endParaRPr lang="en-US"/>
          </a:p>
          <a:p>
            <a:r>
              <a:rPr lang="en-US" smtClean="0"/>
              <a:t>Q&amp;A</a:t>
            </a:r>
            <a:endParaRPr lang="en-US"/>
          </a:p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If HotSwap </a:t>
            </a:r>
            <a:r>
              <a:rPr lang="en-US" dirty="0" smtClean="0"/>
              <a:t>enabled when debugging, changes applied immediately</a:t>
            </a:r>
          </a:p>
          <a:p>
            <a:r>
              <a:rPr lang="en-US" dirty="0" smtClean="0"/>
              <a:t>Breakpoints can be set on class, methods, fields and exceptions too</a:t>
            </a:r>
          </a:p>
          <a:p>
            <a:r>
              <a:rPr lang="en-US" dirty="0" smtClean="0"/>
              <a:t>Conditional breakpoints</a:t>
            </a:r>
          </a:p>
          <a:p>
            <a:r>
              <a:rPr lang="en-US" dirty="0" smtClean="0"/>
              <a:t>Step-Filters: Skip simple getters, setters, certain classes</a:t>
            </a:r>
          </a:p>
          <a:p>
            <a:pPr lvl="1"/>
            <a:r>
              <a:rPr lang="en-US" smtClean="0"/>
              <a:t> Java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Debug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Step Filters</a:t>
            </a:r>
          </a:p>
          <a:p>
            <a:r>
              <a:rPr lang="en-US" smtClean="0"/>
              <a:t>Shortcuts</a:t>
            </a:r>
            <a:r>
              <a:rPr lang="en-US" dirty="0" smtClean="0"/>
              <a:t>: Step over, Step into, Step return, Continue</a:t>
            </a:r>
          </a:p>
          <a:p>
            <a:pPr lvl="1"/>
            <a:r>
              <a:rPr lang="en-US" smtClean="0"/>
              <a:t>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F6/F5/F7/F8</a:t>
            </a:r>
            <a:r>
              <a:rPr lang="en-US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Pause Debugger to find current execution location</a:t>
            </a:r>
            <a:endParaRPr lang="en-US" dirty="0" smtClean="0"/>
          </a:p>
          <a:p>
            <a:r>
              <a:rPr lang="en-US" dirty="0" smtClean="0"/>
              <a:t>Formatting for variables view</a:t>
            </a:r>
          </a:p>
          <a:p>
            <a:pPr lvl="1"/>
            <a:r>
              <a:rPr lang="en-US" smtClean="0"/>
              <a:t> Java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Debug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Detail Formatters </a:t>
            </a:r>
          </a:p>
          <a:p>
            <a:r>
              <a:rPr lang="en-US" smtClean="0"/>
              <a:t>Different </a:t>
            </a:r>
            <a:r>
              <a:rPr lang="en-US" dirty="0" smtClean="0"/>
              <a:t>view for collections and default view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toString()</a:t>
            </a:r>
          </a:p>
          <a:p>
            <a:pPr lvl="1"/>
            <a:r>
              <a:rPr lang="en-US" smtClean="0"/>
              <a:t> </a:t>
            </a:r>
            <a:r>
              <a:rPr lang="en-US" dirty="0" smtClean="0"/>
              <a:t>Toolbar</a:t>
            </a:r>
            <a:r>
              <a:rPr lang="en-US" smtClean="0"/>
              <a:t>: Debug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Variables: Show Logical Structure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Evaluate Expression</a:t>
            </a:r>
          </a:p>
          <a:p>
            <a:pPr lvl="1"/>
            <a:r>
              <a:rPr lang="en-US" smtClean="0"/>
              <a:t>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Ctrl+Shift+I</a:t>
            </a:r>
            <a:r>
              <a:rPr lang="en-US" smtClean="0"/>
              <a:t>  </a:t>
            </a:r>
          </a:p>
          <a:p>
            <a:r>
              <a:rPr lang="en-US" smtClean="0"/>
              <a:t>Recall </a:t>
            </a:r>
            <a:r>
              <a:rPr lang="en-US" dirty="0" smtClean="0"/>
              <a:t>previous method</a:t>
            </a:r>
          </a:p>
          <a:p>
            <a:pPr lvl="1"/>
            <a:r>
              <a:rPr lang="en-US" smtClean="0"/>
              <a:t> Context Menu: </a:t>
            </a:r>
            <a:r>
              <a:rPr lang="en-US" dirty="0" smtClean="0"/>
              <a:t>Drop </a:t>
            </a:r>
            <a:r>
              <a:rPr lang="en-US" smtClean="0"/>
              <a:t>to frame</a:t>
            </a:r>
          </a:p>
          <a:p>
            <a:r>
              <a:rPr lang="en-US" smtClean="0"/>
              <a:t>References  / Labels</a:t>
            </a:r>
            <a:endParaRPr lang="en-US" dirty="0" smtClean="0"/>
          </a:p>
          <a:p>
            <a:pPr lvl="1"/>
            <a:r>
              <a:rPr lang="en-US" smtClean="0"/>
              <a:t> </a:t>
            </a:r>
            <a:r>
              <a:rPr lang="en-US" dirty="0" smtClean="0"/>
              <a:t>Variables </a:t>
            </a:r>
            <a:r>
              <a:rPr lang="en-US" smtClean="0"/>
              <a:t>View menu</a:t>
            </a:r>
          </a:p>
          <a:p>
            <a:r>
              <a:rPr lang="en-US" smtClean="0"/>
              <a:t>Monitors and Thread Groups</a:t>
            </a:r>
          </a:p>
          <a:p>
            <a:pPr lvl="1"/>
            <a:r>
              <a:rPr lang="en-US" smtClean="0"/>
              <a:t> </a:t>
            </a:r>
            <a:r>
              <a:rPr lang="en-US" dirty="0" smtClean="0"/>
              <a:t>Debug </a:t>
            </a:r>
            <a:r>
              <a:rPr lang="en-US" smtClean="0"/>
              <a:t>View menu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de-DE" dirty="0" err="1" smtClean="0"/>
              <a:t>Miscellaneous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0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Misc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Working Sets to group projects and </a:t>
            </a:r>
            <a:r>
              <a:rPr lang="en-US" smtClean="0"/>
              <a:t>use as </a:t>
            </a:r>
            <a:r>
              <a:rPr lang="en-US" dirty="0" smtClean="0"/>
              <a:t>top-level in navigation</a:t>
            </a:r>
          </a:p>
          <a:p>
            <a:r>
              <a:rPr lang="en-US" smtClean="0"/>
              <a:t>Run/Debug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Launching: Always Launch Previous</a:t>
            </a:r>
          </a:p>
          <a:p>
            <a:r>
              <a:rPr lang="en-US" dirty="0" smtClean="0"/>
              <a:t>If a command doesn‘t work, look at </a:t>
            </a:r>
            <a:r>
              <a:rPr lang="en-US" smtClean="0"/>
              <a:t>the Error </a:t>
            </a:r>
            <a:r>
              <a:rPr lang="en-US" dirty="0" smtClean="0"/>
              <a:t>View (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Ctrl+Shift+V</a:t>
            </a:r>
            <a:r>
              <a:rPr lang="en-US" dirty="0" smtClean="0"/>
              <a:t>)</a:t>
            </a:r>
          </a:p>
          <a:p>
            <a:r>
              <a:rPr lang="en-US" smtClean="0"/>
              <a:t>Breakpoints-View allows to group by project</a:t>
            </a:r>
          </a:p>
          <a:p>
            <a:r>
              <a:rPr lang="en-US" smtClean="0"/>
              <a:t>Search View allows deleting and pinning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en-US" smtClean="0"/>
              <a:t>Did you know your IDE has a lot of build-in help pages?</a:t>
            </a:r>
          </a:p>
          <a:p>
            <a:pPr lvl="2"/>
            <a:r>
              <a:rPr lang="en-US" smtClean="0"/>
              <a:t> </a:t>
            </a:r>
            <a:r>
              <a:rPr lang="en-US">
                <a:hlinkClick r:id="rId2"/>
              </a:rPr>
              <a:t>http://help.eclipse.org</a:t>
            </a:r>
            <a:endParaRPr lang="en-US"/>
          </a:p>
          <a:p>
            <a:pPr lvl="1"/>
            <a:r>
              <a:rPr lang="en-US" smtClean="0"/>
              <a:t>Look for sections like</a:t>
            </a:r>
          </a:p>
          <a:p>
            <a:pPr lvl="2"/>
            <a:r>
              <a:rPr lang="en-US" smtClean="0"/>
              <a:t>"Getting started"</a:t>
            </a:r>
          </a:p>
          <a:p>
            <a:pPr lvl="2"/>
            <a:r>
              <a:rPr lang="en-US" smtClean="0"/>
              <a:t>"Tips and Tricks"</a:t>
            </a:r>
          </a:p>
          <a:p>
            <a:pPr lvl="2"/>
            <a:r>
              <a:rPr lang="en-US" smtClean="0"/>
              <a:t>"Important Shortcuts"</a:t>
            </a:r>
          </a:p>
          <a:p>
            <a:pPr lvl="1"/>
            <a:r>
              <a:rPr lang="en-US" smtClean="0"/>
              <a:t>Read the Release Notes which mention new features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5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Bugs &amp; "Missing"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Eclipse can be extended via plugins</a:t>
            </a:r>
          </a:p>
          <a:p>
            <a:r>
              <a:rPr lang="en-US" smtClean="0"/>
              <a:t>File </a:t>
            </a:r>
            <a:r>
              <a:rPr lang="en-US" dirty="0" smtClean="0"/>
              <a:t>a feature request in the respective issue tracker</a:t>
            </a:r>
          </a:p>
          <a:p>
            <a:r>
              <a:rPr lang="en-US" dirty="0" smtClean="0"/>
              <a:t>Have a look at the API and develop your own plugin</a:t>
            </a:r>
          </a:p>
          <a:p>
            <a:endParaRPr lang="en-US" dirty="0" smtClean="0"/>
          </a:p>
          <a:p>
            <a:r>
              <a:rPr lang="en-US" dirty="0" smtClean="0"/>
              <a:t>If you find a bug in the IDE, please report it:</a:t>
            </a:r>
          </a:p>
          <a:p>
            <a:pPr lvl="1"/>
            <a:r>
              <a:rPr lang="en-US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://bugs.eclipse.org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Explore the features of your favorite IDE: Know your Tools!</a:t>
            </a:r>
          </a:p>
          <a:p>
            <a:r>
              <a:rPr lang="en-US" dirty="0" smtClean="0"/>
              <a:t>Be lazy, let the IDE do </a:t>
            </a:r>
            <a:r>
              <a:rPr lang="en-US" smtClean="0"/>
              <a:t>the work with Content Assist  / Templates</a:t>
            </a:r>
            <a:endParaRPr lang="en-US" dirty="0" smtClean="0"/>
          </a:p>
          <a:p>
            <a:r>
              <a:rPr lang="en-US" smtClean="0"/>
              <a:t>Create settings and share for the Team</a:t>
            </a:r>
            <a:endParaRPr lang="en-US" dirty="0" smtClean="0"/>
          </a:p>
          <a:p>
            <a:r>
              <a:rPr lang="en-US" smtClean="0"/>
              <a:t>Do </a:t>
            </a:r>
            <a:r>
              <a:rPr lang="en-US" i="1" dirty="0" smtClean="0"/>
              <a:t>“Learning shortcuts”-</a:t>
            </a:r>
            <a:r>
              <a:rPr lang="en-US" dirty="0" smtClean="0"/>
              <a:t>sessions in regular time </a:t>
            </a:r>
            <a:r>
              <a:rPr lang="en-US" smtClean="0"/>
              <a:t>intervals </a:t>
            </a:r>
            <a:endParaRPr lang="en-US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Settings</a:t>
            </a:r>
            <a:r>
              <a:rPr lang="en-US" smtClean="0"/>
              <a:t>: Eclipse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File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</a:t>
            </a:r>
            <a:r>
              <a:rPr lang="en-US" dirty="0" smtClean="0"/>
              <a:t>Export</a:t>
            </a:r>
            <a:r>
              <a:rPr lang="en-US" smtClean="0"/>
              <a:t>: General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Preferences and choose </a:t>
            </a:r>
            <a:r>
              <a:rPr lang="en-US" dirty="0" smtClean="0"/>
              <a:t>desired options</a:t>
            </a:r>
          </a:p>
          <a:p>
            <a:r>
              <a:rPr lang="en-US" smtClean="0"/>
              <a:t>Save to a file, e.g.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test1.epf</a:t>
            </a:r>
          </a:p>
          <a:p>
            <a:r>
              <a:rPr lang="en-US" smtClean="0"/>
              <a:t>Change the option you are looking for, export to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test2.epf</a:t>
            </a:r>
          </a:p>
          <a:p>
            <a:r>
              <a:rPr lang="en-US" smtClean="0"/>
              <a:t>Do a diff between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test1.epf</a:t>
            </a:r>
            <a:r>
              <a:rPr lang="en-US" smtClean="0"/>
              <a:t> and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test2.epf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Copy change to new file, remove </a:t>
            </a:r>
            <a:r>
              <a:rPr lang="en-US" dirty="0" smtClean="0"/>
              <a:t>the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\instance\ </a:t>
            </a:r>
            <a:r>
              <a:rPr lang="en-US" smtClean="0"/>
              <a:t>qualifier in front </a:t>
            </a:r>
            <a:endParaRPr lang="en-US" dirty="0" smtClean="0"/>
          </a:p>
          <a:p>
            <a:r>
              <a:rPr lang="en-US" smtClean="0"/>
              <a:t>Save file as 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plugin_customization.ini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smtClean="0">
                <a:latin typeface="+mn-lt"/>
                <a:cs typeface="Courier New" pitchFamily="49" charset="0"/>
              </a:rPr>
              <a:t>network drive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/>
              <a:t>Add lines </a:t>
            </a:r>
            <a:r>
              <a:rPr lang="en-US" smtClean="0"/>
              <a:t>to 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&lt;installdir&gt;\eclipse.ini</a:t>
            </a:r>
            <a:r>
              <a:rPr lang="en-US" dirty="0" smtClean="0"/>
              <a:t>: </a:t>
            </a:r>
          </a:p>
          <a:p>
            <a:pPr marL="725488" lvl="1" indent="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-pluginCustomization </a:t>
            </a:r>
          </a:p>
          <a:p>
            <a:pPr marL="725488" lvl="1" indent="0">
              <a:buNone/>
            </a:pPr>
            <a:r>
              <a:rPr lang="en-US" sz="3400" smtClean="0">
                <a:latin typeface="Courier New" pitchFamily="49" charset="0"/>
                <a:cs typeface="Courier New" pitchFamily="49" charset="0"/>
              </a:rPr>
              <a:t>&lt;pathTo…&gt;plugin_customization.ini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Project Sets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Working for different customers or in </a:t>
            </a:r>
            <a:r>
              <a:rPr lang="en-US" smtClean="0"/>
              <a:t>different teams</a:t>
            </a:r>
          </a:p>
          <a:p>
            <a:r>
              <a:rPr lang="en-US"/>
              <a:t>Open multiple IDE instances with different project sets</a:t>
            </a:r>
            <a:endParaRPr lang="en-US" dirty="0" smtClean="0"/>
          </a:p>
          <a:p>
            <a:r>
              <a:rPr lang="en-US" dirty="0" smtClean="0"/>
              <a:t>Create links on the desktop to start the IDE with a </a:t>
            </a:r>
            <a:r>
              <a:rPr lang="en-US" smtClean="0"/>
              <a:t>project set</a:t>
            </a:r>
          </a:p>
          <a:p>
            <a:r>
              <a:rPr lang="en-US" smtClean="0"/>
              <a:t> Workspace</a:t>
            </a:r>
          </a:p>
          <a:p>
            <a:pPr marL="457200" lvl="1" indent="0">
              <a:buNone/>
            </a:pPr>
            <a:r>
              <a:rPr lang="en-US" sz="3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data D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:\workspaces\DemoCamp 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400" smtClean="0">
                <a:latin typeface="Courier New" pitchFamily="49" charset="0"/>
                <a:cs typeface="Courier New" pitchFamily="49" charset="0"/>
              </a:rPr>
              <a:t>showlocation "DemoCamp"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mtClean="0"/>
              <a:t>General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Workspace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Workspace Name</a:t>
            </a:r>
          </a:p>
          <a:p>
            <a:r>
              <a:rPr lang="de-DE" smtClean="0"/>
              <a:t>Change Workspace Apperance (Color/Theme): </a:t>
            </a:r>
            <a:endParaRPr lang="en-US" dirty="0" smtClean="0"/>
          </a:p>
          <a:p>
            <a:pPr lvl="1"/>
            <a:r>
              <a:rPr lang="de-DE" smtClean="0"/>
              <a:t>General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de-DE" smtClean="0"/>
              <a:t>Appearance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Auto-Update for plugins and minor </a:t>
            </a:r>
            <a:r>
              <a:rPr lang="en-US" smtClean="0"/>
              <a:t>versions </a:t>
            </a:r>
            <a:r>
              <a:rPr lang="en-US"/>
              <a:t>available </a:t>
            </a:r>
            <a:endParaRPr lang="en-US" smtClean="0"/>
          </a:p>
          <a:p>
            <a:r>
              <a:rPr lang="en-US" smtClean="0"/>
              <a:t>Upgrading </a:t>
            </a:r>
            <a:r>
              <a:rPr lang="en-US" dirty="0" smtClean="0"/>
              <a:t>IDE to new version while preserving installed plugins</a:t>
            </a:r>
          </a:p>
          <a:p>
            <a:r>
              <a:rPr lang="en-US" smtClean="0"/>
              <a:t> </a:t>
            </a:r>
            <a:r>
              <a:rPr lang="en-US" dirty="0" smtClean="0"/>
              <a:t>Only upgrade to minor version possible, </a:t>
            </a:r>
            <a:r>
              <a:rPr lang="en-US" smtClean="0"/>
              <a:t>for major</a:t>
            </a:r>
            <a:endParaRPr lang="en-US" dirty="0" smtClean="0"/>
          </a:p>
          <a:p>
            <a:pPr lvl="1"/>
            <a:r>
              <a:rPr lang="en-US" smtClean="0"/>
              <a:t>Install </a:t>
            </a:r>
            <a:r>
              <a:rPr lang="en-US"/>
              <a:t>Software Items from </a:t>
            </a:r>
            <a:r>
              <a:rPr lang="en-US" smtClean="0"/>
              <a:t>File: File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Export/Import </a:t>
            </a:r>
            <a:r>
              <a:rPr lang="en-US">
                <a:sym typeface="Wingdings" pitchFamily="2" charset="2"/>
              </a:rPr>
              <a:t></a:t>
            </a:r>
            <a:r>
              <a:rPr lang="en-US" smtClean="0"/>
              <a:t> Install</a:t>
            </a:r>
          </a:p>
          <a:p>
            <a:pPr lvl="1"/>
            <a:r>
              <a:rPr lang="en-US"/>
              <a:t>Download + re-install + zip for team </a:t>
            </a:r>
            <a:r>
              <a:rPr lang="en-US" smtClean="0"/>
              <a:t>members</a:t>
            </a:r>
          </a:p>
          <a:p>
            <a:pPr lvl="1"/>
            <a:r>
              <a:rPr lang="en-US" smtClean="0">
                <a:hlinkClick r:id="rId3"/>
              </a:rPr>
              <a:t>Install </a:t>
            </a:r>
            <a:r>
              <a:rPr lang="en-US" dirty="0" smtClean="0">
                <a:hlinkClick r:id="rId3"/>
              </a:rPr>
              <a:t>from </a:t>
            </a:r>
            <a:r>
              <a:rPr lang="en-US" smtClean="0">
                <a:hlinkClick r:id="rId3"/>
              </a:rPr>
              <a:t>command line</a:t>
            </a:r>
            <a:r>
              <a:rPr lang="en-US" dirty="0"/>
              <a:t> </a:t>
            </a:r>
            <a:r>
              <a:rPr lang="en-US" smtClean="0"/>
              <a:t>or </a:t>
            </a:r>
            <a:r>
              <a:rPr lang="en-US" dirty="0" smtClean="0">
                <a:hlinkClick r:id="rId4"/>
              </a:rPr>
              <a:t>Yoxos</a:t>
            </a:r>
            <a:r>
              <a:rPr lang="en-US" dirty="0" smtClean="0"/>
              <a:t> Profile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11970" y="3591719"/>
            <a:ext cx="14805542" cy="1960562"/>
          </a:xfrm>
        </p:spPr>
        <p:txBody>
          <a:bodyPr/>
          <a:lstStyle/>
          <a:p>
            <a:pPr algn="ctr"/>
            <a:r>
              <a:rPr lang="en-US" dirty="0" smtClean="0"/>
              <a:t>Settings &amp; Menus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B8C8-D9A1-4E76-82BF-47D2ABD1161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3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IDE keeps local history of files</a:t>
            </a:r>
          </a:p>
          <a:p>
            <a:r>
              <a:rPr lang="en-US" dirty="0" smtClean="0"/>
              <a:t>Get back a </a:t>
            </a:r>
            <a:r>
              <a:rPr lang="en-US" smtClean="0"/>
              <a:t>revision not </a:t>
            </a:r>
            <a:r>
              <a:rPr lang="en-US" dirty="0" smtClean="0"/>
              <a:t>in version control</a:t>
            </a:r>
          </a:p>
          <a:p>
            <a:r>
              <a:rPr lang="en-US" smtClean="0"/>
              <a:t>Restore when deleted (context menu, parent)</a:t>
            </a:r>
            <a:endParaRPr lang="en-US" dirty="0" smtClean="0"/>
          </a:p>
          <a:p>
            <a:r>
              <a:rPr lang="en-US" dirty="0" smtClean="0"/>
              <a:t>Check settings of version </a:t>
            </a:r>
            <a:r>
              <a:rPr lang="en-US" smtClean="0"/>
              <a:t>history size</a:t>
            </a:r>
            <a:endParaRPr lang="en-US"/>
          </a:p>
          <a:p>
            <a:pPr lvl="1"/>
            <a:r>
              <a:rPr lang="en-US" smtClean="0"/>
              <a:t> General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Workspace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Local History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223" y="5724128"/>
            <a:ext cx="6645490" cy="256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Menus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commands have no (default) shortcut but </a:t>
            </a:r>
            <a:r>
              <a:rPr lang="en-US" smtClean="0"/>
              <a:t>are in the </a:t>
            </a:r>
            <a:r>
              <a:rPr lang="en-US" dirty="0" smtClean="0"/>
              <a:t>menu</a:t>
            </a:r>
          </a:p>
          <a:p>
            <a:endParaRPr lang="en-US" dirty="0" smtClean="0"/>
          </a:p>
          <a:p>
            <a:pPr marL="163513" indent="0">
              <a:buNone/>
            </a:pPr>
            <a:r>
              <a:rPr lang="en-US" dirty="0" smtClean="0"/>
              <a:t>Examples:</a:t>
            </a:r>
          </a:p>
          <a:p>
            <a:r>
              <a:rPr lang="en-US" smtClean="0"/>
              <a:t> </a:t>
            </a:r>
            <a:r>
              <a:rPr lang="en-US" dirty="0" smtClean="0"/>
              <a:t>Search menu </a:t>
            </a:r>
            <a:r>
              <a:rPr lang="en-US" smtClean="0"/>
              <a:t>has more</a:t>
            </a:r>
            <a:br>
              <a:rPr lang="en-US" smtClean="0"/>
            </a:br>
            <a:r>
              <a:rPr lang="en-US" smtClean="0"/>
              <a:t> options then context menu: </a:t>
            </a:r>
          </a:p>
          <a:p>
            <a:pPr lvl="1"/>
            <a:r>
              <a:rPr lang="en-US" smtClean="0"/>
              <a:t>Referring </a:t>
            </a:r>
            <a:r>
              <a:rPr lang="en-US" dirty="0" smtClean="0"/>
              <a:t>tests</a:t>
            </a:r>
            <a:r>
              <a:rPr lang="en-US" smtClean="0"/>
              <a:t>, read / write access, implementors</a:t>
            </a:r>
            <a:endParaRPr lang="en-US" dirty="0" smtClean="0"/>
          </a:p>
          <a:p>
            <a:r>
              <a:rPr lang="en-US" smtClean="0"/>
              <a:t> </a:t>
            </a:r>
            <a:r>
              <a:rPr lang="en-US" dirty="0" smtClean="0"/>
              <a:t>Navigate</a:t>
            </a:r>
            <a:r>
              <a:rPr lang="en-US" smtClean="0"/>
              <a:t>: </a:t>
            </a:r>
          </a:p>
          <a:p>
            <a:pPr lvl="1"/>
            <a:r>
              <a:rPr lang="en-US" smtClean="0"/>
              <a:t>Open (super) implementation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B0B8C8-D9A1-4E76-82BF-47D2ABD11610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57765" r="33064" b="21118"/>
          <a:stretch/>
        </p:blipFill>
        <p:spPr bwMode="auto">
          <a:xfrm>
            <a:off x="7570690" y="2744906"/>
            <a:ext cx="7589211" cy="22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r="59755" b="58471"/>
          <a:stretch/>
        </p:blipFill>
        <p:spPr bwMode="auto">
          <a:xfrm>
            <a:off x="1504058" y="2149947"/>
            <a:ext cx="5734963" cy="630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1307</Words>
  <Application>Microsoft Office PowerPoint</Application>
  <PresentationFormat>Benutzerdefiniert</PresentationFormat>
  <Paragraphs>288</Paragraphs>
  <Slides>37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Benutzerdefiniertes Design</vt:lpstr>
      <vt:lpstr>Eclipse Tips and Tricks - Eclipse Kepler 4.3 RC3 -</vt:lpstr>
      <vt:lpstr>Rabea Gransberger</vt:lpstr>
      <vt:lpstr>Agenda</vt:lpstr>
      <vt:lpstr>Sharing Settings: Eclipse</vt:lpstr>
      <vt:lpstr>Working with Project Sets </vt:lpstr>
      <vt:lpstr>Upgrading</vt:lpstr>
      <vt:lpstr>Settings &amp; Menus</vt:lpstr>
      <vt:lpstr>Local History</vt:lpstr>
      <vt:lpstr>Explore the Menus</vt:lpstr>
      <vt:lpstr>Editor Basics &amp; Features</vt:lpstr>
      <vt:lpstr>Editor Basics</vt:lpstr>
      <vt:lpstr>Editor Features</vt:lpstr>
      <vt:lpstr>Navigation Basics  &amp; Important Shortcuts</vt:lpstr>
      <vt:lpstr>Navigation Basics</vt:lpstr>
      <vt:lpstr>Important Shortcuts</vt:lpstr>
      <vt:lpstr>Imports</vt:lpstr>
      <vt:lpstr>Syntax Coloring, Templates  &amp; Formatting</vt:lpstr>
      <vt:lpstr>Syntax Coloring</vt:lpstr>
      <vt:lpstr>Formatting</vt:lpstr>
      <vt:lpstr>Templates</vt:lpstr>
      <vt:lpstr>Save Actions</vt:lpstr>
      <vt:lpstr>Content Assist  &amp; Refactoring</vt:lpstr>
      <vt:lpstr>Content Assist</vt:lpstr>
      <vt:lpstr>Refactoring</vt:lpstr>
      <vt:lpstr>Code Analysis, Console &amp; External Tools  </vt:lpstr>
      <vt:lpstr>Static code analysis</vt:lpstr>
      <vt:lpstr>Console</vt:lpstr>
      <vt:lpstr>External Tools</vt:lpstr>
      <vt:lpstr>Debugger</vt:lpstr>
      <vt:lpstr>Debugger</vt:lpstr>
      <vt:lpstr>Debugger II</vt:lpstr>
      <vt:lpstr>Debugger III</vt:lpstr>
      <vt:lpstr>Miscellaneous</vt:lpstr>
      <vt:lpstr>Eclipse Misc</vt:lpstr>
      <vt:lpstr>More Information</vt:lpstr>
      <vt:lpstr>Bugs &amp; "Missing" Features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Rabea Gransberger</cp:lastModifiedBy>
  <cp:revision>479</cp:revision>
  <cp:lastPrinted>1601-01-01T00:00:00Z</cp:lastPrinted>
  <dcterms:created xsi:type="dcterms:W3CDTF">2012-10-16T18:53:20Z</dcterms:created>
  <dcterms:modified xsi:type="dcterms:W3CDTF">2013-06-22T11:11:33Z</dcterms:modified>
</cp:coreProperties>
</file>