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8" r:id="rId2"/>
    <p:sldId id="256" r:id="rId3"/>
    <p:sldId id="380" r:id="rId4"/>
    <p:sldId id="379" r:id="rId5"/>
    <p:sldId id="381" r:id="rId6"/>
    <p:sldId id="300" r:id="rId7"/>
    <p:sldId id="312" r:id="rId8"/>
    <p:sldId id="324" r:id="rId9"/>
    <p:sldId id="384" r:id="rId10"/>
    <p:sldId id="383" r:id="rId11"/>
    <p:sldId id="382" r:id="rId12"/>
    <p:sldId id="326" r:id="rId13"/>
    <p:sldId id="329" r:id="rId14"/>
    <p:sldId id="330" r:id="rId15"/>
    <p:sldId id="327" r:id="rId16"/>
    <p:sldId id="328" r:id="rId17"/>
    <p:sldId id="332" r:id="rId18"/>
    <p:sldId id="385" r:id="rId19"/>
    <p:sldId id="386" r:id="rId20"/>
    <p:sldId id="388" r:id="rId21"/>
    <p:sldId id="387" r:id="rId22"/>
    <p:sldId id="389" r:id="rId23"/>
    <p:sldId id="390" r:id="rId24"/>
    <p:sldId id="391" r:id="rId25"/>
    <p:sldId id="392" r:id="rId26"/>
    <p:sldId id="393" r:id="rId27"/>
    <p:sldId id="3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25" autoAdjust="0"/>
  </p:normalViewPr>
  <p:slideViewPr>
    <p:cSldViewPr snapToGrid="0" snapToObjects="1">
      <p:cViewPr>
        <p:scale>
          <a:sx n="85" d="100"/>
          <a:sy n="85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EFEC-EC23-9C4A-BCBF-A5A6A6E9AD97}" type="datetimeFigureOut">
              <a:rPr lang="en-US" smtClean="0"/>
              <a:t>6/28/13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1224-21B5-BA44-AB03-93855AAA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dirty="0" smtClean="0"/>
              <a:t>Class loader scope</a:t>
            </a:r>
          </a:p>
          <a:p>
            <a:pPr lvl="0" rtl="0"/>
            <a:r>
              <a:rPr lang="en-US" baseline="0" dirty="0" smtClean="0"/>
              <a:t>          </a:t>
            </a:r>
            <a:r>
              <a:rPr lang="en-US" dirty="0" smtClean="0"/>
              <a:t>Every deployed application gets a dedicated class loader</a:t>
            </a:r>
          </a:p>
          <a:p>
            <a:pPr lvl="0" rtl="0"/>
            <a:r>
              <a:rPr lang="en-US" dirty="0" smtClean="0"/>
              <a:t>State recreation</a:t>
            </a:r>
          </a:p>
          <a:p>
            <a:pPr lvl="1" rtl="0"/>
            <a:r>
              <a:rPr lang="en-US" dirty="0" smtClean="0"/>
              <a:t>Application state is recovered by </a:t>
            </a:r>
            <a:r>
              <a:rPr lang="en-US" dirty="0" err="1" smtClean="0"/>
              <a:t>reinitialization</a:t>
            </a:r>
            <a:endParaRPr lang="en-US" dirty="0" smtClean="0"/>
          </a:p>
          <a:p>
            <a:pPr lvl="1" rtl="0"/>
            <a:r>
              <a:rPr lang="en-US" dirty="0" smtClean="0"/>
              <a:t>Session state is (optionally) serialized and </a:t>
            </a:r>
            <a:r>
              <a:rPr lang="en-US" dirty="0" err="1" smtClean="0"/>
              <a:t>deserialized</a:t>
            </a:r>
            <a:r>
              <a:rPr lang="en-US" dirty="0" smtClean="0"/>
              <a:t> in the new class loader</a:t>
            </a:r>
          </a:p>
          <a:p>
            <a:pPr lvl="0" rtl="0"/>
            <a:r>
              <a:rPr lang="en-US" dirty="0" smtClean="0"/>
              <a:t>Reloading time</a:t>
            </a:r>
          </a:p>
          <a:p>
            <a:pPr lvl="1" rtl="0"/>
            <a:r>
              <a:rPr lang="en-US" dirty="0" smtClean="0"/>
              <a:t>Application </a:t>
            </a:r>
            <a:r>
              <a:rPr lang="en-US" dirty="0" err="1" smtClean="0"/>
              <a:t>reinitialization</a:t>
            </a:r>
            <a:r>
              <a:rPr lang="en-US" dirty="0" smtClean="0"/>
              <a:t> time, typically around one minute</a:t>
            </a:r>
          </a:p>
          <a:p>
            <a:pPr lvl="0" rtl="0"/>
            <a:r>
              <a:rPr lang="en-US" dirty="0" smtClean="0"/>
              <a:t>Problems</a:t>
            </a:r>
          </a:p>
          <a:p>
            <a:pPr lvl="1" rtl="0"/>
            <a:r>
              <a:rPr lang="en-US" dirty="0" smtClean="0"/>
              <a:t>Leaks memory</a:t>
            </a:r>
          </a:p>
          <a:p>
            <a:pPr lvl="1" rtl="0"/>
            <a:r>
              <a:rPr lang="en-US" dirty="0" smtClean="0"/>
              <a:t>Lazy caches need to be warmed up every time</a:t>
            </a:r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D81A0-98E3-4DAD-B4B8-F138755D5868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5743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dirty="0" smtClean="0"/>
              <a:t>Class loader scope</a:t>
            </a:r>
          </a:p>
          <a:p>
            <a:pPr lvl="0" rtl="0"/>
            <a:r>
              <a:rPr lang="en-US" baseline="0" dirty="0" smtClean="0"/>
              <a:t>          </a:t>
            </a:r>
            <a:r>
              <a:rPr lang="en-US" dirty="0" smtClean="0"/>
              <a:t>Every deployed application gets a dedicated class loader</a:t>
            </a:r>
          </a:p>
          <a:p>
            <a:pPr lvl="0" rtl="0"/>
            <a:r>
              <a:rPr lang="en-US" dirty="0" smtClean="0"/>
              <a:t>State recreation</a:t>
            </a:r>
          </a:p>
          <a:p>
            <a:pPr lvl="1" rtl="0"/>
            <a:r>
              <a:rPr lang="en-US" dirty="0" smtClean="0"/>
              <a:t>Application state is recovered by </a:t>
            </a:r>
            <a:r>
              <a:rPr lang="en-US" dirty="0" err="1" smtClean="0"/>
              <a:t>reinitialization</a:t>
            </a:r>
            <a:endParaRPr lang="en-US" dirty="0" smtClean="0"/>
          </a:p>
          <a:p>
            <a:pPr lvl="1" rtl="0"/>
            <a:r>
              <a:rPr lang="en-US" dirty="0" smtClean="0"/>
              <a:t>Session state is (optionally) serialized and </a:t>
            </a:r>
            <a:r>
              <a:rPr lang="en-US" dirty="0" err="1" smtClean="0"/>
              <a:t>deserialized</a:t>
            </a:r>
            <a:r>
              <a:rPr lang="en-US" dirty="0" smtClean="0"/>
              <a:t> in the new class loader</a:t>
            </a:r>
          </a:p>
          <a:p>
            <a:pPr lvl="0" rtl="0"/>
            <a:r>
              <a:rPr lang="en-US" dirty="0" smtClean="0"/>
              <a:t>Reloading time</a:t>
            </a:r>
          </a:p>
          <a:p>
            <a:pPr lvl="1" rtl="0"/>
            <a:r>
              <a:rPr lang="en-US" dirty="0" smtClean="0"/>
              <a:t>Application </a:t>
            </a:r>
            <a:r>
              <a:rPr lang="en-US" dirty="0" err="1" smtClean="0"/>
              <a:t>reinitialization</a:t>
            </a:r>
            <a:r>
              <a:rPr lang="en-US" dirty="0" smtClean="0"/>
              <a:t> time, typically around one minute</a:t>
            </a:r>
          </a:p>
          <a:p>
            <a:pPr lvl="0" rtl="0"/>
            <a:r>
              <a:rPr lang="en-US" dirty="0" smtClean="0"/>
              <a:t>Problems</a:t>
            </a:r>
          </a:p>
          <a:p>
            <a:pPr lvl="1" rtl="0"/>
            <a:r>
              <a:rPr lang="en-US" dirty="0" smtClean="0"/>
              <a:t>Leaks memory</a:t>
            </a:r>
          </a:p>
          <a:p>
            <a:pPr lvl="1" rtl="0"/>
            <a:r>
              <a:rPr lang="en-US" dirty="0" smtClean="0"/>
              <a:t>Lazy caches need to be warmed up every time</a:t>
            </a:r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D81A0-98E3-4DAD-B4B8-F138755D5868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5743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71855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ACC6-4E26-9241-9AC7-C415B7CF64EE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EFAF-DA2B-3348-89B5-B245FB0C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ACC6-4E26-9241-9AC7-C415B7CF64EE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EFAF-DA2B-3348-89B5-B245FB0C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ACC6-4E26-9241-9AC7-C415B7CF64EE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EFAF-DA2B-3348-89B5-B245FB0C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ACC6-4E26-9241-9AC7-C415B7CF64EE}" type="datetimeFigureOut">
              <a:rPr lang="en-US" smtClean="0"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EFAF-DA2B-3348-89B5-B245FB0C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ACC6-4E26-9241-9AC7-C415B7CF64EE}" type="datetimeFigureOut">
              <a:rPr lang="en-US" smtClean="0"/>
              <a:t>6/28/13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EFAF-DA2B-3348-89B5-B245FB0C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E14E-CE58-425D-AFC1-8AA535BEE342}" type="datetimeFigureOut">
              <a:rPr lang="et-EE" smtClean="0"/>
              <a:t>6/28/13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2B13-8CE0-4A79-AD35-D452ED35B7E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2693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212"/>
            <a:ext cx="9144000" cy="5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2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ACC6-4E26-9241-9AC7-C415B7CF64EE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EFAF-DA2B-3348-89B5-B245FB0C6C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09326" y="-13957"/>
            <a:ext cx="10089450" cy="548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4050" y="119452"/>
            <a:ext cx="2763086" cy="3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n-lt"/>
          <a:ea typeface="+mj-ea"/>
          <a:cs typeface="Monac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Franchise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Franchise Bol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Franchise Bol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Franchise Bol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Franchise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emf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jpeg"/><Relationship Id="rId26" Type="http://schemas.openxmlformats.org/officeDocument/2006/relationships/image" Target="../media/image42.jpeg"/><Relationship Id="rId27" Type="http://schemas.openxmlformats.org/officeDocument/2006/relationships/image" Target="../media/image43.jpg"/><Relationship Id="rId28" Type="http://schemas.openxmlformats.org/officeDocument/2006/relationships/hyperlink" Target="http://zeroturnaround.com/software/jrebel/features/frameworks/" TargetMode="Externa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emf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ton@zerotunraround.com" TargetMode="External"/><Relationship Id="rId3" Type="http://schemas.openxmlformats.org/officeDocument/2006/relationships/hyperlink" Target="http://www.jrebe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2130425"/>
            <a:ext cx="9144000" cy="1470025"/>
          </a:xfrm>
        </p:spPr>
        <p:txBody>
          <a:bodyPr/>
          <a:lstStyle/>
          <a:p>
            <a:r>
              <a:rPr lang="en-US" sz="4800" b="1" dirty="0" smtClean="0"/>
              <a:t>JREBEL FOR ECLIPSE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371855"/>
            <a:ext cx="9144000" cy="1752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ECLIPSE DAY CHINA 2013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8042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7267" y="1462460"/>
            <a:ext cx="62313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THE REALITY: </a:t>
            </a:r>
          </a:p>
          <a:p>
            <a:pPr algn="ctr"/>
            <a:r>
              <a:rPr lang="en-US" sz="3600" dirty="0" smtClean="0"/>
              <a:t>CLASS LOADERS ARE </a:t>
            </a:r>
            <a:r>
              <a:rPr lang="en-US" sz="3600" u="sng" dirty="0" smtClean="0"/>
              <a:t>NOT</a:t>
            </a:r>
            <a:r>
              <a:rPr lang="en-US" sz="3600" dirty="0" smtClean="0"/>
              <a:t> GOOD </a:t>
            </a:r>
          </a:p>
          <a:p>
            <a:pPr algn="ctr"/>
            <a:r>
              <a:rPr lang="en-US" sz="3600" dirty="0" smtClean="0"/>
              <a:t>FOR RELOADING CLASSES</a:t>
            </a:r>
            <a:endParaRPr lang="en-US" sz="3600" dirty="0"/>
          </a:p>
        </p:txBody>
      </p:sp>
      <p:pic>
        <p:nvPicPr>
          <p:cNvPr id="2" name="Picture 1" descr="polar-bear-face-palm_thumbna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72" y="3544793"/>
            <a:ext cx="3899646" cy="29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7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35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 bwMode="auto">
          <a:xfrm>
            <a:off x="1000100" y="5329916"/>
            <a:ext cx="1428760" cy="571504"/>
          </a:xfrm>
          <a:prstGeom prst="flowChartProcess">
            <a:avLst/>
          </a:prstGeom>
          <a:solidFill>
            <a:srgbClr val="00800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MyObject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cxnSp>
        <p:nvCxnSpPr>
          <p:cNvPr id="3" name="Elbow Connector 2"/>
          <p:cNvCxnSpPr>
            <a:stCxn id="2" idx="0"/>
            <a:endCxn id="4" idx="2"/>
          </p:cNvCxnSpPr>
          <p:nvPr/>
        </p:nvCxnSpPr>
        <p:spPr bwMode="auto">
          <a:xfrm rot="5400000" flipH="1" flipV="1">
            <a:off x="1553744" y="4704834"/>
            <a:ext cx="785818" cy="4643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lowchart: Process 3"/>
          <p:cNvSpPr/>
          <p:nvPr/>
        </p:nvSpPr>
        <p:spPr bwMode="auto">
          <a:xfrm>
            <a:off x="1357290" y="3258214"/>
            <a:ext cx="1643074" cy="1285884"/>
          </a:xfrm>
          <a:prstGeom prst="flowChartProcess">
            <a:avLst/>
          </a:prstGeom>
          <a:solidFill>
            <a:srgbClr val="00800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bg1"/>
                </a:solidFill>
                <a:cs typeface="Arial" charset="0"/>
              </a:rPr>
              <a:t>MyObject.class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1857356" y="1829454"/>
            <a:ext cx="1928826" cy="571504"/>
          </a:xfrm>
          <a:prstGeom prst="flowChartProcess">
            <a:avLst/>
          </a:prstGeom>
          <a:solidFill>
            <a:srgbClr val="00800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OldClassL</a:t>
            </a:r>
            <a:r>
              <a:rPr lang="en-US" b="1" dirty="0" err="1" smtClean="0">
                <a:solidFill>
                  <a:schemeClr val="bg1"/>
                </a:solidFill>
                <a:cs typeface="Arial" charset="0"/>
              </a:rPr>
              <a:t>oad</a:t>
            </a:r>
            <a:r>
              <a:rPr lang="en-US" b="1" dirty="0" err="1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cxnSp>
        <p:nvCxnSpPr>
          <p:cNvPr id="6" name="Elbow Connector 5"/>
          <p:cNvCxnSpPr>
            <a:stCxn id="4" idx="0"/>
            <a:endCxn id="5" idx="2"/>
          </p:cNvCxnSpPr>
          <p:nvPr/>
        </p:nvCxnSpPr>
        <p:spPr bwMode="auto">
          <a:xfrm rot="5400000" flipH="1" flipV="1">
            <a:off x="2071670" y="2508115"/>
            <a:ext cx="857256" cy="6429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15404"/>
            <a:ext cx="1285884" cy="830997"/>
          </a:xfrm>
          <a:prstGeom prst="rect">
            <a:avLst/>
          </a:prstGeom>
          <a:solidFill>
            <a:schemeClr val="lt1"/>
          </a:solidFill>
          <a:ln>
            <a:solidFill>
              <a:schemeClr val="accent6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t-EE" sz="1600" dirty="0" smtClean="0"/>
              <a:t>Code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101000101</a:t>
            </a:r>
          </a:p>
          <a:p>
            <a:r>
              <a:rPr lang="en-US" sz="1600" dirty="0" smtClean="0"/>
              <a:t>100010010</a:t>
            </a:r>
            <a:endParaRPr lang="en-US" sz="1600" dirty="0"/>
          </a:p>
        </p:txBody>
      </p:sp>
      <p:sp>
        <p:nvSpPr>
          <p:cNvPr id="8" name="Diamond 7"/>
          <p:cNvSpPr/>
          <p:nvPr/>
        </p:nvSpPr>
        <p:spPr bwMode="auto">
          <a:xfrm>
            <a:off x="6215074" y="2901024"/>
            <a:ext cx="2286016" cy="2000264"/>
          </a:xfrm>
          <a:prstGeom prst="diamond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Debugger</a:t>
            </a:r>
          </a:p>
        </p:txBody>
      </p:sp>
      <p:cxnSp>
        <p:nvCxnSpPr>
          <p:cNvPr id="9" name="Straight Connector 8"/>
          <p:cNvCxnSpPr>
            <a:stCxn id="4" idx="3"/>
            <a:endCxn id="8" idx="1"/>
          </p:cNvCxnSpPr>
          <p:nvPr/>
        </p:nvCxnSpPr>
        <p:spPr bwMode="auto">
          <a:xfrm>
            <a:off x="3000364" y="3901156"/>
            <a:ext cx="3214710" cy="1588"/>
          </a:xfrm>
          <a:prstGeom prst="line">
            <a:avLst/>
          </a:prstGeom>
          <a:ln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0496" y="3472528"/>
            <a:ext cx="104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HotSwap</a:t>
            </a:r>
            <a:endParaRPr lang="en-US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6314" y="4044032"/>
            <a:ext cx="1285884" cy="830997"/>
          </a:xfrm>
          <a:prstGeom prst="rect">
            <a:avLst/>
          </a:prstGeom>
          <a:solidFill>
            <a:schemeClr val="lt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t-EE" sz="1600" b="1" dirty="0" smtClean="0"/>
              <a:t>New code</a:t>
            </a:r>
            <a:endParaRPr lang="ru-RU" sz="1600" b="1" dirty="0" smtClean="0"/>
          </a:p>
          <a:p>
            <a:r>
              <a:rPr lang="en-US" sz="1600" b="1" dirty="0" smtClean="0"/>
              <a:t>111000100</a:t>
            </a:r>
          </a:p>
          <a:p>
            <a:r>
              <a:rPr lang="en-US" sz="1600" b="1" dirty="0" smtClean="0"/>
              <a:t>101010010</a:t>
            </a:r>
            <a:endParaRPr lang="en-US" sz="1600" b="1" dirty="0"/>
          </a:p>
        </p:txBody>
      </p:sp>
      <p:sp>
        <p:nvSpPr>
          <p:cNvPr id="12" name="Left Arrow 11"/>
          <p:cNvSpPr/>
          <p:nvPr/>
        </p:nvSpPr>
        <p:spPr bwMode="auto">
          <a:xfrm>
            <a:off x="3786182" y="4186908"/>
            <a:ext cx="785818" cy="42862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166" y="3608896"/>
            <a:ext cx="1285884" cy="830997"/>
          </a:xfrm>
          <a:prstGeom prst="rect">
            <a:avLst/>
          </a:prstGeom>
          <a:solidFill>
            <a:schemeClr val="lt1"/>
          </a:solidFill>
          <a:ln>
            <a:solidFill>
              <a:schemeClr val="accent6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t-EE" sz="1600" b="1" dirty="0" smtClean="0"/>
              <a:t>New code </a:t>
            </a:r>
            <a:r>
              <a:rPr lang="en-US" sz="1600" b="1" dirty="0" smtClean="0"/>
              <a:t>111000100</a:t>
            </a:r>
          </a:p>
          <a:p>
            <a:r>
              <a:rPr lang="en-US" sz="1600" b="1" dirty="0" smtClean="0"/>
              <a:t>101010010</a:t>
            </a:r>
            <a:endParaRPr lang="en-US" sz="1600" b="1" dirty="0"/>
          </a:p>
        </p:txBody>
      </p:sp>
      <p:sp>
        <p:nvSpPr>
          <p:cNvPr id="14" name="Down Arrow 13"/>
          <p:cNvSpPr/>
          <p:nvPr/>
        </p:nvSpPr>
        <p:spPr bwMode="auto">
          <a:xfrm>
            <a:off x="7072330" y="2043768"/>
            <a:ext cx="500066" cy="6429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HotSwap</a:t>
            </a:r>
            <a:endParaRPr lang="et-EE" dirty="0"/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6324805" y="1425004"/>
            <a:ext cx="20125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t-EE" b="1" dirty="0"/>
              <a:t>Make </a:t>
            </a:r>
            <a:r>
              <a:rPr lang="et-EE" b="1" dirty="0" smtClean="0"/>
              <a:t>changes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4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xmlns:p14="http://schemas.microsoft.com/office/powerpoint/2010/main" spd="med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8" grpId="0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JRebel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HotSwap</a:t>
            </a:r>
            <a:endParaRPr lang="et-EE" dirty="0"/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997"/>
              </p:ext>
            </p:extLst>
          </p:nvPr>
        </p:nvGraphicFramePr>
        <p:xfrm>
          <a:off x="467544" y="1412776"/>
          <a:ext cx="8358246" cy="5242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275606"/>
                <a:gridCol w="2004205"/>
                <a:gridCol w="2078435"/>
              </a:tblGrid>
              <a:tr h="357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HotSwap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JRebel</a:t>
                      </a:r>
                      <a:endParaRPr lang="en-US" dirty="0"/>
                    </a:p>
                  </a:txBody>
                  <a:tcPr/>
                </a:tc>
              </a:tr>
              <a:tr h="57153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Changing method bodies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+</a:t>
                      </a:r>
                      <a:endParaRPr lang="en-US" sz="3200" b="1" baseline="0" dirty="0">
                        <a:solidFill>
                          <a:srgbClr val="61AB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 smtClean="0"/>
                        <a:t>+</a:t>
                      </a:r>
                      <a:endParaRPr lang="en-US" sz="3200" b="1" baseline="0" dirty="0" smtClean="0">
                        <a:solidFill>
                          <a:srgbClr val="61AB02"/>
                        </a:solidFill>
                      </a:endParaRPr>
                    </a:p>
                  </a:txBody>
                  <a:tcPr/>
                </a:tc>
              </a:tr>
              <a:tr h="57153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Adding/removing methods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endParaRPr lang="en-US" baseline="0" dirty="0">
                        <a:solidFill>
                          <a:srgbClr val="FB771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57153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Adding/removing constructors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B771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57153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Adding/removing fields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B771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57153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Adding/removing classes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B771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57153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Adding/removing annotations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B771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57153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Replacing superclass 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B771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B771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21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Adding/removing implemented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interfaces 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B771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B771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84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Maybe one day Java gets a better </a:t>
            </a:r>
            <a:r>
              <a:rPr lang="en-US" dirty="0" err="1" smtClean="0"/>
              <a:t>HotSwap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JEP 159: Enhanced Class Redefinition</a:t>
            </a:r>
          </a:p>
          <a:p>
            <a:endParaRPr lang="en-US" dirty="0"/>
          </a:p>
          <a:p>
            <a:r>
              <a:rPr lang="en-US" dirty="0" smtClean="0"/>
              <a:t>But class reloading is not enough for real applications!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 bwMode="auto">
          <a:xfrm>
            <a:off x="1000125" y="5314225"/>
            <a:ext cx="1428750" cy="571500"/>
          </a:xfrm>
          <a:prstGeom prst="flowChartProcess">
            <a:avLst/>
          </a:prstGeom>
          <a:solidFill>
            <a:srgbClr val="00800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MyObject</a:t>
            </a:r>
            <a:endParaRPr lang="en-US" sz="1400" b="1" dirty="0">
              <a:solidFill>
                <a:schemeClr val="bg1"/>
              </a:solidFill>
              <a:latin typeface="Humanst521 BT" pitchFamily="34" charset="0"/>
              <a:cs typeface="Arial" charset="0"/>
            </a:endParaRPr>
          </a:p>
        </p:txBody>
      </p:sp>
      <p:cxnSp>
        <p:nvCxnSpPr>
          <p:cNvPr id="3" name="Elbow Connector 2"/>
          <p:cNvCxnSpPr>
            <a:stCxn id="2" idx="0"/>
            <a:endCxn id="4" idx="2"/>
          </p:cNvCxnSpPr>
          <p:nvPr/>
        </p:nvCxnSpPr>
        <p:spPr bwMode="auto">
          <a:xfrm rot="5400000" flipH="1" flipV="1">
            <a:off x="1553369" y="4689544"/>
            <a:ext cx="785812" cy="4635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lowchart: Process 3"/>
          <p:cNvSpPr/>
          <p:nvPr/>
        </p:nvSpPr>
        <p:spPr bwMode="auto">
          <a:xfrm>
            <a:off x="1357313" y="3242538"/>
            <a:ext cx="1643062" cy="1285875"/>
          </a:xfrm>
          <a:prstGeom prst="flowChartProcess">
            <a:avLst/>
          </a:prstGeom>
          <a:solidFill>
            <a:srgbClr val="00800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cs typeface="Arial" charset="0"/>
              </a:rPr>
              <a:t>MyObject.class</a:t>
            </a:r>
            <a:endParaRPr lang="en-US" sz="1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1857375" y="1813788"/>
            <a:ext cx="1928813" cy="571500"/>
          </a:xfrm>
          <a:prstGeom prst="flowChartProcess">
            <a:avLst/>
          </a:prstGeom>
          <a:solidFill>
            <a:srgbClr val="00800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OldClassL</a:t>
            </a:r>
            <a:r>
              <a:rPr lang="en-US" b="1" dirty="0" err="1">
                <a:solidFill>
                  <a:schemeClr val="bg1"/>
                </a:solidFill>
                <a:cs typeface="Arial" charset="0"/>
              </a:rPr>
              <a:t>oad</a:t>
            </a:r>
            <a:r>
              <a:rPr lang="en-US" b="1" dirty="0" err="1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er</a:t>
            </a:r>
            <a:endParaRPr lang="en-US" sz="1400" b="1" dirty="0">
              <a:solidFill>
                <a:schemeClr val="bg1"/>
              </a:solidFill>
              <a:latin typeface="Humanst521 BT" pitchFamily="34" charset="0"/>
              <a:cs typeface="Arial" charset="0"/>
            </a:endParaRPr>
          </a:p>
        </p:txBody>
      </p:sp>
      <p:cxnSp>
        <p:nvCxnSpPr>
          <p:cNvPr id="6" name="Elbow Connector 5"/>
          <p:cNvCxnSpPr>
            <a:stCxn id="4" idx="0"/>
            <a:endCxn id="5" idx="2"/>
          </p:cNvCxnSpPr>
          <p:nvPr/>
        </p:nvCxnSpPr>
        <p:spPr bwMode="auto">
          <a:xfrm rot="5400000" flipH="1" flipV="1">
            <a:off x="2070894" y="2492444"/>
            <a:ext cx="857250" cy="6429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0188" y="3599725"/>
            <a:ext cx="1285875" cy="830263"/>
          </a:xfrm>
          <a:prstGeom prst="rect">
            <a:avLst/>
          </a:prstGeom>
          <a:solidFill>
            <a:schemeClr val="lt1"/>
          </a:solidFill>
          <a:ln>
            <a:solidFill>
              <a:schemeClr val="accent6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t-EE" sz="1600" dirty="0">
                <a:latin typeface="+mn-lt"/>
                <a:ea typeface="+mn-ea"/>
                <a:cs typeface="+mn-cs"/>
              </a:rPr>
              <a:t>Code</a:t>
            </a:r>
            <a:r>
              <a:rPr lang="en-US" sz="1600" dirty="0">
                <a:latin typeface="+mn-lt"/>
                <a:ea typeface="+mn-ea"/>
                <a:cs typeface="+mn-cs"/>
              </a:rPr>
              <a:t/>
            </a:r>
            <a:br>
              <a:rPr lang="en-US" sz="1600" dirty="0">
                <a:latin typeface="+mn-lt"/>
                <a:ea typeface="+mn-ea"/>
                <a:cs typeface="+mn-cs"/>
              </a:rPr>
            </a:br>
            <a:r>
              <a:rPr lang="en-US" sz="1600" dirty="0">
                <a:latin typeface="+mn-lt"/>
                <a:ea typeface="+mn-ea"/>
                <a:cs typeface="+mn-cs"/>
              </a:rPr>
              <a:t>101000101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100010010</a:t>
            </a:r>
          </a:p>
        </p:txBody>
      </p:sp>
      <p:cxnSp>
        <p:nvCxnSpPr>
          <p:cNvPr id="9" name="Straight Connector 8"/>
          <p:cNvCxnSpPr>
            <a:stCxn id="4" idx="3"/>
            <a:endCxn id="17" idx="1"/>
          </p:cNvCxnSpPr>
          <p:nvPr/>
        </p:nvCxnSpPr>
        <p:spPr bwMode="auto">
          <a:xfrm>
            <a:off x="3000375" y="3885475"/>
            <a:ext cx="3371850" cy="0"/>
          </a:xfrm>
          <a:prstGeom prst="line">
            <a:avLst/>
          </a:prstGeom>
          <a:ln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184" name="TextBox 10"/>
          <p:cNvSpPr txBox="1">
            <a:spLocks noChangeArrowheads="1"/>
          </p:cNvSpPr>
          <p:nvPr/>
        </p:nvSpPr>
        <p:spPr bwMode="auto">
          <a:xfrm>
            <a:off x="4786313" y="4028350"/>
            <a:ext cx="1285875" cy="830263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t-EE" sz="1600" b="1"/>
              <a:t>New code</a:t>
            </a:r>
            <a:endParaRPr lang="ru-RU" sz="1600" b="1"/>
          </a:p>
          <a:p>
            <a:pPr eaLnBrk="1" hangingPunct="1"/>
            <a:r>
              <a:rPr lang="en-US" sz="1600" b="1"/>
              <a:t>111000100</a:t>
            </a:r>
          </a:p>
          <a:p>
            <a:pPr eaLnBrk="1" hangingPunct="1"/>
            <a:r>
              <a:rPr lang="en-US" sz="1600" b="1"/>
              <a:t>101010010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3786188" y="4171225"/>
            <a:ext cx="785812" cy="42862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 b="1">
              <a:solidFill>
                <a:schemeClr val="tx1"/>
              </a:solidFill>
              <a:latin typeface="Humanst521 BT" pitchFamily="34" charset="0"/>
              <a:cs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7072313" y="2028100"/>
            <a:ext cx="500062" cy="6429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 b="1">
              <a:solidFill>
                <a:schemeClr val="tx1"/>
              </a:solidFill>
              <a:latin typeface="Humanst521 BT" pitchFamily="34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25" y="2953613"/>
            <a:ext cx="1944688" cy="186372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t-EE" sz="4000" b="1" dirty="0"/>
              <a:t>JRebel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46063" y="1489938"/>
            <a:ext cx="4038600" cy="5060950"/>
            <a:chOff x="246784" y="853843"/>
            <a:chExt cx="4037184" cy="5527485"/>
          </a:xfrm>
        </p:grpSpPr>
        <p:sp>
          <p:nvSpPr>
            <p:cNvPr id="19" name="Rounded Rectangle 18"/>
            <p:cNvSpPr/>
            <p:nvPr/>
          </p:nvSpPr>
          <p:spPr>
            <a:xfrm>
              <a:off x="251544" y="853843"/>
              <a:ext cx="4032424" cy="5527485"/>
            </a:xfrm>
            <a:prstGeom prst="roundRect">
              <a:avLst>
                <a:gd name="adj" fmla="val 6951"/>
              </a:avLst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t-EE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-1482347" y="3229696"/>
              <a:ext cx="4105735" cy="64747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t-EE" sz="4400" b="1" dirty="0"/>
                <a:t>Framework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572000" y="5099913"/>
            <a:ext cx="3384550" cy="1292225"/>
            <a:chOff x="4572000" y="4786322"/>
            <a:chExt cx="3384376" cy="1292154"/>
          </a:xfrm>
        </p:grpSpPr>
        <p:sp>
          <p:nvSpPr>
            <p:cNvPr id="22" name="Rounded Rectangle 21"/>
            <p:cNvSpPr/>
            <p:nvPr/>
          </p:nvSpPr>
          <p:spPr>
            <a:xfrm>
              <a:off x="4572000" y="5286357"/>
              <a:ext cx="3384376" cy="792119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t-EE" sz="2600" b="1" dirty="0"/>
                <a:t>Configuration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600" b="1" dirty="0"/>
                <a:t>(</a:t>
              </a:r>
              <a:r>
                <a:rPr lang="et-EE" sz="2600" b="1" dirty="0"/>
                <a:t>XML, annotations,..</a:t>
              </a:r>
              <a:r>
                <a:rPr lang="ru-RU" sz="2600" b="1" dirty="0"/>
                <a:t>)</a:t>
              </a:r>
              <a:endParaRPr lang="et-EE" sz="2600" b="1" dirty="0"/>
            </a:p>
          </p:txBody>
        </p:sp>
        <p:sp>
          <p:nvSpPr>
            <p:cNvPr id="23" name="Left Arrow 22"/>
            <p:cNvSpPr/>
            <p:nvPr/>
          </p:nvSpPr>
          <p:spPr bwMode="auto">
            <a:xfrm>
              <a:off x="5732403" y="4786322"/>
              <a:ext cx="785772" cy="428601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400" b="1">
                <a:solidFill>
                  <a:schemeClr val="tx1"/>
                </a:solidFill>
                <a:latin typeface="Humanst521 BT" pitchFamily="34" charset="0"/>
                <a:cs typeface="Arial" charset="0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JRebel</a:t>
            </a:r>
            <a:endParaRPr lang="en-US" dirty="0"/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324805" y="1425004"/>
            <a:ext cx="20125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t-EE" b="1" dirty="0"/>
              <a:t>Make </a:t>
            </a:r>
            <a:r>
              <a:rPr lang="et-EE" b="1" dirty="0" smtClean="0"/>
              <a:t>changes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2420805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1000" dirty="0" smtClean="0"/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8000"/>
                </a:solidFill>
              </a:rPr>
              <a:t>J</a:t>
            </a:r>
            <a:r>
              <a:rPr lang="en-US" sz="6000" dirty="0" err="1" smtClean="0"/>
              <a:t>Rebel</a:t>
            </a:r>
            <a:r>
              <a:rPr lang="en-US" sz="6000" dirty="0" smtClean="0"/>
              <a:t> does </a:t>
            </a:r>
            <a:r>
              <a:rPr lang="en-US" sz="6000" u="sng" dirty="0" smtClean="0"/>
              <a:t>NOT</a:t>
            </a:r>
            <a:r>
              <a:rPr lang="en-US" sz="6000" dirty="0" smtClean="0"/>
              <a:t> create new class loaders to update classes!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321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63775"/>
            <a:ext cx="54006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1499992" y="3396743"/>
            <a:ext cx="638443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200" dirty="0" smtClean="0">
                <a:solidFill>
                  <a:srgbClr val="008000"/>
                </a:solidFill>
                <a:latin typeface="+mn-lt"/>
                <a:cs typeface="Franchise Bold"/>
              </a:rPr>
              <a:t>DEMO TIME!</a:t>
            </a:r>
            <a:endParaRPr lang="et-EE" sz="9200" dirty="0">
              <a:solidFill>
                <a:srgbClr val="008000"/>
              </a:solidFill>
              <a:latin typeface="+mn-lt"/>
              <a:cs typeface="Franchise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9" y="274638"/>
            <a:ext cx="902447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AT ECLIPSE MARKETPLACE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79" y="1357872"/>
            <a:ext cx="5860037" cy="54171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359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JREBEL NATURE</a:t>
            </a:r>
            <a:endParaRPr lang="en-US" dirty="0"/>
          </a:p>
        </p:txBody>
      </p:sp>
      <p:pic>
        <p:nvPicPr>
          <p:cNvPr id="3" name="Picture 2" descr="Screen Shot 2013-06-28 at 3.3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441305"/>
            <a:ext cx="6002618" cy="527139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6866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PRESENTER</a:t>
            </a:r>
            <a:endParaRPr lang="en-US" sz="6000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98300" y="1979585"/>
            <a:ext cx="78362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ANTON ARHIPOV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>
                <a:solidFill>
                  <a:srgbClr val="3366FF"/>
                </a:solidFill>
              </a:rPr>
              <a:t>@</a:t>
            </a:r>
            <a:r>
              <a:rPr lang="en-US" sz="4400" dirty="0" err="1" smtClean="0">
                <a:solidFill>
                  <a:srgbClr val="3366FF"/>
                </a:solidFill>
              </a:rPr>
              <a:t>antonarhipov</a:t>
            </a:r>
            <a:endParaRPr lang="en-US" sz="44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04040"/>
                </a:solidFill>
              </a:rPr>
              <a:t>PRODUCT MANAGER</a:t>
            </a:r>
            <a:endParaRPr lang="en-US" sz="4400" dirty="0">
              <a:solidFill>
                <a:srgbClr val="404040"/>
              </a:solidFill>
            </a:endParaRPr>
          </a:p>
        </p:txBody>
      </p:sp>
      <p:pic>
        <p:nvPicPr>
          <p:cNvPr id="5" name="Picture 4" descr="anton-avatar-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13" y="2202170"/>
            <a:ext cx="2265736" cy="22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2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JREBEL AGENT</a:t>
            </a:r>
            <a:endParaRPr lang="en-US" dirty="0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8306"/>
            <a:ext cx="7638676" cy="452977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93658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JREBEL CONFIG CENTER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89" y="1432579"/>
            <a:ext cx="6366434" cy="520705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8805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3" y="962006"/>
            <a:ext cx="7545294" cy="122687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3507067"/>
            <a:ext cx="7823200" cy="30861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Down Arrow 5"/>
          <p:cNvSpPr/>
          <p:nvPr/>
        </p:nvSpPr>
        <p:spPr>
          <a:xfrm>
            <a:off x="3242225" y="2442880"/>
            <a:ext cx="478118" cy="844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4343" y="2456061"/>
            <a:ext cx="4306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 starting the container you will</a:t>
            </a:r>
          </a:p>
          <a:p>
            <a:r>
              <a:rPr lang="en-US" sz="2400" dirty="0" smtClean="0"/>
              <a:t> see </a:t>
            </a:r>
            <a:r>
              <a:rPr lang="en-US" sz="2400" dirty="0" err="1" smtClean="0"/>
              <a:t>JRebel</a:t>
            </a:r>
            <a:r>
              <a:rPr lang="en-US" sz="2400" dirty="0" smtClean="0"/>
              <a:t> messages like below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8415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REBEL.XML</a:t>
            </a:r>
            <a:endParaRPr lang="en-US" dirty="0"/>
          </a:p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5" y="1344100"/>
            <a:ext cx="8588187" cy="491624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86124" y="6275290"/>
            <a:ext cx="7353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JRebel</a:t>
            </a:r>
            <a:r>
              <a:rPr lang="en-US" sz="2800" dirty="0" smtClean="0"/>
              <a:t> monitors directories specified in </a:t>
            </a:r>
            <a:r>
              <a:rPr lang="en-US" sz="2800" dirty="0" err="1" smtClean="0"/>
              <a:t>rebel.xml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8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 CLASS RELOADING</a:t>
            </a:r>
            <a:endParaRPr lang="en-US" dirty="0"/>
          </a:p>
        </p:txBody>
      </p:sp>
      <p:pic>
        <p:nvPicPr>
          <p:cNvPr id="3" name="Picture 2" descr="7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8108"/>
            <a:ext cx="8331200" cy="4787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942354" y="6192978"/>
            <a:ext cx="535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JRebel</a:t>
            </a:r>
            <a:r>
              <a:rPr lang="en-US" sz="2800" dirty="0" smtClean="0"/>
              <a:t> reloads only what’s changed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750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FRAMEWORK CONFIGURATIONS</a:t>
            </a:r>
            <a:endParaRPr lang="en-US" sz="4400" dirty="0"/>
          </a:p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1" y="1219450"/>
            <a:ext cx="7775144" cy="504090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41294" y="6237801"/>
            <a:ext cx="741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JRebel</a:t>
            </a:r>
            <a:r>
              <a:rPr lang="en-US" sz="2800" dirty="0" smtClean="0"/>
              <a:t> understands framework configuration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837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080" y="554100"/>
            <a:ext cx="9021988" cy="4390213"/>
            <a:chOff x="178928" y="1526181"/>
            <a:chExt cx="8640960" cy="42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952735" y="1526181"/>
              <a:ext cx="0" cy="4022997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6" name="Picture 5"/>
            <p:cNvPicPr/>
            <p:nvPr/>
          </p:nvPicPr>
          <p:blipFill rotWithShape="1">
            <a:blip r:embed="rId2" cstate="print"/>
            <a:srcRect b="17674"/>
            <a:stretch/>
          </p:blipFill>
          <p:spPr bwMode="auto">
            <a:xfrm>
              <a:off x="178928" y="2151186"/>
              <a:ext cx="1080120" cy="499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8928" y="3078952"/>
              <a:ext cx="1137828" cy="309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1478" r="1293"/>
            <a:stretch/>
          </p:blipFill>
          <p:spPr>
            <a:xfrm>
              <a:off x="1475073" y="2257578"/>
              <a:ext cx="1368152" cy="26829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6011576" y="1526181"/>
              <a:ext cx="0" cy="4022997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1303" y="2146366"/>
              <a:ext cx="864096" cy="5444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3505" b="17050"/>
            <a:stretch/>
          </p:blipFill>
          <p:spPr>
            <a:xfrm>
              <a:off x="4569023" y="5134630"/>
              <a:ext cx="1075032" cy="531544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99773" y="2897924"/>
              <a:ext cx="2094235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97236" y="2060848"/>
              <a:ext cx="115430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45807" y="3456020"/>
              <a:ext cx="970609" cy="43204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/>
            <a:srcRect t="-330" r="38702"/>
            <a:stretch/>
          </p:blipFill>
          <p:spPr>
            <a:xfrm>
              <a:off x="3830242" y="4149080"/>
              <a:ext cx="1245230" cy="33377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36080" y="4973114"/>
              <a:ext cx="1008112" cy="62503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2"/>
            <a:srcRect l="14667" t="-7291" r="13045"/>
            <a:stretch/>
          </p:blipFill>
          <p:spPr>
            <a:xfrm>
              <a:off x="250936" y="5114480"/>
              <a:ext cx="1221249" cy="4119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31968" y="3505707"/>
              <a:ext cx="1235968" cy="35534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79328" y="4653136"/>
              <a:ext cx="1296144" cy="384374"/>
            </a:xfrm>
            <a:prstGeom prst="rect">
              <a:avLst/>
            </a:prstGeom>
          </p:spPr>
        </p:pic>
        <p:pic>
          <p:nvPicPr>
            <p:cNvPr id="20" name="Picture 19"/>
            <p:cNvPicPr/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587640" y="2685291"/>
              <a:ext cx="2016224" cy="559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/>
            <p:cNvPicPr/>
            <p:nvPr/>
          </p:nvPicPr>
          <p:blipFill>
            <a:blip r:embed="rId16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rcRect l="71655" t="39516" r="17422" b="35448"/>
            <a:stretch>
              <a:fillRect/>
            </a:stretch>
          </p:blipFill>
          <p:spPr bwMode="auto">
            <a:xfrm>
              <a:off x="6227601" y="4554108"/>
              <a:ext cx="936103" cy="808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34324" y="3264637"/>
              <a:ext cx="1214884" cy="55634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15632" y="3861048"/>
              <a:ext cx="720080" cy="720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595752" y="4005064"/>
              <a:ext cx="1152128" cy="38704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350925" y="4698124"/>
              <a:ext cx="1468963" cy="43204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019688" y="5306134"/>
              <a:ext cx="1152128" cy="42484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2"/>
            <a:srcRect l="17347" t="34538" r="11884" b="18001"/>
            <a:stretch/>
          </p:blipFill>
          <p:spPr>
            <a:xfrm>
              <a:off x="3275272" y="5195671"/>
              <a:ext cx="1162689" cy="45253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13117" y="1991111"/>
              <a:ext cx="1330707" cy="79208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547080" y="2956890"/>
              <a:ext cx="1048207" cy="504056"/>
            </a:xfrm>
            <a:prstGeom prst="rect">
              <a:avLst/>
            </a:prstGeom>
          </p:spPr>
        </p:pic>
        <p:pic>
          <p:nvPicPr>
            <p:cNvPr id="30" name="Picture 29" descr="Rational-software_CYMK.jpg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888" y="3820986"/>
              <a:ext cx="1209328" cy="220702"/>
            </a:xfrm>
            <a:prstGeom prst="rect">
              <a:avLst/>
            </a:prstGeom>
          </p:spPr>
        </p:pic>
        <p:pic>
          <p:nvPicPr>
            <p:cNvPr id="31" name="Picture 30" descr="JDeveloper.jpg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03" y="3757859"/>
              <a:ext cx="845816" cy="296763"/>
            </a:xfrm>
            <a:prstGeom prst="rect">
              <a:avLst/>
            </a:prstGeom>
          </p:spPr>
        </p:pic>
      </p:grpSp>
      <p:pic>
        <p:nvPicPr>
          <p:cNvPr id="32" name="Picture 31" descr="gradle-logo.jp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0" y="4805618"/>
            <a:ext cx="1579282" cy="58569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82995" y="6100785"/>
            <a:ext cx="8524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8"/>
              </a:rPr>
              <a:t>http://zeroturnaround.com/software/jrebel/features/frameworks</a:t>
            </a:r>
            <a:r>
              <a:rPr lang="en-US" sz="2400" dirty="0" smtClean="0">
                <a:hlinkClick r:id="rId28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994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antonarhipov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anton@zerotunraround.com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http://www.jrebel.com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41504"/>
      </p:ext>
    </p:extLst>
  </p:cSld>
  <p:clrMapOvr>
    <a:masterClrMapping/>
  </p:clrMapOvr>
  <p:transition xmlns:p14="http://schemas.microsoft.com/office/powerpoint/2010/main" spd="slow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83192"/>
            <a:ext cx="8343154" cy="336027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BASED ON JAVAAGENT TECHNOLOGY</a:t>
            </a:r>
          </a:p>
          <a:p>
            <a:r>
              <a:rPr lang="en-US" sz="3600" b="1" dirty="0" smtClean="0"/>
              <a:t>DISTRIBUTED AS IDE PLUGIN</a:t>
            </a:r>
          </a:p>
          <a:p>
            <a:r>
              <a:rPr lang="en-US" sz="3600" b="1" dirty="0" smtClean="0"/>
              <a:t>Eclipse</a:t>
            </a:r>
            <a:r>
              <a:rPr lang="en-US" sz="3600" dirty="0" smtClean="0"/>
              <a:t>, incl. </a:t>
            </a:r>
            <a:r>
              <a:rPr lang="en-US" sz="3600" dirty="0" err="1" smtClean="0"/>
              <a:t>MyEclipse</a:t>
            </a:r>
            <a:r>
              <a:rPr lang="en-US" sz="3600" dirty="0" smtClean="0"/>
              <a:t>, RAD, </a:t>
            </a:r>
            <a:r>
              <a:rPr lang="en-US" sz="3600" dirty="0" err="1" smtClean="0"/>
              <a:t>etc</a:t>
            </a:r>
            <a:endParaRPr lang="en-US" sz="3600" dirty="0" smtClean="0"/>
          </a:p>
          <a:p>
            <a:r>
              <a:rPr lang="en-US" sz="3600" dirty="0" smtClean="0"/>
              <a:t>Also: </a:t>
            </a:r>
            <a:r>
              <a:rPr lang="en-US" sz="3600" dirty="0" err="1" smtClean="0"/>
              <a:t>IntelliJ</a:t>
            </a:r>
            <a:r>
              <a:rPr lang="en-US" sz="3600" dirty="0" smtClean="0"/>
              <a:t> IDEA, </a:t>
            </a:r>
            <a:r>
              <a:rPr lang="en-US" sz="3600" dirty="0" err="1" smtClean="0"/>
              <a:t>NetBeans</a:t>
            </a:r>
            <a:r>
              <a:rPr lang="en-US" sz="3600" dirty="0" smtClean="0"/>
              <a:t>, </a:t>
            </a:r>
            <a:r>
              <a:rPr lang="en-US" sz="3600" dirty="0" err="1" smtClean="0"/>
              <a:t>JDeveloper</a:t>
            </a:r>
            <a:endParaRPr lang="en-US" sz="3600" dirty="0"/>
          </a:p>
        </p:txBody>
      </p:sp>
      <p:pic>
        <p:nvPicPr>
          <p:cNvPr id="5" name="Picture 4" descr="jreb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4525"/>
            <a:ext cx="3810241" cy="1019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9648" y="1899658"/>
            <a:ext cx="3647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 PRODUCTIVITY TOOL </a:t>
            </a:r>
          </a:p>
          <a:p>
            <a:r>
              <a:rPr lang="en-US" sz="2800" b="1" dirty="0" smtClean="0"/>
              <a:t>FOR JAVA DEVELOPERS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926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TURNAROUND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4339" y="1882589"/>
            <a:ext cx="1789832" cy="16972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MAKE</a:t>
            </a:r>
          </a:p>
          <a:p>
            <a:pPr algn="ctr"/>
            <a:r>
              <a:rPr lang="en-US" sz="2000" b="1" dirty="0" smtClean="0"/>
              <a:t>CHANGES</a:t>
            </a:r>
          </a:p>
        </p:txBody>
      </p:sp>
      <p:sp>
        <p:nvSpPr>
          <p:cNvPr id="5" name="Oval 4"/>
          <p:cNvSpPr/>
          <p:nvPr/>
        </p:nvSpPr>
        <p:spPr>
          <a:xfrm>
            <a:off x="5632948" y="1882589"/>
            <a:ext cx="1789832" cy="1697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BUILD,</a:t>
            </a:r>
          </a:p>
          <a:p>
            <a:pPr algn="ctr"/>
            <a:r>
              <a:rPr lang="en-US" sz="2000" b="1" dirty="0" smtClean="0"/>
              <a:t>DEPLOY,</a:t>
            </a:r>
          </a:p>
          <a:p>
            <a:pPr algn="ctr"/>
            <a:r>
              <a:rPr lang="en-US" sz="2000" b="1" dirty="0" smtClean="0"/>
              <a:t>WAIT</a:t>
            </a:r>
          </a:p>
        </p:txBody>
      </p:sp>
      <p:sp>
        <p:nvSpPr>
          <p:cNvPr id="6" name="Oval 5"/>
          <p:cNvSpPr/>
          <p:nvPr/>
        </p:nvSpPr>
        <p:spPr>
          <a:xfrm>
            <a:off x="3544171" y="4769224"/>
            <a:ext cx="1789832" cy="16972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OBSERVE</a:t>
            </a:r>
          </a:p>
          <a:p>
            <a:pPr algn="ctr"/>
            <a:r>
              <a:rPr lang="en-US" sz="2000" b="1" dirty="0" smtClean="0"/>
              <a:t>RESULTS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11725" y="2734235"/>
            <a:ext cx="1240117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51842" y="3798047"/>
            <a:ext cx="824754" cy="97117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89960" y="3798047"/>
            <a:ext cx="693271" cy="97117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9434" y="4013938"/>
            <a:ext cx="246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AVERAGE: 2.5 min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6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TURNAROUND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4339" y="1882589"/>
            <a:ext cx="1789832" cy="16972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MAKE</a:t>
            </a:r>
          </a:p>
          <a:p>
            <a:pPr algn="ctr"/>
            <a:r>
              <a:rPr lang="en-US" sz="2000" b="1" dirty="0" smtClean="0"/>
              <a:t>CHANGES</a:t>
            </a:r>
          </a:p>
        </p:txBody>
      </p:sp>
      <p:sp>
        <p:nvSpPr>
          <p:cNvPr id="5" name="Oval 4"/>
          <p:cNvSpPr/>
          <p:nvPr/>
        </p:nvSpPr>
        <p:spPr>
          <a:xfrm>
            <a:off x="5632948" y="1882589"/>
            <a:ext cx="1789832" cy="1697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BUILD,</a:t>
            </a:r>
          </a:p>
          <a:p>
            <a:pPr algn="ctr"/>
            <a:r>
              <a:rPr lang="en-US" sz="2000" b="1" dirty="0" smtClean="0"/>
              <a:t>DEPLOY,</a:t>
            </a:r>
          </a:p>
          <a:p>
            <a:pPr algn="ctr"/>
            <a:r>
              <a:rPr lang="en-US" sz="2000" b="1" dirty="0" smtClean="0"/>
              <a:t>WAIT</a:t>
            </a:r>
          </a:p>
        </p:txBody>
      </p:sp>
      <p:sp>
        <p:nvSpPr>
          <p:cNvPr id="6" name="Oval 5"/>
          <p:cNvSpPr/>
          <p:nvPr/>
        </p:nvSpPr>
        <p:spPr>
          <a:xfrm>
            <a:off x="3544171" y="4769224"/>
            <a:ext cx="1789832" cy="16972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OBSERVE</a:t>
            </a:r>
          </a:p>
          <a:p>
            <a:pPr algn="ctr"/>
            <a:r>
              <a:rPr lang="en-US" sz="2000" b="1" dirty="0" smtClean="0"/>
              <a:t>RESULTS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11725" y="2734235"/>
            <a:ext cx="1240117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51842" y="3798047"/>
            <a:ext cx="824754" cy="97117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89960" y="3798047"/>
            <a:ext cx="693271" cy="97117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32949" y="1882589"/>
            <a:ext cx="1912347" cy="1697275"/>
          </a:xfrm>
          <a:prstGeom prst="line">
            <a:avLst/>
          </a:prstGeom>
          <a:ln w="1016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510434" y="2034989"/>
            <a:ext cx="2034862" cy="1544875"/>
          </a:xfrm>
          <a:prstGeom prst="line">
            <a:avLst/>
          </a:prstGeom>
          <a:ln w="1016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jreb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15" y="4205909"/>
            <a:ext cx="2202329" cy="5891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21824" y="4983455"/>
            <a:ext cx="23084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 BUILD!</a:t>
            </a:r>
          </a:p>
          <a:p>
            <a:r>
              <a:rPr lang="en-US" sz="2400" b="1" dirty="0" smtClean="0"/>
              <a:t>NO REDEPLOY!</a:t>
            </a:r>
          </a:p>
          <a:p>
            <a:r>
              <a:rPr lang="en-US" sz="2400" b="1" dirty="0" smtClean="0"/>
              <a:t>NO WAITING!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74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119697" y="2199092"/>
            <a:ext cx="1567103" cy="1106104"/>
          </a:xfrm>
          <a:prstGeom prst="roundRect">
            <a:avLst>
              <a:gd name="adj" fmla="val 5361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~1</a:t>
            </a:r>
            <a:r>
              <a:rPr lang="ru-RU" sz="3200" dirty="0" smtClean="0"/>
              <a:t> </a:t>
            </a:r>
            <a:r>
              <a:rPr lang="en-US" sz="3200" dirty="0" smtClean="0"/>
              <a:t>min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330587" y="2199092"/>
            <a:ext cx="4686730" cy="1106104"/>
          </a:xfrm>
          <a:prstGeom prst="roundRect">
            <a:avLst>
              <a:gd name="adj" fmla="val 5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30 </a:t>
            </a:r>
            <a:r>
              <a:rPr lang="en-US" sz="3200" dirty="0" smtClean="0"/>
              <a:t>sec</a:t>
            </a:r>
            <a:r>
              <a:rPr lang="ru-RU" sz="3200" dirty="0" smtClean="0"/>
              <a:t> – 30 </a:t>
            </a:r>
            <a:r>
              <a:rPr lang="en-US" sz="3200" dirty="0" smtClean="0"/>
              <a:t>min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437042" y="2199092"/>
            <a:ext cx="1787381" cy="1106104"/>
          </a:xfrm>
          <a:prstGeom prst="roundRect">
            <a:avLst>
              <a:gd name="adj" fmla="val 5361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1-60 </a:t>
            </a:r>
            <a:r>
              <a:rPr lang="en-US" sz="3200" dirty="0" smtClean="0"/>
              <a:t>sec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11822" y="5514518"/>
            <a:ext cx="6428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IN-APPLICATION NAVIGATION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349003" y="3838626"/>
            <a:ext cx="499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APPLICATION STARTUP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862214" y="4683091"/>
            <a:ext cx="379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SERVER STARTUP</a:t>
            </a:r>
            <a:endParaRPr lang="en-US" sz="4000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1116895" y="3574630"/>
            <a:ext cx="1770446" cy="1464239"/>
          </a:xfrm>
          <a:prstGeom prst="bentConnector3">
            <a:avLst>
              <a:gd name="adj1" fmla="val 100635"/>
            </a:avLst>
          </a:prstGeom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6588" y="3421526"/>
            <a:ext cx="0" cy="56776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7" idx="3"/>
          </p:cNvCxnSpPr>
          <p:nvPr/>
        </p:nvCxnSpPr>
        <p:spPr>
          <a:xfrm rot="5400000">
            <a:off x="6722615" y="4639349"/>
            <a:ext cx="2446933" cy="11291"/>
          </a:xfrm>
          <a:prstGeom prst="bentConnector2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16200000">
            <a:off x="4307643" y="-2372082"/>
            <a:ext cx="508556" cy="8249758"/>
          </a:xfrm>
          <a:prstGeom prst="rightBrace">
            <a:avLst>
              <a:gd name="adj1" fmla="val 10629"/>
              <a:gd name="adj2" fmla="val 49699"/>
            </a:avLst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RELOAD A CLASS?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227929" y="1762312"/>
            <a:ext cx="3033294" cy="1073023"/>
          </a:xfrm>
          <a:prstGeom prst="roundRect">
            <a:avLst>
              <a:gd name="adj" fmla="val 5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Old </a:t>
            </a:r>
          </a:p>
          <a:p>
            <a:pPr algn="ctr"/>
            <a:r>
              <a:rPr lang="en-US" sz="3200" dirty="0" smtClean="0"/>
              <a:t>Class Loader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988869" y="3385174"/>
            <a:ext cx="3033294" cy="1073023"/>
          </a:xfrm>
          <a:prstGeom prst="roundRect">
            <a:avLst>
              <a:gd name="adj" fmla="val 5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MyClass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704988" y="5031691"/>
            <a:ext cx="3033294" cy="1073023"/>
          </a:xfrm>
          <a:prstGeom prst="roundRect">
            <a:avLst>
              <a:gd name="adj" fmla="val 5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MyObject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4697270" y="1762312"/>
            <a:ext cx="3033294" cy="1073023"/>
          </a:xfrm>
          <a:prstGeom prst="roundRect">
            <a:avLst>
              <a:gd name="adj" fmla="val 5361"/>
            </a:avLst>
          </a:prstGeom>
          <a:solidFill>
            <a:srgbClr val="77933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New</a:t>
            </a:r>
            <a:endParaRPr lang="ru-RU" sz="3200" dirty="0" smtClean="0"/>
          </a:p>
          <a:p>
            <a:pPr algn="ctr"/>
            <a:r>
              <a:rPr lang="en-US" sz="3200" dirty="0" smtClean="0"/>
              <a:t>Class Loader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085742" y="3385174"/>
            <a:ext cx="3033294" cy="1073023"/>
          </a:xfrm>
          <a:prstGeom prst="roundRect">
            <a:avLst>
              <a:gd name="adj" fmla="val 5361"/>
            </a:avLst>
          </a:prstGeom>
          <a:solidFill>
            <a:srgbClr val="77933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MyClass</a:t>
            </a:r>
            <a:r>
              <a:rPr lang="en-US" sz="3200" dirty="0" smtClean="0"/>
              <a:t>’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5390540" y="5031691"/>
            <a:ext cx="3033294" cy="1073023"/>
          </a:xfrm>
          <a:prstGeom prst="roundRect">
            <a:avLst>
              <a:gd name="adj" fmla="val 5361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MyObject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0"/>
            <a:endCxn id="3" idx="2"/>
          </p:cNvCxnSpPr>
          <p:nvPr/>
        </p:nvCxnSpPr>
        <p:spPr>
          <a:xfrm flipV="1">
            <a:off x="2505516" y="2835335"/>
            <a:ext cx="239060" cy="5498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66456" y="4481852"/>
            <a:ext cx="239060" cy="5498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6" idx="2"/>
          </p:cNvCxnSpPr>
          <p:nvPr/>
        </p:nvCxnSpPr>
        <p:spPr>
          <a:xfrm flipH="1" flipV="1">
            <a:off x="6213917" y="2835335"/>
            <a:ext cx="388472" cy="549839"/>
          </a:xfrm>
          <a:prstGeom prst="straightConnector1">
            <a:avLst/>
          </a:prstGeom>
          <a:ln w="5715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60553" y="4458197"/>
            <a:ext cx="388472" cy="549839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3738282" y="5568203"/>
            <a:ext cx="1652258" cy="0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1384" y="6264551"/>
            <a:ext cx="3328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TRANSFER THE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266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785786" y="3357562"/>
            <a:ext cx="1643074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Classes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85786" y="4214818"/>
            <a:ext cx="1643074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Li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br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aries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85786" y="5143512"/>
            <a:ext cx="3643338" cy="785818"/>
          </a:xfrm>
          <a:prstGeom prst="roundRect">
            <a:avLst/>
          </a:prstGeom>
          <a:solidFill>
            <a:srgbClr val="4EA72B"/>
          </a:solidFill>
          <a:ln>
            <a:solidFill>
              <a:srgbClr val="4EA72B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OldClassLoader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786314" y="5143512"/>
            <a:ext cx="3571900" cy="785818"/>
          </a:xfrm>
          <a:prstGeom prst="roundRect">
            <a:avLst/>
          </a:prstGeom>
          <a:solidFill>
            <a:srgbClr val="4EA72B"/>
          </a:solidFill>
          <a:ln>
            <a:solidFill>
              <a:srgbClr val="4EA72B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NewClassLoader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571736" y="3357562"/>
            <a:ext cx="1785950" cy="164307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Sevlet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786314" y="3357562"/>
            <a:ext cx="1643074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New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Classes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86314" y="4214818"/>
            <a:ext cx="1643074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New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 Li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br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aries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572264" y="3357562"/>
            <a:ext cx="1785950" cy="164307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Sevlet</a:t>
            </a:r>
            <a:endParaRPr lang="en-US" sz="2400" dirty="0" smtClean="0">
              <a:solidFill>
                <a:schemeClr val="bg1"/>
              </a:solidFill>
              <a:latin typeface="Humanst521 BT" pitchFamily="34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85786" y="2500306"/>
            <a:ext cx="3500462" cy="714380"/>
          </a:xfrm>
          <a:prstGeom prst="roundRect">
            <a:avLst/>
          </a:prstGeom>
          <a:solidFill>
            <a:srgbClr val="3B689F"/>
          </a:solidFill>
          <a:ln>
            <a:solidFill>
              <a:srgbClr val="3B689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Session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786314" y="2500306"/>
            <a:ext cx="3500462" cy="714380"/>
          </a:xfrm>
          <a:prstGeom prst="roundRect">
            <a:avLst/>
          </a:prstGeom>
          <a:solidFill>
            <a:srgbClr val="3B689F"/>
          </a:solidFill>
          <a:ln>
            <a:solidFill>
              <a:srgbClr val="3B689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Session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7143768" y="2500306"/>
            <a:ext cx="500066" cy="6429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2000240"/>
            <a:ext cx="109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init()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857488" y="4000504"/>
            <a:ext cx="1204922" cy="847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App </a:t>
            </a:r>
            <a:b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State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858016" y="3929066"/>
            <a:ext cx="1204922" cy="847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App </a:t>
            </a:r>
            <a:b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State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7" name="Circular Arrow 16"/>
          <p:cNvSpPr/>
          <p:nvPr/>
        </p:nvSpPr>
        <p:spPr bwMode="auto">
          <a:xfrm>
            <a:off x="3286116" y="1142984"/>
            <a:ext cx="2428892" cy="2428892"/>
          </a:xfrm>
          <a:prstGeom prst="circular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69269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serialize/</a:t>
            </a:r>
            <a:r>
              <a:rPr lang="en-US" sz="2800" b="1" dirty="0" err="1" smtClean="0"/>
              <a:t>deserialize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9669" y="6275295"/>
            <a:ext cx="7294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WHAT EVERY APPLICATION SERVER DOES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18550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/>
      <p:bldP spid="14" grpId="1"/>
      <p:bldP spid="15" grpId="0" animBg="1"/>
      <p:bldP spid="16" grpId="0" animBg="1"/>
      <p:bldP spid="17" grpId="0" animBg="1"/>
      <p:bldP spid="17" grpId="1" animBg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785786" y="3357562"/>
            <a:ext cx="1643074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Classes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85786" y="5143512"/>
            <a:ext cx="3643338" cy="785818"/>
          </a:xfrm>
          <a:prstGeom prst="roundRect">
            <a:avLst/>
          </a:prstGeom>
          <a:solidFill>
            <a:srgbClr val="4EA72B"/>
          </a:solidFill>
          <a:ln>
            <a:solidFill>
              <a:srgbClr val="4EA72B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OldClassLoader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786314" y="5143512"/>
            <a:ext cx="3571900" cy="785818"/>
          </a:xfrm>
          <a:prstGeom prst="roundRect">
            <a:avLst/>
          </a:prstGeom>
          <a:solidFill>
            <a:srgbClr val="4EA72B"/>
          </a:solidFill>
          <a:ln>
            <a:solidFill>
              <a:srgbClr val="4EA72B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NewClassLoader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571736" y="3357562"/>
            <a:ext cx="1785950" cy="164307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Sevlet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786314" y="3357562"/>
            <a:ext cx="1643074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New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Classes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86314" y="4214818"/>
            <a:ext cx="1643074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New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 Li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br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manst521 BT" pitchFamily="34" charset="0"/>
                <a:cs typeface="Arial" charset="0"/>
              </a:rPr>
              <a:t>aries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572264" y="3357562"/>
            <a:ext cx="1785950" cy="164307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Sevlet</a:t>
            </a:r>
            <a:endParaRPr lang="en-US" sz="2400" dirty="0" smtClean="0">
              <a:solidFill>
                <a:schemeClr val="bg1"/>
              </a:solidFill>
              <a:latin typeface="Humanst521 BT" pitchFamily="34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85786" y="2500306"/>
            <a:ext cx="3500462" cy="714380"/>
          </a:xfrm>
          <a:prstGeom prst="roundRect">
            <a:avLst/>
          </a:prstGeom>
          <a:solidFill>
            <a:srgbClr val="3B689F"/>
          </a:solidFill>
          <a:ln>
            <a:solidFill>
              <a:srgbClr val="3B689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Session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786314" y="2500306"/>
            <a:ext cx="3500462" cy="714380"/>
          </a:xfrm>
          <a:prstGeom prst="roundRect">
            <a:avLst/>
          </a:prstGeom>
          <a:solidFill>
            <a:srgbClr val="3B689F"/>
          </a:solidFill>
          <a:ln>
            <a:solidFill>
              <a:srgbClr val="3B689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Session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857488" y="4000504"/>
            <a:ext cx="1204922" cy="847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App </a:t>
            </a:r>
            <a:b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State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858016" y="3929066"/>
            <a:ext cx="1204922" cy="847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App </a:t>
            </a:r>
            <a:b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Humanst521 BT" pitchFamily="34" charset="0"/>
                <a:cs typeface="Arial" charset="0"/>
              </a:rPr>
              <a:t>State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manst521 BT" pitchFamily="34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5" y="4214818"/>
            <a:ext cx="1206920" cy="8640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12377" y="6279770"/>
            <a:ext cx="537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 LOADERS ARE EASY TO LEAK!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400761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-z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ppt-zt-template.potx</Template>
  <TotalTime>10390</TotalTime>
  <Words>498</Words>
  <Application>Microsoft Macintosh PowerPoint</Application>
  <PresentationFormat>On-screen Show (4:3)</PresentationFormat>
  <Paragraphs>180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ppt-zt-template</vt:lpstr>
      <vt:lpstr>JREBEL FOR ECLIPSE</vt:lpstr>
      <vt:lpstr>PRESENTER</vt:lpstr>
      <vt:lpstr>PowerPoint Presentation</vt:lpstr>
      <vt:lpstr>THE TURNAROUND</vt:lpstr>
      <vt:lpstr>THE TURNAROUND</vt:lpstr>
      <vt:lpstr>WASTED TIME</vt:lpstr>
      <vt:lpstr>HOW TO RELOAD A CLASS?</vt:lpstr>
      <vt:lpstr>PowerPoint Presentation</vt:lpstr>
      <vt:lpstr>PowerPoint Presentation</vt:lpstr>
      <vt:lpstr>PowerPoint Presentation</vt:lpstr>
      <vt:lpstr>PowerPoint Presentation</vt:lpstr>
      <vt:lpstr>HotSwap</vt:lpstr>
      <vt:lpstr>JRebel vs HotSwap</vt:lpstr>
      <vt:lpstr>PowerPoint Presentation</vt:lpstr>
      <vt:lpstr>JRebel</vt:lpstr>
      <vt:lpstr>PowerPoint Presentation</vt:lpstr>
      <vt:lpstr>PowerPoint Presentation</vt:lpstr>
      <vt:lpstr>GET AT ECLIPSE MARKETPLACE</vt:lpstr>
      <vt:lpstr>ADD JREBEL NATURE</vt:lpstr>
      <vt:lpstr>ENABLE JREBEL AGENT</vt:lpstr>
      <vt:lpstr>JREBEL CONFIG CENTER</vt:lpstr>
      <vt:lpstr>PowerPoint Presentation</vt:lpstr>
      <vt:lpstr>REBEL.XML</vt:lpstr>
      <vt:lpstr>INSTANT CLASS RELOADING</vt:lpstr>
      <vt:lpstr>FRAMEWORK CONFIGURATIONS</vt:lpstr>
      <vt:lpstr>PowerPoint Presentation</vt:lpstr>
      <vt:lpstr>Questions?</vt:lpstr>
    </vt:vector>
  </TitlesOfParts>
  <Company>ZeroTurnaround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Arhipov</dc:creator>
  <cp:lastModifiedBy>Anton Arhipov</cp:lastModifiedBy>
  <cp:revision>943</cp:revision>
  <dcterms:created xsi:type="dcterms:W3CDTF">2013-02-16T18:07:27Z</dcterms:created>
  <dcterms:modified xsi:type="dcterms:W3CDTF">2013-06-28T20:24:45Z</dcterms:modified>
</cp:coreProperties>
</file>