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20" r:id="rId1"/>
    <p:sldMasterId id="2147483922" r:id="rId2"/>
    <p:sldMasterId id="2147483921" r:id="rId3"/>
  </p:sldMasterIdLst>
  <p:notesMasterIdLst>
    <p:notesMasterId r:id="rId21"/>
  </p:notesMasterIdLst>
  <p:sldIdLst>
    <p:sldId id="540" r:id="rId4"/>
    <p:sldId id="549" r:id="rId5"/>
    <p:sldId id="558" r:id="rId6"/>
    <p:sldId id="559" r:id="rId7"/>
    <p:sldId id="545" r:id="rId8"/>
    <p:sldId id="541" r:id="rId9"/>
    <p:sldId id="542" r:id="rId10"/>
    <p:sldId id="556" r:id="rId11"/>
    <p:sldId id="552" r:id="rId12"/>
    <p:sldId id="562" r:id="rId13"/>
    <p:sldId id="557" r:id="rId14"/>
    <p:sldId id="550" r:id="rId15"/>
    <p:sldId id="551" r:id="rId16"/>
    <p:sldId id="560" r:id="rId17"/>
    <p:sldId id="555" r:id="rId18"/>
    <p:sldId id="561" r:id="rId19"/>
    <p:sldId id="548" r:id="rId2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FF0000"/>
    <a:srgbClr val="DADADA"/>
    <a:srgbClr val="F3AFB4"/>
    <a:srgbClr val="EF112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61" autoAdjust="0"/>
    <p:restoredTop sz="91717" autoAdjust="0"/>
  </p:normalViewPr>
  <p:slideViewPr>
    <p:cSldViewPr>
      <p:cViewPr>
        <p:scale>
          <a:sx n="100" d="100"/>
          <a:sy n="100" d="100"/>
        </p:scale>
        <p:origin x="-13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D3EE6E5-9C29-45AB-BC2E-5048257B176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-944563" y="768350"/>
            <a:ext cx="4319588" cy="3240088"/>
          </a:xfrm>
          <a:ln/>
        </p:spPr>
      </p:sp>
      <p:sp>
        <p:nvSpPr>
          <p:cNvPr id="5632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2563813" y="768350"/>
            <a:ext cx="4294187" cy="7920038"/>
          </a:xfrm>
          <a:noFill/>
          <a:ln/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latin typeface="Times New Roman" pitchFamily="18" charset="0"/>
                <a:ea typeface="Microsoft YaHei" pitchFamily="34" charset="-122"/>
              </a:rPr>
              <a:t>t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994400" y="8856663"/>
            <a:ext cx="863600" cy="28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386AF73-53BF-4BA0-9BA8-4FA2E02D4E88}" type="slidenum">
              <a:rPr lang="en-US" sz="1000">
                <a:solidFill>
                  <a:srgbClr val="282828"/>
                </a:solidFill>
                <a:cs typeface="Arial" charset="0"/>
              </a:rPr>
              <a:pPr algn="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000">
              <a:solidFill>
                <a:srgbClr val="282828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-944563" y="768350"/>
            <a:ext cx="4319588" cy="3240088"/>
          </a:xfrm>
          <a:ln/>
        </p:spPr>
      </p:sp>
      <p:sp>
        <p:nvSpPr>
          <p:cNvPr id="5837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2563813" y="768350"/>
            <a:ext cx="4294187" cy="7920038"/>
          </a:xfrm>
          <a:noFill/>
          <a:ln/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latin typeface="Times New Roman" pitchFamily="18" charset="0"/>
                <a:ea typeface="Microsoft YaHei" pitchFamily="34" charset="-122"/>
              </a:rPr>
              <a:t>t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994400" y="8856663"/>
            <a:ext cx="863600" cy="28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26E667E-7D61-4BAC-8F92-D00299EB924A}" type="slidenum">
              <a:rPr lang="en-US" sz="1000">
                <a:solidFill>
                  <a:srgbClr val="282828"/>
                </a:solidFill>
                <a:cs typeface="Arial" charset="0"/>
              </a:rPr>
              <a:pPr algn="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000">
              <a:solidFill>
                <a:srgbClr val="282828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-944563" y="768350"/>
            <a:ext cx="4319588" cy="3240088"/>
          </a:xfrm>
          <a:ln/>
        </p:spPr>
      </p:sp>
      <p:sp>
        <p:nvSpPr>
          <p:cNvPr id="8397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2563813" y="768350"/>
            <a:ext cx="4294187" cy="792003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994400" y="8856663"/>
            <a:ext cx="863600" cy="28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41ABF1-7429-488A-99FD-DCA4C7083EEC}" type="slidenum">
              <a:rPr lang="en-US" sz="1000">
                <a:solidFill>
                  <a:srgbClr val="282828"/>
                </a:solidFill>
                <a:cs typeface="Arial" charset="0"/>
              </a:rPr>
              <a:pPr algn="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000">
              <a:solidFill>
                <a:srgbClr val="282828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1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3" y="71438"/>
            <a:ext cx="2060575" cy="63817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28625" y="71438"/>
            <a:ext cx="6034088" cy="63817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71426"/>
            <a:ext cx="6120679" cy="9461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8625" y="1285875"/>
            <a:ext cx="4046538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63" y="1285875"/>
            <a:ext cx="4048125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3" y="71438"/>
            <a:ext cx="2060575" cy="63817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28625" y="71438"/>
            <a:ext cx="6034088" cy="63817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12874"/>
            <a:ext cx="4037013" cy="4968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12874"/>
            <a:ext cx="4038600" cy="4968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8625" y="1285875"/>
            <a:ext cx="4046538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63" y="1285875"/>
            <a:ext cx="4048125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0"/>
            <a:ext cx="9144000" cy="1052513"/>
          </a:xfrm>
          <a:prstGeom prst="rect">
            <a:avLst/>
          </a:prstGeom>
          <a:solidFill>
            <a:srgbClr val="DADA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de-DE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313" y="71438"/>
            <a:ext cx="6094412" cy="94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72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285875"/>
            <a:ext cx="8247063" cy="5167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781800" y="0"/>
            <a:ext cx="2362200" cy="738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6" r:id="rId2"/>
    <p:sldLayoutId id="2147483925" r:id="rId3"/>
    <p:sldLayoutId id="2147483924" r:id="rId4"/>
    <p:sldLayoutId id="2147483923" r:id="rId5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" charset="0"/>
        </a:defRPr>
      </a:lvl5pPr>
      <a:lvl6pPr marL="4572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176213" indent="-176213" algn="l" defTabSz="449263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1795D3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531813" indent="-174625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53AD34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722313" indent="-11113" algn="l" defTabSz="449263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E31F3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637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C0C0C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71688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28888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86088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43288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00488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0"/>
            <a:ext cx="9144000" cy="1052513"/>
          </a:xfrm>
          <a:prstGeom prst="rect">
            <a:avLst/>
          </a:prstGeom>
          <a:solidFill>
            <a:srgbClr val="DADA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de-DE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313" y="71438"/>
            <a:ext cx="6094412" cy="94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72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285875"/>
            <a:ext cx="8247063" cy="5167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pic>
        <p:nvPicPr>
          <p:cNvPr id="7174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781800" y="0"/>
            <a:ext cx="2362200" cy="738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5" name="Picture 8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3025" y="0"/>
            <a:ext cx="1042988" cy="104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7" r:id="rId2"/>
    <p:sldLayoutId id="2147483936" r:id="rId3"/>
    <p:sldLayoutId id="2147483935" r:id="rId4"/>
    <p:sldLayoutId id="2147483934" r:id="rId5"/>
    <p:sldLayoutId id="2147483933" r:id="rId6"/>
    <p:sldLayoutId id="2147483932" r:id="rId7"/>
    <p:sldLayoutId id="2147483931" r:id="rId8"/>
    <p:sldLayoutId id="2147483930" r:id="rId9"/>
    <p:sldLayoutId id="2147483929" r:id="rId10"/>
    <p:sldLayoutId id="2147483928" r:id="rId11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76213" indent="-176213" algn="l" defTabSz="449263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1795D3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31813" indent="-174625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53AD34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cs typeface="+mn-cs"/>
        </a:defRPr>
      </a:lvl2pPr>
      <a:lvl3pPr marL="722313" indent="-11113" algn="l" defTabSz="449263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E31F3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cs typeface="+mn-cs"/>
        </a:defRPr>
      </a:lvl3pPr>
      <a:lvl4pPr marL="16637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C0C0C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cs typeface="+mn-cs"/>
        </a:defRPr>
      </a:lvl4pPr>
      <a:lvl5pPr marL="2071688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5pPr>
      <a:lvl6pPr marL="2528888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6pPr>
      <a:lvl7pPr marL="2986088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7pPr>
      <a:lvl8pPr marL="3443288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8pPr>
      <a:lvl9pPr marL="3900488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auto">
          <a:xfrm>
            <a:off x="0" y="0"/>
            <a:ext cx="9144000" cy="1052513"/>
          </a:xfrm>
          <a:prstGeom prst="rect">
            <a:avLst/>
          </a:prstGeom>
          <a:solidFill>
            <a:srgbClr val="DADA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de-DE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313" y="71438"/>
            <a:ext cx="6094412" cy="94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72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285875"/>
            <a:ext cx="8247063" cy="5167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781800" y="0"/>
            <a:ext cx="2362200" cy="738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3025" y="0"/>
            <a:ext cx="1042988" cy="104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8" r:id="rId2"/>
    <p:sldLayoutId id="2147483947" r:id="rId3"/>
    <p:sldLayoutId id="2147483946" r:id="rId4"/>
    <p:sldLayoutId id="2147483945" r:id="rId5"/>
    <p:sldLayoutId id="2147483944" r:id="rId6"/>
    <p:sldLayoutId id="2147483943" r:id="rId7"/>
    <p:sldLayoutId id="2147483942" r:id="rId8"/>
    <p:sldLayoutId id="2147483941" r:id="rId9"/>
    <p:sldLayoutId id="2147483940" r:id="rId10"/>
    <p:sldLayoutId id="2147483939" r:id="rId11"/>
  </p:sldLayoutIdLst>
  <p:transition>
    <p:pull/>
  </p:transition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76213" indent="-176213" algn="l" defTabSz="449263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1795D3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31813" indent="-174625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53AD34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cs typeface="+mn-cs"/>
        </a:defRPr>
      </a:lvl2pPr>
      <a:lvl3pPr marL="722313" indent="-11113" algn="l" defTabSz="449263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E31F3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cs typeface="+mn-cs"/>
        </a:defRPr>
      </a:lvl3pPr>
      <a:lvl4pPr marL="16637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C0C0C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cs typeface="+mn-cs"/>
        </a:defRPr>
      </a:lvl4pPr>
      <a:lvl5pPr marL="2071688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5pPr>
      <a:lvl6pPr marL="2528888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6pPr>
      <a:lvl7pPr marL="2986088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7pPr>
      <a:lvl8pPr marL="3443288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8pPr>
      <a:lvl9pPr marL="3900488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s@protos.d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www.protos.de/" TargetMode="External"/><Relationship Id="rId4" Type="http://schemas.openxmlformats.org/officeDocument/2006/relationships/hyperlink" Target="http://www.eclipse.org/etr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ctrTitle"/>
          </p:nvPr>
        </p:nvSpPr>
        <p:spPr>
          <a:xfrm>
            <a:off x="0" y="2679700"/>
            <a:ext cx="9144000" cy="1470025"/>
          </a:xfrm>
        </p:spPr>
        <p:txBody>
          <a:bodyPr/>
          <a:lstStyle/>
          <a:p>
            <a:pPr algn="ctr" eaLnBrk="1" hangingPunct="1"/>
            <a:r>
              <a:rPr lang="en-US" smtClean="0">
                <a:latin typeface="Arial" charset="0"/>
                <a:cs typeface="Arial" charset="0"/>
              </a:rPr>
              <a:t>Model Driven SW-Development 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for Embedded Systems 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with Eclipse eTrice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/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de-DE" sz="2000" smtClean="0">
                <a:latin typeface="Arial" charset="0"/>
                <a:cs typeface="Arial" charset="0"/>
              </a:rPr>
              <a:t>Thomas Schütz</a:t>
            </a:r>
            <a:br>
              <a:rPr lang="de-DE" sz="2000" smtClean="0">
                <a:latin typeface="Arial" charset="0"/>
                <a:cs typeface="Arial" charset="0"/>
              </a:rPr>
            </a:br>
            <a:r>
              <a:rPr lang="de-DE" sz="1600" smtClean="0">
                <a:latin typeface="Arial" charset="0"/>
                <a:cs typeface="Arial" charset="0"/>
              </a:rPr>
              <a:t>Protos Software GmbH</a:t>
            </a:r>
          </a:p>
        </p:txBody>
      </p:sp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997200"/>
            <a:ext cx="1873250" cy="187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7950" y="6381750"/>
            <a:ext cx="459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de-DE">
                <a:solidFill>
                  <a:schemeClr val="tx1"/>
                </a:solidFill>
              </a:rPr>
              <a:t>Eclipse Demo Camp Beijing, June 29, 2013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366838" y="377825"/>
            <a:ext cx="536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Diff and Merge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69875" indent="-269875">
              <a:spcBef>
                <a:spcPts val="125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955675" algn="l"/>
                <a:tab pos="1870075" algn="l"/>
                <a:tab pos="2784475" algn="l"/>
                <a:tab pos="3698875" algn="l"/>
                <a:tab pos="4613275" algn="l"/>
                <a:tab pos="5527675" algn="l"/>
                <a:tab pos="6442075" algn="l"/>
                <a:tab pos="7356475" algn="l"/>
                <a:tab pos="8270875" algn="l"/>
                <a:tab pos="9185275" algn="l"/>
                <a:tab pos="10099675" algn="l"/>
              </a:tabLst>
            </a:pPr>
            <a:r>
              <a:rPr lang="en-US" sz="20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Persistency based on Ascii Files enables simple Model Diff and Merge</a:t>
            </a:r>
          </a:p>
          <a:p>
            <a:pPr marL="269875" indent="-269875">
              <a:spcBef>
                <a:spcPts val="125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955675" algn="l"/>
                <a:tab pos="1870075" algn="l"/>
                <a:tab pos="2784475" algn="l"/>
                <a:tab pos="3698875" algn="l"/>
                <a:tab pos="4613275" algn="l"/>
                <a:tab pos="5527675" algn="l"/>
                <a:tab pos="6442075" algn="l"/>
                <a:tab pos="7356475" algn="l"/>
                <a:tab pos="8270875" algn="l"/>
                <a:tab pos="9185275" algn="l"/>
                <a:tab pos="10099675" algn="l"/>
              </a:tabLst>
            </a:pPr>
            <a:r>
              <a:rPr lang="de-DE" sz="20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No special tooling necessary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09800"/>
            <a:ext cx="8763000" cy="375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>
            <a:spLocks noChangeArrowheads="1"/>
          </p:cNvSpPr>
          <p:nvPr/>
        </p:nvSpPr>
        <p:spPr bwMode="auto">
          <a:xfrm>
            <a:off x="1403350" y="377825"/>
            <a:ext cx="51133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Structure Variants</a:t>
            </a:r>
          </a:p>
        </p:txBody>
      </p:sp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28600" indent="-228600">
              <a:spcBef>
                <a:spcPts val="1250"/>
              </a:spcBef>
              <a:buClr>
                <a:srgbClr val="FF8000"/>
              </a:buClr>
              <a:buSzPct val="100000"/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existing Actors can be combined to different applications</a:t>
            </a:r>
          </a:p>
          <a:p>
            <a:pPr marL="228600" indent="-228600">
              <a:spcBef>
                <a:spcPts val="1250"/>
              </a:spcBef>
              <a:buClr>
                <a:srgbClr val="FF8000"/>
              </a:buClr>
              <a:buSzPct val="100000"/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Actors with same Ports can replace each other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209800"/>
            <a:ext cx="3875088" cy="379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743200"/>
            <a:ext cx="3492500" cy="2263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6"/>
          <p:cNvSpPr txBox="1">
            <a:spLocks noChangeArrowheads="1"/>
          </p:cNvSpPr>
          <p:nvPr/>
        </p:nvSpPr>
        <p:spPr bwMode="auto">
          <a:xfrm>
            <a:off x="1366838" y="115888"/>
            <a:ext cx="7283450" cy="865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Example: PariTec</a:t>
            </a:r>
          </a:p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Automation Control</a:t>
            </a:r>
          </a:p>
        </p:txBody>
      </p:sp>
      <p:sp>
        <p:nvSpPr>
          <p:cNvPr id="50178" name="Rectangle 19"/>
          <p:cNvSpPr>
            <a:spLocks noChangeArrowheads="1"/>
          </p:cNvSpPr>
          <p:nvPr/>
        </p:nvSpPr>
        <p:spPr bwMode="auto">
          <a:xfrm>
            <a:off x="457200" y="1268413"/>
            <a:ext cx="4330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/>
          <a:lstStyle/>
          <a:p>
            <a:pPr marL="381000" indent="-381000" defTabSz="914400">
              <a:lnSpc>
                <a:spcPct val="93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None/>
            </a:pPr>
            <a:r>
              <a:rPr lang="de-DE" sz="2800">
                <a:solidFill>
                  <a:srgbClr val="000000"/>
                </a:solidFill>
                <a:cs typeface="Arial" charset="0"/>
              </a:rPr>
              <a:t>1. smaller production system for nebulisers</a:t>
            </a:r>
          </a:p>
        </p:txBody>
      </p:sp>
      <p:sp>
        <p:nvSpPr>
          <p:cNvPr id="50179" name="Rectangle 20"/>
          <p:cNvSpPr>
            <a:spLocks noChangeArrowheads="1"/>
          </p:cNvSpPr>
          <p:nvPr/>
        </p:nvSpPr>
        <p:spPr bwMode="auto">
          <a:xfrm>
            <a:off x="457200" y="5259388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/>
          <a:lstStyle/>
          <a:p>
            <a:pPr marL="381000" indent="-381000" defTabSz="914400">
              <a:lnSpc>
                <a:spcPct val="8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None/>
            </a:pPr>
            <a:r>
              <a:rPr lang="de-DE" sz="2800">
                <a:solidFill>
                  <a:srgbClr val="000000"/>
                </a:solidFill>
                <a:cs typeface="Arial" charset="0"/>
              </a:rPr>
              <a:t>2. bigger production system for compressors</a:t>
            </a:r>
          </a:p>
        </p:txBody>
      </p:sp>
      <p:pic>
        <p:nvPicPr>
          <p:cNvPr id="50180" name="Picture 21" descr="DSC004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276475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23" descr="DSC0044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2732088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AutoShape 24"/>
          <p:cNvSpPr>
            <a:spLocks noChangeArrowheads="1"/>
          </p:cNvSpPr>
          <p:nvPr/>
        </p:nvSpPr>
        <p:spPr bwMode="auto">
          <a:xfrm>
            <a:off x="4572000" y="3213100"/>
            <a:ext cx="990600" cy="838200"/>
          </a:xfrm>
          <a:prstGeom prst="rightArrow">
            <a:avLst>
              <a:gd name="adj1" fmla="val 50000"/>
              <a:gd name="adj2" fmla="val 295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50184" name="Picture 25" descr="DSC0044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5183188"/>
            <a:ext cx="1981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5" name="AutoShape 26"/>
          <p:cNvSpPr>
            <a:spLocks noChangeArrowheads="1"/>
          </p:cNvSpPr>
          <p:nvPr/>
        </p:nvSpPr>
        <p:spPr bwMode="auto">
          <a:xfrm>
            <a:off x="4572000" y="5335588"/>
            <a:ext cx="990600" cy="838200"/>
          </a:xfrm>
          <a:prstGeom prst="rightArrow">
            <a:avLst>
              <a:gd name="adj1" fmla="val 50000"/>
              <a:gd name="adj2" fmla="val 295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55305" name="Picture 22" descr="PariTec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92725" y="1268413"/>
            <a:ext cx="2808288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3" grpId="0" animBg="1"/>
      <p:bldP spid="501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1366838" y="115888"/>
            <a:ext cx="7283450" cy="865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Example: PariTec</a:t>
            </a:r>
          </a:p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From Reality to Model</a:t>
            </a:r>
          </a:p>
        </p:txBody>
      </p:sp>
      <p:pic>
        <p:nvPicPr>
          <p:cNvPr id="54278" name="Picture 6" descr="par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4319588" cy="367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4076700"/>
            <a:ext cx="5588000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1763713" y="2924175"/>
            <a:ext cx="1655762" cy="3025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779838" y="1916113"/>
            <a:ext cx="863600" cy="3457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1908175" y="1916113"/>
            <a:ext cx="1439863" cy="4033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1835150" y="2420938"/>
            <a:ext cx="504825" cy="30241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de-DE"/>
          </a:p>
        </p:txBody>
      </p:sp>
      <p:pic>
        <p:nvPicPr>
          <p:cNvPr id="54286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24413" y="1052513"/>
            <a:ext cx="4319587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755650" y="1484313"/>
            <a:ext cx="3960813" cy="1800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2484438" y="2133600"/>
            <a:ext cx="1943100" cy="790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716463" y="2349500"/>
            <a:ext cx="1800225" cy="3587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4356100" y="6092825"/>
            <a:ext cx="1312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sz="2000" b="1">
                <a:solidFill>
                  <a:srgbClr val="FF0000"/>
                </a:solidFill>
              </a:rPr>
              <a:t>Structure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6372225" y="2852738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>
                <a:solidFill>
                  <a:schemeClr val="accent1"/>
                </a:solidFill>
              </a:rPr>
              <a:t>Behavior</a:t>
            </a:r>
          </a:p>
        </p:txBody>
      </p:sp>
      <p:pic>
        <p:nvPicPr>
          <p:cNvPr id="57358" name="Picture 22" descr="PariTec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00788" y="4724400"/>
            <a:ext cx="187166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nimBg="1"/>
      <p:bldP spid="54283" grpId="0" animBg="1"/>
      <p:bldP spid="54284" grpId="0" animBg="1"/>
      <p:bldP spid="54285" grpId="0" animBg="1"/>
      <p:bldP spid="54288" grpId="0" animBg="1"/>
      <p:bldP spid="54289" grpId="0" animBg="1"/>
      <p:bldP spid="54290" grpId="0" animBg="1"/>
      <p:bldP spid="54291" grpId="0"/>
      <p:bldP spid="542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366838" y="377825"/>
            <a:ext cx="83820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cs typeface="Arial" charset="0"/>
              </a:rPr>
              <a:t>Eclipse </a:t>
            </a:r>
            <a:r>
              <a:rPr lang="de-DE" sz="2400" b="1">
                <a:solidFill>
                  <a:srgbClr val="000066"/>
                </a:solidFill>
                <a:ea typeface="Microsoft YaHei" pitchFamily="34" charset="-122"/>
                <a:cs typeface="Arial" charset="0"/>
              </a:rPr>
              <a:t>e</a:t>
            </a:r>
            <a:r>
              <a:rPr lang="de-DE" sz="2400" b="1">
                <a:solidFill>
                  <a:srgbClr val="EC0000"/>
                </a:solidFill>
                <a:ea typeface="Microsoft YaHei" pitchFamily="34" charset="-122"/>
                <a:cs typeface="Arial" charset="0"/>
              </a:rPr>
              <a:t>trice</a:t>
            </a:r>
            <a:r>
              <a:rPr lang="en-US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 </a:t>
            </a:r>
            <a:r>
              <a:rPr lang="en-US" sz="2400" b="1">
                <a:solidFill>
                  <a:srgbClr val="000000"/>
                </a:solidFill>
                <a:cs typeface="Arial" charset="0"/>
              </a:rPr>
              <a:t>Software Stack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09600" y="1524000"/>
            <a:ext cx="7964488" cy="4662488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  <a:cs typeface="Arial" charset="0"/>
              </a:rPr>
              <a:t>Eclipse Open Source Projects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914400" y="5346700"/>
            <a:ext cx="7315200" cy="700088"/>
          </a:xfrm>
          <a:prstGeom prst="rect">
            <a:avLst/>
          </a:prstGeom>
          <a:solidFill>
            <a:srgbClr val="B861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  <a:cs typeface="Arial" charset="0"/>
              </a:rPr>
              <a:t>Eclipse Platform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914400" y="4343400"/>
            <a:ext cx="7315200" cy="700088"/>
          </a:xfrm>
          <a:prstGeom prst="rect">
            <a:avLst/>
          </a:prstGeom>
          <a:solidFill>
            <a:srgbClr val="DB8E3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  <a:cs typeface="Arial" charset="0"/>
              </a:rPr>
              <a:t>Eclipse Modeling Framework (EMF)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905000" y="2362200"/>
            <a:ext cx="5283200" cy="7000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  <a:cs typeface="Arial" charset="0"/>
              </a:rPr>
              <a:t>eTrice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7467600" y="2362200"/>
            <a:ext cx="762000" cy="1752600"/>
          </a:xfrm>
          <a:prstGeom prst="rect">
            <a:avLst/>
          </a:prstGeom>
          <a:solidFill>
            <a:srgbClr val="DBA26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914400" y="2362200"/>
            <a:ext cx="722313" cy="1752600"/>
          </a:xfrm>
          <a:prstGeom prst="rect">
            <a:avLst/>
          </a:prstGeom>
          <a:solidFill>
            <a:srgbClr val="DBA26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1547813" y="3429000"/>
            <a:ext cx="1800225" cy="685800"/>
          </a:xfrm>
          <a:prstGeom prst="rect">
            <a:avLst/>
          </a:prstGeom>
          <a:solidFill>
            <a:srgbClr val="DBA263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Xtext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5724525" y="3429000"/>
            <a:ext cx="2222500" cy="685800"/>
          </a:xfrm>
          <a:prstGeom prst="rect">
            <a:avLst/>
          </a:prstGeom>
          <a:solidFill>
            <a:srgbClr val="DBA263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Xtend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3419475" y="3429000"/>
            <a:ext cx="2232025" cy="685800"/>
          </a:xfrm>
          <a:prstGeom prst="rect">
            <a:avLst/>
          </a:prstGeom>
          <a:solidFill>
            <a:srgbClr val="DBA263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Graphiti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2"/>
          <p:cNvSpPr txBox="1">
            <a:spLocks noChangeArrowheads="1"/>
          </p:cNvSpPr>
          <p:nvPr/>
        </p:nvSpPr>
        <p:spPr bwMode="auto">
          <a:xfrm>
            <a:off x="1366838" y="377825"/>
            <a:ext cx="5545137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Conclusion</a:t>
            </a:r>
          </a:p>
        </p:txBody>
      </p:sp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1533525" y="3981450"/>
            <a:ext cx="13620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1533525" y="3981450"/>
            <a:ext cx="13620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3400" y="1462088"/>
            <a:ext cx="8151813" cy="455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66"/>
                </a:solidFill>
              </a:rPr>
              <a:t>e</a:t>
            </a:r>
            <a:r>
              <a:rPr lang="de-DE" b="1">
                <a:solidFill>
                  <a:srgbClr val="EC0000"/>
                </a:solidFill>
              </a:rPr>
              <a:t>trice</a:t>
            </a:r>
            <a:r>
              <a:rPr lang="de-DE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is a modeling toolset for eventdriven, </a:t>
            </a:r>
            <a:br>
              <a:rPr lang="en-US" b="1">
                <a:solidFill>
                  <a:srgbClr val="000000"/>
                </a:solidFill>
                <a:cs typeface="Arial" charset="0"/>
              </a:rPr>
            </a:br>
            <a:r>
              <a:rPr lang="en-US" b="1">
                <a:solidFill>
                  <a:srgbClr val="000000"/>
                </a:solidFill>
                <a:cs typeface="Arial" charset="0"/>
              </a:rPr>
              <a:t>concurrent realtime systems</a:t>
            </a:r>
            <a:endParaRPr lang="de-DE" b="1">
              <a:solidFill>
                <a:srgbClr val="000000"/>
              </a:solidFill>
              <a:cs typeface="Arial" charset="0"/>
            </a:endParaRPr>
          </a:p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00"/>
                </a:solidFill>
                <a:cs typeface="Arial" charset="0"/>
              </a:rPr>
              <a:t>the language ROOM has been specifically designed for eventdriven, concurrent realtime systems (telecommunication)</a:t>
            </a:r>
          </a:p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66"/>
                </a:solidFill>
              </a:rPr>
              <a:t>e</a:t>
            </a:r>
            <a:r>
              <a:rPr lang="de-DE" b="1">
                <a:solidFill>
                  <a:srgbClr val="EC0000"/>
                </a:solidFill>
              </a:rPr>
              <a:t>trice</a:t>
            </a:r>
            <a:r>
              <a:rPr lang="de-DE" b="1">
                <a:solidFill>
                  <a:srgbClr val="000000"/>
                </a:solidFill>
                <a:cs typeface="Arial" charset="0"/>
              </a:rPr>
              <a:t> can be used for various domains</a:t>
            </a:r>
          </a:p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00"/>
                </a:solidFill>
                <a:cs typeface="Arial" charset="0"/>
              </a:rPr>
              <a:t>it is simpler than many other tools</a:t>
            </a:r>
          </a:p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00"/>
                </a:solidFill>
                <a:cs typeface="Arial" charset="0"/>
              </a:rPr>
              <a:t>it can be easily extended with domain specific language extensions </a:t>
            </a:r>
            <a:br>
              <a:rPr lang="de-DE" b="1">
                <a:solidFill>
                  <a:srgbClr val="000000"/>
                </a:solidFill>
                <a:cs typeface="Arial" charset="0"/>
              </a:rPr>
            </a:br>
            <a:r>
              <a:rPr lang="de-DE" b="1">
                <a:solidFill>
                  <a:srgbClr val="000000"/>
                </a:solidFill>
                <a:cs typeface="Arial" charset="0"/>
              </a:rPr>
              <a:t>and code generators</a:t>
            </a:r>
          </a:p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66"/>
                </a:solidFill>
              </a:rPr>
              <a:t>e</a:t>
            </a:r>
            <a:r>
              <a:rPr lang="de-DE" b="1">
                <a:solidFill>
                  <a:srgbClr val="EC0000"/>
                </a:solidFill>
              </a:rPr>
              <a:t>trice</a:t>
            </a:r>
            <a:r>
              <a:rPr lang="de-DE" b="1">
                <a:solidFill>
                  <a:srgbClr val="000000"/>
                </a:solidFill>
              </a:rPr>
              <a:t> is completely Open Source (Eclipse Public License, EPL)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366838" y="377825"/>
            <a:ext cx="8382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Outlook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0363" indent="-360363">
              <a:lnSpc>
                <a:spcPct val="80000"/>
              </a:lnSpc>
              <a:spcBef>
                <a:spcPts val="1125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Release 0.3 planned for Q3 2013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First prototype of C++ generator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Data configuration model 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Integration of GSOC projects:</a:t>
            </a:r>
          </a:p>
          <a:p>
            <a:pPr marL="1143000" lvl="2" indent="-228600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Detail level (expression) language</a:t>
            </a:r>
          </a:p>
          <a:p>
            <a:pPr marL="1143000" lvl="2" indent="-228600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Model checking for Statemachines</a:t>
            </a:r>
          </a:p>
          <a:p>
            <a:pPr marL="1143000" lvl="2" indent="-228600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Layouter for  graphical editors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First version of physical- and mapping model (deployment)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Consolidation of current features</a:t>
            </a:r>
          </a:p>
          <a:p>
            <a:pPr marL="360363" indent="-360363">
              <a:lnSpc>
                <a:spcPct val="80000"/>
              </a:lnSpc>
              <a:spcBef>
                <a:spcPts val="1125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Further releases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more model level debugging (state machine back animation, data inspection and manipulation and message injection )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model level support for distributed systems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more detailed documentation generator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Abstract execution for ROOM and expression language</a:t>
            </a:r>
          </a:p>
          <a:p>
            <a:pPr marL="741363" lvl="1" indent="-284163">
              <a:lnSpc>
                <a:spcPct val="80000"/>
              </a:lnSpc>
              <a:spcBef>
                <a:spcPts val="100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1046163" algn="l"/>
                <a:tab pos="1960563" algn="l"/>
                <a:tab pos="2874963" algn="l"/>
                <a:tab pos="3789363" algn="l"/>
                <a:tab pos="4703763" algn="l"/>
                <a:tab pos="5618163" algn="l"/>
                <a:tab pos="6532563" algn="l"/>
                <a:tab pos="7446963" algn="l"/>
                <a:tab pos="8361363" algn="l"/>
                <a:tab pos="9275763" algn="l"/>
                <a:tab pos="10190163" algn="l"/>
              </a:tabLst>
            </a:pPr>
            <a:r>
              <a:rPr lang="de-DE" sz="16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84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/>
          <p:cNvSpPr txBox="1">
            <a:spLocks noChangeArrowheads="1"/>
          </p:cNvSpPr>
          <p:nvPr/>
        </p:nvSpPr>
        <p:spPr bwMode="auto">
          <a:xfrm>
            <a:off x="457200" y="2743200"/>
            <a:ext cx="8458200" cy="358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28600" indent="-227013">
              <a:spcBef>
                <a:spcPts val="1500"/>
              </a:spcBef>
              <a:buSzPct val="10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 i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... any questions?</a:t>
            </a:r>
          </a:p>
          <a:p>
            <a:pPr marL="228600" indent="-227013">
              <a:spcBef>
                <a:spcPts val="1500"/>
              </a:spcBef>
              <a:buSzPct val="10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2400" b="1" i="1">
              <a:solidFill>
                <a:srgbClr val="000000"/>
              </a:solidFill>
              <a:ea typeface="Microsoft YaHei" pitchFamily="34" charset="-122"/>
              <a:cs typeface="Arial" charset="0"/>
            </a:endParaRPr>
          </a:p>
          <a:p>
            <a:pPr marL="228600" indent="-227013">
              <a:spcBef>
                <a:spcPts val="1125"/>
              </a:spcBef>
              <a:buSzPct val="10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Thomas Schütz		</a:t>
            </a:r>
            <a:r>
              <a:rPr lang="de-DE" b="1" i="1">
                <a:solidFill>
                  <a:schemeClr val="accent2"/>
                </a:solidFill>
                <a:ea typeface="Microsoft YaHei" pitchFamily="34" charset="-122"/>
                <a:cs typeface="Arial" charset="0"/>
              </a:rPr>
              <a:t>ts@protos.de</a:t>
            </a:r>
            <a:endParaRPr lang="de-DE" b="1" i="1">
              <a:solidFill>
                <a:schemeClr val="accent2"/>
              </a:solidFill>
              <a:ea typeface="Microsoft YaHei" pitchFamily="34" charset="-122"/>
              <a:cs typeface="Arial" charset="0"/>
              <a:hlinkClick r:id="rId3"/>
            </a:endParaRPr>
          </a:p>
          <a:p>
            <a:pPr marL="228600" indent="-227013">
              <a:spcBef>
                <a:spcPts val="1125"/>
              </a:spcBef>
              <a:buSzPct val="10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i="1">
              <a:solidFill>
                <a:schemeClr val="accent2"/>
              </a:solidFill>
              <a:ea typeface="Microsoft YaHei" pitchFamily="34" charset="-122"/>
              <a:cs typeface="Arial" charset="0"/>
            </a:endParaRPr>
          </a:p>
          <a:p>
            <a:pPr marL="228600" indent="-227013">
              <a:spcBef>
                <a:spcPts val="1125"/>
              </a:spcBef>
              <a:buSzPct val="10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b="1" i="1">
                <a:solidFill>
                  <a:schemeClr val="accent2"/>
                </a:solidFill>
                <a:ea typeface="Microsoft YaHei" pitchFamily="34" charset="-122"/>
                <a:cs typeface="Arial" charset="0"/>
                <a:hlinkClick r:id="rId4"/>
              </a:rPr>
              <a:t>http://www.eclipse.org/etrice</a:t>
            </a:r>
          </a:p>
          <a:p>
            <a:pPr marL="228600" indent="-227013">
              <a:spcBef>
                <a:spcPts val="1125"/>
              </a:spcBef>
              <a:buSzPct val="10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b="1" i="1">
                <a:solidFill>
                  <a:schemeClr val="accent2"/>
                </a:solidFill>
                <a:ea typeface="Microsoft YaHei" pitchFamily="34" charset="-122"/>
                <a:cs typeface="Arial" charset="0"/>
                <a:hlinkClick r:id="rId5"/>
              </a:rPr>
              <a:t>http://www.protos.de</a:t>
            </a:r>
            <a:endParaRPr lang="de-DE"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>
            <a:spLocks noChangeArrowheads="1"/>
          </p:cNvSpPr>
          <p:nvPr/>
        </p:nvSpPr>
        <p:spPr bwMode="auto">
          <a:xfrm>
            <a:off x="1366838" y="377825"/>
            <a:ext cx="5545137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The Eclipse </a:t>
            </a:r>
            <a:r>
              <a:rPr lang="de-DE" sz="2400" b="1">
                <a:solidFill>
                  <a:srgbClr val="000066"/>
                </a:solidFill>
                <a:ea typeface="Microsoft YaHei" pitchFamily="34" charset="-122"/>
                <a:cs typeface="Arial" charset="0"/>
              </a:rPr>
              <a:t>e</a:t>
            </a:r>
            <a:r>
              <a:rPr lang="de-DE" sz="2400" b="1">
                <a:solidFill>
                  <a:srgbClr val="EC0000"/>
                </a:solidFill>
                <a:ea typeface="Microsoft YaHei" pitchFamily="34" charset="-122"/>
                <a:cs typeface="Arial" charset="0"/>
              </a:rPr>
              <a:t>trice</a:t>
            </a:r>
            <a:r>
              <a:rPr lang="en-US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 Project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533525" y="3981450"/>
            <a:ext cx="13620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533525" y="3981450"/>
            <a:ext cx="13620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3400" y="1101725"/>
            <a:ext cx="8151813" cy="455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66"/>
                </a:solidFill>
                <a:cs typeface="Arial" charset="0"/>
              </a:rPr>
              <a:t>e</a:t>
            </a:r>
            <a:r>
              <a:rPr lang="de-DE" b="1">
                <a:solidFill>
                  <a:srgbClr val="EC0000"/>
                </a:solidFill>
                <a:cs typeface="Arial" charset="0"/>
              </a:rPr>
              <a:t>trice</a:t>
            </a:r>
            <a:r>
              <a:rPr lang="de-DE" b="1">
                <a:solidFill>
                  <a:srgbClr val="000000"/>
                </a:solidFill>
                <a:cs typeface="Arial" charset="0"/>
              </a:rPr>
              <a:t> provides an implementation of the ROOM modeling language</a:t>
            </a:r>
            <a:br>
              <a:rPr lang="de-DE" b="1">
                <a:solidFill>
                  <a:srgbClr val="000000"/>
                </a:solidFill>
                <a:cs typeface="Arial" charset="0"/>
              </a:rPr>
            </a:br>
            <a:r>
              <a:rPr lang="de-DE" b="1">
                <a:solidFill>
                  <a:srgbClr val="000000"/>
                </a:solidFill>
                <a:cs typeface="Arial" charset="0"/>
              </a:rPr>
              <a:t>(Realtime Object Oriented Modeling)</a:t>
            </a:r>
          </a:p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00"/>
                </a:solidFill>
                <a:cs typeface="Arial" charset="0"/>
              </a:rPr>
              <a:t>official Eclipse Foundation Open Source project</a:t>
            </a:r>
          </a:p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00"/>
                </a:solidFill>
                <a:cs typeface="Arial" charset="0"/>
              </a:rPr>
              <a:t>codegenerators and runtime for Java, C and C++</a:t>
            </a:r>
          </a:p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00"/>
                </a:solidFill>
                <a:cs typeface="Arial" charset="0"/>
              </a:rPr>
              <a:t>based on industrial proven standard technologies (Eclipse, EMF, Xtext, Graphiti, ...)</a:t>
            </a:r>
          </a:p>
          <a:p>
            <a:pPr marL="354013" indent="-354013">
              <a:lnSpc>
                <a:spcPct val="140000"/>
              </a:lnSpc>
              <a:spcBef>
                <a:spcPts val="45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00"/>
                </a:solidFill>
                <a:cs typeface="Arial" charset="0"/>
              </a:rPr>
              <a:t>guiding principles</a:t>
            </a:r>
          </a:p>
          <a:p>
            <a:pPr marL="808038" lvl="1" indent="-273050">
              <a:lnSpc>
                <a:spcPct val="130000"/>
              </a:lnSpc>
              <a:spcBef>
                <a:spcPts val="450"/>
              </a:spcBef>
              <a:buClr>
                <a:srgbClr val="787878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00"/>
                </a:solidFill>
                <a:cs typeface="Arial" charset="0"/>
              </a:rPr>
              <a:t>extensibility</a:t>
            </a:r>
          </a:p>
          <a:p>
            <a:pPr marL="808038" lvl="1" indent="-273050">
              <a:lnSpc>
                <a:spcPct val="130000"/>
              </a:lnSpc>
              <a:spcBef>
                <a:spcPts val="450"/>
              </a:spcBef>
              <a:buClr>
                <a:srgbClr val="787878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000000"/>
                </a:solidFill>
                <a:cs typeface="Arial" charset="0"/>
              </a:rPr>
              <a:t>conceptual integrity</a:t>
            </a:r>
          </a:p>
          <a:p>
            <a:pPr marL="808038" lvl="1" indent="-273050">
              <a:lnSpc>
                <a:spcPct val="130000"/>
              </a:lnSpc>
              <a:spcBef>
                <a:spcPts val="450"/>
              </a:spcBef>
              <a:buClr>
                <a:srgbClr val="787878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b="1">
                <a:solidFill>
                  <a:srgbClr val="FF0000"/>
                </a:solidFill>
                <a:cs typeface="Arial" charset="0"/>
              </a:rPr>
              <a:t>simplicity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62000" y="5481638"/>
            <a:ext cx="6905625" cy="1042987"/>
          </a:xfrm>
          <a:prstGeom prst="rect">
            <a:avLst/>
          </a:pr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54013" indent="-354013">
              <a:lnSpc>
                <a:spcPct val="140000"/>
              </a:lnSpc>
              <a:spcBef>
                <a:spcPts val="600"/>
              </a:spcBef>
              <a:buClr>
                <a:srgbClr val="666666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sz="2400" b="1" i="1">
                <a:solidFill>
                  <a:srgbClr val="000066"/>
                </a:solidFill>
                <a:cs typeface="Arial" charset="0"/>
              </a:rPr>
              <a:t>e</a:t>
            </a:r>
            <a:r>
              <a:rPr lang="de-DE" sz="2400" b="1" i="1">
                <a:solidFill>
                  <a:srgbClr val="EC0000"/>
                </a:solidFill>
                <a:cs typeface="Arial" charset="0"/>
              </a:rPr>
              <a:t>trice</a:t>
            </a:r>
            <a:r>
              <a:rPr lang="en-US" sz="2400" b="1" i="1">
                <a:solidFill>
                  <a:srgbClr val="000000"/>
                </a:solidFill>
                <a:cs typeface="Arial" charset="0"/>
              </a:rPr>
              <a:t> is a Modeling Toolset for eventdriven, </a:t>
            </a:r>
            <a:br>
              <a:rPr lang="en-US" sz="2400" b="1" i="1">
                <a:solidFill>
                  <a:srgbClr val="000000"/>
                </a:solidFill>
                <a:cs typeface="Arial" charset="0"/>
              </a:rPr>
            </a:br>
            <a:r>
              <a:rPr lang="en-US" sz="2400" b="1" i="1">
                <a:solidFill>
                  <a:srgbClr val="000000"/>
                </a:solidFill>
                <a:cs typeface="Arial" charset="0"/>
              </a:rPr>
              <a:t>concurrent realtime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366838" y="377825"/>
            <a:ext cx="54371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Why ROOM and not UML2?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85800" y="6019800"/>
            <a:ext cx="28194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81000" indent="-379413">
              <a:spcBef>
                <a:spcPts val="1500"/>
              </a:spcBef>
              <a:buSzPct val="100000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UML2 Meta Model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8153400" cy="393382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413375" y="5943600"/>
            <a:ext cx="30781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ROOM Meta Model</a:t>
            </a: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9238" y="1619250"/>
            <a:ext cx="6400800" cy="4160838"/>
          </a:xfrm>
          <a:prstGeom prst="rect">
            <a:avLst/>
          </a:prstGeom>
          <a:noFill/>
          <a:ln w="7632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3495" name="Freeform 7"/>
          <p:cNvSpPr>
            <a:spLocks/>
          </p:cNvSpPr>
          <p:nvPr/>
        </p:nvSpPr>
        <p:spPr bwMode="auto">
          <a:xfrm>
            <a:off x="4572000" y="3505200"/>
            <a:ext cx="1447800" cy="2590800"/>
          </a:xfrm>
          <a:custGeom>
            <a:avLst/>
            <a:gdLst/>
            <a:ahLst/>
            <a:cxnLst>
              <a:cxn ang="0">
                <a:pos x="4022" y="7196"/>
              </a:cxn>
              <a:cxn ang="0">
                <a:pos x="0" y="0"/>
              </a:cxn>
            </a:cxnLst>
            <a:rect l="0" t="0" r="r" b="b"/>
            <a:pathLst>
              <a:path w="4023" h="7197">
                <a:moveTo>
                  <a:pt x="4022" y="7196"/>
                </a:moveTo>
                <a:lnTo>
                  <a:pt x="0" y="0"/>
                </a:lnTo>
              </a:path>
            </a:pathLst>
          </a:cu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3496" name="Freeform 8"/>
          <p:cNvSpPr>
            <a:spLocks/>
          </p:cNvSpPr>
          <p:nvPr/>
        </p:nvSpPr>
        <p:spPr bwMode="auto">
          <a:xfrm>
            <a:off x="1143000" y="5638800"/>
            <a:ext cx="228600" cy="457200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635" y="0"/>
              </a:cxn>
            </a:cxnLst>
            <a:rect l="0" t="0" r="r" b="b"/>
            <a:pathLst>
              <a:path w="636" h="1271">
                <a:moveTo>
                  <a:pt x="0" y="1270"/>
                </a:moveTo>
                <a:lnTo>
                  <a:pt x="635" y="0"/>
                </a:lnTo>
              </a:path>
            </a:pathLst>
          </a:cu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293813" y="963613"/>
            <a:ext cx="62579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54013" indent="-354013">
              <a:buClr>
                <a:srgbClr val="FF0000"/>
              </a:buClr>
              <a:buSzPct val="100000"/>
              <a:buFont typeface="Wingdings" pitchFamily="2" charset="2"/>
              <a:buChar char=""/>
              <a:tabLst>
                <a:tab pos="354013" algn="l"/>
                <a:tab pos="1268413" algn="l"/>
                <a:tab pos="2182813" algn="l"/>
                <a:tab pos="3097213" algn="l"/>
                <a:tab pos="4011613" algn="l"/>
                <a:tab pos="4926013" algn="l"/>
                <a:tab pos="5840413" algn="l"/>
                <a:tab pos="6754813" algn="l"/>
                <a:tab pos="7669213" algn="l"/>
                <a:tab pos="8583613" algn="l"/>
                <a:tab pos="9498013" algn="l"/>
                <a:tab pos="10412413" algn="l"/>
              </a:tabLst>
            </a:pPr>
            <a:r>
              <a:rPr lang="de-DE" sz="28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it‘s all about reduction of complexity !!!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39" dur="2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transform</p:attrName>
                                        </p:attrNameLst>
                                      </p:cBhvr>
                                      <p:to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634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366838" y="377825"/>
            <a:ext cx="7823200" cy="53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ROOM: Basic Features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1358900"/>
            <a:ext cx="4475163" cy="531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ts val="125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Structure Modeling: Hierarchical </a:t>
            </a:r>
            <a:r>
              <a:rPr lang="en-US">
                <a:solidFill>
                  <a:srgbClr val="FF0000"/>
                </a:solidFill>
                <a:ea typeface="Microsoft YaHei" pitchFamily="34" charset="-122"/>
                <a:cs typeface="Arial" charset="0"/>
              </a:rPr>
              <a:t>Actor</a:t>
            </a:r>
            <a:r>
              <a:rPr lang="en-US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 structures supporting component building</a:t>
            </a:r>
          </a:p>
          <a:p>
            <a:pPr marL="742950" lvl="1" indent="-285750"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containment </a:t>
            </a:r>
          </a:p>
          <a:p>
            <a:pPr marL="742950" lvl="1" indent="-285750"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layering</a:t>
            </a:r>
          </a:p>
          <a:p>
            <a:pPr marL="228600" indent="-228600">
              <a:spcBef>
                <a:spcPts val="125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Communication/Interfaces: </a:t>
            </a:r>
            <a:r>
              <a:rPr lang="en-US">
                <a:solidFill>
                  <a:srgbClr val="FF0000"/>
                </a:solidFill>
              </a:rPr>
              <a:t>Protocols</a:t>
            </a:r>
            <a:r>
              <a:rPr lang="en-US">
                <a:solidFill>
                  <a:srgbClr val="000000"/>
                </a:solidFill>
              </a:rPr>
              <a:t> and </a:t>
            </a:r>
            <a:r>
              <a:rPr lang="en-US">
                <a:solidFill>
                  <a:srgbClr val="FF0000"/>
                </a:solidFill>
              </a:rPr>
              <a:t>Ports</a:t>
            </a:r>
          </a:p>
          <a:p>
            <a:pPr marL="228600" indent="-228600">
              <a:spcBef>
                <a:spcPts val="125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Behavior Modeling: Hierarchical finite state machines (</a:t>
            </a:r>
            <a:r>
              <a:rPr lang="en-US">
                <a:solidFill>
                  <a:srgbClr val="FF0000"/>
                </a:solidFill>
                <a:ea typeface="Microsoft YaHei" pitchFamily="34" charset="-122"/>
                <a:cs typeface="Arial" charset="0"/>
              </a:rPr>
              <a:t>FSMs</a:t>
            </a:r>
            <a:r>
              <a:rPr lang="en-US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) </a:t>
            </a:r>
            <a:br>
              <a:rPr lang="en-US">
                <a:solidFill>
                  <a:srgbClr val="000000"/>
                </a:solidFill>
                <a:ea typeface="Microsoft YaHei" pitchFamily="34" charset="-122"/>
                <a:cs typeface="Arial" charset="0"/>
              </a:rPr>
            </a:br>
            <a:r>
              <a:rPr lang="en-US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for the event driven behavior</a:t>
            </a:r>
          </a:p>
          <a:p>
            <a:pPr marL="228600" indent="-228600">
              <a:spcBef>
                <a:spcPts val="125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Deployment: Decoupling of Actors by Ports enable free </a:t>
            </a:r>
            <a:r>
              <a:rPr lang="en-US">
                <a:solidFill>
                  <a:srgbClr val="FF0000"/>
                </a:solidFill>
              </a:rPr>
              <a:t>deployment</a:t>
            </a:r>
            <a:r>
              <a:rPr lang="en-US">
                <a:solidFill>
                  <a:srgbClr val="000000"/>
                </a:solidFill>
              </a:rPr>
              <a:t> of Actors on Threads and Nodes </a:t>
            </a:r>
          </a:p>
          <a:p>
            <a:pPr marL="228600" indent="-228600">
              <a:spcBef>
                <a:spcPts val="1250"/>
              </a:spcBef>
              <a:buClr>
                <a:srgbClr val="808080"/>
              </a:buClr>
              <a:buSzPct val="100000"/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Microsoft YaHei" pitchFamily="34" charset="-122"/>
              </a:rPr>
              <a:t>Reuse/Variants: Inheritance for Structure, Behavior (</a:t>
            </a:r>
            <a:r>
              <a:rPr lang="en-US">
                <a:solidFill>
                  <a:srgbClr val="000000"/>
                </a:solidFill>
              </a:rPr>
              <a:t>FSMs</a:t>
            </a:r>
            <a:r>
              <a:rPr lang="en-US">
                <a:solidFill>
                  <a:srgbClr val="000000"/>
                </a:solidFill>
                <a:ea typeface="Microsoft YaHei" pitchFamily="34" charset="-122"/>
              </a:rPr>
              <a:t>) and Protocols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8438" y="1052513"/>
            <a:ext cx="1454150" cy="176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8850" y="3644900"/>
            <a:ext cx="1296988" cy="912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8850" y="1125538"/>
            <a:ext cx="1511300" cy="121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37188" y="3573463"/>
            <a:ext cx="1439862" cy="1084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5550" name="Line 14"/>
          <p:cNvSpPr>
            <a:spLocks noChangeShapeType="1"/>
          </p:cNvSpPr>
          <p:nvPr/>
        </p:nvSpPr>
        <p:spPr bwMode="auto">
          <a:xfrm flipV="1">
            <a:off x="6443663" y="1773238"/>
            <a:ext cx="1008062" cy="863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V="1">
            <a:off x="6227763" y="4221163"/>
            <a:ext cx="1295400" cy="1444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65552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48488" y="2636838"/>
            <a:ext cx="1943100" cy="954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345" name="Freeform 9"/>
          <p:cNvSpPr>
            <a:spLocks/>
          </p:cNvSpPr>
          <p:nvPr/>
        </p:nvSpPr>
        <p:spPr bwMode="auto">
          <a:xfrm flipH="1" flipV="1">
            <a:off x="8243888" y="1557338"/>
            <a:ext cx="73025" cy="1079500"/>
          </a:xfrm>
          <a:custGeom>
            <a:avLst/>
            <a:gdLst>
              <a:gd name="T0" fmla="*/ 0 w 6140"/>
              <a:gd name="T1" fmla="*/ 0 h 847"/>
              <a:gd name="T2" fmla="*/ 2147483647 w 6140"/>
              <a:gd name="T3" fmla="*/ 2147483647 h 847"/>
              <a:gd name="T4" fmla="*/ 0 60000 65536"/>
              <a:gd name="T5" fmla="*/ 0 60000 65536"/>
              <a:gd name="T6" fmla="*/ 0 w 6140"/>
              <a:gd name="T7" fmla="*/ 0 h 847"/>
              <a:gd name="T8" fmla="*/ 6140 w 6140"/>
              <a:gd name="T9" fmla="*/ 847 h 8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40" h="847">
                <a:moveTo>
                  <a:pt x="0" y="0"/>
                </a:moveTo>
                <a:lnTo>
                  <a:pt x="6139" y="846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" name="Freeform 9"/>
          <p:cNvSpPr>
            <a:spLocks/>
          </p:cNvSpPr>
          <p:nvPr/>
        </p:nvSpPr>
        <p:spPr bwMode="auto">
          <a:xfrm flipV="1">
            <a:off x="8316913" y="1916113"/>
            <a:ext cx="71437" cy="720725"/>
          </a:xfrm>
          <a:custGeom>
            <a:avLst/>
            <a:gdLst>
              <a:gd name="T0" fmla="*/ 0 w 6140"/>
              <a:gd name="T1" fmla="*/ 0 h 847"/>
              <a:gd name="T2" fmla="*/ 2147483647 w 6140"/>
              <a:gd name="T3" fmla="*/ 2147483647 h 847"/>
              <a:gd name="T4" fmla="*/ 0 60000 65536"/>
              <a:gd name="T5" fmla="*/ 0 60000 65536"/>
              <a:gd name="T6" fmla="*/ 0 w 6140"/>
              <a:gd name="T7" fmla="*/ 0 h 847"/>
              <a:gd name="T8" fmla="*/ 6140 w 6140"/>
              <a:gd name="T9" fmla="*/ 847 h 8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40" h="847">
                <a:moveTo>
                  <a:pt x="0" y="0"/>
                </a:moveTo>
                <a:lnTo>
                  <a:pt x="6139" y="846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pic>
        <p:nvPicPr>
          <p:cNvPr id="65556" name="Picture 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83175" y="4797425"/>
            <a:ext cx="4060825" cy="1150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Freeform 9"/>
          <p:cNvSpPr>
            <a:spLocks/>
          </p:cNvSpPr>
          <p:nvPr/>
        </p:nvSpPr>
        <p:spPr bwMode="auto">
          <a:xfrm>
            <a:off x="4643438" y="1557338"/>
            <a:ext cx="649287" cy="71437"/>
          </a:xfrm>
          <a:custGeom>
            <a:avLst/>
            <a:gdLst>
              <a:gd name="T0" fmla="*/ 0 w 6140"/>
              <a:gd name="T1" fmla="*/ 0 h 847"/>
              <a:gd name="T2" fmla="*/ 2147483647 w 6140"/>
              <a:gd name="T3" fmla="*/ 2147483647 h 847"/>
              <a:gd name="T4" fmla="*/ 0 60000 65536"/>
              <a:gd name="T5" fmla="*/ 0 60000 65536"/>
              <a:gd name="T6" fmla="*/ 0 w 6140"/>
              <a:gd name="T7" fmla="*/ 0 h 847"/>
              <a:gd name="T8" fmla="*/ 6140 w 6140"/>
              <a:gd name="T9" fmla="*/ 847 h 8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40" h="847">
                <a:moveTo>
                  <a:pt x="0" y="0"/>
                </a:moveTo>
                <a:lnTo>
                  <a:pt x="6139" y="846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 flipV="1">
            <a:off x="4572000" y="3068638"/>
            <a:ext cx="2376488" cy="73025"/>
          </a:xfrm>
          <a:custGeom>
            <a:avLst/>
            <a:gdLst>
              <a:gd name="T0" fmla="*/ 0 w 6140"/>
              <a:gd name="T1" fmla="*/ 0 h 847"/>
              <a:gd name="T2" fmla="*/ 2147483647 w 6140"/>
              <a:gd name="T3" fmla="*/ 2147483647 h 847"/>
              <a:gd name="T4" fmla="*/ 0 60000 65536"/>
              <a:gd name="T5" fmla="*/ 0 60000 65536"/>
              <a:gd name="T6" fmla="*/ 0 w 6140"/>
              <a:gd name="T7" fmla="*/ 0 h 847"/>
              <a:gd name="T8" fmla="*/ 6140 w 6140"/>
              <a:gd name="T9" fmla="*/ 847 h 8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40" h="847">
                <a:moveTo>
                  <a:pt x="0" y="0"/>
                </a:moveTo>
                <a:lnTo>
                  <a:pt x="6139" y="846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 flipV="1">
            <a:off x="3059113" y="3860800"/>
            <a:ext cx="2376487" cy="215900"/>
          </a:xfrm>
          <a:custGeom>
            <a:avLst/>
            <a:gdLst>
              <a:gd name="T0" fmla="*/ 0 w 6140"/>
              <a:gd name="T1" fmla="*/ 0 h 847"/>
              <a:gd name="T2" fmla="*/ 2147483647 w 6140"/>
              <a:gd name="T3" fmla="*/ 2147483647 h 847"/>
              <a:gd name="T4" fmla="*/ 0 60000 65536"/>
              <a:gd name="T5" fmla="*/ 0 60000 65536"/>
              <a:gd name="T6" fmla="*/ 0 w 6140"/>
              <a:gd name="T7" fmla="*/ 0 h 847"/>
              <a:gd name="T8" fmla="*/ 6140 w 6140"/>
              <a:gd name="T9" fmla="*/ 847 h 8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40" h="847">
                <a:moveTo>
                  <a:pt x="0" y="0"/>
                </a:moveTo>
                <a:lnTo>
                  <a:pt x="6139" y="846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3563938" y="5157788"/>
            <a:ext cx="1512887" cy="358775"/>
          </a:xfrm>
          <a:custGeom>
            <a:avLst/>
            <a:gdLst>
              <a:gd name="T0" fmla="*/ 0 w 6140"/>
              <a:gd name="T1" fmla="*/ 0 h 847"/>
              <a:gd name="T2" fmla="*/ 2147483647 w 6140"/>
              <a:gd name="T3" fmla="*/ 2147483647 h 847"/>
              <a:gd name="T4" fmla="*/ 0 60000 65536"/>
              <a:gd name="T5" fmla="*/ 0 60000 65536"/>
              <a:gd name="T6" fmla="*/ 0 w 6140"/>
              <a:gd name="T7" fmla="*/ 0 h 847"/>
              <a:gd name="T8" fmla="*/ 6140 w 6140"/>
              <a:gd name="T9" fmla="*/ 847 h 8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40" h="847">
                <a:moveTo>
                  <a:pt x="0" y="0"/>
                </a:moveTo>
                <a:lnTo>
                  <a:pt x="6139" y="846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 animBg="1"/>
      <p:bldP spid="65551" grpId="0" animBg="1"/>
      <p:bldP spid="14345" grpId="0" animBg="1"/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1366838" y="377825"/>
            <a:ext cx="6157912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eTrice Toolchain</a:t>
            </a:r>
          </a:p>
        </p:txBody>
      </p:sp>
      <p:pic>
        <p:nvPicPr>
          <p:cNvPr id="46086" name="Picture 6" descr="Verhalt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1196975"/>
            <a:ext cx="15843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196975"/>
            <a:ext cx="20875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9" name="AutoShape 13"/>
          <p:cNvSpPr>
            <a:spLocks noChangeArrowheads="1"/>
          </p:cNvSpPr>
          <p:nvPr/>
        </p:nvSpPr>
        <p:spPr bwMode="auto">
          <a:xfrm>
            <a:off x="1187450" y="2924175"/>
            <a:ext cx="3024188" cy="11525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66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  <a:cs typeface="Arial" charset="0"/>
              </a:rPr>
              <a:t>generate</a:t>
            </a:r>
          </a:p>
        </p:txBody>
      </p:sp>
      <p:pic>
        <p:nvPicPr>
          <p:cNvPr id="46090" name="Picture 10" descr="SourceCod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5150" y="4344988"/>
            <a:ext cx="2087563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2" name="Picture 12" descr="Codegenerato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200525"/>
            <a:ext cx="1728788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1196975"/>
            <a:ext cx="2449513" cy="159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6094" name="Text Box 3"/>
          <p:cNvSpPr txBox="1">
            <a:spLocks noChangeArrowheads="1"/>
          </p:cNvSpPr>
          <p:nvPr/>
        </p:nvSpPr>
        <p:spPr bwMode="auto">
          <a:xfrm>
            <a:off x="971550" y="2420938"/>
            <a:ext cx="1600200" cy="306387"/>
          </a:xfrm>
          <a:prstGeom prst="rect">
            <a:avLst/>
          </a:prstGeom>
          <a:solidFill>
            <a:srgbClr val="757575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>
                <a:solidFill>
                  <a:srgbClr val="FFFFFF"/>
                </a:solidFill>
                <a:cs typeface="Arial" charset="0"/>
              </a:rPr>
              <a:t>Structure Model</a:t>
            </a:r>
          </a:p>
        </p:txBody>
      </p:sp>
      <p:sp>
        <p:nvSpPr>
          <p:cNvPr id="46095" name="Text Box 3"/>
          <p:cNvSpPr txBox="1">
            <a:spLocks noChangeArrowheads="1"/>
          </p:cNvSpPr>
          <p:nvPr/>
        </p:nvSpPr>
        <p:spPr bwMode="auto">
          <a:xfrm>
            <a:off x="3060700" y="2420938"/>
            <a:ext cx="1439863" cy="306387"/>
          </a:xfrm>
          <a:prstGeom prst="rect">
            <a:avLst/>
          </a:prstGeom>
          <a:solidFill>
            <a:srgbClr val="757575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>
                <a:solidFill>
                  <a:srgbClr val="FFFFFF"/>
                </a:solidFill>
                <a:cs typeface="Arial" charset="0"/>
              </a:rPr>
              <a:t>Behavior Model</a:t>
            </a:r>
          </a:p>
        </p:txBody>
      </p:sp>
      <p:sp>
        <p:nvSpPr>
          <p:cNvPr id="46096" name="Text Box 3"/>
          <p:cNvSpPr txBox="1">
            <a:spLocks noChangeArrowheads="1"/>
          </p:cNvSpPr>
          <p:nvPr/>
        </p:nvSpPr>
        <p:spPr bwMode="auto">
          <a:xfrm>
            <a:off x="2195513" y="5424488"/>
            <a:ext cx="1600200" cy="306387"/>
          </a:xfrm>
          <a:prstGeom prst="rect">
            <a:avLst/>
          </a:prstGeom>
          <a:solidFill>
            <a:srgbClr val="757575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>
                <a:solidFill>
                  <a:srgbClr val="FFFFFF"/>
                </a:solidFill>
                <a:cs typeface="Arial" charset="0"/>
              </a:rPr>
              <a:t>Source Code</a:t>
            </a:r>
          </a:p>
        </p:txBody>
      </p:sp>
      <p:sp>
        <p:nvSpPr>
          <p:cNvPr id="46097" name="Text Box 3"/>
          <p:cNvSpPr txBox="1">
            <a:spLocks noChangeArrowheads="1"/>
          </p:cNvSpPr>
          <p:nvPr/>
        </p:nvSpPr>
        <p:spPr bwMode="auto">
          <a:xfrm>
            <a:off x="179388" y="5424488"/>
            <a:ext cx="1600200" cy="306387"/>
          </a:xfrm>
          <a:prstGeom prst="rect">
            <a:avLst/>
          </a:prstGeom>
          <a:solidFill>
            <a:srgbClr val="757575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>
                <a:solidFill>
                  <a:srgbClr val="FFFFFF"/>
                </a:solidFill>
                <a:cs typeface="Arial" charset="0"/>
              </a:rPr>
              <a:t>Runtime Library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403350" y="4560888"/>
            <a:ext cx="628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sz="600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46099" name="AutoShape 13"/>
          <p:cNvSpPr>
            <a:spLocks noChangeArrowheads="1"/>
          </p:cNvSpPr>
          <p:nvPr/>
        </p:nvSpPr>
        <p:spPr bwMode="auto">
          <a:xfrm rot="-5400000">
            <a:off x="3312319" y="4545807"/>
            <a:ext cx="3024187" cy="1079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6600"/>
          </a:solidFill>
          <a:ln w="9398">
            <a:solidFill>
              <a:srgbClr val="000000"/>
            </a:solidFill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4284663" y="472598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de-DE">
                <a:solidFill>
                  <a:srgbClr val="000000"/>
                </a:solidFill>
              </a:rPr>
              <a:t>compile</a:t>
            </a:r>
          </a:p>
          <a:p>
            <a:pPr defTabSz="914400"/>
            <a:r>
              <a:rPr lang="de-DE">
                <a:solidFill>
                  <a:srgbClr val="000000"/>
                </a:solidFill>
              </a:rPr>
              <a:t>deploy</a:t>
            </a:r>
          </a:p>
        </p:txBody>
      </p:sp>
      <p:pic>
        <p:nvPicPr>
          <p:cNvPr id="46102" name="Picture 22" descr="ExpBoard_small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64163" y="3848100"/>
            <a:ext cx="2735262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03" name="AutoShape 13"/>
          <p:cNvSpPr>
            <a:spLocks noChangeArrowheads="1"/>
          </p:cNvSpPr>
          <p:nvPr/>
        </p:nvSpPr>
        <p:spPr bwMode="auto">
          <a:xfrm rot="10800000">
            <a:off x="5508625" y="2997200"/>
            <a:ext cx="3024188" cy="7207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66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rot="10800000"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6588125" y="32131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>
                <a:solidFill>
                  <a:schemeClr val="tx1"/>
                </a:solidFill>
              </a:rPr>
              <a:t>debug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  <p:bldP spid="46094" grpId="0" animBg="1"/>
      <p:bldP spid="46095" grpId="0" animBg="1"/>
      <p:bldP spid="46096" grpId="0" animBg="1"/>
      <p:bldP spid="46097" grpId="0" animBg="1"/>
      <p:bldP spid="46098" grpId="0"/>
      <p:bldP spid="46099" grpId="0" animBg="1"/>
      <p:bldP spid="46100" grpId="0"/>
      <p:bldP spid="46103" grpId="0" animBg="1"/>
      <p:bldP spid="46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2513013" cy="304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de-DE" sz="24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hierarchical components called </a:t>
            </a:r>
            <a:r>
              <a:rPr lang="de-DE" sz="2400">
                <a:solidFill>
                  <a:srgbClr val="0000FF"/>
                </a:solidFill>
                <a:ea typeface="Microsoft YaHei" pitchFamily="34" charset="-122"/>
                <a:cs typeface="Arial" charset="0"/>
              </a:rPr>
              <a:t>Actor</a:t>
            </a:r>
            <a:r>
              <a:rPr lang="de-DE" sz="24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s define the structure of a system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366838" y="377825"/>
            <a:ext cx="61309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ROOM Editors: Actors &amp; Ports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81000" y="5105400"/>
            <a:ext cx="84582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>
                <a:solidFill>
                  <a:srgbClr val="0000FF"/>
                </a:solidFill>
                <a:cs typeface="Arial" charset="0"/>
              </a:rPr>
              <a:t>Port</a:t>
            </a:r>
            <a:r>
              <a:rPr lang="de-DE" sz="2400">
                <a:solidFill>
                  <a:srgbClr val="000000"/>
                </a:solidFill>
                <a:cs typeface="Arial" charset="0"/>
              </a:rPr>
              <a:t>s are the only Interfaces of an actor and define a specific role in its environment.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590800"/>
            <a:ext cx="2590800" cy="208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427413" y="1752600"/>
            <a:ext cx="2135187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>
                <a:solidFill>
                  <a:srgbClr val="000000"/>
                </a:solidFill>
                <a:cs typeface="Arial" charset="0"/>
              </a:rPr>
              <a:t>Graphical Editors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>
                <a:solidFill>
                  <a:srgbClr val="000000"/>
                </a:solidFill>
                <a:cs typeface="Arial" charset="0"/>
              </a:rPr>
              <a:t>(Graphiti)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248400" y="1752600"/>
            <a:ext cx="187642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>
                <a:solidFill>
                  <a:srgbClr val="000000"/>
                </a:solidFill>
                <a:cs typeface="Arial" charset="0"/>
              </a:rPr>
              <a:t>Textual Editors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>
                <a:solidFill>
                  <a:srgbClr val="000000"/>
                </a:solidFill>
                <a:cs typeface="Arial" charset="0"/>
              </a:rPr>
              <a:t>(XText)</a:t>
            </a: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2514600"/>
            <a:ext cx="33528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2514600" y="2895600"/>
            <a:ext cx="533400" cy="1295400"/>
          </a:xfrm>
          <a:custGeom>
            <a:avLst/>
            <a:gdLst>
              <a:gd name="T0" fmla="*/ 0 w 1483"/>
              <a:gd name="T1" fmla="*/ 2147483647 h 3600"/>
              <a:gd name="T2" fmla="*/ 2147483647 w 1483"/>
              <a:gd name="T3" fmla="*/ 0 h 3600"/>
              <a:gd name="T4" fmla="*/ 0 60000 65536"/>
              <a:gd name="T5" fmla="*/ 0 60000 65536"/>
              <a:gd name="T6" fmla="*/ 0 w 1483"/>
              <a:gd name="T7" fmla="*/ 0 h 3600"/>
              <a:gd name="T8" fmla="*/ 1483 w 1483"/>
              <a:gd name="T9" fmla="*/ 3600 h 3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83" h="3600">
                <a:moveTo>
                  <a:pt x="0" y="3599"/>
                </a:moveTo>
                <a:lnTo>
                  <a:pt x="1482" y="0"/>
                </a:lnTo>
              </a:path>
            </a:pathLst>
          </a:custGeom>
          <a:noFill/>
          <a:ln w="255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299" name="Freeform 11"/>
          <p:cNvSpPr>
            <a:spLocks noChangeArrowheads="1"/>
          </p:cNvSpPr>
          <p:nvPr/>
        </p:nvSpPr>
        <p:spPr bwMode="auto">
          <a:xfrm>
            <a:off x="2514600" y="4648200"/>
            <a:ext cx="533400" cy="76200"/>
          </a:xfrm>
          <a:custGeom>
            <a:avLst/>
            <a:gdLst>
              <a:gd name="T0" fmla="*/ 0 w 1483"/>
              <a:gd name="T1" fmla="*/ 2147483647 h 212"/>
              <a:gd name="T2" fmla="*/ 2147483647 w 1483"/>
              <a:gd name="T3" fmla="*/ 0 h 212"/>
              <a:gd name="T4" fmla="*/ 0 60000 65536"/>
              <a:gd name="T5" fmla="*/ 0 60000 65536"/>
              <a:gd name="T6" fmla="*/ 0 w 1483"/>
              <a:gd name="T7" fmla="*/ 0 h 212"/>
              <a:gd name="T8" fmla="*/ 1483 w 1483"/>
              <a:gd name="T9" fmla="*/ 212 h 2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83" h="212">
                <a:moveTo>
                  <a:pt x="0" y="211"/>
                </a:moveTo>
                <a:lnTo>
                  <a:pt x="1482" y="0"/>
                </a:lnTo>
              </a:path>
            </a:pathLst>
          </a:custGeom>
          <a:noFill/>
          <a:ln w="255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4343400" y="2819400"/>
            <a:ext cx="2514600" cy="381000"/>
          </a:xfrm>
          <a:custGeom>
            <a:avLst/>
            <a:gdLst>
              <a:gd name="T0" fmla="*/ 0 w 6986"/>
              <a:gd name="T1" fmla="*/ 0 h 1059"/>
              <a:gd name="T2" fmla="*/ 2147483647 w 6986"/>
              <a:gd name="T3" fmla="*/ 2147483647 h 1059"/>
              <a:gd name="T4" fmla="*/ 0 60000 65536"/>
              <a:gd name="T5" fmla="*/ 0 60000 65536"/>
              <a:gd name="T6" fmla="*/ 0 w 6986"/>
              <a:gd name="T7" fmla="*/ 0 h 1059"/>
              <a:gd name="T8" fmla="*/ 6986 w 6986"/>
              <a:gd name="T9" fmla="*/ 1059 h 10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86" h="1059">
                <a:moveTo>
                  <a:pt x="0" y="0"/>
                </a:moveTo>
                <a:lnTo>
                  <a:pt x="6985" y="1058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5562600" y="2895600"/>
            <a:ext cx="609600" cy="1588"/>
          </a:xfrm>
          <a:custGeom>
            <a:avLst/>
            <a:gdLst>
              <a:gd name="T0" fmla="*/ 0 w 1694"/>
              <a:gd name="T1" fmla="*/ 0 h 1"/>
              <a:gd name="T2" fmla="*/ 2147483647 w 1694"/>
              <a:gd name="T3" fmla="*/ 0 h 1"/>
              <a:gd name="T4" fmla="*/ 0 60000 65536"/>
              <a:gd name="T5" fmla="*/ 0 60000 65536"/>
              <a:gd name="T6" fmla="*/ 0 w 1694"/>
              <a:gd name="T7" fmla="*/ 0 h 1"/>
              <a:gd name="T8" fmla="*/ 1694 w 169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94" h="1">
                <a:moveTo>
                  <a:pt x="0" y="0"/>
                </a:moveTo>
                <a:lnTo>
                  <a:pt x="1693" y="0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4648200" y="3276600"/>
            <a:ext cx="2209800" cy="762000"/>
          </a:xfrm>
          <a:custGeom>
            <a:avLst/>
            <a:gdLst>
              <a:gd name="T0" fmla="*/ 0 w 6139"/>
              <a:gd name="T1" fmla="*/ 0 h 2117"/>
              <a:gd name="T2" fmla="*/ 2147483647 w 6139"/>
              <a:gd name="T3" fmla="*/ 2147483647 h 2117"/>
              <a:gd name="T4" fmla="*/ 0 60000 65536"/>
              <a:gd name="T5" fmla="*/ 0 60000 65536"/>
              <a:gd name="T6" fmla="*/ 0 w 6139"/>
              <a:gd name="T7" fmla="*/ 0 h 2117"/>
              <a:gd name="T8" fmla="*/ 6139 w 6139"/>
              <a:gd name="T9" fmla="*/ 2117 h 2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39" h="2117">
                <a:moveTo>
                  <a:pt x="0" y="0"/>
                </a:moveTo>
                <a:lnTo>
                  <a:pt x="6138" y="2116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2303" name="Freeform 15"/>
          <p:cNvSpPr>
            <a:spLocks/>
          </p:cNvSpPr>
          <p:nvPr/>
        </p:nvSpPr>
        <p:spPr bwMode="auto">
          <a:xfrm>
            <a:off x="5029200" y="4114800"/>
            <a:ext cx="1828800" cy="228600"/>
          </a:xfrm>
          <a:custGeom>
            <a:avLst/>
            <a:gdLst>
              <a:gd name="T0" fmla="*/ 0 w 5081"/>
              <a:gd name="T1" fmla="*/ 0 h 636"/>
              <a:gd name="T2" fmla="*/ 2147483647 w 5081"/>
              <a:gd name="T3" fmla="*/ 2147483647 h 636"/>
              <a:gd name="T4" fmla="*/ 0 60000 65536"/>
              <a:gd name="T5" fmla="*/ 0 60000 65536"/>
              <a:gd name="T6" fmla="*/ 0 w 5081"/>
              <a:gd name="T7" fmla="*/ 0 h 636"/>
              <a:gd name="T8" fmla="*/ 5081 w 5081"/>
              <a:gd name="T9" fmla="*/ 636 h 6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81" h="636">
                <a:moveTo>
                  <a:pt x="0" y="0"/>
                </a:moveTo>
                <a:lnTo>
                  <a:pt x="5080" y="635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2304" name="Freeform 16"/>
          <p:cNvSpPr>
            <a:spLocks/>
          </p:cNvSpPr>
          <p:nvPr/>
        </p:nvSpPr>
        <p:spPr bwMode="auto">
          <a:xfrm>
            <a:off x="4648200" y="3581400"/>
            <a:ext cx="2209800" cy="1066800"/>
          </a:xfrm>
          <a:custGeom>
            <a:avLst/>
            <a:gdLst>
              <a:gd name="T0" fmla="*/ 0 w 6139"/>
              <a:gd name="T1" fmla="*/ 0 h 2965"/>
              <a:gd name="T2" fmla="*/ 2147483647 w 6139"/>
              <a:gd name="T3" fmla="*/ 2147483647 h 2965"/>
              <a:gd name="T4" fmla="*/ 0 60000 65536"/>
              <a:gd name="T5" fmla="*/ 0 60000 65536"/>
              <a:gd name="T6" fmla="*/ 0 w 6139"/>
              <a:gd name="T7" fmla="*/ 0 h 2965"/>
              <a:gd name="T8" fmla="*/ 6139 w 6139"/>
              <a:gd name="T9" fmla="*/ 2965 h 29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39" h="2965">
                <a:moveTo>
                  <a:pt x="0" y="0"/>
                </a:moveTo>
                <a:lnTo>
                  <a:pt x="6138" y="2964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57200" y="5943600"/>
            <a:ext cx="8458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57188" indent="-357188">
              <a:spcBef>
                <a:spcPts val="1500"/>
              </a:spcBef>
              <a:buClr>
                <a:srgbClr val="FF0000"/>
              </a:buClr>
              <a:buSzPct val="100000"/>
              <a:buFont typeface="Wingdings" pitchFamily="2" charset="2"/>
              <a:buChar char=""/>
              <a:tabLst>
                <a:tab pos="357188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Models can be edited with graphical or textual editors</a:t>
            </a:r>
          </a:p>
        </p:txBody>
      </p:sp>
      <p:sp>
        <p:nvSpPr>
          <p:cNvPr id="12306" name="Freeform 18"/>
          <p:cNvSpPr>
            <a:spLocks noChangeArrowheads="1"/>
          </p:cNvSpPr>
          <p:nvPr/>
        </p:nvSpPr>
        <p:spPr bwMode="auto">
          <a:xfrm>
            <a:off x="2286000" y="1524000"/>
            <a:ext cx="2895600" cy="762000"/>
          </a:xfrm>
          <a:custGeom>
            <a:avLst/>
            <a:gdLst>
              <a:gd name="T0" fmla="*/ 0 w 8044"/>
              <a:gd name="T1" fmla="*/ 2147483647 h 2118"/>
              <a:gd name="T2" fmla="*/ 2147483647 w 8044"/>
              <a:gd name="T3" fmla="*/ 0 h 2118"/>
              <a:gd name="T4" fmla="*/ 0 60000 65536"/>
              <a:gd name="T5" fmla="*/ 0 60000 65536"/>
              <a:gd name="T6" fmla="*/ 0 w 8044"/>
              <a:gd name="T7" fmla="*/ 0 h 2118"/>
              <a:gd name="T8" fmla="*/ 8044 w 8044"/>
              <a:gd name="T9" fmla="*/ 2118 h 2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44" h="2118">
                <a:moveTo>
                  <a:pt x="0" y="2117"/>
                </a:moveTo>
                <a:lnTo>
                  <a:pt x="8043" y="0"/>
                </a:lnTo>
              </a:path>
            </a:pathLst>
          </a:custGeom>
          <a:noFill/>
          <a:ln w="255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307" name="Freeform 19"/>
          <p:cNvSpPr>
            <a:spLocks noChangeArrowheads="1"/>
          </p:cNvSpPr>
          <p:nvPr/>
        </p:nvSpPr>
        <p:spPr bwMode="auto">
          <a:xfrm>
            <a:off x="838200" y="4191000"/>
            <a:ext cx="838200" cy="990600"/>
          </a:xfrm>
          <a:custGeom>
            <a:avLst/>
            <a:gdLst>
              <a:gd name="T0" fmla="*/ 0 w 2330"/>
              <a:gd name="T1" fmla="*/ 2147483647 h 2752"/>
              <a:gd name="T2" fmla="*/ 2147483647 w 2330"/>
              <a:gd name="T3" fmla="*/ 0 h 2752"/>
              <a:gd name="T4" fmla="*/ 0 60000 65536"/>
              <a:gd name="T5" fmla="*/ 0 60000 65536"/>
              <a:gd name="T6" fmla="*/ 0 w 2330"/>
              <a:gd name="T7" fmla="*/ 0 h 2752"/>
              <a:gd name="T8" fmla="*/ 2330 w 2330"/>
              <a:gd name="T9" fmla="*/ 2752 h 27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0" h="2752">
                <a:moveTo>
                  <a:pt x="0" y="2751"/>
                </a:moveTo>
                <a:lnTo>
                  <a:pt x="2329" y="0"/>
                </a:lnTo>
              </a:path>
            </a:pathLst>
          </a:custGeom>
          <a:noFill/>
          <a:ln w="255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9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nimBg="1"/>
      <p:bldP spid="12299" grpId="0" animBg="1"/>
      <p:bldP spid="12300" grpId="0" animBg="1"/>
      <p:bldP spid="12301" grpId="0" animBg="1"/>
      <p:bldP spid="12302" grpId="0" animBg="1"/>
      <p:bldP spid="12303" grpId="0" animBg="1"/>
      <p:bldP spid="12304" grpId="0" animBg="1"/>
      <p:bldP spid="12306" grpId="0" animBg="1"/>
      <p:bldP spid="123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989138"/>
            <a:ext cx="3124200" cy="2354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4365625"/>
            <a:ext cx="3048000" cy="2144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1366838" y="377825"/>
            <a:ext cx="54371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ROOM Editors: Statemachines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458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de-DE" sz="24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hierarchical </a:t>
            </a:r>
            <a:r>
              <a:rPr lang="de-DE" sz="2400">
                <a:solidFill>
                  <a:srgbClr val="0000FF"/>
                </a:solidFill>
                <a:ea typeface="Microsoft YaHei" pitchFamily="34" charset="-122"/>
                <a:cs typeface="Arial" charset="0"/>
              </a:rPr>
              <a:t>Statemachine</a:t>
            </a:r>
            <a:r>
              <a:rPr lang="de-DE" sz="24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s define the dynamical behaviour of Actors</a:t>
            </a:r>
          </a:p>
        </p:txBody>
      </p:sp>
      <p:sp>
        <p:nvSpPr>
          <p:cNvPr id="14342" name="Freeform 6"/>
          <p:cNvSpPr>
            <a:spLocks noChangeArrowheads="1"/>
          </p:cNvSpPr>
          <p:nvPr/>
        </p:nvSpPr>
        <p:spPr bwMode="auto">
          <a:xfrm>
            <a:off x="762000" y="3733800"/>
            <a:ext cx="838200" cy="685800"/>
          </a:xfrm>
          <a:custGeom>
            <a:avLst/>
            <a:gdLst>
              <a:gd name="T0" fmla="*/ 0 w 2329"/>
              <a:gd name="T1" fmla="*/ 2147483647 h 1906"/>
              <a:gd name="T2" fmla="*/ 2147483647 w 2329"/>
              <a:gd name="T3" fmla="*/ 0 h 1906"/>
              <a:gd name="T4" fmla="*/ 0 60000 65536"/>
              <a:gd name="T5" fmla="*/ 0 60000 65536"/>
              <a:gd name="T6" fmla="*/ 0 w 2329"/>
              <a:gd name="T7" fmla="*/ 0 h 1906"/>
              <a:gd name="T8" fmla="*/ 2329 w 2329"/>
              <a:gd name="T9" fmla="*/ 1906 h 19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29" h="1906">
                <a:moveTo>
                  <a:pt x="0" y="1905"/>
                </a:moveTo>
                <a:lnTo>
                  <a:pt x="2328" y="0"/>
                </a:lnTo>
              </a:path>
            </a:pathLst>
          </a:custGeom>
          <a:noFill/>
          <a:ln w="1908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2362200" y="3733800"/>
            <a:ext cx="1143000" cy="685800"/>
          </a:xfrm>
          <a:custGeom>
            <a:avLst/>
            <a:gdLst>
              <a:gd name="T0" fmla="*/ 0 w 3176"/>
              <a:gd name="T1" fmla="*/ 0 h 1906"/>
              <a:gd name="T2" fmla="*/ 2147483647 w 3176"/>
              <a:gd name="T3" fmla="*/ 2147483647 h 1906"/>
              <a:gd name="T4" fmla="*/ 0 60000 65536"/>
              <a:gd name="T5" fmla="*/ 0 60000 65536"/>
              <a:gd name="T6" fmla="*/ 0 w 3176"/>
              <a:gd name="T7" fmla="*/ 0 h 1906"/>
              <a:gd name="T8" fmla="*/ 3176 w 3176"/>
              <a:gd name="T9" fmla="*/ 1906 h 19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6" h="1906">
                <a:moveTo>
                  <a:pt x="0" y="0"/>
                </a:moveTo>
                <a:lnTo>
                  <a:pt x="3175" y="1905"/>
                </a:lnTo>
              </a:path>
            </a:pathLst>
          </a:custGeom>
          <a:noFill/>
          <a:ln w="1908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2438400"/>
            <a:ext cx="4572000" cy="329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345" name="Freeform 9"/>
          <p:cNvSpPr>
            <a:spLocks/>
          </p:cNvSpPr>
          <p:nvPr/>
        </p:nvSpPr>
        <p:spPr bwMode="auto">
          <a:xfrm>
            <a:off x="3124200" y="2590800"/>
            <a:ext cx="2209800" cy="304800"/>
          </a:xfrm>
          <a:custGeom>
            <a:avLst/>
            <a:gdLst>
              <a:gd name="T0" fmla="*/ 0 w 6140"/>
              <a:gd name="T1" fmla="*/ 0 h 847"/>
              <a:gd name="T2" fmla="*/ 2147483647 w 6140"/>
              <a:gd name="T3" fmla="*/ 2147483647 h 847"/>
              <a:gd name="T4" fmla="*/ 0 60000 65536"/>
              <a:gd name="T5" fmla="*/ 0 60000 65536"/>
              <a:gd name="T6" fmla="*/ 0 w 6140"/>
              <a:gd name="T7" fmla="*/ 0 h 847"/>
              <a:gd name="T8" fmla="*/ 6140 w 6140"/>
              <a:gd name="T9" fmla="*/ 847 h 8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40" h="847">
                <a:moveTo>
                  <a:pt x="0" y="0"/>
                </a:moveTo>
                <a:lnTo>
                  <a:pt x="6139" y="846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2362200" y="3200400"/>
            <a:ext cx="3276600" cy="533400"/>
          </a:xfrm>
          <a:custGeom>
            <a:avLst/>
            <a:gdLst>
              <a:gd name="T0" fmla="*/ 0 w 9102"/>
              <a:gd name="T1" fmla="*/ 2147483647 h 1483"/>
              <a:gd name="T2" fmla="*/ 2147483647 w 9102"/>
              <a:gd name="T3" fmla="*/ 0 h 1483"/>
              <a:gd name="T4" fmla="*/ 0 60000 65536"/>
              <a:gd name="T5" fmla="*/ 0 60000 65536"/>
              <a:gd name="T6" fmla="*/ 0 w 9102"/>
              <a:gd name="T7" fmla="*/ 0 h 1483"/>
              <a:gd name="T8" fmla="*/ 9102 w 9102"/>
              <a:gd name="T9" fmla="*/ 1483 h 1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02" h="1483">
                <a:moveTo>
                  <a:pt x="0" y="1482"/>
                </a:moveTo>
                <a:lnTo>
                  <a:pt x="9101" y="0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3200400" y="3352800"/>
            <a:ext cx="2514600" cy="1219200"/>
          </a:xfrm>
          <a:custGeom>
            <a:avLst/>
            <a:gdLst>
              <a:gd name="T0" fmla="*/ 0 w 6986"/>
              <a:gd name="T1" fmla="*/ 2147483647 h 3388"/>
              <a:gd name="T2" fmla="*/ 2147483647 w 6986"/>
              <a:gd name="T3" fmla="*/ 0 h 3388"/>
              <a:gd name="T4" fmla="*/ 0 60000 65536"/>
              <a:gd name="T5" fmla="*/ 0 60000 65536"/>
              <a:gd name="T6" fmla="*/ 0 w 6986"/>
              <a:gd name="T7" fmla="*/ 0 h 3388"/>
              <a:gd name="T8" fmla="*/ 6986 w 6986"/>
              <a:gd name="T9" fmla="*/ 3388 h 33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86" h="3388">
                <a:moveTo>
                  <a:pt x="0" y="3387"/>
                </a:moveTo>
                <a:lnTo>
                  <a:pt x="6985" y="0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2057400" y="4267200"/>
            <a:ext cx="4191000" cy="1371600"/>
          </a:xfrm>
          <a:custGeom>
            <a:avLst/>
            <a:gdLst>
              <a:gd name="T0" fmla="*/ 0 w 11643"/>
              <a:gd name="T1" fmla="*/ 2147483647 h 3811"/>
              <a:gd name="T2" fmla="*/ 2147483647 w 11643"/>
              <a:gd name="T3" fmla="*/ 0 h 3811"/>
              <a:gd name="T4" fmla="*/ 0 60000 65536"/>
              <a:gd name="T5" fmla="*/ 0 60000 65536"/>
              <a:gd name="T6" fmla="*/ 0 w 11643"/>
              <a:gd name="T7" fmla="*/ 0 h 3811"/>
              <a:gd name="T8" fmla="*/ 11643 w 11643"/>
              <a:gd name="T9" fmla="*/ 3811 h 38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43" h="3811">
                <a:moveTo>
                  <a:pt x="0" y="3810"/>
                </a:moveTo>
                <a:lnTo>
                  <a:pt x="11642" y="0"/>
                </a:lnTo>
              </a:path>
            </a:pathLst>
          </a:cu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5" grpId="0" animBg="1"/>
      <p:bldP spid="14346" grpId="0" animBg="1"/>
      <p:bldP spid="14347" grpId="0" animBg="1"/>
      <p:bldP spid="143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2"/>
          <p:cNvSpPr txBox="1">
            <a:spLocks noChangeArrowheads="1"/>
          </p:cNvSpPr>
          <p:nvPr/>
        </p:nvSpPr>
        <p:spPr bwMode="auto">
          <a:xfrm>
            <a:off x="1374775" y="377825"/>
            <a:ext cx="8382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Model Level Debugging: MSC Generator</a:t>
            </a:r>
          </a:p>
        </p:txBody>
      </p:sp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250"/>
              </a:spcBef>
              <a:buSzPct val="100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de-DE" sz="20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The events can be logged on the target to create Message Sequence Charts (MSC) of the running application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324600" cy="411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447800" y="6019800"/>
            <a:ext cx="64770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0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600" i="1">
                <a:solidFill>
                  <a:srgbClr val="000000"/>
                </a:solidFill>
                <a:cs typeface="Arial" charset="0"/>
              </a:rPr>
              <a:t>Logs can be viewed with Trace2UML (</a:t>
            </a:r>
            <a:r>
              <a:rPr lang="de-DE" sz="1600" i="1">
                <a:solidFill>
                  <a:srgbClr val="0000FF"/>
                </a:solidFill>
                <a:cs typeface="Arial" charset="0"/>
              </a:rPr>
              <a:t>http://trace2uml.tigris.org/)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/>
          <p:cNvSpPr txBox="1">
            <a:spLocks noChangeArrowheads="1"/>
          </p:cNvSpPr>
          <p:nvPr/>
        </p:nvSpPr>
        <p:spPr bwMode="auto">
          <a:xfrm>
            <a:off x="1366838" y="377825"/>
            <a:ext cx="6157912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400" b="1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Generated Documentation</a:t>
            </a:r>
          </a:p>
        </p:txBody>
      </p:sp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457200" y="1358900"/>
            <a:ext cx="4114800" cy="41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76213" indent="-176213">
              <a:spcBef>
                <a:spcPts val="1250"/>
              </a:spcBef>
              <a:buSzPct val="100000"/>
              <a:buFontTx/>
              <a:buChar char="•"/>
              <a:tabLst>
                <a:tab pos="176213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de-DE" sz="20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Model information can be generated as LaTeX documentation</a:t>
            </a:r>
          </a:p>
          <a:p>
            <a:pPr marL="176213" indent="-176213">
              <a:spcBef>
                <a:spcPts val="1250"/>
              </a:spcBef>
              <a:buSzPct val="100000"/>
              <a:buFontTx/>
              <a:buChar char="•"/>
              <a:tabLst>
                <a:tab pos="176213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de-DE" sz="20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Manual documents can be integrated</a:t>
            </a:r>
          </a:p>
          <a:p>
            <a:pPr marL="176213" indent="-176213">
              <a:spcBef>
                <a:spcPts val="1250"/>
              </a:spcBef>
              <a:buSzPct val="100000"/>
              <a:buFontTx/>
              <a:buChar char="•"/>
              <a:tabLst>
                <a:tab pos="176213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</a:tabLst>
            </a:pPr>
            <a:r>
              <a:rPr lang="de-DE" sz="2000">
                <a:solidFill>
                  <a:srgbClr val="000000"/>
                </a:solidFill>
                <a:ea typeface="Microsoft YaHei" pitchFamily="34" charset="-122"/>
                <a:cs typeface="Arial" charset="0"/>
              </a:rPr>
              <a:t>LaTeX documents can be converted into PDF, OpenDoc, Word-Doc, HTML, …</a:t>
            </a:r>
          </a:p>
        </p:txBody>
      </p:sp>
      <p:pic>
        <p:nvPicPr>
          <p:cNvPr id="47107" name="Picture 4" descr="Dokument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25538"/>
            <a:ext cx="4392613" cy="435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6238" y="4292600"/>
            <a:ext cx="273685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ST Präsentationsmaster leer 201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CC"/>
      </a:accent1>
      <a:accent2>
        <a:srgbClr val="6699FF"/>
      </a:accent2>
      <a:accent3>
        <a:srgbClr val="C0C0C0"/>
      </a:accent3>
      <a:accent4>
        <a:srgbClr val="009900"/>
      </a:accent4>
      <a:accent5>
        <a:srgbClr val="66FF33"/>
      </a:accent5>
      <a:accent6>
        <a:srgbClr val="FF0000"/>
      </a:accent6>
      <a:hlink>
        <a:srgbClr val="CCCCFF"/>
      </a:hlink>
      <a:folHlink>
        <a:srgbClr val="B2B2B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solidFill>
          <a:srgbClr val="00B8FF"/>
        </a:solidFill>
        <a:ln w="76200" cap="flat" cmpd="sng" algn="ctr">
          <a:solidFill>
            <a:srgbClr val="C00000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RST Präsentationsmaster leer 201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CC"/>
      </a:accent1>
      <a:accent2>
        <a:srgbClr val="6699FF"/>
      </a:accent2>
      <a:accent3>
        <a:srgbClr val="FFFFFF"/>
      </a:accent3>
      <a:accent4>
        <a:srgbClr val="000000"/>
      </a:accent4>
      <a:accent5>
        <a:srgbClr val="AAAAE2"/>
      </a:accent5>
      <a:accent6>
        <a:srgbClr val="5C8AE7"/>
      </a:accent6>
      <a:hlink>
        <a:srgbClr val="CCCCFF"/>
      </a:hlink>
      <a:folHlink>
        <a:srgbClr val="B2B2B2"/>
      </a:folHlink>
    </a:clrScheme>
    <a:fontScheme name="2_RST Präsentationsmaster leer 201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ST Präsentationsmaster leer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ST Präsentationsmaster leer 20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ST Präsentationsmaster leer 20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ST Präsentationsmaster leer 20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ST Präsentationsmaster leer 20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ST Präsentationsmaster leer 20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ST Präsentationsmaster leer 20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RST Präsentationsmaster leer 201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CC"/>
      </a:accent1>
      <a:accent2>
        <a:srgbClr val="6699FF"/>
      </a:accent2>
      <a:accent3>
        <a:srgbClr val="FFFFFF"/>
      </a:accent3>
      <a:accent4>
        <a:srgbClr val="000000"/>
      </a:accent4>
      <a:accent5>
        <a:srgbClr val="AAAAE2"/>
      </a:accent5>
      <a:accent6>
        <a:srgbClr val="5C8AE7"/>
      </a:accent6>
      <a:hlink>
        <a:srgbClr val="CCCCFF"/>
      </a:hlink>
      <a:folHlink>
        <a:srgbClr val="B2B2B2"/>
      </a:folHlink>
    </a:clrScheme>
    <a:fontScheme name="1_RST Präsentationsmaster leer 201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RST Präsentationsmaster leer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ST Präsentationsmaster leer 20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ST Präsentationsmaster leer 20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ST Präsentationsmaster leer 20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ST Präsentationsmaster leer 20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ST Präsentationsmaster leer 20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ST Präsentationsmaster leer 20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RST Präsentationsmaster leer 2011</Template>
  <TotalTime>0</TotalTime>
  <Words>502</Words>
  <Application>Microsoft Office PowerPoint</Application>
  <PresentationFormat>Bildschirmpräsentation (4:3)</PresentationFormat>
  <Paragraphs>107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Entwurfsvorlage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Wingdings</vt:lpstr>
      <vt:lpstr>Times New Roman</vt:lpstr>
      <vt:lpstr>Microsoft YaHei</vt:lpstr>
      <vt:lpstr>RST Präsentationsmaster leer 2011</vt:lpstr>
      <vt:lpstr>2_RST Präsentationsmaster leer 2011</vt:lpstr>
      <vt:lpstr>1_RST Präsentationsmaster leer 2011</vt:lpstr>
      <vt:lpstr>Model Driven SW-Development  for Embedded Systems  with Eclipse eTrice   Thomas Schütz Protos Software GmbH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Titelfolie für RST-Vorträge</dc:title>
  <dc:creator>Tobias Schneider</dc:creator>
  <cp:lastModifiedBy>Thomas Schuetz</cp:lastModifiedBy>
  <cp:revision>940</cp:revision>
  <dcterms:created xsi:type="dcterms:W3CDTF">2011-06-15T10:03:32Z</dcterms:created>
  <dcterms:modified xsi:type="dcterms:W3CDTF">2013-05-29T09:30:18Z</dcterms:modified>
</cp:coreProperties>
</file>