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40" r:id="rId2"/>
    <p:sldId id="344" r:id="rId3"/>
    <p:sldId id="346" r:id="rId4"/>
    <p:sldId id="347" r:id="rId5"/>
    <p:sldId id="284" r:id="rId6"/>
    <p:sldId id="351" r:id="rId7"/>
    <p:sldId id="342" r:id="rId8"/>
    <p:sldId id="341" r:id="rId9"/>
    <p:sldId id="310" r:id="rId10"/>
    <p:sldId id="350" r:id="rId11"/>
    <p:sldId id="343" r:id="rId12"/>
    <p:sldId id="348" r:id="rId13"/>
    <p:sldId id="349" r:id="rId14"/>
    <p:sldId id="265" r:id="rId15"/>
    <p:sldId id="339" r:id="rId1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75991" autoAdjust="0"/>
  </p:normalViewPr>
  <p:slideViewPr>
    <p:cSldViewPr snapToGrid="0" showGuides="1">
      <p:cViewPr varScale="1">
        <p:scale>
          <a:sx n="78" d="100"/>
          <a:sy n="78" d="100"/>
        </p:scale>
        <p:origin x="-1157" y="-6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2" d="100"/>
          <a:sy n="92" d="100"/>
        </p:scale>
        <p:origin x="-369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xfrm>
            <a:off x="0" y="1"/>
            <a:ext cx="2972098" cy="456595"/>
          </a:xfrm>
          <a:prstGeom prst="rect">
            <a:avLst/>
          </a:prstGeom>
        </p:spPr>
        <p:txBody>
          <a:bodyPr lIns="86493" tIns="43247" rIns="86493" bIns="43247"/>
          <a:lstStyle/>
          <a:p>
            <a:pPr>
              <a:defRPr/>
            </a:pPr>
            <a:r>
              <a:rPr lang="en-US" altLang="en-US" smtClean="0">
                <a:solidFill>
                  <a:prstClr val="black"/>
                </a:solidFill>
              </a:rPr>
              <a:t>Mylar: a Task Focused UI for Eclipse</a:t>
            </a:r>
          </a:p>
        </p:txBody>
      </p:sp>
      <p:sp>
        <p:nvSpPr>
          <p:cNvPr id="102403" name="Rectangle 7"/>
          <p:cNvSpPr>
            <a:spLocks noGrp="1" noChangeArrowheads="1"/>
          </p:cNvSpPr>
          <p:nvPr>
            <p:ph type="sldNum" sz="quarter" idx="5"/>
          </p:nvPr>
        </p:nvSpPr>
        <p:spPr/>
        <p:txBody>
          <a:bodyPr/>
          <a:lstStyle/>
          <a:p>
            <a:pPr>
              <a:defRPr/>
            </a:pPr>
            <a:fld id="{2EDA2B38-84A3-48A3-B665-472BCF7E01B9}" type="slidenum">
              <a:rPr lang="en-US" altLang="en-US" smtClean="0">
                <a:solidFill>
                  <a:prstClr val="black"/>
                </a:solidFill>
              </a:rPr>
              <a:pPr>
                <a:defRPr/>
              </a:pPr>
              <a:t>2</a:t>
            </a:fld>
            <a:endParaRPr lang="en-US" altLang="en-US" smtClean="0">
              <a:solidFill>
                <a:prstClr val="black"/>
              </a:solidFill>
            </a:endParaRPr>
          </a:p>
        </p:txBody>
      </p:sp>
      <p:sp>
        <p:nvSpPr>
          <p:cNvPr id="1024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864931" eaLnBrk="0" fontAlgn="base" hangingPunct="0">
              <a:spcBef>
                <a:spcPct val="30000"/>
              </a:spcBef>
              <a:spcAft>
                <a:spcPct val="0"/>
              </a:spcAft>
              <a:buFont typeface="Arial" pitchFamily="34" charset="0"/>
              <a:buChar char="•"/>
              <a:defRPr/>
            </a:pPr>
            <a:endParaRPr lang="en-US" b="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buFont typeface="Arial" pitchFamily="34" charset="0"/>
              <a:buChar char="•"/>
              <a:defRPr/>
            </a:pPr>
            <a:r>
              <a:rPr lang="en-US" b="0" baseline="0" dirty="0" smtClean="0"/>
              <a:t>Mylyn integrates with about every imaginable ALM system out there</a:t>
            </a:r>
          </a:p>
          <a:p>
            <a:pPr defTabSz="864931" eaLnBrk="0" fontAlgn="base" hangingPunct="0">
              <a:spcBef>
                <a:spcPct val="30000"/>
              </a:spcBef>
              <a:spcAft>
                <a:spcPct val="0"/>
              </a:spcAft>
              <a:buFont typeface="Arial" pitchFamily="34" charset="0"/>
              <a:buChar char="•"/>
              <a:defRPr/>
            </a:pPr>
            <a:r>
              <a:rPr lang="en-US" b="0" baseline="0" dirty="0" smtClean="0"/>
              <a:t>We have eliminated friction from the developers workday</a:t>
            </a:r>
          </a:p>
          <a:p>
            <a:pPr defTabSz="864931" eaLnBrk="0" fontAlgn="base" hangingPunct="0">
              <a:spcBef>
                <a:spcPct val="30000"/>
              </a:spcBef>
              <a:spcAft>
                <a:spcPct val="0"/>
              </a:spcAft>
              <a:buFont typeface="Arial" pitchFamily="34" charset="0"/>
              <a:buChar char="•"/>
              <a:defRPr/>
            </a:pPr>
            <a:r>
              <a:rPr lang="en-US" b="0" baseline="0" dirty="0" smtClean="0"/>
              <a:t>We switch task contexts in the blink of an eye</a:t>
            </a:r>
          </a:p>
          <a:p>
            <a:pPr defTabSz="864931" eaLnBrk="0" fontAlgn="base" hangingPunct="0">
              <a:spcBef>
                <a:spcPct val="30000"/>
              </a:spcBef>
              <a:spcAft>
                <a:spcPct val="0"/>
              </a:spcAft>
              <a:buFont typeface="Arial" pitchFamily="34" charset="0"/>
              <a:buChar char="•"/>
              <a:defRPr/>
            </a:pPr>
            <a:r>
              <a:rPr lang="en-US" b="0" baseline="0" dirty="0" smtClean="0"/>
              <a:t>We are in a constant state of flow coding at the speed of thought</a:t>
            </a:r>
          </a:p>
        </p:txBody>
      </p:sp>
      <p:sp>
        <p:nvSpPr>
          <p:cNvPr id="4" name="Header Placeholder 3"/>
          <p:cNvSpPr>
            <a:spLocks noGrp="1"/>
          </p:cNvSpPr>
          <p:nvPr>
            <p:ph type="hdr" sz="quarter" idx="10"/>
          </p:nvPr>
        </p:nvSpPr>
        <p:spPr>
          <a:xfrm>
            <a:off x="0" y="1"/>
            <a:ext cx="2972098" cy="456595"/>
          </a:xfrm>
          <a:prstGeom prst="rect">
            <a:avLst/>
          </a:prstGeom>
        </p:spPr>
        <p:txBody>
          <a:bodyPr lIns="86493" tIns="43247" rIns="86493" bIns="43247"/>
          <a:lstStyle/>
          <a:p>
            <a:pPr>
              <a:defRPr/>
            </a:pPr>
            <a:r>
              <a:rPr lang="en-US" altLang="en-US" smtClean="0"/>
              <a:t>Tasktop Training</a:t>
            </a:r>
            <a:endParaRPr lang="en-US" altLang="en-US"/>
          </a:p>
        </p:txBody>
      </p:sp>
      <p:sp>
        <p:nvSpPr>
          <p:cNvPr id="5" name="Slide Number Placeholder 4"/>
          <p:cNvSpPr>
            <a:spLocks noGrp="1"/>
          </p:cNvSpPr>
          <p:nvPr>
            <p:ph type="sldNum" sz="quarter" idx="11"/>
          </p:nvPr>
        </p:nvSpPr>
        <p:spPr/>
        <p:txBody>
          <a:bodyPr/>
          <a:lstStyle/>
          <a:p>
            <a:pPr>
              <a:defRPr/>
            </a:pPr>
            <a:fld id="{0B2F7CE2-82FC-4367-A039-6021A2C2E08F}" type="slidenum">
              <a:rPr lang="en-US" altLang="en-US" smtClean="0"/>
              <a:pPr>
                <a:defRPr/>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charset="0"/>
              <a:buChar char="•"/>
            </a:pPr>
            <a:r>
              <a:rPr lang="en-US" dirty="0" smtClean="0"/>
              <a:t>Project</a:t>
            </a:r>
            <a:r>
              <a:rPr lang="en-US" baseline="0" dirty="0" smtClean="0"/>
              <a:t> </a:t>
            </a:r>
            <a:r>
              <a:rPr lang="en-US" b="1" baseline="0" dirty="0" smtClean="0"/>
              <a:t>started</a:t>
            </a:r>
            <a:r>
              <a:rPr lang="en-US" baseline="0" dirty="0" smtClean="0"/>
              <a:t> in </a:t>
            </a:r>
            <a:r>
              <a:rPr lang="en-US" b="1" baseline="0" dirty="0" smtClean="0"/>
              <a:t>2004 </a:t>
            </a:r>
            <a:r>
              <a:rPr lang="en-US" baseline="0" dirty="0" smtClean="0"/>
              <a:t>on a white-board at the </a:t>
            </a:r>
            <a:r>
              <a:rPr lang="en-US" b="1" baseline="0" dirty="0" smtClean="0"/>
              <a:t>University of British Columbia</a:t>
            </a:r>
            <a:endParaRPr lang="en-US" b="1" dirty="0" smtClean="0"/>
          </a:p>
          <a:p>
            <a:pPr>
              <a:buFont typeface="Arial" charset="0"/>
              <a:buChar char="•"/>
            </a:pPr>
            <a:r>
              <a:rPr lang="en-US" b="1" dirty="0" smtClean="0"/>
              <a:t>Evolved </a:t>
            </a:r>
            <a:r>
              <a:rPr lang="en-US" dirty="0" smtClean="0"/>
              <a:t>considerably and is now </a:t>
            </a:r>
            <a:r>
              <a:rPr lang="en-US" b="1" dirty="0" smtClean="0"/>
              <a:t>top-level project</a:t>
            </a:r>
          </a:p>
          <a:p>
            <a:pPr>
              <a:buFont typeface="Arial" charset="0"/>
              <a:buChar char="•"/>
            </a:pPr>
            <a:r>
              <a:rPr lang="en-US" dirty="0" smtClean="0"/>
              <a:t>New frameworks: </a:t>
            </a:r>
            <a:r>
              <a:rPr lang="en-US" b="1" dirty="0" smtClean="0"/>
              <a:t>Builds</a:t>
            </a:r>
            <a:r>
              <a:rPr lang="en-US" b="0" baseline="0" dirty="0" smtClean="0"/>
              <a:t> and </a:t>
            </a:r>
            <a:r>
              <a:rPr lang="en-US" b="1" baseline="0" dirty="0" smtClean="0"/>
              <a:t>Reviews</a:t>
            </a:r>
          </a:p>
          <a:p>
            <a:pPr>
              <a:buFont typeface="Arial" charset="0"/>
              <a:buChar char="•"/>
            </a:pPr>
            <a:r>
              <a:rPr lang="en-US" b="1" dirty="0" smtClean="0"/>
              <a:t>Mylyn</a:t>
            </a:r>
            <a:r>
              <a:rPr lang="en-US" dirty="0" smtClean="0"/>
              <a:t>: </a:t>
            </a:r>
            <a:r>
              <a:rPr lang="en-US" b="1" baseline="0" dirty="0" smtClean="0"/>
              <a:t>reference implementations </a:t>
            </a:r>
            <a:r>
              <a:rPr lang="en-US" baseline="0" dirty="0" smtClean="0"/>
              <a:t>for </a:t>
            </a:r>
            <a:r>
              <a:rPr lang="en-US" b="1" baseline="0" dirty="0" smtClean="0"/>
              <a:t>o</a:t>
            </a:r>
            <a:r>
              <a:rPr lang="en-US" b="1" dirty="0" smtClean="0"/>
              <a:t>pen</a:t>
            </a:r>
            <a:r>
              <a:rPr lang="en-US" b="1" baseline="0" dirty="0" smtClean="0"/>
              <a:t> s</a:t>
            </a:r>
            <a:r>
              <a:rPr lang="en-US" b="1" dirty="0" smtClean="0"/>
              <a:t>ource</a:t>
            </a:r>
            <a:endParaRPr lang="en-US" b="1" baseline="0" dirty="0" smtClean="0"/>
          </a:p>
          <a:p>
            <a:pPr defTabSz="864931" eaLnBrk="0" fontAlgn="base" hangingPunct="0">
              <a:spcBef>
                <a:spcPct val="30000"/>
              </a:spcBef>
              <a:spcAft>
                <a:spcPct val="0"/>
              </a:spcAft>
              <a:buFont typeface="Arial" charset="0"/>
              <a:buChar char="•"/>
              <a:defRPr/>
            </a:pPr>
            <a:r>
              <a:rPr lang="en-US" b="1" baseline="0" dirty="0" smtClean="0"/>
              <a:t>OSLC</a:t>
            </a:r>
            <a:r>
              <a:rPr lang="en-US" b="0" baseline="0" dirty="0" smtClean="0"/>
              <a:t> for integration with IBM tools</a:t>
            </a:r>
            <a:endParaRPr lang="en-US" b="1" baseline="0" dirty="0" smtClean="0"/>
          </a:p>
          <a:p>
            <a:pPr>
              <a:buFont typeface="Arial" charset="0"/>
              <a:buChar char="•"/>
            </a:pPr>
            <a:r>
              <a:rPr lang="en-US" b="1" baseline="0" dirty="0" smtClean="0"/>
              <a:t>Tasktop </a:t>
            </a:r>
            <a:r>
              <a:rPr lang="en-US" baseline="0" dirty="0" smtClean="0"/>
              <a:t>and other commercial add-ons: </a:t>
            </a:r>
            <a:r>
              <a:rPr lang="en-US" b="1" baseline="0" dirty="0" smtClean="0"/>
              <a:t>integrations</a:t>
            </a:r>
            <a:r>
              <a:rPr lang="en-US" baseline="0" dirty="0" smtClean="0"/>
              <a:t> for </a:t>
            </a:r>
            <a:r>
              <a:rPr lang="en-US" b="1" baseline="0" dirty="0" smtClean="0"/>
              <a:t>closed source</a:t>
            </a:r>
          </a:p>
          <a:p>
            <a:pPr>
              <a:buFont typeface="Arial" charset="0"/>
              <a:buChar char="•"/>
            </a:pPr>
            <a:endParaRPr lang="en-US" b="1" baseline="0" dirty="0" smtClean="0"/>
          </a:p>
          <a:p>
            <a:pPr>
              <a:buFont typeface="Arial" charset="0"/>
              <a:buChar char="•"/>
            </a:pPr>
            <a:r>
              <a:rPr lang="en-US" b="0" baseline="0" dirty="0" smtClean="0"/>
              <a:t>Evolution happens in two dimensions: artifacts and system integrations </a:t>
            </a:r>
          </a:p>
          <a:p>
            <a:pPr>
              <a:buFont typeface="Arial" charset="0"/>
              <a:buChar char="•"/>
            </a:pPr>
            <a:endParaRPr lang="en-US" b="0" baseline="0" dirty="0" smtClean="0"/>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Tasks: brings tasks into Eclipse</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Context: bridges to enable mylyn to understand structure of domain objects for DOI and focusing</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Team: change set management</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smtClean="0">
                <a:latin typeface="Arial" charset="0"/>
                <a:cs typeface="Arial" charset="0"/>
              </a:rPr>
              <a:t>Monitor: workbench interaction monitoring</a:t>
            </a:r>
          </a:p>
          <a:p>
            <a:pPr>
              <a:lnSpc>
                <a:spcPct val="93000"/>
              </a:lnSpc>
              <a:spcBef>
                <a:spcPts val="426"/>
              </a:spcBef>
              <a:buFont typeface="Arial" pitchFamily="34"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dirty="0" err="1" smtClean="0">
                <a:latin typeface="Arial" charset="0"/>
                <a:cs typeface="Arial" charset="0"/>
              </a:rPr>
              <a:t>WikiText</a:t>
            </a:r>
            <a:r>
              <a:rPr lang="en-US" dirty="0" smtClean="0">
                <a:latin typeface="Arial" charset="0"/>
                <a:cs typeface="Arial" charset="0"/>
              </a:rPr>
              <a:t>: wiki</a:t>
            </a:r>
            <a:r>
              <a:rPr lang="en-US" baseline="0" dirty="0" smtClean="0">
                <a:latin typeface="Arial" charset="0"/>
                <a:cs typeface="Arial" charset="0"/>
              </a:rPr>
              <a:t> rendering with extensible support for multiple languages</a:t>
            </a:r>
          </a:p>
          <a:p>
            <a:pPr>
              <a:lnSpc>
                <a:spcPct val="93000"/>
              </a:lnSpc>
              <a:spcBef>
                <a:spcPts val="426"/>
              </a:spcBef>
              <a:buFont typeface="Arial" charset="0"/>
              <a:buChar char="•"/>
              <a:tabLst>
                <a:tab pos="0" algn="l"/>
                <a:tab pos="864931" algn="l"/>
                <a:tab pos="1729862" algn="l"/>
                <a:tab pos="2594793" algn="l"/>
                <a:tab pos="3459724" algn="l"/>
                <a:tab pos="4324655" algn="l"/>
                <a:tab pos="5189586" algn="l"/>
                <a:tab pos="6054517" algn="l"/>
                <a:tab pos="6919448" algn="l"/>
                <a:tab pos="7784379" algn="l"/>
                <a:tab pos="8649310" algn="l"/>
                <a:tab pos="9514241" algn="l"/>
              </a:tabLst>
            </a:pPr>
            <a:r>
              <a:rPr lang="en-US" baseline="0" dirty="0" smtClean="0">
                <a:latin typeface="Arial" charset="0"/>
                <a:cs typeface="Arial" charset="0"/>
              </a:rPr>
              <a:t>Tasks core framework is reusable in standalone and headless applications</a:t>
            </a:r>
          </a:p>
        </p:txBody>
      </p:sp>
      <p:sp>
        <p:nvSpPr>
          <p:cNvPr id="4" name="Header Placeholder 3"/>
          <p:cNvSpPr>
            <a:spLocks noGrp="1"/>
          </p:cNvSpPr>
          <p:nvPr>
            <p:ph type="hdr" sz="quarter" idx="10"/>
          </p:nvPr>
        </p:nvSpPr>
        <p:spPr>
          <a:xfrm>
            <a:off x="0" y="1"/>
            <a:ext cx="2972098" cy="456595"/>
          </a:xfrm>
          <a:prstGeom prst="rect">
            <a:avLst/>
          </a:prstGeom>
        </p:spPr>
        <p:txBody>
          <a:bodyPr lIns="86493" tIns="43247" rIns="86493" bIns="43247"/>
          <a:lstStyle/>
          <a:p>
            <a:pPr>
              <a:defRPr/>
            </a:pPr>
            <a:r>
              <a:rPr lang="en-US" altLang="en-US" smtClean="0"/>
              <a:t>Tasktop Training</a:t>
            </a:r>
            <a:endParaRPr lang="en-US" altLang="en-US"/>
          </a:p>
        </p:txBody>
      </p:sp>
      <p:sp>
        <p:nvSpPr>
          <p:cNvPr id="5" name="Slide Number Placeholder 4"/>
          <p:cNvSpPr>
            <a:spLocks noGrp="1"/>
          </p:cNvSpPr>
          <p:nvPr>
            <p:ph type="sldNum" sz="quarter" idx="11"/>
          </p:nvPr>
        </p:nvSpPr>
        <p:spPr/>
        <p:txBody>
          <a:bodyPr/>
          <a:lstStyle/>
          <a:p>
            <a:pPr>
              <a:defRPr/>
            </a:pPr>
            <a:fld id="{0B2F7CE2-82FC-4367-A039-6021A2C2E08F}" type="slidenum">
              <a:rPr lang="en-US" altLang="en-US" smtClean="0"/>
              <a:pPr>
                <a:defRPr/>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bwMode="gray">
          <a:xfrm>
            <a:off x="356461" y="6540285"/>
            <a:ext cx="1828800" cy="317715"/>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6607444" y="6540285"/>
            <a:ext cx="1828800" cy="317715"/>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userDrawn="1"/>
        </p:nvSpPr>
        <p:spPr bwMode="gray">
          <a:xfrm>
            <a:off x="247973" y="1162373"/>
            <a:ext cx="8686800" cy="13173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Rectangle 1"/>
          <p:cNvSpPr/>
          <p:nvPr userDrawn="1"/>
        </p:nvSpPr>
        <p:spPr bwMode="auto">
          <a:xfrm rot="10800000">
            <a:off x="0" y="0"/>
            <a:ext cx="9144000" cy="6858000"/>
          </a:xfrm>
          <a:prstGeom prst="rect">
            <a:avLst/>
          </a:prstGeom>
          <a:gradFill>
            <a:gsLst>
              <a:gs pos="0">
                <a:srgbClr val="4B6283"/>
              </a:gs>
              <a:gs pos="50000">
                <a:srgbClr val="223A58"/>
              </a:gs>
            </a:gsLst>
            <a:lin ang="5400000" scaled="0"/>
          </a:gradFill>
          <a:ln w="9525" cap="flat" cmpd="sng" algn="ctr">
            <a:noFill/>
            <a:prstDash val="solid"/>
            <a:round/>
            <a:headEnd type="none" w="med" len="med"/>
            <a:tailEnd type="none" w="med" len="med"/>
          </a:ln>
          <a:effectLst/>
        </p:spPr>
        <p:txBody>
          <a:bodyPr lIns="98309" tIns="49155" rIns="98309" bIns="49155"/>
          <a:lstStyle/>
          <a:p>
            <a:pPr>
              <a:defRPr/>
            </a:pPr>
            <a:endParaRPr lang="en-US">
              <a:solidFill>
                <a:srgbClr val="F2F2F2"/>
              </a:solidFill>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7797838" y="661136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de-DE" sz="1000" b="0" i="0" u="none" kern="0" baseline="0" dirty="0" smtClean="0">
                <a:solidFill>
                  <a:srgbClr val="FFFFFF"/>
                </a:solidFill>
                <a:effectLst/>
                <a:latin typeface="Arial"/>
                <a:ea typeface="Arial Unicode MS"/>
                <a:cs typeface="Arial Unicode MS" pitchFamily="34" charset="-128"/>
                <a:sym typeface="Arial"/>
              </a:rPr>
              <a:t>Internal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 id="2147483712" r:id="rId2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2.xml"/><Relationship Id="rId6" Type="http://schemas.openxmlformats.org/officeDocument/2006/relationships/image" Target="../media/image9.png"/><Relationship Id="rId5" Type="http://schemas.microsoft.com/office/2007/relationships/hdphoto" Target="../media/hdphoto14.wdp"/><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www.eclipse.org/reviews" TargetMode="External"/><Relationship Id="rId7" Type="http://schemas.openxmlformats.org/officeDocument/2006/relationships/hyperlink" Target="https://wiki.jenkins-ci.org/display/JENKINS/Gerrit+Trigger"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review.source.android.com/" TargetMode="External"/><Relationship Id="rId5" Type="http://schemas.openxmlformats.org/officeDocument/2006/relationships/hyperlink" Target="http://www.eclipse.org/egit" TargetMode="External"/><Relationship Id="rId4" Type="http://schemas.openxmlformats.org/officeDocument/2006/relationships/hyperlink" Target="http://www.eclipse.org/mylyn/buil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4000" dirty="0" smtClean="0"/>
              <a:t>Integrating Git, Gerrit and Jenkins/Hudson with Mylyn</a:t>
            </a:r>
            <a:endParaRPr lang="en-US" sz="4000" dirty="0"/>
          </a:p>
        </p:txBody>
      </p:sp>
      <p:sp>
        <p:nvSpPr>
          <p:cNvPr id="3" name="Subtitle 2"/>
          <p:cNvSpPr>
            <a:spLocks noGrp="1"/>
          </p:cNvSpPr>
          <p:nvPr>
            <p:ph type="subTitle" idx="1"/>
          </p:nvPr>
        </p:nvSpPr>
        <p:spPr>
          <a:xfrm>
            <a:off x="414000" y="1499870"/>
            <a:ext cx="6840000" cy="492443"/>
          </a:xfrm>
        </p:spPr>
        <p:txBody>
          <a:bodyPr/>
          <a:lstStyle/>
          <a:p>
            <a:r>
              <a:rPr lang="en-US" dirty="0" smtClean="0"/>
              <a:t/>
            </a:r>
            <a:br>
              <a:rPr lang="en-US" dirty="0" smtClean="0"/>
            </a:br>
            <a:r>
              <a:rPr lang="en-US" dirty="0" smtClean="0"/>
              <a:t>Sascha Scholz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keynote-screenshots.png"/>
          <p:cNvPicPr>
            <a:picLocks noChangeAspect="1"/>
          </p:cNvPicPr>
          <p:nvPr/>
        </p:nvPicPr>
        <p:blipFill>
          <a:blip r:embed="rId2" cstate="print">
            <a:lum bright="-20000"/>
            <a:extLst>
              <a:ext uri="{28A0092B-C50C-407E-A947-70E740481C1C}">
                <a14:useLocalDpi xmlns:a14="http://schemas.microsoft.com/office/drawing/2010/main" xmlns=""/>
              </a:ext>
            </a:extLst>
          </a:blip>
          <a:stretch>
            <a:fillRect/>
          </a:stretch>
        </p:blipFill>
        <p:spPr>
          <a:xfrm>
            <a:off x="2079305" y="4749866"/>
            <a:ext cx="780816" cy="936980"/>
          </a:xfrm>
          <a:prstGeom prst="rect">
            <a:avLst/>
          </a:prstGeom>
        </p:spPr>
      </p:pic>
      <p:pic>
        <p:nvPicPr>
          <p:cNvPr id="5" name="Picture 4" descr="keynote-screenshots.png"/>
          <p:cNvPicPr>
            <a:picLocks noChangeAspect="1"/>
          </p:cNvPicPr>
          <p:nvPr/>
        </p:nvPicPr>
        <p:blipFill>
          <a:blip r:embed="rId3" cstate="print">
            <a:lum bright="-10000"/>
            <a:extLst>
              <a:ext uri="{28A0092B-C50C-407E-A947-70E740481C1C}">
                <a14:useLocalDpi xmlns:a14="http://schemas.microsoft.com/office/drawing/2010/main" xmlns=""/>
              </a:ext>
            </a:extLst>
          </a:blip>
          <a:stretch>
            <a:fillRect/>
          </a:stretch>
        </p:blipFill>
        <p:spPr>
          <a:xfrm>
            <a:off x="6922658" y="405104"/>
            <a:ext cx="589511" cy="773219"/>
          </a:xfrm>
          <a:prstGeom prst="rect">
            <a:avLst/>
          </a:prstGeom>
        </p:spPr>
      </p:pic>
      <p:sp>
        <p:nvSpPr>
          <p:cNvPr id="6" name="AutoShape 19"/>
          <p:cNvSpPr>
            <a:spLocks noChangeArrowheads="1"/>
          </p:cNvSpPr>
          <p:nvPr/>
        </p:nvSpPr>
        <p:spPr bwMode="auto">
          <a:xfrm>
            <a:off x="3041250" y="2579913"/>
            <a:ext cx="1406682"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309" tIns="0" rIns="98309" bIns="49155" anchor="t"/>
          <a:lstStyle/>
          <a:p>
            <a:pPr algn="ctr" defTabSz="983110">
              <a:lnSpc>
                <a:spcPct val="150000"/>
              </a:lnSpc>
              <a:defRPr/>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Gerrit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7" name="AutoShape 19"/>
          <p:cNvSpPr>
            <a:spLocks noChangeArrowheads="1"/>
          </p:cNvSpPr>
          <p:nvPr/>
        </p:nvSpPr>
        <p:spPr bwMode="auto">
          <a:xfrm>
            <a:off x="1760669" y="5771951"/>
            <a:ext cx="1406683"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64" tIns="0" rIns="98464" bIns="49232" anchor="t"/>
          <a:lstStyle/>
          <a:p>
            <a:pPr algn="ctr" defTabSz="984644">
              <a:lnSpc>
                <a:spcPct val="150000"/>
              </a:lnSpc>
              <a:defRPr/>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8" name="AutoShape 19"/>
          <p:cNvSpPr>
            <a:spLocks noChangeArrowheads="1"/>
          </p:cNvSpPr>
          <p:nvPr/>
        </p:nvSpPr>
        <p:spPr bwMode="auto">
          <a:xfrm>
            <a:off x="6527570" y="1309012"/>
            <a:ext cx="1406681" cy="636284"/>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64" tIns="0" rIns="98464" bIns="49232" anchor="t"/>
          <a:lstStyle/>
          <a:p>
            <a:pPr algn="ctr" defTabSz="984644">
              <a:lnSpc>
                <a:spcPct val="150000"/>
              </a:lnSpc>
              <a:defRPr/>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Hudson </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0" name="Picture 9" descr="dude-wrench.png"/>
          <p:cNvPicPr>
            <a:picLocks noChangeAspect="1"/>
          </p:cNvPicPr>
          <p:nvPr/>
        </p:nvPicPr>
        <p:blipFill>
          <a:blip r:embed="rId4" cstate="print">
            <a:extLst>
              <a:ext uri="{BEBA8EAE-BF5A-486C-A8C5-ECC9F3942E4B}">
                <a14:imgProps xmlns:a14="http://schemas.microsoft.com/office/drawing/2010/main" xmlns="">
                  <a14:imgLayer r:embed="rId5">
                    <a14:imgEffect>
                      <a14:saturation sat="33000"/>
                    </a14:imgEffect>
                  </a14:imgLayer>
                </a14:imgProps>
              </a:ext>
            </a:extLst>
          </a:blip>
          <a:stretch>
            <a:fillRect/>
          </a:stretch>
        </p:blipFill>
        <p:spPr>
          <a:xfrm>
            <a:off x="408841" y="1820837"/>
            <a:ext cx="886610" cy="1395360"/>
          </a:xfrm>
          <a:prstGeom prst="rect">
            <a:avLst/>
          </a:prstGeom>
          <a:effectLst>
            <a:reflection blurRad="6350" stA="52000" endA="300" endPos="35000" dir="5400000" sy="-100000" algn="bl" rotWithShape="0"/>
          </a:effectLst>
        </p:spPr>
      </p:pic>
      <p:pic>
        <p:nvPicPr>
          <p:cNvPr id="11" name="Picture 10" descr="keynote-screenshots.png"/>
          <p:cNvPicPr>
            <a:picLocks noChangeAspect="1"/>
          </p:cNvPicPr>
          <p:nvPr/>
        </p:nvPicPr>
        <p:blipFill>
          <a:blip r:embed="rId6" cstate="print">
            <a:lum bright="-10000"/>
            <a:extLst>
              <a:ext uri="{28A0092B-C50C-407E-A947-70E740481C1C}">
                <a14:useLocalDpi xmlns:a14="http://schemas.microsoft.com/office/drawing/2010/main" xmlns=""/>
              </a:ext>
            </a:extLst>
          </a:blip>
          <a:stretch>
            <a:fillRect/>
          </a:stretch>
        </p:blipFill>
        <p:spPr>
          <a:xfrm>
            <a:off x="3357768" y="1557828"/>
            <a:ext cx="791810" cy="950173"/>
          </a:xfrm>
          <a:prstGeom prst="rect">
            <a:avLst/>
          </a:prstGeom>
        </p:spPr>
      </p:pic>
      <p:sp>
        <p:nvSpPr>
          <p:cNvPr id="34" name="Right Arrow 33"/>
          <p:cNvSpPr/>
          <p:nvPr/>
        </p:nvSpPr>
        <p:spPr bwMode="auto">
          <a:xfrm>
            <a:off x="1601902" y="2677865"/>
            <a:ext cx="1248717" cy="459972"/>
          </a:xfrm>
          <a:prstGeom prst="rightArrow">
            <a:avLst>
              <a:gd name="adj1" fmla="val 24977"/>
              <a:gd name="adj2" fmla="val 53738"/>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Push</a:t>
            </a:r>
          </a:p>
        </p:txBody>
      </p:sp>
      <p:sp>
        <p:nvSpPr>
          <p:cNvPr id="35" name="Left Arrow 34"/>
          <p:cNvSpPr/>
          <p:nvPr/>
        </p:nvSpPr>
        <p:spPr bwMode="auto">
          <a:xfrm rot="19911141">
            <a:off x="4436770" y="1313061"/>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Pull</a:t>
            </a:r>
          </a:p>
        </p:txBody>
      </p:sp>
      <p:sp>
        <p:nvSpPr>
          <p:cNvPr id="36" name="Left Arrow 35"/>
          <p:cNvSpPr/>
          <p:nvPr/>
        </p:nvSpPr>
        <p:spPr bwMode="auto">
          <a:xfrm rot="19911141">
            <a:off x="4643725" y="1794078"/>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37" name="Curved Left Arrow 36"/>
          <p:cNvSpPr/>
          <p:nvPr/>
        </p:nvSpPr>
        <p:spPr bwMode="auto">
          <a:xfrm>
            <a:off x="8043095" y="405105"/>
            <a:ext cx="881902" cy="1296089"/>
          </a:xfrm>
          <a:prstGeom prst="curvedLeftArrow">
            <a:avLst>
              <a:gd name="adj1" fmla="val 9443"/>
              <a:gd name="adj2" fmla="val 21984"/>
              <a:gd name="adj3" fmla="val 2037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ctr" anchorCtr="1" compatLnSpc="1">
            <a:prstTxWarp prst="textNoShape">
              <a:avLst/>
            </a:prstTxWarp>
          </a:bodyPr>
          <a:lstStyle/>
          <a:p>
            <a:pPr defTabSz="820400"/>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Build</a:t>
            </a:r>
          </a:p>
        </p:txBody>
      </p:sp>
      <p:pic>
        <p:nvPicPr>
          <p:cNvPr id="38" name="Picture 37" descr="dude-wrench.png"/>
          <p:cNvPicPr>
            <a:picLocks noChangeAspect="1"/>
          </p:cNvPicPr>
          <p:nvPr/>
        </p:nvPicPr>
        <p:blipFill>
          <a:blip r:embed="rId4" cstate="print">
            <a:extLst>
              <a:ext uri="{BEBA8EAE-BF5A-486C-A8C5-ECC9F3942E4B}">
                <a14:imgProps xmlns:a14="http://schemas.microsoft.com/office/drawing/2010/main" xmlns="">
                  <a14:imgLayer r:embed="rId5">
                    <a14:imgEffect>
                      <a14:saturation sat="33000"/>
                    </a14:imgEffect>
                  </a14:imgLayer>
                </a14:imgProps>
              </a:ext>
            </a:extLst>
          </a:blip>
          <a:stretch>
            <a:fillRect/>
          </a:stretch>
        </p:blipFill>
        <p:spPr>
          <a:xfrm>
            <a:off x="6625559" y="2677864"/>
            <a:ext cx="886610" cy="1395360"/>
          </a:xfrm>
          <a:prstGeom prst="rect">
            <a:avLst/>
          </a:prstGeom>
          <a:effectLst>
            <a:reflection blurRad="6350" stA="52000" endA="300" endPos="35000" dir="5400000" sy="-100000" algn="bl" rotWithShape="0"/>
          </a:effectLst>
        </p:spPr>
      </p:pic>
      <p:pic>
        <p:nvPicPr>
          <p:cNvPr id="39" name="Picture 38" descr="dude-wrench.png"/>
          <p:cNvPicPr>
            <a:picLocks noChangeAspect="1"/>
          </p:cNvPicPr>
          <p:nvPr/>
        </p:nvPicPr>
        <p:blipFill>
          <a:blip r:embed="rId4" cstate="print">
            <a:extLst>
              <a:ext uri="{BEBA8EAE-BF5A-486C-A8C5-ECC9F3942E4B}">
                <a14:imgProps xmlns:a14="http://schemas.microsoft.com/office/drawing/2010/main" xmlns="">
                  <a14:imgLayer r:embed="rId5">
                    <a14:imgEffect>
                      <a14:saturation sat="33000"/>
                    </a14:imgEffect>
                  </a14:imgLayer>
                </a14:imgProps>
              </a:ext>
            </a:extLst>
          </a:blip>
          <a:stretch>
            <a:fillRect/>
          </a:stretch>
        </p:blipFill>
        <p:spPr>
          <a:xfrm>
            <a:off x="6182254" y="4296862"/>
            <a:ext cx="886610" cy="1395360"/>
          </a:xfrm>
          <a:prstGeom prst="rect">
            <a:avLst/>
          </a:prstGeom>
          <a:effectLst>
            <a:reflection blurRad="6350" stA="52000" endA="300" endPos="35000" dir="5400000" sy="-100000" algn="bl" rotWithShape="0"/>
          </a:effectLst>
        </p:spPr>
      </p:pic>
      <p:sp>
        <p:nvSpPr>
          <p:cNvPr id="41" name="Left Arrow 40"/>
          <p:cNvSpPr/>
          <p:nvPr/>
        </p:nvSpPr>
        <p:spPr bwMode="auto">
          <a:xfrm rot="1109179">
            <a:off x="4672712" y="3101537"/>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42" name="Left Arrow 41"/>
          <p:cNvSpPr/>
          <p:nvPr/>
        </p:nvSpPr>
        <p:spPr bwMode="auto">
          <a:xfrm rot="1109179">
            <a:off x="4465756" y="3711786"/>
            <a:ext cx="1816160" cy="489531"/>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Vote</a:t>
            </a:r>
          </a:p>
        </p:txBody>
      </p:sp>
      <p:sp>
        <p:nvSpPr>
          <p:cNvPr id="43" name="Left Arrow 42"/>
          <p:cNvSpPr/>
          <p:nvPr/>
        </p:nvSpPr>
        <p:spPr bwMode="auto">
          <a:xfrm rot="18410952">
            <a:off x="2529650" y="3984570"/>
            <a:ext cx="1656664" cy="407978"/>
          </a:xfrm>
          <a:prstGeom prst="leftArrow">
            <a:avLst>
              <a:gd name="adj1" fmla="val 25222"/>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82040" tIns="41020" rIns="82040" bIns="41020" numCol="1" rtlCol="0" anchor="t" anchorCtr="1" compatLnSpc="1">
            <a:prstTxWarp prst="textNoShape">
              <a:avLst/>
            </a:prstTxWarp>
          </a:bodyPr>
          <a:lstStyle/>
          <a:p>
            <a:r>
              <a:rPr lang="en-US"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Push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4" grpId="0" animBg="1"/>
      <p:bldP spid="35" grpId="0" animBg="1"/>
      <p:bldP spid="36" grpId="0" animBg="1"/>
      <p:bldP spid="37"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Contribute!</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Mylyn Reviews</a:t>
            </a:r>
            <a:endParaRPr lang="en-US" dirty="0" smtClean="0">
              <a:hlinkClick r:id="rId3"/>
            </a:endParaRPr>
          </a:p>
          <a:p>
            <a:pPr marL="612775" lvl="2" indent="-342900">
              <a:buFont typeface="Arial" pitchFamily="34" charset="0"/>
              <a:buChar char="•"/>
            </a:pPr>
            <a:r>
              <a:rPr lang="en-US" dirty="0" smtClean="0">
                <a:hlinkClick r:id="rId3"/>
              </a:rPr>
              <a:t>http://www.eclipse.org/reviews</a:t>
            </a:r>
            <a:endParaRPr lang="en-US" dirty="0" smtClean="0"/>
          </a:p>
          <a:p>
            <a:pPr marL="342900" indent="-342900">
              <a:buFont typeface="Arial" pitchFamily="34" charset="0"/>
              <a:buChar char="•"/>
            </a:pPr>
            <a:r>
              <a:rPr lang="en-US" dirty="0" smtClean="0"/>
              <a:t>Mylyn Builds</a:t>
            </a:r>
            <a:endParaRPr lang="en-US" dirty="0" smtClean="0">
              <a:hlinkClick r:id="rId4"/>
            </a:endParaRPr>
          </a:p>
          <a:p>
            <a:pPr marL="612775" lvl="2" indent="-342900">
              <a:buFont typeface="Arial" pitchFamily="34" charset="0"/>
              <a:buChar char="•"/>
            </a:pPr>
            <a:r>
              <a:rPr lang="en-US" dirty="0" smtClean="0">
                <a:hlinkClick r:id="rId4"/>
              </a:rPr>
              <a:t>http://www.eclipse.org/mylyn/builds</a:t>
            </a:r>
            <a:endParaRPr lang="en-US" dirty="0" smtClean="0"/>
          </a:p>
          <a:p>
            <a:pPr marL="342900" indent="-342900">
              <a:buFont typeface="Arial" pitchFamily="34" charset="0"/>
              <a:buChar char="•"/>
            </a:pPr>
            <a:r>
              <a:rPr lang="en-US" dirty="0" smtClean="0"/>
              <a:t>Egit/</a:t>
            </a:r>
            <a:r>
              <a:rPr lang="en-US" dirty="0" err="1" smtClean="0"/>
              <a:t>Jgit</a:t>
            </a:r>
            <a:endParaRPr lang="en-US" dirty="0" smtClean="0">
              <a:hlinkClick r:id="rId5"/>
            </a:endParaRPr>
          </a:p>
          <a:p>
            <a:pPr marL="612775" lvl="2" indent="-342900">
              <a:buFont typeface="Arial" pitchFamily="34" charset="0"/>
              <a:buChar char="•"/>
            </a:pPr>
            <a:r>
              <a:rPr lang="en-US" dirty="0" smtClean="0">
                <a:hlinkClick r:id="rId5"/>
              </a:rPr>
              <a:t>http://www.eclipse.org/egit</a:t>
            </a:r>
            <a:endParaRPr lang="en-US" dirty="0" smtClean="0"/>
          </a:p>
          <a:p>
            <a:pPr marL="342900" indent="-342900">
              <a:buFont typeface="Arial" pitchFamily="34" charset="0"/>
              <a:buChar char="•"/>
            </a:pPr>
            <a:r>
              <a:rPr lang="en-US" dirty="0" smtClean="0"/>
              <a:t>Gerrit Code Review</a:t>
            </a:r>
            <a:endParaRPr lang="en-US" dirty="0" smtClean="0">
              <a:hlinkClick r:id="rId6"/>
            </a:endParaRPr>
          </a:p>
          <a:p>
            <a:pPr marL="612775" lvl="2" indent="-342900">
              <a:buFont typeface="Arial" pitchFamily="34" charset="0"/>
              <a:buChar char="•"/>
            </a:pPr>
            <a:r>
              <a:rPr lang="en-US" dirty="0" smtClean="0">
                <a:hlinkClick r:id="rId6"/>
              </a:rPr>
              <a:t>https://review.source.android.com</a:t>
            </a:r>
            <a:endParaRPr lang="en-US" dirty="0" smtClean="0"/>
          </a:p>
          <a:p>
            <a:pPr marL="342900" indent="-342900">
              <a:buFont typeface="Arial" pitchFamily="34" charset="0"/>
              <a:buChar char="•"/>
            </a:pPr>
            <a:r>
              <a:rPr lang="en-US" dirty="0" smtClean="0"/>
              <a:t>Jenkins Gerrit Trigger</a:t>
            </a:r>
          </a:p>
          <a:p>
            <a:pPr marL="612775" lvl="2" indent="-342900">
              <a:buFont typeface="Arial" pitchFamily="34" charset="0"/>
              <a:buChar char="•"/>
            </a:pPr>
            <a:r>
              <a:rPr lang="en-US" dirty="0" smtClean="0">
                <a:hlinkClick r:id="rId7"/>
              </a:rPr>
              <a:t>https://wiki.jenkins-ci.org/display/JENKINS/Gerrit+Trigger</a:t>
            </a:r>
            <a:endParaRPr lang="en-US" dirty="0" smtClean="0"/>
          </a:p>
          <a:p>
            <a:pPr marL="342900" indent="-342900">
              <a:buFont typeface="Arial" pitchFamily="34" charset="0"/>
              <a:buChar char="•"/>
            </a:pPr>
            <a:endParaRPr lang="en-US" dirty="0" smtClean="0"/>
          </a:p>
          <a:p>
            <a:pPr marL="342900" indent="-342900"/>
            <a:endParaRPr lang="en-US" dirty="0"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Update Sites for Mylyn 3.5</a:t>
            </a:r>
            <a:endParaRPr lang="en-US" dirty="0"/>
          </a:p>
        </p:txBody>
      </p:sp>
      <p:sp>
        <p:nvSpPr>
          <p:cNvPr id="3" name="Content Placeholder 2"/>
          <p:cNvSpPr>
            <a:spLocks noGrp="1"/>
          </p:cNvSpPr>
          <p:nvPr>
            <p:ph type="body" sz="quarter" idx="10"/>
          </p:nvPr>
        </p:nvSpPr>
        <p:spPr/>
        <p:txBody>
          <a:bodyPr/>
          <a:lstStyle/>
          <a:p>
            <a:pPr lvl="1"/>
            <a:r>
              <a:rPr lang="en-US" dirty="0" smtClean="0"/>
              <a:t>Mylyn</a:t>
            </a:r>
          </a:p>
          <a:p>
            <a:pPr lvl="2"/>
            <a:r>
              <a:rPr lang="en-US" dirty="0" smtClean="0"/>
              <a:t>http://download.eclipse.org/mylyn/releases/latest</a:t>
            </a:r>
          </a:p>
          <a:p>
            <a:pPr lvl="1"/>
            <a:r>
              <a:rPr lang="en-US" dirty="0" smtClean="0"/>
              <a:t>Jenkins/Hudson Connector</a:t>
            </a:r>
          </a:p>
          <a:p>
            <a:pPr lvl="2"/>
            <a:r>
              <a:rPr lang="en-US" dirty="0" smtClean="0"/>
              <a:t>Task List &gt; New Task… &gt; Install More Connectors</a:t>
            </a:r>
          </a:p>
          <a:p>
            <a:pPr lvl="1"/>
            <a:r>
              <a:rPr lang="en-US" dirty="0" err="1" smtClean="0"/>
              <a:t>Gerrit</a:t>
            </a:r>
            <a:r>
              <a:rPr lang="en-US" dirty="0" smtClean="0"/>
              <a:t> Connector</a:t>
            </a:r>
          </a:p>
          <a:p>
            <a:pPr lvl="2"/>
            <a:r>
              <a:rPr lang="en-US" dirty="0" smtClean="0"/>
              <a:t>http://download.eclipse.org/reviews/nightly</a:t>
            </a:r>
          </a:p>
          <a:p>
            <a:pPr lvl="1"/>
            <a:r>
              <a:rPr lang="en-US" dirty="0" err="1" smtClean="0"/>
              <a:t>EGit</a:t>
            </a:r>
            <a:endParaRPr lang="en-US" dirty="0" smtClean="0"/>
          </a:p>
          <a:p>
            <a:pPr lvl="2"/>
            <a:r>
              <a:rPr lang="en-US" dirty="0" smtClean="0"/>
              <a:t>http://download.eclipse.org/egit/updates</a:t>
            </a:r>
          </a:p>
          <a:p>
            <a:pPr lvl="2"/>
            <a:endParaRPr lang="en-US" dirty="0" smtClean="0"/>
          </a:p>
          <a:p>
            <a:pPr lvl="1"/>
            <a:r>
              <a:rPr lang="en-US" dirty="0" smtClean="0"/>
              <a:t>Mylyn 3.6 will be released as part of Indigo on June 22.</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83253" y="1936866"/>
            <a:ext cx="3571395" cy="237777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5" name="Picture 3"/>
          <p:cNvPicPr>
            <a:picLocks noChangeAspect="1" noChangeArrowheads="1"/>
          </p:cNvPicPr>
          <p:nvPr/>
        </p:nvPicPr>
        <p:blipFill>
          <a:blip r:embed="rId3" cstate="print"/>
          <a:srcRect/>
          <a:stretch>
            <a:fillRect/>
          </a:stretch>
        </p:blipFill>
        <p:spPr bwMode="auto">
          <a:xfrm>
            <a:off x="2503342" y="2529619"/>
            <a:ext cx="4379654" cy="22907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6" name="Picture 4"/>
          <p:cNvPicPr>
            <a:picLocks noChangeAspect="1" noChangeArrowheads="1"/>
          </p:cNvPicPr>
          <p:nvPr/>
        </p:nvPicPr>
        <p:blipFill>
          <a:blip r:embed="rId4" cstate="print"/>
          <a:srcRect/>
          <a:stretch>
            <a:fillRect/>
          </a:stretch>
        </p:blipFill>
        <p:spPr bwMode="auto">
          <a:xfrm>
            <a:off x="3322791" y="2825036"/>
            <a:ext cx="3761202" cy="24990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pic>
        <p:nvPicPr>
          <p:cNvPr id="7" name="Picture 6" descr="inactive.png"/>
          <p:cNvPicPr>
            <a:picLocks noChangeAspect="1"/>
          </p:cNvPicPr>
          <p:nvPr/>
        </p:nvPicPr>
        <p:blipFill>
          <a:blip r:embed="rId5" cstate="print"/>
          <a:stretch>
            <a:fillRect/>
          </a:stretch>
        </p:blipFill>
        <p:spPr>
          <a:xfrm>
            <a:off x="4224647" y="3534225"/>
            <a:ext cx="3471991" cy="20519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651001" y="1070720"/>
            <a:ext cx="5842000" cy="4381500"/>
            <a:chOff x="0" y="0"/>
            <a:chExt cx="9144000" cy="6858000"/>
          </a:xfrm>
          <a:effectLst>
            <a:reflection blurRad="6350" stA="52000" endA="300" endPos="35000" dir="5400000" sy="-100000" algn="bl" rotWithShape="0"/>
          </a:effectLst>
        </p:grpSpPr>
        <p:grpSp>
          <p:nvGrpSpPr>
            <p:cNvPr id="3" name="Group 8"/>
            <p:cNvGrpSpPr/>
            <p:nvPr/>
          </p:nvGrpSpPr>
          <p:grpSpPr>
            <a:xfrm>
              <a:off x="0" y="0"/>
              <a:ext cx="9144000" cy="6858000"/>
              <a:chOff x="0" y="0"/>
              <a:chExt cx="9144000" cy="6858000"/>
            </a:xfrm>
          </p:grpSpPr>
          <p:pic>
            <p:nvPicPr>
              <p:cNvPr id="3076"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effectLst>
                <a:reflection blurRad="6350" stA="52000" endA="300" endPos="14000" dir="5400000" sy="-100000" algn="bl" rotWithShape="0"/>
              </a:effectLst>
            </p:spPr>
          </p:pic>
          <p:pic>
            <p:nvPicPr>
              <p:cNvPr id="3077" name="Picture 5"/>
              <p:cNvPicPr>
                <a:picLocks noChangeAspect="1" noChangeArrowheads="1"/>
              </p:cNvPicPr>
              <p:nvPr/>
            </p:nvPicPr>
            <p:blipFill>
              <a:blip r:embed="rId4" cstate="print"/>
              <a:srcRect/>
              <a:stretch>
                <a:fillRect/>
              </a:stretch>
            </p:blipFill>
            <p:spPr bwMode="auto">
              <a:xfrm>
                <a:off x="0" y="0"/>
                <a:ext cx="2303463" cy="6858000"/>
              </a:xfrm>
              <a:prstGeom prst="rect">
                <a:avLst/>
              </a:prstGeom>
              <a:effectLst>
                <a:reflection blurRad="6350" stA="52000" endA="300" endPos="14000" dir="5400000" sy="-100000" algn="bl" rotWithShape="0"/>
              </a:effectLst>
            </p:spPr>
          </p:pic>
        </p:grpSp>
        <p:pic>
          <p:nvPicPr>
            <p:cNvPr id="3078" name="Picture 7"/>
            <p:cNvPicPr>
              <a:picLocks noChangeAspect="1" noChangeArrowheads="1"/>
            </p:cNvPicPr>
            <p:nvPr/>
          </p:nvPicPr>
          <p:blipFill>
            <a:blip r:embed="rId5" cstate="print"/>
            <a:srcRect/>
            <a:stretch>
              <a:fillRect/>
            </a:stretch>
          </p:blipFill>
          <p:spPr bwMode="auto">
            <a:xfrm>
              <a:off x="0" y="0"/>
              <a:ext cx="241300" cy="214313"/>
            </a:xfrm>
            <a:prstGeom prst="rect">
              <a:avLst/>
            </a:prstGeom>
            <a:effectLst>
              <a:reflection blurRad="6350" stA="52000" endA="300" endPos="14000" dir="5400000" sy="-100000" algn="bl" rotWithShape="0"/>
            </a:effectLst>
          </p:spPr>
        </p:pic>
      </p:grpSp>
      <p:sp>
        <p:nvSpPr>
          <p:cNvPr id="8" name="Title 7"/>
          <p:cNvSpPr>
            <a:spLocks noGrp="1"/>
          </p:cNvSpPr>
          <p:nvPr>
            <p:ph type="title"/>
          </p:nvPr>
        </p:nvSpPr>
        <p:spPr/>
        <p:txBody>
          <a:bodyPr/>
          <a:lstStyle/>
          <a:p>
            <a:r>
              <a:rPr lang="en-CA" dirty="0" smtClean="0"/>
              <a:t>90% Irrelevant</a:t>
            </a:r>
            <a:endParaRPr lang="en-US" dirty="0"/>
          </a:p>
        </p:txBody>
      </p:sp>
      <p:sp>
        <p:nvSpPr>
          <p:cNvPr id="9" name="AutoShape 8"/>
          <p:cNvSpPr>
            <a:spLocks noChangeArrowheads="1"/>
          </p:cNvSpPr>
          <p:nvPr/>
        </p:nvSpPr>
        <p:spPr bwMode="auto">
          <a:xfrm>
            <a:off x="2200275" y="2840644"/>
            <a:ext cx="4743450" cy="1746781"/>
          </a:xfrm>
          <a:prstGeom prst="roundRect">
            <a:avLst>
              <a:gd name="adj" fmla="val 4488"/>
            </a:avLst>
          </a:prstGeom>
          <a:gradFill flip="none" rotWithShape="1">
            <a:gsLst>
              <a:gs pos="64000">
                <a:srgbClr val="F2F2F2">
                  <a:lumMod val="10000"/>
                  <a:alpha val="90000"/>
                </a:srgbClr>
              </a:gs>
              <a:gs pos="12000">
                <a:srgbClr val="000000">
                  <a:lumMod val="75000"/>
                  <a:lumOff val="25000"/>
                  <a:alpha val="90000"/>
                </a:srgbClr>
              </a:gs>
            </a:gsLst>
            <a:lin ang="5400000" scaled="1"/>
            <a:tileRect/>
          </a:gradFill>
          <a:ln w="25400" algn="ctr">
            <a:solidFill>
              <a:srgbClr val="000000">
                <a:lumMod val="85000"/>
                <a:lumOff val="15000"/>
              </a:srgbClr>
            </a:solidFill>
            <a:round/>
            <a:headEnd/>
            <a:tailEnd/>
          </a:ln>
        </p:spPr>
        <p:txBody>
          <a:bodyPr wrap="none" lIns="91338" tIns="0" rIns="91338" bIns="45668" anchor="ctr"/>
          <a:lstStyle/>
          <a:p>
            <a:pPr algn="ctr" defTabSz="913375">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Lack of integration – Friction</a:t>
            </a:r>
            <a:b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br>
            <a: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Information overload – Distraction</a:t>
            </a:r>
            <a:b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br>
            <a:r>
              <a:rPr lang="en-CA"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Context loss when multi-tasking</a:t>
            </a:r>
            <a:endParaRPr lang="en-US" sz="20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 xmlns:p14="http://schemas.microsoft.com/office/powerpoint/2010/main" val="3142921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sktop-1.6-fullscreen.png"/>
          <p:cNvPicPr>
            <a:picLocks noChangeAspect="1"/>
          </p:cNvPicPr>
          <p:nvPr/>
        </p:nvPicPr>
        <p:blipFill>
          <a:blip r:embed="rId3" cstate="print"/>
          <a:stretch>
            <a:fillRect/>
          </a:stretch>
        </p:blipFill>
        <p:spPr>
          <a:xfrm>
            <a:off x="1589533" y="980902"/>
            <a:ext cx="5964936" cy="4921062"/>
          </a:xfrm>
          <a:prstGeom prst="rect">
            <a:avLst/>
          </a:prstGeom>
          <a:effectLst>
            <a:reflection blurRad="6350" stA="52000" endA="300" endPos="14000" dir="5400000" sy="-100000" algn="bl" rotWithShape="0"/>
          </a:effectLst>
        </p:spPr>
      </p:pic>
      <p:sp>
        <p:nvSpPr>
          <p:cNvPr id="4" name="Title 7"/>
          <p:cNvSpPr>
            <a:spLocks noGrp="1"/>
          </p:cNvSpPr>
          <p:nvPr>
            <p:ph type="title"/>
          </p:nvPr>
        </p:nvSpPr>
        <p:spPr/>
        <p:txBody>
          <a:bodyPr/>
          <a:lstStyle/>
          <a:p>
            <a:r>
              <a:rPr lang="en-CA" dirty="0" smtClean="0"/>
              <a:t>Task-Focused Interface</a:t>
            </a:r>
            <a:endParaRPr lang="en-US" dirty="0"/>
          </a:p>
        </p:txBody>
      </p:sp>
      <p:sp>
        <p:nvSpPr>
          <p:cNvPr id="5" name="AutoShape 8"/>
          <p:cNvSpPr>
            <a:spLocks noChangeArrowheads="1"/>
          </p:cNvSpPr>
          <p:nvPr/>
        </p:nvSpPr>
        <p:spPr bwMode="auto">
          <a:xfrm>
            <a:off x="2200275" y="2840643"/>
            <a:ext cx="4743450" cy="1746781"/>
          </a:xfrm>
          <a:prstGeom prst="roundRect">
            <a:avLst>
              <a:gd name="adj" fmla="val 4488"/>
            </a:avLst>
          </a:prstGeom>
          <a:gradFill flip="none" rotWithShape="1">
            <a:gsLst>
              <a:gs pos="64000">
                <a:srgbClr val="F2F2F2">
                  <a:lumMod val="10000"/>
                  <a:alpha val="90000"/>
                </a:srgbClr>
              </a:gs>
              <a:gs pos="12000">
                <a:srgbClr val="000000">
                  <a:lumMod val="75000"/>
                  <a:lumOff val="25000"/>
                  <a:alpha val="90000"/>
                </a:srgbClr>
              </a:gs>
            </a:gsLst>
            <a:lin ang="5400000" scaled="1"/>
            <a:tileRect/>
          </a:gradFill>
          <a:ln w="25400" algn="ctr">
            <a:solidFill>
              <a:srgbClr val="000000">
                <a:lumMod val="85000"/>
                <a:lumOff val="15000"/>
              </a:srgbClr>
            </a:solidFill>
            <a:round/>
            <a:headEnd/>
            <a:tailEnd/>
          </a:ln>
        </p:spPr>
        <p:txBody>
          <a:bodyPr wrap="none" lIns="91352" tIns="0" rIns="91352" bIns="45676" anchor="ctr"/>
          <a:lstStyle/>
          <a:p>
            <a:pPr algn="ctr" defTabSz="913521">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 are integrated with the IDE</a:t>
            </a:r>
          </a:p>
          <a:p>
            <a:pPr algn="ctr" defTabSz="913521">
              <a:lnSpc>
                <a:spcPct val="150000"/>
              </a:lnSpc>
              <a:defRPr/>
            </a:pPr>
            <a:r>
              <a:rPr lang="en-US" sz="20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See only what you are working on</a:t>
            </a:r>
            <a:endParaRPr lang="en-US" sz="20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 xmlns:p14="http://schemas.microsoft.com/office/powerpoint/2010/main" val="3498361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92118" y="1003996"/>
            <a:ext cx="7447976" cy="762002"/>
            <a:chOff x="762000" y="1902623"/>
            <a:chExt cx="7380514" cy="762001"/>
          </a:xfrm>
        </p:grpSpPr>
        <p:sp>
          <p:nvSpPr>
            <p:cNvPr id="8" name="AutoShape 19"/>
            <p:cNvSpPr>
              <a:spLocks noChangeArrowheads="1"/>
            </p:cNvSpPr>
            <p:nvPr/>
          </p:nvSpPr>
          <p:spPr bwMode="auto">
            <a:xfrm>
              <a:off x="762000" y="19026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a:t>
              </a:r>
            </a:p>
          </p:txBody>
        </p:sp>
        <p:pic>
          <p:nvPicPr>
            <p:cNvPr id="12" name="Picture 11" descr="keynote-screenshots.png"/>
            <p:cNvPicPr>
              <a:picLocks noChangeAspect="1"/>
            </p:cNvPicPr>
            <p:nvPr/>
          </p:nvPicPr>
          <p:blipFill>
            <a:blip r:embed="rId3" cstate="print">
              <a:lum bright="-10000"/>
            </a:blip>
            <a:stretch>
              <a:fillRect/>
            </a:stretch>
          </p:blipFill>
          <p:spPr>
            <a:xfrm>
              <a:off x="870859" y="2007400"/>
              <a:ext cx="454687" cy="550611"/>
            </a:xfrm>
            <a:prstGeom prst="rect">
              <a:avLst/>
            </a:prstGeom>
          </p:spPr>
        </p:pic>
      </p:grpSp>
      <p:sp>
        <p:nvSpPr>
          <p:cNvPr id="23" name="AutoShape 19"/>
          <p:cNvSpPr>
            <a:spLocks noChangeArrowheads="1"/>
          </p:cNvSpPr>
          <p:nvPr/>
        </p:nvSpPr>
        <p:spPr bwMode="auto">
          <a:xfrm>
            <a:off x="3811516" y="11563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Bugzilla</a:t>
            </a:r>
          </a:p>
        </p:txBody>
      </p:sp>
      <p:sp>
        <p:nvSpPr>
          <p:cNvPr id="24" name="AutoShape 19"/>
          <p:cNvSpPr>
            <a:spLocks noChangeArrowheads="1"/>
          </p:cNvSpPr>
          <p:nvPr/>
        </p:nvSpPr>
        <p:spPr bwMode="auto">
          <a:xfrm>
            <a:off x="5564120" y="1156397"/>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Trac</a:t>
            </a:r>
          </a:p>
        </p:txBody>
      </p:sp>
      <p:sp>
        <p:nvSpPr>
          <p:cNvPr id="34" name="AutoShape 19"/>
          <p:cNvSpPr>
            <a:spLocks noChangeArrowheads="1"/>
          </p:cNvSpPr>
          <p:nvPr/>
        </p:nvSpPr>
        <p:spPr bwMode="auto">
          <a:xfrm>
            <a:off x="7153431" y="1156397"/>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grpSp>
        <p:nvGrpSpPr>
          <p:cNvPr id="7" name="Group 6"/>
          <p:cNvGrpSpPr/>
          <p:nvPr/>
        </p:nvGrpSpPr>
        <p:grpSpPr>
          <a:xfrm>
            <a:off x="1092117" y="1918396"/>
            <a:ext cx="6934184" cy="762002"/>
            <a:chOff x="762000" y="988223"/>
            <a:chExt cx="7380514" cy="762001"/>
          </a:xfrm>
        </p:grpSpPr>
        <p:sp>
          <p:nvSpPr>
            <p:cNvPr id="4" name="AutoShape 19"/>
            <p:cNvSpPr>
              <a:spLocks noChangeArrowheads="1"/>
            </p:cNvSpPr>
            <p:nvPr/>
          </p:nvSpPr>
          <p:spPr bwMode="auto">
            <a:xfrm>
              <a:off x="762000" y="9882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Context</a:t>
              </a:r>
            </a:p>
          </p:txBody>
        </p:sp>
        <p:pic>
          <p:nvPicPr>
            <p:cNvPr id="5" name="Picture 4" descr="keynote-screenshots.png"/>
            <p:cNvPicPr>
              <a:picLocks noChangeAspect="1"/>
            </p:cNvPicPr>
            <p:nvPr/>
          </p:nvPicPr>
          <p:blipFill>
            <a:blip r:embed="rId4" cstate="print">
              <a:lum bright="-10000"/>
              <a:extLst>
                <a:ext uri="{28A0092B-C50C-407E-A947-70E740481C1C}">
                  <a14:useLocalDpi xmlns:a14="http://schemas.microsoft.com/office/drawing/2010/main" xmlns=""/>
                </a:ext>
              </a:extLst>
            </a:blip>
            <a:stretch>
              <a:fillRect/>
            </a:stretch>
          </p:blipFill>
          <p:spPr>
            <a:xfrm>
              <a:off x="914400" y="1140625"/>
              <a:ext cx="403921" cy="455393"/>
            </a:xfrm>
            <a:prstGeom prst="rect">
              <a:avLst/>
            </a:prstGeom>
          </p:spPr>
        </p:pic>
      </p:grpSp>
      <p:grpSp>
        <p:nvGrpSpPr>
          <p:cNvPr id="10" name="Group 15"/>
          <p:cNvGrpSpPr/>
          <p:nvPr/>
        </p:nvGrpSpPr>
        <p:grpSpPr>
          <a:xfrm>
            <a:off x="1092117" y="5586078"/>
            <a:ext cx="6934184" cy="762002"/>
            <a:chOff x="762000" y="4645823"/>
            <a:chExt cx="7380514" cy="762001"/>
          </a:xfrm>
        </p:grpSpPr>
        <p:sp>
          <p:nvSpPr>
            <p:cNvPr id="14" name="AutoShape 19"/>
            <p:cNvSpPr>
              <a:spLocks noChangeArrowheads="1"/>
            </p:cNvSpPr>
            <p:nvPr/>
          </p:nvSpPr>
          <p:spPr bwMode="auto">
            <a:xfrm>
              <a:off x="762000" y="46458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Reviews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8" name="Picture 17" descr="keynote-screenshots.png"/>
            <p:cNvPicPr>
              <a:picLocks noChangeAspect="1"/>
            </p:cNvPicPr>
            <p:nvPr/>
          </p:nvPicPr>
          <p:blipFill>
            <a:blip r:embed="rId5" cstate="print">
              <a:lum bright="-10000"/>
              <a:extLst>
                <a:ext uri="{28A0092B-C50C-407E-A947-70E740481C1C}">
                  <a14:useLocalDpi xmlns:a14="http://schemas.microsoft.com/office/drawing/2010/main" xmlns=""/>
                </a:ext>
              </a:extLst>
            </a:blip>
            <a:stretch>
              <a:fillRect/>
            </a:stretch>
          </p:blipFill>
          <p:spPr>
            <a:xfrm>
              <a:off x="884464" y="4776801"/>
              <a:ext cx="422281" cy="476093"/>
            </a:xfrm>
            <a:prstGeom prst="rect">
              <a:avLst/>
            </a:prstGeom>
          </p:spPr>
        </p:pic>
      </p:grpSp>
      <p:grpSp>
        <p:nvGrpSpPr>
          <p:cNvPr id="13" name="Group 12"/>
          <p:cNvGrpSpPr/>
          <p:nvPr/>
        </p:nvGrpSpPr>
        <p:grpSpPr>
          <a:xfrm>
            <a:off x="1092117" y="4671678"/>
            <a:ext cx="6934184" cy="762002"/>
            <a:chOff x="762000" y="3731423"/>
            <a:chExt cx="7380514" cy="762001"/>
          </a:xfrm>
        </p:grpSpPr>
        <p:sp>
          <p:nvSpPr>
            <p:cNvPr id="17" name="AutoShape 19"/>
            <p:cNvSpPr>
              <a:spLocks noChangeArrowheads="1"/>
            </p:cNvSpPr>
            <p:nvPr/>
          </p:nvSpPr>
          <p:spPr bwMode="auto">
            <a:xfrm>
              <a:off x="762000" y="37314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Builds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21" name="Picture 20" descr="keynote-screenshots.png"/>
            <p:cNvPicPr>
              <a:picLocks noChangeAspect="1"/>
            </p:cNvPicPr>
            <p:nvPr/>
          </p:nvPicPr>
          <p:blipFill>
            <a:blip r:embed="rId6" cstate="print">
              <a:lum bright="-10000"/>
              <a:extLst>
                <a:ext uri="{28A0092B-C50C-407E-A947-70E740481C1C}">
                  <a14:useLocalDpi xmlns:a14="http://schemas.microsoft.com/office/drawing/2010/main" xmlns=""/>
                </a:ext>
              </a:extLst>
            </a:blip>
            <a:stretch>
              <a:fillRect/>
            </a:stretch>
          </p:blipFill>
          <p:spPr>
            <a:xfrm>
              <a:off x="947058" y="3908313"/>
              <a:ext cx="315793" cy="389154"/>
            </a:xfrm>
            <a:prstGeom prst="rect">
              <a:avLst/>
            </a:prstGeom>
          </p:spPr>
        </p:pic>
      </p:grpSp>
      <p:grpSp>
        <p:nvGrpSpPr>
          <p:cNvPr id="16" name="Group 9"/>
          <p:cNvGrpSpPr/>
          <p:nvPr/>
        </p:nvGrpSpPr>
        <p:grpSpPr>
          <a:xfrm>
            <a:off x="1092117" y="2832798"/>
            <a:ext cx="6934184" cy="762002"/>
            <a:chOff x="762000" y="2817023"/>
            <a:chExt cx="7380514" cy="762001"/>
          </a:xfrm>
        </p:grpSpPr>
        <p:sp>
          <p:nvSpPr>
            <p:cNvPr id="20" name="AutoShape 19"/>
            <p:cNvSpPr>
              <a:spLocks noChangeArrowheads="1"/>
            </p:cNvSpPr>
            <p:nvPr/>
          </p:nvSpPr>
          <p:spPr bwMode="auto">
            <a:xfrm>
              <a:off x="762000" y="2817023"/>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Versions</a:t>
              </a:r>
              <a:endPar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pic>
          <p:nvPicPr>
            <p:cNvPr id="15" name="Picture 14" descr="keynote-screenshots.png"/>
            <p:cNvPicPr>
              <a:picLocks noChangeAspect="1"/>
            </p:cNvPicPr>
            <p:nvPr/>
          </p:nvPicPr>
          <p:blipFill>
            <a:blip r:embed="rId7" cstate="print">
              <a:lum bright="-20000"/>
              <a:extLst>
                <a:ext uri="{28A0092B-C50C-407E-A947-70E740481C1C}">
                  <a14:useLocalDpi xmlns:a14="http://schemas.microsoft.com/office/drawing/2010/main" xmlns=""/>
                </a:ext>
              </a:extLst>
            </a:blip>
            <a:stretch>
              <a:fillRect/>
            </a:stretch>
          </p:blipFill>
          <p:spPr>
            <a:xfrm>
              <a:off x="849086" y="2921800"/>
              <a:ext cx="488377" cy="550611"/>
            </a:xfrm>
            <a:prstGeom prst="rect">
              <a:avLst/>
            </a:prstGeom>
          </p:spPr>
        </p:pic>
      </p:grpSp>
      <p:grpSp>
        <p:nvGrpSpPr>
          <p:cNvPr id="19" name="Group 18"/>
          <p:cNvGrpSpPr/>
          <p:nvPr/>
        </p:nvGrpSpPr>
        <p:grpSpPr>
          <a:xfrm>
            <a:off x="1092117" y="3747198"/>
            <a:ext cx="6934184" cy="762002"/>
            <a:chOff x="762000" y="5560224"/>
            <a:chExt cx="7380514" cy="762001"/>
          </a:xfrm>
        </p:grpSpPr>
        <p:sp>
          <p:nvSpPr>
            <p:cNvPr id="11" name="AutoShape 19"/>
            <p:cNvSpPr>
              <a:spLocks noChangeArrowheads="1"/>
            </p:cNvSpPr>
            <p:nvPr/>
          </p:nvSpPr>
          <p:spPr bwMode="auto">
            <a:xfrm>
              <a:off x="762000" y="5560224"/>
              <a:ext cx="7380514" cy="762001"/>
            </a:xfrm>
            <a:prstGeom prst="roundRect">
              <a:avLst>
                <a:gd name="adj" fmla="val 7861"/>
              </a:avLst>
            </a:prstGeom>
            <a:gradFill flip="none" rotWithShape="1">
              <a:gsLst>
                <a:gs pos="100000">
                  <a:srgbClr val="F2F2F2">
                    <a:lumMod val="25000"/>
                    <a:alpha val="0"/>
                  </a:srgbClr>
                </a:gs>
                <a:gs pos="30000">
                  <a:srgbClr val="000000">
                    <a:lumMod val="85000"/>
                    <a:lumOff val="15000"/>
                  </a:srgbClr>
                </a:gs>
              </a:gsLst>
              <a:lin ang="0" scaled="1"/>
              <a:tileRect/>
            </a:gradFill>
            <a:ln w="25400" algn="ctr">
              <a:gradFill>
                <a:gsLst>
                  <a:gs pos="100000">
                    <a:srgbClr val="F2F2F2">
                      <a:lumMod val="90000"/>
                      <a:alpha val="0"/>
                    </a:srgbClr>
                  </a:gs>
                  <a:gs pos="0">
                    <a:srgbClr val="F2F2F2">
                      <a:lumMod val="75000"/>
                    </a:srgbClr>
                  </a:gs>
                </a:gsLst>
                <a:lin ang="0" scaled="0"/>
              </a:gradFill>
              <a:round/>
              <a:headEnd/>
              <a:tailEnd/>
            </a:ln>
          </p:spPr>
          <p:txBody>
            <a:bodyPr wrap="none" lIns="731520" tIns="27432" anchor="t"/>
            <a:lstStyle/>
            <a:p>
              <a:pPr>
                <a:lnSpc>
                  <a:spcPct val="150000"/>
                </a:lnSpc>
              </a:pPr>
              <a:r>
                <a:rPr lang="en-US" sz="28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Docs</a:t>
              </a:r>
            </a:p>
          </p:txBody>
        </p:sp>
        <p:pic>
          <p:nvPicPr>
            <p:cNvPr id="9" name="Picture 8" descr="keynote-screenshots.png"/>
            <p:cNvPicPr>
              <a:picLocks noChangeAspect="1"/>
            </p:cNvPicPr>
            <p:nvPr/>
          </p:nvPicPr>
          <p:blipFill>
            <a:blip r:embed="rId8" cstate="print">
              <a:lum bright="-10000"/>
              <a:extLst>
                <a:ext uri="{28A0092B-C50C-407E-A947-70E740481C1C}">
                  <a14:useLocalDpi xmlns:a14="http://schemas.microsoft.com/office/drawing/2010/main" xmlns=""/>
                </a:ext>
              </a:extLst>
            </a:blip>
            <a:stretch>
              <a:fillRect/>
            </a:stretch>
          </p:blipFill>
          <p:spPr>
            <a:xfrm>
              <a:off x="849086" y="5601391"/>
              <a:ext cx="539785" cy="608570"/>
            </a:xfrm>
            <a:prstGeom prst="rect">
              <a:avLst/>
            </a:prstGeom>
          </p:spPr>
        </p:pic>
      </p:grpSp>
      <p:sp>
        <p:nvSpPr>
          <p:cNvPr id="2" name="Title 1"/>
          <p:cNvSpPr>
            <a:spLocks noGrp="1"/>
          </p:cNvSpPr>
          <p:nvPr>
            <p:ph type="title"/>
          </p:nvPr>
        </p:nvSpPr>
        <p:spPr/>
        <p:txBody>
          <a:bodyPr/>
          <a:lstStyle/>
          <a:p>
            <a:r>
              <a:rPr lang="en-CA" dirty="0" smtClean="0"/>
              <a:t>Mylyn Evolution</a:t>
            </a:r>
            <a:endParaRPr lang="en-CA" dirty="0"/>
          </a:p>
        </p:txBody>
      </p:sp>
      <p:sp>
        <p:nvSpPr>
          <p:cNvPr id="6" name="AutoShape 19"/>
          <p:cNvSpPr>
            <a:spLocks noChangeArrowheads="1"/>
          </p:cNvSpPr>
          <p:nvPr/>
        </p:nvSpPr>
        <p:spPr bwMode="auto">
          <a:xfrm>
            <a:off x="3811514" y="20707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Java</a:t>
            </a:r>
          </a:p>
        </p:txBody>
      </p:sp>
      <p:sp>
        <p:nvSpPr>
          <p:cNvPr id="22" name="AutoShape 19"/>
          <p:cNvSpPr>
            <a:spLocks noChangeArrowheads="1"/>
          </p:cNvSpPr>
          <p:nvPr/>
        </p:nvSpPr>
        <p:spPr bwMode="auto">
          <a:xfrm>
            <a:off x="5564115" y="2070795"/>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C/C++</a:t>
            </a:r>
          </a:p>
        </p:txBody>
      </p:sp>
      <p:sp>
        <p:nvSpPr>
          <p:cNvPr id="25" name="AutoShape 19"/>
          <p:cNvSpPr>
            <a:spLocks noChangeArrowheads="1"/>
          </p:cNvSpPr>
          <p:nvPr/>
        </p:nvSpPr>
        <p:spPr bwMode="auto">
          <a:xfrm>
            <a:off x="3811514" y="2985195"/>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CVS</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26" name="AutoShape 19"/>
          <p:cNvSpPr>
            <a:spLocks noChangeArrowheads="1"/>
          </p:cNvSpPr>
          <p:nvPr/>
        </p:nvSpPr>
        <p:spPr bwMode="auto">
          <a:xfrm>
            <a:off x="5564115" y="2985195"/>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27" name="AutoShape 19"/>
          <p:cNvSpPr>
            <a:spLocks noChangeArrowheads="1"/>
          </p:cNvSpPr>
          <p:nvPr/>
        </p:nvSpPr>
        <p:spPr bwMode="auto">
          <a:xfrm>
            <a:off x="3791757" y="4824077"/>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Hudson </a:t>
            </a:r>
          </a:p>
        </p:txBody>
      </p:sp>
      <p:sp>
        <p:nvSpPr>
          <p:cNvPr id="29" name="AutoShape 19"/>
          <p:cNvSpPr>
            <a:spLocks noChangeArrowheads="1"/>
          </p:cNvSpPr>
          <p:nvPr/>
        </p:nvSpPr>
        <p:spPr bwMode="auto">
          <a:xfrm>
            <a:off x="3791757" y="3843864"/>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WikiText</a:t>
            </a:r>
          </a:p>
        </p:txBody>
      </p:sp>
      <p:sp>
        <p:nvSpPr>
          <p:cNvPr id="30" name="AutoShape 19"/>
          <p:cNvSpPr>
            <a:spLocks noChangeArrowheads="1"/>
          </p:cNvSpPr>
          <p:nvPr/>
        </p:nvSpPr>
        <p:spPr bwMode="auto">
          <a:xfrm>
            <a:off x="5544358" y="3843864"/>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RichText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39" name="AutoShape 19"/>
          <p:cNvSpPr>
            <a:spLocks noChangeArrowheads="1"/>
          </p:cNvSpPr>
          <p:nvPr/>
        </p:nvSpPr>
        <p:spPr bwMode="auto">
          <a:xfrm>
            <a:off x="7153431" y="2985195"/>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p>
        </p:txBody>
      </p:sp>
      <p:sp>
        <p:nvSpPr>
          <p:cNvPr id="40" name="AutoShape 19"/>
          <p:cNvSpPr>
            <a:spLocks noChangeArrowheads="1"/>
          </p:cNvSpPr>
          <p:nvPr/>
        </p:nvSpPr>
        <p:spPr bwMode="auto">
          <a:xfrm>
            <a:off x="5544359" y="4832586"/>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OSLC</a:t>
            </a:r>
          </a:p>
        </p:txBody>
      </p:sp>
      <p:sp>
        <p:nvSpPr>
          <p:cNvPr id="35" name="AutoShape 19"/>
          <p:cNvSpPr>
            <a:spLocks noChangeArrowheads="1"/>
          </p:cNvSpPr>
          <p:nvPr/>
        </p:nvSpPr>
        <p:spPr bwMode="auto">
          <a:xfrm>
            <a:off x="7153431" y="5735711"/>
            <a:ext cx="8926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IEEE</a:t>
            </a:r>
          </a:p>
        </p:txBody>
      </p:sp>
      <p:sp>
        <p:nvSpPr>
          <p:cNvPr id="37" name="AutoShape 19"/>
          <p:cNvSpPr>
            <a:spLocks noChangeArrowheads="1"/>
          </p:cNvSpPr>
          <p:nvPr/>
        </p:nvSpPr>
        <p:spPr bwMode="auto">
          <a:xfrm>
            <a:off x="3786095" y="5735711"/>
            <a:ext cx="1600200"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Tasks</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
        <p:nvSpPr>
          <p:cNvPr id="38" name="AutoShape 19"/>
          <p:cNvSpPr>
            <a:spLocks noChangeArrowheads="1"/>
          </p:cNvSpPr>
          <p:nvPr/>
        </p:nvSpPr>
        <p:spPr bwMode="auto">
          <a:xfrm>
            <a:off x="5538696" y="5735711"/>
            <a:ext cx="1426029" cy="457200"/>
          </a:xfrm>
          <a:prstGeom prst="roundRect">
            <a:avLst>
              <a:gd name="adj" fmla="val 7861"/>
            </a:avLst>
          </a:prstGeom>
          <a:gradFill flip="none" rotWithShape="1">
            <a:gsLst>
              <a:gs pos="64000">
                <a:srgbClr val="F2F2F2">
                  <a:lumMod val="10000"/>
                </a:srgbClr>
              </a:gs>
              <a:gs pos="12000">
                <a:srgbClr val="000000">
                  <a:lumMod val="75000"/>
                  <a:lumOff val="25000"/>
                </a:srgbClr>
              </a:gs>
            </a:gsLst>
            <a:lin ang="5400000" scaled="1"/>
            <a:tileRect/>
          </a:gradFill>
          <a:ln w="25400" algn="ctr">
            <a:solidFill>
              <a:srgbClr val="8E8E8E"/>
            </a:solidFill>
            <a:round/>
            <a:headEnd/>
            <a:tailEnd/>
          </a:ln>
        </p:spPr>
        <p:txBody>
          <a:bodyPr wrap="none" lIns="98404" tIns="0" rIns="98404" bIns="49203" anchor="ctr"/>
          <a:lstStyle/>
          <a:p>
            <a:pPr algn="ctr">
              <a:lnSpc>
                <a:spcPct val="150000"/>
              </a:lnSpc>
            </a:pPr>
            <a:r>
              <a:rPr lang="en-US" sz="2200" b="1" kern="0" dirty="0" err="1" smtClean="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rPr>
              <a:t>Gerrit</a:t>
            </a:r>
            <a:endParaRPr lang="en-US" sz="2200" b="1" kern="0" dirty="0">
              <a:gradFill flip="none" rotWithShape="1">
                <a:gsLst>
                  <a:gs pos="0">
                    <a:srgbClr val="F2F2F2">
                      <a:lumMod val="75000"/>
                    </a:srgbClr>
                  </a:gs>
                  <a:gs pos="50000">
                    <a:srgbClr val="F2F2F2">
                      <a:lumMod val="90000"/>
                    </a:srgbClr>
                  </a:gs>
                  <a:gs pos="100000">
                    <a:srgbClr val="F2F2F2"/>
                  </a:gs>
                </a:gsLst>
                <a:lin ang="16200000" scaled="1"/>
                <a:tileRect/>
              </a:gradFill>
              <a:latin typeface="Century Gothic" pitchFamily="34" charset="0"/>
            </a:endParaRPr>
          </a:p>
        </p:txBody>
      </p:sp>
    </p:spTree>
    <p:extLst>
      <p:ext uri="{BB962C8B-B14F-4D97-AF65-F5344CB8AC3E}">
        <p14:creationId xmlns:p14="http://schemas.microsoft.com/office/powerpoint/2010/main" xmlns="" val="1573040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20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20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20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20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20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20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20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20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4" grpId="0" animBg="1"/>
      <p:bldP spid="6" grpId="0" animBg="1"/>
      <p:bldP spid="22" grpId="0" animBg="1"/>
      <p:bldP spid="25" grpId="0" animBg="1"/>
      <p:bldP spid="26" grpId="0" animBg="1"/>
      <p:bldP spid="27" grpId="0" animBg="1"/>
      <p:bldP spid="29" grpId="0" animBg="1"/>
      <p:bldP spid="30" grpId="0" animBg="1"/>
      <p:bldP spid="39" grpId="0" animBg="1"/>
      <p:bldP spid="40" grpId="0" animBg="1"/>
      <p:bldP spid="35"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A distributed version control system originally built for the Linux kernel</a:t>
            </a:r>
          </a:p>
          <a:p>
            <a:pPr marL="342900" indent="-342900">
              <a:buFont typeface="Arial" pitchFamily="34" charset="0"/>
              <a:buChar char="•"/>
            </a:pPr>
            <a:r>
              <a:rPr lang="en-US" dirty="0" smtClean="0"/>
              <a:t>Offline support</a:t>
            </a:r>
          </a:p>
          <a:p>
            <a:pPr marL="612775" lvl="2" indent="-342900">
              <a:buFont typeface="Arial" pitchFamily="34" charset="0"/>
              <a:buChar char="•"/>
            </a:pPr>
            <a:r>
              <a:rPr lang="en-US" dirty="0" smtClean="0"/>
              <a:t>Local repository clone contains full history</a:t>
            </a:r>
          </a:p>
          <a:p>
            <a:pPr marL="612775" lvl="2" indent="-342900">
              <a:buFont typeface="Arial" pitchFamily="34" charset="0"/>
              <a:buChar char="•"/>
            </a:pPr>
            <a:r>
              <a:rPr lang="en-US" dirty="0" smtClean="0"/>
              <a:t>Easy branching and merging</a:t>
            </a:r>
          </a:p>
          <a:p>
            <a:pPr marL="612775" lvl="2" indent="-342900">
              <a:buFont typeface="Arial" pitchFamily="34" charset="0"/>
              <a:buChar char="•"/>
            </a:pPr>
            <a:r>
              <a:rPr lang="en-US" dirty="0" smtClean="0"/>
              <a:t>Typical workflow: commit, fetch, merge/rebase, push</a:t>
            </a:r>
          </a:p>
          <a:p>
            <a:pPr marL="612775" lvl="2" indent="-342900">
              <a:buFont typeface="Arial" pitchFamily="34" charset="0"/>
              <a:buChar char="•"/>
            </a:pPr>
            <a:endParaRPr lang="en-US" dirty="0" smtClean="0"/>
          </a:p>
          <a:p>
            <a:pPr marL="342900" indent="-342900">
              <a:buFont typeface="Arial" pitchFamily="34" charset="0"/>
              <a:buChar char="•"/>
            </a:pPr>
            <a:r>
              <a:rPr lang="en-US" dirty="0" err="1" smtClean="0"/>
              <a:t>EGit</a:t>
            </a:r>
            <a:r>
              <a:rPr lang="en-US" dirty="0" smtClean="0"/>
              <a:t> is an Eclipse team provider for Git</a:t>
            </a:r>
          </a:p>
          <a:p>
            <a:pPr marL="342900" indent="-342900">
              <a:buFont typeface="Arial" pitchFamily="34" charset="0"/>
              <a:buChar char="•"/>
            </a:pPr>
            <a:r>
              <a:rPr lang="en-US" dirty="0" smtClean="0"/>
              <a:t>JGit is a lightweight Java library implementing Git</a:t>
            </a:r>
          </a:p>
        </p:txBody>
      </p:sp>
      <p:pic>
        <p:nvPicPr>
          <p:cNvPr id="4" name="Picture 7"/>
          <p:cNvPicPr>
            <a:picLocks noChangeAspect="1" noChangeArrowheads="1"/>
          </p:cNvPicPr>
          <p:nvPr/>
        </p:nvPicPr>
        <p:blipFill>
          <a:blip r:embed="rId3" cstate="print"/>
          <a:srcRect/>
          <a:stretch>
            <a:fillRect/>
          </a:stretch>
        </p:blipFill>
        <p:spPr bwMode="auto">
          <a:xfrm>
            <a:off x="8101013" y="419100"/>
            <a:ext cx="896937" cy="514350"/>
          </a:xfrm>
          <a:prstGeom prst="rect">
            <a:avLst/>
          </a:prstGeom>
          <a:noFill/>
          <a:ln w="9525">
            <a:noFill/>
            <a:miter lim="800000"/>
            <a:headEnd/>
            <a:tailEnd/>
          </a:ln>
        </p:spPr>
      </p:pic>
      <p:grpSp>
        <p:nvGrpSpPr>
          <p:cNvPr id="41" name="Group 40"/>
          <p:cNvGrpSpPr/>
          <p:nvPr/>
        </p:nvGrpSpPr>
        <p:grpSpPr>
          <a:xfrm>
            <a:off x="5318543" y="2294965"/>
            <a:ext cx="3576033" cy="2641413"/>
            <a:chOff x="4805363" y="3086100"/>
            <a:chExt cx="5102225" cy="3768725"/>
          </a:xfrm>
        </p:grpSpPr>
        <p:pic>
          <p:nvPicPr>
            <p:cNvPr id="6" name="Picture 29"/>
            <p:cNvPicPr>
              <a:picLocks noChangeAspect="1" noChangeArrowheads="1"/>
            </p:cNvPicPr>
            <p:nvPr/>
          </p:nvPicPr>
          <p:blipFill>
            <a:blip r:embed="rId4" cstate="print"/>
            <a:srcRect/>
            <a:stretch>
              <a:fillRect/>
            </a:stretch>
          </p:blipFill>
          <p:spPr bwMode="auto">
            <a:xfrm>
              <a:off x="7016750" y="6419850"/>
              <a:ext cx="434975" cy="434975"/>
            </a:xfrm>
            <a:prstGeom prst="rect">
              <a:avLst/>
            </a:prstGeom>
            <a:noFill/>
            <a:ln w="9525">
              <a:noFill/>
              <a:miter lim="800000"/>
              <a:headEnd/>
              <a:tailEnd/>
            </a:ln>
          </p:spPr>
        </p:pic>
        <p:sp>
          <p:nvSpPr>
            <p:cNvPr id="7" name="Text Box 30"/>
            <p:cNvSpPr txBox="1">
              <a:spLocks noChangeArrowheads="1"/>
            </p:cNvSpPr>
            <p:nvPr/>
          </p:nvSpPr>
          <p:spPr bwMode="auto">
            <a:xfrm>
              <a:off x="7097713" y="6560106"/>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A</a:t>
              </a:r>
            </a:p>
          </p:txBody>
        </p:sp>
        <p:pic>
          <p:nvPicPr>
            <p:cNvPr id="8" name="Picture 31"/>
            <p:cNvPicPr>
              <a:picLocks noChangeAspect="1" noChangeArrowheads="1"/>
            </p:cNvPicPr>
            <p:nvPr/>
          </p:nvPicPr>
          <p:blipFill>
            <a:blip r:embed="rId4" cstate="print"/>
            <a:srcRect/>
            <a:stretch>
              <a:fillRect/>
            </a:stretch>
          </p:blipFill>
          <p:spPr bwMode="auto">
            <a:xfrm>
              <a:off x="7016750" y="5626100"/>
              <a:ext cx="434975" cy="434975"/>
            </a:xfrm>
            <a:prstGeom prst="rect">
              <a:avLst/>
            </a:prstGeom>
            <a:noFill/>
            <a:ln w="9525">
              <a:noFill/>
              <a:miter lim="800000"/>
              <a:headEnd/>
              <a:tailEnd/>
            </a:ln>
          </p:spPr>
        </p:pic>
        <p:sp>
          <p:nvSpPr>
            <p:cNvPr id="9" name="Text Box 32"/>
            <p:cNvSpPr txBox="1">
              <a:spLocks noChangeArrowheads="1"/>
            </p:cNvSpPr>
            <p:nvPr/>
          </p:nvSpPr>
          <p:spPr bwMode="auto">
            <a:xfrm>
              <a:off x="7097713" y="5766356"/>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B</a:t>
              </a:r>
            </a:p>
          </p:txBody>
        </p:sp>
        <p:pic>
          <p:nvPicPr>
            <p:cNvPr id="10" name="Picture 33"/>
            <p:cNvPicPr>
              <a:picLocks noChangeAspect="1" noChangeArrowheads="1"/>
            </p:cNvPicPr>
            <p:nvPr/>
          </p:nvPicPr>
          <p:blipFill>
            <a:blip r:embed="rId5" cstate="print"/>
            <a:srcRect/>
            <a:stretch>
              <a:fillRect/>
            </a:stretch>
          </p:blipFill>
          <p:spPr bwMode="auto">
            <a:xfrm>
              <a:off x="7016750" y="4759325"/>
              <a:ext cx="434975" cy="434975"/>
            </a:xfrm>
            <a:prstGeom prst="rect">
              <a:avLst/>
            </a:prstGeom>
            <a:noFill/>
            <a:ln w="9525">
              <a:noFill/>
              <a:miter lim="800000"/>
              <a:headEnd/>
              <a:tailEnd/>
            </a:ln>
          </p:spPr>
        </p:pic>
        <p:sp>
          <p:nvSpPr>
            <p:cNvPr id="11" name="Text Box 34"/>
            <p:cNvSpPr txBox="1">
              <a:spLocks noChangeArrowheads="1"/>
            </p:cNvSpPr>
            <p:nvPr/>
          </p:nvSpPr>
          <p:spPr bwMode="auto">
            <a:xfrm>
              <a:off x="7097713" y="4893231"/>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C</a:t>
              </a:r>
            </a:p>
          </p:txBody>
        </p:sp>
        <p:pic>
          <p:nvPicPr>
            <p:cNvPr id="12" name="Picture 35"/>
            <p:cNvPicPr>
              <a:picLocks noChangeAspect="1" noChangeArrowheads="1"/>
            </p:cNvPicPr>
            <p:nvPr/>
          </p:nvPicPr>
          <p:blipFill>
            <a:blip r:embed="rId6" cstate="print"/>
            <a:srcRect/>
            <a:stretch>
              <a:fillRect/>
            </a:stretch>
          </p:blipFill>
          <p:spPr bwMode="auto">
            <a:xfrm>
              <a:off x="7229475" y="6038850"/>
              <a:ext cx="22225" cy="414338"/>
            </a:xfrm>
            <a:prstGeom prst="rect">
              <a:avLst/>
            </a:prstGeom>
            <a:noFill/>
            <a:ln w="9525">
              <a:noFill/>
              <a:miter lim="800000"/>
              <a:headEnd/>
              <a:tailEnd/>
            </a:ln>
          </p:spPr>
        </p:pic>
        <p:pic>
          <p:nvPicPr>
            <p:cNvPr id="13" name="Picture 36"/>
            <p:cNvPicPr>
              <a:picLocks noChangeAspect="1" noChangeArrowheads="1"/>
            </p:cNvPicPr>
            <p:nvPr/>
          </p:nvPicPr>
          <p:blipFill>
            <a:blip r:embed="rId7" cstate="print"/>
            <a:srcRect/>
            <a:stretch>
              <a:fillRect/>
            </a:stretch>
          </p:blipFill>
          <p:spPr bwMode="auto">
            <a:xfrm>
              <a:off x="7229475" y="5172075"/>
              <a:ext cx="22225" cy="476250"/>
            </a:xfrm>
            <a:prstGeom prst="rect">
              <a:avLst/>
            </a:prstGeom>
            <a:noFill/>
            <a:ln w="9525">
              <a:noFill/>
              <a:miter lim="800000"/>
              <a:headEnd/>
              <a:tailEnd/>
            </a:ln>
          </p:spPr>
        </p:pic>
        <p:pic>
          <p:nvPicPr>
            <p:cNvPr id="14" name="Picture 37"/>
            <p:cNvPicPr>
              <a:picLocks noChangeAspect="1" noChangeArrowheads="1"/>
            </p:cNvPicPr>
            <p:nvPr/>
          </p:nvPicPr>
          <p:blipFill>
            <a:blip r:embed="rId8" cstate="print"/>
            <a:srcRect/>
            <a:stretch>
              <a:fillRect/>
            </a:stretch>
          </p:blipFill>
          <p:spPr bwMode="auto">
            <a:xfrm>
              <a:off x="6086475" y="3097213"/>
              <a:ext cx="561975" cy="434975"/>
            </a:xfrm>
            <a:prstGeom prst="rect">
              <a:avLst/>
            </a:prstGeom>
            <a:noFill/>
            <a:ln w="9525">
              <a:noFill/>
              <a:miter lim="800000"/>
              <a:headEnd/>
              <a:tailEnd/>
            </a:ln>
          </p:spPr>
        </p:pic>
        <p:sp>
          <p:nvSpPr>
            <p:cNvPr id="15" name="Text Box 38"/>
            <p:cNvSpPr txBox="1">
              <a:spLocks noChangeArrowheads="1"/>
            </p:cNvSpPr>
            <p:nvPr/>
          </p:nvSpPr>
          <p:spPr bwMode="auto">
            <a:xfrm>
              <a:off x="6143625" y="3227841"/>
              <a:ext cx="449263"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1.0</a:t>
              </a:r>
            </a:p>
          </p:txBody>
        </p:sp>
        <p:pic>
          <p:nvPicPr>
            <p:cNvPr id="16" name="Picture 39"/>
            <p:cNvPicPr>
              <a:picLocks noChangeAspect="1" noChangeArrowheads="1"/>
            </p:cNvPicPr>
            <p:nvPr/>
          </p:nvPicPr>
          <p:blipFill>
            <a:blip r:embed="rId9" cstate="print"/>
            <a:srcRect/>
            <a:stretch>
              <a:fillRect/>
            </a:stretch>
          </p:blipFill>
          <p:spPr bwMode="auto">
            <a:xfrm>
              <a:off x="6635750" y="3255963"/>
              <a:ext cx="414338" cy="106362"/>
            </a:xfrm>
            <a:prstGeom prst="rect">
              <a:avLst/>
            </a:prstGeom>
            <a:noFill/>
            <a:ln w="9525">
              <a:noFill/>
              <a:miter lim="800000"/>
              <a:headEnd/>
              <a:tailEnd/>
            </a:ln>
          </p:spPr>
        </p:pic>
        <p:pic>
          <p:nvPicPr>
            <p:cNvPr id="17" name="Picture 40"/>
            <p:cNvPicPr>
              <a:picLocks noChangeAspect="1" noChangeArrowheads="1"/>
            </p:cNvPicPr>
            <p:nvPr/>
          </p:nvPicPr>
          <p:blipFill>
            <a:blip r:embed="rId5" cstate="print"/>
            <a:srcRect/>
            <a:stretch>
              <a:fillRect/>
            </a:stretch>
          </p:blipFill>
          <p:spPr bwMode="auto">
            <a:xfrm>
              <a:off x="7016750" y="3965575"/>
              <a:ext cx="434975" cy="434975"/>
            </a:xfrm>
            <a:prstGeom prst="rect">
              <a:avLst/>
            </a:prstGeom>
            <a:noFill/>
            <a:ln w="9525">
              <a:noFill/>
              <a:miter lim="800000"/>
              <a:headEnd/>
              <a:tailEnd/>
            </a:ln>
          </p:spPr>
        </p:pic>
        <p:sp>
          <p:nvSpPr>
            <p:cNvPr id="18" name="Text Box 41"/>
            <p:cNvSpPr txBox="1">
              <a:spLocks noChangeArrowheads="1"/>
            </p:cNvSpPr>
            <p:nvPr/>
          </p:nvSpPr>
          <p:spPr bwMode="auto">
            <a:xfrm>
              <a:off x="7097713" y="4099481"/>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dirty="0" smtClean="0">
                  <a:solidFill>
                    <a:srgbClr val="000000"/>
                  </a:solidFill>
                  <a:latin typeface="Arial" charset="0"/>
                </a:rPr>
                <a:t>D</a:t>
              </a:r>
            </a:p>
          </p:txBody>
        </p:sp>
        <p:pic>
          <p:nvPicPr>
            <p:cNvPr id="19" name="Picture 42"/>
            <p:cNvPicPr>
              <a:picLocks noChangeAspect="1" noChangeArrowheads="1"/>
            </p:cNvPicPr>
            <p:nvPr/>
          </p:nvPicPr>
          <p:blipFill>
            <a:blip r:embed="rId10" cstate="print"/>
            <a:srcRect/>
            <a:stretch>
              <a:fillRect/>
            </a:stretch>
          </p:blipFill>
          <p:spPr bwMode="auto">
            <a:xfrm>
              <a:off x="7229475" y="4367213"/>
              <a:ext cx="22225" cy="414337"/>
            </a:xfrm>
            <a:prstGeom prst="rect">
              <a:avLst/>
            </a:prstGeom>
            <a:noFill/>
            <a:ln w="9525">
              <a:noFill/>
              <a:miter lim="800000"/>
              <a:headEnd/>
              <a:tailEnd/>
            </a:ln>
          </p:spPr>
        </p:pic>
        <p:pic>
          <p:nvPicPr>
            <p:cNvPr id="20" name="Picture 43"/>
            <p:cNvPicPr>
              <a:picLocks noChangeAspect="1" noChangeArrowheads="1"/>
            </p:cNvPicPr>
            <p:nvPr/>
          </p:nvPicPr>
          <p:blipFill>
            <a:blip r:embed="rId5" cstate="print"/>
            <a:srcRect/>
            <a:stretch>
              <a:fillRect/>
            </a:stretch>
          </p:blipFill>
          <p:spPr bwMode="auto">
            <a:xfrm>
              <a:off x="7810500" y="4759325"/>
              <a:ext cx="434975" cy="434975"/>
            </a:xfrm>
            <a:prstGeom prst="rect">
              <a:avLst/>
            </a:prstGeom>
            <a:noFill/>
            <a:ln w="9525">
              <a:noFill/>
              <a:miter lim="800000"/>
              <a:headEnd/>
              <a:tailEnd/>
            </a:ln>
          </p:spPr>
        </p:pic>
        <p:sp>
          <p:nvSpPr>
            <p:cNvPr id="21" name="Text Box 44"/>
            <p:cNvSpPr txBox="1">
              <a:spLocks noChangeArrowheads="1"/>
            </p:cNvSpPr>
            <p:nvPr/>
          </p:nvSpPr>
          <p:spPr bwMode="auto">
            <a:xfrm>
              <a:off x="7891463" y="4893231"/>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E</a:t>
              </a:r>
            </a:p>
          </p:txBody>
        </p:sp>
        <p:pic>
          <p:nvPicPr>
            <p:cNvPr id="22" name="Picture 45"/>
            <p:cNvPicPr>
              <a:picLocks noChangeAspect="1" noChangeArrowheads="1"/>
            </p:cNvPicPr>
            <p:nvPr/>
          </p:nvPicPr>
          <p:blipFill>
            <a:blip r:embed="rId5" cstate="print"/>
            <a:srcRect/>
            <a:stretch>
              <a:fillRect/>
            </a:stretch>
          </p:blipFill>
          <p:spPr bwMode="auto">
            <a:xfrm>
              <a:off x="7810500" y="3965575"/>
              <a:ext cx="434975" cy="434975"/>
            </a:xfrm>
            <a:prstGeom prst="rect">
              <a:avLst/>
            </a:prstGeom>
            <a:noFill/>
            <a:ln w="9525">
              <a:noFill/>
              <a:miter lim="800000"/>
              <a:headEnd/>
              <a:tailEnd/>
            </a:ln>
          </p:spPr>
        </p:pic>
        <p:sp>
          <p:nvSpPr>
            <p:cNvPr id="23" name="Text Box 46"/>
            <p:cNvSpPr txBox="1">
              <a:spLocks noChangeArrowheads="1"/>
            </p:cNvSpPr>
            <p:nvPr/>
          </p:nvSpPr>
          <p:spPr bwMode="auto">
            <a:xfrm>
              <a:off x="7891463" y="4099481"/>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F</a:t>
              </a:r>
            </a:p>
          </p:txBody>
        </p:sp>
        <p:pic>
          <p:nvPicPr>
            <p:cNvPr id="24" name="Picture 47"/>
            <p:cNvPicPr>
              <a:picLocks noChangeAspect="1" noChangeArrowheads="1"/>
            </p:cNvPicPr>
            <p:nvPr/>
          </p:nvPicPr>
          <p:blipFill>
            <a:blip r:embed="rId11" cstate="print"/>
            <a:srcRect/>
            <a:stretch>
              <a:fillRect/>
            </a:stretch>
          </p:blipFill>
          <p:spPr bwMode="auto">
            <a:xfrm>
              <a:off x="7366000" y="5108575"/>
              <a:ext cx="530225" cy="603250"/>
            </a:xfrm>
            <a:prstGeom prst="rect">
              <a:avLst/>
            </a:prstGeom>
            <a:noFill/>
            <a:ln w="9525">
              <a:noFill/>
              <a:miter lim="800000"/>
              <a:headEnd/>
              <a:tailEnd/>
            </a:ln>
          </p:spPr>
        </p:pic>
        <p:pic>
          <p:nvPicPr>
            <p:cNvPr id="25" name="Picture 48"/>
            <p:cNvPicPr>
              <a:picLocks noChangeAspect="1" noChangeArrowheads="1"/>
            </p:cNvPicPr>
            <p:nvPr/>
          </p:nvPicPr>
          <p:blipFill>
            <a:blip r:embed="rId10" cstate="print"/>
            <a:srcRect/>
            <a:stretch>
              <a:fillRect/>
            </a:stretch>
          </p:blipFill>
          <p:spPr bwMode="auto">
            <a:xfrm>
              <a:off x="8023225" y="4367213"/>
              <a:ext cx="22225" cy="414337"/>
            </a:xfrm>
            <a:prstGeom prst="rect">
              <a:avLst/>
            </a:prstGeom>
            <a:noFill/>
            <a:ln w="9525">
              <a:noFill/>
              <a:miter lim="800000"/>
              <a:headEnd/>
              <a:tailEnd/>
            </a:ln>
          </p:spPr>
        </p:pic>
        <p:pic>
          <p:nvPicPr>
            <p:cNvPr id="26" name="Picture 49"/>
            <p:cNvPicPr>
              <a:picLocks noChangeAspect="1" noChangeArrowheads="1"/>
            </p:cNvPicPr>
            <p:nvPr/>
          </p:nvPicPr>
          <p:blipFill>
            <a:blip r:embed="rId12" cstate="print"/>
            <a:srcRect/>
            <a:stretch>
              <a:fillRect/>
            </a:stretch>
          </p:blipFill>
          <p:spPr bwMode="auto">
            <a:xfrm>
              <a:off x="4805363" y="3097213"/>
              <a:ext cx="815975" cy="434975"/>
            </a:xfrm>
            <a:prstGeom prst="rect">
              <a:avLst/>
            </a:prstGeom>
            <a:noFill/>
            <a:ln w="9525">
              <a:noFill/>
              <a:miter lim="800000"/>
              <a:headEnd/>
              <a:tailEnd/>
            </a:ln>
          </p:spPr>
        </p:pic>
        <p:sp>
          <p:nvSpPr>
            <p:cNvPr id="27" name="Text Box 50"/>
            <p:cNvSpPr txBox="1">
              <a:spLocks noChangeArrowheads="1"/>
            </p:cNvSpPr>
            <p:nvPr/>
          </p:nvSpPr>
          <p:spPr bwMode="auto">
            <a:xfrm>
              <a:off x="4864099" y="3226253"/>
              <a:ext cx="774701"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HEAD</a:t>
              </a:r>
            </a:p>
          </p:txBody>
        </p:sp>
        <p:pic>
          <p:nvPicPr>
            <p:cNvPr id="28" name="Picture 51"/>
            <p:cNvPicPr>
              <a:picLocks noChangeAspect="1" noChangeArrowheads="1"/>
            </p:cNvPicPr>
            <p:nvPr/>
          </p:nvPicPr>
          <p:blipFill>
            <a:blip r:embed="rId13" cstate="print"/>
            <a:srcRect/>
            <a:stretch>
              <a:fillRect/>
            </a:stretch>
          </p:blipFill>
          <p:spPr bwMode="auto">
            <a:xfrm>
              <a:off x="5599113" y="3255963"/>
              <a:ext cx="498475" cy="106362"/>
            </a:xfrm>
            <a:prstGeom prst="rect">
              <a:avLst/>
            </a:prstGeom>
            <a:noFill/>
            <a:ln w="9525">
              <a:noFill/>
              <a:miter lim="800000"/>
              <a:headEnd/>
              <a:tailEnd/>
            </a:ln>
          </p:spPr>
        </p:pic>
        <p:pic>
          <p:nvPicPr>
            <p:cNvPr id="29" name="Picture 52"/>
            <p:cNvPicPr>
              <a:picLocks noChangeAspect="1" noChangeArrowheads="1"/>
            </p:cNvPicPr>
            <p:nvPr/>
          </p:nvPicPr>
          <p:blipFill>
            <a:blip r:embed="rId14" cstate="print"/>
            <a:srcRect/>
            <a:stretch>
              <a:fillRect/>
            </a:stretch>
          </p:blipFill>
          <p:spPr bwMode="auto">
            <a:xfrm>
              <a:off x="8699500" y="3975100"/>
              <a:ext cx="1208088" cy="425450"/>
            </a:xfrm>
            <a:prstGeom prst="rect">
              <a:avLst/>
            </a:prstGeom>
            <a:noFill/>
            <a:ln w="9525">
              <a:noFill/>
              <a:miter lim="800000"/>
              <a:headEnd/>
              <a:tailEnd/>
            </a:ln>
          </p:spPr>
        </p:pic>
        <p:sp>
          <p:nvSpPr>
            <p:cNvPr id="30" name="Text Box 53"/>
            <p:cNvSpPr txBox="1">
              <a:spLocks noChangeArrowheads="1"/>
            </p:cNvSpPr>
            <p:nvPr/>
          </p:nvSpPr>
          <p:spPr bwMode="auto">
            <a:xfrm>
              <a:off x="8755064" y="4062592"/>
              <a:ext cx="1092200" cy="2294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feature-1</a:t>
              </a:r>
            </a:p>
          </p:txBody>
        </p:sp>
        <p:pic>
          <p:nvPicPr>
            <p:cNvPr id="31" name="Picture 54"/>
            <p:cNvPicPr>
              <a:picLocks noChangeAspect="1" noChangeArrowheads="1"/>
            </p:cNvPicPr>
            <p:nvPr/>
          </p:nvPicPr>
          <p:blipFill>
            <a:blip r:embed="rId15" cstate="print"/>
            <a:srcRect/>
            <a:stretch>
              <a:fillRect/>
            </a:stretch>
          </p:blipFill>
          <p:spPr bwMode="auto">
            <a:xfrm>
              <a:off x="8223250" y="4124325"/>
              <a:ext cx="488950" cy="106363"/>
            </a:xfrm>
            <a:prstGeom prst="rect">
              <a:avLst/>
            </a:prstGeom>
            <a:noFill/>
            <a:ln w="9525">
              <a:noFill/>
              <a:miter lim="800000"/>
              <a:headEnd/>
              <a:tailEnd/>
            </a:ln>
          </p:spPr>
        </p:pic>
        <p:pic>
          <p:nvPicPr>
            <p:cNvPr id="32" name="Picture 55"/>
            <p:cNvPicPr>
              <a:picLocks noChangeAspect="1" noChangeArrowheads="1"/>
            </p:cNvPicPr>
            <p:nvPr/>
          </p:nvPicPr>
          <p:blipFill>
            <a:blip r:embed="rId4" cstate="print"/>
            <a:srcRect/>
            <a:stretch>
              <a:fillRect/>
            </a:stretch>
          </p:blipFill>
          <p:spPr bwMode="auto">
            <a:xfrm>
              <a:off x="7016750" y="3086100"/>
              <a:ext cx="434975" cy="436563"/>
            </a:xfrm>
            <a:prstGeom prst="rect">
              <a:avLst/>
            </a:prstGeom>
            <a:noFill/>
            <a:ln w="9525">
              <a:noFill/>
              <a:miter lim="800000"/>
              <a:headEnd/>
              <a:tailEnd/>
            </a:ln>
          </p:spPr>
        </p:pic>
        <p:sp>
          <p:nvSpPr>
            <p:cNvPr id="33" name="Text Box 56"/>
            <p:cNvSpPr txBox="1">
              <a:spLocks noChangeArrowheads="1"/>
            </p:cNvSpPr>
            <p:nvPr/>
          </p:nvSpPr>
          <p:spPr bwMode="auto">
            <a:xfrm>
              <a:off x="7097713" y="3226356"/>
              <a:ext cx="279400" cy="16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G</a:t>
              </a:r>
            </a:p>
          </p:txBody>
        </p:sp>
        <p:pic>
          <p:nvPicPr>
            <p:cNvPr id="34" name="Picture 57"/>
            <p:cNvPicPr>
              <a:picLocks noChangeAspect="1" noChangeArrowheads="1"/>
            </p:cNvPicPr>
            <p:nvPr/>
          </p:nvPicPr>
          <p:blipFill>
            <a:blip r:embed="rId16" cstate="print"/>
            <a:srcRect/>
            <a:stretch>
              <a:fillRect/>
            </a:stretch>
          </p:blipFill>
          <p:spPr bwMode="auto">
            <a:xfrm>
              <a:off x="7229475" y="3498850"/>
              <a:ext cx="22225" cy="488950"/>
            </a:xfrm>
            <a:prstGeom prst="rect">
              <a:avLst/>
            </a:prstGeom>
            <a:noFill/>
            <a:ln w="9525">
              <a:noFill/>
              <a:miter lim="800000"/>
              <a:headEnd/>
              <a:tailEnd/>
            </a:ln>
          </p:spPr>
        </p:pic>
        <p:pic>
          <p:nvPicPr>
            <p:cNvPr id="35" name="Picture 58"/>
            <p:cNvPicPr>
              <a:picLocks noChangeAspect="1" noChangeArrowheads="1"/>
            </p:cNvPicPr>
            <p:nvPr/>
          </p:nvPicPr>
          <p:blipFill>
            <a:blip r:embed="rId17" cstate="print"/>
            <a:srcRect/>
            <a:stretch>
              <a:fillRect/>
            </a:stretch>
          </p:blipFill>
          <p:spPr bwMode="auto">
            <a:xfrm>
              <a:off x="7356475" y="3435350"/>
              <a:ext cx="550863" cy="647700"/>
            </a:xfrm>
            <a:prstGeom prst="rect">
              <a:avLst/>
            </a:prstGeom>
            <a:noFill/>
            <a:ln w="9525">
              <a:noFill/>
              <a:miter lim="800000"/>
              <a:headEnd/>
              <a:tailEnd/>
            </a:ln>
          </p:spPr>
        </p:pic>
        <p:sp>
          <p:nvSpPr>
            <p:cNvPr id="39" name="Text Box 66"/>
            <p:cNvSpPr txBox="1">
              <a:spLocks noChangeArrowheads="1"/>
            </p:cNvSpPr>
            <p:nvPr/>
          </p:nvSpPr>
          <p:spPr bwMode="auto">
            <a:xfrm>
              <a:off x="6815137" y="3668741"/>
              <a:ext cx="209550" cy="2190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endParaRPr lang="en-US" sz="1050" dirty="0" smtClean="0">
                <a:solidFill>
                  <a:srgbClr val="000000"/>
                </a:solidFill>
                <a:latin typeface="Arial" charset="0"/>
              </a:endParaRP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Jenkins/Hudson</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Continuous Integration Server</a:t>
            </a:r>
          </a:p>
          <a:p>
            <a:pPr marL="342900" lvl="0" indent="-342900">
              <a:buFont typeface="Arial" pitchFamily="34" charset="0"/>
              <a:buChar char="•"/>
            </a:pPr>
            <a:r>
              <a:rPr lang="en-US" dirty="0" smtClean="0"/>
              <a:t>Open source</a:t>
            </a:r>
          </a:p>
          <a:p>
            <a:pPr marL="342900" lvl="0" indent="-342900">
              <a:buFont typeface="Arial" pitchFamily="34" charset="0"/>
              <a:buChar char="•"/>
            </a:pPr>
            <a:r>
              <a:rPr lang="en-US" dirty="0" smtClean="0"/>
              <a:t>Hudson was recently proposed as an Eclipse project</a:t>
            </a:r>
          </a:p>
          <a:p>
            <a:pPr marL="342900" lvl="0" indent="-342900">
              <a:buFont typeface="Arial" pitchFamily="34" charset="0"/>
              <a:buChar char="•"/>
            </a:pPr>
            <a:r>
              <a:rPr lang="en-US" dirty="0" smtClean="0"/>
              <a:t>Jenkins is a fork of Hudson</a:t>
            </a:r>
          </a:p>
          <a:p>
            <a:pPr marL="342900" lvl="0" indent="-342900">
              <a:buFont typeface="Arial" pitchFamily="34" charset="0"/>
              <a:buChar char="•"/>
            </a:pPr>
            <a:r>
              <a:rPr lang="en-US" dirty="0" smtClean="0"/>
              <a:t>Mylyn integrates with both</a:t>
            </a:r>
          </a:p>
        </p:txBody>
      </p:sp>
      <p:pic>
        <p:nvPicPr>
          <p:cNvPr id="6" name="Picture 5" descr="http://farm4.static.flickr.com/3437/3384877145_97b7b495e1_o.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42454" y="474104"/>
            <a:ext cx="403044" cy="4321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Web-based code review system based on JGit</a:t>
            </a:r>
          </a:p>
          <a:p>
            <a:pPr marL="342900" lvl="0" indent="-342900">
              <a:buFont typeface="Arial" pitchFamily="34" charset="0"/>
              <a:buChar char="•"/>
            </a:pPr>
            <a:r>
              <a:rPr lang="en-US" dirty="0" smtClean="0"/>
              <a:t>Open source (Apache License 2.0)</a:t>
            </a:r>
          </a:p>
          <a:p>
            <a:pPr marL="342900" lvl="0" indent="-342900">
              <a:buFont typeface="Arial" pitchFamily="34" charset="0"/>
              <a:buChar char="•"/>
            </a:pPr>
            <a:r>
              <a:rPr lang="en-US" dirty="0" smtClean="0"/>
              <a:t>Serves as a </a:t>
            </a:r>
            <a:r>
              <a:rPr lang="en-US" dirty="0" err="1" smtClean="0"/>
              <a:t>Git</a:t>
            </a:r>
            <a:r>
              <a:rPr lang="en-US" dirty="0" smtClean="0"/>
              <a:t> server adding access control and workflow</a:t>
            </a:r>
          </a:p>
          <a:p>
            <a:pPr marL="342900" lvl="0" indent="-342900">
              <a:buFont typeface="Arial" pitchFamily="34" charset="0"/>
              <a:buChar char="•"/>
            </a:pPr>
            <a:r>
              <a:rPr lang="en-US" dirty="0" smtClean="0"/>
              <a:t>Used by</a:t>
            </a:r>
          </a:p>
          <a:p>
            <a:pPr marL="612775" lvl="2" indent="-342900">
              <a:buFont typeface="Arial" pitchFamily="34" charset="0"/>
              <a:buChar char="•"/>
            </a:pPr>
            <a:r>
              <a:rPr lang="en-US" dirty="0" smtClean="0"/>
              <a:t>Android</a:t>
            </a:r>
          </a:p>
          <a:p>
            <a:pPr marL="612775" lvl="2" indent="-342900">
              <a:buFont typeface="Arial" pitchFamily="34" charset="0"/>
              <a:buChar char="•"/>
            </a:pPr>
            <a:r>
              <a:rPr lang="en-US" dirty="0" smtClean="0"/>
              <a:t>JGit, </a:t>
            </a:r>
            <a:r>
              <a:rPr lang="en-US" dirty="0" err="1" smtClean="0"/>
              <a:t>EGit</a:t>
            </a:r>
            <a:r>
              <a:rPr lang="en-US" dirty="0" smtClean="0"/>
              <a:t> (other Eclipse projects want it…)</a:t>
            </a:r>
          </a:p>
          <a:p>
            <a:pPr marL="612775" lvl="2" indent="-342900">
              <a:buFont typeface="Arial" pitchFamily="34" charset="0"/>
              <a:buChar char="•"/>
            </a:pPr>
            <a:r>
              <a:rPr lang="en-US" dirty="0" smtClean="0"/>
              <a:t>Google</a:t>
            </a:r>
          </a:p>
          <a:p>
            <a:pPr marL="612775" lvl="2" indent="-342900">
              <a:buFont typeface="Arial" pitchFamily="34" charset="0"/>
              <a:buChar char="•"/>
            </a:pPr>
            <a:r>
              <a:rPr lang="en-US" dirty="0" smtClean="0"/>
              <a:t>SAP</a:t>
            </a:r>
          </a:p>
        </p:txBody>
      </p:sp>
      <p:pic>
        <p:nvPicPr>
          <p:cNvPr id="5"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 Workflow</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Master branch contains only reviewed and approved changes</a:t>
            </a:r>
          </a:p>
          <a:p>
            <a:pPr marL="342900" indent="-342900">
              <a:buFont typeface="Arial" pitchFamily="34" charset="0"/>
              <a:buChar char="•"/>
            </a:pPr>
            <a:r>
              <a:rPr lang="en-US" dirty="0" smtClean="0"/>
              <a:t>Each change is based on the master branch to have a stable starting point</a:t>
            </a:r>
          </a:p>
          <a:p>
            <a:pPr marL="342900" indent="-342900">
              <a:buFont typeface="Arial" pitchFamily="34" charset="0"/>
              <a:buChar char="•"/>
            </a:pPr>
            <a:r>
              <a:rPr lang="en-US" dirty="0" smtClean="0"/>
              <a:t>Typical workflow</a:t>
            </a:r>
          </a:p>
          <a:p>
            <a:pPr marL="612775" lvl="2" indent="-342900">
              <a:buFont typeface="Arial" pitchFamily="34" charset="0"/>
              <a:buChar char="•"/>
            </a:pPr>
            <a:r>
              <a:rPr lang="en-US" dirty="0" smtClean="0"/>
              <a:t>Make a change and commit it to your local Git repository</a:t>
            </a:r>
          </a:p>
          <a:p>
            <a:pPr marL="612775" lvl="2" indent="-342900">
              <a:buFont typeface="Arial" pitchFamily="34" charset="0"/>
              <a:buChar char="•"/>
            </a:pPr>
            <a:r>
              <a:rPr lang="en-US" dirty="0" smtClean="0"/>
              <a:t>Push commit to Gerrit</a:t>
            </a:r>
          </a:p>
          <a:p>
            <a:pPr marL="612775" lvl="2" indent="-342900">
              <a:buFont typeface="Arial" pitchFamily="34" charset="0"/>
              <a:buChar char="•"/>
            </a:pPr>
            <a:r>
              <a:rPr lang="en-US" dirty="0" smtClean="0"/>
              <a:t>Invite reviewers</a:t>
            </a:r>
          </a:p>
          <a:p>
            <a:pPr marL="612775" lvl="2" indent="-342900">
              <a:buFont typeface="Arial" pitchFamily="34" charset="0"/>
              <a:buChar char="•"/>
            </a:pPr>
            <a:r>
              <a:rPr lang="en-US" dirty="0" smtClean="0"/>
              <a:t>Comments and discussions in the context of the change</a:t>
            </a:r>
          </a:p>
          <a:p>
            <a:pPr marL="612775" lvl="2" indent="-342900">
              <a:buFont typeface="Arial" pitchFamily="34" charset="0"/>
              <a:buChar char="•"/>
            </a:pPr>
            <a:r>
              <a:rPr lang="en-US" dirty="0" smtClean="0"/>
              <a:t>Fetch it, test it, improve it, …</a:t>
            </a:r>
          </a:p>
          <a:p>
            <a:pPr marL="612775" lvl="2" indent="-342900">
              <a:buFont typeface="Arial" pitchFamily="34" charset="0"/>
              <a:buChar char="•"/>
            </a:pPr>
            <a:r>
              <a:rPr lang="en-US" dirty="0" smtClean="0"/>
              <a:t>Create a new patch set and push to Gerrit (amend commit, old one is replaced)</a:t>
            </a:r>
          </a:p>
          <a:p>
            <a:pPr marL="612775" lvl="2" indent="-342900">
              <a:buFont typeface="Arial" pitchFamily="34" charset="0"/>
              <a:buChar char="•"/>
            </a:pPr>
            <a:r>
              <a:rPr lang="en-US" dirty="0" smtClean="0"/>
              <a:t>Submit to master branch (or abandon it…)</a:t>
            </a:r>
          </a:p>
        </p:txBody>
      </p:sp>
      <p:pic>
        <p:nvPicPr>
          <p:cNvPr id="4"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530</Words>
  <Application>Microsoft Office PowerPoint</Application>
  <PresentationFormat>On-screen Show (4:3)</PresentationFormat>
  <Paragraphs>142</Paragraphs>
  <Slides>15</Slides>
  <Notes>12</Notes>
  <HiddenSlides>3</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SAP_2011_v1.2</vt:lpstr>
      <vt:lpstr>Integrating Git, Gerrit and Jenkins/Hudson with Mylyn</vt:lpstr>
      <vt:lpstr>90% Irrelevant</vt:lpstr>
      <vt:lpstr>Task-Focused Interface</vt:lpstr>
      <vt:lpstr>Mylyn Evolution</vt:lpstr>
      <vt:lpstr>Git</vt:lpstr>
      <vt:lpstr>Jenkins/Hudson</vt:lpstr>
      <vt:lpstr>Gerrit</vt:lpstr>
      <vt:lpstr>Gerrit Workflow</vt:lpstr>
      <vt:lpstr>Demo!</vt:lpstr>
      <vt:lpstr>Slide 10</vt:lpstr>
      <vt:lpstr>Contribute!</vt:lpstr>
      <vt:lpstr>Update Sites for Mylyn 3.5</vt:lpstr>
      <vt:lpstr>Questions?</vt:lpstr>
      <vt:lpstr>Slide 14</vt:lpstr>
      <vt:lpstr>Slide 15</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Sascha Scholz</cp:lastModifiedBy>
  <cp:revision>58</cp:revision>
  <dcterms:created xsi:type="dcterms:W3CDTF">2011-02-17T10:36:00Z</dcterms:created>
  <dcterms:modified xsi:type="dcterms:W3CDTF">2011-06-21T07:33:26Z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