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340" r:id="rId2"/>
    <p:sldId id="284" r:id="rId3"/>
    <p:sldId id="342" r:id="rId4"/>
    <p:sldId id="341" r:id="rId5"/>
    <p:sldId id="310" r:id="rId6"/>
    <p:sldId id="343" r:id="rId7"/>
    <p:sldId id="265" r:id="rId8"/>
    <p:sldId id="339" r:id="rId9"/>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FF0000"/>
    <a:srgbClr val="666666"/>
    <a:srgbClr val="2B3F7B"/>
    <a:srgbClr val="9C277B"/>
    <a:srgbClr val="D4652D"/>
    <a:srgbClr val="9E3039"/>
    <a:srgbClr val="999999"/>
  </p:clrMru>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94690" autoAdjust="0"/>
  </p:normalViewPr>
  <p:slideViewPr>
    <p:cSldViewPr snapToGrid="0" showGuides="1">
      <p:cViewPr varScale="1">
        <p:scale>
          <a:sx n="52" d="100"/>
          <a:sy n="52" d="100"/>
        </p:scale>
        <p:origin x="-1402" y="-91"/>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8" d="100"/>
          <a:sy n="78" d="100"/>
        </p:scale>
        <p:origin x="-2088" y="-6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7" name="Rounded Rectangle 6"/>
          <p:cNvSpPr/>
          <p:nvPr userDrawn="1"/>
        </p:nvSpPr>
        <p:spPr bwMode="gray">
          <a:xfrm rot="900000">
            <a:off x="7311076" y="3348000"/>
            <a:ext cx="1473703"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de-DE" kern="0" smtClean="0">
                <a:solidFill>
                  <a:schemeClr val="bg1"/>
                </a:solidFill>
                <a:ea typeface="Arial Unicode MS" pitchFamily="34" charset="-128"/>
                <a:cs typeface="Arial Unicode MS" pitchFamily="34" charset="-128"/>
                <a:sym typeface="Arial"/>
              </a:rPr>
              <a:t>INTERNAL</a:t>
            </a:r>
            <a:endParaRPr lang="en-US" kern="0" dirty="0" smtClean="0">
              <a:solidFill>
                <a:schemeClr val="bg1"/>
              </a:solidFill>
              <a:ea typeface="Arial Unicode MS" pitchFamily="34" charset="-128"/>
              <a:cs typeface="Arial Unicode MS" pitchFamily="34" charset="-128"/>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
        <p:nvSpPr>
          <p:cNvPr id="7" name="Rounded Rectangle 6"/>
          <p:cNvSpPr/>
          <p:nvPr userDrawn="1"/>
        </p:nvSpPr>
        <p:spPr bwMode="gray">
          <a:xfrm rot="900000">
            <a:off x="7311076" y="3348000"/>
            <a:ext cx="1473703"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de-DE" kern="0" smtClean="0">
                <a:solidFill>
                  <a:schemeClr val="bg1"/>
                </a:solidFill>
                <a:ea typeface="Arial Unicode MS" pitchFamily="34" charset="-128"/>
                <a:cs typeface="Arial Unicode MS" pitchFamily="34" charset="-128"/>
                <a:sym typeface="Arial"/>
              </a:rPr>
              <a:t>INTERNAL</a:t>
            </a:r>
            <a:endParaRPr lang="en-US" kern="0" dirty="0" smtClean="0">
              <a:solidFill>
                <a:schemeClr val="bg1"/>
              </a:solidFill>
              <a:ea typeface="Arial Unicode MS" pitchFamily="34" charset="-128"/>
              <a:cs typeface="Arial Unicode MS" pitchFamily="34" charset="-128"/>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9" name="Information_Classification"/>
          <p:cNvSpPr txBox="1"/>
          <p:nvPr userDrawn="1"/>
        </p:nvSpPr>
        <p:spPr>
          <a:xfrm>
            <a:off x="7797838" y="6611360"/>
            <a:ext cx="495327" cy="153888"/>
          </a:xfrm>
          <a:prstGeom prst="rect">
            <a:avLst/>
          </a:prstGeom>
          <a:noFill/>
        </p:spPr>
        <p:txBody>
          <a:bodyPr vert="horz" wrap="none" lIns="0" tIns="0" rIns="0" bIns="0" rtlCol="0">
            <a:spAutoFit/>
          </a:bodyPr>
          <a:lstStyle/>
          <a:p>
            <a:pPr algn="r" fontAlgn="base">
              <a:spcBef>
                <a:spcPct val="50000"/>
              </a:spcBef>
              <a:spcAft>
                <a:spcPct val="0"/>
              </a:spcAft>
              <a:buClr>
                <a:srgbClr val="F0AB00"/>
              </a:buClr>
              <a:buSzPct val="80000"/>
            </a:pPr>
            <a:r>
              <a:rPr kumimoji="0" lang="de-DE" sz="1000" b="0" i="0" u="none" kern="0" baseline="0" dirty="0" smtClean="0">
                <a:solidFill>
                  <a:srgbClr val="FFFFFF"/>
                </a:solidFill>
                <a:effectLst/>
                <a:latin typeface="Arial"/>
                <a:ea typeface="Arial Unicode MS"/>
                <a:cs typeface="Arial Unicode MS" pitchFamily="34" charset="-128"/>
                <a:sym typeface="Arial"/>
              </a:rPr>
              <a:t>Internal  </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10.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eclipse.org/reviews" TargetMode="External"/><Relationship Id="rId7" Type="http://schemas.openxmlformats.org/officeDocument/2006/relationships/hyperlink" Target="https://wiki.jenkins-ci.org/display/JENKINS/Gerrit+Trigger"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hyperlink" Target="https://review.source.android.com/" TargetMode="External"/><Relationship Id="rId5" Type="http://schemas.openxmlformats.org/officeDocument/2006/relationships/hyperlink" Target="http://www.eclipse.org/egit" TargetMode="External"/><Relationship Id="rId4" Type="http://schemas.openxmlformats.org/officeDocument/2006/relationships/hyperlink" Target="http://www.eclipse.org/mylyn/build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Templates_Guidelines\eOn\Templates\2011\Corporate\PSD_Bilder_rechts\titelbild2.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4000" dirty="0" smtClean="0"/>
              <a:t>Integrating Git, Gerrit and Jenkins/Hudson with Mylyn</a:t>
            </a:r>
            <a:endParaRPr lang="en-US" sz="4000" dirty="0"/>
          </a:p>
        </p:txBody>
      </p:sp>
      <p:sp>
        <p:nvSpPr>
          <p:cNvPr id="3" name="Subtitle 2"/>
          <p:cNvSpPr>
            <a:spLocks noGrp="1"/>
          </p:cNvSpPr>
          <p:nvPr>
            <p:ph type="subTitle" idx="1"/>
          </p:nvPr>
        </p:nvSpPr>
        <p:spPr>
          <a:xfrm>
            <a:off x="414000" y="1499870"/>
            <a:ext cx="6840000" cy="492443"/>
          </a:xfrm>
        </p:spPr>
        <p:txBody>
          <a:bodyPr/>
          <a:lstStyle/>
          <a:p>
            <a:r>
              <a:rPr lang="en-US" dirty="0" smtClean="0"/>
              <a:t/>
            </a:r>
            <a:br>
              <a:rPr lang="en-US" dirty="0" smtClean="0"/>
            </a:br>
            <a:r>
              <a:rPr lang="en-US" dirty="0" smtClean="0"/>
              <a:t>Sascha Scholz (SAP), Steffen Pingel (Tasktop)</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a:t>
            </a:r>
            <a:endParaRPr lang="en-US" dirty="0"/>
          </a:p>
        </p:txBody>
      </p:sp>
      <p:sp>
        <p:nvSpPr>
          <p:cNvPr id="3" name="Text Placeholder 2"/>
          <p:cNvSpPr>
            <a:spLocks noGrp="1"/>
          </p:cNvSpPr>
          <p:nvPr>
            <p:ph type="body" sz="quarter" idx="10"/>
          </p:nvPr>
        </p:nvSpPr>
        <p:spPr/>
        <p:txBody>
          <a:bodyPr/>
          <a:lstStyle/>
          <a:p>
            <a:pPr marL="342900" indent="-342900">
              <a:buFont typeface="Arial" pitchFamily="34" charset="0"/>
              <a:buChar char="•"/>
            </a:pPr>
            <a:r>
              <a:rPr lang="en-US" dirty="0" smtClean="0"/>
              <a:t>A distributed version control system originally built for the Linux kernel</a:t>
            </a:r>
            <a:endParaRPr lang="en-US" dirty="0" smtClean="0"/>
          </a:p>
          <a:p>
            <a:pPr marL="342900" indent="-342900">
              <a:buFont typeface="Arial" pitchFamily="34" charset="0"/>
              <a:buChar char="•"/>
            </a:pPr>
            <a:r>
              <a:rPr lang="en-US" dirty="0" smtClean="0"/>
              <a:t>Offline support</a:t>
            </a:r>
          </a:p>
          <a:p>
            <a:pPr marL="612775" lvl="2" indent="-342900">
              <a:buFont typeface="Arial" pitchFamily="34" charset="0"/>
              <a:buChar char="•"/>
            </a:pPr>
            <a:r>
              <a:rPr lang="en-US" dirty="0" smtClean="0"/>
              <a:t>Local </a:t>
            </a:r>
            <a:r>
              <a:rPr lang="en-US" dirty="0" smtClean="0"/>
              <a:t>repository clone contains full </a:t>
            </a:r>
            <a:r>
              <a:rPr lang="en-US" dirty="0" smtClean="0"/>
              <a:t>history</a:t>
            </a:r>
            <a:endParaRPr lang="en-US" dirty="0" smtClean="0"/>
          </a:p>
          <a:p>
            <a:pPr marL="612775" lvl="2" indent="-342900">
              <a:buFont typeface="Arial" pitchFamily="34" charset="0"/>
              <a:buChar char="•"/>
            </a:pPr>
            <a:r>
              <a:rPr lang="en-US" dirty="0" smtClean="0"/>
              <a:t>Easy branching and merging</a:t>
            </a:r>
          </a:p>
          <a:p>
            <a:pPr marL="612775" lvl="2" indent="-342900">
              <a:buFont typeface="Arial" pitchFamily="34" charset="0"/>
              <a:buChar char="•"/>
            </a:pPr>
            <a:r>
              <a:rPr lang="en-US" dirty="0" smtClean="0"/>
              <a:t>Typical workflow: commit, fetch, merge/rebase, push</a:t>
            </a:r>
          </a:p>
          <a:p>
            <a:pPr marL="612775" lvl="2" indent="-342900">
              <a:buFont typeface="Arial" pitchFamily="34" charset="0"/>
              <a:buChar char="•"/>
            </a:pPr>
            <a:endParaRPr lang="en-US" dirty="0" smtClean="0"/>
          </a:p>
          <a:p>
            <a:pPr marL="342900" indent="-342900">
              <a:buFont typeface="Arial" pitchFamily="34" charset="0"/>
              <a:buChar char="•"/>
            </a:pPr>
            <a:r>
              <a:rPr lang="en-US" dirty="0" err="1" smtClean="0"/>
              <a:t>EGit</a:t>
            </a:r>
            <a:r>
              <a:rPr lang="en-US" dirty="0" smtClean="0"/>
              <a:t> is an Eclipse team provider for Git</a:t>
            </a:r>
          </a:p>
          <a:p>
            <a:pPr marL="342900" indent="-342900">
              <a:buFont typeface="Arial" pitchFamily="34" charset="0"/>
              <a:buChar char="•"/>
            </a:pPr>
            <a:r>
              <a:rPr lang="en-US" dirty="0" smtClean="0"/>
              <a:t>JGit is a lightweight Java library implementing Git</a:t>
            </a:r>
            <a:endParaRPr lang="en-US" dirty="0" smtClean="0"/>
          </a:p>
        </p:txBody>
      </p:sp>
      <p:pic>
        <p:nvPicPr>
          <p:cNvPr id="4" name="Picture 7"/>
          <p:cNvPicPr>
            <a:picLocks noChangeAspect="1" noChangeArrowheads="1"/>
          </p:cNvPicPr>
          <p:nvPr/>
        </p:nvPicPr>
        <p:blipFill>
          <a:blip r:embed="rId3" cstate="print"/>
          <a:srcRect/>
          <a:stretch>
            <a:fillRect/>
          </a:stretch>
        </p:blipFill>
        <p:spPr bwMode="auto">
          <a:xfrm>
            <a:off x="8101013" y="419100"/>
            <a:ext cx="896937" cy="514350"/>
          </a:xfrm>
          <a:prstGeom prst="rect">
            <a:avLst/>
          </a:prstGeom>
          <a:noFill/>
          <a:ln w="9525">
            <a:noFill/>
            <a:miter lim="800000"/>
            <a:headEnd/>
            <a:tailEnd/>
          </a:ln>
        </p:spPr>
      </p:pic>
      <p:grpSp>
        <p:nvGrpSpPr>
          <p:cNvPr id="41" name="Group 40"/>
          <p:cNvGrpSpPr/>
          <p:nvPr/>
        </p:nvGrpSpPr>
        <p:grpSpPr>
          <a:xfrm>
            <a:off x="5318543" y="2294965"/>
            <a:ext cx="3576033" cy="2641413"/>
            <a:chOff x="4805363" y="3086100"/>
            <a:chExt cx="5102225" cy="3768725"/>
          </a:xfrm>
        </p:grpSpPr>
        <p:pic>
          <p:nvPicPr>
            <p:cNvPr id="6" name="Picture 29"/>
            <p:cNvPicPr>
              <a:picLocks noChangeAspect="1" noChangeArrowheads="1"/>
            </p:cNvPicPr>
            <p:nvPr/>
          </p:nvPicPr>
          <p:blipFill>
            <a:blip r:embed="rId4" cstate="print"/>
            <a:srcRect/>
            <a:stretch>
              <a:fillRect/>
            </a:stretch>
          </p:blipFill>
          <p:spPr bwMode="auto">
            <a:xfrm>
              <a:off x="7016750" y="6419850"/>
              <a:ext cx="434975" cy="434975"/>
            </a:xfrm>
            <a:prstGeom prst="rect">
              <a:avLst/>
            </a:prstGeom>
            <a:noFill/>
            <a:ln w="9525">
              <a:noFill/>
              <a:miter lim="800000"/>
              <a:headEnd/>
              <a:tailEnd/>
            </a:ln>
          </p:spPr>
        </p:pic>
        <p:sp>
          <p:nvSpPr>
            <p:cNvPr id="7" name="Text Box 30"/>
            <p:cNvSpPr txBox="1">
              <a:spLocks noChangeArrowheads="1"/>
            </p:cNvSpPr>
            <p:nvPr/>
          </p:nvSpPr>
          <p:spPr bwMode="auto">
            <a:xfrm>
              <a:off x="7097713" y="6560106"/>
              <a:ext cx="279400" cy="160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r>
                <a:rPr lang="en-US" sz="1100" smtClean="0">
                  <a:solidFill>
                    <a:srgbClr val="000000"/>
                  </a:solidFill>
                  <a:latin typeface="Arial" charset="0"/>
                </a:rPr>
                <a:t>A</a:t>
              </a:r>
            </a:p>
          </p:txBody>
        </p:sp>
        <p:pic>
          <p:nvPicPr>
            <p:cNvPr id="8" name="Picture 31"/>
            <p:cNvPicPr>
              <a:picLocks noChangeAspect="1" noChangeArrowheads="1"/>
            </p:cNvPicPr>
            <p:nvPr/>
          </p:nvPicPr>
          <p:blipFill>
            <a:blip r:embed="rId4" cstate="print"/>
            <a:srcRect/>
            <a:stretch>
              <a:fillRect/>
            </a:stretch>
          </p:blipFill>
          <p:spPr bwMode="auto">
            <a:xfrm>
              <a:off x="7016750" y="5626100"/>
              <a:ext cx="434975" cy="434975"/>
            </a:xfrm>
            <a:prstGeom prst="rect">
              <a:avLst/>
            </a:prstGeom>
            <a:noFill/>
            <a:ln w="9525">
              <a:noFill/>
              <a:miter lim="800000"/>
              <a:headEnd/>
              <a:tailEnd/>
            </a:ln>
          </p:spPr>
        </p:pic>
        <p:sp>
          <p:nvSpPr>
            <p:cNvPr id="9" name="Text Box 32"/>
            <p:cNvSpPr txBox="1">
              <a:spLocks noChangeArrowheads="1"/>
            </p:cNvSpPr>
            <p:nvPr/>
          </p:nvSpPr>
          <p:spPr bwMode="auto">
            <a:xfrm>
              <a:off x="7097713" y="5766356"/>
              <a:ext cx="279400" cy="160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r>
                <a:rPr lang="en-US" sz="1100" smtClean="0">
                  <a:solidFill>
                    <a:srgbClr val="000000"/>
                  </a:solidFill>
                  <a:latin typeface="Arial" charset="0"/>
                </a:rPr>
                <a:t>B</a:t>
              </a:r>
            </a:p>
          </p:txBody>
        </p:sp>
        <p:pic>
          <p:nvPicPr>
            <p:cNvPr id="10" name="Picture 33"/>
            <p:cNvPicPr>
              <a:picLocks noChangeAspect="1" noChangeArrowheads="1"/>
            </p:cNvPicPr>
            <p:nvPr/>
          </p:nvPicPr>
          <p:blipFill>
            <a:blip r:embed="rId5" cstate="print"/>
            <a:srcRect/>
            <a:stretch>
              <a:fillRect/>
            </a:stretch>
          </p:blipFill>
          <p:spPr bwMode="auto">
            <a:xfrm>
              <a:off x="7016750" y="4759325"/>
              <a:ext cx="434975" cy="434975"/>
            </a:xfrm>
            <a:prstGeom prst="rect">
              <a:avLst/>
            </a:prstGeom>
            <a:noFill/>
            <a:ln w="9525">
              <a:noFill/>
              <a:miter lim="800000"/>
              <a:headEnd/>
              <a:tailEnd/>
            </a:ln>
          </p:spPr>
        </p:pic>
        <p:sp>
          <p:nvSpPr>
            <p:cNvPr id="11" name="Text Box 34"/>
            <p:cNvSpPr txBox="1">
              <a:spLocks noChangeArrowheads="1"/>
            </p:cNvSpPr>
            <p:nvPr/>
          </p:nvSpPr>
          <p:spPr bwMode="auto">
            <a:xfrm>
              <a:off x="7097713" y="4893231"/>
              <a:ext cx="279400" cy="160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r>
                <a:rPr lang="en-US" sz="1100" smtClean="0">
                  <a:solidFill>
                    <a:srgbClr val="000000"/>
                  </a:solidFill>
                  <a:latin typeface="Arial" charset="0"/>
                </a:rPr>
                <a:t>C</a:t>
              </a:r>
            </a:p>
          </p:txBody>
        </p:sp>
        <p:pic>
          <p:nvPicPr>
            <p:cNvPr id="12" name="Picture 35"/>
            <p:cNvPicPr>
              <a:picLocks noChangeAspect="1" noChangeArrowheads="1"/>
            </p:cNvPicPr>
            <p:nvPr/>
          </p:nvPicPr>
          <p:blipFill>
            <a:blip r:embed="rId6" cstate="print"/>
            <a:srcRect/>
            <a:stretch>
              <a:fillRect/>
            </a:stretch>
          </p:blipFill>
          <p:spPr bwMode="auto">
            <a:xfrm>
              <a:off x="7229475" y="6038850"/>
              <a:ext cx="22225" cy="414338"/>
            </a:xfrm>
            <a:prstGeom prst="rect">
              <a:avLst/>
            </a:prstGeom>
            <a:noFill/>
            <a:ln w="9525">
              <a:noFill/>
              <a:miter lim="800000"/>
              <a:headEnd/>
              <a:tailEnd/>
            </a:ln>
          </p:spPr>
        </p:pic>
        <p:pic>
          <p:nvPicPr>
            <p:cNvPr id="13" name="Picture 36"/>
            <p:cNvPicPr>
              <a:picLocks noChangeAspect="1" noChangeArrowheads="1"/>
            </p:cNvPicPr>
            <p:nvPr/>
          </p:nvPicPr>
          <p:blipFill>
            <a:blip r:embed="rId7" cstate="print"/>
            <a:srcRect/>
            <a:stretch>
              <a:fillRect/>
            </a:stretch>
          </p:blipFill>
          <p:spPr bwMode="auto">
            <a:xfrm>
              <a:off x="7229475" y="5172075"/>
              <a:ext cx="22225" cy="476250"/>
            </a:xfrm>
            <a:prstGeom prst="rect">
              <a:avLst/>
            </a:prstGeom>
            <a:noFill/>
            <a:ln w="9525">
              <a:noFill/>
              <a:miter lim="800000"/>
              <a:headEnd/>
              <a:tailEnd/>
            </a:ln>
          </p:spPr>
        </p:pic>
        <p:pic>
          <p:nvPicPr>
            <p:cNvPr id="14" name="Picture 37"/>
            <p:cNvPicPr>
              <a:picLocks noChangeAspect="1" noChangeArrowheads="1"/>
            </p:cNvPicPr>
            <p:nvPr/>
          </p:nvPicPr>
          <p:blipFill>
            <a:blip r:embed="rId8" cstate="print"/>
            <a:srcRect/>
            <a:stretch>
              <a:fillRect/>
            </a:stretch>
          </p:blipFill>
          <p:spPr bwMode="auto">
            <a:xfrm>
              <a:off x="6086475" y="3097213"/>
              <a:ext cx="561975" cy="434975"/>
            </a:xfrm>
            <a:prstGeom prst="rect">
              <a:avLst/>
            </a:prstGeom>
            <a:noFill/>
            <a:ln w="9525">
              <a:noFill/>
              <a:miter lim="800000"/>
              <a:headEnd/>
              <a:tailEnd/>
            </a:ln>
          </p:spPr>
        </p:pic>
        <p:sp>
          <p:nvSpPr>
            <p:cNvPr id="15" name="Text Box 38"/>
            <p:cNvSpPr txBox="1">
              <a:spLocks noChangeArrowheads="1"/>
            </p:cNvSpPr>
            <p:nvPr/>
          </p:nvSpPr>
          <p:spPr bwMode="auto">
            <a:xfrm>
              <a:off x="6143625" y="3227841"/>
              <a:ext cx="449263" cy="160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nSpc>
                  <a:spcPct val="95000"/>
                </a:lnSpc>
                <a:defRPr/>
              </a:pPr>
              <a:r>
                <a:rPr lang="en-US" sz="1100" dirty="0" smtClean="0">
                  <a:solidFill>
                    <a:srgbClr val="000000"/>
                  </a:solidFill>
                  <a:latin typeface="Arial" charset="0"/>
                </a:rPr>
                <a:t>1.0</a:t>
              </a:r>
              <a:endParaRPr lang="en-US" sz="1100" dirty="0" smtClean="0">
                <a:solidFill>
                  <a:srgbClr val="000000"/>
                </a:solidFill>
                <a:latin typeface="Arial" charset="0"/>
              </a:endParaRPr>
            </a:p>
          </p:txBody>
        </p:sp>
        <p:pic>
          <p:nvPicPr>
            <p:cNvPr id="16" name="Picture 39"/>
            <p:cNvPicPr>
              <a:picLocks noChangeAspect="1" noChangeArrowheads="1"/>
            </p:cNvPicPr>
            <p:nvPr/>
          </p:nvPicPr>
          <p:blipFill>
            <a:blip r:embed="rId9" cstate="print"/>
            <a:srcRect/>
            <a:stretch>
              <a:fillRect/>
            </a:stretch>
          </p:blipFill>
          <p:spPr bwMode="auto">
            <a:xfrm>
              <a:off x="6635750" y="3255963"/>
              <a:ext cx="414338" cy="106362"/>
            </a:xfrm>
            <a:prstGeom prst="rect">
              <a:avLst/>
            </a:prstGeom>
            <a:noFill/>
            <a:ln w="9525">
              <a:noFill/>
              <a:miter lim="800000"/>
              <a:headEnd/>
              <a:tailEnd/>
            </a:ln>
          </p:spPr>
        </p:pic>
        <p:pic>
          <p:nvPicPr>
            <p:cNvPr id="17" name="Picture 40"/>
            <p:cNvPicPr>
              <a:picLocks noChangeAspect="1" noChangeArrowheads="1"/>
            </p:cNvPicPr>
            <p:nvPr/>
          </p:nvPicPr>
          <p:blipFill>
            <a:blip r:embed="rId5" cstate="print"/>
            <a:srcRect/>
            <a:stretch>
              <a:fillRect/>
            </a:stretch>
          </p:blipFill>
          <p:spPr bwMode="auto">
            <a:xfrm>
              <a:off x="7016750" y="3965575"/>
              <a:ext cx="434975" cy="434975"/>
            </a:xfrm>
            <a:prstGeom prst="rect">
              <a:avLst/>
            </a:prstGeom>
            <a:noFill/>
            <a:ln w="9525">
              <a:noFill/>
              <a:miter lim="800000"/>
              <a:headEnd/>
              <a:tailEnd/>
            </a:ln>
          </p:spPr>
        </p:pic>
        <p:sp>
          <p:nvSpPr>
            <p:cNvPr id="18" name="Text Box 41"/>
            <p:cNvSpPr txBox="1">
              <a:spLocks noChangeArrowheads="1"/>
            </p:cNvSpPr>
            <p:nvPr/>
          </p:nvSpPr>
          <p:spPr bwMode="auto">
            <a:xfrm>
              <a:off x="7097713" y="4099481"/>
              <a:ext cx="279400" cy="160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r>
                <a:rPr lang="en-US" sz="1100" dirty="0" smtClean="0">
                  <a:solidFill>
                    <a:srgbClr val="000000"/>
                  </a:solidFill>
                  <a:latin typeface="Arial" charset="0"/>
                </a:rPr>
                <a:t>D</a:t>
              </a:r>
            </a:p>
          </p:txBody>
        </p:sp>
        <p:pic>
          <p:nvPicPr>
            <p:cNvPr id="19" name="Picture 42"/>
            <p:cNvPicPr>
              <a:picLocks noChangeAspect="1" noChangeArrowheads="1"/>
            </p:cNvPicPr>
            <p:nvPr/>
          </p:nvPicPr>
          <p:blipFill>
            <a:blip r:embed="rId10" cstate="print"/>
            <a:srcRect/>
            <a:stretch>
              <a:fillRect/>
            </a:stretch>
          </p:blipFill>
          <p:spPr bwMode="auto">
            <a:xfrm>
              <a:off x="7229475" y="4367213"/>
              <a:ext cx="22225" cy="414337"/>
            </a:xfrm>
            <a:prstGeom prst="rect">
              <a:avLst/>
            </a:prstGeom>
            <a:noFill/>
            <a:ln w="9525">
              <a:noFill/>
              <a:miter lim="800000"/>
              <a:headEnd/>
              <a:tailEnd/>
            </a:ln>
          </p:spPr>
        </p:pic>
        <p:pic>
          <p:nvPicPr>
            <p:cNvPr id="20" name="Picture 43"/>
            <p:cNvPicPr>
              <a:picLocks noChangeAspect="1" noChangeArrowheads="1"/>
            </p:cNvPicPr>
            <p:nvPr/>
          </p:nvPicPr>
          <p:blipFill>
            <a:blip r:embed="rId5" cstate="print"/>
            <a:srcRect/>
            <a:stretch>
              <a:fillRect/>
            </a:stretch>
          </p:blipFill>
          <p:spPr bwMode="auto">
            <a:xfrm>
              <a:off x="7810500" y="4759325"/>
              <a:ext cx="434975" cy="434975"/>
            </a:xfrm>
            <a:prstGeom prst="rect">
              <a:avLst/>
            </a:prstGeom>
            <a:noFill/>
            <a:ln w="9525">
              <a:noFill/>
              <a:miter lim="800000"/>
              <a:headEnd/>
              <a:tailEnd/>
            </a:ln>
          </p:spPr>
        </p:pic>
        <p:sp>
          <p:nvSpPr>
            <p:cNvPr id="21" name="Text Box 44"/>
            <p:cNvSpPr txBox="1">
              <a:spLocks noChangeArrowheads="1"/>
            </p:cNvSpPr>
            <p:nvPr/>
          </p:nvSpPr>
          <p:spPr bwMode="auto">
            <a:xfrm>
              <a:off x="7891463" y="4893231"/>
              <a:ext cx="279400" cy="160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r>
                <a:rPr lang="en-US" sz="1100" smtClean="0">
                  <a:solidFill>
                    <a:srgbClr val="000000"/>
                  </a:solidFill>
                  <a:latin typeface="Arial" charset="0"/>
                </a:rPr>
                <a:t>E</a:t>
              </a:r>
            </a:p>
          </p:txBody>
        </p:sp>
        <p:pic>
          <p:nvPicPr>
            <p:cNvPr id="22" name="Picture 45"/>
            <p:cNvPicPr>
              <a:picLocks noChangeAspect="1" noChangeArrowheads="1"/>
            </p:cNvPicPr>
            <p:nvPr/>
          </p:nvPicPr>
          <p:blipFill>
            <a:blip r:embed="rId5" cstate="print"/>
            <a:srcRect/>
            <a:stretch>
              <a:fillRect/>
            </a:stretch>
          </p:blipFill>
          <p:spPr bwMode="auto">
            <a:xfrm>
              <a:off x="7810500" y="3965575"/>
              <a:ext cx="434975" cy="434975"/>
            </a:xfrm>
            <a:prstGeom prst="rect">
              <a:avLst/>
            </a:prstGeom>
            <a:noFill/>
            <a:ln w="9525">
              <a:noFill/>
              <a:miter lim="800000"/>
              <a:headEnd/>
              <a:tailEnd/>
            </a:ln>
          </p:spPr>
        </p:pic>
        <p:sp>
          <p:nvSpPr>
            <p:cNvPr id="23" name="Text Box 46"/>
            <p:cNvSpPr txBox="1">
              <a:spLocks noChangeArrowheads="1"/>
            </p:cNvSpPr>
            <p:nvPr/>
          </p:nvSpPr>
          <p:spPr bwMode="auto">
            <a:xfrm>
              <a:off x="7891463" y="4099481"/>
              <a:ext cx="279400" cy="160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r>
                <a:rPr lang="en-US" sz="1100" smtClean="0">
                  <a:solidFill>
                    <a:srgbClr val="000000"/>
                  </a:solidFill>
                  <a:latin typeface="Arial" charset="0"/>
                </a:rPr>
                <a:t>F</a:t>
              </a:r>
            </a:p>
          </p:txBody>
        </p:sp>
        <p:pic>
          <p:nvPicPr>
            <p:cNvPr id="24" name="Picture 47"/>
            <p:cNvPicPr>
              <a:picLocks noChangeAspect="1" noChangeArrowheads="1"/>
            </p:cNvPicPr>
            <p:nvPr/>
          </p:nvPicPr>
          <p:blipFill>
            <a:blip r:embed="rId11" cstate="print"/>
            <a:srcRect/>
            <a:stretch>
              <a:fillRect/>
            </a:stretch>
          </p:blipFill>
          <p:spPr bwMode="auto">
            <a:xfrm>
              <a:off x="7366000" y="5108575"/>
              <a:ext cx="530225" cy="603250"/>
            </a:xfrm>
            <a:prstGeom prst="rect">
              <a:avLst/>
            </a:prstGeom>
            <a:noFill/>
            <a:ln w="9525">
              <a:noFill/>
              <a:miter lim="800000"/>
              <a:headEnd/>
              <a:tailEnd/>
            </a:ln>
          </p:spPr>
        </p:pic>
        <p:pic>
          <p:nvPicPr>
            <p:cNvPr id="25" name="Picture 48"/>
            <p:cNvPicPr>
              <a:picLocks noChangeAspect="1" noChangeArrowheads="1"/>
            </p:cNvPicPr>
            <p:nvPr/>
          </p:nvPicPr>
          <p:blipFill>
            <a:blip r:embed="rId10" cstate="print"/>
            <a:srcRect/>
            <a:stretch>
              <a:fillRect/>
            </a:stretch>
          </p:blipFill>
          <p:spPr bwMode="auto">
            <a:xfrm>
              <a:off x="8023225" y="4367213"/>
              <a:ext cx="22225" cy="414337"/>
            </a:xfrm>
            <a:prstGeom prst="rect">
              <a:avLst/>
            </a:prstGeom>
            <a:noFill/>
            <a:ln w="9525">
              <a:noFill/>
              <a:miter lim="800000"/>
              <a:headEnd/>
              <a:tailEnd/>
            </a:ln>
          </p:spPr>
        </p:pic>
        <p:pic>
          <p:nvPicPr>
            <p:cNvPr id="26" name="Picture 49"/>
            <p:cNvPicPr>
              <a:picLocks noChangeAspect="1" noChangeArrowheads="1"/>
            </p:cNvPicPr>
            <p:nvPr/>
          </p:nvPicPr>
          <p:blipFill>
            <a:blip r:embed="rId12" cstate="print"/>
            <a:srcRect/>
            <a:stretch>
              <a:fillRect/>
            </a:stretch>
          </p:blipFill>
          <p:spPr bwMode="auto">
            <a:xfrm>
              <a:off x="4805363" y="3097213"/>
              <a:ext cx="815975" cy="434975"/>
            </a:xfrm>
            <a:prstGeom prst="rect">
              <a:avLst/>
            </a:prstGeom>
            <a:noFill/>
            <a:ln w="9525">
              <a:noFill/>
              <a:miter lim="800000"/>
              <a:headEnd/>
              <a:tailEnd/>
            </a:ln>
          </p:spPr>
        </p:pic>
        <p:sp>
          <p:nvSpPr>
            <p:cNvPr id="27" name="Text Box 50"/>
            <p:cNvSpPr txBox="1">
              <a:spLocks noChangeArrowheads="1"/>
            </p:cNvSpPr>
            <p:nvPr/>
          </p:nvSpPr>
          <p:spPr bwMode="auto">
            <a:xfrm>
              <a:off x="4864099" y="3226253"/>
              <a:ext cx="774701" cy="160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nSpc>
                  <a:spcPct val="95000"/>
                </a:lnSpc>
                <a:defRPr/>
              </a:pPr>
              <a:r>
                <a:rPr lang="en-US" sz="1100" dirty="0" smtClean="0">
                  <a:solidFill>
                    <a:srgbClr val="000000"/>
                  </a:solidFill>
                  <a:latin typeface="Arial" charset="0"/>
                </a:rPr>
                <a:t>HEAD</a:t>
              </a:r>
            </a:p>
          </p:txBody>
        </p:sp>
        <p:pic>
          <p:nvPicPr>
            <p:cNvPr id="28" name="Picture 51"/>
            <p:cNvPicPr>
              <a:picLocks noChangeAspect="1" noChangeArrowheads="1"/>
            </p:cNvPicPr>
            <p:nvPr/>
          </p:nvPicPr>
          <p:blipFill>
            <a:blip r:embed="rId13" cstate="print"/>
            <a:srcRect/>
            <a:stretch>
              <a:fillRect/>
            </a:stretch>
          </p:blipFill>
          <p:spPr bwMode="auto">
            <a:xfrm>
              <a:off x="5599113" y="3255963"/>
              <a:ext cx="498475" cy="106362"/>
            </a:xfrm>
            <a:prstGeom prst="rect">
              <a:avLst/>
            </a:prstGeom>
            <a:noFill/>
            <a:ln w="9525">
              <a:noFill/>
              <a:miter lim="800000"/>
              <a:headEnd/>
              <a:tailEnd/>
            </a:ln>
          </p:spPr>
        </p:pic>
        <p:pic>
          <p:nvPicPr>
            <p:cNvPr id="29" name="Picture 52"/>
            <p:cNvPicPr>
              <a:picLocks noChangeAspect="1" noChangeArrowheads="1"/>
            </p:cNvPicPr>
            <p:nvPr/>
          </p:nvPicPr>
          <p:blipFill>
            <a:blip r:embed="rId14" cstate="print"/>
            <a:srcRect/>
            <a:stretch>
              <a:fillRect/>
            </a:stretch>
          </p:blipFill>
          <p:spPr bwMode="auto">
            <a:xfrm>
              <a:off x="8699500" y="3975100"/>
              <a:ext cx="1208088" cy="425450"/>
            </a:xfrm>
            <a:prstGeom prst="rect">
              <a:avLst/>
            </a:prstGeom>
            <a:noFill/>
            <a:ln w="9525">
              <a:noFill/>
              <a:miter lim="800000"/>
              <a:headEnd/>
              <a:tailEnd/>
            </a:ln>
          </p:spPr>
        </p:pic>
        <p:sp>
          <p:nvSpPr>
            <p:cNvPr id="30" name="Text Box 53"/>
            <p:cNvSpPr txBox="1">
              <a:spLocks noChangeArrowheads="1"/>
            </p:cNvSpPr>
            <p:nvPr/>
          </p:nvSpPr>
          <p:spPr bwMode="auto">
            <a:xfrm>
              <a:off x="8755064" y="4062592"/>
              <a:ext cx="1092200" cy="2294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0" tIns="0" rIns="0" bIns="0">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nSpc>
                  <a:spcPct val="95000"/>
                </a:lnSpc>
                <a:defRPr/>
              </a:pPr>
              <a:r>
                <a:rPr lang="en-US" sz="1100" dirty="0" smtClean="0">
                  <a:solidFill>
                    <a:srgbClr val="000000"/>
                  </a:solidFill>
                  <a:latin typeface="Arial" charset="0"/>
                </a:rPr>
                <a:t>feature-1</a:t>
              </a:r>
            </a:p>
          </p:txBody>
        </p:sp>
        <p:pic>
          <p:nvPicPr>
            <p:cNvPr id="31" name="Picture 54"/>
            <p:cNvPicPr>
              <a:picLocks noChangeAspect="1" noChangeArrowheads="1"/>
            </p:cNvPicPr>
            <p:nvPr/>
          </p:nvPicPr>
          <p:blipFill>
            <a:blip r:embed="rId15" cstate="print"/>
            <a:srcRect/>
            <a:stretch>
              <a:fillRect/>
            </a:stretch>
          </p:blipFill>
          <p:spPr bwMode="auto">
            <a:xfrm>
              <a:off x="8223250" y="4124325"/>
              <a:ext cx="488950" cy="106363"/>
            </a:xfrm>
            <a:prstGeom prst="rect">
              <a:avLst/>
            </a:prstGeom>
            <a:noFill/>
            <a:ln w="9525">
              <a:noFill/>
              <a:miter lim="800000"/>
              <a:headEnd/>
              <a:tailEnd/>
            </a:ln>
          </p:spPr>
        </p:pic>
        <p:pic>
          <p:nvPicPr>
            <p:cNvPr id="32" name="Picture 55"/>
            <p:cNvPicPr>
              <a:picLocks noChangeAspect="1" noChangeArrowheads="1"/>
            </p:cNvPicPr>
            <p:nvPr/>
          </p:nvPicPr>
          <p:blipFill>
            <a:blip r:embed="rId4" cstate="print"/>
            <a:srcRect/>
            <a:stretch>
              <a:fillRect/>
            </a:stretch>
          </p:blipFill>
          <p:spPr bwMode="auto">
            <a:xfrm>
              <a:off x="7016750" y="3086100"/>
              <a:ext cx="434975" cy="436563"/>
            </a:xfrm>
            <a:prstGeom prst="rect">
              <a:avLst/>
            </a:prstGeom>
            <a:noFill/>
            <a:ln w="9525">
              <a:noFill/>
              <a:miter lim="800000"/>
              <a:headEnd/>
              <a:tailEnd/>
            </a:ln>
          </p:spPr>
        </p:pic>
        <p:sp>
          <p:nvSpPr>
            <p:cNvPr id="33" name="Text Box 56"/>
            <p:cNvSpPr txBox="1">
              <a:spLocks noChangeArrowheads="1"/>
            </p:cNvSpPr>
            <p:nvPr/>
          </p:nvSpPr>
          <p:spPr bwMode="auto">
            <a:xfrm>
              <a:off x="7097713" y="3226356"/>
              <a:ext cx="279400" cy="160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r>
                <a:rPr lang="en-US" sz="1100" smtClean="0">
                  <a:solidFill>
                    <a:srgbClr val="000000"/>
                  </a:solidFill>
                  <a:latin typeface="Arial" charset="0"/>
                </a:rPr>
                <a:t>G</a:t>
              </a:r>
            </a:p>
          </p:txBody>
        </p:sp>
        <p:pic>
          <p:nvPicPr>
            <p:cNvPr id="34" name="Picture 57"/>
            <p:cNvPicPr>
              <a:picLocks noChangeAspect="1" noChangeArrowheads="1"/>
            </p:cNvPicPr>
            <p:nvPr/>
          </p:nvPicPr>
          <p:blipFill>
            <a:blip r:embed="rId16" cstate="print"/>
            <a:srcRect/>
            <a:stretch>
              <a:fillRect/>
            </a:stretch>
          </p:blipFill>
          <p:spPr bwMode="auto">
            <a:xfrm>
              <a:off x="7229475" y="3498850"/>
              <a:ext cx="22225" cy="488950"/>
            </a:xfrm>
            <a:prstGeom prst="rect">
              <a:avLst/>
            </a:prstGeom>
            <a:noFill/>
            <a:ln w="9525">
              <a:noFill/>
              <a:miter lim="800000"/>
              <a:headEnd/>
              <a:tailEnd/>
            </a:ln>
          </p:spPr>
        </p:pic>
        <p:pic>
          <p:nvPicPr>
            <p:cNvPr id="35" name="Picture 58"/>
            <p:cNvPicPr>
              <a:picLocks noChangeAspect="1" noChangeArrowheads="1"/>
            </p:cNvPicPr>
            <p:nvPr/>
          </p:nvPicPr>
          <p:blipFill>
            <a:blip r:embed="rId17" cstate="print"/>
            <a:srcRect/>
            <a:stretch>
              <a:fillRect/>
            </a:stretch>
          </p:blipFill>
          <p:spPr bwMode="auto">
            <a:xfrm>
              <a:off x="7356475" y="3435350"/>
              <a:ext cx="550863" cy="647700"/>
            </a:xfrm>
            <a:prstGeom prst="rect">
              <a:avLst/>
            </a:prstGeom>
            <a:noFill/>
            <a:ln w="9525">
              <a:noFill/>
              <a:miter lim="800000"/>
              <a:headEnd/>
              <a:tailEnd/>
            </a:ln>
          </p:spPr>
        </p:pic>
        <p:sp>
          <p:nvSpPr>
            <p:cNvPr id="39" name="Text Box 66"/>
            <p:cNvSpPr txBox="1">
              <a:spLocks noChangeArrowheads="1"/>
            </p:cNvSpPr>
            <p:nvPr/>
          </p:nvSpPr>
          <p:spPr bwMode="auto">
            <a:xfrm>
              <a:off x="6815137" y="3668741"/>
              <a:ext cx="209550" cy="2190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spAutoFit/>
            </a:bodyPr>
            <a:lstStyle>
              <a:lvl1pPr>
                <a:defRPr sz="2400">
                  <a:solidFill>
                    <a:schemeClr val="tx1"/>
                  </a:solidFill>
                  <a:latin typeface="Times New Roman" charset="0"/>
                  <a:ea typeface="ＭＳ Ｐゴシック" charset="0"/>
                </a:defRPr>
              </a:lvl1pPr>
              <a:lvl2pPr indent="-342900">
                <a:defRPr sz="2400">
                  <a:solidFill>
                    <a:schemeClr val="tx1"/>
                  </a:solidFill>
                  <a:latin typeface="Times New Roman" charset="0"/>
                  <a:ea typeface="ＭＳ Ｐゴシック" charset="0"/>
                </a:defRPr>
              </a:lvl2pPr>
              <a:lvl3pPr marL="857250" indent="-285750">
                <a:defRPr sz="2400">
                  <a:solidFill>
                    <a:schemeClr val="tx1"/>
                  </a:solidFill>
                  <a:latin typeface="Times New Roman" charset="0"/>
                  <a:ea typeface="ＭＳ Ｐゴシック" charset="0"/>
                </a:defRPr>
              </a:lvl3pPr>
              <a:lvl4pPr marL="1257300" indent="-228600">
                <a:defRPr sz="2400">
                  <a:solidFill>
                    <a:schemeClr val="tx1"/>
                  </a:solidFill>
                  <a:latin typeface="Times New Roman" charset="0"/>
                  <a:ea typeface="ＭＳ Ｐゴシック" charset="0"/>
                </a:defRPr>
              </a:lvl4pPr>
              <a:lvl5pPr marL="1714500" indent="-228600">
                <a:defRPr sz="2400">
                  <a:solidFill>
                    <a:schemeClr val="tx1"/>
                  </a:solidFill>
                  <a:latin typeface="Times New Roman" charset="0"/>
                  <a:ea typeface="ＭＳ Ｐゴシック" charset="0"/>
                </a:defRPr>
              </a:lvl5pPr>
              <a:lvl6pPr marL="2171700" indent="-228600" fontAlgn="base">
                <a:spcBef>
                  <a:spcPct val="0"/>
                </a:spcBef>
                <a:spcAft>
                  <a:spcPct val="0"/>
                </a:spcAft>
                <a:defRPr sz="2400">
                  <a:solidFill>
                    <a:schemeClr val="tx1"/>
                  </a:solidFill>
                  <a:latin typeface="Times New Roman" charset="0"/>
                  <a:ea typeface="ＭＳ Ｐゴシック" charset="0"/>
                </a:defRPr>
              </a:lvl6pPr>
              <a:lvl7pPr marL="2628900" indent="-228600" fontAlgn="base">
                <a:spcBef>
                  <a:spcPct val="0"/>
                </a:spcBef>
                <a:spcAft>
                  <a:spcPct val="0"/>
                </a:spcAft>
                <a:defRPr sz="2400">
                  <a:solidFill>
                    <a:schemeClr val="tx1"/>
                  </a:solidFill>
                  <a:latin typeface="Times New Roman" charset="0"/>
                  <a:ea typeface="ＭＳ Ｐゴシック" charset="0"/>
                </a:defRPr>
              </a:lvl7pPr>
              <a:lvl8pPr marL="3086100" indent="-228600" fontAlgn="base">
                <a:spcBef>
                  <a:spcPct val="0"/>
                </a:spcBef>
                <a:spcAft>
                  <a:spcPct val="0"/>
                </a:spcAft>
                <a:defRPr sz="2400">
                  <a:solidFill>
                    <a:schemeClr val="tx1"/>
                  </a:solidFill>
                  <a:latin typeface="Times New Roman" charset="0"/>
                  <a:ea typeface="ＭＳ Ｐゴシック" charset="0"/>
                </a:defRPr>
              </a:lvl8pPr>
              <a:lvl9pPr marL="3543300" indent="-228600" fontAlgn="base">
                <a:spcBef>
                  <a:spcPct val="0"/>
                </a:spcBef>
                <a:spcAft>
                  <a:spcPct val="0"/>
                </a:spcAft>
                <a:defRPr sz="2400">
                  <a:solidFill>
                    <a:schemeClr val="tx1"/>
                  </a:solidFill>
                  <a:latin typeface="Times New Roman" charset="0"/>
                  <a:ea typeface="ＭＳ Ｐゴシック" charset="0"/>
                </a:defRPr>
              </a:lvl9pPr>
            </a:lstStyle>
            <a:p>
              <a:pPr algn="ctr">
                <a:lnSpc>
                  <a:spcPct val="95000"/>
                </a:lnSpc>
                <a:defRPr/>
              </a:pPr>
              <a:endParaRPr lang="en-US" sz="1050" dirty="0" smtClean="0">
                <a:solidFill>
                  <a:srgbClr val="000000"/>
                </a:solidFill>
                <a:latin typeface="Arial" charset="0"/>
              </a:endParaRPr>
            </a:p>
          </p:txBody>
        </p:sp>
      </p:gr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Gerrit</a:t>
            </a:r>
            <a:endParaRPr lang="en-US" dirty="0"/>
          </a:p>
        </p:txBody>
      </p:sp>
      <p:sp>
        <p:nvSpPr>
          <p:cNvPr id="3" name="Text Placeholder 2"/>
          <p:cNvSpPr>
            <a:spLocks noGrp="1"/>
          </p:cNvSpPr>
          <p:nvPr>
            <p:ph type="body" sz="quarter" idx="10"/>
          </p:nvPr>
        </p:nvSpPr>
        <p:spPr/>
        <p:txBody>
          <a:bodyPr/>
          <a:lstStyle/>
          <a:p>
            <a:pPr marL="342900" indent="-342900">
              <a:buFont typeface="Arial" pitchFamily="34" charset="0"/>
              <a:buChar char="•"/>
            </a:pPr>
            <a:r>
              <a:rPr lang="en-US" dirty="0" smtClean="0"/>
              <a:t>Web-based code review system based on JGit</a:t>
            </a:r>
          </a:p>
          <a:p>
            <a:pPr marL="342900" lvl="0" indent="-342900">
              <a:buFont typeface="Arial" pitchFamily="34" charset="0"/>
              <a:buChar char="•"/>
            </a:pPr>
            <a:r>
              <a:rPr lang="en-US" dirty="0" smtClean="0"/>
              <a:t>Open Source (Apache 2 license)</a:t>
            </a:r>
          </a:p>
          <a:p>
            <a:pPr marL="342900" lvl="0" indent="-342900">
              <a:buFont typeface="Arial" pitchFamily="34" charset="0"/>
              <a:buChar char="•"/>
            </a:pPr>
            <a:r>
              <a:rPr lang="en-US" dirty="0" smtClean="0"/>
              <a:t>Also serves as Git server adding access control and workflow</a:t>
            </a:r>
          </a:p>
          <a:p>
            <a:pPr marL="342900" lvl="0" indent="-342900">
              <a:buFont typeface="Arial" pitchFamily="34" charset="0"/>
              <a:buChar char="•"/>
            </a:pPr>
            <a:r>
              <a:rPr lang="en-US" dirty="0" smtClean="0"/>
              <a:t>Used by</a:t>
            </a:r>
          </a:p>
          <a:p>
            <a:pPr marL="612775" lvl="2" indent="-342900">
              <a:buFont typeface="Arial" pitchFamily="34" charset="0"/>
              <a:buChar char="•"/>
            </a:pPr>
            <a:r>
              <a:rPr lang="en-US" dirty="0" smtClean="0"/>
              <a:t>Android</a:t>
            </a:r>
          </a:p>
          <a:p>
            <a:pPr marL="612775" lvl="2" indent="-342900">
              <a:buFont typeface="Arial" pitchFamily="34" charset="0"/>
              <a:buChar char="•"/>
            </a:pPr>
            <a:r>
              <a:rPr lang="en-US" dirty="0" smtClean="0"/>
              <a:t>JGit, </a:t>
            </a:r>
            <a:r>
              <a:rPr lang="en-US" dirty="0" err="1" smtClean="0"/>
              <a:t>EGit</a:t>
            </a:r>
            <a:r>
              <a:rPr lang="en-US" dirty="0" smtClean="0"/>
              <a:t> (other Eclipse projects want it…)</a:t>
            </a:r>
          </a:p>
          <a:p>
            <a:pPr marL="612775" lvl="2" indent="-342900">
              <a:buFont typeface="Arial" pitchFamily="34" charset="0"/>
              <a:buChar char="•"/>
            </a:pPr>
            <a:r>
              <a:rPr lang="en-US" dirty="0" smtClean="0"/>
              <a:t>Google</a:t>
            </a:r>
          </a:p>
          <a:p>
            <a:pPr marL="612775" lvl="2" indent="-342900">
              <a:buFont typeface="Arial" pitchFamily="34" charset="0"/>
              <a:buChar char="•"/>
            </a:pPr>
            <a:r>
              <a:rPr lang="en-US" dirty="0" smtClean="0"/>
              <a:t>SAP</a:t>
            </a:r>
          </a:p>
        </p:txBody>
      </p:sp>
      <p:pic>
        <p:nvPicPr>
          <p:cNvPr id="5" name="Picture 25"/>
          <p:cNvPicPr>
            <a:picLocks noChangeAspect="1" noChangeArrowheads="1"/>
          </p:cNvPicPr>
          <p:nvPr/>
        </p:nvPicPr>
        <p:blipFill>
          <a:blip r:embed="rId3" cstate="print"/>
          <a:srcRect/>
          <a:stretch>
            <a:fillRect/>
          </a:stretch>
        </p:blipFill>
        <p:spPr bwMode="auto">
          <a:xfrm>
            <a:off x="8302345" y="382120"/>
            <a:ext cx="515937" cy="50482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Gerrit Workflow</a:t>
            </a:r>
            <a:endParaRPr lang="en-US" dirty="0"/>
          </a:p>
        </p:txBody>
      </p:sp>
      <p:sp>
        <p:nvSpPr>
          <p:cNvPr id="3" name="Text Placeholder 2"/>
          <p:cNvSpPr>
            <a:spLocks noGrp="1"/>
          </p:cNvSpPr>
          <p:nvPr>
            <p:ph type="body" sz="quarter" idx="10"/>
          </p:nvPr>
        </p:nvSpPr>
        <p:spPr/>
        <p:txBody>
          <a:bodyPr/>
          <a:lstStyle/>
          <a:p>
            <a:pPr marL="342900" indent="-342900">
              <a:buFont typeface="Arial" pitchFamily="34" charset="0"/>
              <a:buChar char="•"/>
            </a:pPr>
            <a:r>
              <a:rPr lang="en-US" dirty="0" smtClean="0"/>
              <a:t>Master branch contains only reviewed and approved changes</a:t>
            </a:r>
          </a:p>
          <a:p>
            <a:pPr marL="342900" indent="-342900">
              <a:buFont typeface="Arial" pitchFamily="34" charset="0"/>
              <a:buChar char="•"/>
            </a:pPr>
            <a:r>
              <a:rPr lang="en-US" dirty="0" smtClean="0"/>
              <a:t>Each change is based on the master branch to have a stable starting point</a:t>
            </a:r>
          </a:p>
          <a:p>
            <a:pPr marL="342900" indent="-342900">
              <a:buFont typeface="Arial" pitchFamily="34" charset="0"/>
              <a:buChar char="•"/>
            </a:pPr>
            <a:r>
              <a:rPr lang="en-US" dirty="0" smtClean="0"/>
              <a:t>Typical workflow</a:t>
            </a:r>
          </a:p>
          <a:p>
            <a:pPr marL="612775" lvl="2" indent="-342900">
              <a:buFont typeface="Arial" pitchFamily="34" charset="0"/>
              <a:buChar char="•"/>
            </a:pPr>
            <a:r>
              <a:rPr lang="en-US" dirty="0" smtClean="0"/>
              <a:t>Make a change and commit it to your local Git repository</a:t>
            </a:r>
          </a:p>
          <a:p>
            <a:pPr marL="612775" lvl="2" indent="-342900">
              <a:buFont typeface="Arial" pitchFamily="34" charset="0"/>
              <a:buChar char="•"/>
            </a:pPr>
            <a:r>
              <a:rPr lang="en-US" dirty="0" smtClean="0"/>
              <a:t>Push commit to Gerrit</a:t>
            </a:r>
          </a:p>
          <a:p>
            <a:pPr marL="612775" lvl="2" indent="-342900">
              <a:buFont typeface="Arial" pitchFamily="34" charset="0"/>
              <a:buChar char="•"/>
            </a:pPr>
            <a:r>
              <a:rPr lang="en-US" dirty="0" smtClean="0"/>
              <a:t>Invite reviewers</a:t>
            </a:r>
          </a:p>
          <a:p>
            <a:pPr marL="612775" lvl="2" indent="-342900">
              <a:buFont typeface="Arial" pitchFamily="34" charset="0"/>
              <a:buChar char="•"/>
            </a:pPr>
            <a:r>
              <a:rPr lang="en-US" dirty="0" smtClean="0"/>
              <a:t>Comments and discussions in the context of the change</a:t>
            </a:r>
          </a:p>
          <a:p>
            <a:pPr marL="612775" lvl="2" indent="-342900">
              <a:buFont typeface="Arial" pitchFamily="34" charset="0"/>
              <a:buChar char="•"/>
            </a:pPr>
            <a:r>
              <a:rPr lang="en-US" dirty="0" smtClean="0"/>
              <a:t>Fetch it, test it, improve it, …</a:t>
            </a:r>
          </a:p>
          <a:p>
            <a:pPr marL="612775" lvl="2" indent="-342900">
              <a:buFont typeface="Arial" pitchFamily="34" charset="0"/>
              <a:buChar char="•"/>
            </a:pPr>
            <a:r>
              <a:rPr lang="en-US" dirty="0" smtClean="0"/>
              <a:t>Create a new patch set and push to Gerrit (amend commit, old one is replaced)</a:t>
            </a:r>
          </a:p>
          <a:p>
            <a:pPr marL="612775" lvl="2" indent="-342900">
              <a:buFont typeface="Arial" pitchFamily="34" charset="0"/>
              <a:buChar char="•"/>
            </a:pPr>
            <a:r>
              <a:rPr lang="en-US" dirty="0" smtClean="0"/>
              <a:t>Submit to master branch (or abandon it…)</a:t>
            </a:r>
          </a:p>
        </p:txBody>
      </p:sp>
      <p:pic>
        <p:nvPicPr>
          <p:cNvPr id="4" name="Picture 25"/>
          <p:cNvPicPr>
            <a:picLocks noChangeAspect="1" noChangeArrowheads="1"/>
          </p:cNvPicPr>
          <p:nvPr/>
        </p:nvPicPr>
        <p:blipFill>
          <a:blip r:embed="rId3" cstate="print"/>
          <a:srcRect/>
          <a:stretch>
            <a:fillRect/>
          </a:stretch>
        </p:blipFill>
        <p:spPr bwMode="auto">
          <a:xfrm>
            <a:off x="8302345" y="382120"/>
            <a:ext cx="515937" cy="50482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Contribute!</a:t>
            </a:r>
            <a:endParaRPr lang="en-US" dirty="0"/>
          </a:p>
        </p:txBody>
      </p:sp>
      <p:sp>
        <p:nvSpPr>
          <p:cNvPr id="3" name="Text Placeholder 2"/>
          <p:cNvSpPr>
            <a:spLocks noGrp="1"/>
          </p:cNvSpPr>
          <p:nvPr>
            <p:ph type="body" sz="quarter" idx="10"/>
          </p:nvPr>
        </p:nvSpPr>
        <p:spPr/>
        <p:txBody>
          <a:bodyPr/>
          <a:lstStyle/>
          <a:p>
            <a:pPr marL="342900" indent="-342900">
              <a:buFont typeface="Arial" pitchFamily="34" charset="0"/>
              <a:buChar char="•"/>
            </a:pPr>
            <a:r>
              <a:rPr lang="en-US" dirty="0" smtClean="0"/>
              <a:t>Mylyn Reviews</a:t>
            </a:r>
            <a:endParaRPr lang="en-US" dirty="0" smtClean="0">
              <a:hlinkClick r:id="rId3"/>
            </a:endParaRPr>
          </a:p>
          <a:p>
            <a:pPr marL="612775" lvl="2" indent="-342900">
              <a:buFont typeface="Arial" pitchFamily="34" charset="0"/>
              <a:buChar char="•"/>
            </a:pPr>
            <a:r>
              <a:rPr lang="en-US" dirty="0" smtClean="0">
                <a:hlinkClick r:id="rId3"/>
              </a:rPr>
              <a:t>http</a:t>
            </a:r>
            <a:r>
              <a:rPr lang="en-US" dirty="0" smtClean="0">
                <a:hlinkClick r:id="rId3"/>
              </a:rPr>
              <a:t>://</a:t>
            </a:r>
            <a:r>
              <a:rPr lang="en-US" dirty="0" smtClean="0">
                <a:hlinkClick r:id="rId3"/>
              </a:rPr>
              <a:t>www.eclipse.org/reviews</a:t>
            </a:r>
            <a:endParaRPr lang="en-US" dirty="0" smtClean="0"/>
          </a:p>
          <a:p>
            <a:pPr marL="342900" indent="-342900">
              <a:buFont typeface="Arial" pitchFamily="34" charset="0"/>
              <a:buChar char="•"/>
            </a:pPr>
            <a:r>
              <a:rPr lang="en-US" dirty="0" smtClean="0"/>
              <a:t>Mylyn Builds</a:t>
            </a:r>
            <a:endParaRPr lang="en-US" dirty="0" smtClean="0">
              <a:hlinkClick r:id="rId4"/>
            </a:endParaRPr>
          </a:p>
          <a:p>
            <a:pPr marL="612775" lvl="2" indent="-342900">
              <a:buFont typeface="Arial" pitchFamily="34" charset="0"/>
              <a:buChar char="•"/>
            </a:pPr>
            <a:r>
              <a:rPr lang="en-US" dirty="0" smtClean="0">
                <a:hlinkClick r:id="rId4"/>
              </a:rPr>
              <a:t>http</a:t>
            </a:r>
            <a:r>
              <a:rPr lang="en-US" dirty="0" smtClean="0">
                <a:hlinkClick r:id="rId4"/>
              </a:rPr>
              <a:t>://</a:t>
            </a:r>
            <a:r>
              <a:rPr lang="en-US" dirty="0" smtClean="0">
                <a:hlinkClick r:id="rId4"/>
              </a:rPr>
              <a:t>www.eclipse.org/mylyn/builds</a:t>
            </a:r>
            <a:endParaRPr lang="en-US" dirty="0" smtClean="0"/>
          </a:p>
          <a:p>
            <a:pPr marL="342900" indent="-342900">
              <a:buFont typeface="Arial" pitchFamily="34" charset="0"/>
              <a:buChar char="•"/>
            </a:pPr>
            <a:r>
              <a:rPr lang="en-US" dirty="0" smtClean="0"/>
              <a:t>Egit/</a:t>
            </a:r>
            <a:r>
              <a:rPr lang="en-US" dirty="0" err="1" smtClean="0"/>
              <a:t>Jgit</a:t>
            </a:r>
            <a:endParaRPr lang="en-US" dirty="0" smtClean="0">
              <a:hlinkClick r:id="rId5"/>
            </a:endParaRPr>
          </a:p>
          <a:p>
            <a:pPr marL="612775" lvl="2" indent="-342900">
              <a:buFont typeface="Arial" pitchFamily="34" charset="0"/>
              <a:buChar char="•"/>
            </a:pPr>
            <a:r>
              <a:rPr lang="en-US" dirty="0" smtClean="0">
                <a:hlinkClick r:id="rId5"/>
              </a:rPr>
              <a:t>http</a:t>
            </a:r>
            <a:r>
              <a:rPr lang="en-US" dirty="0" smtClean="0">
                <a:hlinkClick r:id="rId5"/>
              </a:rPr>
              <a:t>://</a:t>
            </a:r>
            <a:r>
              <a:rPr lang="en-US" dirty="0" smtClean="0">
                <a:hlinkClick r:id="rId5"/>
              </a:rPr>
              <a:t>www.eclipse.org/egit</a:t>
            </a:r>
            <a:endParaRPr lang="en-US" dirty="0" smtClean="0"/>
          </a:p>
          <a:p>
            <a:pPr marL="342900" indent="-342900">
              <a:buFont typeface="Arial" pitchFamily="34" charset="0"/>
              <a:buChar char="•"/>
            </a:pPr>
            <a:r>
              <a:rPr lang="en-US" dirty="0" smtClean="0"/>
              <a:t>Gerrit Code Review</a:t>
            </a:r>
            <a:endParaRPr lang="en-US" dirty="0" smtClean="0">
              <a:hlinkClick r:id="rId6"/>
            </a:endParaRPr>
          </a:p>
          <a:p>
            <a:pPr marL="612775" lvl="2" indent="-342900">
              <a:buFont typeface="Arial" pitchFamily="34" charset="0"/>
              <a:buChar char="•"/>
            </a:pPr>
            <a:r>
              <a:rPr lang="en-US" dirty="0" smtClean="0">
                <a:hlinkClick r:id="rId6"/>
              </a:rPr>
              <a:t>https</a:t>
            </a:r>
            <a:r>
              <a:rPr lang="en-US" dirty="0" smtClean="0">
                <a:hlinkClick r:id="rId6"/>
              </a:rPr>
              <a:t>://</a:t>
            </a:r>
            <a:r>
              <a:rPr lang="en-US" dirty="0" smtClean="0">
                <a:hlinkClick r:id="rId6"/>
              </a:rPr>
              <a:t>review.source.android.com</a:t>
            </a:r>
            <a:endParaRPr lang="en-US" dirty="0" smtClean="0"/>
          </a:p>
          <a:p>
            <a:pPr marL="342900" indent="-342900">
              <a:buFont typeface="Arial" pitchFamily="34" charset="0"/>
              <a:buChar char="•"/>
            </a:pPr>
            <a:r>
              <a:rPr lang="en-US" dirty="0" smtClean="0"/>
              <a:t>Jenkins Gerrit Trigger</a:t>
            </a:r>
            <a:endParaRPr lang="en-US" dirty="0" smtClean="0"/>
          </a:p>
          <a:p>
            <a:pPr marL="612775" lvl="2" indent="-342900">
              <a:buFont typeface="Arial" pitchFamily="34" charset="0"/>
              <a:buChar char="•"/>
            </a:pPr>
            <a:r>
              <a:rPr lang="en-US" dirty="0" smtClean="0">
                <a:hlinkClick r:id="rId7"/>
              </a:rPr>
              <a:t>https</a:t>
            </a:r>
            <a:r>
              <a:rPr lang="en-US" dirty="0" smtClean="0">
                <a:hlinkClick r:id="rId7"/>
              </a:rPr>
              <a:t>://</a:t>
            </a:r>
            <a:r>
              <a:rPr lang="en-US" dirty="0" smtClean="0">
                <a:hlinkClick r:id="rId7"/>
              </a:rPr>
              <a:t>wiki.jenkins-ci.org/display/JENKINS/Gerrit+Trigger</a:t>
            </a:r>
            <a:endParaRPr lang="en-US" dirty="0" smtClean="0"/>
          </a:p>
          <a:p>
            <a:pPr marL="342900" indent="-342900">
              <a:buFont typeface="Arial" pitchFamily="34" charset="0"/>
              <a:buChar char="•"/>
            </a:pPr>
            <a:endParaRPr lang="en-US" dirty="0" smtClean="0"/>
          </a:p>
          <a:p>
            <a:pPr marL="342900" indent="-342900"/>
            <a:endParaRPr lang="en-US" dirty="0" smtClean="0"/>
          </a:p>
        </p:txBody>
      </p:sp>
      <p:pic>
        <p:nvPicPr>
          <p:cNvPr id="4" name="Picture 7"/>
          <p:cNvPicPr>
            <a:picLocks noChangeAspect="1" noChangeArrowheads="1"/>
          </p:cNvPicPr>
          <p:nvPr/>
        </p:nvPicPr>
        <p:blipFill>
          <a:blip r:embed="rId8" cstate="print"/>
          <a:srcRect/>
          <a:stretch>
            <a:fillRect/>
          </a:stretch>
        </p:blipFill>
        <p:spPr bwMode="auto">
          <a:xfrm>
            <a:off x="8101013" y="419100"/>
            <a:ext cx="896937" cy="51435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235</Words>
  <Application>Microsoft Office PowerPoint</Application>
  <PresentationFormat>On-screen Show (4:3)</PresentationFormat>
  <Paragraphs>61</Paragraphs>
  <Slides>8</Slides>
  <Notes>8</Notes>
  <HiddenSlides>2</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SAP_2011_v1.2</vt:lpstr>
      <vt:lpstr>Integrating Git, Gerrit and Jenkins/Hudson with Mylyn</vt:lpstr>
      <vt:lpstr>Git</vt:lpstr>
      <vt:lpstr>Gerrit</vt:lpstr>
      <vt:lpstr>Gerrit Workflow</vt:lpstr>
      <vt:lpstr>Demo!</vt:lpstr>
      <vt:lpstr>Contribute!</vt:lpstr>
      <vt:lpstr>Slide 7</vt:lpstr>
      <vt:lpstr>Slide 8</vt:lpstr>
    </vt:vector>
  </TitlesOfParts>
  <Company>SAP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d019534</dc:creator>
  <cp:lastModifiedBy>Sascha Scholz</cp:lastModifiedBy>
  <cp:revision>48</cp:revision>
  <dcterms:created xsi:type="dcterms:W3CDTF">2011-02-17T10:36:00Z</dcterms:created>
  <dcterms:modified xsi:type="dcterms:W3CDTF">2011-05-23T19:31:21Z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