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340" r:id="rId2"/>
    <p:sldId id="284" r:id="rId3"/>
    <p:sldId id="341" r:id="rId4"/>
    <p:sldId id="310" r:id="rId5"/>
    <p:sldId id="265" r:id="rId6"/>
    <p:sldId id="339" r:id="rId7"/>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F0000"/>
    <a:srgbClr val="666666"/>
    <a:srgbClr val="2B3F7B"/>
    <a:srgbClr val="9C277B"/>
    <a:srgbClr val="D4652D"/>
    <a:srgbClr val="9E3039"/>
    <a:srgbClr val="999999"/>
  </p:clrMru>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94690" autoAdjust="0"/>
  </p:normalViewPr>
  <p:slideViewPr>
    <p:cSldViewPr snapToGrid="0" showGuides="1">
      <p:cViewPr varScale="1">
        <p:scale>
          <a:sx n="98" d="100"/>
          <a:sy n="98" d="100"/>
        </p:scale>
        <p:origin x="-581" y="-62"/>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8" d="100"/>
          <a:sy n="78" d="100"/>
        </p:scale>
        <p:origin x="-2088" y="-6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7" name="Rounded Rectangle 6"/>
          <p:cNvSpPr/>
          <p:nvPr userDrawn="1"/>
        </p:nvSpPr>
        <p:spPr bwMode="gray">
          <a:xfrm rot="900000">
            <a:off x="7311076" y="3348000"/>
            <a:ext cx="1473703"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de-DE" kern="0" smtClean="0">
                <a:solidFill>
                  <a:schemeClr val="bg1"/>
                </a:solidFill>
                <a:ea typeface="Arial Unicode MS" pitchFamily="34" charset="-128"/>
                <a:cs typeface="Arial Unicode MS" pitchFamily="34" charset="-128"/>
                <a:sym typeface="Arial"/>
              </a:rPr>
              <a:t>INTERNAL</a:t>
            </a:r>
            <a:endParaRPr lang="en-US" kern="0" dirty="0" smtClean="0">
              <a:solidFill>
                <a:schemeClr val="bg1"/>
              </a:solidFill>
              <a:ea typeface="Arial Unicode MS" pitchFamily="34" charset="-128"/>
              <a:cs typeface="Arial Unicode MS" pitchFamily="34" charset="-128"/>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
        <p:nvSpPr>
          <p:cNvPr id="7" name="Rounded Rectangle 6"/>
          <p:cNvSpPr/>
          <p:nvPr userDrawn="1"/>
        </p:nvSpPr>
        <p:spPr bwMode="gray">
          <a:xfrm rot="900000">
            <a:off x="7311076" y="3348000"/>
            <a:ext cx="1473703"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de-DE" kern="0" smtClean="0">
                <a:solidFill>
                  <a:schemeClr val="bg1"/>
                </a:solidFill>
                <a:ea typeface="Arial Unicode MS" pitchFamily="34" charset="-128"/>
                <a:cs typeface="Arial Unicode MS" pitchFamily="34" charset="-128"/>
                <a:sym typeface="Arial"/>
              </a:rPr>
              <a:t>INTERNAL</a:t>
            </a:r>
            <a:endParaRPr lang="en-US" kern="0" dirty="0" smtClean="0">
              <a:solidFill>
                <a:schemeClr val="bg1"/>
              </a:solidFill>
              <a:ea typeface="Arial Unicode MS" pitchFamily="34" charset="-128"/>
              <a:cs typeface="Arial Unicode MS" pitchFamily="34" charset="-128"/>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9" name="Information_Classification"/>
          <p:cNvSpPr txBox="1"/>
          <p:nvPr userDrawn="1"/>
        </p:nvSpPr>
        <p:spPr>
          <a:xfrm>
            <a:off x="7797838" y="6611360"/>
            <a:ext cx="495327" cy="153888"/>
          </a:xfrm>
          <a:prstGeom prst="rect">
            <a:avLst/>
          </a:prstGeom>
          <a:noFill/>
        </p:spPr>
        <p:txBody>
          <a:bodyPr vert="horz" wrap="none" lIns="0" tIns="0" rIns="0" bIns="0" rtlCol="0">
            <a:spAutoFit/>
          </a:bodyPr>
          <a:lstStyle/>
          <a:p>
            <a:pPr algn="r" fontAlgn="base">
              <a:spcBef>
                <a:spcPct val="50000"/>
              </a:spcBef>
              <a:spcAft>
                <a:spcPct val="0"/>
              </a:spcAft>
              <a:buClr>
                <a:srgbClr val="F0AB00"/>
              </a:buClr>
              <a:buSzPct val="80000"/>
            </a:pPr>
            <a:r>
              <a:rPr kumimoji="0" lang="de-DE" sz="1000" b="0" i="0" u="none" kern="0" baseline="0" dirty="0" smtClean="0">
                <a:solidFill>
                  <a:srgbClr val="FFFFFF"/>
                </a:solidFill>
                <a:effectLst/>
                <a:latin typeface="Arial"/>
                <a:ea typeface="Arial Unicode MS"/>
                <a:cs typeface="Arial Unicode MS" pitchFamily="34" charset="-128"/>
                <a:sym typeface="Arial"/>
              </a:rPr>
              <a:t>Internal  </a:t>
            </a:r>
            <a:endParaRPr kumimoji="0" lang="de-DE" sz="1000" b="0" i="0" u="none" kern="0" baseline="0" dirty="0" smtClean="0">
              <a:solidFill>
                <a:srgbClr val="FFFFFF"/>
              </a:solidFill>
              <a:effectLst/>
              <a:latin typeface="Arial"/>
              <a:ea typeface="Arial Unicode MS"/>
              <a:cs typeface="Arial Unicode MS" pitchFamily="34" charset="-128"/>
              <a:sym typeface="Aria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Templates_Guidelines\eOn\Templates\2011\Corporate\PSD_Bilder_rechts\titelbild2.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4000" dirty="0" smtClean="0"/>
              <a:t>Integrating Git, Gerrit and Jenkins/Hudson with Mylyn</a:t>
            </a:r>
            <a:endParaRPr lang="en-US" sz="4000" dirty="0"/>
          </a:p>
        </p:txBody>
      </p:sp>
      <p:sp>
        <p:nvSpPr>
          <p:cNvPr id="3" name="Subtitle 2"/>
          <p:cNvSpPr>
            <a:spLocks noGrp="1"/>
          </p:cNvSpPr>
          <p:nvPr>
            <p:ph type="subTitle" idx="1"/>
          </p:nvPr>
        </p:nvSpPr>
        <p:spPr>
          <a:xfrm>
            <a:off x="414000" y="1499870"/>
            <a:ext cx="6840000" cy="492443"/>
          </a:xfrm>
        </p:spPr>
        <p:txBody>
          <a:bodyPr/>
          <a:lstStyle/>
          <a:p>
            <a:r>
              <a:rPr lang="en-US" dirty="0" smtClean="0"/>
              <a:t/>
            </a:r>
            <a:br>
              <a:rPr lang="en-US" dirty="0" smtClean="0"/>
            </a:br>
            <a:r>
              <a:rPr lang="en-US" dirty="0" smtClean="0"/>
              <a:t>Sascha Scholz (SAP), Steffen Pingel (Tasktop)</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Gerrit</a:t>
            </a:r>
            <a:endParaRPr lang="en-US" dirty="0"/>
          </a:p>
        </p:txBody>
      </p:sp>
      <p:sp>
        <p:nvSpPr>
          <p:cNvPr id="3" name="Text Placeholder 2"/>
          <p:cNvSpPr>
            <a:spLocks noGrp="1"/>
          </p:cNvSpPr>
          <p:nvPr>
            <p:ph type="body" sz="quarter" idx="10"/>
          </p:nvPr>
        </p:nvSpPr>
        <p:spPr/>
        <p:txBody>
          <a:bodyPr/>
          <a:lstStyle/>
          <a:p>
            <a:pPr marL="342900" indent="-342900">
              <a:buFont typeface="Arial" pitchFamily="34" charset="0"/>
              <a:buChar char="•"/>
            </a:pPr>
            <a:r>
              <a:rPr lang="en-US" dirty="0" smtClean="0"/>
              <a:t>Web-based code review system based on </a:t>
            </a:r>
            <a:r>
              <a:rPr lang="en-US" dirty="0" err="1" smtClean="0"/>
              <a:t>JGit</a:t>
            </a:r>
            <a:endParaRPr lang="en-US" dirty="0" smtClean="0"/>
          </a:p>
          <a:p>
            <a:pPr marL="342900" lvl="0" indent="-342900">
              <a:buFont typeface="Arial" pitchFamily="34" charset="0"/>
              <a:buChar char="•"/>
            </a:pPr>
            <a:r>
              <a:rPr lang="en-US" dirty="0" smtClean="0"/>
              <a:t>Open Source (Apache 2 license)</a:t>
            </a:r>
          </a:p>
          <a:p>
            <a:pPr marL="342900" lvl="0" indent="-342900">
              <a:buFont typeface="Arial" pitchFamily="34" charset="0"/>
              <a:buChar char="•"/>
            </a:pPr>
            <a:r>
              <a:rPr lang="en-US" dirty="0" smtClean="0"/>
              <a:t>Also serves as Git server adding access control and workflow</a:t>
            </a:r>
          </a:p>
          <a:p>
            <a:pPr marL="342900" lvl="0" indent="-342900">
              <a:buFont typeface="Arial" pitchFamily="34" charset="0"/>
              <a:buChar char="•"/>
            </a:pPr>
            <a:r>
              <a:rPr lang="en-US" dirty="0" smtClean="0"/>
              <a:t>Used by</a:t>
            </a:r>
          </a:p>
          <a:p>
            <a:pPr marL="612775" lvl="2" indent="-342900">
              <a:buFont typeface="Arial" pitchFamily="34" charset="0"/>
              <a:buChar char="•"/>
            </a:pPr>
            <a:r>
              <a:rPr lang="en-US" dirty="0" smtClean="0"/>
              <a:t>Android</a:t>
            </a:r>
          </a:p>
          <a:p>
            <a:pPr marL="612775" lvl="2" indent="-342900">
              <a:buFont typeface="Arial" pitchFamily="34" charset="0"/>
              <a:buChar char="•"/>
            </a:pPr>
            <a:r>
              <a:rPr lang="en-US" dirty="0" err="1" smtClean="0"/>
              <a:t>JGit</a:t>
            </a:r>
            <a:r>
              <a:rPr lang="en-US" dirty="0" smtClean="0"/>
              <a:t>, </a:t>
            </a:r>
            <a:r>
              <a:rPr lang="en-US" dirty="0" err="1" smtClean="0"/>
              <a:t>Egit</a:t>
            </a:r>
            <a:r>
              <a:rPr lang="en-US" dirty="0" smtClean="0"/>
              <a:t> (other Eclipse projects want it…)</a:t>
            </a:r>
          </a:p>
          <a:p>
            <a:pPr marL="612775" lvl="2" indent="-342900">
              <a:buFont typeface="Arial" pitchFamily="34" charset="0"/>
              <a:buChar char="•"/>
            </a:pPr>
            <a:r>
              <a:rPr lang="en-US" dirty="0" smtClean="0"/>
              <a:t>Google</a:t>
            </a:r>
          </a:p>
          <a:p>
            <a:pPr marL="612775" lvl="2" indent="-342900">
              <a:buFont typeface="Arial" pitchFamily="34" charset="0"/>
              <a:buChar char="•"/>
            </a:pPr>
            <a:r>
              <a:rPr lang="en-US" dirty="0" smtClean="0"/>
              <a:t>SAP</a:t>
            </a:r>
            <a:endParaRPr lang="en-US" dirty="0" smtClean="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Gerrit Workflow</a:t>
            </a:r>
            <a:endParaRPr lang="en-US" dirty="0"/>
          </a:p>
        </p:txBody>
      </p:sp>
      <p:sp>
        <p:nvSpPr>
          <p:cNvPr id="3" name="Text Placeholder 2"/>
          <p:cNvSpPr>
            <a:spLocks noGrp="1"/>
          </p:cNvSpPr>
          <p:nvPr>
            <p:ph type="body" sz="quarter" idx="10"/>
          </p:nvPr>
        </p:nvSpPr>
        <p:spPr/>
        <p:txBody>
          <a:bodyPr/>
          <a:lstStyle/>
          <a:p>
            <a:pPr marL="342900" indent="-342900">
              <a:buFont typeface="Arial" pitchFamily="34" charset="0"/>
              <a:buChar char="•"/>
            </a:pPr>
            <a:r>
              <a:rPr lang="en-US" dirty="0" smtClean="0"/>
              <a:t>Master branch contains only reviewed and approved changes</a:t>
            </a:r>
          </a:p>
          <a:p>
            <a:pPr marL="342900" indent="-342900">
              <a:buFont typeface="Arial" pitchFamily="34" charset="0"/>
              <a:buChar char="•"/>
            </a:pPr>
            <a:r>
              <a:rPr lang="en-US" dirty="0" smtClean="0"/>
              <a:t>Each change is based on the master branch to have a stable starting point</a:t>
            </a:r>
          </a:p>
          <a:p>
            <a:pPr marL="342900" indent="-342900">
              <a:buFont typeface="Arial" pitchFamily="34" charset="0"/>
              <a:buChar char="•"/>
            </a:pPr>
            <a:r>
              <a:rPr lang="en-US" dirty="0" smtClean="0"/>
              <a:t>Typical workflow</a:t>
            </a:r>
          </a:p>
          <a:p>
            <a:pPr marL="612775" lvl="2" indent="-342900">
              <a:buFont typeface="Arial" pitchFamily="34" charset="0"/>
              <a:buChar char="•"/>
            </a:pPr>
            <a:r>
              <a:rPr lang="en-US" dirty="0" smtClean="0"/>
              <a:t>Make a change and commit it to your local Git repository</a:t>
            </a:r>
          </a:p>
          <a:p>
            <a:pPr marL="612775" lvl="2" indent="-342900">
              <a:buFont typeface="Arial" pitchFamily="34" charset="0"/>
              <a:buChar char="•"/>
            </a:pPr>
            <a:r>
              <a:rPr lang="en-US" dirty="0" smtClean="0"/>
              <a:t>Push commit </a:t>
            </a:r>
            <a:r>
              <a:rPr lang="en-US" dirty="0" smtClean="0"/>
              <a:t>to </a:t>
            </a:r>
            <a:r>
              <a:rPr lang="en-US" dirty="0" smtClean="0"/>
              <a:t>Gerrit</a:t>
            </a:r>
          </a:p>
          <a:p>
            <a:pPr marL="612775" lvl="2" indent="-342900">
              <a:buFont typeface="Arial" pitchFamily="34" charset="0"/>
              <a:buChar char="•"/>
            </a:pPr>
            <a:r>
              <a:rPr lang="en-US" dirty="0" smtClean="0"/>
              <a:t>Invite reviewers</a:t>
            </a:r>
          </a:p>
          <a:p>
            <a:pPr marL="612775" lvl="2" indent="-342900">
              <a:buFont typeface="Arial" pitchFamily="34" charset="0"/>
              <a:buChar char="•"/>
            </a:pPr>
            <a:r>
              <a:rPr lang="en-US" dirty="0" smtClean="0"/>
              <a:t>Comments and discussions in the context of the change</a:t>
            </a:r>
          </a:p>
          <a:p>
            <a:pPr marL="612775" lvl="2" indent="-342900">
              <a:buFont typeface="Arial" pitchFamily="34" charset="0"/>
              <a:buChar char="•"/>
            </a:pPr>
            <a:r>
              <a:rPr lang="en-US" dirty="0" smtClean="0"/>
              <a:t>Fetch it, test it, improve it, …</a:t>
            </a:r>
          </a:p>
          <a:p>
            <a:pPr marL="612775" lvl="2" indent="-342900">
              <a:buFont typeface="Arial" pitchFamily="34" charset="0"/>
              <a:buChar char="•"/>
            </a:pPr>
            <a:r>
              <a:rPr lang="en-US" dirty="0" smtClean="0"/>
              <a:t>Create a new patch set and push to Gerrit (amend commit, old one is replaced)</a:t>
            </a:r>
          </a:p>
          <a:p>
            <a:pPr marL="612775" lvl="2" indent="-342900">
              <a:buFont typeface="Arial" pitchFamily="34" charset="0"/>
              <a:buChar char="•"/>
            </a:pPr>
            <a:r>
              <a:rPr lang="en-US" dirty="0" smtClean="0"/>
              <a:t>Submit to master branch (or abandon it…)</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145</Words>
  <Application>Microsoft Office PowerPoint</Application>
  <PresentationFormat>On-screen Show (4:3)</PresentationFormat>
  <Paragraphs>29</Paragraphs>
  <Slides>6</Slides>
  <Notes>6</Notes>
  <HiddenSlides>2</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SAP_2011_v1.2</vt:lpstr>
      <vt:lpstr>Integrating Git, Gerrit and Jenkins/Hudson with Mylyn</vt:lpstr>
      <vt:lpstr>Gerrit</vt:lpstr>
      <vt:lpstr>Gerrit Workflow</vt:lpstr>
      <vt:lpstr>Demo!</vt:lpstr>
      <vt:lpstr>Slide 5</vt:lpstr>
      <vt:lpstr>Slide 6</vt:lpstr>
    </vt:vector>
  </TitlesOfParts>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d019534</dc:creator>
  <cp:lastModifiedBy>Sascha Scholz</cp:lastModifiedBy>
  <cp:revision>33</cp:revision>
  <dcterms:created xsi:type="dcterms:W3CDTF">2011-02-17T10:36:00Z</dcterms:created>
  <dcterms:modified xsi:type="dcterms:W3CDTF">2011-05-20T13:28:15Z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