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2" r:id="rId2"/>
    <p:sldId id="274" r:id="rId3"/>
    <p:sldId id="386" r:id="rId4"/>
    <p:sldId id="397" r:id="rId5"/>
    <p:sldId id="391" r:id="rId6"/>
    <p:sldId id="392" r:id="rId7"/>
    <p:sldId id="390" r:id="rId8"/>
    <p:sldId id="398" r:id="rId9"/>
    <p:sldId id="395" r:id="rId10"/>
    <p:sldId id="387" r:id="rId11"/>
    <p:sldId id="388" r:id="rId12"/>
    <p:sldId id="394" r:id="rId13"/>
    <p:sldId id="396" r:id="rId14"/>
    <p:sldId id="379" r:id="rId15"/>
    <p:sldId id="380" r:id="rId16"/>
    <p:sldId id="381" r:id="rId17"/>
    <p:sldId id="382" r:id="rId18"/>
    <p:sldId id="383" r:id="rId19"/>
    <p:sldId id="384" r:id="rId20"/>
    <p:sldId id="377" r:id="rId21"/>
  </p:sldIdLst>
  <p:sldSz cx="9144000" cy="6858000" type="screen4x3"/>
  <p:notesSz cx="6794500" cy="9982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BEFA4F8A-259E-924F-90BF-C402625454A1}">
          <p14:sldIdLst>
            <p14:sldId id="262"/>
          </p14:sldIdLst>
        </p14:section>
        <p14:section name="Diagnose" id="{580DB9B5-FA5A-AA47-85A5-5B528D0BCA44}">
          <p14:sldIdLst>
            <p14:sldId id="274"/>
            <p14:sldId id="386"/>
            <p14:sldId id="397"/>
            <p14:sldId id="391"/>
            <p14:sldId id="392"/>
            <p14:sldId id="390"/>
          </p14:sldIdLst>
        </p14:section>
        <p14:section name="Therapie" id="{41F9F279-E4E3-2E4F-B27E-E82A224691C0}">
          <p14:sldIdLst>
            <p14:sldId id="398"/>
            <p14:sldId id="395"/>
            <p14:sldId id="387"/>
            <p14:sldId id="388"/>
            <p14:sldId id="394"/>
            <p14:sldId id="396"/>
          </p14:sldIdLst>
        </p14:section>
        <p14:section name="Prophylaxe" id="{8A17AB2E-7100-C041-A898-6CFB0ACA9C2F}">
          <p14:sldIdLst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Ende" id="{4CF391E0-81C9-C84D-B8CC-225235BCFFC1}">
          <p14:sldIdLst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0055"/>
    <a:srgbClr val="004C93"/>
    <a:srgbClr val="51A025"/>
    <a:srgbClr val="9FD6FF"/>
    <a:srgbClr val="FB9557"/>
    <a:srgbClr val="FF9900"/>
    <a:srgbClr val="DE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2" autoAdjust="0"/>
    <p:restoredTop sz="98325" autoAdjust="0"/>
  </p:normalViewPr>
  <p:slideViewPr>
    <p:cSldViewPr>
      <p:cViewPr>
        <p:scale>
          <a:sx n="100" d="100"/>
          <a:sy n="100" d="100"/>
        </p:scale>
        <p:origin x="-97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FCCA-C8D9-2D4E-9638-07FCBDA36D43}" type="datetime1">
              <a:rPr lang="de-DE" smtClean="0"/>
              <a:pPr/>
              <a:t>01.07.2014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2138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82138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2F61-C802-9D44-A01E-D74E94730A01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8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9110"/>
          </a:xfrm>
          <a:prstGeom prst="rect">
            <a:avLst/>
          </a:prstGeom>
        </p:spPr>
        <p:txBody>
          <a:bodyPr vert="horz" lIns="91716" tIns="45858" rIns="91716" bIns="4585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9110"/>
          </a:xfrm>
          <a:prstGeom prst="rect">
            <a:avLst/>
          </a:prstGeom>
        </p:spPr>
        <p:txBody>
          <a:bodyPr vert="horz" lIns="91716" tIns="45858" rIns="91716" bIns="45858" rtlCol="0"/>
          <a:lstStyle>
            <a:lvl1pPr algn="r">
              <a:defRPr sz="1200"/>
            </a:lvl1pPr>
          </a:lstStyle>
          <a:p>
            <a:fld id="{B57956BD-35A3-FD4F-8D11-2B061703F6C3}" type="datetime1">
              <a:rPr lang="de-DE" smtClean="0"/>
              <a:pPr/>
              <a:t>01.07.2014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87925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6" tIns="45858" rIns="91716" bIns="4585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41546"/>
            <a:ext cx="5435600" cy="4491990"/>
          </a:xfrm>
          <a:prstGeom prst="rect">
            <a:avLst/>
          </a:prstGeom>
        </p:spPr>
        <p:txBody>
          <a:bodyPr vert="horz" lIns="91716" tIns="45858" rIns="91716" bIns="4585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81358"/>
            <a:ext cx="2944283" cy="499110"/>
          </a:xfrm>
          <a:prstGeom prst="rect">
            <a:avLst/>
          </a:prstGeom>
        </p:spPr>
        <p:txBody>
          <a:bodyPr vert="horz" lIns="91716" tIns="45858" rIns="91716" bIns="4585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81358"/>
            <a:ext cx="2944283" cy="499110"/>
          </a:xfrm>
          <a:prstGeom prst="rect">
            <a:avLst/>
          </a:prstGeom>
        </p:spPr>
        <p:txBody>
          <a:bodyPr vert="horz" lIns="91716" tIns="45858" rIns="91716" bIns="45858" rtlCol="0" anchor="b"/>
          <a:lstStyle>
            <a:lvl1pPr algn="r">
              <a:defRPr sz="1200"/>
            </a:lvl1pPr>
          </a:lstStyle>
          <a:p>
            <a:fld id="{14034DBB-6D0C-41BB-9DFF-A0B90CAB72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25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Titel.jpg"/>
          <p:cNvPicPr>
            <a:picLocks noChangeAspect="1"/>
          </p:cNvPicPr>
          <p:nvPr userDrawn="1"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2362200"/>
            <a:ext cx="9144000" cy="4495800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6000">
                <a:srgbClr val="A0AFAE">
                  <a:gamma/>
                  <a:tint val="0"/>
                  <a:invGamma/>
                  <a:alpha val="50000"/>
                </a:srgbClr>
              </a:gs>
              <a:gs pos="95000">
                <a:schemeClr val="accent6">
                  <a:alpha val="49000"/>
                </a:schemeClr>
              </a:gs>
              <a:gs pos="94000">
                <a:srgbClr val="A0AFAE">
                  <a:gamma/>
                  <a:tint val="0"/>
                  <a:invGamma/>
                  <a:alpha val="70000"/>
                </a:srgbClr>
              </a:gs>
              <a:gs pos="34000">
                <a:srgbClr val="A0AFAE">
                  <a:gamma/>
                  <a:tint val="0"/>
                  <a:invGamma/>
                </a:srgbClr>
              </a:gs>
              <a:gs pos="84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89" tIns="45696" rIns="91389" bIns="45696" anchor="ctr"/>
          <a:lstStyle/>
          <a:p>
            <a:pPr>
              <a:defRPr/>
            </a:pPr>
            <a:endParaRPr lang="de-DE"/>
          </a:p>
        </p:txBody>
      </p:sp>
      <p:pic>
        <p:nvPicPr>
          <p:cNvPr id="12" name="Bild 11" descr="Titel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362200"/>
          </a:xfrm>
          <a:prstGeom prst="rect">
            <a:avLst/>
          </a:prstGeom>
        </p:spPr>
      </p:pic>
      <p:pic>
        <p:nvPicPr>
          <p:cNvPr id="6" name="Picture 19" descr="andrena-logo-200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5" y="1066800"/>
            <a:ext cx="8231187" cy="1079500"/>
          </a:xfrm>
          <a:effectLst>
            <a:outerShdw blurRad="50800" dist="38100" dir="2700000">
              <a:srgbClr val="000000">
                <a:alpha val="3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90800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14" name="Bild 13" descr="andrena-Claim_Light75 200.emf"/>
          <p:cNvPicPr>
            <a:picLocks noChangeAspect="1"/>
          </p:cNvPicPr>
          <p:nvPr userDrawn="1"/>
        </p:nvPicPr>
        <p:blipFill>
          <a:blip r:embed="rId5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6802" y="5793709"/>
            <a:ext cx="3240000" cy="204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gradFill flip="none" rotWithShape="1">
          <a:gsLst>
            <a:gs pos="20000">
              <a:schemeClr val="bg2">
                <a:tint val="40000"/>
                <a:satMod val="350000"/>
              </a:schemeClr>
            </a:gs>
            <a:gs pos="78000">
              <a:schemeClr val="bg2">
                <a:tint val="45000"/>
                <a:shade val="99000"/>
                <a:satMod val="350000"/>
              </a:schemeClr>
            </a:gs>
            <a:gs pos="100000">
              <a:schemeClr val="bg2"/>
            </a:gs>
            <a:gs pos="7000">
              <a:schemeClr val="bg2">
                <a:tint val="40000"/>
                <a:satMod val="350000"/>
                <a:alpha val="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0" descr="Titel.jpg"/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2450"/>
            <a:ext cx="9144000" cy="6305550"/>
          </a:xfrm>
          <a:prstGeom prst="rect">
            <a:avLst/>
          </a:prstGeom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0" y="552450"/>
            <a:ext cx="9144000" cy="6305550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6000">
                <a:srgbClr val="A0AFAE">
                  <a:gamma/>
                  <a:tint val="0"/>
                  <a:invGamma/>
                  <a:alpha val="50000"/>
                </a:srgbClr>
              </a:gs>
              <a:gs pos="62000">
                <a:srgbClr val="A0AFAE">
                  <a:gamma/>
                  <a:tint val="0"/>
                  <a:invGamma/>
                </a:srgbClr>
              </a:gs>
              <a:gs pos="100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89" tIns="45696" rIns="91389" bIns="45696" anchor="ctr"/>
          <a:lstStyle/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57200" y="2590800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9366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547664" y="6524625"/>
            <a:ext cx="7128792" cy="217488"/>
          </a:xfrm>
          <a:effectLst/>
        </p:spPr>
        <p:txBody>
          <a:bodyPr anchor="b"/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  <a:lvl2pPr marL="456949" indent="0" algn="r">
              <a:buNone/>
              <a:defRPr sz="1000">
                <a:solidFill>
                  <a:schemeClr val="tx1"/>
                </a:solidFill>
              </a:defRPr>
            </a:lvl2pPr>
            <a:lvl3pPr marL="913909" indent="0" algn="r">
              <a:buNone/>
              <a:defRPr sz="1000">
                <a:solidFill>
                  <a:schemeClr val="tx1"/>
                </a:solidFill>
              </a:defRPr>
            </a:lvl3pPr>
            <a:lvl4pPr marL="1370864" indent="0" algn="r">
              <a:buNone/>
              <a:defRPr sz="1000">
                <a:solidFill>
                  <a:schemeClr val="tx1"/>
                </a:solidFill>
              </a:defRPr>
            </a:lvl4pPr>
            <a:lvl5pPr marL="1827818" indent="0" algn="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4040188" cy="10501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de-DE" sz="3600" dirty="0" smtClean="0">
                <a:solidFill>
                  <a:srgbClr val="004C9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4040188" cy="4137323"/>
          </a:xfrm>
        </p:spPr>
        <p:txBody>
          <a:bodyPr>
            <a:normAutofit/>
          </a:bodyPr>
          <a:lstStyle>
            <a:lvl1pPr marL="180975" indent="-180975">
              <a:buClrTx/>
              <a:buSzPct val="100000"/>
              <a:buFont typeface="Arial" pitchFamily="34" charset="0"/>
              <a:buChar char="•"/>
              <a:defRPr sz="2800"/>
            </a:lvl1pPr>
            <a:lvl2pPr marL="360363" indent="-179388">
              <a:defRPr sz="2800"/>
            </a:lvl2pPr>
            <a:lvl3pPr marL="541338" indent="-180975">
              <a:defRPr sz="2800"/>
            </a:lvl3pPr>
            <a:lvl4pPr marL="720725" indent="-179388">
              <a:defRPr sz="2800"/>
            </a:lvl4pPr>
            <a:lvl5pPr marL="893763" indent="-173038"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39" y="1988840"/>
            <a:ext cx="4041775" cy="4137323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43740-6418-9347-907E-0F5F3B5BDCC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4644008" y="764704"/>
            <a:ext cx="4040188" cy="10501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de-DE" sz="3600" dirty="0" smtClean="0">
                <a:solidFill>
                  <a:srgbClr val="004C9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34DC0-6097-574B-A9A1-9A0C6AEF4FF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DF81C-8025-4845-9863-56E95595EB80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6322620"/>
          </a:xfrm>
          <a:solidFill>
            <a:schemeClr val="tx1"/>
          </a:solidFill>
        </p:spPr>
        <p:txBody>
          <a:bodyPr/>
          <a:lstStyle/>
          <a:p>
            <a:r>
              <a:rPr lang="de-DE" dirty="0" smtClean="0"/>
              <a:t>--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092D-25B8-1742-81AA-882AEF82D01A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36400"/>
            <a:ext cx="9144000" cy="1249725"/>
          </a:xfrm>
          <a:gradFill flip="none" rotWithShape="1">
            <a:gsLst>
              <a:gs pos="0">
                <a:schemeClr val="bg2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txBody>
          <a:bodyPr lIns="432000" tIns="360000" rIns="432000" bIns="0" anchor="t" anchorCtr="0"/>
          <a:lstStyle>
            <a:lvl1pPr>
              <a:defRPr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547664" y="6524625"/>
            <a:ext cx="7488386" cy="217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 algn="r">
              <a:buNone/>
              <a:defRPr sz="1000">
                <a:solidFill>
                  <a:srgbClr val="FFFFFF"/>
                </a:solidFill>
              </a:defRPr>
            </a:lvl1pPr>
            <a:lvl2pPr marL="456949" indent="0" algn="r">
              <a:buNone/>
              <a:defRPr sz="1000">
                <a:solidFill>
                  <a:srgbClr val="FFFFFF"/>
                </a:solidFill>
              </a:defRPr>
            </a:lvl2pPr>
            <a:lvl3pPr marL="913909" indent="0" algn="r">
              <a:buNone/>
              <a:defRPr sz="1000">
                <a:solidFill>
                  <a:srgbClr val="FFFFFF"/>
                </a:solidFill>
              </a:defRPr>
            </a:lvl3pPr>
            <a:lvl4pPr marL="1370864" indent="0" algn="r">
              <a:buNone/>
              <a:defRPr sz="1000">
                <a:solidFill>
                  <a:srgbClr val="FFFFFF"/>
                </a:solidFill>
              </a:defRPr>
            </a:lvl4pPr>
            <a:lvl5pPr marL="1827818" indent="0" algn="r"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23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4" descr="ppt-2-5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24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1524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FBAF8760-D1EC-0F46-A8AE-B30D42125B0A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152400"/>
            <a:ext cx="403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152400"/>
            <a:ext cx="381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0" y="533400"/>
            <a:ext cx="9144000" cy="6508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A0AFAE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035" name="Picture 16" descr="andrena-logo-2009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400800"/>
            <a:ext cx="861786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5pPr>
      <a:lvl6pPr marL="456952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6pPr>
      <a:lvl7pPr marL="91391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7pPr>
      <a:lvl8pPr marL="137086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8pPr>
      <a:lvl9pPr marL="1827819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9pPr>
    </p:titleStyle>
    <p:bodyStyle>
      <a:lvl1pPr marL="342716" indent="-342716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545" indent="-28559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385" indent="-228476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599340" indent="-22847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6294" indent="-228476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3250" indent="-228476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0204" indent="-228476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7161" indent="-228476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4114" indent="-228476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2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0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0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19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8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9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79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40" algn="l" defTabSz="9139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projectusu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na/no-package-cycles-enforcer-r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enforcer/maven-enforcer-plugin/" TargetMode="External"/><Relationship Id="rId7" Type="http://schemas.openxmlformats.org/officeDocument/2006/relationships/image" Target="../media/image2.emf"/><Relationship Id="rId2" Type="http://schemas.openxmlformats.org/officeDocument/2006/relationships/hyperlink" Target="http://www.projectusu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arkware.com/software/JDepend.html" TargetMode="External"/><Relationship Id="rId5" Type="http://schemas.openxmlformats.org/officeDocument/2006/relationships/hyperlink" Target="https://github.com/andrena/no-package-cycles-enforcer-rule" TargetMode="External"/><Relationship Id="rId4" Type="http://schemas.openxmlformats.org/officeDocument/2006/relationships/hyperlink" Target="http://maven.apache.org/enforcer/enforcer-api/writing-a-custom-r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Paketzyklen – </a:t>
            </a:r>
            <a:r>
              <a:rPr lang="de-DE" dirty="0"/>
              <a:t>Diagnose, Therapie und Prophylaxe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231187" cy="2278360"/>
          </a:xfrm>
        </p:spPr>
        <p:txBody>
          <a:bodyPr>
            <a:noAutofit/>
          </a:bodyPr>
          <a:lstStyle/>
          <a:p>
            <a:r>
              <a:rPr lang="de-DE" b="1" dirty="0" smtClean="0"/>
              <a:t>Stefan </a:t>
            </a:r>
            <a:r>
              <a:rPr lang="de-DE" b="1" dirty="0" err="1" smtClean="0"/>
              <a:t>Schürle</a:t>
            </a:r>
            <a:endParaRPr lang="de-DE" b="1" dirty="0"/>
          </a:p>
          <a:p>
            <a:endParaRPr lang="de-DE" dirty="0" smtClean="0">
              <a:solidFill>
                <a:srgbClr val="004C93"/>
              </a:solidFill>
            </a:endParaRPr>
          </a:p>
          <a:p>
            <a:r>
              <a:rPr lang="de-DE" dirty="0" err="1" smtClean="0">
                <a:solidFill>
                  <a:srgbClr val="004C93"/>
                </a:solidFill>
              </a:rPr>
              <a:t>Eclipse</a:t>
            </a:r>
            <a:r>
              <a:rPr lang="de-DE" dirty="0" smtClean="0">
                <a:solidFill>
                  <a:srgbClr val="004C93"/>
                </a:solidFill>
              </a:rPr>
              <a:t> Demo Camp</a:t>
            </a:r>
            <a:endParaRPr lang="de-DE" dirty="0" smtClean="0">
              <a:solidFill>
                <a:srgbClr val="004C93"/>
              </a:solidFill>
            </a:endParaRPr>
          </a:p>
          <a:p>
            <a:fld id="{5ADF86F1-443A-9149-8877-10B722367E54}" type="datetime2">
              <a:rPr lang="de-DE" smtClean="0">
                <a:solidFill>
                  <a:srgbClr val="004C93"/>
                </a:solidFill>
              </a:rPr>
              <a:pPr/>
              <a:t>Dienstag, 1. Juli 2014</a:t>
            </a:fld>
            <a:endParaRPr lang="de-DE" dirty="0">
              <a:solidFill>
                <a:srgbClr val="004C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7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– </a:t>
            </a:r>
            <a:r>
              <a:rPr lang="de-DE" dirty="0" err="1" smtClean="0"/>
              <a:t>Metriken</a:t>
            </a:r>
            <a:r>
              <a:rPr lang="de-DE" dirty="0" smtClean="0"/>
              <a:t> direkt in </a:t>
            </a:r>
            <a:r>
              <a:rPr lang="de-DE" dirty="0" err="1" smtClean="0"/>
              <a:t>Eclipse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8229600" algn="r"/>
              </a:tabLst>
            </a:pPr>
            <a:r>
              <a:rPr lang="de-DE" dirty="0" smtClean="0"/>
              <a:t>Open Source (EPL), </a:t>
            </a:r>
            <a:r>
              <a:rPr lang="de-DE" dirty="0" smtClean="0">
                <a:hlinkClick r:id="rId2"/>
              </a:rPr>
              <a:t>http://www.projectusus.org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Bild 9" descr="cockpit-prom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2523504" cy="1728192"/>
          </a:xfrm>
          <a:prstGeom prst="rect">
            <a:avLst/>
          </a:prstGeom>
        </p:spPr>
      </p:pic>
      <p:pic>
        <p:nvPicPr>
          <p:cNvPr id="11" name="Bild 10" descr="hotspots-prom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20888"/>
            <a:ext cx="2523504" cy="1728192"/>
          </a:xfrm>
          <a:prstGeom prst="rect">
            <a:avLst/>
          </a:prstGeom>
        </p:spPr>
      </p:pic>
      <p:pic>
        <p:nvPicPr>
          <p:cNvPr id="13" name="Bild 12" descr="class-graph-prom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523504" cy="1728192"/>
          </a:xfrm>
          <a:prstGeom prst="rect">
            <a:avLst/>
          </a:prstGeom>
        </p:spPr>
      </p:pic>
      <p:pic>
        <p:nvPicPr>
          <p:cNvPr id="14" name="Bild 13" descr="presenter-prom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2523504" cy="1728192"/>
          </a:xfrm>
          <a:prstGeom prst="rect">
            <a:avLst/>
          </a:prstGeom>
        </p:spPr>
      </p:pic>
      <p:pic>
        <p:nvPicPr>
          <p:cNvPr id="15" name="Bild 14" descr="alltestssuite-prom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365104"/>
            <a:ext cx="2523504" cy="1728192"/>
          </a:xfrm>
          <a:prstGeom prst="rect">
            <a:avLst/>
          </a:prstGeom>
        </p:spPr>
      </p:pic>
      <p:pic>
        <p:nvPicPr>
          <p:cNvPr id="17" name="Bild 16" descr="copy-project-settings-prom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365104"/>
            <a:ext cx="25235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– </a:t>
            </a:r>
            <a:r>
              <a:rPr lang="de-DE" dirty="0" err="1"/>
              <a:t>Metriken</a:t>
            </a:r>
            <a:r>
              <a:rPr lang="de-DE" dirty="0"/>
              <a:t> direkt in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Plugin</a:t>
            </a:r>
            <a:r>
              <a:rPr lang="de-DE" dirty="0" smtClean="0"/>
              <a:t> für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Misst </a:t>
            </a:r>
            <a:r>
              <a:rPr lang="de-DE" dirty="0" err="1" smtClean="0"/>
              <a:t>Metriken</a:t>
            </a:r>
            <a:r>
              <a:rPr lang="de-DE" dirty="0" smtClean="0"/>
              <a:t> während des </a:t>
            </a:r>
            <a:r>
              <a:rPr lang="de-DE" dirty="0" err="1" smtClean="0"/>
              <a:t>Builds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Sofortiges Feedback ohne </a:t>
            </a:r>
            <a:r>
              <a:rPr lang="de-DE" dirty="0" err="1" smtClean="0"/>
              <a:t>Context</a:t>
            </a:r>
            <a:r>
              <a:rPr lang="de-DE" dirty="0" smtClean="0"/>
              <a:t> Switch</a:t>
            </a:r>
          </a:p>
          <a:p>
            <a:r>
              <a:rPr lang="de-DE" dirty="0" smtClean="0"/>
              <a:t>Direkter Hinweis auf verbesserte/verschlechterte Code-Stellen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10" descr="Bildschirmfoto 2014-05-07 um 16.43.3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8" r="-3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0377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– Demo: </a:t>
            </a:r>
            <a:r>
              <a:rPr lang="de-DE" dirty="0" err="1" smtClean="0"/>
              <a:t>Package</a:t>
            </a:r>
            <a:r>
              <a:rPr lang="de-DE" dirty="0" smtClean="0"/>
              <a:t> Cycle Diagnose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2" descr="C:\Users\David Burkhart\Desktop\Dem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974" b="4974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Algorithmus zur Entfernung von Package </a:t>
            </a:r>
            <a:r>
              <a:rPr lang="de-DE" sz="3200" dirty="0" err="1" smtClean="0"/>
              <a:t>Cycles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Visualisieren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Verstehen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Mögliche Lösungen ableiten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Lösung ausprobieren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Behoben? Einchecken oder gehe zu 2.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Gefaltete Ecke 7"/>
          <p:cNvSpPr/>
          <p:nvPr/>
        </p:nvSpPr>
        <p:spPr bwMode="auto">
          <a:xfrm>
            <a:off x="2699792" y="2204864"/>
            <a:ext cx="1209734" cy="460851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r>
              <a:rPr lang="de-DE" sz="2800" dirty="0" smtClean="0"/>
              <a:t>Layouts</a:t>
            </a:r>
            <a:endParaRPr lang="de-DE" sz="2800" dirty="0"/>
          </a:p>
        </p:txBody>
      </p:sp>
      <p:sp>
        <p:nvSpPr>
          <p:cNvPr id="10" name="Gefaltete Ecke 9"/>
          <p:cNvSpPr/>
          <p:nvPr/>
        </p:nvSpPr>
        <p:spPr bwMode="auto">
          <a:xfrm>
            <a:off x="4067944" y="2204864"/>
            <a:ext cx="864096" cy="460851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r>
              <a:rPr lang="de-DE" sz="2800" dirty="0" smtClean="0"/>
              <a:t>Filter</a:t>
            </a:r>
            <a:endParaRPr lang="de-DE" sz="2800" dirty="0"/>
          </a:p>
        </p:txBody>
      </p:sp>
      <p:sp>
        <p:nvSpPr>
          <p:cNvPr id="12" name="Gefaltete Ecke 11"/>
          <p:cNvSpPr/>
          <p:nvPr/>
        </p:nvSpPr>
        <p:spPr bwMode="auto">
          <a:xfrm>
            <a:off x="4131132" y="3265891"/>
            <a:ext cx="1935832" cy="460851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r>
              <a:rPr lang="de-DE" sz="2800" dirty="0" err="1" smtClean="0"/>
              <a:t>Refactorings</a:t>
            </a:r>
            <a:endParaRPr lang="de-DE" sz="2800" dirty="0"/>
          </a:p>
        </p:txBody>
      </p:sp>
      <p:sp>
        <p:nvSpPr>
          <p:cNvPr id="13" name="Gefaltete Ecke 12"/>
          <p:cNvSpPr/>
          <p:nvPr/>
        </p:nvSpPr>
        <p:spPr bwMode="auto">
          <a:xfrm>
            <a:off x="2915816" y="1628800"/>
            <a:ext cx="1512168" cy="460851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r>
              <a:rPr lang="de-DE" sz="2800" dirty="0" smtClean="0"/>
              <a:t>Hotspots</a:t>
            </a:r>
            <a:endParaRPr lang="de-DE" sz="2800" dirty="0"/>
          </a:p>
        </p:txBody>
      </p:sp>
      <p:sp>
        <p:nvSpPr>
          <p:cNvPr id="14" name="Gefaltete Ecke 13"/>
          <p:cNvSpPr/>
          <p:nvPr/>
        </p:nvSpPr>
        <p:spPr bwMode="auto">
          <a:xfrm>
            <a:off x="4572000" y="1628800"/>
            <a:ext cx="1440160" cy="460851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r>
              <a:rPr lang="de-DE" sz="2800" dirty="0" smtClean="0"/>
              <a:t>Graphen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20572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Prophylaxe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59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97033289_57fab34574_o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r="8573"/>
          <a:stretch>
            <a:fillRect/>
          </a:stretch>
        </p:blipFill>
        <p:spPr>
          <a:xfrm>
            <a:off x="36512" y="562764"/>
            <a:ext cx="9144000" cy="6322620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Ziel: Verhindern neuer Package </a:t>
            </a:r>
            <a:r>
              <a:rPr lang="de-DE" dirty="0" err="1" smtClean="0"/>
              <a:t>Cycles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utomatisiert!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283968" y="1988840"/>
            <a:ext cx="4510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i="1" dirty="0">
                <a:solidFill>
                  <a:schemeClr val="accent2"/>
                </a:solidFill>
              </a:rPr>
              <a:t>a</a:t>
            </a:r>
            <a:r>
              <a:rPr lang="de-DE" sz="5400" i="1" dirty="0" smtClean="0">
                <a:solidFill>
                  <a:schemeClr val="accent2"/>
                </a:solidFill>
              </a:rPr>
              <a:t>utomatisiert!</a:t>
            </a:r>
            <a:endParaRPr lang="de-DE" sz="5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45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Enforcer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Überprüft Regeln während der Ausführung des </a:t>
            </a:r>
            <a:r>
              <a:rPr lang="de-DE" dirty="0" err="1" smtClean="0"/>
              <a:t>Builds</a:t>
            </a:r>
            <a:endParaRPr lang="de-DE" dirty="0" smtClean="0"/>
          </a:p>
          <a:p>
            <a:r>
              <a:rPr lang="de-DE" dirty="0" smtClean="0"/>
              <a:t>Konfiguration über </a:t>
            </a:r>
            <a:r>
              <a:rPr lang="de-DE" dirty="0" err="1" smtClean="0"/>
              <a:t>pom.xml</a:t>
            </a:r>
            <a:endParaRPr lang="de-DE" dirty="0" smtClean="0"/>
          </a:p>
          <a:p>
            <a:r>
              <a:rPr lang="de-DE" dirty="0" smtClean="0"/>
              <a:t>Standardregeln</a:t>
            </a:r>
          </a:p>
          <a:p>
            <a:r>
              <a:rPr lang="de-DE" dirty="0" smtClean="0"/>
              <a:t>Selbst definierte Regeln</a:t>
            </a:r>
            <a:endParaRPr lang="de-DE" dirty="0"/>
          </a:p>
        </p:txBody>
      </p:sp>
      <p:pic>
        <p:nvPicPr>
          <p:cNvPr id="9" name="Inhaltsplatzhalter 8" descr="400428874_e087aa720d_b.jp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26140"/>
          <a:stretch/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flic.kr</a:t>
            </a:r>
            <a:r>
              <a:rPr lang="de-DE" dirty="0"/>
              <a:t>/p/Boiy7</a:t>
            </a:r>
          </a:p>
        </p:txBody>
      </p:sp>
    </p:spTree>
    <p:extLst>
      <p:ext uri="{BB962C8B-B14F-4D97-AF65-F5344CB8AC3E}">
        <p14:creationId xmlns:p14="http://schemas.microsoft.com/office/powerpoint/2010/main" val="4206399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NoPackageCyclesRule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 geschriebene Regel</a:t>
            </a:r>
          </a:p>
          <a:p>
            <a:r>
              <a:rPr lang="de-DE" dirty="0" smtClean="0"/>
              <a:t>Verwendet </a:t>
            </a:r>
            <a:r>
              <a:rPr lang="de-DE" dirty="0" err="1" smtClean="0"/>
              <a:t>JDepend</a:t>
            </a:r>
            <a:endParaRPr lang="de-DE" dirty="0" smtClean="0"/>
          </a:p>
          <a:p>
            <a:pPr marL="0" indent="0">
              <a:buNone/>
            </a:pPr>
            <a:r>
              <a:rPr lang="de-DE" sz="2400" dirty="0">
                <a:hlinkClick r:id="rId2"/>
              </a:rPr>
              <a:t>https://github.com/andrena/no-package-cycles-enforcer-rule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897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F81C-8025-4845-9863-56E95595EB80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2" name="Bild 11" descr="Bildschirmfoto 2014-05-02 um 13.16.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/>
          <a:stretch/>
        </p:blipFill>
        <p:spPr>
          <a:xfrm>
            <a:off x="467544" y="1627493"/>
            <a:ext cx="8208911" cy="47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4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 bwMode="auto">
          <a:xfrm>
            <a:off x="323528" y="2564904"/>
            <a:ext cx="8568952" cy="504056"/>
          </a:xfrm>
          <a:prstGeom prst="roundRect">
            <a:avLst>
              <a:gd name="adj" fmla="val 14457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389" tIns="45696" rIns="91389" bIns="45696"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23528" y="3140968"/>
            <a:ext cx="8568952" cy="2160240"/>
          </a:xfrm>
          <a:prstGeom prst="roundRect">
            <a:avLst>
              <a:gd name="adj" fmla="val 183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51A025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389" tIns="45696" rIns="91389" bIns="45696"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Fehlschlag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[WARNING] </a:t>
            </a:r>
            <a:r>
              <a:rPr lang="de-DE" sz="1600" dirty="0" err="1"/>
              <a:t>Rule</a:t>
            </a:r>
            <a:r>
              <a:rPr lang="de-DE" sz="1600" dirty="0"/>
              <a:t> 0: </a:t>
            </a:r>
            <a:r>
              <a:rPr lang="de-DE" sz="1600" dirty="0" err="1"/>
              <a:t>de.andrena.tools.nopackagecycles.NoPackageCyclesRule</a:t>
            </a:r>
            <a:r>
              <a:rPr lang="de-DE" sz="1600" dirty="0"/>
              <a:t> </a:t>
            </a:r>
            <a:r>
              <a:rPr lang="de-DE" sz="1600" dirty="0" err="1"/>
              <a:t>failed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 </a:t>
            </a:r>
            <a:r>
              <a:rPr lang="de-DE" sz="1600" dirty="0" err="1"/>
              <a:t>cycles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Package-</a:t>
            </a:r>
            <a:r>
              <a:rPr lang="de-DE" sz="1600" dirty="0" err="1"/>
              <a:t>cycle</a:t>
            </a:r>
            <a:r>
              <a:rPr lang="de-DE" sz="1600" dirty="0"/>
              <a:t> </a:t>
            </a:r>
            <a:r>
              <a:rPr lang="de-DE" sz="1600" dirty="0" err="1"/>
              <a:t>found</a:t>
            </a:r>
            <a:r>
              <a:rPr lang="de-DE" sz="1600" dirty="0"/>
              <a:t> </a:t>
            </a:r>
            <a:r>
              <a:rPr lang="de-DE" sz="1600" dirty="0" err="1"/>
              <a:t>involving</a:t>
            </a:r>
            <a:r>
              <a:rPr lang="de-DE" sz="1600" dirty="0"/>
              <a:t> </a:t>
            </a:r>
            <a:r>
              <a:rPr lang="de-DE" sz="1600" dirty="0" err="1"/>
              <a:t>de.andrena.golf.course.client.ui.internal.editcourses</a:t>
            </a:r>
            <a:r>
              <a:rPr lang="de-DE" sz="1600" dirty="0"/>
              <a:t>, </a:t>
            </a:r>
            <a:r>
              <a:rPr lang="de-DE" sz="1600" dirty="0" err="1"/>
              <a:t>de.andrena.golf.course.client.ui.internal.listcourses</a:t>
            </a:r>
            <a:r>
              <a:rPr lang="de-DE" sz="1600" dirty="0"/>
              <a:t>, </a:t>
            </a:r>
            <a:r>
              <a:rPr lang="de-DE" sz="1600" dirty="0" err="1"/>
              <a:t>de.andrena.golf.course.client.ui.listcourses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de.andrena.golf.course.client.ui.internal.editcourses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on:</a:t>
            </a:r>
          </a:p>
          <a:p>
            <a:pPr marL="0" indent="0">
              <a:buNone/>
            </a:pPr>
            <a:r>
              <a:rPr lang="de-DE" sz="1600" dirty="0"/>
              <a:t>        </a:t>
            </a:r>
            <a:r>
              <a:rPr lang="de-DE" sz="1600" dirty="0" err="1"/>
              <a:t>de.andrena.golf.course.client.ui.internal.listcourses</a:t>
            </a:r>
            <a:r>
              <a:rPr lang="de-DE" sz="1600" dirty="0"/>
              <a:t> (</a:t>
            </a:r>
            <a:r>
              <a:rPr lang="de-DE" sz="1600" dirty="0" err="1"/>
              <a:t>CourseEditor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de.andrena.golf.course.client.ui.internal.listcourses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on:</a:t>
            </a:r>
          </a:p>
          <a:p>
            <a:pPr marL="0" indent="0">
              <a:buNone/>
            </a:pPr>
            <a:r>
              <a:rPr lang="de-DE" sz="1600" dirty="0"/>
              <a:t>        </a:t>
            </a:r>
            <a:r>
              <a:rPr lang="de-DE" sz="1600" dirty="0" err="1"/>
              <a:t>de.andrena.golf.course.client.ui.internal.editcourses</a:t>
            </a:r>
            <a:r>
              <a:rPr lang="de-DE" sz="1600" dirty="0"/>
              <a:t> (CourseListView$2, CourseListView$3)</a:t>
            </a:r>
          </a:p>
          <a:p>
            <a:pPr marL="0" indent="0">
              <a:buNone/>
            </a:pPr>
            <a:r>
              <a:rPr lang="de-DE" sz="1600" dirty="0"/>
              <a:t>        </a:t>
            </a:r>
            <a:r>
              <a:rPr lang="de-DE" sz="1600" dirty="0" err="1"/>
              <a:t>de.andrena.golf.course.client.ui.listcourses</a:t>
            </a:r>
            <a:r>
              <a:rPr lang="de-DE" sz="1600" dirty="0"/>
              <a:t> (</a:t>
            </a:r>
            <a:r>
              <a:rPr lang="de-DE" sz="1600" dirty="0" err="1"/>
              <a:t>CourseListView</a:t>
            </a:r>
            <a:r>
              <a:rPr lang="de-DE" sz="1600" dirty="0"/>
              <a:t>, ReloadCourseListAfterJobDone$1)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de.andrena.golf.course.client.ui.listcourses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on:</a:t>
            </a:r>
          </a:p>
          <a:p>
            <a:pPr marL="0" indent="0">
              <a:buNone/>
            </a:pPr>
            <a:r>
              <a:rPr lang="de-DE" sz="1600" dirty="0"/>
              <a:t>        </a:t>
            </a:r>
            <a:r>
              <a:rPr lang="de-DE" sz="1600" dirty="0" err="1"/>
              <a:t>de.andrena.golf.course.client.ui.internal.listcourses</a:t>
            </a:r>
            <a:r>
              <a:rPr lang="de-DE" sz="1600" dirty="0"/>
              <a:t> (</a:t>
            </a:r>
            <a:r>
              <a:rPr lang="de-DE" sz="1600" dirty="0" err="1"/>
              <a:t>ReloadCourseList</a:t>
            </a:r>
            <a:r>
              <a:rPr lang="de-DE" sz="1600" dirty="0" smtClean="0"/>
              <a:t>)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[ERROR] </a:t>
            </a:r>
            <a:r>
              <a:rPr lang="de-DE" sz="1600" dirty="0" err="1" smtClean="0"/>
              <a:t>Failed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</a:t>
            </a:r>
            <a:r>
              <a:rPr lang="de-DE" sz="1600" dirty="0" smtClean="0"/>
              <a:t> </a:t>
            </a:r>
            <a:r>
              <a:rPr lang="de-DE" sz="1600" dirty="0" err="1" smtClean="0"/>
              <a:t>goal</a:t>
            </a:r>
            <a:r>
              <a:rPr lang="de-DE" sz="1600" dirty="0" smtClean="0"/>
              <a:t> org.apache.maven.plugins:maven-enforcer-plugin:1.2:enforce (</a:t>
            </a:r>
            <a:r>
              <a:rPr lang="de-DE" sz="1600" dirty="0" err="1" smtClean="0"/>
              <a:t>enforce-no-package-cycles</a:t>
            </a:r>
            <a:r>
              <a:rPr lang="de-DE" sz="1600" dirty="0" smtClean="0"/>
              <a:t>) on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de.andrena.golf.course.client</a:t>
            </a:r>
            <a:r>
              <a:rPr lang="de-DE" sz="1600" dirty="0" smtClean="0"/>
              <a:t>: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Enforcer</a:t>
            </a:r>
            <a:r>
              <a:rPr lang="de-DE" sz="1600" dirty="0" smtClean="0"/>
              <a:t> </a:t>
            </a:r>
            <a:r>
              <a:rPr lang="de-DE" sz="1600" dirty="0" err="1" smtClean="0"/>
              <a:t>rules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failed</a:t>
            </a:r>
            <a:r>
              <a:rPr lang="de-DE" sz="1600" dirty="0" smtClean="0"/>
              <a:t>. Look </a:t>
            </a:r>
            <a:r>
              <a:rPr lang="de-DE" sz="1600" dirty="0" err="1" smtClean="0"/>
              <a:t>above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messages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explaining</a:t>
            </a:r>
            <a:r>
              <a:rPr lang="de-DE" sz="1600" dirty="0" smtClean="0"/>
              <a:t> </a:t>
            </a:r>
            <a:r>
              <a:rPr lang="de-DE" sz="1600" dirty="0" err="1" smtClean="0"/>
              <a:t>why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rule</a:t>
            </a:r>
            <a:r>
              <a:rPr lang="de-DE" sz="1600" dirty="0" smtClean="0"/>
              <a:t> </a:t>
            </a:r>
            <a:r>
              <a:rPr lang="de-DE" sz="1600" dirty="0" err="1" smtClean="0"/>
              <a:t>failed</a:t>
            </a:r>
            <a:r>
              <a:rPr lang="de-DE" sz="1600" dirty="0" smtClean="0"/>
              <a:t>. -&gt; [Help 1]</a:t>
            </a: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CB30-D84D-3945-9D56-A3AFD3DBE16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Diagnose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805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Project Usus</a:t>
            </a:r>
          </a:p>
          <a:p>
            <a:r>
              <a:rPr lang="de-DE" sz="1800" dirty="0" smtClean="0">
                <a:hlinkClick r:id="rId2"/>
              </a:rPr>
              <a:t>http://www.projectusus.org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pPr>
              <a:buNone/>
            </a:pP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Enforcer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r>
              <a:rPr lang="de-DE" sz="1800" dirty="0">
                <a:hlinkClick r:id="rId3"/>
              </a:rPr>
              <a:t>http://maven.apache.org/enforcer/maven-enforcer-plugin</a:t>
            </a:r>
            <a:r>
              <a:rPr lang="de-DE" sz="1800" dirty="0" smtClean="0">
                <a:hlinkClick r:id="rId3"/>
              </a:rPr>
              <a:t>/</a:t>
            </a:r>
            <a:endParaRPr lang="de-DE" sz="1800" dirty="0" smtClean="0"/>
          </a:p>
          <a:p>
            <a:r>
              <a:rPr lang="de-DE" sz="1800" dirty="0">
                <a:hlinkClick r:id="rId4"/>
              </a:rPr>
              <a:t>http://maven.apache.org/enforcer/enforcer-api/writing-a-custom-</a:t>
            </a:r>
            <a:r>
              <a:rPr lang="de-DE" sz="1800" dirty="0" smtClean="0">
                <a:hlinkClick r:id="rId4"/>
              </a:rPr>
              <a:t>rule.html</a:t>
            </a: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r>
              <a:rPr lang="de-DE" dirty="0" smtClean="0"/>
              <a:t> </a:t>
            </a:r>
            <a:r>
              <a:rPr lang="de-DE" dirty="0" err="1" smtClean="0"/>
              <a:t>Enforcer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  <a:p>
            <a:r>
              <a:rPr lang="de-DE" sz="1800" dirty="0" smtClean="0">
                <a:hlinkClick r:id="rId5"/>
              </a:rPr>
              <a:t>https://github.com/andrena/no-package-cycles-enforcer-rule</a:t>
            </a: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dirty="0" err="1" smtClean="0"/>
              <a:t>JDepend</a:t>
            </a:r>
            <a:endParaRPr lang="de-DE" dirty="0" smtClean="0"/>
          </a:p>
          <a:p>
            <a:r>
              <a:rPr lang="de-DE" sz="1800" dirty="0" smtClean="0">
                <a:hlinkClick r:id="rId6"/>
              </a:rPr>
              <a:t>http://clarkware.com/software/JDepend.html</a:t>
            </a:r>
            <a:endParaRPr lang="de-DE" sz="1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6300192" y="840632"/>
            <a:ext cx="2583287" cy="1008112"/>
            <a:chOff x="5796136" y="980728"/>
            <a:chExt cx="2952328" cy="1152128"/>
          </a:xfrm>
          <a:solidFill>
            <a:schemeClr val="bg1">
              <a:lumMod val="85000"/>
            </a:schemeClr>
          </a:solidFill>
        </p:grpSpPr>
        <p:sp>
          <p:nvSpPr>
            <p:cNvPr id="8" name="Abgerundetes Rechteck 7"/>
            <p:cNvSpPr/>
            <p:nvPr/>
          </p:nvSpPr>
          <p:spPr bwMode="auto">
            <a:xfrm>
              <a:off x="5796136" y="980728"/>
              <a:ext cx="2952328" cy="1152128"/>
            </a:xfrm>
            <a:prstGeom prst="roundRect">
              <a:avLst>
                <a:gd name="adj" fmla="val 9986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89" tIns="45696" rIns="91389" bIns="45696" rtlCol="0" anchor="ctr"/>
            <a:lstStyle/>
            <a:p>
              <a:pPr algn="r"/>
              <a:r>
                <a:rPr lang="de-DE" sz="1400" b="1" dirty="0" smtClean="0"/>
                <a:t>Stefan </a:t>
              </a:r>
              <a:r>
                <a:rPr lang="de-DE" sz="1400" b="1" dirty="0" err="1" smtClean="0"/>
                <a:t>Schürle</a:t>
              </a:r>
              <a:endParaRPr lang="de-DE" sz="1400" b="1" dirty="0" smtClean="0"/>
            </a:p>
            <a:p>
              <a:pPr algn="r"/>
              <a:r>
                <a:rPr lang="de-DE" sz="1100" i="1" dirty="0" smtClean="0">
                  <a:solidFill>
                    <a:srgbClr val="7F7F7F"/>
                  </a:solidFill>
                </a:rPr>
                <a:t>Mail </a:t>
              </a:r>
              <a:r>
                <a:rPr lang="de-DE" sz="1400" dirty="0" smtClean="0"/>
                <a:t>stefan.schuerle@andrena.de</a:t>
              </a:r>
              <a:r>
                <a:rPr lang="de-DE" sz="1400" dirty="0" smtClean="0"/>
                <a:t/>
              </a:r>
              <a:br>
                <a:rPr lang="de-DE" sz="1400" dirty="0" smtClean="0"/>
              </a:br>
              <a:r>
                <a:rPr lang="de-DE" sz="1400" dirty="0" smtClean="0"/>
                <a:t/>
              </a:r>
              <a:br>
                <a:rPr lang="de-DE" sz="1400" dirty="0" smtClean="0"/>
              </a:br>
              <a:endParaRPr lang="de-DE" sz="1400" i="1" dirty="0" smtClean="0">
                <a:solidFill>
                  <a:srgbClr val="7F7F7F"/>
                </a:solidFill>
              </a:endParaRPr>
            </a:p>
          </p:txBody>
        </p:sp>
        <p:pic>
          <p:nvPicPr>
            <p:cNvPr id="9" name="Picture 16" descr="andrena-logo-2009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462" y="1700808"/>
              <a:ext cx="861786" cy="301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Package Cycle?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 smtClean="0"/>
              <a:t>Menge von Packages, wobei jedes Package (transitiv) von jedem anderen Package abhängt.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package-cycle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384" b="-57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007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 Cycle ≠ Class Cycle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 descr="kein-class-cycle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498" b="-140498"/>
          <a:stretch>
            <a:fillRect/>
          </a:stretch>
        </p:blipFill>
        <p:spPr/>
      </p:pic>
      <p:pic>
        <p:nvPicPr>
          <p:cNvPr id="12" name="Inhaltsplatzhalter 5" descr="package-cycle.png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9" t="-92075" r="-18865" b="-91259"/>
          <a:stretch/>
        </p:blipFill>
        <p:spPr/>
      </p:pic>
      <p:sp>
        <p:nvSpPr>
          <p:cNvPr id="13" name="Textfeld 12"/>
          <p:cNvSpPr txBox="1"/>
          <p:nvPr/>
        </p:nvSpPr>
        <p:spPr>
          <a:xfrm>
            <a:off x="1259632" y="4941168"/>
            <a:ext cx="193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Package Cycle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4690249" y="4941168"/>
            <a:ext cx="407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Nicht unbedingt ein Class Cycle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43439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r>
              <a:rPr lang="de-DE" dirty="0" smtClean="0"/>
              <a:t> erschweren </a:t>
            </a:r>
            <a:r>
              <a:rPr lang="de-DE" dirty="0" err="1" smtClean="0"/>
              <a:t>Refactorings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 descr="C:\Users\David Burkhart\Desktop\usus-package-graph_hibern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34720" cy="411113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r>
              <a:rPr lang="de-DE" dirty="0" smtClean="0"/>
              <a:t> erschweren </a:t>
            </a:r>
            <a:r>
              <a:rPr lang="de-DE" dirty="0" err="1" smtClean="0"/>
              <a:t>Refactorings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050" name="Picture 2" descr="C:\Users\David Burkhart\Desktop\usus-package-graph_us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081421" cy="38870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r>
              <a:rPr lang="de-DE" dirty="0" smtClean="0"/>
              <a:t> erschweren </a:t>
            </a:r>
            <a:r>
              <a:rPr lang="de-DE" dirty="0" err="1" smtClean="0"/>
              <a:t>Refactorings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Testen von Klassen mit direkten Zyklen</a:t>
            </a:r>
          </a:p>
          <a:p>
            <a:r>
              <a:rPr lang="de-DE" dirty="0" smtClean="0"/>
              <a:t>Explosion der transitiven Abhängigkeiten</a:t>
            </a:r>
          </a:p>
          <a:p>
            <a:r>
              <a:rPr lang="de-DE" dirty="0" smtClean="0"/>
              <a:t>Erschwerte Möglichkeiten der Modularisierung</a:t>
            </a:r>
          </a:p>
          <a:p>
            <a:pPr lvl="1"/>
            <a:r>
              <a:rPr lang="de-DE" dirty="0" smtClean="0"/>
              <a:t>Wiederverwendung von Teilen unmöglich</a:t>
            </a:r>
          </a:p>
          <a:p>
            <a:pPr lvl="1"/>
            <a:r>
              <a:rPr lang="de-DE" dirty="0" smtClean="0"/>
              <a:t>Nur komplette </a:t>
            </a:r>
            <a:r>
              <a:rPr lang="de-DE" dirty="0" err="1" smtClean="0"/>
              <a:t>Produktivnahme</a:t>
            </a:r>
            <a:r>
              <a:rPr lang="de-DE" dirty="0" smtClean="0"/>
              <a:t> möglich</a:t>
            </a:r>
          </a:p>
          <a:p>
            <a:r>
              <a:rPr lang="de-DE" dirty="0" smtClean="0"/>
              <a:t>Verwüsten u.U. Architektur, z.B. Schichten</a:t>
            </a:r>
          </a:p>
          <a:p>
            <a:r>
              <a:rPr lang="de-DE" dirty="0" smtClean="0"/>
              <a:t>Unabhängiges Arbeiten an verschiedenen Stellen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44-B62A-7E41-BDB3-8FDC215E6E75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696B-6ED8-1043-BD9F-809098D425AD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Therapie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676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Algorithmus zur Entfernung von Package </a:t>
            </a:r>
            <a:r>
              <a:rPr lang="de-DE" sz="3200" dirty="0" err="1" smtClean="0"/>
              <a:t>Cycles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Visualisieren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Verstehen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Mögliche Lösungen ableiten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Lösung ausprobieren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Behoben? Einchecken oder gehe zu 2.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DD0-8F1D-A444-B15A-55A32B9994EE}" type="datetime1">
              <a:rPr lang="de-DE" smtClean="0"/>
              <a:pPr/>
              <a:t>01.07.2014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Java 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3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ena1Mai">
  <a:themeElements>
    <a:clrScheme name="andrena-1008">
      <a:dk1>
        <a:srgbClr val="000000"/>
      </a:dk1>
      <a:lt1>
        <a:srgbClr val="FFFFFF"/>
      </a:lt1>
      <a:dk2>
        <a:srgbClr val="000000"/>
      </a:dk2>
      <a:lt2>
        <a:srgbClr val="6E8786"/>
      </a:lt2>
      <a:accent1>
        <a:srgbClr val="51A025"/>
      </a:accent1>
      <a:accent2>
        <a:srgbClr val="004C93"/>
      </a:accent2>
      <a:accent3>
        <a:srgbClr val="FFFFFF"/>
      </a:accent3>
      <a:accent4>
        <a:srgbClr val="000000"/>
      </a:accent4>
      <a:accent5>
        <a:srgbClr val="AA0410"/>
      </a:accent5>
      <a:accent6>
        <a:srgbClr val="1E4141"/>
      </a:accent6>
      <a:hlink>
        <a:srgbClr val="004C93"/>
      </a:hlink>
      <a:folHlink>
        <a:srgbClr val="4079AE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0AFAE"/>
            </a:gs>
            <a:gs pos="6000">
              <a:srgbClr val="A0AFAE">
                <a:gamma/>
                <a:tint val="0"/>
                <a:invGamma/>
                <a:alpha val="50000"/>
              </a:srgbClr>
            </a:gs>
            <a:gs pos="62000">
              <a:srgbClr val="A0AFAE">
                <a:gamma/>
                <a:tint val="0"/>
                <a:invGamma/>
              </a:srgbClr>
            </a:gs>
            <a:gs pos="100000">
              <a:srgbClr val="A0AFAE">
                <a:gamma/>
                <a:tint val="0"/>
                <a:invGamma/>
              </a:srgbClr>
            </a:gs>
          </a:gsLst>
          <a:lin ang="5400000" scaled="1"/>
        </a:gradFill>
        <a:ln w="9525">
          <a:noFill/>
          <a:miter lim="800000"/>
          <a:headEnd/>
          <a:tailEnd/>
        </a:ln>
        <a:effectLst/>
      </a:spPr>
      <a:bodyPr wrap="none" lIns="91389" tIns="45696" rIns="91389" bIns="45696" anchor="ctr"/>
      <a:lstStyle>
        <a:defPPr>
          <a:defRPr/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andrena1Mai</Template>
  <TotalTime>0</TotalTime>
  <Words>441</Words>
  <Application>Microsoft Office PowerPoint</Application>
  <PresentationFormat>Bildschirmpräsentation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andrena1Mai</vt:lpstr>
      <vt:lpstr>Paketzyklen – Diagnose, Therapie und Prophylaxe</vt:lpstr>
      <vt:lpstr>Diagnose</vt:lpstr>
      <vt:lpstr>Was ist ein Package Cycle?</vt:lpstr>
      <vt:lpstr>Package Cycle ≠ Class Cycle</vt:lpstr>
      <vt:lpstr>Package Cycles erschweren Refactorings</vt:lpstr>
      <vt:lpstr>Package Cycles erschweren Refactorings</vt:lpstr>
      <vt:lpstr>Package Cycles erschweren Refactorings</vt:lpstr>
      <vt:lpstr>Therapie</vt:lpstr>
      <vt:lpstr>Algorithmus zur Entfernung von Package Cycles</vt:lpstr>
      <vt:lpstr>Usus – Metriken direkt in Eclipse</vt:lpstr>
      <vt:lpstr>Usus – Metriken direkt in Eclipse</vt:lpstr>
      <vt:lpstr>Usus – Demo: Package Cycle Diagnose</vt:lpstr>
      <vt:lpstr>Algorithmus zur Entfernung von Package Cycles</vt:lpstr>
      <vt:lpstr>Prophylaxe</vt:lpstr>
      <vt:lpstr>Ziel: Verhindern neuer Package Cycles</vt:lpstr>
      <vt:lpstr>Maven Enforcer Plugin</vt:lpstr>
      <vt:lpstr>NoPackageCyclesRule</vt:lpstr>
      <vt:lpstr>Konfiguration</vt:lpstr>
      <vt:lpstr>Fehlschlag</vt:lpstr>
      <vt:lpstr>Links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</dc:title>
  <dc:creator>Matthias Grund</dc:creator>
  <cp:lastModifiedBy>Stefan Schürle</cp:lastModifiedBy>
  <cp:revision>711</cp:revision>
  <cp:lastPrinted>2012-08-09T12:05:03Z</cp:lastPrinted>
  <dcterms:created xsi:type="dcterms:W3CDTF">2012-08-06T05:40:29Z</dcterms:created>
  <dcterms:modified xsi:type="dcterms:W3CDTF">2014-07-01T20:09:53Z</dcterms:modified>
</cp:coreProperties>
</file>