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58" r:id="rId2"/>
  </p:sldMasterIdLst>
  <p:notesMasterIdLst>
    <p:notesMasterId r:id="rId12"/>
  </p:notesMasterIdLst>
  <p:handoutMasterIdLst>
    <p:handoutMasterId r:id="rId13"/>
  </p:handoutMasterIdLst>
  <p:sldIdLst>
    <p:sldId id="287" r:id="rId3"/>
    <p:sldId id="517" r:id="rId4"/>
    <p:sldId id="413" r:id="rId5"/>
    <p:sldId id="513" r:id="rId6"/>
    <p:sldId id="514" r:id="rId7"/>
    <p:sldId id="511" r:id="rId8"/>
    <p:sldId id="512" r:id="rId9"/>
    <p:sldId id="469" r:id="rId10"/>
    <p:sldId id="508" r:id="rId11"/>
  </p:sldIdLst>
  <p:sldSz cx="9144000" cy="6858000" type="screen4x3"/>
  <p:notesSz cx="6858000" cy="914400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F3F25B49-601F-A649-BBAF-F3CBFA768E18}">
          <p14:sldIdLst>
            <p14:sldId id="287"/>
            <p14:sldId id="517"/>
            <p14:sldId id="413"/>
            <p14:sldId id="513"/>
            <p14:sldId id="514"/>
          </p14:sldIdLst>
        </p14:section>
        <p14:section name="Part I (a): Reengineer ScaleDL Model" id="{344D8812-2A12-DF46-AE8D-4974373FFCCA}">
          <p14:sldIdLst>
            <p14:sldId id="511"/>
          </p14:sldIdLst>
        </p14:section>
        <p14:section name="Part I (b): Complete Model" id="{B31F23C9-55A6-A04A-ABAC-D516F6154619}">
          <p14:sldIdLst/>
        </p14:section>
        <p14:section name="Part II (a): Analyze Quality" id="{F23F7BAF-3480-C346-B054-909156533A32}">
          <p14:sldIdLst>
            <p14:sldId id="512"/>
            <p14:sldId id="469"/>
            <p14:sldId id="508"/>
          </p14:sldIdLst>
        </p14:section>
        <p14:section name="Part II (b): Detect Quality Issues" id="{A1CA4D08-5074-3047-81E2-8686857F347B}">
          <p14:sldIdLst/>
        </p14:section>
        <p14:section name="Part II (c): Resolve &amp; Re-Analyze" id="{B3B4EEFE-E7AD-744C-812A-930C1D7497E9}">
          <p14:sldIdLst/>
        </p14:section>
        <p14:section name="Part III: (Re-)Implement, Deploy, Test" id="{1C358BB5-5486-F749-B1AD-A5B8037D4CD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184"/>
    <a:srgbClr val="FEFEFE"/>
    <a:srgbClr val="EBEBEC"/>
    <a:srgbClr val="E4E7BB"/>
    <a:srgbClr val="F9F9F9"/>
    <a:srgbClr val="A0C8D3"/>
    <a:srgbClr val="456C91"/>
    <a:srgbClr val="56B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5" autoAdjust="0"/>
    <p:restoredTop sz="63942" autoAdjust="0"/>
  </p:normalViewPr>
  <p:slideViewPr>
    <p:cSldViewPr>
      <p:cViewPr varScale="1">
        <p:scale>
          <a:sx n="73" d="100"/>
          <a:sy n="73" d="100"/>
        </p:scale>
        <p:origin x="-1936" y="-112"/>
      </p:cViewPr>
      <p:guideLst>
        <p:guide orient="horz" pos="981"/>
        <p:guide pos="30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CB914-2319-B040-8723-0AB6D6A90E9F}" type="doc">
      <dgm:prSet loTypeId="urn:microsoft.com/office/officeart/2005/8/layout/defaul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C2F8E-A2DB-984A-A2BB-C3CC0FCB93FD}">
      <dgm:prSet/>
      <dgm:spPr>
        <a:solidFill>
          <a:srgbClr val="456C91"/>
        </a:solidFill>
        <a:ln>
          <a:noFill/>
        </a:ln>
        <a:effectLst/>
      </dgm:spPr>
      <dgm:t>
        <a:bodyPr/>
        <a:lstStyle/>
        <a:p>
          <a:pPr rtl="0"/>
          <a:r>
            <a:rPr lang="en-GB" dirty="0" smtClean="0"/>
            <a:t>Management concerns</a:t>
          </a:r>
          <a:endParaRPr lang="en-GB" dirty="0"/>
        </a:p>
      </dgm:t>
    </dgm:pt>
    <dgm:pt modelId="{037910CA-7730-724A-9E2F-4EB06D753DFF}" type="parTrans" cxnId="{0158BA16-FD35-6649-A1E8-E9AA48224EC2}">
      <dgm:prSet/>
      <dgm:spPr/>
      <dgm:t>
        <a:bodyPr/>
        <a:lstStyle/>
        <a:p>
          <a:endParaRPr lang="en-US"/>
        </a:p>
      </dgm:t>
    </dgm:pt>
    <dgm:pt modelId="{2DDE6CE3-1E94-DF43-B451-512A728C5B2D}" type="sibTrans" cxnId="{0158BA16-FD35-6649-A1E8-E9AA48224EC2}">
      <dgm:prSet/>
      <dgm:spPr/>
      <dgm:t>
        <a:bodyPr/>
        <a:lstStyle/>
        <a:p>
          <a:endParaRPr lang="en-US"/>
        </a:p>
      </dgm:t>
    </dgm:pt>
    <dgm:pt modelId="{2383F410-2B86-CE4B-997D-403FFC827ABC}">
      <dgm:prSet/>
      <dgm:spPr>
        <a:solidFill>
          <a:srgbClr val="456C91"/>
        </a:solidFill>
        <a:ln>
          <a:noFill/>
        </a:ln>
        <a:effectLst/>
      </dgm:spPr>
      <dgm:t>
        <a:bodyPr/>
        <a:lstStyle/>
        <a:p>
          <a:pPr rtl="0"/>
          <a:r>
            <a:rPr lang="en-GB" dirty="0" smtClean="0"/>
            <a:t>Avoid disappointments</a:t>
          </a:r>
          <a:endParaRPr lang="en-GB" dirty="0"/>
        </a:p>
      </dgm:t>
    </dgm:pt>
    <dgm:pt modelId="{2C1EC73D-1455-6E44-817A-B95D5732B074}" type="parTrans" cxnId="{C0997CC2-25C8-3A41-BE67-7D0CA2F391B6}">
      <dgm:prSet/>
      <dgm:spPr/>
      <dgm:t>
        <a:bodyPr/>
        <a:lstStyle/>
        <a:p>
          <a:endParaRPr lang="en-US"/>
        </a:p>
      </dgm:t>
    </dgm:pt>
    <dgm:pt modelId="{C0402C9A-6BE7-B24A-9801-3DB6E03F88F5}" type="sibTrans" cxnId="{C0997CC2-25C8-3A41-BE67-7D0CA2F391B6}">
      <dgm:prSet/>
      <dgm:spPr/>
      <dgm:t>
        <a:bodyPr/>
        <a:lstStyle/>
        <a:p>
          <a:endParaRPr lang="en-US"/>
        </a:p>
      </dgm:t>
    </dgm:pt>
    <dgm:pt modelId="{944BEE02-4EC3-C44D-AF3D-EB2D46FBACA4}">
      <dgm:prSet/>
      <dgm:spPr>
        <a:solidFill>
          <a:srgbClr val="456C91"/>
        </a:solidFill>
        <a:ln>
          <a:noFill/>
        </a:ln>
        <a:effectLst/>
      </dgm:spPr>
      <dgm:t>
        <a:bodyPr/>
        <a:lstStyle/>
        <a:p>
          <a:pPr rtl="0"/>
          <a:r>
            <a:rPr lang="en-GB" dirty="0" smtClean="0"/>
            <a:t>Response times</a:t>
          </a:r>
          <a:endParaRPr lang="en-GB" dirty="0"/>
        </a:p>
      </dgm:t>
    </dgm:pt>
    <dgm:pt modelId="{2C2DA70C-F062-A246-ADD2-6BF7DA2F1146}" type="parTrans" cxnId="{0D640A4F-86BF-6E44-9642-BF0CB250FFE3}">
      <dgm:prSet/>
      <dgm:spPr/>
      <dgm:t>
        <a:bodyPr/>
        <a:lstStyle/>
        <a:p>
          <a:endParaRPr lang="en-US"/>
        </a:p>
      </dgm:t>
    </dgm:pt>
    <dgm:pt modelId="{A0D20B77-69DB-7540-974E-12BDEEDE0F33}" type="sibTrans" cxnId="{0D640A4F-86BF-6E44-9642-BF0CB250FFE3}">
      <dgm:prSet/>
      <dgm:spPr/>
      <dgm:t>
        <a:bodyPr/>
        <a:lstStyle/>
        <a:p>
          <a:endParaRPr lang="en-US"/>
        </a:p>
      </dgm:t>
    </dgm:pt>
    <dgm:pt modelId="{937D91BB-AC9B-6E49-BF81-3E65CAC5CEF8}">
      <dgm:prSet/>
      <dgm:spPr>
        <a:solidFill>
          <a:srgbClr val="456C91"/>
        </a:solidFill>
        <a:ln>
          <a:noFill/>
        </a:ln>
        <a:effectLst/>
      </dgm:spPr>
      <dgm:t>
        <a:bodyPr/>
        <a:lstStyle/>
        <a:p>
          <a:pPr rtl="0"/>
          <a:r>
            <a:rPr lang="en-GB" dirty="0" smtClean="0"/>
            <a:t>Operation costs</a:t>
          </a:r>
          <a:endParaRPr lang="en-GB" dirty="0"/>
        </a:p>
      </dgm:t>
    </dgm:pt>
    <dgm:pt modelId="{CDBCD381-7339-7545-AD4D-70BC7EA7FE82}" type="parTrans" cxnId="{66130CCF-32D2-3949-B891-5F4A2FC50A6C}">
      <dgm:prSet/>
      <dgm:spPr/>
      <dgm:t>
        <a:bodyPr/>
        <a:lstStyle/>
        <a:p>
          <a:endParaRPr lang="en-US"/>
        </a:p>
      </dgm:t>
    </dgm:pt>
    <dgm:pt modelId="{30BCDD80-5E15-7F40-87CB-D5ECED2FF19C}" type="sibTrans" cxnId="{66130CCF-32D2-3949-B891-5F4A2FC50A6C}">
      <dgm:prSet/>
      <dgm:spPr/>
      <dgm:t>
        <a:bodyPr/>
        <a:lstStyle/>
        <a:p>
          <a:endParaRPr lang="en-US"/>
        </a:p>
      </dgm:t>
    </dgm:pt>
    <dgm:pt modelId="{F062D4D9-6B42-EE42-AC02-561623FC57A6}" type="pres">
      <dgm:prSet presAssocID="{3C6CB914-2319-B040-8723-0AB6D6A90E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B5AD97-5D04-404F-811D-D783BE8C4D10}" type="pres">
      <dgm:prSet presAssocID="{F15C2F8E-A2DB-984A-A2BB-C3CC0FCB93FD}" presName="node" presStyleLbl="node1" presStyleIdx="0" presStyleCnt="1" custScaleX="1108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5EF5A1-EC54-5245-9A13-C71F1F4E62C6}" type="presOf" srcId="{944BEE02-4EC3-C44D-AF3D-EB2D46FBACA4}" destId="{CAB5AD97-5D04-404F-811D-D783BE8C4D10}" srcOrd="0" destOrd="2" presId="urn:microsoft.com/office/officeart/2005/8/layout/default"/>
    <dgm:cxn modelId="{8C63653A-B904-9548-9C64-417D2AF0C57D}" type="presOf" srcId="{3C6CB914-2319-B040-8723-0AB6D6A90E9F}" destId="{F062D4D9-6B42-EE42-AC02-561623FC57A6}" srcOrd="0" destOrd="0" presId="urn:microsoft.com/office/officeart/2005/8/layout/default"/>
    <dgm:cxn modelId="{0D640A4F-86BF-6E44-9642-BF0CB250FFE3}" srcId="{F15C2F8E-A2DB-984A-A2BB-C3CC0FCB93FD}" destId="{944BEE02-4EC3-C44D-AF3D-EB2D46FBACA4}" srcOrd="1" destOrd="0" parTransId="{2C2DA70C-F062-A246-ADD2-6BF7DA2F1146}" sibTransId="{A0D20B77-69DB-7540-974E-12BDEEDE0F33}"/>
    <dgm:cxn modelId="{66130CCF-32D2-3949-B891-5F4A2FC50A6C}" srcId="{F15C2F8E-A2DB-984A-A2BB-C3CC0FCB93FD}" destId="{937D91BB-AC9B-6E49-BF81-3E65CAC5CEF8}" srcOrd="2" destOrd="0" parTransId="{CDBCD381-7339-7545-AD4D-70BC7EA7FE82}" sibTransId="{30BCDD80-5E15-7F40-87CB-D5ECED2FF19C}"/>
    <dgm:cxn modelId="{342D9A5D-FD4D-5C4E-BCF1-9D6D6D2E7DF6}" type="presOf" srcId="{F15C2F8E-A2DB-984A-A2BB-C3CC0FCB93FD}" destId="{CAB5AD97-5D04-404F-811D-D783BE8C4D10}" srcOrd="0" destOrd="0" presId="urn:microsoft.com/office/officeart/2005/8/layout/default"/>
    <dgm:cxn modelId="{0158BA16-FD35-6649-A1E8-E9AA48224EC2}" srcId="{3C6CB914-2319-B040-8723-0AB6D6A90E9F}" destId="{F15C2F8E-A2DB-984A-A2BB-C3CC0FCB93FD}" srcOrd="0" destOrd="0" parTransId="{037910CA-7730-724A-9E2F-4EB06D753DFF}" sibTransId="{2DDE6CE3-1E94-DF43-B451-512A728C5B2D}"/>
    <dgm:cxn modelId="{E6315A65-8877-B244-B4B2-11DA51DEE169}" type="presOf" srcId="{937D91BB-AC9B-6E49-BF81-3E65CAC5CEF8}" destId="{CAB5AD97-5D04-404F-811D-D783BE8C4D10}" srcOrd="0" destOrd="3" presId="urn:microsoft.com/office/officeart/2005/8/layout/default"/>
    <dgm:cxn modelId="{C0997CC2-25C8-3A41-BE67-7D0CA2F391B6}" srcId="{F15C2F8E-A2DB-984A-A2BB-C3CC0FCB93FD}" destId="{2383F410-2B86-CE4B-997D-403FFC827ABC}" srcOrd="0" destOrd="0" parTransId="{2C1EC73D-1455-6E44-817A-B95D5732B074}" sibTransId="{C0402C9A-6BE7-B24A-9801-3DB6E03F88F5}"/>
    <dgm:cxn modelId="{233D2985-BE98-8E4F-ADD1-EC76C932E074}" type="presOf" srcId="{2383F410-2B86-CE4B-997D-403FFC827ABC}" destId="{CAB5AD97-5D04-404F-811D-D783BE8C4D10}" srcOrd="0" destOrd="1" presId="urn:microsoft.com/office/officeart/2005/8/layout/default"/>
    <dgm:cxn modelId="{B863EE35-CA10-7D42-9397-9ACB38891B06}" type="presParOf" srcId="{F062D4D9-6B42-EE42-AC02-561623FC57A6}" destId="{CAB5AD97-5D04-404F-811D-D783BE8C4D1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CAD126-2402-8847-8C69-FD74B5D4F68B}" type="doc">
      <dgm:prSet loTypeId="urn:microsoft.com/office/officeart/2005/8/layout/vList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511EB9-D994-A343-92C3-3DB8CC04DC1B}">
      <dgm:prSet/>
      <dgm:spPr/>
      <dgm:t>
        <a:bodyPr/>
        <a:lstStyle/>
        <a:p>
          <a:pPr rtl="0"/>
          <a:r>
            <a:rPr lang="en-US" dirty="0" smtClean="0"/>
            <a:t>Extractor: extracts models</a:t>
          </a:r>
          <a:endParaRPr lang="en-US" dirty="0"/>
        </a:p>
      </dgm:t>
    </dgm:pt>
    <dgm:pt modelId="{4167A115-4C81-0946-8485-AA86C5BEEB06}" type="parTrans" cxnId="{54BC51BF-F0FA-7D49-B498-CF7555C1FAAB}">
      <dgm:prSet/>
      <dgm:spPr/>
      <dgm:t>
        <a:bodyPr/>
        <a:lstStyle/>
        <a:p>
          <a:endParaRPr lang="en-US"/>
        </a:p>
      </dgm:t>
    </dgm:pt>
    <dgm:pt modelId="{895E8854-F527-3941-A258-F19130DBEBE3}" type="sibTrans" cxnId="{54BC51BF-F0FA-7D49-B498-CF7555C1FAAB}">
      <dgm:prSet/>
      <dgm:spPr/>
      <dgm:t>
        <a:bodyPr/>
        <a:lstStyle/>
        <a:p>
          <a:endParaRPr lang="en-US"/>
        </a:p>
      </dgm:t>
    </dgm:pt>
    <dgm:pt modelId="{10B6B937-499C-6B44-BF30-AF6368D6E219}">
      <dgm:prSet/>
      <dgm:spPr/>
      <dgm:t>
        <a:bodyPr/>
        <a:lstStyle/>
        <a:p>
          <a:pPr rtl="0"/>
          <a:r>
            <a:rPr lang="en-US" dirty="0" smtClean="0"/>
            <a:t>Analyzer: analyzes quality based on analytical solvers and/or simulations at design time </a:t>
          </a:r>
          <a:endParaRPr lang="en-US" dirty="0"/>
        </a:p>
      </dgm:t>
    </dgm:pt>
    <dgm:pt modelId="{0AFDDFDA-C637-704E-9225-5835C95B900D}" type="parTrans" cxnId="{8D93B9D9-CDA8-9548-9264-5597995E33AC}">
      <dgm:prSet/>
      <dgm:spPr/>
      <dgm:t>
        <a:bodyPr/>
        <a:lstStyle/>
        <a:p>
          <a:endParaRPr lang="en-US"/>
        </a:p>
      </dgm:t>
    </dgm:pt>
    <dgm:pt modelId="{4B146ADB-29F0-8240-86D5-37574235A24C}" type="sibTrans" cxnId="{8D93B9D9-CDA8-9548-9264-5597995E33AC}">
      <dgm:prSet/>
      <dgm:spPr/>
      <dgm:t>
        <a:bodyPr/>
        <a:lstStyle/>
        <a:p>
          <a:endParaRPr lang="en-US"/>
        </a:p>
      </dgm:t>
    </dgm:pt>
    <dgm:pt modelId="{6DCF4BC7-AAEB-9F4B-8E67-4D3D6F0549DF}">
      <dgm:prSet/>
      <dgm:spPr/>
      <dgm:t>
        <a:bodyPr/>
        <a:lstStyle/>
        <a:p>
          <a:pPr rtl="0"/>
          <a:r>
            <a:rPr lang="en-US" dirty="0" smtClean="0"/>
            <a:t>Static Spotter: detects potential scalability anti-patterns from model</a:t>
          </a:r>
          <a:endParaRPr lang="en-US" dirty="0"/>
        </a:p>
      </dgm:t>
    </dgm:pt>
    <dgm:pt modelId="{5DC4FC6E-21A5-704A-A7EA-67565B765814}" type="parTrans" cxnId="{680D47B1-8EBF-C441-9E00-FE0AFF9E35AE}">
      <dgm:prSet/>
      <dgm:spPr/>
      <dgm:t>
        <a:bodyPr/>
        <a:lstStyle/>
        <a:p>
          <a:endParaRPr lang="en-US"/>
        </a:p>
      </dgm:t>
    </dgm:pt>
    <dgm:pt modelId="{C2807FC6-09A7-164B-B077-7E6B891C4190}" type="sibTrans" cxnId="{680D47B1-8EBF-C441-9E00-FE0AFF9E35AE}">
      <dgm:prSet/>
      <dgm:spPr/>
      <dgm:t>
        <a:bodyPr/>
        <a:lstStyle/>
        <a:p>
          <a:endParaRPr lang="en-US"/>
        </a:p>
      </dgm:t>
    </dgm:pt>
    <dgm:pt modelId="{1B05CBA7-03FF-F645-8DBF-0A21D667EA33}">
      <dgm:prSet/>
      <dgm:spPr/>
      <dgm:t>
        <a:bodyPr/>
        <a:lstStyle/>
        <a:p>
          <a:pPr rtl="0"/>
          <a:r>
            <a:rPr lang="en-US" dirty="0" smtClean="0"/>
            <a:t>Dynamic Spotter: detects software performance problems through measurement</a:t>
          </a:r>
          <a:endParaRPr lang="en-US" dirty="0"/>
        </a:p>
      </dgm:t>
    </dgm:pt>
    <dgm:pt modelId="{3E771157-4D18-8C42-981B-9E27278F26A7}" type="parTrans" cxnId="{0B45EB07-8460-1D4A-BD65-95AC0F79F844}">
      <dgm:prSet/>
      <dgm:spPr/>
      <dgm:t>
        <a:bodyPr/>
        <a:lstStyle/>
        <a:p>
          <a:endParaRPr lang="en-US"/>
        </a:p>
      </dgm:t>
    </dgm:pt>
    <dgm:pt modelId="{5F879356-6F52-DE4C-BF93-EC87A57FDD65}" type="sibTrans" cxnId="{0B45EB07-8460-1D4A-BD65-95AC0F79F844}">
      <dgm:prSet/>
      <dgm:spPr/>
      <dgm:t>
        <a:bodyPr/>
        <a:lstStyle/>
        <a:p>
          <a:endParaRPr lang="en-US"/>
        </a:p>
      </dgm:t>
    </dgm:pt>
    <dgm:pt modelId="{015488FF-71DA-504B-ACBC-35229142E289}" type="pres">
      <dgm:prSet presAssocID="{19CAD126-2402-8847-8C69-FD74B5D4F6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979E3B-2C51-7A45-BD78-EB153D218787}" type="pres">
      <dgm:prSet presAssocID="{E3511EB9-D994-A343-92C3-3DB8CC04DC1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3C65-DFBD-504A-8915-6668AB1C09F4}" type="pres">
      <dgm:prSet presAssocID="{895E8854-F527-3941-A258-F19130DBEBE3}" presName="spacer" presStyleCnt="0"/>
      <dgm:spPr/>
    </dgm:pt>
    <dgm:pt modelId="{406F251E-460D-0C43-B3F8-8493D48C7246}" type="pres">
      <dgm:prSet presAssocID="{10B6B937-499C-6B44-BF30-AF6368D6E21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47E72-5211-C94D-8B76-DCD20CEB1942}" type="pres">
      <dgm:prSet presAssocID="{4B146ADB-29F0-8240-86D5-37574235A24C}" presName="spacer" presStyleCnt="0"/>
      <dgm:spPr/>
    </dgm:pt>
    <dgm:pt modelId="{5E4A6BA2-16A3-5844-9B38-C57C3CE4ECE9}" type="pres">
      <dgm:prSet presAssocID="{6DCF4BC7-AAEB-9F4B-8E67-4D3D6F0549D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DB14F-BF9D-AB46-AE20-02EB594F3C08}" type="pres">
      <dgm:prSet presAssocID="{C2807FC6-09A7-164B-B077-7E6B891C4190}" presName="spacer" presStyleCnt="0"/>
      <dgm:spPr/>
    </dgm:pt>
    <dgm:pt modelId="{66C465B0-E13A-4443-87BF-9A7DF666443D}" type="pres">
      <dgm:prSet presAssocID="{1B05CBA7-03FF-F645-8DBF-0A21D667EA3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A8710-551C-2D43-83A8-0B3CF93B4E3A}" type="presOf" srcId="{6DCF4BC7-AAEB-9F4B-8E67-4D3D6F0549DF}" destId="{5E4A6BA2-16A3-5844-9B38-C57C3CE4ECE9}" srcOrd="0" destOrd="0" presId="urn:microsoft.com/office/officeart/2005/8/layout/vList2"/>
    <dgm:cxn modelId="{C143FE3B-51C6-4843-9F0A-7CCFFEAFE5D1}" type="presOf" srcId="{10B6B937-499C-6B44-BF30-AF6368D6E219}" destId="{406F251E-460D-0C43-B3F8-8493D48C7246}" srcOrd="0" destOrd="0" presId="urn:microsoft.com/office/officeart/2005/8/layout/vList2"/>
    <dgm:cxn modelId="{10F51894-0844-3A45-8642-EADBF559C08C}" type="presOf" srcId="{E3511EB9-D994-A343-92C3-3DB8CC04DC1B}" destId="{DB979E3B-2C51-7A45-BD78-EB153D218787}" srcOrd="0" destOrd="0" presId="urn:microsoft.com/office/officeart/2005/8/layout/vList2"/>
    <dgm:cxn modelId="{8D93B9D9-CDA8-9548-9264-5597995E33AC}" srcId="{19CAD126-2402-8847-8C69-FD74B5D4F68B}" destId="{10B6B937-499C-6B44-BF30-AF6368D6E219}" srcOrd="1" destOrd="0" parTransId="{0AFDDFDA-C637-704E-9225-5835C95B900D}" sibTransId="{4B146ADB-29F0-8240-86D5-37574235A24C}"/>
    <dgm:cxn modelId="{54BC51BF-F0FA-7D49-B498-CF7555C1FAAB}" srcId="{19CAD126-2402-8847-8C69-FD74B5D4F68B}" destId="{E3511EB9-D994-A343-92C3-3DB8CC04DC1B}" srcOrd="0" destOrd="0" parTransId="{4167A115-4C81-0946-8485-AA86C5BEEB06}" sibTransId="{895E8854-F527-3941-A258-F19130DBEBE3}"/>
    <dgm:cxn modelId="{680D47B1-8EBF-C441-9E00-FE0AFF9E35AE}" srcId="{19CAD126-2402-8847-8C69-FD74B5D4F68B}" destId="{6DCF4BC7-AAEB-9F4B-8E67-4D3D6F0549DF}" srcOrd="2" destOrd="0" parTransId="{5DC4FC6E-21A5-704A-A7EA-67565B765814}" sibTransId="{C2807FC6-09A7-164B-B077-7E6B891C4190}"/>
    <dgm:cxn modelId="{0B45EB07-8460-1D4A-BD65-95AC0F79F844}" srcId="{19CAD126-2402-8847-8C69-FD74B5D4F68B}" destId="{1B05CBA7-03FF-F645-8DBF-0A21D667EA33}" srcOrd="3" destOrd="0" parTransId="{3E771157-4D18-8C42-981B-9E27278F26A7}" sibTransId="{5F879356-6F52-DE4C-BF93-EC87A57FDD65}"/>
    <dgm:cxn modelId="{947E7390-4275-E94B-844F-DB9EE5E8F1B1}" type="presOf" srcId="{19CAD126-2402-8847-8C69-FD74B5D4F68B}" destId="{015488FF-71DA-504B-ACBC-35229142E289}" srcOrd="0" destOrd="0" presId="urn:microsoft.com/office/officeart/2005/8/layout/vList2"/>
    <dgm:cxn modelId="{743C716A-C411-D14C-9140-559AC2E7EBE5}" type="presOf" srcId="{1B05CBA7-03FF-F645-8DBF-0A21D667EA33}" destId="{66C465B0-E13A-4443-87BF-9A7DF666443D}" srcOrd="0" destOrd="0" presId="urn:microsoft.com/office/officeart/2005/8/layout/vList2"/>
    <dgm:cxn modelId="{56AFD8FD-834A-C348-AE88-89CFF486A028}" type="presParOf" srcId="{015488FF-71DA-504B-ACBC-35229142E289}" destId="{DB979E3B-2C51-7A45-BD78-EB153D218787}" srcOrd="0" destOrd="0" presId="urn:microsoft.com/office/officeart/2005/8/layout/vList2"/>
    <dgm:cxn modelId="{33C0E237-30F2-8642-AB04-7F710A55C43C}" type="presParOf" srcId="{015488FF-71DA-504B-ACBC-35229142E289}" destId="{582D3C65-DFBD-504A-8915-6668AB1C09F4}" srcOrd="1" destOrd="0" presId="urn:microsoft.com/office/officeart/2005/8/layout/vList2"/>
    <dgm:cxn modelId="{F87A4DE5-9947-1947-9F32-589F4CC24DDF}" type="presParOf" srcId="{015488FF-71DA-504B-ACBC-35229142E289}" destId="{406F251E-460D-0C43-B3F8-8493D48C7246}" srcOrd="2" destOrd="0" presId="urn:microsoft.com/office/officeart/2005/8/layout/vList2"/>
    <dgm:cxn modelId="{F7AF5623-AD67-B542-9905-6A50DD8E3C8F}" type="presParOf" srcId="{015488FF-71DA-504B-ACBC-35229142E289}" destId="{24D47E72-5211-C94D-8B76-DCD20CEB1942}" srcOrd="3" destOrd="0" presId="urn:microsoft.com/office/officeart/2005/8/layout/vList2"/>
    <dgm:cxn modelId="{9E0E01EE-A3E8-B747-AF11-D4D1013FB52C}" type="presParOf" srcId="{015488FF-71DA-504B-ACBC-35229142E289}" destId="{5E4A6BA2-16A3-5844-9B38-C57C3CE4ECE9}" srcOrd="4" destOrd="0" presId="urn:microsoft.com/office/officeart/2005/8/layout/vList2"/>
    <dgm:cxn modelId="{F9F5AA0B-06E0-3E4D-860B-4304F7A3E9A2}" type="presParOf" srcId="{015488FF-71DA-504B-ACBC-35229142E289}" destId="{573DB14F-BF9D-AB46-AE20-02EB594F3C08}" srcOrd="5" destOrd="0" presId="urn:microsoft.com/office/officeart/2005/8/layout/vList2"/>
    <dgm:cxn modelId="{6C5E2715-5E9B-F64B-BA24-FB284872CF25}" type="presParOf" srcId="{015488FF-71DA-504B-ACBC-35229142E289}" destId="{66C465B0-E13A-4443-87BF-9A7DF66644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5AD97-5D04-404F-811D-D783BE8C4D10}">
      <dsp:nvSpPr>
        <dsp:cNvPr id="0" name=""/>
        <dsp:cNvSpPr/>
      </dsp:nvSpPr>
      <dsp:spPr>
        <a:xfrm>
          <a:off x="2411" y="1868"/>
          <a:ext cx="4470016" cy="2420084"/>
        </a:xfrm>
        <a:prstGeom prst="rect">
          <a:avLst/>
        </a:prstGeom>
        <a:solidFill>
          <a:srgbClr val="456C91"/>
        </a:solidFill>
        <a:ln w="381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/>
            <a:t>Management concerns</a:t>
          </a:r>
          <a:endParaRPr lang="en-GB" sz="35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Avoid disappointments</a:t>
          </a:r>
          <a:endParaRPr lang="en-GB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Response times</a:t>
          </a:r>
          <a:endParaRPr lang="en-GB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Operation costs</a:t>
          </a:r>
          <a:endParaRPr lang="en-GB" sz="2700" kern="1200" dirty="0"/>
        </a:p>
      </dsp:txBody>
      <dsp:txXfrm>
        <a:off x="2411" y="1868"/>
        <a:ext cx="4470016" cy="2420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79E3B-2C51-7A45-BD78-EB153D218787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Extractor: extracts models</a:t>
          </a:r>
          <a:endParaRPr lang="en-US" sz="2700" kern="1200" dirty="0"/>
        </a:p>
      </dsp:txBody>
      <dsp:txXfrm>
        <a:off x="52359" y="53542"/>
        <a:ext cx="8124882" cy="967861"/>
      </dsp:txXfrm>
    </dsp:sp>
    <dsp:sp modelId="{406F251E-460D-0C43-B3F8-8493D48C7246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Analyzer: analyzes quality based on analytical solvers and/or simulations at design time </a:t>
          </a:r>
          <a:endParaRPr lang="en-US" sz="2700" kern="1200" dirty="0"/>
        </a:p>
      </dsp:txBody>
      <dsp:txXfrm>
        <a:off x="52359" y="1203881"/>
        <a:ext cx="8124882" cy="967861"/>
      </dsp:txXfrm>
    </dsp:sp>
    <dsp:sp modelId="{5E4A6BA2-16A3-5844-9B38-C57C3CE4ECE9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Static Spotter: detects potential scalability anti-patterns from model</a:t>
          </a:r>
          <a:endParaRPr lang="en-US" sz="2700" kern="1200" dirty="0"/>
        </a:p>
      </dsp:txBody>
      <dsp:txXfrm>
        <a:off x="52359" y="2354220"/>
        <a:ext cx="8124882" cy="967861"/>
      </dsp:txXfrm>
    </dsp:sp>
    <dsp:sp modelId="{66C465B0-E13A-4443-87BF-9A7DF666443D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Dynamic Spotter: detects software performance problems through measurement</a:t>
          </a:r>
          <a:endParaRPr lang="en-US" sz="2700" kern="1200" dirty="0"/>
        </a:p>
      </dsp:txBody>
      <dsp:txXfrm>
        <a:off x="52359" y="3504559"/>
        <a:ext cx="8124882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36568-AD06-534B-A19D-657095C3E8F6}" type="datetime1">
              <a:rPr lang="de-DE" smtClean="0">
                <a:ea typeface="Calibri"/>
                <a:cs typeface="Calibri"/>
              </a:rPr>
              <a:t>02/07/15</a:t>
            </a:fld>
            <a:endParaRPr lang="de-DE" dirty="0">
              <a:ea typeface="Calibri"/>
              <a:cs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97039-D3A3-0B41-9250-D0D2CF1B9FAD}" type="slidenum">
              <a:rPr lang="de-DE" smtClean="0">
                <a:ea typeface="Calibri"/>
                <a:cs typeface="Calibri"/>
              </a:rPr>
              <a:t>‹#›</a:t>
            </a:fld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234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B093BC-8214-3E48-AE0D-06613B27C6E9}" type="datetime1">
              <a:rPr lang="de-DE" smtClean="0"/>
              <a:t>02/07/15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5C818C-9768-0444-AD1F-2A3F50CE349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833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Calibri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dirty="0">
              <a:latin typeface="Calibri" charset="0"/>
            </a:endParaRP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5226D8-637B-CB42-9F6D-F17027B9F044}" type="slidenum">
              <a:rPr lang="de-DE">
                <a:ea typeface="Calibri"/>
                <a:cs typeface="Calibri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dirty="0"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5C818C-9768-0444-AD1F-2A3F50CE349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8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Setting: put the reviewers in the position of a manager of a company offering a book store as a SaaS solution.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has been used for 15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increase in load is now expected as a consequence of a new business strategy of selling novel cloud scalability books.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manager wants the architect to ensure that the system - after </a:t>
            </a:r>
            <a:r>
              <a:rPr lang="en-US" dirty="0" err="1" smtClean="0"/>
              <a:t>modernisation</a:t>
            </a:r>
            <a:r>
              <a:rPr lang="en-US" dirty="0" smtClean="0"/>
              <a:t> - can sustain this increased load.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architect suggest the manager a modern cloud computing solution.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However, the manager has heard of others that were disappointed by migrating to the cloud;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 is concerned about short term issues (such as unacceptable response times).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addition he wants to know what the new system’s operation will cost (in the long term, which depends on capacity).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 has heard that </a:t>
            </a:r>
            <a:r>
              <a:rPr lang="en-US" dirty="0" err="1" smtClean="0"/>
              <a:t>CloudScale</a:t>
            </a:r>
            <a:r>
              <a:rPr lang="en-US" dirty="0" smtClean="0"/>
              <a:t> might have some useful tools to reduce such unpleasant surprises.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871E4-E18C-4A44-97A3-B3650287C2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9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</a:t>
            </a:r>
            <a:r>
              <a:rPr lang="en-US" baseline="0" dirty="0" smtClean="0"/>
              <a:t> constructive approach (instead of reengineering)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5C818C-9768-0444-AD1F-2A3F50CE349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02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5C818C-9768-0444-AD1F-2A3F50CE349F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37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ea typeface="Calibri"/>
                <a:cs typeface="Calibri"/>
              </a:defRPr>
            </a:lvl1pPr>
          </a:lstStyle>
          <a:p>
            <a:r>
              <a:rPr lang="de-DE" dirty="0" smtClean="0"/>
              <a:t>Mastertitelformat bearbeiten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269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0ACC7"/>
                </a:solidFill>
                <a:ea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87534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0739-D68C-EB4B-8BB5-3B7F49197236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CFE81-42B8-274C-A440-03ED38EEBD77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192154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8464B-0A4F-2E4E-AB22-ECA3562F6A11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EC538-204B-C345-AE30-2BCBFEB82B45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1951420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8538" y="6365875"/>
            <a:ext cx="1295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B00CB-C493-0244-9CFF-2B962C2DD34B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365875"/>
            <a:ext cx="38893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013" y="6356350"/>
            <a:ext cx="5857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09549-89DA-8344-A2C8-FEAB82821990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6197721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80AC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E9BF2-4802-0E46-B808-64F063682F39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FBA33-F9C5-2C4F-89C4-4785F0F3E64E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6743022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FD053-20E0-E646-BC8C-AC94A32E7B30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9549-89DA-8344-A2C8-FEAB82821990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6197721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6D02-CA3A-4F4E-A946-E1C0F608D83A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8A28C-771A-284F-878F-B69E5BDD52DA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529866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C7C1A-6589-814B-982D-1D17DF8C72B8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E24A9-3779-A140-BF12-1A87A1D94C57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2906750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3A339-DF3A-4345-8C44-3A896344CE13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4EB67-9810-AD40-87CE-54301E002978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814944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65737-4AA6-EC4C-9C37-5F7AF78FCFF2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E823-102E-8C44-9CB6-CAF1D5F719F0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0174523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96198-21BF-354C-88AE-C97D146760E5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459C1-2484-8A4E-8099-087D3D86C52F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60194695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0" y="5084763"/>
            <a:ext cx="9144000" cy="1773237"/>
          </a:xfrm>
          <a:prstGeom prst="rect">
            <a:avLst/>
          </a:prstGeom>
          <a:solidFill>
            <a:srgbClr val="E9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1588" y="0"/>
            <a:ext cx="9144001" cy="144463"/>
          </a:xfrm>
          <a:prstGeom prst="rect">
            <a:avLst/>
          </a:prstGeom>
          <a:solidFill>
            <a:srgbClr val="E9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l-SI"/>
          </a:p>
        </p:txBody>
      </p:sp>
      <p:pic>
        <p:nvPicPr>
          <p:cNvPr id="1229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5661248"/>
            <a:ext cx="2808808" cy="57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Bild 1" descr="TU_Chemnitz_positiv_gruen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168900"/>
            <a:ext cx="2578100" cy="1689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0" r:id="rId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507294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0" y="6237288"/>
            <a:ext cx="9144000" cy="620712"/>
          </a:xfrm>
          <a:prstGeom prst="rect">
            <a:avLst/>
          </a:prstGeom>
          <a:solidFill>
            <a:srgbClr val="E9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l-SI"/>
          </a:p>
        </p:txBody>
      </p:sp>
      <p:sp>
        <p:nvSpPr>
          <p:cNvPr id="1331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sl-SI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8538" y="6365875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50729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3EA32B-1ED5-BF4E-9DD9-90F9D4FF608A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1275" y="6365875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50729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The CloudScale Method - Sebastian Lehrig</a:t>
            </a:r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1013" y="6356350"/>
            <a:ext cx="585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50729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A3AD986-3861-6B42-BCA6-5B2F14C9EA42}" type="slidenum">
              <a:rPr lang="sl-SI"/>
              <a:pPr>
                <a:defRPr/>
              </a:pPr>
              <a:t>‹#›</a:t>
            </a:fld>
            <a:endParaRPr lang="sl-SI" dirty="0"/>
          </a:p>
        </p:txBody>
      </p:sp>
      <p:pic>
        <p:nvPicPr>
          <p:cNvPr id="13320" name="Picture 8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6346825"/>
            <a:ext cx="1800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1588" y="0"/>
            <a:ext cx="9144001" cy="144463"/>
          </a:xfrm>
          <a:prstGeom prst="rect">
            <a:avLst/>
          </a:prstGeom>
          <a:solidFill>
            <a:srgbClr val="E9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507294"/>
          </a:solidFill>
          <a:latin typeface="+mj-lt"/>
          <a:ea typeface="Calibri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07294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Calibri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Calibri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Calibri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Calibri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Calibri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1.xml"/><Relationship Id="rId12" Type="http://schemas.openxmlformats.org/officeDocument/2006/relationships/diagramLayout" Target="../diagrams/layout1.xml"/><Relationship Id="rId13" Type="http://schemas.openxmlformats.org/officeDocument/2006/relationships/diagramQuickStyle" Target="../diagrams/quickStyle1.xml"/><Relationship Id="rId14" Type="http://schemas.openxmlformats.org/officeDocument/2006/relationships/diagramColors" Target="../diagrams/colors1.xml"/><Relationship Id="rId15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WMF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10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10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http://www.cloudscale-project.eu/results/screencast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10.PNG"/><Relationship Id="rId7" Type="http://schemas.openxmlformats.org/officeDocument/2006/relationships/image" Target="../media/image25.png"/><Relationship Id="rId8" Type="http://schemas.openxmlformats.org/officeDocument/2006/relationships/image" Target="../media/image13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722313" y="1689100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 smtClean="0">
                <a:solidFill>
                  <a:srgbClr val="507294"/>
                </a:solidFill>
                <a:ea typeface="Calibri"/>
                <a:cs typeface="Calibri"/>
              </a:rPr>
              <a:t>Demo: </a:t>
            </a:r>
            <a:r>
              <a:rPr lang="en-US" sz="4000" b="1" dirty="0" err="1" smtClean="0">
                <a:solidFill>
                  <a:srgbClr val="507294"/>
                </a:solidFill>
                <a:ea typeface="Calibri"/>
                <a:cs typeface="Calibri"/>
              </a:rPr>
              <a:t>CloudScale</a:t>
            </a:r>
            <a:r>
              <a:rPr lang="en-US" sz="4000" b="1" dirty="0" smtClean="0">
                <a:solidFill>
                  <a:srgbClr val="507294"/>
                </a:solidFill>
                <a:ea typeface="Calibri"/>
                <a:cs typeface="Calibri"/>
              </a:rPr>
              <a:t> Method for Analyzing Scalability, Elasticity, and Efficiency Engineering</a:t>
            </a:r>
            <a:endParaRPr lang="sl-SI" sz="4000" b="1" dirty="0">
              <a:solidFill>
                <a:srgbClr val="507294"/>
              </a:solidFill>
              <a:ea typeface="Calibri"/>
              <a:cs typeface="Calibri"/>
            </a:endParaRPr>
          </a:p>
        </p:txBody>
      </p:sp>
      <p:sp>
        <p:nvSpPr>
          <p:cNvPr id="14338" name="Text Placeholder 2"/>
          <p:cNvSpPr txBox="1">
            <a:spLocks/>
          </p:cNvSpPr>
          <p:nvPr/>
        </p:nvSpPr>
        <p:spPr bwMode="auto">
          <a:xfrm>
            <a:off x="722313" y="908050"/>
            <a:ext cx="7772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de-DE" sz="2000" u="sng" dirty="0" smtClean="0">
                <a:solidFill>
                  <a:srgbClr val="898989"/>
                </a:solidFill>
                <a:ea typeface="Calibri"/>
                <a:cs typeface="Calibri"/>
              </a:rPr>
              <a:t>Jinying </a:t>
            </a:r>
            <a:r>
              <a:rPr lang="de-DE" sz="2000" u="sng" dirty="0" err="1" smtClean="0">
                <a:solidFill>
                  <a:srgbClr val="898989"/>
                </a:solidFill>
                <a:ea typeface="Calibri"/>
                <a:cs typeface="Calibri"/>
              </a:rPr>
              <a:t>Yu</a:t>
            </a:r>
            <a:r>
              <a:rPr lang="de-DE" sz="2000" u="sng" dirty="0" smtClean="0">
                <a:solidFill>
                  <a:srgbClr val="898989"/>
                </a:solidFill>
                <a:ea typeface="Calibri"/>
                <a:cs typeface="Calibri"/>
              </a:rPr>
              <a:t>, </a:t>
            </a:r>
            <a:r>
              <a:rPr lang="de-DE" sz="2000" dirty="0" smtClean="0">
                <a:solidFill>
                  <a:srgbClr val="898989"/>
                </a:solidFill>
                <a:ea typeface="Calibri"/>
                <a:cs typeface="Calibri"/>
              </a:rPr>
              <a:t>Sebastian Lehrig &amp; Steffen Becker</a:t>
            </a:r>
            <a:endParaRPr lang="en-US" sz="2000" dirty="0">
              <a:solidFill>
                <a:srgbClr val="898989"/>
              </a:solidFill>
              <a:ea typeface="Calibri"/>
              <a:cs typeface="Calibri"/>
            </a:endParaRPr>
          </a:p>
        </p:txBody>
      </p:sp>
      <p:sp>
        <p:nvSpPr>
          <p:cNvPr id="14339" name="Subtitle 2"/>
          <p:cNvSpPr txBox="1">
            <a:spLocks/>
          </p:cNvSpPr>
          <p:nvPr/>
        </p:nvSpPr>
        <p:spPr bwMode="auto">
          <a:xfrm>
            <a:off x="1403648" y="3717032"/>
            <a:ext cx="6400800" cy="1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</a:pPr>
            <a:endParaRPr lang="sl-SI" sz="2000" dirty="0">
              <a:solidFill>
                <a:srgbClr val="80ACC7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FP7 project </a:t>
            </a:r>
            <a:r>
              <a:rPr lang="en-US" dirty="0" err="1"/>
              <a:t>CloudScale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Eclipse based tools</a:t>
            </a:r>
          </a:p>
          <a:p>
            <a:r>
              <a:rPr lang="en-US" dirty="0" smtClean="0"/>
              <a:t>4.7M euros funding from EU</a:t>
            </a:r>
          </a:p>
          <a:p>
            <a:r>
              <a:rPr lang="en-US" dirty="0" smtClean="0"/>
              <a:t>10.2012- 12.2015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BB00CB-C493-0244-9CFF-2B962C2DD34B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Jinying Yu</a:t>
            </a:r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09549-89DA-8344-A2C8-FEAB82821990}" type="slidenum">
              <a:rPr lang="sl-SI" smtClean="0"/>
              <a:pPr>
                <a:defRPr/>
              </a:pPr>
              <a:t>2</a:t>
            </a:fld>
            <a:endParaRPr lang="sl-SI" dirty="0"/>
          </a:p>
        </p:txBody>
      </p:sp>
      <p:pic>
        <p:nvPicPr>
          <p:cNvPr id="9" name="Picture 8" descr="logo_sap.png__250x76_q85_crop_upsca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8800"/>
            <a:ext cx="3175000" cy="965200"/>
          </a:xfrm>
          <a:prstGeom prst="rect">
            <a:avLst/>
          </a:prstGeom>
        </p:spPr>
      </p:pic>
      <p:pic>
        <p:nvPicPr>
          <p:cNvPr id="10" name="Picture 9" descr="200px-logo_tu_chemnitz.png__200x99_q85_upsc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1900"/>
            <a:ext cx="2540000" cy="1257300"/>
          </a:xfrm>
          <a:prstGeom prst="rect">
            <a:avLst/>
          </a:prstGeom>
        </p:spPr>
      </p:pic>
      <p:pic>
        <p:nvPicPr>
          <p:cNvPr id="11" name="Picture 10" descr="logo_xlab.png__250x150_q85_upsca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445224"/>
            <a:ext cx="3175000" cy="647700"/>
          </a:xfrm>
          <a:prstGeom prst="rect">
            <a:avLst/>
          </a:prstGeom>
        </p:spPr>
      </p:pic>
      <p:pic>
        <p:nvPicPr>
          <p:cNvPr id="12" name="Picture 11" descr="erricson.png__250x150_q85_upscal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92" y="2924944"/>
            <a:ext cx="3175000" cy="635000"/>
          </a:xfrm>
          <a:prstGeom prst="rect">
            <a:avLst/>
          </a:prstGeom>
        </p:spPr>
      </p:pic>
      <p:pic>
        <p:nvPicPr>
          <p:cNvPr id="13" name="Picture 12" descr="sintef-logo.gif__250x150_q85_upsca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49080"/>
            <a:ext cx="3175000" cy="660400"/>
          </a:xfrm>
          <a:prstGeom prst="rect">
            <a:avLst/>
          </a:prstGeom>
        </p:spPr>
      </p:pic>
      <p:pic>
        <p:nvPicPr>
          <p:cNvPr id="15" name="Picture 14" descr="kantega-logo.png__200x61_q85_upsca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229200"/>
            <a:ext cx="2514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60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ung 19"/>
          <p:cNvGrpSpPr/>
          <p:nvPr/>
        </p:nvGrpSpPr>
        <p:grpSpPr>
          <a:xfrm>
            <a:off x="5215413" y="1052736"/>
            <a:ext cx="3605059" cy="1927438"/>
            <a:chOff x="5215413" y="1052736"/>
            <a:chExt cx="3605059" cy="1927438"/>
          </a:xfrm>
        </p:grpSpPr>
        <p:grpSp>
          <p:nvGrpSpPr>
            <p:cNvPr id="17" name="Gruppierung 16"/>
            <p:cNvGrpSpPr/>
            <p:nvPr/>
          </p:nvGrpSpPr>
          <p:grpSpPr>
            <a:xfrm>
              <a:off x="6989083" y="1052736"/>
              <a:ext cx="1831389" cy="1927438"/>
              <a:chOff x="6989083" y="1052736"/>
              <a:chExt cx="1831389" cy="1927438"/>
            </a:xfrm>
          </p:grpSpPr>
          <p:grpSp>
            <p:nvGrpSpPr>
              <p:cNvPr id="168" name="Gruppieren 167"/>
              <p:cNvGrpSpPr/>
              <p:nvPr/>
            </p:nvGrpSpPr>
            <p:grpSpPr>
              <a:xfrm>
                <a:off x="6989083" y="1052736"/>
                <a:ext cx="1831389" cy="1927438"/>
                <a:chOff x="6133726" y="1749754"/>
                <a:chExt cx="1831389" cy="1927438"/>
              </a:xfrm>
            </p:grpSpPr>
            <p:pic>
              <p:nvPicPr>
                <p:cNvPr id="169" name="Grafik 16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5703" y="1749754"/>
                  <a:ext cx="1829412" cy="1829412"/>
                </a:xfrm>
                <a:prstGeom prst="rect">
                  <a:avLst/>
                </a:prstGeom>
              </p:spPr>
            </p:pic>
            <p:sp>
              <p:nvSpPr>
                <p:cNvPr id="170" name="Textfeld 169"/>
                <p:cNvSpPr txBox="1"/>
                <p:nvPr/>
              </p:nvSpPr>
              <p:spPr>
                <a:xfrm>
                  <a:off x="6133726" y="3092417"/>
                  <a:ext cx="1657826" cy="584775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ea typeface="Calibri"/>
                      <a:cs typeface="Calibri"/>
                    </a:rPr>
                    <a:t>Cloud Computing</a:t>
                  </a:r>
                </a:p>
                <a:p>
                  <a:pPr algn="ctr"/>
                  <a:r>
                    <a:rPr lang="en-US" sz="1600" dirty="0" smtClean="0">
                      <a:ea typeface="Calibri"/>
                      <a:cs typeface="Calibri"/>
                    </a:rPr>
                    <a:t>Environment</a:t>
                  </a:r>
                </a:p>
              </p:txBody>
            </p:sp>
          </p:grpSp>
          <p:pic>
            <p:nvPicPr>
              <p:cNvPr id="63" name="Grafik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8841" y="1211039"/>
                <a:ext cx="938853" cy="938853"/>
              </a:xfrm>
              <a:prstGeom prst="rect">
                <a:avLst/>
              </a:prstGeom>
            </p:spPr>
          </p:pic>
          <p:pic>
            <p:nvPicPr>
              <p:cNvPr id="160" name="Grafik 1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3654" y="1895020"/>
                <a:ext cx="723170" cy="448586"/>
              </a:xfrm>
              <a:prstGeom prst="rect">
                <a:avLst/>
              </a:prstGeom>
            </p:spPr>
          </p:pic>
        </p:grpSp>
        <p:grpSp>
          <p:nvGrpSpPr>
            <p:cNvPr id="19" name="Gruppierung 18"/>
            <p:cNvGrpSpPr/>
            <p:nvPr/>
          </p:nvGrpSpPr>
          <p:grpSpPr>
            <a:xfrm>
              <a:off x="5215413" y="1607421"/>
              <a:ext cx="1685267" cy="453427"/>
              <a:chOff x="5215413" y="1607421"/>
              <a:chExt cx="1685267" cy="453427"/>
            </a:xfrm>
          </p:grpSpPr>
          <p:sp>
            <p:nvSpPr>
              <p:cNvPr id="177" name="Textfeld 176"/>
              <p:cNvSpPr txBox="1"/>
              <p:nvPr/>
            </p:nvSpPr>
            <p:spPr>
              <a:xfrm>
                <a:off x="5215413" y="1607421"/>
                <a:ext cx="1685267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ea typeface="Calibri"/>
                    <a:cs typeface="Calibri"/>
                  </a:rPr>
                  <a:t>«uses»</a:t>
                </a:r>
              </a:p>
            </p:txBody>
          </p:sp>
          <p:cxnSp>
            <p:nvCxnSpPr>
              <p:cNvPr id="57" name="Gerade Verbindung mit Pfeil 56"/>
              <p:cNvCxnSpPr/>
              <p:nvPr/>
            </p:nvCxnSpPr>
            <p:spPr>
              <a:xfrm>
                <a:off x="5508104" y="2060848"/>
                <a:ext cx="11521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Gruppieren 164"/>
          <p:cNvGrpSpPr/>
          <p:nvPr/>
        </p:nvGrpSpPr>
        <p:grpSpPr>
          <a:xfrm>
            <a:off x="3923928" y="1556792"/>
            <a:ext cx="1095172" cy="1448871"/>
            <a:chOff x="1569911" y="3139810"/>
            <a:chExt cx="1095172" cy="1448871"/>
          </a:xfrm>
        </p:grpSpPr>
        <p:pic>
          <p:nvPicPr>
            <p:cNvPr id="166" name="Grafik 16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703" y="3139810"/>
              <a:ext cx="957583" cy="957583"/>
            </a:xfrm>
            <a:prstGeom prst="rect">
              <a:avLst/>
            </a:prstGeom>
          </p:spPr>
        </p:pic>
        <p:sp>
          <p:nvSpPr>
            <p:cNvPr id="167" name="Textfeld 166"/>
            <p:cNvSpPr txBox="1"/>
            <p:nvPr/>
          </p:nvSpPr>
          <p:spPr>
            <a:xfrm>
              <a:off x="1569911" y="4003906"/>
              <a:ext cx="1095172" cy="58477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ea typeface="Calibri"/>
                  <a:cs typeface="Calibri"/>
                </a:rPr>
                <a:t>Online</a:t>
              </a:r>
            </a:p>
            <a:p>
              <a:pPr algn="ctr"/>
              <a:r>
                <a:rPr lang="en-US" sz="1600" dirty="0" smtClean="0">
                  <a:ea typeface="Calibri"/>
                  <a:cs typeface="Calibri"/>
                </a:rPr>
                <a:t>Book Shop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Setting: A concerned manager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03C125-6553-D549-81A6-A5F025FC6D7D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Jinying Yu</a:t>
            </a:r>
            <a:endParaRPr lang="sl-SI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DE823-102E-8C44-9CB6-CAF1D5F719F0}" type="slidenum">
              <a:rPr lang="sl-SI" smtClean="0"/>
              <a:pPr>
                <a:defRPr/>
              </a:pPr>
              <a:t>3</a:t>
            </a:fld>
            <a:endParaRPr lang="sl-SI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0" y="764704"/>
            <a:ext cx="1479320" cy="1826784"/>
            <a:chOff x="-176896" y="81919"/>
            <a:chExt cx="1479320" cy="1826784"/>
          </a:xfrm>
        </p:grpSpPr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6896" y="81919"/>
              <a:ext cx="1137620" cy="1137620"/>
            </a:xfrm>
            <a:prstGeom prst="rect">
              <a:avLst/>
            </a:prstGeom>
          </p:spPr>
        </p:pic>
        <p:grpSp>
          <p:nvGrpSpPr>
            <p:cNvPr id="131" name="Gruppieren 130"/>
            <p:cNvGrpSpPr/>
            <p:nvPr/>
          </p:nvGrpSpPr>
          <p:grpSpPr>
            <a:xfrm>
              <a:off x="2616" y="799856"/>
              <a:ext cx="1299808" cy="1108847"/>
              <a:chOff x="1111614" y="799856"/>
              <a:chExt cx="1299808" cy="1108847"/>
            </a:xfrm>
          </p:grpSpPr>
          <p:pic>
            <p:nvPicPr>
              <p:cNvPr id="126" name="Grafik 1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07188" y="849218"/>
                <a:ext cx="804234" cy="804234"/>
              </a:xfrm>
              <a:prstGeom prst="rect">
                <a:avLst/>
              </a:prstGeom>
            </p:spPr>
          </p:pic>
          <p:pic>
            <p:nvPicPr>
              <p:cNvPr id="127" name="Grafik 1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9828" y="799856"/>
                <a:ext cx="804234" cy="804234"/>
              </a:xfrm>
              <a:prstGeom prst="rect">
                <a:avLst/>
              </a:prstGeom>
            </p:spPr>
          </p:pic>
          <p:pic>
            <p:nvPicPr>
              <p:cNvPr id="130" name="Grafik 1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11614" y="1104469"/>
                <a:ext cx="804234" cy="804234"/>
              </a:xfrm>
              <a:prstGeom prst="rect">
                <a:avLst/>
              </a:prstGeom>
            </p:spPr>
          </p:pic>
        </p:grpSp>
      </p:grpSp>
      <p:grpSp>
        <p:nvGrpSpPr>
          <p:cNvPr id="51" name="Gruppieren 50"/>
          <p:cNvGrpSpPr/>
          <p:nvPr/>
        </p:nvGrpSpPr>
        <p:grpSpPr>
          <a:xfrm>
            <a:off x="131188" y="5022376"/>
            <a:ext cx="931538" cy="1142928"/>
            <a:chOff x="707866" y="1517513"/>
            <a:chExt cx="931538" cy="1142928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85" y="1517513"/>
              <a:ext cx="860096" cy="860096"/>
            </a:xfrm>
            <a:prstGeom prst="rect">
              <a:avLst/>
            </a:prstGeom>
          </p:spPr>
        </p:pic>
        <p:sp>
          <p:nvSpPr>
            <p:cNvPr id="53" name="Textfeld 52"/>
            <p:cNvSpPr txBox="1"/>
            <p:nvPr/>
          </p:nvSpPr>
          <p:spPr>
            <a:xfrm>
              <a:off x="707866" y="2321887"/>
              <a:ext cx="931538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ea typeface="Calibri"/>
                  <a:cs typeface="Calibri"/>
                </a:rPr>
                <a:t>Manager</a:t>
              </a:r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8030306" y="1154389"/>
            <a:ext cx="938853" cy="1088468"/>
            <a:chOff x="8030306" y="1154389"/>
            <a:chExt cx="938853" cy="1088468"/>
          </a:xfrm>
        </p:grpSpPr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306" y="1154389"/>
              <a:ext cx="938853" cy="938853"/>
            </a:xfrm>
            <a:prstGeom prst="rect">
              <a:avLst/>
            </a:prstGeom>
          </p:spPr>
        </p:pic>
        <p:pic>
          <p:nvPicPr>
            <p:cNvPr id="161" name="Grafik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792" y="1794271"/>
              <a:ext cx="723170" cy="448586"/>
            </a:xfrm>
            <a:prstGeom prst="rect">
              <a:avLst/>
            </a:prstGeom>
          </p:spPr>
        </p:pic>
      </p:grpSp>
      <p:grpSp>
        <p:nvGrpSpPr>
          <p:cNvPr id="32" name="Gruppieren 31"/>
          <p:cNvGrpSpPr/>
          <p:nvPr/>
        </p:nvGrpSpPr>
        <p:grpSpPr>
          <a:xfrm>
            <a:off x="156196" y="3439111"/>
            <a:ext cx="1511937" cy="1552579"/>
            <a:chOff x="156196" y="3439111"/>
            <a:chExt cx="1511937" cy="1552579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156196" y="4145265"/>
              <a:ext cx="1511937" cy="846425"/>
              <a:chOff x="156196" y="4145265"/>
              <a:chExt cx="1511937" cy="846425"/>
            </a:xfrm>
          </p:grpSpPr>
          <p:sp>
            <p:nvSpPr>
              <p:cNvPr id="9" name="Textfeld 8"/>
              <p:cNvSpPr txBox="1"/>
              <p:nvPr/>
            </p:nvSpPr>
            <p:spPr>
              <a:xfrm>
                <a:off x="156196" y="4145265"/>
                <a:ext cx="955133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ea typeface="Calibri"/>
                    <a:cs typeface="Calibri"/>
                  </a:rPr>
                  <a:t>Architect</a:t>
                </a: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457538" y="4470242"/>
                <a:ext cx="1210595" cy="521448"/>
                <a:chOff x="457538" y="4470242"/>
                <a:chExt cx="1210595" cy="521448"/>
              </a:xfrm>
            </p:grpSpPr>
            <p:sp>
              <p:nvSpPr>
                <p:cNvPr id="163" name="Pfeil nach rechts 162"/>
                <p:cNvSpPr/>
                <p:nvPr/>
              </p:nvSpPr>
              <p:spPr>
                <a:xfrm rot="16200000">
                  <a:off x="390581" y="4537199"/>
                  <a:ext cx="470926" cy="337011"/>
                </a:xfrm>
                <a:prstGeom prst="rightArrow">
                  <a:avLst/>
                </a:prstGeom>
                <a:solidFill>
                  <a:srgbClr val="A0C8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Textfeld 163"/>
                <p:cNvSpPr txBox="1"/>
                <p:nvPr/>
              </p:nvSpPr>
              <p:spPr>
                <a:xfrm>
                  <a:off x="683568" y="4653136"/>
                  <a:ext cx="984565" cy="338554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ea typeface="Calibri"/>
                      <a:cs typeface="Calibri"/>
                    </a:rPr>
                    <a:t>«assigns»</a:t>
                  </a:r>
                </a:p>
              </p:txBody>
            </p:sp>
          </p:grpSp>
        </p:grpSp>
        <p:pic>
          <p:nvPicPr>
            <p:cNvPr id="255" name="Grafik 25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34" y="3439111"/>
              <a:ext cx="870760" cy="870760"/>
            </a:xfrm>
            <a:prstGeom prst="rect">
              <a:avLst/>
            </a:prstGeom>
          </p:spPr>
        </p:pic>
      </p:grpSp>
      <p:grpSp>
        <p:nvGrpSpPr>
          <p:cNvPr id="308" name="Gruppieren 307"/>
          <p:cNvGrpSpPr/>
          <p:nvPr/>
        </p:nvGrpSpPr>
        <p:grpSpPr>
          <a:xfrm>
            <a:off x="1043608" y="5157192"/>
            <a:ext cx="1081771" cy="649736"/>
            <a:chOff x="978943" y="5013176"/>
            <a:chExt cx="1081771" cy="649736"/>
          </a:xfrm>
        </p:grpSpPr>
        <p:sp>
          <p:nvSpPr>
            <p:cNvPr id="306" name="Pfeil nach rechts 305"/>
            <p:cNvSpPr/>
            <p:nvPr/>
          </p:nvSpPr>
          <p:spPr>
            <a:xfrm>
              <a:off x="1127455" y="5325901"/>
              <a:ext cx="931608" cy="337011"/>
            </a:xfrm>
            <a:prstGeom prst="rightArrow">
              <a:avLst/>
            </a:prstGeom>
            <a:solidFill>
              <a:srgbClr val="A0C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Textfeld 306"/>
            <p:cNvSpPr txBox="1"/>
            <p:nvPr/>
          </p:nvSpPr>
          <p:spPr>
            <a:xfrm>
              <a:off x="978943" y="5013176"/>
              <a:ext cx="1081771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ea typeface="Calibri"/>
                  <a:cs typeface="Calibri"/>
                </a:rPr>
                <a:t>«requires»</a:t>
              </a: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1081816" y="1607421"/>
            <a:ext cx="2482072" cy="1059269"/>
            <a:chOff x="1081816" y="1607421"/>
            <a:chExt cx="2482072" cy="1059269"/>
          </a:xfrm>
        </p:grpSpPr>
        <p:sp>
          <p:nvSpPr>
            <p:cNvPr id="172" name="Textfeld 171"/>
            <p:cNvSpPr txBox="1"/>
            <p:nvPr/>
          </p:nvSpPr>
          <p:spPr>
            <a:xfrm>
              <a:off x="2605075" y="1607421"/>
              <a:ext cx="765254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ea typeface="Calibri"/>
                  <a:cs typeface="Calibri"/>
                </a:rPr>
                <a:t>«uses»</a:t>
              </a:r>
            </a:p>
          </p:txBody>
        </p:sp>
        <p:grpSp>
          <p:nvGrpSpPr>
            <p:cNvPr id="173" name="Gruppieren 172"/>
            <p:cNvGrpSpPr/>
            <p:nvPr/>
          </p:nvGrpSpPr>
          <p:grpSpPr>
            <a:xfrm>
              <a:off x="1081816" y="1607421"/>
              <a:ext cx="1035660" cy="1059269"/>
              <a:chOff x="3581233" y="4354760"/>
              <a:chExt cx="1126070" cy="1151738"/>
            </a:xfrm>
          </p:grpSpPr>
          <p:sp>
            <p:nvSpPr>
              <p:cNvPr id="174" name="Textfeld 173"/>
              <p:cNvSpPr txBox="1"/>
              <p:nvPr/>
            </p:nvSpPr>
            <p:spPr>
              <a:xfrm>
                <a:off x="3581233" y="5138390"/>
                <a:ext cx="1126070" cy="36810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ea typeface="Calibri"/>
                    <a:cs typeface="Calibri"/>
                  </a:rPr>
                  <a:t>Consumer</a:t>
                </a:r>
              </a:p>
            </p:txBody>
          </p:sp>
          <p:pic>
            <p:nvPicPr>
              <p:cNvPr id="175" name="Grafik 1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10378" y="4354760"/>
                <a:ext cx="874440" cy="874440"/>
              </a:xfrm>
              <a:prstGeom prst="rect">
                <a:avLst/>
              </a:prstGeom>
            </p:spPr>
          </p:pic>
        </p:grpSp>
        <p:cxnSp>
          <p:nvCxnSpPr>
            <p:cNvPr id="12" name="Gerade Verbindung mit Pfeil 11"/>
            <p:cNvCxnSpPr/>
            <p:nvPr/>
          </p:nvCxnSpPr>
          <p:spPr>
            <a:xfrm>
              <a:off x="2411760" y="2060848"/>
              <a:ext cx="115212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ung 14"/>
          <p:cNvGrpSpPr/>
          <p:nvPr/>
        </p:nvGrpSpPr>
        <p:grpSpPr>
          <a:xfrm>
            <a:off x="1403648" y="4437112"/>
            <a:ext cx="2591136" cy="1571909"/>
            <a:chOff x="1253457" y="4077072"/>
            <a:chExt cx="2813335" cy="1706706"/>
          </a:xfrm>
        </p:grpSpPr>
        <p:cxnSp>
          <p:nvCxnSpPr>
            <p:cNvPr id="58" name="Gerade Verbindung mit Pfeil 57"/>
            <p:cNvCxnSpPr/>
            <p:nvPr/>
          </p:nvCxnSpPr>
          <p:spPr bwMode="auto">
            <a:xfrm>
              <a:off x="2411760" y="5445224"/>
              <a:ext cx="1584176" cy="0"/>
            </a:xfrm>
            <a:prstGeom prst="straightConnector1">
              <a:avLst/>
            </a:prstGeom>
            <a:ln w="38100" cmpd="sng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feld 156"/>
            <p:cNvSpPr txBox="1">
              <a:spLocks noChangeArrowheads="1"/>
            </p:cNvSpPr>
            <p:nvPr/>
          </p:nvSpPr>
          <p:spPr bwMode="auto">
            <a:xfrm>
              <a:off x="2915816" y="5445224"/>
              <a:ext cx="11509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1" dirty="0" smtClean="0">
                  <a:ea typeface="Calibri"/>
                  <a:cs typeface="Calibri"/>
                </a:rPr>
                <a:t>#Consumer</a:t>
              </a:r>
              <a:endParaRPr lang="en-US" sz="1600" b="1" dirty="0">
                <a:ea typeface="Calibri"/>
                <a:cs typeface="Calibri"/>
              </a:endParaRPr>
            </a:p>
          </p:txBody>
        </p:sp>
        <p:cxnSp>
          <p:nvCxnSpPr>
            <p:cNvPr id="60" name="Gerade Verbindung 59"/>
            <p:cNvCxnSpPr/>
            <p:nvPr/>
          </p:nvCxnSpPr>
          <p:spPr>
            <a:xfrm flipV="1">
              <a:off x="2408585" y="4659486"/>
              <a:ext cx="1440160" cy="576064"/>
            </a:xfrm>
            <a:prstGeom prst="line">
              <a:avLst/>
            </a:prstGeom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 bwMode="auto">
            <a:xfrm flipH="1" flipV="1">
              <a:off x="2411760" y="4221088"/>
              <a:ext cx="8384" cy="1232520"/>
            </a:xfrm>
            <a:prstGeom prst="straightConnector1">
              <a:avLst/>
            </a:prstGeom>
            <a:ln w="38100" cmpd="sng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feld 156"/>
            <p:cNvSpPr txBox="1">
              <a:spLocks noChangeArrowheads="1"/>
            </p:cNvSpPr>
            <p:nvPr/>
          </p:nvSpPr>
          <p:spPr bwMode="auto">
            <a:xfrm>
              <a:off x="1253457" y="4077072"/>
              <a:ext cx="1140785" cy="634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1" dirty="0" smtClean="0">
                  <a:ea typeface="Calibri"/>
                  <a:cs typeface="Calibri"/>
                </a:rPr>
                <a:t>Operation</a:t>
              </a:r>
            </a:p>
            <a:p>
              <a:pPr algn="r"/>
              <a:r>
                <a:rPr lang="en-US" sz="1600" b="1" dirty="0" smtClean="0">
                  <a:ea typeface="Calibri"/>
                  <a:cs typeface="Calibri"/>
                </a:rPr>
                <a:t>Cost</a:t>
              </a:r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1187624" y="3429000"/>
            <a:ext cx="1105880" cy="625043"/>
            <a:chOff x="1187624" y="3429000"/>
            <a:chExt cx="1105880" cy="625043"/>
          </a:xfrm>
        </p:grpSpPr>
        <p:sp>
          <p:nvSpPr>
            <p:cNvPr id="67" name="Textfeld 66"/>
            <p:cNvSpPr txBox="1"/>
            <p:nvPr/>
          </p:nvSpPr>
          <p:spPr>
            <a:xfrm>
              <a:off x="1187624" y="3429000"/>
              <a:ext cx="1105880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ea typeface="Calibri"/>
                  <a:cs typeface="Calibri"/>
                </a:rPr>
                <a:t>«suggests»</a:t>
              </a:r>
            </a:p>
          </p:txBody>
        </p:sp>
        <p:sp>
          <p:nvSpPr>
            <p:cNvPr id="69" name="Pfeil nach rechts 68"/>
            <p:cNvSpPr/>
            <p:nvPr/>
          </p:nvSpPr>
          <p:spPr>
            <a:xfrm>
              <a:off x="1187624" y="3717032"/>
              <a:ext cx="938398" cy="337011"/>
            </a:xfrm>
            <a:prstGeom prst="rightArrow">
              <a:avLst/>
            </a:prstGeom>
            <a:solidFill>
              <a:srgbClr val="A0C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5" name="Diagramm 64"/>
          <p:cNvGraphicFramePr/>
          <p:nvPr>
            <p:extLst>
              <p:ext uri="{D42A27DB-BD31-4B8C-83A1-F6EECF244321}">
                <p14:modId xmlns:p14="http://schemas.microsoft.com/office/powerpoint/2010/main" val="3734913984"/>
              </p:ext>
            </p:extLst>
          </p:nvPr>
        </p:nvGraphicFramePr>
        <p:xfrm>
          <a:off x="4355976" y="3501008"/>
          <a:ext cx="4474840" cy="242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3" name="Gruppierung 2"/>
          <p:cNvGrpSpPr/>
          <p:nvPr/>
        </p:nvGrpSpPr>
        <p:grpSpPr>
          <a:xfrm>
            <a:off x="2267744" y="2852936"/>
            <a:ext cx="1627168" cy="1181340"/>
            <a:chOff x="1835696" y="2924944"/>
            <a:chExt cx="1627168" cy="1181340"/>
          </a:xfrm>
        </p:grpSpPr>
        <p:pic>
          <p:nvPicPr>
            <p:cNvPr id="66" name="Grafik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924944"/>
              <a:ext cx="1181340" cy="1181340"/>
            </a:xfrm>
            <a:prstGeom prst="rect">
              <a:avLst/>
            </a:prstGeom>
          </p:spPr>
        </p:pic>
        <p:sp>
          <p:nvSpPr>
            <p:cNvPr id="70" name="Textfeld 69"/>
            <p:cNvSpPr txBox="1"/>
            <p:nvPr/>
          </p:nvSpPr>
          <p:spPr>
            <a:xfrm>
              <a:off x="1835696" y="3717032"/>
              <a:ext cx="1627168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ea typeface="Calibri"/>
                  <a:cs typeface="Calibri"/>
                </a:rPr>
                <a:t>Cloud 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FP7 project </a:t>
            </a:r>
            <a:r>
              <a:rPr lang="en-US" dirty="0" err="1"/>
              <a:t>CloudScale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065737-4AA6-EC4C-9C37-5F7AF78FCFF2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Jinying Yu</a:t>
            </a:r>
            <a:endParaRPr lang="sl-S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DE823-102E-8C44-9CB6-CAF1D5F719F0}" type="slidenum">
              <a:rPr lang="sl-SI" smtClean="0"/>
              <a:pPr>
                <a:defRPr/>
              </a:pPr>
              <a:t>4</a:t>
            </a:fld>
            <a:endParaRPr lang="sl-SI" dirty="0"/>
          </a:p>
        </p:txBody>
      </p:sp>
      <p:pic>
        <p:nvPicPr>
          <p:cNvPr id="16" name="Picture 15" descr="Screen Shot 2015-07-01 at 15.29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32" y="1452687"/>
            <a:ext cx="3260544" cy="2336353"/>
          </a:xfrm>
          <a:prstGeom prst="rect">
            <a:avLst/>
          </a:prstGeom>
        </p:spPr>
      </p:pic>
      <p:pic>
        <p:nvPicPr>
          <p:cNvPr id="17" name="Picture 16" descr="Screen Shot 2015-07-01 at 15.28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32" y="4149080"/>
            <a:ext cx="1439044" cy="1288556"/>
          </a:xfrm>
          <a:prstGeom prst="rect">
            <a:avLst/>
          </a:prstGeom>
        </p:spPr>
      </p:pic>
      <p:pic>
        <p:nvPicPr>
          <p:cNvPr id="18" name="Picture 17" descr="Screen Shot 2015-07-01 at 15.28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35772"/>
            <a:ext cx="1390011" cy="1409452"/>
          </a:xfrm>
          <a:prstGeom prst="rect">
            <a:avLst/>
          </a:prstGeom>
        </p:spPr>
      </p:pic>
      <p:pic>
        <p:nvPicPr>
          <p:cNvPr id="19" name="Picture 18" descr="Screen Shot 2015-07-01 at 15.28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32" y="4149080"/>
            <a:ext cx="1414036" cy="1244352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843808" y="4509120"/>
            <a:ext cx="792088" cy="532684"/>
          </a:xfrm>
          <a:prstGeom prst="rightArrow">
            <a:avLst/>
          </a:prstGeom>
          <a:solidFill>
            <a:srgbClr val="376092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flipH="1">
            <a:off x="7159742" y="3470136"/>
            <a:ext cx="796634" cy="822960"/>
          </a:xfrm>
          <a:prstGeom prst="uturnArrow">
            <a:avLst/>
          </a:prstGeom>
          <a:solidFill>
            <a:srgbClr val="37609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508104" y="4509120"/>
            <a:ext cx="792088" cy="53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67744" y="4005064"/>
            <a:ext cx="172167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Modernization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07507" y="4005064"/>
            <a:ext cx="120870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2280" y="2924944"/>
            <a:ext cx="1532942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84946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CloudScale</a:t>
            </a:r>
            <a:r>
              <a:rPr lang="en-US" dirty="0" smtClean="0"/>
              <a:t> Tools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2216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FD053-20E0-E646-BC8C-AC94A32E7B30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Jinying Yu</a:t>
            </a:r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09549-89DA-8344-A2C8-FEAB82821990}" type="slidenum">
              <a:rPr lang="sl-SI" smtClean="0"/>
              <a:pPr>
                <a:defRPr/>
              </a:pPr>
              <a:t>5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296667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bgerundetes Rechteck 137"/>
          <p:cNvSpPr/>
          <p:nvPr/>
        </p:nvSpPr>
        <p:spPr>
          <a:xfrm>
            <a:off x="251520" y="2996954"/>
            <a:ext cx="8640960" cy="1728192"/>
          </a:xfrm>
          <a:prstGeom prst="roundRect">
            <a:avLst/>
          </a:prstGeom>
          <a:solidFill>
            <a:srgbClr val="A0C8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uppieren 1"/>
          <p:cNvGrpSpPr>
            <a:grpSpLocks/>
          </p:cNvGrpSpPr>
          <p:nvPr/>
        </p:nvGrpSpPr>
        <p:grpSpPr bwMode="auto">
          <a:xfrm>
            <a:off x="317645" y="3068962"/>
            <a:ext cx="1314013" cy="1091794"/>
            <a:chOff x="29867" y="3573016"/>
            <a:chExt cx="1314273" cy="1092433"/>
          </a:xfrm>
        </p:grpSpPr>
        <p:pic>
          <p:nvPicPr>
            <p:cNvPr id="129" name="Grafik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9907" y="3573016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Grafik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867" y="3861215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Grafik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840" y="3717116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C04152-A2E9-5A4C-9F56-2146A5CF5FDB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Jinying Yu</a:t>
            </a:r>
            <a:endParaRPr lang="sl-SI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09549-89DA-8344-A2C8-FEAB82821990}" type="slidenum">
              <a:rPr lang="sl-SI" smtClean="0"/>
              <a:pPr>
                <a:defRPr/>
              </a:pPr>
              <a:t>6</a:t>
            </a:fld>
            <a:endParaRPr lang="sl-SI" dirty="0"/>
          </a:p>
        </p:txBody>
      </p:sp>
      <p:grpSp>
        <p:nvGrpSpPr>
          <p:cNvPr id="9" name="Gruppieren 65"/>
          <p:cNvGrpSpPr>
            <a:grpSpLocks/>
          </p:cNvGrpSpPr>
          <p:nvPr/>
        </p:nvGrpSpPr>
        <p:grpSpPr bwMode="auto">
          <a:xfrm>
            <a:off x="5436096" y="3212978"/>
            <a:ext cx="1060450" cy="654050"/>
            <a:chOff x="3688268" y="3639980"/>
            <a:chExt cx="1060464" cy="654219"/>
          </a:xfrm>
        </p:grpSpPr>
        <p:grpSp>
          <p:nvGrpSpPr>
            <p:cNvPr id="10" name="Gruppieren 150"/>
            <p:cNvGrpSpPr>
              <a:grpSpLocks/>
            </p:cNvGrpSpPr>
            <p:nvPr/>
          </p:nvGrpSpPr>
          <p:grpSpPr bwMode="auto">
            <a:xfrm>
              <a:off x="3688268" y="3639980"/>
              <a:ext cx="1060464" cy="545194"/>
              <a:chOff x="2202939" y="3378258"/>
              <a:chExt cx="1060464" cy="545194"/>
            </a:xfrm>
          </p:grpSpPr>
          <p:sp>
            <p:nvSpPr>
              <p:cNvPr id="14" name="Abgerundetes Rechteck 13"/>
              <p:cNvSpPr/>
              <p:nvPr/>
            </p:nvSpPr>
            <p:spPr>
              <a:xfrm>
                <a:off x="2202939" y="3378258"/>
                <a:ext cx="1060464" cy="54465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Abgerundetes Rechteck 14"/>
              <p:cNvSpPr/>
              <p:nvPr/>
            </p:nvSpPr>
            <p:spPr>
              <a:xfrm>
                <a:off x="3061787" y="3424307"/>
                <a:ext cx="144465" cy="120681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Abgerundetes Rechteck 15"/>
              <p:cNvSpPr/>
              <p:nvPr/>
            </p:nvSpPr>
            <p:spPr>
              <a:xfrm>
                <a:off x="3028450" y="3452889"/>
                <a:ext cx="65088" cy="22231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" name="Abgerundetes Rechteck 16"/>
              <p:cNvSpPr/>
              <p:nvPr/>
            </p:nvSpPr>
            <p:spPr>
              <a:xfrm>
                <a:off x="3028450" y="3490999"/>
                <a:ext cx="65088" cy="22231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" name="Gruppieren 24"/>
            <p:cNvGrpSpPr>
              <a:grpSpLocks/>
            </p:cNvGrpSpPr>
            <p:nvPr/>
          </p:nvGrpSpPr>
          <p:grpSpPr bwMode="auto">
            <a:xfrm>
              <a:off x="3787861" y="3759825"/>
              <a:ext cx="838688" cy="534374"/>
              <a:chOff x="3787861" y="3759825"/>
              <a:chExt cx="838688" cy="534374"/>
            </a:xfrm>
          </p:grpSpPr>
          <p:sp>
            <p:nvSpPr>
              <p:cNvPr id="12" name="Pfeil nach oben und unten 11"/>
              <p:cNvSpPr/>
              <p:nvPr/>
            </p:nvSpPr>
            <p:spPr>
              <a:xfrm rot="900000">
                <a:off x="3788281" y="3759073"/>
                <a:ext cx="219078" cy="522423"/>
              </a:xfrm>
              <a:prstGeom prst="upDownArrow">
                <a:avLst/>
              </a:prstGeom>
              <a:solidFill>
                <a:srgbClr val="456C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" name="Pfeil nach oben und unten 12"/>
              <p:cNvSpPr/>
              <p:nvPr/>
            </p:nvSpPr>
            <p:spPr>
              <a:xfrm rot="900000">
                <a:off x="4407414" y="3760661"/>
                <a:ext cx="219078" cy="533538"/>
              </a:xfrm>
              <a:prstGeom prst="upDownArrow">
                <a:avLst/>
              </a:prstGeom>
              <a:solidFill>
                <a:srgbClr val="456C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grpSp>
        <p:nvGrpSpPr>
          <p:cNvPr id="22" name="Gruppieren 9"/>
          <p:cNvGrpSpPr>
            <a:grpSpLocks/>
          </p:cNvGrpSpPr>
          <p:nvPr/>
        </p:nvGrpSpPr>
        <p:grpSpPr bwMode="auto">
          <a:xfrm>
            <a:off x="539552" y="3429002"/>
            <a:ext cx="1622049" cy="1305085"/>
            <a:chOff x="251242" y="3932944"/>
            <a:chExt cx="1622560" cy="1304572"/>
          </a:xfrm>
        </p:grpSpPr>
        <p:sp>
          <p:nvSpPr>
            <p:cNvPr id="30" name="Textfeld 102"/>
            <p:cNvSpPr txBox="1">
              <a:spLocks noChangeArrowheads="1"/>
            </p:cNvSpPr>
            <p:nvPr/>
          </p:nvSpPr>
          <p:spPr bwMode="auto">
            <a:xfrm>
              <a:off x="251242" y="4652741"/>
              <a:ext cx="16225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ea typeface="Calibri"/>
                  <a:cs typeface="Calibri"/>
                </a:rPr>
                <a:t>Book Shop</a:t>
              </a:r>
            </a:p>
            <a:p>
              <a:pPr algn="ctr"/>
              <a:r>
                <a:rPr lang="en-US" sz="1600" dirty="0">
                  <a:ea typeface="Calibri"/>
                  <a:cs typeface="Calibri"/>
                </a:rPr>
                <a:t>Consumer Model</a:t>
              </a:r>
            </a:p>
          </p:txBody>
        </p:sp>
        <p:pic>
          <p:nvPicPr>
            <p:cNvPr id="31" name="Grafik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334" y="3932944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uppieren 64"/>
          <p:cNvGrpSpPr>
            <a:grpSpLocks/>
          </p:cNvGrpSpPr>
          <p:nvPr/>
        </p:nvGrpSpPr>
        <p:grpSpPr bwMode="auto">
          <a:xfrm>
            <a:off x="1619672" y="3501008"/>
            <a:ext cx="4878387" cy="1232886"/>
            <a:chOff x="1277381" y="3914755"/>
            <a:chExt cx="4878795" cy="1232805"/>
          </a:xfrm>
        </p:grpSpPr>
        <p:grpSp>
          <p:nvGrpSpPr>
            <p:cNvPr id="67" name="Gruppieren 63"/>
            <p:cNvGrpSpPr>
              <a:grpSpLocks/>
            </p:cNvGrpSpPr>
            <p:nvPr/>
          </p:nvGrpSpPr>
          <p:grpSpPr bwMode="auto">
            <a:xfrm>
              <a:off x="2202169" y="3982549"/>
              <a:ext cx="1060464" cy="545194"/>
              <a:chOff x="2202939" y="3378258"/>
              <a:chExt cx="1060464" cy="545194"/>
            </a:xfrm>
          </p:grpSpPr>
          <p:sp>
            <p:nvSpPr>
              <p:cNvPr id="96" name="Abgerundetes Rechteck 95"/>
              <p:cNvSpPr/>
              <p:nvPr/>
            </p:nvSpPr>
            <p:spPr>
              <a:xfrm>
                <a:off x="2202153" y="3378723"/>
                <a:ext cx="1060539" cy="54447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7" name="Abgerundetes Rechteck 96"/>
              <p:cNvSpPr/>
              <p:nvPr/>
            </p:nvSpPr>
            <p:spPr>
              <a:xfrm>
                <a:off x="3061062" y="3424757"/>
                <a:ext cx="144475" cy="120642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8" name="Abgerundetes Rechteck 97"/>
              <p:cNvSpPr/>
              <p:nvPr/>
            </p:nvSpPr>
            <p:spPr>
              <a:xfrm>
                <a:off x="3027722" y="3453330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9" name="Abgerundetes Rechteck 98"/>
              <p:cNvSpPr/>
              <p:nvPr/>
            </p:nvSpPr>
            <p:spPr>
              <a:xfrm>
                <a:off x="3027722" y="3491428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8" name="Gruppieren 135"/>
            <p:cNvGrpSpPr>
              <a:grpSpLocks/>
            </p:cNvGrpSpPr>
            <p:nvPr/>
          </p:nvGrpSpPr>
          <p:grpSpPr bwMode="auto">
            <a:xfrm>
              <a:off x="4996289" y="3990396"/>
              <a:ext cx="1060464" cy="545194"/>
              <a:chOff x="2202939" y="3378258"/>
              <a:chExt cx="1060464" cy="545194"/>
            </a:xfrm>
          </p:grpSpPr>
          <p:sp>
            <p:nvSpPr>
              <p:cNvPr id="92" name="Abgerundetes Rechteck 91"/>
              <p:cNvSpPr/>
              <p:nvPr/>
            </p:nvSpPr>
            <p:spPr>
              <a:xfrm>
                <a:off x="2202267" y="3378812"/>
                <a:ext cx="1060539" cy="54447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3" name="Abgerundetes Rechteck 92"/>
              <p:cNvSpPr/>
              <p:nvPr/>
            </p:nvSpPr>
            <p:spPr>
              <a:xfrm>
                <a:off x="3061176" y="3424847"/>
                <a:ext cx="144475" cy="120642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4" name="Abgerundetes Rechteck 93"/>
              <p:cNvSpPr/>
              <p:nvPr/>
            </p:nvSpPr>
            <p:spPr>
              <a:xfrm>
                <a:off x="3027836" y="3453420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5" name="Abgerundetes Rechteck 94"/>
              <p:cNvSpPr/>
              <p:nvPr/>
            </p:nvSpPr>
            <p:spPr>
              <a:xfrm>
                <a:off x="3027836" y="3491518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9" name="Gruppieren 128"/>
            <p:cNvGrpSpPr>
              <a:grpSpLocks/>
            </p:cNvGrpSpPr>
            <p:nvPr/>
          </p:nvGrpSpPr>
          <p:grpSpPr bwMode="auto">
            <a:xfrm>
              <a:off x="3611698" y="3982444"/>
              <a:ext cx="1060464" cy="545194"/>
              <a:chOff x="2202939" y="3378258"/>
              <a:chExt cx="1060464" cy="545194"/>
            </a:xfrm>
          </p:grpSpPr>
          <p:sp>
            <p:nvSpPr>
              <p:cNvPr id="88" name="Abgerundetes Rechteck 87"/>
              <p:cNvSpPr/>
              <p:nvPr/>
            </p:nvSpPr>
            <p:spPr>
              <a:xfrm>
                <a:off x="2202442" y="3378828"/>
                <a:ext cx="1060539" cy="54447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061351" y="3424862"/>
                <a:ext cx="144475" cy="120642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3028011" y="3453435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3028011" y="3491533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0" name="Gruppieren 20"/>
            <p:cNvGrpSpPr>
              <a:grpSpLocks/>
            </p:cNvGrpSpPr>
            <p:nvPr/>
          </p:nvGrpSpPr>
          <p:grpSpPr bwMode="auto">
            <a:xfrm>
              <a:off x="1277381" y="3914755"/>
              <a:ext cx="4878795" cy="1232805"/>
              <a:chOff x="1277381" y="3914755"/>
              <a:chExt cx="4878796" cy="1232809"/>
            </a:xfrm>
          </p:grpSpPr>
          <p:grpSp>
            <p:nvGrpSpPr>
              <p:cNvPr id="71" name="Gruppieren 12"/>
              <p:cNvGrpSpPr>
                <a:grpSpLocks/>
              </p:cNvGrpSpPr>
              <p:nvPr/>
            </p:nvGrpSpPr>
            <p:grpSpPr bwMode="auto">
              <a:xfrm>
                <a:off x="1993444" y="4081271"/>
                <a:ext cx="4162733" cy="1066293"/>
                <a:chOff x="1993444" y="4081268"/>
                <a:chExt cx="4162732" cy="1066285"/>
              </a:xfrm>
            </p:grpSpPr>
            <p:sp>
              <p:nvSpPr>
                <p:cNvPr id="75" name="Textfeld 105"/>
                <p:cNvSpPr txBox="1">
                  <a:spLocks noChangeArrowheads="1"/>
                </p:cNvSpPr>
                <p:nvPr/>
              </p:nvSpPr>
              <p:spPr bwMode="auto">
                <a:xfrm>
                  <a:off x="3365788" y="4562778"/>
                  <a:ext cx="1521379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smtClean="0">
                      <a:ea typeface="Calibri"/>
                      <a:cs typeface="Calibri"/>
                    </a:rPr>
                    <a:t>Book Shop</a:t>
                  </a:r>
                </a:p>
                <a:p>
                  <a:pPr algn="ctr"/>
                  <a:r>
                    <a:rPr lang="en-US" sz="1600" smtClean="0">
                      <a:ea typeface="Calibri"/>
                      <a:cs typeface="Calibri"/>
                    </a:rPr>
                    <a:t>Software Model</a:t>
                  </a:r>
                  <a:endParaRPr lang="en-US" sz="1600" dirty="0">
                    <a:ea typeface="Calibri"/>
                    <a:cs typeface="Calibri"/>
                  </a:endParaRPr>
                </a:p>
              </p:txBody>
            </p:sp>
            <p:grpSp>
              <p:nvGrpSpPr>
                <p:cNvPr id="76" name="Gruppieren 107"/>
                <p:cNvGrpSpPr>
                  <a:grpSpLocks/>
                </p:cNvGrpSpPr>
                <p:nvPr/>
              </p:nvGrpSpPr>
              <p:grpSpPr bwMode="auto">
                <a:xfrm>
                  <a:off x="1993444" y="4081268"/>
                  <a:ext cx="4162732" cy="358095"/>
                  <a:chOff x="2099603" y="3773479"/>
                  <a:chExt cx="4162732" cy="358093"/>
                </a:xfrm>
              </p:grpSpPr>
              <p:grpSp>
                <p:nvGrpSpPr>
                  <p:cNvPr id="77" name="Gruppieren 111"/>
                  <p:cNvGrpSpPr>
                    <a:grpSpLocks/>
                  </p:cNvGrpSpPr>
                  <p:nvPr/>
                </p:nvGrpSpPr>
                <p:grpSpPr bwMode="auto">
                  <a:xfrm>
                    <a:off x="2099603" y="3773479"/>
                    <a:ext cx="1512170" cy="338554"/>
                    <a:chOff x="1547664" y="5099484"/>
                    <a:chExt cx="1512169" cy="338554"/>
                  </a:xfrm>
                </p:grpSpPr>
                <p:pic>
                  <p:nvPicPr>
                    <p:cNvPr id="85" name="Grafik 121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4" y="5192441"/>
                      <a:ext cx="241110" cy="15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6" name="Grafik 12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6033" y="5154868"/>
                      <a:ext cx="253800" cy="2416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87" name="Textfeld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3878" y="5099484"/>
                      <a:ext cx="122413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algn="ctr"/>
                      <a:r>
                        <a:rPr lang="en-US" sz="1600" b="1" smtClean="0">
                          <a:ea typeface="Calibri"/>
                          <a:cs typeface="Calibri"/>
                        </a:rPr>
                        <a:t>WWW</a:t>
                      </a:r>
                      <a:endParaRPr lang="en-US" sz="1600" b="1" dirty="0">
                        <a:ea typeface="Calibri"/>
                        <a:cs typeface="Calibri"/>
                      </a:endParaRPr>
                    </a:p>
                  </p:txBody>
                </p:sp>
              </p:grpSp>
              <p:grpSp>
                <p:nvGrpSpPr>
                  <p:cNvPr id="78" name="Gruppieren 112"/>
                  <p:cNvGrpSpPr>
                    <a:grpSpLocks/>
                  </p:cNvGrpSpPr>
                  <p:nvPr/>
                </p:nvGrpSpPr>
                <p:grpSpPr bwMode="auto">
                  <a:xfrm>
                    <a:off x="3493274" y="3785874"/>
                    <a:ext cx="1512169" cy="338554"/>
                    <a:chOff x="1547664" y="5099484"/>
                    <a:chExt cx="1512168" cy="338554"/>
                  </a:xfrm>
                </p:grpSpPr>
                <p:pic>
                  <p:nvPicPr>
                    <p:cNvPr id="82" name="Grafik 118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6032" y="5154867"/>
                      <a:ext cx="253800" cy="2416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Grafik 117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4" y="5192441"/>
                      <a:ext cx="241110" cy="15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84" name="Textfeld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3878" y="5099484"/>
                      <a:ext cx="122413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algn="ctr"/>
                      <a:r>
                        <a:rPr lang="en-US" sz="1600" b="1" smtClean="0">
                          <a:ea typeface="Calibri"/>
                          <a:cs typeface="Calibri"/>
                        </a:rPr>
                        <a:t>Logic</a:t>
                      </a:r>
                      <a:endParaRPr lang="en-US" sz="1600" b="1" dirty="0">
                        <a:ea typeface="Calibri"/>
                        <a:cs typeface="Calibri"/>
                      </a:endParaRPr>
                    </a:p>
                  </p:txBody>
                </p:sp>
              </p:grpSp>
              <p:grpSp>
                <p:nvGrpSpPr>
                  <p:cNvPr id="79" name="Gruppieren 113"/>
                  <p:cNvGrpSpPr>
                    <a:grpSpLocks/>
                  </p:cNvGrpSpPr>
                  <p:nvPr/>
                </p:nvGrpSpPr>
                <p:grpSpPr bwMode="auto">
                  <a:xfrm>
                    <a:off x="4891985" y="3793018"/>
                    <a:ext cx="1370350" cy="338554"/>
                    <a:chOff x="1547665" y="5099484"/>
                    <a:chExt cx="1370349" cy="338554"/>
                  </a:xfrm>
                </p:grpSpPr>
                <p:pic>
                  <p:nvPicPr>
                    <p:cNvPr id="80" name="Grafik 114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5" y="5192441"/>
                      <a:ext cx="241110" cy="15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81" name="Textfeld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3878" y="5099484"/>
                      <a:ext cx="122413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ea typeface="Calibri"/>
                          <a:cs typeface="Calibri"/>
                        </a:rPr>
                        <a:t>DB</a:t>
                      </a:r>
                      <a:endParaRPr lang="en-US" sz="1600" b="1" dirty="0">
                        <a:ea typeface="Calibri"/>
                        <a:cs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72" name="Gruppieren 108"/>
              <p:cNvGrpSpPr>
                <a:grpSpLocks/>
              </p:cNvGrpSpPr>
              <p:nvPr/>
            </p:nvGrpSpPr>
            <p:grpSpPr bwMode="auto">
              <a:xfrm>
                <a:off x="1277381" y="3914755"/>
                <a:ext cx="774339" cy="338554"/>
                <a:chOff x="1351859" y="3106838"/>
                <a:chExt cx="774339" cy="338576"/>
              </a:xfrm>
            </p:grpSpPr>
            <p:sp>
              <p:nvSpPr>
                <p:cNvPr id="73" name="Textfeld 109"/>
                <p:cNvSpPr txBox="1">
                  <a:spLocks noChangeArrowheads="1"/>
                </p:cNvSpPr>
                <p:nvPr/>
              </p:nvSpPr>
              <p:spPr bwMode="auto">
                <a:xfrm>
                  <a:off x="1351859" y="3106838"/>
                  <a:ext cx="774339" cy="338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smtClean="0">
                      <a:ea typeface="Calibri"/>
                      <a:cs typeface="Calibri"/>
                    </a:rPr>
                    <a:t>«uses»</a:t>
                  </a:r>
                  <a:endParaRPr lang="en-US" sz="1600" dirty="0">
                    <a:ea typeface="Calibri"/>
                    <a:cs typeface="Calibri"/>
                  </a:endParaRPr>
                </a:p>
              </p:txBody>
            </p:sp>
            <p:cxnSp>
              <p:nvCxnSpPr>
                <p:cNvPr id="74" name="Gerade Verbindung mit Pfeil 73"/>
                <p:cNvCxnSpPr/>
                <p:nvPr/>
              </p:nvCxnSpPr>
              <p:spPr>
                <a:xfrm>
                  <a:off x="1502683" y="3441577"/>
                  <a:ext cx="473115" cy="0"/>
                </a:xfrm>
                <a:prstGeom prst="straightConnector1">
                  <a:avLst/>
                </a:prstGeom>
                <a:ln w="12700">
                  <a:prstDash val="dash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4" name="Gruppierung 183"/>
          <p:cNvGrpSpPr/>
          <p:nvPr/>
        </p:nvGrpSpPr>
        <p:grpSpPr>
          <a:xfrm>
            <a:off x="6372200" y="3284985"/>
            <a:ext cx="2130130" cy="1449279"/>
            <a:chOff x="6372200" y="3789039"/>
            <a:chExt cx="2130130" cy="1449279"/>
          </a:xfrm>
        </p:grpSpPr>
        <p:pic>
          <p:nvPicPr>
            <p:cNvPr id="127" name="Grafik 1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3789040"/>
              <a:ext cx="1253348" cy="1253348"/>
            </a:xfrm>
            <a:prstGeom prst="rect">
              <a:avLst/>
            </a:prstGeom>
          </p:spPr>
        </p:pic>
        <p:grpSp>
          <p:nvGrpSpPr>
            <p:cNvPr id="109" name="Gruppieren 21"/>
            <p:cNvGrpSpPr>
              <a:grpSpLocks/>
            </p:cNvGrpSpPr>
            <p:nvPr/>
          </p:nvGrpSpPr>
          <p:grpSpPr bwMode="auto">
            <a:xfrm>
              <a:off x="6372200" y="3789039"/>
              <a:ext cx="2130130" cy="1449279"/>
              <a:chOff x="5868189" y="3823699"/>
              <a:chExt cx="2129474" cy="1448269"/>
            </a:xfrm>
          </p:grpSpPr>
          <p:grpSp>
            <p:nvGrpSpPr>
              <p:cNvPr id="110" name="Gruppieren 16"/>
              <p:cNvGrpSpPr>
                <a:grpSpLocks/>
              </p:cNvGrpSpPr>
              <p:nvPr/>
            </p:nvGrpSpPr>
            <p:grpSpPr bwMode="auto">
              <a:xfrm>
                <a:off x="6156133" y="3823699"/>
                <a:ext cx="1841530" cy="1448269"/>
                <a:chOff x="6156133" y="3823699"/>
                <a:chExt cx="1841530" cy="1448269"/>
              </a:xfrm>
            </p:grpSpPr>
            <p:sp>
              <p:nvSpPr>
                <p:cNvPr id="114" name="Textfeld 132"/>
                <p:cNvSpPr txBox="1">
                  <a:spLocks noChangeArrowheads="1"/>
                </p:cNvSpPr>
                <p:nvPr/>
              </p:nvSpPr>
              <p:spPr bwMode="auto">
                <a:xfrm>
                  <a:off x="6156133" y="4687193"/>
                  <a:ext cx="1841530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ea typeface="Calibri"/>
                      <a:cs typeface="Calibri"/>
                    </a:rPr>
                    <a:t>Cloud</a:t>
                  </a:r>
                </a:p>
                <a:p>
                  <a:pPr algn="ctr"/>
                  <a:r>
                    <a:rPr lang="en-US" sz="1600" dirty="0">
                      <a:ea typeface="Calibri"/>
                      <a:cs typeface="Calibri"/>
                    </a:rPr>
                    <a:t>Environment Model</a:t>
                  </a:r>
                </a:p>
              </p:txBody>
            </p:sp>
            <p:pic>
              <p:nvPicPr>
                <p:cNvPr id="116" name="Grafik 13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0033" y="3823699"/>
                  <a:ext cx="794618" cy="794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1" name="Gruppieren 82"/>
              <p:cNvGrpSpPr>
                <a:grpSpLocks/>
              </p:cNvGrpSpPr>
              <p:nvPr/>
            </p:nvGrpSpPr>
            <p:grpSpPr bwMode="auto">
              <a:xfrm>
                <a:off x="5868189" y="4039574"/>
                <a:ext cx="774339" cy="359789"/>
                <a:chOff x="1207887" y="3231455"/>
                <a:chExt cx="774339" cy="359789"/>
              </a:xfrm>
            </p:grpSpPr>
            <p:sp>
              <p:nvSpPr>
                <p:cNvPr id="112" name="Textfeld 83"/>
                <p:cNvSpPr txBox="1">
                  <a:spLocks noChangeArrowheads="1"/>
                </p:cNvSpPr>
                <p:nvPr/>
              </p:nvSpPr>
              <p:spPr bwMode="auto">
                <a:xfrm>
                  <a:off x="1207887" y="3231455"/>
                  <a:ext cx="77433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ea typeface="Calibri"/>
                      <a:cs typeface="Calibri"/>
                    </a:rPr>
                    <a:t>«</a:t>
                  </a:r>
                  <a:r>
                    <a:rPr lang="en-US" sz="1600" dirty="0" smtClean="0">
                      <a:ea typeface="Calibri"/>
                      <a:cs typeface="Calibri"/>
                    </a:rPr>
                    <a:t>uses»</a:t>
                  </a:r>
                  <a:endParaRPr lang="en-US" sz="1600" dirty="0">
                    <a:ea typeface="Calibri"/>
                    <a:cs typeface="Calibri"/>
                  </a:endParaRPr>
                </a:p>
              </p:txBody>
            </p:sp>
            <p:cxnSp>
              <p:nvCxnSpPr>
                <p:cNvPr id="113" name="Gerade Verbindung mit Pfeil 112"/>
                <p:cNvCxnSpPr/>
                <p:nvPr/>
              </p:nvCxnSpPr>
              <p:spPr>
                <a:xfrm>
                  <a:off x="1351859" y="3591244"/>
                  <a:ext cx="472929" cy="0"/>
                </a:xfrm>
                <a:prstGeom prst="straightConnector1">
                  <a:avLst/>
                </a:prstGeom>
                <a:ln w="12700">
                  <a:prstDash val="dash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0" name="Gruppierung 179"/>
          <p:cNvGrpSpPr/>
          <p:nvPr/>
        </p:nvGrpSpPr>
        <p:grpSpPr>
          <a:xfrm>
            <a:off x="2771800" y="1844826"/>
            <a:ext cx="3710311" cy="986855"/>
            <a:chOff x="2771800" y="2348880"/>
            <a:chExt cx="3710311" cy="986855"/>
          </a:xfrm>
        </p:grpSpPr>
        <p:sp>
          <p:nvSpPr>
            <p:cNvPr id="103" name="180-Grad-Pfeil 102"/>
            <p:cNvSpPr/>
            <p:nvPr/>
          </p:nvSpPr>
          <p:spPr bwMode="auto">
            <a:xfrm flipH="1">
              <a:off x="2771800" y="2664222"/>
              <a:ext cx="1838103" cy="671513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rgbClr val="A0C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75" name="Gruppierung 174"/>
            <p:cNvGrpSpPr/>
            <p:nvPr/>
          </p:nvGrpSpPr>
          <p:grpSpPr>
            <a:xfrm>
              <a:off x="4465887" y="2348880"/>
              <a:ext cx="2016224" cy="830997"/>
              <a:chOff x="4465887" y="2348880"/>
              <a:chExt cx="2016224" cy="830997"/>
            </a:xfrm>
          </p:grpSpPr>
          <p:sp>
            <p:nvSpPr>
              <p:cNvPr id="105" name="Textfeld 72"/>
              <p:cNvSpPr txBox="1">
                <a:spLocks noChangeArrowheads="1"/>
              </p:cNvSpPr>
              <p:nvPr/>
            </p:nvSpPr>
            <p:spPr bwMode="auto">
              <a:xfrm>
                <a:off x="4825927" y="2348880"/>
                <a:ext cx="165618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Analyze, </a:t>
                </a:r>
                <a:r>
                  <a:rPr lang="en-US" sz="1600" dirty="0" smtClean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Detect, and Resolve </a:t>
                </a:r>
                <a:r>
                  <a:rPr lang="en-US" sz="1600" dirty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Quality Issues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465887" y="2348880"/>
                <a:ext cx="360040" cy="360040"/>
              </a:xfrm>
              <a:prstGeom prst="ellipse">
                <a:avLst/>
              </a:prstGeom>
              <a:solidFill>
                <a:srgbClr val="456C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/>
              <a:lstStyle/>
              <a:p>
                <a:pPr algn="ctr">
                  <a:lnSpc>
                    <a:spcPct val="80000"/>
                  </a:lnSpc>
                </a:pPr>
                <a:r>
                  <a:rPr lang="de-DE" sz="2400" b="1" dirty="0" smtClean="0">
                    <a:solidFill>
                      <a:schemeClr val="bg1"/>
                    </a:solidFill>
                  </a:rPr>
                  <a:t>2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4" name="Gruppierung 173"/>
          <p:cNvGrpSpPr/>
          <p:nvPr/>
        </p:nvGrpSpPr>
        <p:grpSpPr>
          <a:xfrm>
            <a:off x="827584" y="1844826"/>
            <a:ext cx="1675944" cy="830997"/>
            <a:chOff x="827584" y="2348880"/>
            <a:chExt cx="1675944" cy="830997"/>
          </a:xfrm>
        </p:grpSpPr>
        <p:sp>
          <p:nvSpPr>
            <p:cNvPr id="26" name="Textfeld 86"/>
            <p:cNvSpPr txBox="1">
              <a:spLocks noChangeArrowheads="1"/>
            </p:cNvSpPr>
            <p:nvPr/>
          </p:nvSpPr>
          <p:spPr bwMode="auto">
            <a:xfrm>
              <a:off x="1187624" y="2348880"/>
              <a:ext cx="131590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 dirty="0" smtClean="0">
                  <a:solidFill>
                    <a:srgbClr val="456C91"/>
                  </a:solidFill>
                  <a:latin typeface="Calibri"/>
                  <a:ea typeface="Calibri"/>
                  <a:cs typeface="Calibri"/>
                </a:rPr>
                <a:t>(Re-)Engineer ScaleDL  Model</a:t>
              </a:r>
              <a:endParaRPr lang="en-US" sz="1600" dirty="0">
                <a:solidFill>
                  <a:srgbClr val="456C9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827584" y="2348880"/>
              <a:ext cx="360040" cy="360040"/>
            </a:xfrm>
            <a:prstGeom prst="ellipse">
              <a:avLst/>
            </a:prstGeom>
            <a:solidFill>
              <a:srgbClr val="456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de-DE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81" name="Gruppierung 180"/>
          <p:cNvGrpSpPr/>
          <p:nvPr/>
        </p:nvGrpSpPr>
        <p:grpSpPr>
          <a:xfrm>
            <a:off x="6588224" y="1700808"/>
            <a:ext cx="2407967" cy="975015"/>
            <a:chOff x="6588224" y="2204862"/>
            <a:chExt cx="2407967" cy="975015"/>
          </a:xfrm>
        </p:grpSpPr>
        <p:pic>
          <p:nvPicPr>
            <p:cNvPr id="120" name="Grafik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0436" y="2204862"/>
              <a:ext cx="535755" cy="535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6" name="Gruppierung 175"/>
            <p:cNvGrpSpPr/>
            <p:nvPr/>
          </p:nvGrpSpPr>
          <p:grpSpPr>
            <a:xfrm>
              <a:off x="6588224" y="2348880"/>
              <a:ext cx="2119411" cy="830997"/>
              <a:chOff x="6588224" y="2348880"/>
              <a:chExt cx="2119411" cy="830997"/>
            </a:xfrm>
          </p:grpSpPr>
          <p:sp>
            <p:nvSpPr>
              <p:cNvPr id="123" name="Textfeld 88"/>
              <p:cNvSpPr txBox="1">
                <a:spLocks noChangeArrowheads="1"/>
              </p:cNvSpPr>
              <p:nvPr/>
            </p:nvSpPr>
            <p:spPr bwMode="auto">
              <a:xfrm>
                <a:off x="6948266" y="2348880"/>
                <a:ext cx="1759369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 dirty="0" smtClean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(Re-)Implement, Deploy, and</a:t>
                </a:r>
              </a:p>
              <a:p>
                <a:r>
                  <a:rPr lang="en-US" sz="1600" dirty="0" smtClean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Test</a:t>
                </a:r>
                <a:endParaRPr lang="en-US" sz="1600" dirty="0">
                  <a:solidFill>
                    <a:srgbClr val="456C9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588224" y="2348880"/>
                <a:ext cx="360040" cy="360040"/>
              </a:xfrm>
              <a:prstGeom prst="ellipse">
                <a:avLst/>
              </a:prstGeom>
              <a:solidFill>
                <a:srgbClr val="456C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/>
              <a:lstStyle/>
              <a:p>
                <a:pPr algn="ctr">
                  <a:lnSpc>
                    <a:spcPct val="80000"/>
                  </a:lnSpc>
                </a:pPr>
                <a:r>
                  <a:rPr lang="de-DE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32" name="Gruppierung 231"/>
          <p:cNvGrpSpPr/>
          <p:nvPr/>
        </p:nvGrpSpPr>
        <p:grpSpPr>
          <a:xfrm>
            <a:off x="5338269" y="3284986"/>
            <a:ext cx="2620882" cy="836898"/>
            <a:chOff x="5338269" y="3789040"/>
            <a:chExt cx="2620882" cy="836898"/>
          </a:xfrm>
        </p:grpSpPr>
        <p:pic>
          <p:nvPicPr>
            <p:cNvPr id="185" name="Grafik 138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789040"/>
              <a:ext cx="794863" cy="795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1" name="Gruppierung 230"/>
            <p:cNvGrpSpPr/>
            <p:nvPr/>
          </p:nvGrpSpPr>
          <p:grpSpPr>
            <a:xfrm>
              <a:off x="5338269" y="4080708"/>
              <a:ext cx="1060375" cy="545230"/>
              <a:chOff x="5338269" y="4080708"/>
              <a:chExt cx="1060375" cy="545230"/>
            </a:xfrm>
          </p:grpSpPr>
          <p:grpSp>
            <p:nvGrpSpPr>
              <p:cNvPr id="225" name="Gruppieren 135"/>
              <p:cNvGrpSpPr>
                <a:grpSpLocks/>
              </p:cNvGrpSpPr>
              <p:nvPr/>
            </p:nvGrpSpPr>
            <p:grpSpPr bwMode="auto">
              <a:xfrm>
                <a:off x="5338269" y="4080708"/>
                <a:ext cx="1060375" cy="545230"/>
                <a:chOff x="2202939" y="3378258"/>
                <a:chExt cx="1060464" cy="545194"/>
              </a:xfrm>
            </p:grpSpPr>
            <p:sp>
              <p:nvSpPr>
                <p:cNvPr id="226" name="Abgerundetes Rechteck 225"/>
                <p:cNvSpPr/>
                <p:nvPr/>
              </p:nvSpPr>
              <p:spPr>
                <a:xfrm>
                  <a:off x="2202267" y="3378812"/>
                  <a:ext cx="1060539" cy="544477"/>
                </a:xfrm>
                <a:prstGeom prst="roundRect">
                  <a:avLst/>
                </a:prstGeom>
                <a:solidFill>
                  <a:srgbClr val="C0504D"/>
                </a:solidFill>
                <a:ln w="6350">
                  <a:solidFill>
                    <a:srgbClr val="8081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061176" y="3424847"/>
                  <a:ext cx="144475" cy="120642"/>
                </a:xfrm>
                <a:prstGeom prst="roundRect">
                  <a:avLst/>
                </a:prstGeom>
                <a:solidFill>
                  <a:srgbClr val="C0504D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3027836" y="3453420"/>
                  <a:ext cx="65092" cy="22224"/>
                </a:xfrm>
                <a:prstGeom prst="roundRect">
                  <a:avLst/>
                </a:prstGeom>
                <a:solidFill>
                  <a:srgbClr val="C0504D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3027836" y="3491518"/>
                  <a:ext cx="65092" cy="22224"/>
                </a:xfrm>
                <a:prstGeom prst="roundRect">
                  <a:avLst/>
                </a:prstGeom>
                <a:solidFill>
                  <a:srgbClr val="C0504D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230" name="Textfeld 116"/>
              <p:cNvSpPr txBox="1">
                <a:spLocks noChangeArrowheads="1"/>
              </p:cNvSpPr>
              <p:nvPr/>
            </p:nvSpPr>
            <p:spPr bwMode="auto">
              <a:xfrm>
                <a:off x="5615909" y="4191128"/>
                <a:ext cx="540268" cy="338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1" dirty="0" smtClean="0">
                    <a:ea typeface="Calibri"/>
                    <a:cs typeface="Calibri"/>
                  </a:rPr>
                  <a:t>DB</a:t>
                </a:r>
                <a:endParaRPr lang="en-US" sz="1600" b="1" dirty="0">
                  <a:ea typeface="Calibri"/>
                  <a:cs typeface="Calibri"/>
                </a:endParaRPr>
              </a:p>
            </p:txBody>
          </p:sp>
        </p:grpSp>
      </p:grpSp>
      <p:grpSp>
        <p:nvGrpSpPr>
          <p:cNvPr id="132" name="Gruppieren 25"/>
          <p:cNvGrpSpPr>
            <a:grpSpLocks/>
          </p:cNvGrpSpPr>
          <p:nvPr/>
        </p:nvGrpSpPr>
        <p:grpSpPr bwMode="auto">
          <a:xfrm>
            <a:off x="7524328" y="3284986"/>
            <a:ext cx="1011371" cy="794579"/>
            <a:chOff x="7021024" y="3572452"/>
            <a:chExt cx="1010449" cy="794618"/>
          </a:xfrm>
        </p:grpSpPr>
        <p:pic>
          <p:nvPicPr>
            <p:cNvPr id="134" name="Grafik 1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855" y="3572452"/>
              <a:ext cx="794618" cy="79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Textfeld 154"/>
            <p:cNvSpPr txBox="1">
              <a:spLocks noChangeArrowheads="1"/>
            </p:cNvSpPr>
            <p:nvPr/>
          </p:nvSpPr>
          <p:spPr bwMode="auto">
            <a:xfrm>
              <a:off x="7021024" y="3572452"/>
              <a:ext cx="4395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/>
                <a:t>…</a:t>
              </a:r>
            </a:p>
          </p:txBody>
        </p:sp>
      </p:grpSp>
      <p:sp>
        <p:nvSpPr>
          <p:cNvPr id="122" name="180-Grad-Pfeil 102"/>
          <p:cNvSpPr/>
          <p:nvPr/>
        </p:nvSpPr>
        <p:spPr bwMode="auto">
          <a:xfrm flipH="1">
            <a:off x="8028384" y="2276872"/>
            <a:ext cx="792088" cy="5760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5000"/>
              <a:gd name="adj5" fmla="val 100000"/>
            </a:avLst>
          </a:prstGeom>
          <a:solidFill>
            <a:srgbClr val="A0C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22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uppierung 182"/>
          <p:cNvGrpSpPr/>
          <p:nvPr/>
        </p:nvGrpSpPr>
        <p:grpSpPr>
          <a:xfrm>
            <a:off x="251520" y="3501008"/>
            <a:ext cx="8640960" cy="2304256"/>
            <a:chOff x="251520" y="3501008"/>
            <a:chExt cx="8640960" cy="2304256"/>
          </a:xfrm>
        </p:grpSpPr>
        <p:sp>
          <p:nvSpPr>
            <p:cNvPr id="138" name="Abgerundetes Rechteck 137"/>
            <p:cNvSpPr/>
            <p:nvPr/>
          </p:nvSpPr>
          <p:spPr>
            <a:xfrm>
              <a:off x="251520" y="3501008"/>
              <a:ext cx="8640960" cy="1728192"/>
            </a:xfrm>
            <a:prstGeom prst="roundRect">
              <a:avLst/>
            </a:prstGeom>
            <a:solidFill>
              <a:srgbClr val="A0C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Title 1"/>
            <p:cNvSpPr txBox="1">
              <a:spLocks/>
            </p:cNvSpPr>
            <p:nvPr/>
          </p:nvSpPr>
          <p:spPr bwMode="auto">
            <a:xfrm>
              <a:off x="251520" y="5157192"/>
              <a:ext cx="8640960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endParaRPr lang="sl-SI" sz="3600" b="1" dirty="0">
                <a:solidFill>
                  <a:srgbClr val="507294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28" name="Gruppieren 1"/>
          <p:cNvGrpSpPr>
            <a:grpSpLocks/>
          </p:cNvGrpSpPr>
          <p:nvPr/>
        </p:nvGrpSpPr>
        <p:grpSpPr bwMode="auto">
          <a:xfrm>
            <a:off x="317645" y="3573016"/>
            <a:ext cx="1314013" cy="1091794"/>
            <a:chOff x="29867" y="3573016"/>
            <a:chExt cx="1314273" cy="1092433"/>
          </a:xfrm>
        </p:grpSpPr>
        <p:pic>
          <p:nvPicPr>
            <p:cNvPr id="129" name="Grafik 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9907" y="3573016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Grafik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867" y="3861215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Grafik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840" y="3717116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C04152-A2E9-5A4C-9F56-2146A5CF5FDB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Jinying Yu</a:t>
            </a:r>
            <a:endParaRPr lang="sl-SI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09549-89DA-8344-A2C8-FEAB82821990}" type="slidenum">
              <a:rPr lang="sl-SI" smtClean="0"/>
              <a:pPr>
                <a:defRPr/>
              </a:pPr>
              <a:t>7</a:t>
            </a:fld>
            <a:endParaRPr lang="sl-SI" dirty="0"/>
          </a:p>
        </p:txBody>
      </p:sp>
      <p:grpSp>
        <p:nvGrpSpPr>
          <p:cNvPr id="9" name="Gruppieren 65"/>
          <p:cNvGrpSpPr>
            <a:grpSpLocks/>
          </p:cNvGrpSpPr>
          <p:nvPr/>
        </p:nvGrpSpPr>
        <p:grpSpPr bwMode="auto">
          <a:xfrm>
            <a:off x="5436096" y="3717032"/>
            <a:ext cx="1060450" cy="654050"/>
            <a:chOff x="3688268" y="3639980"/>
            <a:chExt cx="1060464" cy="654219"/>
          </a:xfrm>
        </p:grpSpPr>
        <p:grpSp>
          <p:nvGrpSpPr>
            <p:cNvPr id="10" name="Gruppieren 150"/>
            <p:cNvGrpSpPr>
              <a:grpSpLocks/>
            </p:cNvGrpSpPr>
            <p:nvPr/>
          </p:nvGrpSpPr>
          <p:grpSpPr bwMode="auto">
            <a:xfrm>
              <a:off x="3688268" y="3639980"/>
              <a:ext cx="1060464" cy="545194"/>
              <a:chOff x="2202939" y="3378258"/>
              <a:chExt cx="1060464" cy="545194"/>
            </a:xfrm>
          </p:grpSpPr>
          <p:sp>
            <p:nvSpPr>
              <p:cNvPr id="14" name="Abgerundetes Rechteck 13"/>
              <p:cNvSpPr/>
              <p:nvPr/>
            </p:nvSpPr>
            <p:spPr>
              <a:xfrm>
                <a:off x="2202939" y="3378258"/>
                <a:ext cx="1060464" cy="54465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Abgerundetes Rechteck 14"/>
              <p:cNvSpPr/>
              <p:nvPr/>
            </p:nvSpPr>
            <p:spPr>
              <a:xfrm>
                <a:off x="3061787" y="3424307"/>
                <a:ext cx="144465" cy="120681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Abgerundetes Rechteck 15"/>
              <p:cNvSpPr/>
              <p:nvPr/>
            </p:nvSpPr>
            <p:spPr>
              <a:xfrm>
                <a:off x="3028450" y="3452889"/>
                <a:ext cx="65088" cy="22231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" name="Abgerundetes Rechteck 16"/>
              <p:cNvSpPr/>
              <p:nvPr/>
            </p:nvSpPr>
            <p:spPr>
              <a:xfrm>
                <a:off x="3028450" y="3490999"/>
                <a:ext cx="65088" cy="22231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" name="Gruppieren 24"/>
            <p:cNvGrpSpPr>
              <a:grpSpLocks/>
            </p:cNvGrpSpPr>
            <p:nvPr/>
          </p:nvGrpSpPr>
          <p:grpSpPr bwMode="auto">
            <a:xfrm>
              <a:off x="3787861" y="3759825"/>
              <a:ext cx="838688" cy="534374"/>
              <a:chOff x="3787861" y="3759825"/>
              <a:chExt cx="838688" cy="534374"/>
            </a:xfrm>
          </p:grpSpPr>
          <p:sp>
            <p:nvSpPr>
              <p:cNvPr id="12" name="Pfeil nach oben und unten 11"/>
              <p:cNvSpPr/>
              <p:nvPr/>
            </p:nvSpPr>
            <p:spPr>
              <a:xfrm rot="900000">
                <a:off x="3788281" y="3759073"/>
                <a:ext cx="219078" cy="522423"/>
              </a:xfrm>
              <a:prstGeom prst="upDownArrow">
                <a:avLst/>
              </a:prstGeom>
              <a:solidFill>
                <a:srgbClr val="456C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" name="Pfeil nach oben und unten 12"/>
              <p:cNvSpPr/>
              <p:nvPr/>
            </p:nvSpPr>
            <p:spPr>
              <a:xfrm rot="900000">
                <a:off x="4407414" y="3760661"/>
                <a:ext cx="219078" cy="533538"/>
              </a:xfrm>
              <a:prstGeom prst="upDownArrow">
                <a:avLst/>
              </a:prstGeom>
              <a:solidFill>
                <a:srgbClr val="456C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grpSp>
        <p:nvGrpSpPr>
          <p:cNvPr id="22" name="Gruppieren 9"/>
          <p:cNvGrpSpPr>
            <a:grpSpLocks/>
          </p:cNvGrpSpPr>
          <p:nvPr/>
        </p:nvGrpSpPr>
        <p:grpSpPr bwMode="auto">
          <a:xfrm>
            <a:off x="539552" y="3933056"/>
            <a:ext cx="1622049" cy="1305085"/>
            <a:chOff x="251242" y="3932944"/>
            <a:chExt cx="1622560" cy="1304572"/>
          </a:xfrm>
        </p:grpSpPr>
        <p:sp>
          <p:nvSpPr>
            <p:cNvPr id="30" name="Textfeld 102"/>
            <p:cNvSpPr txBox="1">
              <a:spLocks noChangeArrowheads="1"/>
            </p:cNvSpPr>
            <p:nvPr/>
          </p:nvSpPr>
          <p:spPr bwMode="auto">
            <a:xfrm>
              <a:off x="251242" y="4652741"/>
              <a:ext cx="16225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ea typeface="Calibri"/>
                  <a:cs typeface="Calibri"/>
                </a:rPr>
                <a:t>Book Shop</a:t>
              </a:r>
            </a:p>
            <a:p>
              <a:pPr algn="ctr"/>
              <a:r>
                <a:rPr lang="en-US" sz="1600" dirty="0">
                  <a:ea typeface="Calibri"/>
                  <a:cs typeface="Calibri"/>
                </a:rPr>
                <a:t>Consumer Model</a:t>
              </a:r>
            </a:p>
          </p:txBody>
        </p:sp>
        <p:pic>
          <p:nvPicPr>
            <p:cNvPr id="31" name="Grafik 1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334" y="3932944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uppieren 64"/>
          <p:cNvGrpSpPr>
            <a:grpSpLocks/>
          </p:cNvGrpSpPr>
          <p:nvPr/>
        </p:nvGrpSpPr>
        <p:grpSpPr bwMode="auto">
          <a:xfrm>
            <a:off x="1619672" y="4005062"/>
            <a:ext cx="4878387" cy="1232886"/>
            <a:chOff x="1277381" y="3914755"/>
            <a:chExt cx="4878795" cy="1232805"/>
          </a:xfrm>
        </p:grpSpPr>
        <p:grpSp>
          <p:nvGrpSpPr>
            <p:cNvPr id="67" name="Gruppieren 63"/>
            <p:cNvGrpSpPr>
              <a:grpSpLocks/>
            </p:cNvGrpSpPr>
            <p:nvPr/>
          </p:nvGrpSpPr>
          <p:grpSpPr bwMode="auto">
            <a:xfrm>
              <a:off x="2202169" y="3982549"/>
              <a:ext cx="1060464" cy="545194"/>
              <a:chOff x="2202939" y="3378258"/>
              <a:chExt cx="1060464" cy="545194"/>
            </a:xfrm>
          </p:grpSpPr>
          <p:sp>
            <p:nvSpPr>
              <p:cNvPr id="96" name="Abgerundetes Rechteck 95"/>
              <p:cNvSpPr/>
              <p:nvPr/>
            </p:nvSpPr>
            <p:spPr>
              <a:xfrm>
                <a:off x="2202153" y="3378723"/>
                <a:ext cx="1060539" cy="54447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7" name="Abgerundetes Rechteck 96"/>
              <p:cNvSpPr/>
              <p:nvPr/>
            </p:nvSpPr>
            <p:spPr>
              <a:xfrm>
                <a:off x="3061062" y="3424757"/>
                <a:ext cx="144475" cy="120642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8" name="Abgerundetes Rechteck 97"/>
              <p:cNvSpPr/>
              <p:nvPr/>
            </p:nvSpPr>
            <p:spPr>
              <a:xfrm>
                <a:off x="3027722" y="3453330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9" name="Abgerundetes Rechteck 98"/>
              <p:cNvSpPr/>
              <p:nvPr/>
            </p:nvSpPr>
            <p:spPr>
              <a:xfrm>
                <a:off x="3027722" y="3491428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8" name="Gruppieren 135"/>
            <p:cNvGrpSpPr>
              <a:grpSpLocks/>
            </p:cNvGrpSpPr>
            <p:nvPr/>
          </p:nvGrpSpPr>
          <p:grpSpPr bwMode="auto">
            <a:xfrm>
              <a:off x="4996289" y="3990396"/>
              <a:ext cx="1060464" cy="545194"/>
              <a:chOff x="2202939" y="3378258"/>
              <a:chExt cx="1060464" cy="545194"/>
            </a:xfrm>
          </p:grpSpPr>
          <p:sp>
            <p:nvSpPr>
              <p:cNvPr id="92" name="Abgerundetes Rechteck 91"/>
              <p:cNvSpPr/>
              <p:nvPr/>
            </p:nvSpPr>
            <p:spPr>
              <a:xfrm>
                <a:off x="2202267" y="3378812"/>
                <a:ext cx="1060539" cy="54447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3" name="Abgerundetes Rechteck 92"/>
              <p:cNvSpPr/>
              <p:nvPr/>
            </p:nvSpPr>
            <p:spPr>
              <a:xfrm>
                <a:off x="3061176" y="3424847"/>
                <a:ext cx="144475" cy="120642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4" name="Abgerundetes Rechteck 93"/>
              <p:cNvSpPr/>
              <p:nvPr/>
            </p:nvSpPr>
            <p:spPr>
              <a:xfrm>
                <a:off x="3027836" y="3453420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5" name="Abgerundetes Rechteck 94"/>
              <p:cNvSpPr/>
              <p:nvPr/>
            </p:nvSpPr>
            <p:spPr>
              <a:xfrm>
                <a:off x="3027836" y="3491518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9" name="Gruppieren 128"/>
            <p:cNvGrpSpPr>
              <a:grpSpLocks/>
            </p:cNvGrpSpPr>
            <p:nvPr/>
          </p:nvGrpSpPr>
          <p:grpSpPr bwMode="auto">
            <a:xfrm>
              <a:off x="3611698" y="3982444"/>
              <a:ext cx="1060464" cy="545194"/>
              <a:chOff x="2202939" y="3378258"/>
              <a:chExt cx="1060464" cy="545194"/>
            </a:xfrm>
          </p:grpSpPr>
          <p:sp>
            <p:nvSpPr>
              <p:cNvPr id="88" name="Abgerundetes Rechteck 87"/>
              <p:cNvSpPr/>
              <p:nvPr/>
            </p:nvSpPr>
            <p:spPr>
              <a:xfrm>
                <a:off x="2202442" y="3378828"/>
                <a:ext cx="1060539" cy="54447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061351" y="3424862"/>
                <a:ext cx="144475" cy="120642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3028011" y="3453435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3028011" y="3491533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0" name="Gruppieren 20"/>
            <p:cNvGrpSpPr>
              <a:grpSpLocks/>
            </p:cNvGrpSpPr>
            <p:nvPr/>
          </p:nvGrpSpPr>
          <p:grpSpPr bwMode="auto">
            <a:xfrm>
              <a:off x="1277381" y="3914755"/>
              <a:ext cx="4878795" cy="1232805"/>
              <a:chOff x="1277381" y="3914755"/>
              <a:chExt cx="4878796" cy="1232809"/>
            </a:xfrm>
          </p:grpSpPr>
          <p:grpSp>
            <p:nvGrpSpPr>
              <p:cNvPr id="71" name="Gruppieren 12"/>
              <p:cNvGrpSpPr>
                <a:grpSpLocks/>
              </p:cNvGrpSpPr>
              <p:nvPr/>
            </p:nvGrpSpPr>
            <p:grpSpPr bwMode="auto">
              <a:xfrm>
                <a:off x="1993444" y="4081271"/>
                <a:ext cx="4162733" cy="1066293"/>
                <a:chOff x="1993444" y="4081268"/>
                <a:chExt cx="4162732" cy="1066285"/>
              </a:xfrm>
            </p:grpSpPr>
            <p:sp>
              <p:nvSpPr>
                <p:cNvPr id="75" name="Textfeld 105"/>
                <p:cNvSpPr txBox="1">
                  <a:spLocks noChangeArrowheads="1"/>
                </p:cNvSpPr>
                <p:nvPr/>
              </p:nvSpPr>
              <p:spPr bwMode="auto">
                <a:xfrm>
                  <a:off x="3365788" y="4562778"/>
                  <a:ext cx="1521379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smtClean="0">
                      <a:ea typeface="Calibri"/>
                      <a:cs typeface="Calibri"/>
                    </a:rPr>
                    <a:t>Book Shop</a:t>
                  </a:r>
                </a:p>
                <a:p>
                  <a:pPr algn="ctr"/>
                  <a:r>
                    <a:rPr lang="en-US" sz="1600" smtClean="0">
                      <a:ea typeface="Calibri"/>
                      <a:cs typeface="Calibri"/>
                    </a:rPr>
                    <a:t>Software Model</a:t>
                  </a:r>
                  <a:endParaRPr lang="en-US" sz="1600" dirty="0">
                    <a:ea typeface="Calibri"/>
                    <a:cs typeface="Calibri"/>
                  </a:endParaRPr>
                </a:p>
              </p:txBody>
            </p:sp>
            <p:grpSp>
              <p:nvGrpSpPr>
                <p:cNvPr id="76" name="Gruppieren 107"/>
                <p:cNvGrpSpPr>
                  <a:grpSpLocks/>
                </p:cNvGrpSpPr>
                <p:nvPr/>
              </p:nvGrpSpPr>
              <p:grpSpPr bwMode="auto">
                <a:xfrm>
                  <a:off x="1993444" y="4081268"/>
                  <a:ext cx="4162732" cy="358095"/>
                  <a:chOff x="2099603" y="3773479"/>
                  <a:chExt cx="4162732" cy="358093"/>
                </a:xfrm>
              </p:grpSpPr>
              <p:grpSp>
                <p:nvGrpSpPr>
                  <p:cNvPr id="77" name="Gruppieren 111"/>
                  <p:cNvGrpSpPr>
                    <a:grpSpLocks/>
                  </p:cNvGrpSpPr>
                  <p:nvPr/>
                </p:nvGrpSpPr>
                <p:grpSpPr bwMode="auto">
                  <a:xfrm>
                    <a:off x="2099603" y="3773479"/>
                    <a:ext cx="1512170" cy="338554"/>
                    <a:chOff x="1547664" y="5099484"/>
                    <a:chExt cx="1512169" cy="338554"/>
                  </a:xfrm>
                </p:grpSpPr>
                <p:pic>
                  <p:nvPicPr>
                    <p:cNvPr id="85" name="Grafik 12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4" y="5192441"/>
                      <a:ext cx="241110" cy="15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6" name="Grafik 122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6033" y="5154868"/>
                      <a:ext cx="253800" cy="2416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87" name="Textfeld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3878" y="5099484"/>
                      <a:ext cx="122413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algn="ctr"/>
                      <a:r>
                        <a:rPr lang="en-US" sz="1600" b="1" smtClean="0">
                          <a:ea typeface="Calibri"/>
                          <a:cs typeface="Calibri"/>
                        </a:rPr>
                        <a:t>WWW</a:t>
                      </a:r>
                      <a:endParaRPr lang="en-US" sz="1600" b="1" dirty="0">
                        <a:ea typeface="Calibri"/>
                        <a:cs typeface="Calibri"/>
                      </a:endParaRPr>
                    </a:p>
                  </p:txBody>
                </p:sp>
              </p:grpSp>
              <p:grpSp>
                <p:nvGrpSpPr>
                  <p:cNvPr id="78" name="Gruppieren 112"/>
                  <p:cNvGrpSpPr>
                    <a:grpSpLocks/>
                  </p:cNvGrpSpPr>
                  <p:nvPr/>
                </p:nvGrpSpPr>
                <p:grpSpPr bwMode="auto">
                  <a:xfrm>
                    <a:off x="3493274" y="3785874"/>
                    <a:ext cx="1512169" cy="338554"/>
                    <a:chOff x="1547664" y="5099484"/>
                    <a:chExt cx="1512168" cy="338554"/>
                  </a:xfrm>
                </p:grpSpPr>
                <p:pic>
                  <p:nvPicPr>
                    <p:cNvPr id="82" name="Grafik 11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6032" y="5154867"/>
                      <a:ext cx="253800" cy="2416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Grafik 117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4" y="5192441"/>
                      <a:ext cx="241110" cy="15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84" name="Textfeld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3878" y="5099484"/>
                      <a:ext cx="122413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algn="ctr"/>
                      <a:r>
                        <a:rPr lang="en-US" sz="1600" b="1" smtClean="0">
                          <a:ea typeface="Calibri"/>
                          <a:cs typeface="Calibri"/>
                        </a:rPr>
                        <a:t>Logic</a:t>
                      </a:r>
                      <a:endParaRPr lang="en-US" sz="1600" b="1" dirty="0">
                        <a:ea typeface="Calibri"/>
                        <a:cs typeface="Calibri"/>
                      </a:endParaRPr>
                    </a:p>
                  </p:txBody>
                </p:sp>
              </p:grpSp>
              <p:grpSp>
                <p:nvGrpSpPr>
                  <p:cNvPr id="79" name="Gruppieren 113"/>
                  <p:cNvGrpSpPr>
                    <a:grpSpLocks/>
                  </p:cNvGrpSpPr>
                  <p:nvPr/>
                </p:nvGrpSpPr>
                <p:grpSpPr bwMode="auto">
                  <a:xfrm>
                    <a:off x="4891985" y="3793018"/>
                    <a:ext cx="1370350" cy="338554"/>
                    <a:chOff x="1547665" y="5099484"/>
                    <a:chExt cx="1370349" cy="338554"/>
                  </a:xfrm>
                </p:grpSpPr>
                <p:pic>
                  <p:nvPicPr>
                    <p:cNvPr id="80" name="Grafik 114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5" y="5192441"/>
                      <a:ext cx="241110" cy="15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81" name="Textfeld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3878" y="5099484"/>
                      <a:ext cx="122413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ea typeface="Calibri"/>
                          <a:cs typeface="Calibri"/>
                        </a:rPr>
                        <a:t>DB</a:t>
                      </a:r>
                      <a:endParaRPr lang="en-US" sz="1600" b="1" dirty="0">
                        <a:ea typeface="Calibri"/>
                        <a:cs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72" name="Gruppieren 108"/>
              <p:cNvGrpSpPr>
                <a:grpSpLocks/>
              </p:cNvGrpSpPr>
              <p:nvPr/>
            </p:nvGrpSpPr>
            <p:grpSpPr bwMode="auto">
              <a:xfrm>
                <a:off x="1277381" y="3914755"/>
                <a:ext cx="774339" cy="338554"/>
                <a:chOff x="1351859" y="3106838"/>
                <a:chExt cx="774339" cy="338576"/>
              </a:xfrm>
            </p:grpSpPr>
            <p:sp>
              <p:nvSpPr>
                <p:cNvPr id="73" name="Textfeld 109"/>
                <p:cNvSpPr txBox="1">
                  <a:spLocks noChangeArrowheads="1"/>
                </p:cNvSpPr>
                <p:nvPr/>
              </p:nvSpPr>
              <p:spPr bwMode="auto">
                <a:xfrm>
                  <a:off x="1351859" y="3106838"/>
                  <a:ext cx="774339" cy="338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smtClean="0">
                      <a:ea typeface="Calibri"/>
                      <a:cs typeface="Calibri"/>
                    </a:rPr>
                    <a:t>«uses»</a:t>
                  </a:r>
                  <a:endParaRPr lang="en-US" sz="1600" dirty="0">
                    <a:ea typeface="Calibri"/>
                    <a:cs typeface="Calibri"/>
                  </a:endParaRPr>
                </a:p>
              </p:txBody>
            </p:sp>
            <p:cxnSp>
              <p:nvCxnSpPr>
                <p:cNvPr id="74" name="Gerade Verbindung mit Pfeil 73"/>
                <p:cNvCxnSpPr/>
                <p:nvPr/>
              </p:nvCxnSpPr>
              <p:spPr>
                <a:xfrm>
                  <a:off x="1502683" y="3441577"/>
                  <a:ext cx="473115" cy="0"/>
                </a:xfrm>
                <a:prstGeom prst="straightConnector1">
                  <a:avLst/>
                </a:prstGeom>
                <a:ln w="12700">
                  <a:prstDash val="dash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4" name="Gruppierung 183"/>
          <p:cNvGrpSpPr/>
          <p:nvPr/>
        </p:nvGrpSpPr>
        <p:grpSpPr>
          <a:xfrm>
            <a:off x="6372200" y="3789039"/>
            <a:ext cx="2130130" cy="1449279"/>
            <a:chOff x="6372200" y="3789039"/>
            <a:chExt cx="2130130" cy="1449279"/>
          </a:xfrm>
        </p:grpSpPr>
        <p:pic>
          <p:nvPicPr>
            <p:cNvPr id="127" name="Grafik 16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3789040"/>
              <a:ext cx="1253348" cy="1253348"/>
            </a:xfrm>
            <a:prstGeom prst="rect">
              <a:avLst/>
            </a:prstGeom>
          </p:spPr>
        </p:pic>
        <p:grpSp>
          <p:nvGrpSpPr>
            <p:cNvPr id="109" name="Gruppieren 21"/>
            <p:cNvGrpSpPr>
              <a:grpSpLocks/>
            </p:cNvGrpSpPr>
            <p:nvPr/>
          </p:nvGrpSpPr>
          <p:grpSpPr bwMode="auto">
            <a:xfrm>
              <a:off x="6372200" y="3789039"/>
              <a:ext cx="2130130" cy="1449279"/>
              <a:chOff x="5868189" y="3823699"/>
              <a:chExt cx="2129474" cy="1448269"/>
            </a:xfrm>
          </p:grpSpPr>
          <p:grpSp>
            <p:nvGrpSpPr>
              <p:cNvPr id="110" name="Gruppieren 16"/>
              <p:cNvGrpSpPr>
                <a:grpSpLocks/>
              </p:cNvGrpSpPr>
              <p:nvPr/>
            </p:nvGrpSpPr>
            <p:grpSpPr bwMode="auto">
              <a:xfrm>
                <a:off x="6156133" y="3823699"/>
                <a:ext cx="1841530" cy="1448269"/>
                <a:chOff x="6156133" y="3823699"/>
                <a:chExt cx="1841530" cy="1448269"/>
              </a:xfrm>
            </p:grpSpPr>
            <p:sp>
              <p:nvSpPr>
                <p:cNvPr id="114" name="Textfeld 132"/>
                <p:cNvSpPr txBox="1">
                  <a:spLocks noChangeArrowheads="1"/>
                </p:cNvSpPr>
                <p:nvPr/>
              </p:nvSpPr>
              <p:spPr bwMode="auto">
                <a:xfrm>
                  <a:off x="6156133" y="4687193"/>
                  <a:ext cx="1841530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ea typeface="Calibri"/>
                      <a:cs typeface="Calibri"/>
                    </a:rPr>
                    <a:t>Cloud</a:t>
                  </a:r>
                </a:p>
                <a:p>
                  <a:pPr algn="ctr"/>
                  <a:r>
                    <a:rPr lang="en-US" sz="1600" dirty="0">
                      <a:ea typeface="Calibri"/>
                      <a:cs typeface="Calibri"/>
                    </a:rPr>
                    <a:t>Environment Model</a:t>
                  </a:r>
                </a:p>
              </p:txBody>
            </p:sp>
            <p:pic>
              <p:nvPicPr>
                <p:cNvPr id="116" name="Grafik 13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0033" y="3823699"/>
                  <a:ext cx="794618" cy="794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1" name="Gruppieren 82"/>
              <p:cNvGrpSpPr>
                <a:grpSpLocks/>
              </p:cNvGrpSpPr>
              <p:nvPr/>
            </p:nvGrpSpPr>
            <p:grpSpPr bwMode="auto">
              <a:xfrm>
                <a:off x="5868189" y="4039574"/>
                <a:ext cx="774339" cy="359789"/>
                <a:chOff x="1207887" y="3231455"/>
                <a:chExt cx="774339" cy="359789"/>
              </a:xfrm>
            </p:grpSpPr>
            <p:sp>
              <p:nvSpPr>
                <p:cNvPr id="112" name="Textfeld 83"/>
                <p:cNvSpPr txBox="1">
                  <a:spLocks noChangeArrowheads="1"/>
                </p:cNvSpPr>
                <p:nvPr/>
              </p:nvSpPr>
              <p:spPr bwMode="auto">
                <a:xfrm>
                  <a:off x="1207887" y="3231455"/>
                  <a:ext cx="77433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ea typeface="Calibri"/>
                      <a:cs typeface="Calibri"/>
                    </a:rPr>
                    <a:t>«</a:t>
                  </a:r>
                  <a:r>
                    <a:rPr lang="en-US" sz="1600" dirty="0" smtClean="0">
                      <a:ea typeface="Calibri"/>
                      <a:cs typeface="Calibri"/>
                    </a:rPr>
                    <a:t>uses»</a:t>
                  </a:r>
                  <a:endParaRPr lang="en-US" sz="1600" dirty="0">
                    <a:ea typeface="Calibri"/>
                    <a:cs typeface="Calibri"/>
                  </a:endParaRPr>
                </a:p>
              </p:txBody>
            </p:sp>
            <p:cxnSp>
              <p:nvCxnSpPr>
                <p:cNvPr id="113" name="Gerade Verbindung mit Pfeil 112"/>
                <p:cNvCxnSpPr/>
                <p:nvPr/>
              </p:nvCxnSpPr>
              <p:spPr>
                <a:xfrm>
                  <a:off x="1351859" y="3591244"/>
                  <a:ext cx="472929" cy="0"/>
                </a:xfrm>
                <a:prstGeom prst="straightConnector1">
                  <a:avLst/>
                </a:prstGeom>
                <a:ln w="12700">
                  <a:prstDash val="dash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0" name="Gruppierung 179"/>
          <p:cNvGrpSpPr/>
          <p:nvPr/>
        </p:nvGrpSpPr>
        <p:grpSpPr>
          <a:xfrm>
            <a:off x="2771800" y="2348880"/>
            <a:ext cx="3710311" cy="1200328"/>
            <a:chOff x="2771800" y="2348880"/>
            <a:chExt cx="3710311" cy="1200328"/>
          </a:xfrm>
        </p:grpSpPr>
        <p:sp>
          <p:nvSpPr>
            <p:cNvPr id="103" name="180-Grad-Pfeil 102"/>
            <p:cNvSpPr/>
            <p:nvPr/>
          </p:nvSpPr>
          <p:spPr bwMode="auto">
            <a:xfrm flipH="1">
              <a:off x="2771800" y="2664222"/>
              <a:ext cx="1838103" cy="671513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rgbClr val="A0C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75" name="Gruppierung 174"/>
            <p:cNvGrpSpPr/>
            <p:nvPr/>
          </p:nvGrpSpPr>
          <p:grpSpPr>
            <a:xfrm>
              <a:off x="4465887" y="2348880"/>
              <a:ext cx="2016224" cy="1200328"/>
              <a:chOff x="4465887" y="2348880"/>
              <a:chExt cx="2016224" cy="1200328"/>
            </a:xfrm>
          </p:grpSpPr>
          <p:sp>
            <p:nvSpPr>
              <p:cNvPr id="105" name="Textfeld 72"/>
              <p:cNvSpPr txBox="1">
                <a:spLocks noChangeArrowheads="1"/>
              </p:cNvSpPr>
              <p:nvPr/>
            </p:nvSpPr>
            <p:spPr bwMode="auto">
              <a:xfrm>
                <a:off x="4825927" y="2348880"/>
                <a:ext cx="1656184" cy="1200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2400" b="1" dirty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Analyze</a:t>
                </a:r>
                <a:r>
                  <a:rPr lang="en-US" sz="1600" dirty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, </a:t>
                </a:r>
                <a:endParaRPr lang="en-US" sz="1600" dirty="0" smtClean="0">
                  <a:solidFill>
                    <a:srgbClr val="456C91"/>
                  </a:solidFill>
                  <a:latin typeface="Calibri"/>
                  <a:ea typeface="Calibri"/>
                  <a:cs typeface="Calibri"/>
                </a:endParaRPr>
              </a:p>
              <a:p>
                <a:r>
                  <a:rPr lang="en-US" sz="1600" dirty="0" smtClean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Detect, and Resolve </a:t>
                </a:r>
                <a:r>
                  <a:rPr lang="en-US" sz="1600" dirty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Quality Issues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465887" y="2348880"/>
                <a:ext cx="360040" cy="360040"/>
              </a:xfrm>
              <a:prstGeom prst="ellipse">
                <a:avLst/>
              </a:prstGeom>
              <a:solidFill>
                <a:srgbClr val="456C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/>
              <a:lstStyle/>
              <a:p>
                <a:pPr algn="ctr">
                  <a:lnSpc>
                    <a:spcPct val="80000"/>
                  </a:lnSpc>
                </a:pPr>
                <a:r>
                  <a:rPr lang="de-DE" sz="2400" b="1" dirty="0" smtClean="0">
                    <a:solidFill>
                      <a:schemeClr val="bg1"/>
                    </a:solidFill>
                  </a:rPr>
                  <a:t>2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1" name="Freihandform 170"/>
          <p:cNvSpPr/>
          <p:nvPr/>
        </p:nvSpPr>
        <p:spPr>
          <a:xfrm>
            <a:off x="3523280" y="646199"/>
            <a:ext cx="1192735" cy="982601"/>
          </a:xfrm>
          <a:custGeom>
            <a:avLst/>
            <a:gdLst>
              <a:gd name="connsiteX0" fmla="*/ 0 w 683172"/>
              <a:gd name="connsiteY0" fmla="*/ 998483 h 998483"/>
              <a:gd name="connsiteX1" fmla="*/ 481724 w 683172"/>
              <a:gd name="connsiteY1" fmla="*/ 691931 h 998483"/>
              <a:gd name="connsiteX2" fmla="*/ 683172 w 683172"/>
              <a:gd name="connsiteY2" fmla="*/ 0 h 99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2" h="998483">
                <a:moveTo>
                  <a:pt x="0" y="998483"/>
                </a:moveTo>
                <a:cubicBezTo>
                  <a:pt x="183931" y="928414"/>
                  <a:pt x="367862" y="858345"/>
                  <a:pt x="481724" y="691931"/>
                </a:cubicBezTo>
                <a:cubicBezTo>
                  <a:pt x="595586" y="525517"/>
                  <a:pt x="645218" y="134299"/>
                  <a:pt x="683172" y="0"/>
                </a:cubicBezTo>
              </a:path>
            </a:pathLst>
          </a:cu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9" name="Gruppierung 178"/>
          <p:cNvGrpSpPr/>
          <p:nvPr/>
        </p:nvGrpSpPr>
        <p:grpSpPr>
          <a:xfrm>
            <a:off x="2051720" y="548680"/>
            <a:ext cx="3672408" cy="1552238"/>
            <a:chOff x="2243365" y="548680"/>
            <a:chExt cx="3672408" cy="1552238"/>
          </a:xfrm>
        </p:grpSpPr>
        <p:cxnSp>
          <p:nvCxnSpPr>
            <p:cNvPr id="148" name="Gerade Verbindung mit Pfeil 147"/>
            <p:cNvCxnSpPr/>
            <p:nvPr/>
          </p:nvCxnSpPr>
          <p:spPr bwMode="auto">
            <a:xfrm>
              <a:off x="3707904" y="1700808"/>
              <a:ext cx="1584176" cy="0"/>
            </a:xfrm>
            <a:prstGeom prst="straightConnector1">
              <a:avLst/>
            </a:prstGeom>
            <a:ln w="38100" cmpd="sng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feld 156"/>
            <p:cNvSpPr txBox="1">
              <a:spLocks noChangeArrowheads="1"/>
            </p:cNvSpPr>
            <p:nvPr/>
          </p:nvSpPr>
          <p:spPr bwMode="auto">
            <a:xfrm>
              <a:off x="4523219" y="1700808"/>
              <a:ext cx="13925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1" dirty="0" smtClean="0">
                  <a:ea typeface="Calibri"/>
                  <a:cs typeface="Calibri"/>
                </a:rPr>
                <a:t>#Consumer</a:t>
              </a:r>
              <a:endParaRPr lang="en-US" sz="2000" b="1" dirty="0">
                <a:ea typeface="Calibri"/>
                <a:cs typeface="Calibri"/>
              </a:endParaRPr>
            </a:p>
          </p:txBody>
        </p:sp>
        <p:sp>
          <p:nvSpPr>
            <p:cNvPr id="167" name="Textfeld 156"/>
            <p:cNvSpPr txBox="1">
              <a:spLocks noChangeArrowheads="1"/>
            </p:cNvSpPr>
            <p:nvPr/>
          </p:nvSpPr>
          <p:spPr bwMode="auto">
            <a:xfrm>
              <a:off x="2243365" y="620688"/>
              <a:ext cx="1373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/>
              <a:r>
                <a:rPr lang="en-US" sz="2000" b="1" dirty="0" smtClean="0">
                  <a:ea typeface="Calibri"/>
                  <a:cs typeface="Calibri"/>
                </a:rPr>
                <a:t>Operation Cost</a:t>
              </a:r>
            </a:p>
          </p:txBody>
        </p:sp>
        <p:cxnSp>
          <p:nvCxnSpPr>
            <p:cNvPr id="150" name="Gerade Verbindung mit Pfeil 149"/>
            <p:cNvCxnSpPr/>
            <p:nvPr/>
          </p:nvCxnSpPr>
          <p:spPr bwMode="auto">
            <a:xfrm flipH="1" flipV="1">
              <a:off x="3707904" y="548680"/>
              <a:ext cx="8384" cy="1160512"/>
            </a:xfrm>
            <a:prstGeom prst="straightConnector1">
              <a:avLst/>
            </a:prstGeom>
            <a:ln w="38100" cmpd="sng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uppierung 154"/>
          <p:cNvGrpSpPr/>
          <p:nvPr/>
        </p:nvGrpSpPr>
        <p:grpSpPr>
          <a:xfrm>
            <a:off x="4932040" y="476672"/>
            <a:ext cx="1009717" cy="504056"/>
            <a:chOff x="5220072" y="404664"/>
            <a:chExt cx="1651666" cy="824521"/>
          </a:xfrm>
        </p:grpSpPr>
        <p:sp>
          <p:nvSpPr>
            <p:cNvPr id="154" name="Ecken des Rechtecks auf der gleichen Seite abrunden 153"/>
            <p:cNvSpPr/>
            <p:nvPr/>
          </p:nvSpPr>
          <p:spPr>
            <a:xfrm rot="6699145">
              <a:off x="6347271" y="704718"/>
              <a:ext cx="147734" cy="901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20072" y="404664"/>
              <a:ext cx="822960" cy="82296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lumMod val="65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 cmpd="sng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grpSp>
        <p:nvGrpSpPr>
          <p:cNvPr id="232" name="Gruppierung 231"/>
          <p:cNvGrpSpPr/>
          <p:nvPr/>
        </p:nvGrpSpPr>
        <p:grpSpPr>
          <a:xfrm>
            <a:off x="5338269" y="3789040"/>
            <a:ext cx="2620882" cy="836898"/>
            <a:chOff x="5338269" y="3789040"/>
            <a:chExt cx="2620882" cy="836898"/>
          </a:xfrm>
        </p:grpSpPr>
        <p:pic>
          <p:nvPicPr>
            <p:cNvPr id="185" name="Grafik 138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789040"/>
              <a:ext cx="794863" cy="795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1" name="Gruppierung 230"/>
            <p:cNvGrpSpPr/>
            <p:nvPr/>
          </p:nvGrpSpPr>
          <p:grpSpPr>
            <a:xfrm>
              <a:off x="5338269" y="4080708"/>
              <a:ext cx="1060375" cy="545230"/>
              <a:chOff x="5338269" y="4080708"/>
              <a:chExt cx="1060375" cy="545230"/>
            </a:xfrm>
          </p:grpSpPr>
          <p:grpSp>
            <p:nvGrpSpPr>
              <p:cNvPr id="225" name="Gruppieren 135"/>
              <p:cNvGrpSpPr>
                <a:grpSpLocks/>
              </p:cNvGrpSpPr>
              <p:nvPr/>
            </p:nvGrpSpPr>
            <p:grpSpPr bwMode="auto">
              <a:xfrm>
                <a:off x="5338269" y="4080708"/>
                <a:ext cx="1060375" cy="545230"/>
                <a:chOff x="2202939" y="3378258"/>
                <a:chExt cx="1060464" cy="545194"/>
              </a:xfrm>
            </p:grpSpPr>
            <p:sp>
              <p:nvSpPr>
                <p:cNvPr id="226" name="Abgerundetes Rechteck 225"/>
                <p:cNvSpPr/>
                <p:nvPr/>
              </p:nvSpPr>
              <p:spPr>
                <a:xfrm>
                  <a:off x="2202267" y="3378812"/>
                  <a:ext cx="1060539" cy="544477"/>
                </a:xfrm>
                <a:prstGeom prst="roundRect">
                  <a:avLst/>
                </a:prstGeom>
                <a:solidFill>
                  <a:srgbClr val="C0504D"/>
                </a:solidFill>
                <a:ln w="6350">
                  <a:solidFill>
                    <a:srgbClr val="8081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061176" y="3424847"/>
                  <a:ext cx="144475" cy="120642"/>
                </a:xfrm>
                <a:prstGeom prst="roundRect">
                  <a:avLst/>
                </a:prstGeom>
                <a:solidFill>
                  <a:srgbClr val="C0504D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3027836" y="3453420"/>
                  <a:ext cx="65092" cy="22224"/>
                </a:xfrm>
                <a:prstGeom prst="roundRect">
                  <a:avLst/>
                </a:prstGeom>
                <a:solidFill>
                  <a:srgbClr val="C0504D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3027836" y="3491518"/>
                  <a:ext cx="65092" cy="22224"/>
                </a:xfrm>
                <a:prstGeom prst="roundRect">
                  <a:avLst/>
                </a:prstGeom>
                <a:solidFill>
                  <a:srgbClr val="C0504D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230" name="Textfeld 116"/>
              <p:cNvSpPr txBox="1">
                <a:spLocks noChangeArrowheads="1"/>
              </p:cNvSpPr>
              <p:nvPr/>
            </p:nvSpPr>
            <p:spPr bwMode="auto">
              <a:xfrm>
                <a:off x="5615909" y="4191128"/>
                <a:ext cx="540268" cy="338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1" dirty="0" smtClean="0">
                    <a:ea typeface="Calibri"/>
                    <a:cs typeface="Calibri"/>
                  </a:rPr>
                  <a:t>DB</a:t>
                </a:r>
                <a:endParaRPr lang="en-US" sz="1600" b="1" dirty="0">
                  <a:ea typeface="Calibri"/>
                  <a:cs typeface="Calibri"/>
                </a:endParaRPr>
              </a:p>
            </p:txBody>
          </p:sp>
        </p:grpSp>
      </p:grpSp>
      <p:grpSp>
        <p:nvGrpSpPr>
          <p:cNvPr id="132" name="Gruppieren 25"/>
          <p:cNvGrpSpPr>
            <a:grpSpLocks/>
          </p:cNvGrpSpPr>
          <p:nvPr/>
        </p:nvGrpSpPr>
        <p:grpSpPr bwMode="auto">
          <a:xfrm>
            <a:off x="7524328" y="3789040"/>
            <a:ext cx="1011371" cy="794579"/>
            <a:chOff x="7021024" y="3572452"/>
            <a:chExt cx="1010449" cy="794618"/>
          </a:xfrm>
        </p:grpSpPr>
        <p:pic>
          <p:nvPicPr>
            <p:cNvPr id="134" name="Grafik 1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855" y="3572452"/>
              <a:ext cx="794618" cy="79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Textfeld 154"/>
            <p:cNvSpPr txBox="1">
              <a:spLocks noChangeArrowheads="1"/>
            </p:cNvSpPr>
            <p:nvPr/>
          </p:nvSpPr>
          <p:spPr bwMode="auto">
            <a:xfrm>
              <a:off x="7021024" y="3572452"/>
              <a:ext cx="4395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/>
                <a:t>…</a:t>
              </a:r>
            </a:p>
          </p:txBody>
        </p:sp>
      </p:grpSp>
      <p:sp>
        <p:nvSpPr>
          <p:cNvPr id="117" name="Title 1"/>
          <p:cNvSpPr txBox="1">
            <a:spLocks/>
          </p:cNvSpPr>
          <p:nvPr/>
        </p:nvSpPr>
        <p:spPr bwMode="auto">
          <a:xfrm>
            <a:off x="251520" y="692696"/>
            <a:ext cx="230425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400" b="1" dirty="0" smtClean="0">
                <a:solidFill>
                  <a:srgbClr val="507294"/>
                </a:solidFill>
                <a:ea typeface="Calibri"/>
                <a:cs typeface="Calibri"/>
              </a:rPr>
              <a:t>Analyzer </a:t>
            </a:r>
            <a:r>
              <a:rPr lang="en-US" sz="2400" b="1" dirty="0" smtClean="0">
                <a:solidFill>
                  <a:srgbClr val="507294"/>
                </a:solidFill>
                <a:ea typeface="Calibri"/>
                <a:cs typeface="Calibri"/>
                <a:sym typeface="Wingdings"/>
              </a:rPr>
              <a:t></a:t>
            </a:r>
            <a:endParaRPr lang="sl-SI" sz="2400" b="1" dirty="0">
              <a:solidFill>
                <a:srgbClr val="507294"/>
              </a:solidFill>
              <a:ea typeface="Calibri"/>
              <a:cs typeface="Calibri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44208" y="476672"/>
            <a:ext cx="2722972" cy="1642090"/>
            <a:chOff x="2411" y="1868"/>
            <a:chExt cx="4470016" cy="2420084"/>
          </a:xfrm>
        </p:grpSpPr>
        <p:sp>
          <p:nvSpPr>
            <p:cNvPr id="102" name="Rectangle 101"/>
            <p:cNvSpPr/>
            <p:nvPr/>
          </p:nvSpPr>
          <p:spPr>
            <a:xfrm>
              <a:off x="2411" y="1868"/>
              <a:ext cx="4470016" cy="2420084"/>
            </a:xfrm>
            <a:prstGeom prst="rect">
              <a:avLst/>
            </a:prstGeom>
            <a:solidFill>
              <a:srgbClr val="456C91"/>
            </a:solidFill>
            <a:ln>
              <a:noFill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104" name="Rectangle 103"/>
            <p:cNvSpPr/>
            <p:nvPr/>
          </p:nvSpPr>
          <p:spPr>
            <a:xfrm>
              <a:off x="2411" y="1868"/>
              <a:ext cx="4470016" cy="2420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lvl="0" algn="l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 smtClean="0"/>
                <a:t>Management concerns</a:t>
              </a:r>
              <a:endParaRPr lang="en-GB" kern="1200" dirty="0"/>
            </a:p>
            <a:p>
              <a:pPr marL="228600" lvl="1" indent="-22860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kern="1200" dirty="0" smtClean="0"/>
                <a:t>Avoid disappointments</a:t>
              </a:r>
              <a:endParaRPr lang="en-GB" kern="1200" dirty="0"/>
            </a:p>
            <a:p>
              <a:pPr marL="228600" lvl="1" indent="-22860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kern="1200" dirty="0" smtClean="0"/>
                <a:t>Response times</a:t>
              </a:r>
              <a:endParaRPr lang="en-GB" kern="1200" dirty="0"/>
            </a:p>
            <a:p>
              <a:pPr marL="228600" lvl="1" indent="-22860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kern="1200" dirty="0" smtClean="0"/>
                <a:t>Operation costs</a:t>
              </a:r>
              <a:endParaRPr lang="en-GB" kern="1200" dirty="0"/>
            </a:p>
          </p:txBody>
        </p:sp>
      </p:grpSp>
      <p:cxnSp>
        <p:nvCxnSpPr>
          <p:cNvPr id="106" name="Gerade Verbindung 172"/>
          <p:cNvCxnSpPr/>
          <p:nvPr/>
        </p:nvCxnSpPr>
        <p:spPr>
          <a:xfrm flipV="1">
            <a:off x="3491880" y="1059086"/>
            <a:ext cx="1440160" cy="576064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420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3730426"/>
          </a:xfrm>
        </p:spPr>
        <p:txBody>
          <a:bodyPr/>
          <a:lstStyle/>
          <a:p>
            <a:r>
              <a:rPr lang="en-US" sz="8800" noProof="1" smtClean="0"/>
              <a:t>Analyze: </a:t>
            </a:r>
            <a:br>
              <a:rPr lang="en-US" sz="8800" noProof="1" smtClean="0"/>
            </a:br>
            <a:r>
              <a:rPr lang="en-US" sz="8800" noProof="1" smtClean="0"/>
              <a:t>Live Demo</a:t>
            </a:r>
            <a:endParaRPr lang="en-US" sz="8800" noProof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DED1-EACA-064E-823F-B87F89EC1273}" type="datetime4">
              <a:rPr lang="de-DE" noProof="1" smtClean="0"/>
              <a:t>July 2, 2015</a:t>
            </a:fld>
            <a:endParaRPr lang="en-US" noProof="1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Jinying Yu</a:t>
            </a:r>
            <a:endParaRPr lang="en-US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106C-634A-4ED5-B5F0-F446FE6EB515}" type="slidenum">
              <a:rPr lang="en-US" noProof="1" dirty="0" smtClean="0"/>
              <a:t>8</a:t>
            </a:fld>
            <a:endParaRPr lang="en-US" noProof="1"/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5536" y="5229200"/>
            <a:ext cx="13681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noProof="1" smtClean="0">
                <a:solidFill>
                  <a:srgbClr val="456C91"/>
                </a:solidFill>
                <a:ea typeface="Calibri"/>
                <a:cs typeface="Calibri"/>
              </a:rPr>
              <a:t>Screencasts</a:t>
            </a:r>
          </a:p>
          <a:p>
            <a:pPr algn="ctr"/>
            <a:r>
              <a:rPr lang="en-US" noProof="1" smtClean="0">
                <a:solidFill>
                  <a:srgbClr val="456C91"/>
                </a:solidFill>
                <a:ea typeface="Calibri"/>
                <a:cs typeface="Calibri"/>
              </a:rPr>
              <a:t>Available!</a:t>
            </a:r>
            <a:endParaRPr lang="en-US" noProof="1">
              <a:solidFill>
                <a:srgbClr val="456C91"/>
              </a:solidFill>
              <a:ea typeface="Calibri"/>
              <a:cs typeface="Calibri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33056"/>
            <a:ext cx="1368152" cy="1368152"/>
          </a:xfrm>
          <a:prstGeom prst="rect">
            <a:avLst/>
          </a:prstGeom>
        </p:spPr>
      </p:pic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1619672" y="4621778"/>
            <a:ext cx="7344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400" noProof="1" smtClean="0">
                <a:solidFill>
                  <a:srgbClr val="456C91"/>
                </a:solidFill>
                <a:hlinkClick r:id="rId4"/>
              </a:rPr>
              <a:t>http://www.cloudscale-project.eu/results/screencasts</a:t>
            </a:r>
            <a:endParaRPr lang="en-US" sz="2400" noProof="1" smtClean="0">
              <a:solidFill>
                <a:srgbClr val="456C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803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uppierung 182"/>
          <p:cNvGrpSpPr/>
          <p:nvPr/>
        </p:nvGrpSpPr>
        <p:grpSpPr>
          <a:xfrm>
            <a:off x="251520" y="3501008"/>
            <a:ext cx="8640960" cy="2304256"/>
            <a:chOff x="251520" y="3501008"/>
            <a:chExt cx="8640960" cy="2304256"/>
          </a:xfrm>
        </p:grpSpPr>
        <p:sp>
          <p:nvSpPr>
            <p:cNvPr id="138" name="Abgerundetes Rechteck 137"/>
            <p:cNvSpPr/>
            <p:nvPr/>
          </p:nvSpPr>
          <p:spPr>
            <a:xfrm>
              <a:off x="251520" y="3501008"/>
              <a:ext cx="8640960" cy="1728192"/>
            </a:xfrm>
            <a:prstGeom prst="roundRect">
              <a:avLst/>
            </a:prstGeom>
            <a:solidFill>
              <a:srgbClr val="A0C8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Title 1"/>
            <p:cNvSpPr txBox="1">
              <a:spLocks/>
            </p:cNvSpPr>
            <p:nvPr/>
          </p:nvSpPr>
          <p:spPr bwMode="auto">
            <a:xfrm>
              <a:off x="251520" y="5157192"/>
              <a:ext cx="8640960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sl-SI" sz="3200" b="1" dirty="0" smtClean="0">
                  <a:solidFill>
                    <a:srgbClr val="507294"/>
                  </a:solidFill>
                  <a:ea typeface="Calibri"/>
                  <a:cs typeface="Calibri"/>
                </a:rPr>
                <a:t>www.CloudScale-project.eu</a:t>
              </a:r>
            </a:p>
            <a:p>
              <a:pPr algn="ctr"/>
              <a:r>
                <a:rPr lang="sl-SI" sz="3200" b="1" dirty="0" smtClean="0">
                  <a:solidFill>
                    <a:srgbClr val="507294"/>
                  </a:solidFill>
                  <a:ea typeface="Calibri"/>
                  <a:cs typeface="Calibri"/>
                </a:rPr>
                <a:t>Twitter @CloudScaleEU</a:t>
              </a:r>
            </a:p>
            <a:p>
              <a:pPr algn="ctr"/>
              <a:endParaRPr lang="sl-SI" sz="2400" b="1" dirty="0">
                <a:solidFill>
                  <a:srgbClr val="507294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28" name="Gruppieren 1"/>
          <p:cNvGrpSpPr>
            <a:grpSpLocks/>
          </p:cNvGrpSpPr>
          <p:nvPr/>
        </p:nvGrpSpPr>
        <p:grpSpPr bwMode="auto">
          <a:xfrm>
            <a:off x="317645" y="3573016"/>
            <a:ext cx="1314013" cy="1091794"/>
            <a:chOff x="29867" y="3573016"/>
            <a:chExt cx="1314273" cy="1092433"/>
          </a:xfrm>
        </p:grpSpPr>
        <p:pic>
          <p:nvPicPr>
            <p:cNvPr id="129" name="Grafik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9907" y="3573016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Grafik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867" y="3861215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Grafik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840" y="3717116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C04152-A2E9-5A4C-9F56-2146A5CF5FDB}" type="datetime4">
              <a:rPr lang="de-DE" smtClean="0"/>
              <a:t>July 2, 2015</a:t>
            </a:fld>
            <a:endParaRPr lang="sl-SI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Jinying Yu</a:t>
            </a:r>
            <a:endParaRPr lang="sl-SI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09549-89DA-8344-A2C8-FEAB82821990}" type="slidenum">
              <a:rPr lang="sl-SI" smtClean="0"/>
              <a:pPr>
                <a:defRPr/>
              </a:pPr>
              <a:t>9</a:t>
            </a:fld>
            <a:endParaRPr lang="sl-SI" dirty="0"/>
          </a:p>
        </p:txBody>
      </p:sp>
      <p:grpSp>
        <p:nvGrpSpPr>
          <p:cNvPr id="9" name="Gruppieren 65"/>
          <p:cNvGrpSpPr>
            <a:grpSpLocks/>
          </p:cNvGrpSpPr>
          <p:nvPr/>
        </p:nvGrpSpPr>
        <p:grpSpPr bwMode="auto">
          <a:xfrm>
            <a:off x="5436096" y="3717032"/>
            <a:ext cx="1060450" cy="654050"/>
            <a:chOff x="3688268" y="3639980"/>
            <a:chExt cx="1060464" cy="654219"/>
          </a:xfrm>
        </p:grpSpPr>
        <p:grpSp>
          <p:nvGrpSpPr>
            <p:cNvPr id="10" name="Gruppieren 150"/>
            <p:cNvGrpSpPr>
              <a:grpSpLocks/>
            </p:cNvGrpSpPr>
            <p:nvPr/>
          </p:nvGrpSpPr>
          <p:grpSpPr bwMode="auto">
            <a:xfrm>
              <a:off x="3688268" y="3639980"/>
              <a:ext cx="1060464" cy="545194"/>
              <a:chOff x="2202939" y="3378258"/>
              <a:chExt cx="1060464" cy="545194"/>
            </a:xfrm>
          </p:grpSpPr>
          <p:sp>
            <p:nvSpPr>
              <p:cNvPr id="14" name="Abgerundetes Rechteck 13"/>
              <p:cNvSpPr/>
              <p:nvPr/>
            </p:nvSpPr>
            <p:spPr>
              <a:xfrm>
                <a:off x="2202939" y="3378258"/>
                <a:ext cx="1060464" cy="54465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Abgerundetes Rechteck 14"/>
              <p:cNvSpPr/>
              <p:nvPr/>
            </p:nvSpPr>
            <p:spPr>
              <a:xfrm>
                <a:off x="3061787" y="3424307"/>
                <a:ext cx="144465" cy="120681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Abgerundetes Rechteck 15"/>
              <p:cNvSpPr/>
              <p:nvPr/>
            </p:nvSpPr>
            <p:spPr>
              <a:xfrm>
                <a:off x="3028450" y="3452889"/>
                <a:ext cx="65088" cy="22231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" name="Abgerundetes Rechteck 16"/>
              <p:cNvSpPr/>
              <p:nvPr/>
            </p:nvSpPr>
            <p:spPr>
              <a:xfrm>
                <a:off x="3028450" y="3490999"/>
                <a:ext cx="65088" cy="22231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" name="Gruppieren 24"/>
            <p:cNvGrpSpPr>
              <a:grpSpLocks/>
            </p:cNvGrpSpPr>
            <p:nvPr/>
          </p:nvGrpSpPr>
          <p:grpSpPr bwMode="auto">
            <a:xfrm>
              <a:off x="3787861" y="3759825"/>
              <a:ext cx="838688" cy="534374"/>
              <a:chOff x="3787861" y="3759825"/>
              <a:chExt cx="838688" cy="534374"/>
            </a:xfrm>
          </p:grpSpPr>
          <p:sp>
            <p:nvSpPr>
              <p:cNvPr id="12" name="Pfeil nach oben und unten 11"/>
              <p:cNvSpPr/>
              <p:nvPr/>
            </p:nvSpPr>
            <p:spPr>
              <a:xfrm rot="900000">
                <a:off x="3788281" y="3759073"/>
                <a:ext cx="219078" cy="522423"/>
              </a:xfrm>
              <a:prstGeom prst="upDownArrow">
                <a:avLst/>
              </a:prstGeom>
              <a:solidFill>
                <a:srgbClr val="456C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" name="Pfeil nach oben und unten 12"/>
              <p:cNvSpPr/>
              <p:nvPr/>
            </p:nvSpPr>
            <p:spPr>
              <a:xfrm rot="900000">
                <a:off x="4407414" y="3760661"/>
                <a:ext cx="219078" cy="533538"/>
              </a:xfrm>
              <a:prstGeom prst="upDownArrow">
                <a:avLst/>
              </a:prstGeom>
              <a:solidFill>
                <a:srgbClr val="456C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grpSp>
        <p:nvGrpSpPr>
          <p:cNvPr id="18" name="Gruppieren 202"/>
          <p:cNvGrpSpPr>
            <a:grpSpLocks/>
          </p:cNvGrpSpPr>
          <p:nvPr/>
        </p:nvGrpSpPr>
        <p:grpSpPr bwMode="auto">
          <a:xfrm>
            <a:off x="107504" y="1124744"/>
            <a:ext cx="954088" cy="1111250"/>
            <a:chOff x="179026" y="3439111"/>
            <a:chExt cx="955133" cy="1112499"/>
          </a:xfrm>
        </p:grpSpPr>
        <p:sp>
          <p:nvSpPr>
            <p:cNvPr id="19" name="Textfeld 203"/>
            <p:cNvSpPr txBox="1">
              <a:spLocks noChangeArrowheads="1"/>
            </p:cNvSpPr>
            <p:nvPr/>
          </p:nvSpPr>
          <p:spPr bwMode="auto">
            <a:xfrm>
              <a:off x="179026" y="4213056"/>
              <a:ext cx="955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ea typeface="Calibri"/>
                  <a:cs typeface="Calibri"/>
                </a:rPr>
                <a:t>Architect</a:t>
              </a:r>
            </a:p>
          </p:txBody>
        </p:sp>
        <p:pic>
          <p:nvPicPr>
            <p:cNvPr id="20" name="Grafik 2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3834" y="3439111"/>
              <a:ext cx="870760" cy="87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uppieren 9"/>
          <p:cNvGrpSpPr>
            <a:grpSpLocks/>
          </p:cNvGrpSpPr>
          <p:nvPr/>
        </p:nvGrpSpPr>
        <p:grpSpPr bwMode="auto">
          <a:xfrm>
            <a:off x="539552" y="3933056"/>
            <a:ext cx="1622049" cy="1305085"/>
            <a:chOff x="251242" y="3932944"/>
            <a:chExt cx="1622560" cy="1304572"/>
          </a:xfrm>
        </p:grpSpPr>
        <p:sp>
          <p:nvSpPr>
            <p:cNvPr id="30" name="Textfeld 102"/>
            <p:cNvSpPr txBox="1">
              <a:spLocks noChangeArrowheads="1"/>
            </p:cNvSpPr>
            <p:nvPr/>
          </p:nvSpPr>
          <p:spPr bwMode="auto">
            <a:xfrm>
              <a:off x="251242" y="4652741"/>
              <a:ext cx="16225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ea typeface="Calibri"/>
                  <a:cs typeface="Calibri"/>
                </a:rPr>
                <a:t>Book Shop</a:t>
              </a:r>
            </a:p>
            <a:p>
              <a:pPr algn="ctr"/>
              <a:r>
                <a:rPr lang="en-US" sz="1600" dirty="0">
                  <a:ea typeface="Calibri"/>
                  <a:cs typeface="Calibri"/>
                </a:rPr>
                <a:t>Consumer Model</a:t>
              </a:r>
            </a:p>
          </p:txBody>
        </p:sp>
        <p:pic>
          <p:nvPicPr>
            <p:cNvPr id="31" name="Grafik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334" y="3932944"/>
              <a:ext cx="804233" cy="80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uppieren 64"/>
          <p:cNvGrpSpPr>
            <a:grpSpLocks/>
          </p:cNvGrpSpPr>
          <p:nvPr/>
        </p:nvGrpSpPr>
        <p:grpSpPr bwMode="auto">
          <a:xfrm>
            <a:off x="1619672" y="4005062"/>
            <a:ext cx="4878387" cy="1232886"/>
            <a:chOff x="1277381" y="3914755"/>
            <a:chExt cx="4878795" cy="1232805"/>
          </a:xfrm>
        </p:grpSpPr>
        <p:grpSp>
          <p:nvGrpSpPr>
            <p:cNvPr id="67" name="Gruppieren 63"/>
            <p:cNvGrpSpPr>
              <a:grpSpLocks/>
            </p:cNvGrpSpPr>
            <p:nvPr/>
          </p:nvGrpSpPr>
          <p:grpSpPr bwMode="auto">
            <a:xfrm>
              <a:off x="2202169" y="3982549"/>
              <a:ext cx="1060464" cy="545194"/>
              <a:chOff x="2202939" y="3378258"/>
              <a:chExt cx="1060464" cy="545194"/>
            </a:xfrm>
          </p:grpSpPr>
          <p:sp>
            <p:nvSpPr>
              <p:cNvPr id="96" name="Abgerundetes Rechteck 95"/>
              <p:cNvSpPr/>
              <p:nvPr/>
            </p:nvSpPr>
            <p:spPr>
              <a:xfrm>
                <a:off x="2202153" y="3378723"/>
                <a:ext cx="1060539" cy="54447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7" name="Abgerundetes Rechteck 96"/>
              <p:cNvSpPr/>
              <p:nvPr/>
            </p:nvSpPr>
            <p:spPr>
              <a:xfrm>
                <a:off x="3061062" y="3424757"/>
                <a:ext cx="144475" cy="120642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8" name="Abgerundetes Rechteck 97"/>
              <p:cNvSpPr/>
              <p:nvPr/>
            </p:nvSpPr>
            <p:spPr>
              <a:xfrm>
                <a:off x="3027722" y="3453330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9" name="Abgerundetes Rechteck 98"/>
              <p:cNvSpPr/>
              <p:nvPr/>
            </p:nvSpPr>
            <p:spPr>
              <a:xfrm>
                <a:off x="3027722" y="3491428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8" name="Gruppieren 135"/>
            <p:cNvGrpSpPr>
              <a:grpSpLocks/>
            </p:cNvGrpSpPr>
            <p:nvPr/>
          </p:nvGrpSpPr>
          <p:grpSpPr bwMode="auto">
            <a:xfrm>
              <a:off x="4996289" y="3990396"/>
              <a:ext cx="1060464" cy="545194"/>
              <a:chOff x="2202939" y="3378258"/>
              <a:chExt cx="1060464" cy="545194"/>
            </a:xfrm>
          </p:grpSpPr>
          <p:sp>
            <p:nvSpPr>
              <p:cNvPr id="92" name="Abgerundetes Rechteck 91"/>
              <p:cNvSpPr/>
              <p:nvPr/>
            </p:nvSpPr>
            <p:spPr>
              <a:xfrm>
                <a:off x="2202267" y="3378812"/>
                <a:ext cx="1060539" cy="54447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3" name="Abgerundetes Rechteck 92"/>
              <p:cNvSpPr/>
              <p:nvPr/>
            </p:nvSpPr>
            <p:spPr>
              <a:xfrm>
                <a:off x="3061176" y="3424847"/>
                <a:ext cx="144475" cy="120642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4" name="Abgerundetes Rechteck 93"/>
              <p:cNvSpPr/>
              <p:nvPr/>
            </p:nvSpPr>
            <p:spPr>
              <a:xfrm>
                <a:off x="3027836" y="3453420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5" name="Abgerundetes Rechteck 94"/>
              <p:cNvSpPr/>
              <p:nvPr/>
            </p:nvSpPr>
            <p:spPr>
              <a:xfrm>
                <a:off x="3027836" y="3491518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9" name="Gruppieren 128"/>
            <p:cNvGrpSpPr>
              <a:grpSpLocks/>
            </p:cNvGrpSpPr>
            <p:nvPr/>
          </p:nvGrpSpPr>
          <p:grpSpPr bwMode="auto">
            <a:xfrm>
              <a:off x="3611698" y="3982444"/>
              <a:ext cx="1060464" cy="545194"/>
              <a:chOff x="2202939" y="3378258"/>
              <a:chExt cx="1060464" cy="545194"/>
            </a:xfrm>
          </p:grpSpPr>
          <p:sp>
            <p:nvSpPr>
              <p:cNvPr id="88" name="Abgerundetes Rechteck 87"/>
              <p:cNvSpPr/>
              <p:nvPr/>
            </p:nvSpPr>
            <p:spPr>
              <a:xfrm>
                <a:off x="2202442" y="3378828"/>
                <a:ext cx="1060539" cy="54447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EFEFE"/>
                  </a:gs>
                  <a:gs pos="100000">
                    <a:srgbClr val="EBEBEC"/>
                  </a:gs>
                </a:gsLst>
                <a:lin ang="10800000" scaled="1"/>
                <a:tileRect/>
              </a:gradFill>
              <a:ln w="6350">
                <a:solidFill>
                  <a:srgbClr val="80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061351" y="3424862"/>
                <a:ext cx="144475" cy="120642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3028011" y="3453435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3028011" y="3491533"/>
                <a:ext cx="65092" cy="22224"/>
              </a:xfrm>
              <a:prstGeom prst="roundRect">
                <a:avLst/>
              </a:prstGeom>
              <a:solidFill>
                <a:schemeClr val="bg1"/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0" name="Gruppieren 20"/>
            <p:cNvGrpSpPr>
              <a:grpSpLocks/>
            </p:cNvGrpSpPr>
            <p:nvPr/>
          </p:nvGrpSpPr>
          <p:grpSpPr bwMode="auto">
            <a:xfrm>
              <a:off x="1277381" y="3914755"/>
              <a:ext cx="4878795" cy="1232805"/>
              <a:chOff x="1277381" y="3914755"/>
              <a:chExt cx="4878796" cy="1232809"/>
            </a:xfrm>
          </p:grpSpPr>
          <p:grpSp>
            <p:nvGrpSpPr>
              <p:cNvPr id="71" name="Gruppieren 12"/>
              <p:cNvGrpSpPr>
                <a:grpSpLocks/>
              </p:cNvGrpSpPr>
              <p:nvPr/>
            </p:nvGrpSpPr>
            <p:grpSpPr bwMode="auto">
              <a:xfrm>
                <a:off x="1993444" y="4081271"/>
                <a:ext cx="4162733" cy="1066293"/>
                <a:chOff x="1993444" y="4081268"/>
                <a:chExt cx="4162732" cy="1066285"/>
              </a:xfrm>
            </p:grpSpPr>
            <p:sp>
              <p:nvSpPr>
                <p:cNvPr id="75" name="Textfeld 105"/>
                <p:cNvSpPr txBox="1">
                  <a:spLocks noChangeArrowheads="1"/>
                </p:cNvSpPr>
                <p:nvPr/>
              </p:nvSpPr>
              <p:spPr bwMode="auto">
                <a:xfrm>
                  <a:off x="3365788" y="4562778"/>
                  <a:ext cx="1521379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smtClean="0">
                      <a:ea typeface="Calibri"/>
                      <a:cs typeface="Calibri"/>
                    </a:rPr>
                    <a:t>Book Shop</a:t>
                  </a:r>
                </a:p>
                <a:p>
                  <a:pPr algn="ctr"/>
                  <a:r>
                    <a:rPr lang="en-US" sz="1600" smtClean="0">
                      <a:ea typeface="Calibri"/>
                      <a:cs typeface="Calibri"/>
                    </a:rPr>
                    <a:t>Software Model</a:t>
                  </a:r>
                  <a:endParaRPr lang="en-US" sz="1600" dirty="0">
                    <a:ea typeface="Calibri"/>
                    <a:cs typeface="Calibri"/>
                  </a:endParaRPr>
                </a:p>
              </p:txBody>
            </p:sp>
            <p:grpSp>
              <p:nvGrpSpPr>
                <p:cNvPr id="76" name="Gruppieren 107"/>
                <p:cNvGrpSpPr>
                  <a:grpSpLocks/>
                </p:cNvGrpSpPr>
                <p:nvPr/>
              </p:nvGrpSpPr>
              <p:grpSpPr bwMode="auto">
                <a:xfrm>
                  <a:off x="1993444" y="4081268"/>
                  <a:ext cx="4162732" cy="358095"/>
                  <a:chOff x="2099603" y="3773479"/>
                  <a:chExt cx="4162732" cy="358093"/>
                </a:xfrm>
              </p:grpSpPr>
              <p:grpSp>
                <p:nvGrpSpPr>
                  <p:cNvPr id="77" name="Gruppieren 111"/>
                  <p:cNvGrpSpPr>
                    <a:grpSpLocks/>
                  </p:cNvGrpSpPr>
                  <p:nvPr/>
                </p:nvGrpSpPr>
                <p:grpSpPr bwMode="auto">
                  <a:xfrm>
                    <a:off x="2099603" y="3773479"/>
                    <a:ext cx="1512170" cy="338554"/>
                    <a:chOff x="1547664" y="5099484"/>
                    <a:chExt cx="1512169" cy="338554"/>
                  </a:xfrm>
                </p:grpSpPr>
                <p:pic>
                  <p:nvPicPr>
                    <p:cNvPr id="85" name="Grafik 12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4" y="5192441"/>
                      <a:ext cx="241110" cy="15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6" name="Grafik 122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6033" y="5154868"/>
                      <a:ext cx="253800" cy="2416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87" name="Textfeld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3878" y="5099484"/>
                      <a:ext cx="122413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algn="ctr"/>
                      <a:r>
                        <a:rPr lang="en-US" sz="1600" b="1" smtClean="0">
                          <a:ea typeface="Calibri"/>
                          <a:cs typeface="Calibri"/>
                        </a:rPr>
                        <a:t>WWW</a:t>
                      </a:r>
                      <a:endParaRPr lang="en-US" sz="1600" b="1" dirty="0">
                        <a:ea typeface="Calibri"/>
                        <a:cs typeface="Calibri"/>
                      </a:endParaRPr>
                    </a:p>
                  </p:txBody>
                </p:sp>
              </p:grpSp>
              <p:grpSp>
                <p:nvGrpSpPr>
                  <p:cNvPr id="78" name="Gruppieren 112"/>
                  <p:cNvGrpSpPr>
                    <a:grpSpLocks/>
                  </p:cNvGrpSpPr>
                  <p:nvPr/>
                </p:nvGrpSpPr>
                <p:grpSpPr bwMode="auto">
                  <a:xfrm>
                    <a:off x="3493274" y="3785874"/>
                    <a:ext cx="1512169" cy="338554"/>
                    <a:chOff x="1547664" y="5099484"/>
                    <a:chExt cx="1512168" cy="338554"/>
                  </a:xfrm>
                </p:grpSpPr>
                <p:pic>
                  <p:nvPicPr>
                    <p:cNvPr id="82" name="Grafik 11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6032" y="5154867"/>
                      <a:ext cx="253800" cy="2416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Grafik 117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4" y="5192441"/>
                      <a:ext cx="241110" cy="15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84" name="Textfeld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3878" y="5099484"/>
                      <a:ext cx="122413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algn="ctr"/>
                      <a:r>
                        <a:rPr lang="en-US" sz="1600" b="1" smtClean="0">
                          <a:ea typeface="Calibri"/>
                          <a:cs typeface="Calibri"/>
                        </a:rPr>
                        <a:t>Logic</a:t>
                      </a:r>
                      <a:endParaRPr lang="en-US" sz="1600" b="1" dirty="0">
                        <a:ea typeface="Calibri"/>
                        <a:cs typeface="Calibri"/>
                      </a:endParaRPr>
                    </a:p>
                  </p:txBody>
                </p:sp>
              </p:grpSp>
              <p:grpSp>
                <p:nvGrpSpPr>
                  <p:cNvPr id="79" name="Gruppieren 113"/>
                  <p:cNvGrpSpPr>
                    <a:grpSpLocks/>
                  </p:cNvGrpSpPr>
                  <p:nvPr/>
                </p:nvGrpSpPr>
                <p:grpSpPr bwMode="auto">
                  <a:xfrm>
                    <a:off x="4891985" y="3793018"/>
                    <a:ext cx="1370350" cy="338554"/>
                    <a:chOff x="1547665" y="5099484"/>
                    <a:chExt cx="1370349" cy="338554"/>
                  </a:xfrm>
                </p:grpSpPr>
                <p:pic>
                  <p:nvPicPr>
                    <p:cNvPr id="80" name="Grafik 114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5" y="5192441"/>
                      <a:ext cx="241110" cy="15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81" name="Textfeld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3878" y="5099484"/>
                      <a:ext cx="122413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ea typeface="Calibri"/>
                          <a:cs typeface="Calibri"/>
                        </a:rPr>
                        <a:t>DB</a:t>
                      </a:r>
                      <a:endParaRPr lang="en-US" sz="1600" b="1" dirty="0">
                        <a:ea typeface="Calibri"/>
                        <a:cs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72" name="Gruppieren 108"/>
              <p:cNvGrpSpPr>
                <a:grpSpLocks/>
              </p:cNvGrpSpPr>
              <p:nvPr/>
            </p:nvGrpSpPr>
            <p:grpSpPr bwMode="auto">
              <a:xfrm>
                <a:off x="1277381" y="3914755"/>
                <a:ext cx="774339" cy="338554"/>
                <a:chOff x="1351859" y="3106838"/>
                <a:chExt cx="774339" cy="338576"/>
              </a:xfrm>
            </p:grpSpPr>
            <p:sp>
              <p:nvSpPr>
                <p:cNvPr id="73" name="Textfeld 109"/>
                <p:cNvSpPr txBox="1">
                  <a:spLocks noChangeArrowheads="1"/>
                </p:cNvSpPr>
                <p:nvPr/>
              </p:nvSpPr>
              <p:spPr bwMode="auto">
                <a:xfrm>
                  <a:off x="1351859" y="3106838"/>
                  <a:ext cx="774339" cy="338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smtClean="0">
                      <a:ea typeface="Calibri"/>
                      <a:cs typeface="Calibri"/>
                    </a:rPr>
                    <a:t>«uses»</a:t>
                  </a:r>
                  <a:endParaRPr lang="en-US" sz="1600" dirty="0">
                    <a:ea typeface="Calibri"/>
                    <a:cs typeface="Calibri"/>
                  </a:endParaRPr>
                </a:p>
              </p:txBody>
            </p:sp>
            <p:cxnSp>
              <p:nvCxnSpPr>
                <p:cNvPr id="74" name="Gerade Verbindung mit Pfeil 73"/>
                <p:cNvCxnSpPr/>
                <p:nvPr/>
              </p:nvCxnSpPr>
              <p:spPr>
                <a:xfrm>
                  <a:off x="1502683" y="3441577"/>
                  <a:ext cx="473115" cy="0"/>
                </a:xfrm>
                <a:prstGeom prst="straightConnector1">
                  <a:avLst/>
                </a:prstGeom>
                <a:ln w="12700">
                  <a:prstDash val="dash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4" name="Gruppierung 183"/>
          <p:cNvGrpSpPr/>
          <p:nvPr/>
        </p:nvGrpSpPr>
        <p:grpSpPr>
          <a:xfrm>
            <a:off x="6372200" y="3789039"/>
            <a:ext cx="2130130" cy="1449279"/>
            <a:chOff x="6372200" y="3789039"/>
            <a:chExt cx="2130130" cy="1449279"/>
          </a:xfrm>
        </p:grpSpPr>
        <p:pic>
          <p:nvPicPr>
            <p:cNvPr id="127" name="Grafik 16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3789040"/>
              <a:ext cx="1253348" cy="1253348"/>
            </a:xfrm>
            <a:prstGeom prst="rect">
              <a:avLst/>
            </a:prstGeom>
          </p:spPr>
        </p:pic>
        <p:grpSp>
          <p:nvGrpSpPr>
            <p:cNvPr id="109" name="Gruppieren 21"/>
            <p:cNvGrpSpPr>
              <a:grpSpLocks/>
            </p:cNvGrpSpPr>
            <p:nvPr/>
          </p:nvGrpSpPr>
          <p:grpSpPr bwMode="auto">
            <a:xfrm>
              <a:off x="6372200" y="3789039"/>
              <a:ext cx="2130130" cy="1449279"/>
              <a:chOff x="5868189" y="3823699"/>
              <a:chExt cx="2129474" cy="1448269"/>
            </a:xfrm>
          </p:grpSpPr>
          <p:grpSp>
            <p:nvGrpSpPr>
              <p:cNvPr id="110" name="Gruppieren 16"/>
              <p:cNvGrpSpPr>
                <a:grpSpLocks/>
              </p:cNvGrpSpPr>
              <p:nvPr/>
            </p:nvGrpSpPr>
            <p:grpSpPr bwMode="auto">
              <a:xfrm>
                <a:off x="6156133" y="3823699"/>
                <a:ext cx="1841530" cy="1448269"/>
                <a:chOff x="6156133" y="3823699"/>
                <a:chExt cx="1841530" cy="1448269"/>
              </a:xfrm>
            </p:grpSpPr>
            <p:sp>
              <p:nvSpPr>
                <p:cNvPr id="114" name="Textfeld 132"/>
                <p:cNvSpPr txBox="1">
                  <a:spLocks noChangeArrowheads="1"/>
                </p:cNvSpPr>
                <p:nvPr/>
              </p:nvSpPr>
              <p:spPr bwMode="auto">
                <a:xfrm>
                  <a:off x="6156133" y="4687193"/>
                  <a:ext cx="1841530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ea typeface="Calibri"/>
                      <a:cs typeface="Calibri"/>
                    </a:rPr>
                    <a:t>Cloud</a:t>
                  </a:r>
                </a:p>
                <a:p>
                  <a:pPr algn="ctr"/>
                  <a:r>
                    <a:rPr lang="en-US" sz="1600" dirty="0">
                      <a:ea typeface="Calibri"/>
                      <a:cs typeface="Calibri"/>
                    </a:rPr>
                    <a:t>Environment Model</a:t>
                  </a:r>
                </a:p>
              </p:txBody>
            </p:sp>
            <p:pic>
              <p:nvPicPr>
                <p:cNvPr id="116" name="Grafik 13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0033" y="3823699"/>
                  <a:ext cx="794618" cy="794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1" name="Gruppieren 82"/>
              <p:cNvGrpSpPr>
                <a:grpSpLocks/>
              </p:cNvGrpSpPr>
              <p:nvPr/>
            </p:nvGrpSpPr>
            <p:grpSpPr bwMode="auto">
              <a:xfrm>
                <a:off x="5868189" y="4039574"/>
                <a:ext cx="774339" cy="359789"/>
                <a:chOff x="1207887" y="3231455"/>
                <a:chExt cx="774339" cy="359789"/>
              </a:xfrm>
            </p:grpSpPr>
            <p:sp>
              <p:nvSpPr>
                <p:cNvPr id="112" name="Textfeld 83"/>
                <p:cNvSpPr txBox="1">
                  <a:spLocks noChangeArrowheads="1"/>
                </p:cNvSpPr>
                <p:nvPr/>
              </p:nvSpPr>
              <p:spPr bwMode="auto">
                <a:xfrm>
                  <a:off x="1207887" y="3231455"/>
                  <a:ext cx="77433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ea typeface="Calibri"/>
                      <a:cs typeface="Calibri"/>
                    </a:rPr>
                    <a:t>«</a:t>
                  </a:r>
                  <a:r>
                    <a:rPr lang="en-US" sz="1600" dirty="0" smtClean="0">
                      <a:ea typeface="Calibri"/>
                      <a:cs typeface="Calibri"/>
                    </a:rPr>
                    <a:t>uses»</a:t>
                  </a:r>
                  <a:endParaRPr lang="en-US" sz="1600" dirty="0">
                    <a:ea typeface="Calibri"/>
                    <a:cs typeface="Calibri"/>
                  </a:endParaRPr>
                </a:p>
              </p:txBody>
            </p:sp>
            <p:cxnSp>
              <p:nvCxnSpPr>
                <p:cNvPr id="113" name="Gerade Verbindung mit Pfeil 112"/>
                <p:cNvCxnSpPr/>
                <p:nvPr/>
              </p:nvCxnSpPr>
              <p:spPr>
                <a:xfrm>
                  <a:off x="1351859" y="3591244"/>
                  <a:ext cx="472929" cy="0"/>
                </a:xfrm>
                <a:prstGeom prst="straightConnector1">
                  <a:avLst/>
                </a:prstGeom>
                <a:ln w="12700">
                  <a:prstDash val="dash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0" name="Gruppierung 179"/>
          <p:cNvGrpSpPr/>
          <p:nvPr/>
        </p:nvGrpSpPr>
        <p:grpSpPr>
          <a:xfrm>
            <a:off x="2771800" y="2348880"/>
            <a:ext cx="3710311" cy="986855"/>
            <a:chOff x="2771800" y="2348880"/>
            <a:chExt cx="3710311" cy="986855"/>
          </a:xfrm>
        </p:grpSpPr>
        <p:sp>
          <p:nvSpPr>
            <p:cNvPr id="103" name="180-Grad-Pfeil 102"/>
            <p:cNvSpPr/>
            <p:nvPr/>
          </p:nvSpPr>
          <p:spPr bwMode="auto">
            <a:xfrm flipH="1">
              <a:off x="2771800" y="2664222"/>
              <a:ext cx="1838103" cy="671513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rgbClr val="A0C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75" name="Gruppierung 174"/>
            <p:cNvGrpSpPr/>
            <p:nvPr/>
          </p:nvGrpSpPr>
          <p:grpSpPr>
            <a:xfrm>
              <a:off x="4465887" y="2348880"/>
              <a:ext cx="2016224" cy="830997"/>
              <a:chOff x="4465887" y="2348880"/>
              <a:chExt cx="2016224" cy="830997"/>
            </a:xfrm>
          </p:grpSpPr>
          <p:sp>
            <p:nvSpPr>
              <p:cNvPr id="105" name="Textfeld 72"/>
              <p:cNvSpPr txBox="1">
                <a:spLocks noChangeArrowheads="1"/>
              </p:cNvSpPr>
              <p:nvPr/>
            </p:nvSpPr>
            <p:spPr bwMode="auto">
              <a:xfrm>
                <a:off x="4825927" y="2348880"/>
                <a:ext cx="165618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Analyze, </a:t>
                </a:r>
                <a:r>
                  <a:rPr lang="en-US" sz="1600" dirty="0" smtClean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Detect, and Resolve </a:t>
                </a:r>
                <a:r>
                  <a:rPr lang="en-US" sz="1600" dirty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Quality Issues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465887" y="2348880"/>
                <a:ext cx="360040" cy="360040"/>
              </a:xfrm>
              <a:prstGeom prst="ellipse">
                <a:avLst/>
              </a:prstGeom>
              <a:solidFill>
                <a:srgbClr val="456C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/>
              <a:lstStyle/>
              <a:p>
                <a:pPr algn="ctr">
                  <a:lnSpc>
                    <a:spcPct val="80000"/>
                  </a:lnSpc>
                </a:pPr>
                <a:r>
                  <a:rPr lang="de-DE" sz="2400" b="1" dirty="0" smtClean="0">
                    <a:solidFill>
                      <a:schemeClr val="bg1"/>
                    </a:solidFill>
                  </a:rPr>
                  <a:t>2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uppierung 176"/>
          <p:cNvGrpSpPr/>
          <p:nvPr/>
        </p:nvGrpSpPr>
        <p:grpSpPr>
          <a:xfrm>
            <a:off x="395536" y="2348880"/>
            <a:ext cx="2107992" cy="1008112"/>
            <a:chOff x="395536" y="2348880"/>
            <a:chExt cx="2107992" cy="1008112"/>
          </a:xfrm>
        </p:grpSpPr>
        <p:sp>
          <p:nvSpPr>
            <p:cNvPr id="24" name="Pfeil nach rechts 23"/>
            <p:cNvSpPr/>
            <p:nvPr/>
          </p:nvSpPr>
          <p:spPr bwMode="auto">
            <a:xfrm rot="5400000">
              <a:off x="95759" y="2720665"/>
              <a:ext cx="936104" cy="336550"/>
            </a:xfrm>
            <a:prstGeom prst="rightArrow">
              <a:avLst/>
            </a:prstGeom>
            <a:solidFill>
              <a:srgbClr val="A0C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74" name="Gruppierung 173"/>
            <p:cNvGrpSpPr/>
            <p:nvPr/>
          </p:nvGrpSpPr>
          <p:grpSpPr>
            <a:xfrm>
              <a:off x="827584" y="2348880"/>
              <a:ext cx="1675944" cy="830997"/>
              <a:chOff x="827584" y="2348880"/>
              <a:chExt cx="1675944" cy="830997"/>
            </a:xfrm>
          </p:grpSpPr>
          <p:sp>
            <p:nvSpPr>
              <p:cNvPr id="26" name="Textfeld 86"/>
              <p:cNvSpPr txBox="1">
                <a:spLocks noChangeArrowheads="1"/>
              </p:cNvSpPr>
              <p:nvPr/>
            </p:nvSpPr>
            <p:spPr bwMode="auto">
              <a:xfrm>
                <a:off x="1187624" y="2348880"/>
                <a:ext cx="13159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 dirty="0" smtClean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rPr>
                  <a:t>(Re-)Engineer ScaleDL  Model</a:t>
                </a:r>
                <a:endParaRPr lang="en-US" sz="1600" dirty="0">
                  <a:solidFill>
                    <a:srgbClr val="456C9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827584" y="2348880"/>
                <a:ext cx="360040" cy="360040"/>
              </a:xfrm>
              <a:prstGeom prst="ellipse">
                <a:avLst/>
              </a:prstGeom>
              <a:solidFill>
                <a:srgbClr val="456C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/>
              <a:lstStyle/>
              <a:p>
                <a:pPr algn="ctr">
                  <a:lnSpc>
                    <a:spcPct val="80000"/>
                  </a:lnSpc>
                </a:pPr>
                <a:r>
                  <a:rPr lang="de-DE" sz="2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62" name="Gruppierung 161"/>
          <p:cNvGrpSpPr/>
          <p:nvPr/>
        </p:nvGrpSpPr>
        <p:grpSpPr>
          <a:xfrm>
            <a:off x="1115616" y="476672"/>
            <a:ext cx="1152128" cy="1536786"/>
            <a:chOff x="1115616" y="332656"/>
            <a:chExt cx="1152128" cy="1536786"/>
          </a:xfrm>
        </p:grpSpPr>
        <p:sp>
          <p:nvSpPr>
            <p:cNvPr id="142" name="Rounded Rectangle 5"/>
            <p:cNvSpPr/>
            <p:nvPr/>
          </p:nvSpPr>
          <p:spPr>
            <a:xfrm flipH="1">
              <a:off x="1115616" y="404664"/>
              <a:ext cx="1152128" cy="146477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Existing</a:t>
              </a:r>
            </a:p>
            <a:p>
              <a:pPr algn="ctr"/>
              <a:r>
                <a:rPr lang="en-US" dirty="0"/>
                <a:t>S</a:t>
              </a:r>
              <a:r>
                <a:rPr lang="en-US" dirty="0" smtClean="0"/>
                <a:t>ervice</a:t>
              </a:r>
              <a:endParaRPr lang="en-US" dirty="0"/>
            </a:p>
          </p:txBody>
        </p:sp>
        <p:pic>
          <p:nvPicPr>
            <p:cNvPr id="161" name="Grafik 16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32656"/>
              <a:ext cx="957583" cy="957583"/>
            </a:xfrm>
            <a:prstGeom prst="rect">
              <a:avLst/>
            </a:prstGeom>
          </p:spPr>
        </p:pic>
      </p:grpSp>
      <p:grpSp>
        <p:nvGrpSpPr>
          <p:cNvPr id="182" name="Gruppierung 181"/>
          <p:cNvGrpSpPr/>
          <p:nvPr/>
        </p:nvGrpSpPr>
        <p:grpSpPr>
          <a:xfrm>
            <a:off x="6588224" y="548680"/>
            <a:ext cx="2407967" cy="2631197"/>
            <a:chOff x="6588224" y="548680"/>
            <a:chExt cx="2407967" cy="2631197"/>
          </a:xfrm>
        </p:grpSpPr>
        <p:grpSp>
          <p:nvGrpSpPr>
            <p:cNvPr id="181" name="Gruppierung 180"/>
            <p:cNvGrpSpPr/>
            <p:nvPr/>
          </p:nvGrpSpPr>
          <p:grpSpPr>
            <a:xfrm>
              <a:off x="6588224" y="2204862"/>
              <a:ext cx="2407967" cy="975015"/>
              <a:chOff x="6588224" y="2204862"/>
              <a:chExt cx="2407967" cy="975015"/>
            </a:xfrm>
          </p:grpSpPr>
          <p:pic>
            <p:nvPicPr>
              <p:cNvPr id="120" name="Grafik 1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0436" y="2204862"/>
                <a:ext cx="535755" cy="535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6" name="Gruppierung 175"/>
              <p:cNvGrpSpPr/>
              <p:nvPr/>
            </p:nvGrpSpPr>
            <p:grpSpPr>
              <a:xfrm>
                <a:off x="6588224" y="2348880"/>
                <a:ext cx="2119411" cy="830997"/>
                <a:chOff x="6588224" y="2348880"/>
                <a:chExt cx="2119411" cy="830997"/>
              </a:xfrm>
            </p:grpSpPr>
            <p:sp>
              <p:nvSpPr>
                <p:cNvPr id="123" name="Textfeld 88"/>
                <p:cNvSpPr txBox="1">
                  <a:spLocks noChangeArrowheads="1"/>
                </p:cNvSpPr>
                <p:nvPr/>
              </p:nvSpPr>
              <p:spPr bwMode="auto">
                <a:xfrm>
                  <a:off x="6948266" y="2348880"/>
                  <a:ext cx="1759369" cy="830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1600" dirty="0" smtClean="0">
                      <a:solidFill>
                        <a:srgbClr val="456C91"/>
                      </a:solidFill>
                      <a:latin typeface="Calibri"/>
                      <a:ea typeface="Calibri"/>
                      <a:cs typeface="Calibri"/>
                    </a:rPr>
                    <a:t>(Re-)Implement, Deploy, and</a:t>
                  </a:r>
                </a:p>
                <a:p>
                  <a:r>
                    <a:rPr lang="en-US" sz="1600" dirty="0" smtClean="0">
                      <a:solidFill>
                        <a:srgbClr val="456C91"/>
                      </a:solidFill>
                      <a:latin typeface="Calibri"/>
                      <a:ea typeface="Calibri"/>
                      <a:cs typeface="Calibri"/>
                    </a:rPr>
                    <a:t>Test</a:t>
                  </a:r>
                  <a:endParaRPr lang="en-US" sz="1600" dirty="0">
                    <a:solidFill>
                      <a:srgbClr val="456C91"/>
                    </a:solidFill>
                    <a:latin typeface="Calibri"/>
                    <a:ea typeface="Calibri"/>
                    <a:cs typeface="Calibri"/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588224" y="2348880"/>
                  <a:ext cx="360040" cy="360040"/>
                </a:xfrm>
                <a:prstGeom prst="ellipse">
                  <a:avLst/>
                </a:prstGeom>
                <a:solidFill>
                  <a:srgbClr val="456C9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de-DE" sz="2400" b="1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163" name="Gruppierung 162"/>
            <p:cNvGrpSpPr/>
            <p:nvPr/>
          </p:nvGrpSpPr>
          <p:grpSpPr>
            <a:xfrm>
              <a:off x="7740352" y="548680"/>
              <a:ext cx="1152128" cy="1536786"/>
              <a:chOff x="1115616" y="332656"/>
              <a:chExt cx="1152128" cy="1536786"/>
            </a:xfrm>
          </p:grpSpPr>
          <p:sp>
            <p:nvSpPr>
              <p:cNvPr id="164" name="Rounded Rectangle 5"/>
              <p:cNvSpPr/>
              <p:nvPr/>
            </p:nvSpPr>
            <p:spPr>
              <a:xfrm flipH="1">
                <a:off x="1115616" y="404664"/>
                <a:ext cx="1152128" cy="146477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smtClean="0"/>
                  <a:t>Scalable</a:t>
                </a:r>
              </a:p>
              <a:p>
                <a:pPr algn="ctr"/>
                <a:r>
                  <a:rPr lang="en-US" dirty="0"/>
                  <a:t>S</a:t>
                </a:r>
                <a:r>
                  <a:rPr lang="en-US" dirty="0" smtClean="0"/>
                  <a:t>ervice</a:t>
                </a:r>
                <a:endParaRPr lang="en-US" dirty="0"/>
              </a:p>
            </p:txBody>
          </p:sp>
          <p:pic>
            <p:nvPicPr>
              <p:cNvPr id="165" name="Grafik 16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7624" y="332656"/>
                <a:ext cx="957583" cy="957583"/>
              </a:xfrm>
              <a:prstGeom prst="rect">
                <a:avLst/>
              </a:prstGeom>
            </p:spPr>
          </p:pic>
        </p:grpSp>
      </p:grpSp>
      <p:sp>
        <p:nvSpPr>
          <p:cNvPr id="171" name="Freihandform 170"/>
          <p:cNvSpPr/>
          <p:nvPr/>
        </p:nvSpPr>
        <p:spPr>
          <a:xfrm>
            <a:off x="3714926" y="646199"/>
            <a:ext cx="1361130" cy="982601"/>
          </a:xfrm>
          <a:custGeom>
            <a:avLst/>
            <a:gdLst>
              <a:gd name="connsiteX0" fmla="*/ 0 w 683172"/>
              <a:gd name="connsiteY0" fmla="*/ 998483 h 998483"/>
              <a:gd name="connsiteX1" fmla="*/ 481724 w 683172"/>
              <a:gd name="connsiteY1" fmla="*/ 691931 h 998483"/>
              <a:gd name="connsiteX2" fmla="*/ 683172 w 683172"/>
              <a:gd name="connsiteY2" fmla="*/ 0 h 99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2" h="998483">
                <a:moveTo>
                  <a:pt x="0" y="998483"/>
                </a:moveTo>
                <a:cubicBezTo>
                  <a:pt x="183931" y="928414"/>
                  <a:pt x="367862" y="858345"/>
                  <a:pt x="481724" y="691931"/>
                </a:cubicBezTo>
                <a:cubicBezTo>
                  <a:pt x="595586" y="525517"/>
                  <a:pt x="645218" y="134299"/>
                  <a:pt x="683172" y="0"/>
                </a:cubicBezTo>
              </a:path>
            </a:pathLst>
          </a:cu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3" name="Gerade Verbindung 172"/>
          <p:cNvCxnSpPr/>
          <p:nvPr/>
        </p:nvCxnSpPr>
        <p:spPr>
          <a:xfrm flipV="1">
            <a:off x="3703124" y="1059086"/>
            <a:ext cx="1440160" cy="576064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uppierung 178"/>
          <p:cNvGrpSpPr/>
          <p:nvPr/>
        </p:nvGrpSpPr>
        <p:grpSpPr>
          <a:xfrm>
            <a:off x="2555776" y="548680"/>
            <a:ext cx="3239208" cy="1706706"/>
            <a:chOff x="2555776" y="548680"/>
            <a:chExt cx="3239208" cy="1706706"/>
          </a:xfrm>
        </p:grpSpPr>
        <p:sp>
          <p:nvSpPr>
            <p:cNvPr id="101" name="Textfeld 156"/>
            <p:cNvSpPr txBox="1">
              <a:spLocks noChangeArrowheads="1"/>
            </p:cNvSpPr>
            <p:nvPr/>
          </p:nvSpPr>
          <p:spPr bwMode="auto">
            <a:xfrm>
              <a:off x="3707904" y="1916832"/>
              <a:ext cx="1505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>
                  <a:ea typeface="Calibri"/>
                  <a:cs typeface="Calibri"/>
                </a:rPr>
                <a:t>Quality Analysis</a:t>
              </a:r>
              <a:endParaRPr lang="en-US" sz="1600" dirty="0">
                <a:ea typeface="Calibri"/>
                <a:cs typeface="Calibri"/>
              </a:endParaRPr>
            </a:p>
          </p:txBody>
        </p:sp>
        <p:cxnSp>
          <p:nvCxnSpPr>
            <p:cNvPr id="148" name="Gerade Verbindung mit Pfeil 147"/>
            <p:cNvCxnSpPr/>
            <p:nvPr/>
          </p:nvCxnSpPr>
          <p:spPr bwMode="auto">
            <a:xfrm>
              <a:off x="3707904" y="1700808"/>
              <a:ext cx="1584176" cy="0"/>
            </a:xfrm>
            <a:prstGeom prst="straightConnector1">
              <a:avLst/>
            </a:prstGeom>
            <a:ln w="38100" cmpd="sng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feld 156"/>
            <p:cNvSpPr txBox="1">
              <a:spLocks noChangeArrowheads="1"/>
            </p:cNvSpPr>
            <p:nvPr/>
          </p:nvSpPr>
          <p:spPr bwMode="auto">
            <a:xfrm>
              <a:off x="4644008" y="1700808"/>
              <a:ext cx="11509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1" dirty="0" smtClean="0">
                  <a:ea typeface="Calibri"/>
                  <a:cs typeface="Calibri"/>
                </a:rPr>
                <a:t>#Consumer</a:t>
              </a:r>
              <a:endParaRPr lang="en-US" sz="1600" b="1" dirty="0">
                <a:ea typeface="Calibri"/>
                <a:cs typeface="Calibri"/>
              </a:endParaRPr>
            </a:p>
          </p:txBody>
        </p:sp>
        <p:sp>
          <p:nvSpPr>
            <p:cNvPr id="167" name="Textfeld 156"/>
            <p:cNvSpPr txBox="1">
              <a:spLocks noChangeArrowheads="1"/>
            </p:cNvSpPr>
            <p:nvPr/>
          </p:nvSpPr>
          <p:spPr bwMode="auto">
            <a:xfrm>
              <a:off x="2555776" y="620688"/>
              <a:ext cx="1060997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1" dirty="0" smtClean="0">
                  <a:ea typeface="Calibri"/>
                  <a:cs typeface="Calibri"/>
                </a:rPr>
                <a:t>Operation Cost</a:t>
              </a:r>
            </a:p>
          </p:txBody>
        </p:sp>
        <p:cxnSp>
          <p:nvCxnSpPr>
            <p:cNvPr id="150" name="Gerade Verbindung mit Pfeil 149"/>
            <p:cNvCxnSpPr/>
            <p:nvPr/>
          </p:nvCxnSpPr>
          <p:spPr bwMode="auto">
            <a:xfrm flipH="1" flipV="1">
              <a:off x="3707904" y="548680"/>
              <a:ext cx="8384" cy="1160512"/>
            </a:xfrm>
            <a:prstGeom prst="straightConnector1">
              <a:avLst/>
            </a:prstGeom>
            <a:ln w="38100" cmpd="sng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uppierung 154"/>
          <p:cNvGrpSpPr/>
          <p:nvPr/>
        </p:nvGrpSpPr>
        <p:grpSpPr>
          <a:xfrm>
            <a:off x="5290475" y="404664"/>
            <a:ext cx="1009717" cy="504056"/>
            <a:chOff x="5220072" y="404664"/>
            <a:chExt cx="1651666" cy="824521"/>
          </a:xfrm>
        </p:grpSpPr>
        <p:sp>
          <p:nvSpPr>
            <p:cNvPr id="154" name="Ecken des Rechtecks auf der gleichen Seite abrunden 153"/>
            <p:cNvSpPr/>
            <p:nvPr/>
          </p:nvSpPr>
          <p:spPr>
            <a:xfrm rot="6699145">
              <a:off x="6347271" y="704718"/>
              <a:ext cx="147734" cy="901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20072" y="404664"/>
              <a:ext cx="822960" cy="82296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lumMod val="65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 cmpd="sng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grpSp>
        <p:nvGrpSpPr>
          <p:cNvPr id="232" name="Gruppierung 231"/>
          <p:cNvGrpSpPr/>
          <p:nvPr/>
        </p:nvGrpSpPr>
        <p:grpSpPr>
          <a:xfrm>
            <a:off x="5338269" y="3789040"/>
            <a:ext cx="2620882" cy="836898"/>
            <a:chOff x="5338269" y="3789040"/>
            <a:chExt cx="2620882" cy="836898"/>
          </a:xfrm>
        </p:grpSpPr>
        <p:pic>
          <p:nvPicPr>
            <p:cNvPr id="185" name="Grafik 138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789040"/>
              <a:ext cx="794863" cy="795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1" name="Gruppierung 230"/>
            <p:cNvGrpSpPr/>
            <p:nvPr/>
          </p:nvGrpSpPr>
          <p:grpSpPr>
            <a:xfrm>
              <a:off x="5338269" y="4080708"/>
              <a:ext cx="1060375" cy="545230"/>
              <a:chOff x="5338269" y="4080708"/>
              <a:chExt cx="1060375" cy="545230"/>
            </a:xfrm>
          </p:grpSpPr>
          <p:grpSp>
            <p:nvGrpSpPr>
              <p:cNvPr id="225" name="Gruppieren 135"/>
              <p:cNvGrpSpPr>
                <a:grpSpLocks/>
              </p:cNvGrpSpPr>
              <p:nvPr/>
            </p:nvGrpSpPr>
            <p:grpSpPr bwMode="auto">
              <a:xfrm>
                <a:off x="5338269" y="4080708"/>
                <a:ext cx="1060375" cy="545230"/>
                <a:chOff x="2202939" y="3378258"/>
                <a:chExt cx="1060464" cy="545194"/>
              </a:xfrm>
            </p:grpSpPr>
            <p:sp>
              <p:nvSpPr>
                <p:cNvPr id="226" name="Abgerundetes Rechteck 225"/>
                <p:cNvSpPr/>
                <p:nvPr/>
              </p:nvSpPr>
              <p:spPr>
                <a:xfrm>
                  <a:off x="2202267" y="3378812"/>
                  <a:ext cx="1060539" cy="544477"/>
                </a:xfrm>
                <a:prstGeom prst="roundRect">
                  <a:avLst/>
                </a:prstGeom>
                <a:solidFill>
                  <a:srgbClr val="C0504D"/>
                </a:solidFill>
                <a:ln w="6350">
                  <a:solidFill>
                    <a:srgbClr val="8081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061176" y="3424847"/>
                  <a:ext cx="144475" cy="120642"/>
                </a:xfrm>
                <a:prstGeom prst="roundRect">
                  <a:avLst/>
                </a:prstGeom>
                <a:solidFill>
                  <a:srgbClr val="C0504D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3027836" y="3453420"/>
                  <a:ext cx="65092" cy="22224"/>
                </a:xfrm>
                <a:prstGeom prst="roundRect">
                  <a:avLst/>
                </a:prstGeom>
                <a:solidFill>
                  <a:srgbClr val="C0504D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3027836" y="3491518"/>
                  <a:ext cx="65092" cy="22224"/>
                </a:xfrm>
                <a:prstGeom prst="roundRect">
                  <a:avLst/>
                </a:prstGeom>
                <a:solidFill>
                  <a:srgbClr val="C0504D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230" name="Textfeld 116"/>
              <p:cNvSpPr txBox="1">
                <a:spLocks noChangeArrowheads="1"/>
              </p:cNvSpPr>
              <p:nvPr/>
            </p:nvSpPr>
            <p:spPr bwMode="auto">
              <a:xfrm>
                <a:off x="5615909" y="4191128"/>
                <a:ext cx="540268" cy="338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1" dirty="0" smtClean="0">
                    <a:ea typeface="Calibri"/>
                    <a:cs typeface="Calibri"/>
                  </a:rPr>
                  <a:t>DB</a:t>
                </a:r>
                <a:endParaRPr lang="en-US" sz="1600" b="1" dirty="0">
                  <a:ea typeface="Calibri"/>
                  <a:cs typeface="Calibri"/>
                </a:endParaRPr>
              </a:p>
            </p:txBody>
          </p:sp>
        </p:grpSp>
      </p:grpSp>
      <p:grpSp>
        <p:nvGrpSpPr>
          <p:cNvPr id="132" name="Gruppieren 25"/>
          <p:cNvGrpSpPr>
            <a:grpSpLocks/>
          </p:cNvGrpSpPr>
          <p:nvPr/>
        </p:nvGrpSpPr>
        <p:grpSpPr bwMode="auto">
          <a:xfrm>
            <a:off x="7524328" y="3789040"/>
            <a:ext cx="1011371" cy="794579"/>
            <a:chOff x="7021024" y="3572452"/>
            <a:chExt cx="1010449" cy="794618"/>
          </a:xfrm>
        </p:grpSpPr>
        <p:pic>
          <p:nvPicPr>
            <p:cNvPr id="134" name="Grafik 1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855" y="3572452"/>
              <a:ext cx="794618" cy="79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Textfeld 154"/>
            <p:cNvSpPr txBox="1">
              <a:spLocks noChangeArrowheads="1"/>
            </p:cNvSpPr>
            <p:nvPr/>
          </p:nvSpPr>
          <p:spPr bwMode="auto">
            <a:xfrm>
              <a:off x="7021024" y="3572452"/>
              <a:ext cx="4395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/>
                <a:t>…</a:t>
              </a:r>
            </a:p>
          </p:txBody>
        </p:sp>
      </p:grpSp>
      <p:sp>
        <p:nvSpPr>
          <p:cNvPr id="117" name="Pfeil nach rechts 23"/>
          <p:cNvSpPr/>
          <p:nvPr/>
        </p:nvSpPr>
        <p:spPr bwMode="auto">
          <a:xfrm>
            <a:off x="2400015" y="1496529"/>
            <a:ext cx="936104" cy="336550"/>
          </a:xfrm>
          <a:prstGeom prst="rightArrow">
            <a:avLst/>
          </a:prstGeom>
          <a:solidFill>
            <a:srgbClr val="A0C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8" name="Pfeil nach rechts 23"/>
          <p:cNvSpPr/>
          <p:nvPr/>
        </p:nvSpPr>
        <p:spPr bwMode="auto">
          <a:xfrm>
            <a:off x="6372200" y="1556792"/>
            <a:ext cx="936104" cy="336550"/>
          </a:xfrm>
          <a:prstGeom prst="rightArrow">
            <a:avLst/>
          </a:prstGeom>
          <a:solidFill>
            <a:srgbClr val="A0C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9" name="180-Grad-Pfeil 102"/>
          <p:cNvSpPr/>
          <p:nvPr/>
        </p:nvSpPr>
        <p:spPr bwMode="auto">
          <a:xfrm flipH="1">
            <a:off x="8028384" y="2780928"/>
            <a:ext cx="792088" cy="5760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5000"/>
              <a:gd name="adj5" fmla="val 100000"/>
            </a:avLst>
          </a:prstGeom>
          <a:solidFill>
            <a:srgbClr val="A0C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72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Scal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1" id="{DFABF854-A4C3-4CA9-AC82-EDB5B1581DB2}" vid="{5E322BC4-088B-4643-9704-7976805E1003}"/>
    </a:ext>
  </a:extLst>
</a:theme>
</file>

<file path=ppt/theme/theme2.xml><?xml version="1.0" encoding="utf-8"?>
<a:theme xmlns:a="http://schemas.openxmlformats.org/drawingml/2006/main" name="Custom 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6CA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" id="{DFABF854-A4C3-4CA9-AC82-EDB5B1581DB2}" vid="{BCE63A31-31DF-4957-B821-AE07663F46AB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508</Words>
  <Application>Microsoft Macintosh PowerPoint</Application>
  <PresentationFormat>On-screen Show (4:3)</PresentationFormat>
  <Paragraphs>152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CloudScaleTemplate</vt:lpstr>
      <vt:lpstr>Custom Design</vt:lpstr>
      <vt:lpstr>PowerPoint Presentation</vt:lpstr>
      <vt:lpstr>EU FP7 project CloudScale</vt:lpstr>
      <vt:lpstr>Setting: A concerned manager</vt:lpstr>
      <vt:lpstr>EU FP7 project CloudScale</vt:lpstr>
      <vt:lpstr>CloudScale Tools</vt:lpstr>
      <vt:lpstr>PowerPoint Presentation</vt:lpstr>
      <vt:lpstr>PowerPoint Presentation</vt:lpstr>
      <vt:lpstr>Analyze:  Live Demo</vt:lpstr>
      <vt:lpstr>PowerPoint Presentation</vt:lpstr>
    </vt:vector>
  </TitlesOfParts>
  <Manager/>
  <Company>CloudScale Project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CloudScale Method for Software Scalability, Elasticity, and Efficiency Engineering</dc:title>
  <dc:subject/>
  <dc:creator>Sebastian Lehrig</dc:creator>
  <cp:keywords/>
  <dc:description/>
  <cp:lastModifiedBy>Jinying Yu</cp:lastModifiedBy>
  <cp:revision>2968</cp:revision>
  <dcterms:created xsi:type="dcterms:W3CDTF">2013-03-22T12:11:25Z</dcterms:created>
  <dcterms:modified xsi:type="dcterms:W3CDTF">2015-07-02T10:25:30Z</dcterms:modified>
  <cp:category/>
</cp:coreProperties>
</file>