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573" r:id="rId5"/>
    <p:sldId id="592" r:id="rId6"/>
    <p:sldId id="593" r:id="rId7"/>
    <p:sldId id="590" r:id="rId8"/>
    <p:sldId id="591" r:id="rId9"/>
    <p:sldId id="588" r:id="rId10"/>
    <p:sldId id="589" r:id="rId11"/>
    <p:sldId id="583" r:id="rId12"/>
    <p:sldId id="584" r:id="rId13"/>
    <p:sldId id="582" r:id="rId14"/>
    <p:sldId id="568" r:id="rId15"/>
    <p:sldId id="587" r:id="rId16"/>
    <p:sldId id="284" r:id="rId17"/>
  </p:sldIdLst>
  <p:sldSz cx="11520488" cy="6480175"/>
  <p:notesSz cx="6858000" cy="9144000"/>
  <p:custDataLst>
    <p:tags r:id="rId20"/>
  </p:custDataLst>
  <p:defaultTextStyle>
    <a:defPPr>
      <a:defRPr lang="de-DE"/>
    </a:defPPr>
    <a:lvl1pPr marL="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9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95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993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99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98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984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982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98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2D050"/>
    <a:srgbClr val="F7C443"/>
    <a:srgbClr val="FBEA09"/>
    <a:srgbClr val="878787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045"/>
  </p:normalViewPr>
  <p:slideViewPr>
    <p:cSldViewPr>
      <p:cViewPr>
        <p:scale>
          <a:sx n="100" d="100"/>
          <a:sy n="100" d="100"/>
        </p:scale>
        <p:origin x="226" y="-19"/>
      </p:cViewPr>
      <p:guideLst>
        <p:guide orient="horz" pos="2041"/>
        <p:guide pos="3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65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20E2-C5B0-C94F-BB9D-7D44B72CB4F7}" type="datetimeFigureOut">
              <a:t>29.11.2023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46829-E818-5348-BB73-2146BF0C3B3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00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EEB27-5DB9-4776-AC7D-5FC4C268240D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2F7FA-3984-4F9D-BF36-30DAB3280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752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1998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3995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5993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7990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59988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1984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3982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5980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09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9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93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32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2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07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13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9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0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4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>
            <a:fillRect/>
          </a:stretch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9750" y="3376402"/>
            <a:ext cx="8280000" cy="403745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21" name="Fußzeilenplatzhalter 3">
            <a:extLst>
              <a:ext uri="{FF2B5EF4-FFF2-40B4-BE49-F238E27FC236}">
                <a16:creationId xmlns:a16="http://schemas.microsoft.com/office/drawing/2014/main" id="{67ECDBC6-A0EC-4C5B-9847-67069DDD4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E75DEFE7-5879-4104-847F-0952E148F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FD5E4C93-51C5-4597-8CA9-B2334CFA6B4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539750" y="3960813"/>
            <a:ext cx="8280400" cy="493277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2871015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95" userDrawn="1">
          <p15:clr>
            <a:srgbClr val="FBAE40"/>
          </p15:clr>
        </p15:guide>
        <p15:guide id="4" orient="horz" pos="2381" userDrawn="1">
          <p15:clr>
            <a:srgbClr val="FBAE40"/>
          </p15:clr>
        </p15:guide>
        <p15:guide id="5" pos="55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>
            <a:extLst>
              <a:ext uri="{FF2B5EF4-FFF2-40B4-BE49-F238E27FC236}">
                <a16:creationId xmlns:a16="http://schemas.microsoft.com/office/drawing/2014/main" id="{A34D6C70-9B9F-440C-9118-8C886093B4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1520488" cy="64801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background picture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AEDBF7-EAD7-4A97-BAF0-B9AC481F7B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9750" y="4078843"/>
            <a:ext cx="10440988" cy="890032"/>
          </a:xfrm>
        </p:spPr>
        <p:txBody>
          <a:bodyPr anchor="b">
            <a:spAutoFit/>
          </a:bodyPr>
          <a:lstStyle>
            <a:lvl1pPr>
              <a:lnSpc>
                <a:spcPct val="90000"/>
              </a:lnSpc>
              <a:defRPr sz="6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 Short Statement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AD1742-691D-4813-997E-E3A9F53D8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252BC-C4CD-4D6D-B7F8-1B4C2665A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44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r="144"/>
          <a:stretch/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3376402"/>
            <a:ext cx="8280000" cy="403745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B83318C4-BD94-43DC-9006-08A86888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8F0656A1-F47D-4352-8B2B-0ACAE4E8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AFAD9856-3C3B-41AA-8777-BA13CE8222E9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539750" y="3960813"/>
            <a:ext cx="8280400" cy="493277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200E6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4099379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95" userDrawn="1">
          <p15:clr>
            <a:srgbClr val="FBAE40"/>
          </p15:clr>
        </p15:guide>
        <p15:guide id="4" orient="horz" pos="2381" userDrawn="1">
          <p15:clr>
            <a:srgbClr val="FBAE40"/>
          </p15:clr>
        </p15:guide>
        <p15:guide id="5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9750" y="3376402"/>
            <a:ext cx="8280000" cy="403745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rgbClr val="D3F5FF"/>
                </a:solidFill>
              </a:defRPr>
            </a:lvl1pPr>
          </a:lstStyle>
          <a:p>
            <a:r>
              <a:rPr lang="en-US"/>
              <a:t>Insert Presentation Title</a:t>
            </a:r>
            <a:endParaRPr lang="en-US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2B9561BF-FEB5-4CA5-813F-2611C0CB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B849EDEA-24A2-4C2D-A4BF-FD512C50E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32981B4-3BC1-47D9-9ADF-F4F3B2058AF2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539750" y="3960813"/>
            <a:ext cx="8280400" cy="493277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856243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81" userDrawn="1">
          <p15:clr>
            <a:srgbClr val="FBAE40"/>
          </p15:clr>
        </p15:guide>
        <p15:guide id="3" pos="5556">
          <p15:clr>
            <a:srgbClr val="FBAE40"/>
          </p15:clr>
        </p15:guide>
        <p15:guide id="4" orient="horz" pos="24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840538" y="2296282"/>
            <a:ext cx="4140200" cy="403745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906D935-205A-46E0-B7F7-AE8CD546FB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80175" cy="64801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452B407-9BA3-43DF-B838-3AB187064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4" name="Foliennummernplatzhalter 4">
            <a:extLst>
              <a:ext uri="{FF2B5EF4-FFF2-40B4-BE49-F238E27FC236}">
                <a16:creationId xmlns:a16="http://schemas.microsoft.com/office/drawing/2014/main" id="{6F00AF9B-1F52-4E4D-ABDB-C06334A65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D7207042-88FC-4C4A-8B3D-30F79C7453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40538" y="2880047"/>
            <a:ext cx="3960812" cy="493277"/>
          </a:xfr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7207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814" userDrawn="1">
          <p15:clr>
            <a:srgbClr val="FBAE40"/>
          </p15:clr>
        </p15:guide>
        <p15:guide id="4" orient="horz" pos="1701" userDrawn="1">
          <p15:clr>
            <a:srgbClr val="FBAE40"/>
          </p15:clr>
        </p15:guide>
        <p15:guide id="5" pos="4082" userDrawn="1">
          <p15:clr>
            <a:srgbClr val="FBAE40"/>
          </p15:clr>
        </p15:guide>
        <p15:guide id="6" pos="430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2" y="-273"/>
            <a:ext cx="11520796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538" y="2296282"/>
            <a:ext cx="4140200" cy="403745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60414FB-02DF-445C-8438-D6E81B5F16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80175" cy="64801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picture</a:t>
            </a:r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80DD142A-4252-487F-A3DD-82A7F3A7A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F17809BC-128B-4C78-873A-1EA2DD3BA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C044AB96-AD92-43A5-8A53-41AB5D56E6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40538" y="2880047"/>
            <a:ext cx="3960812" cy="493277"/>
          </a:xfr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46EB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213488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814">
          <p15:clr>
            <a:srgbClr val="FBAE40"/>
          </p15:clr>
        </p15:guide>
        <p15:guide id="4" orient="horz" pos="1701">
          <p15:clr>
            <a:srgbClr val="FBAE40"/>
          </p15:clr>
        </p15:guide>
        <p15:guide id="5" pos="4082">
          <p15:clr>
            <a:srgbClr val="FBAE40"/>
          </p15:clr>
        </p15:guide>
        <p15:guide id="6" pos="43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359767"/>
            <a:ext cx="10440988" cy="361875"/>
          </a:xfrm>
        </p:spPr>
        <p:txBody>
          <a:bodyPr vert="horz" wrap="square" lIns="0" tIns="3600" rIns="0" bIns="0" rtlCol="0" anchor="t" anchorCtr="0">
            <a:spAutoFit/>
          </a:bodyPr>
          <a:lstStyle>
            <a:lvl1pPr>
              <a:defRPr lang="de-DE" dirty="0"/>
            </a:lvl1pPr>
          </a:lstStyle>
          <a:p>
            <a:pPr lvl="0"/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DD6C52D8-AF7F-4297-9A35-2617B7FF180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6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3742" userDrawn="1">
          <p15:clr>
            <a:srgbClr val="FBAE40"/>
          </p15:clr>
        </p15:guide>
        <p15:guide id="8" pos="3515" userDrawn="1">
          <p15:clr>
            <a:srgbClr val="FBAE40"/>
          </p15:clr>
        </p15:guide>
        <p15:guide id="9" pos="2608" userDrawn="1">
          <p15:clr>
            <a:srgbClr val="FBAE40"/>
          </p15:clr>
        </p15:guide>
        <p15:guide id="10" pos="2381" userDrawn="1">
          <p15:clr>
            <a:srgbClr val="FBAE40"/>
          </p15:clr>
        </p15:guide>
        <p15:guide id="11" pos="4876" userDrawn="1">
          <p15:clr>
            <a:srgbClr val="FBAE40"/>
          </p15:clr>
        </p15:guide>
        <p15:guide id="12" pos="464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82473-2EB6-4C66-A028-07FE063132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664" y="359767"/>
            <a:ext cx="10441074" cy="3627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EBDFBA-5C9C-4F2E-AD48-7F5032FDCB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1E099-4B35-4DA1-B9D7-3E7E13746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5E029D1-874B-411C-9322-9E92EED7A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295400"/>
            <a:ext cx="8280400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53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83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4DD43-E910-4880-834F-73E0C54B07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DD20B1-22D9-42BB-8120-96895CF364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135E0-6174-4B68-8FAF-2CD7F3705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24D9A6-0E7F-471A-BD30-D9B90EF27E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295400"/>
            <a:ext cx="5040313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3F85D02-DB8C-41B1-88A9-2471D83B5C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40425" y="1295400"/>
            <a:ext cx="5040313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87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15" userDrawn="1">
          <p15:clr>
            <a:srgbClr val="FBAE40"/>
          </p15:clr>
        </p15:guide>
        <p15:guide id="2" pos="37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33A1-DD45-4768-8D42-1CCED7E8F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6E6FD7-1A1D-4077-9538-0A88A20D5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104F3-786C-460F-AEEF-DFFB79891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9318C5E-89FA-4ECC-A117-7F7FDE7986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65" y="1295399"/>
            <a:ext cx="3240173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9585600-7B4A-4FD9-B2AF-A86376EA3D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064" y="1295399"/>
            <a:ext cx="3240087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BEB46638-66D7-4118-9E58-EE2C8D6B85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0377" y="1295399"/>
            <a:ext cx="3240086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540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8" userDrawn="1">
          <p15:clr>
            <a:srgbClr val="FBAE40"/>
          </p15:clr>
        </p15:guide>
        <p15:guide id="2" pos="2381" userDrawn="1">
          <p15:clr>
            <a:srgbClr val="FBAE40"/>
          </p15:clr>
        </p15:guide>
        <p15:guide id="3" pos="4649" userDrawn="1">
          <p15:clr>
            <a:srgbClr val="FBAE40"/>
          </p15:clr>
        </p15:guide>
        <p15:guide id="4" pos="48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312850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501" imgH="502" progId="TCLayout.ActiveDocument.1">
                  <p:embed/>
                </p:oleObj>
              </mc:Choice>
              <mc:Fallback>
                <p:oleObj name="think-cell Folie" r:id="rId13" imgW="501" imgH="5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AV_Logo">
            <a:extLst>
              <a:ext uri="{FF2B5EF4-FFF2-40B4-BE49-F238E27FC236}">
                <a16:creationId xmlns:a16="http://schemas.microsoft.com/office/drawing/2014/main" id="{5303FE09-13DE-40DF-9B8F-924668BBC2A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6" name="Titelplatzhalter 5">
            <a:extLst>
              <a:ext uri="{FF2B5EF4-FFF2-40B4-BE49-F238E27FC236}">
                <a16:creationId xmlns:a16="http://schemas.microsoft.com/office/drawing/2014/main" id="{215D79D1-0F07-F54D-A97D-0DF2C263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  <a:prstGeom prst="rect">
            <a:avLst/>
          </a:prstGeom>
        </p:spPr>
        <p:txBody>
          <a:bodyPr vert="horz" wrap="square" lIns="0" tIns="3600" rIns="0" bIns="0" rtlCol="0" anchor="t" anchorCtr="0">
            <a:spAutoFit/>
          </a:bodyPr>
          <a:lstStyle/>
          <a:p>
            <a:r>
              <a:rPr lang="en-US"/>
              <a:t>Insert Heading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BAD58-EA1D-0646-BB22-950E4D13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295869"/>
            <a:ext cx="10441074" cy="45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18D1A-B42F-F947-9EA4-02E983BA8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972123" y="6048375"/>
            <a:ext cx="4608513" cy="17936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17BA7A-7483-0F40-B2B2-407F1D108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048399"/>
            <a:ext cx="360000" cy="17936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2" r:id="rId6"/>
    <p:sldLayoutId id="2147483752" r:id="rId7"/>
    <p:sldLayoutId id="2147483755" r:id="rId8"/>
    <p:sldLayoutId id="2147483753" r:id="rId9"/>
    <p:sldLayoutId id="2147483761" r:id="rId10"/>
  </p:sldLayoutIdLst>
  <p:hf hdr="0" dt="0"/>
  <p:txStyles>
    <p:titleStyle>
      <a:lvl1pPr algn="l" defTabSz="863995" rtl="0" eaLnBrk="1" latinLnBrk="0" hangingPunct="1">
        <a:lnSpc>
          <a:spcPct val="97000"/>
        </a:lnSpc>
        <a:spcBef>
          <a:spcPct val="0"/>
        </a:spcBef>
        <a:spcAft>
          <a:spcPts val="850"/>
        </a:spcAft>
        <a:buNone/>
        <a:defRPr sz="2400" b="1" kern="1200">
          <a:solidFill>
            <a:schemeClr val="tx1"/>
          </a:solidFill>
          <a:latin typeface="+mj-lt"/>
          <a:ea typeface="Aktiv Grotesk" panose="020B0504020202020204" pitchFamily="34" charset="0"/>
          <a:cs typeface="Aktiv Grotesk" panose="020B0504020202020204" pitchFamily="34" charset="0"/>
        </a:defRPr>
      </a:lvl1pPr>
    </p:titleStyle>
    <p:bodyStyle>
      <a:lvl1pPr marL="18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1pPr>
      <a:lvl2pPr marL="36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2pPr>
      <a:lvl3pPr marL="540000" indent="-179388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3pPr>
      <a:lvl4pPr marL="72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4pPr>
      <a:lvl5pPr marL="90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5pPr>
      <a:lvl6pPr marL="2375986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7984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39981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1979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199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3995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5993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799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5998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1984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3982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598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674" userDrawn="1">
          <p15:clr>
            <a:srgbClr val="F26B43"/>
          </p15:clr>
        </p15:guide>
        <p15:guide id="3" pos="6917" userDrawn="1">
          <p15:clr>
            <a:srgbClr val="F26B43"/>
          </p15:clr>
        </p15:guide>
        <p15:guide id="4" orient="horz" pos="227" userDrawn="1">
          <p15:clr>
            <a:srgbClr val="F26B43"/>
          </p15:clr>
        </p15:guide>
        <p15:guide id="5" orient="horz" pos="590" userDrawn="1">
          <p15:clr>
            <a:srgbClr val="F26B43"/>
          </p15:clr>
        </p15:guide>
        <p15:guide id="6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47">
            <a:extLst>
              <a:ext uri="{FF2B5EF4-FFF2-40B4-BE49-F238E27FC236}">
                <a16:creationId xmlns:a16="http://schemas.microsoft.com/office/drawing/2014/main" id="{9DF01F17-F9D2-470C-98BE-243CD5ED053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750" y="3037848"/>
            <a:ext cx="8280000" cy="742299"/>
          </a:xfrm>
        </p:spPr>
        <p:txBody>
          <a:bodyPr/>
          <a:lstStyle/>
          <a:p>
            <a:r>
              <a:rPr lang="en-US" sz="4800" dirty="0"/>
              <a:t>Guardian Angle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8608852-4567-4AF1-89B4-7879BA4F3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51" name="Foliennummernplatzhalter 50">
            <a:extLst>
              <a:ext uri="{FF2B5EF4-FFF2-40B4-BE49-F238E27FC236}">
                <a16:creationId xmlns:a16="http://schemas.microsoft.com/office/drawing/2014/main" id="{9E349357-E0E5-4F4E-9B42-94751C2C8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F2D4C992-6263-44EE-BBDD-FD2201250A58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39750" y="3960813"/>
            <a:ext cx="8280400" cy="493277"/>
          </a:xfrm>
        </p:spPr>
        <p:txBody>
          <a:bodyPr/>
          <a:lstStyle/>
          <a:p>
            <a:r>
              <a:rPr lang="en-US" dirty="0"/>
              <a:t>Team: </a:t>
            </a:r>
            <a:r>
              <a:rPr lang="en-US" dirty="0" err="1"/>
              <a:t>CoffeeDriver</a:t>
            </a:r>
            <a:endParaRPr lang="en-US" dirty="0"/>
          </a:p>
          <a:p>
            <a:r>
              <a:rPr lang="en-US" dirty="0"/>
              <a:t>Eclipse SDV Hackathon 2023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91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2F7A1D1-1B2F-428C-91B3-5612ECE957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BE802F5-13B6-4876-AE68-233AF281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78843"/>
            <a:ext cx="10440988" cy="890032"/>
          </a:xfrm>
        </p:spPr>
        <p:txBody>
          <a:bodyPr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93ADC23-38F3-4A40-AEA5-C9788B533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52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AA7D4377-EB53-4F7B-BAA3-1931CE3F3B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6C64DF7B-1299-4430-8C2B-55C18EF2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78843"/>
            <a:ext cx="10440988" cy="890032"/>
          </a:xfrm>
        </p:spPr>
        <p:txBody>
          <a:bodyPr/>
          <a:lstStyle/>
          <a:p>
            <a:endParaRPr lang="en-US" dirty="0">
              <a:solidFill>
                <a:srgbClr val="FF73F9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56D478-FD97-494A-AD83-ADE1F6D35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2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BA34493-D988-4172-8503-5C21DA18763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Contact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92AC00-1458-4355-9315-DE22D0639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1864CDE-6951-401C-B278-D9B4CBABA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0E7627-693E-4577-A6E2-5891B69B95CD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Name Surname</a:t>
            </a:r>
          </a:p>
          <a:p>
            <a:r>
              <a:rPr lang="en-US"/>
              <a:t>IAV GmbH</a:t>
            </a:r>
          </a:p>
          <a:p>
            <a:r>
              <a:rPr lang="en-US"/>
              <a:t>Carnotstrasse 1, 10587 Berlin (GERMANY)</a:t>
            </a:r>
            <a:br>
              <a:rPr lang="en-US"/>
            </a:br>
            <a:r>
              <a:rPr lang="en-US"/>
              <a:t>Phone +49 30 3997-80</a:t>
            </a:r>
          </a:p>
          <a:p>
            <a:r>
              <a:rPr lang="en-US"/>
              <a:t>name.surname@iav.de</a:t>
            </a:r>
          </a:p>
          <a:p>
            <a:r>
              <a:rPr lang="en-US"/>
              <a:t>www.iav.com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10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39B1C-4AB4-4581-B867-267288ED5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graphicFrame>
        <p:nvGraphicFramePr>
          <p:cNvPr id="7" name="easyObject_IAV_LKI">
            <a:extLst>
              <a:ext uri="{FF2B5EF4-FFF2-40B4-BE49-F238E27FC236}">
                <a16:creationId xmlns:a16="http://schemas.microsoft.com/office/drawing/2014/main" id="{76CE5D4F-2E4C-4C31-9771-DF1CDD80CEB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1922932"/>
              </p:ext>
            </p:extLst>
          </p:nvPr>
        </p:nvGraphicFramePr>
        <p:xfrm>
          <a:off x="539664" y="935831"/>
          <a:ext cx="10441075" cy="48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226">
                  <a:extLst>
                    <a:ext uri="{9D8B030D-6E8A-4147-A177-3AD203B41FA5}">
                      <a16:colId xmlns:a16="http://schemas.microsoft.com/office/drawing/2014/main" val="2438029956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Project: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Here</a:t>
                      </a:r>
                      <a:r>
                        <a:rPr lang="en-US" sz="1000" baseline="0" noProof="0"/>
                        <a:t> </a:t>
                      </a:r>
                      <a:r>
                        <a:rPr lang="en-US" sz="1000" baseline="0" noProof="0" dirty="0"/>
                        <a:t>are the Title/Theme of the project/offer, incl. the project or offer number (if available)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Version: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0.0.1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Status: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draft </a:t>
                      </a:r>
                      <a:r>
                        <a:rPr lang="en-US" sz="1000" noProof="0">
                          <a:solidFill>
                            <a:srgbClr val="CCCCCC"/>
                          </a:solidFill>
                        </a:rPr>
                        <a:t>/ </a:t>
                      </a:r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released </a:t>
                      </a:r>
                      <a:r>
                        <a:rPr lang="en-US" sz="1000" baseline="0" noProof="0" dirty="0">
                          <a:solidFill>
                            <a:srgbClr val="CCCCCC"/>
                          </a:solidFill>
                        </a:rPr>
                        <a:t>/ n</a:t>
                      </a:r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ot valid</a:t>
                      </a: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Confidentiality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public / i</a:t>
                      </a:r>
                      <a:r>
                        <a:rPr lang="en-US" sz="1000" kern="1200" noProof="0" dirty="0">
                          <a:solidFill>
                            <a:srgbClr val="CCCCCC"/>
                          </a:solidFill>
                          <a:latin typeface="+mn-lt"/>
                          <a:ea typeface="+mn-ea"/>
                          <a:cs typeface="+mn-cs"/>
                        </a:rPr>
                        <a:t>nternal</a:t>
                      </a:r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 / </a:t>
                      </a: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confidential</a:t>
                      </a:r>
                      <a:r>
                        <a:rPr lang="en-US" sz="1000" strike="noStrike" noProof="0" dirty="0">
                          <a:solidFill>
                            <a:srgbClr val="CCCCCC"/>
                          </a:solidFill>
                        </a:rPr>
                        <a:t> / strictly confidential</a:t>
                      </a:r>
                      <a:endParaRPr lang="en-US" sz="1000" strike="sngStrike" noProof="0" dirty="0">
                        <a:solidFill>
                          <a:srgbClr val="CCCCCC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Date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Name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Dept.</a:t>
                      </a:r>
                      <a:endParaRPr lang="en-US" sz="1000" b="1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Phone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Created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DD.MM.YYYY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Title First Name Last</a:t>
                      </a:r>
                      <a:r>
                        <a:rPr lang="en-US" sz="1000" baseline="0" noProof="0"/>
                        <a:t> </a:t>
                      </a:r>
                      <a:r>
                        <a:rPr lang="en-US" sz="1000" baseline="0" noProof="0" dirty="0"/>
                        <a:t>Name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XX-XXX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+49 XXXX XX</a:t>
                      </a:r>
                      <a:r>
                        <a:rPr lang="en-US" sz="1000" baseline="0"/>
                        <a:t>-XXXXX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Reviewed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Released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1601777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/>
                        <a:t>Change History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01857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Version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Name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000" b="1" noProof="0">
                          <a:solidFill>
                            <a:schemeClr val="tx1"/>
                          </a:solidFill>
                        </a:rPr>
                        <a:t>Changes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496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DD.MM.YYYY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Title First Name Last</a:t>
                      </a:r>
                      <a:r>
                        <a:rPr lang="en-US" sz="1000" baseline="0" noProof="0"/>
                        <a:t> </a:t>
                      </a:r>
                      <a:r>
                        <a:rPr lang="en-US" sz="1000" baseline="0" noProof="0" dirty="0"/>
                        <a:t>Name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81153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20605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780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1757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9893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94535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02760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6234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489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A9EB58F-12BC-325D-BD14-21D6FD48A91F}"/>
              </a:ext>
            </a:extLst>
          </p:cNvPr>
          <p:cNvSpPr/>
          <p:nvPr/>
        </p:nvSpPr>
        <p:spPr>
          <a:xfrm>
            <a:off x="890024" y="886663"/>
            <a:ext cx="9731238" cy="324036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05243C3-24D0-EE33-6FC8-1F1B0586C854}"/>
              </a:ext>
            </a:extLst>
          </p:cNvPr>
          <p:cNvSpPr/>
          <p:nvPr/>
        </p:nvSpPr>
        <p:spPr>
          <a:xfrm>
            <a:off x="894519" y="2593056"/>
            <a:ext cx="9731238" cy="1533967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BD191B-5510-C4E8-9D07-0C578A76F599}"/>
              </a:ext>
            </a:extLst>
          </p:cNvPr>
          <p:cNvSpPr/>
          <p:nvPr/>
        </p:nvSpPr>
        <p:spPr>
          <a:xfrm>
            <a:off x="1126975" y="945676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861474-D18B-FB1E-CCD4-976D411B678D}"/>
              </a:ext>
            </a:extLst>
          </p:cNvPr>
          <p:cNvSpPr/>
          <p:nvPr/>
        </p:nvSpPr>
        <p:spPr>
          <a:xfrm>
            <a:off x="2869833" y="945676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086981-8198-3DE5-62D7-C81499FA3ADF}"/>
              </a:ext>
            </a:extLst>
          </p:cNvPr>
          <p:cNvSpPr/>
          <p:nvPr/>
        </p:nvSpPr>
        <p:spPr>
          <a:xfrm>
            <a:off x="4443736" y="945676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6261C1-1D5A-E0AB-DB36-FF7274F8A9E3}"/>
              </a:ext>
            </a:extLst>
          </p:cNvPr>
          <p:cNvSpPr/>
          <p:nvPr/>
        </p:nvSpPr>
        <p:spPr>
          <a:xfrm>
            <a:off x="6017639" y="945676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6C4567-27A0-FDC5-8B34-A6D4DB2402E8}"/>
              </a:ext>
            </a:extLst>
          </p:cNvPr>
          <p:cNvSpPr/>
          <p:nvPr/>
        </p:nvSpPr>
        <p:spPr>
          <a:xfrm>
            <a:off x="7442754" y="945676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885A44-37E2-8E4C-1E5F-9410E1F4C25A}"/>
              </a:ext>
            </a:extLst>
          </p:cNvPr>
          <p:cNvSpPr/>
          <p:nvPr/>
        </p:nvSpPr>
        <p:spPr>
          <a:xfrm>
            <a:off x="8867869" y="945676"/>
            <a:ext cx="1043705" cy="1450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>
              <a:highlight>
                <a:srgbClr val="FFFF00"/>
              </a:highlight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E5C259-F897-68CA-129B-3B6FB7F8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71" y="2615915"/>
            <a:ext cx="3105583" cy="158137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DFEDDC-8D12-4494-E993-FDE89452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4517" y="1116746"/>
            <a:ext cx="3181794" cy="148610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F59CDC6-3391-5801-F029-2C657A114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9953" y="1615486"/>
            <a:ext cx="501454" cy="440936"/>
          </a:xfrm>
          <a:prstGeom prst="rect">
            <a:avLst/>
          </a:prstGeom>
        </p:spPr>
      </p:pic>
      <p:sp>
        <p:nvSpPr>
          <p:cNvPr id="19" name="Explosion: 14 Zacken 18">
            <a:extLst>
              <a:ext uri="{FF2B5EF4-FFF2-40B4-BE49-F238E27FC236}">
                <a16:creationId xmlns:a16="http://schemas.microsoft.com/office/drawing/2014/main" id="{8E9B3BEB-3B78-883C-6359-1200D29B4707}"/>
              </a:ext>
            </a:extLst>
          </p:cNvPr>
          <p:cNvSpPr/>
          <p:nvPr/>
        </p:nvSpPr>
        <p:spPr>
          <a:xfrm rot="3327987">
            <a:off x="6309620" y="2663297"/>
            <a:ext cx="373336" cy="328045"/>
          </a:xfrm>
          <a:prstGeom prst="irregularSeal2">
            <a:avLst/>
          </a:prstGeom>
          <a:solidFill>
            <a:srgbClr val="F7C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3EA6570-214D-B7D4-29D0-DC3C570AED77}"/>
              </a:ext>
            </a:extLst>
          </p:cNvPr>
          <p:cNvGrpSpPr/>
          <p:nvPr/>
        </p:nvGrpSpPr>
        <p:grpSpPr>
          <a:xfrm>
            <a:off x="6943562" y="2656371"/>
            <a:ext cx="468917" cy="767700"/>
            <a:chOff x="5827757" y="2087959"/>
            <a:chExt cx="468917" cy="76770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578D2DD-C31A-B9A1-AE18-9B15C4D98F09}"/>
                </a:ext>
              </a:extLst>
            </p:cNvPr>
            <p:cNvCxnSpPr/>
            <p:nvPr/>
          </p:nvCxnSpPr>
          <p:spPr>
            <a:xfrm flipV="1">
              <a:off x="5832252" y="2087959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1BBC521-9194-C793-A8C5-C720B6962F11}"/>
                </a:ext>
              </a:extLst>
            </p:cNvPr>
            <p:cNvCxnSpPr/>
            <p:nvPr/>
          </p:nvCxnSpPr>
          <p:spPr>
            <a:xfrm flipV="1">
              <a:off x="5832252" y="218929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B37284F-43A2-3507-1E5C-0EBC4A6D592D}"/>
                </a:ext>
              </a:extLst>
            </p:cNvPr>
            <p:cNvCxnSpPr/>
            <p:nvPr/>
          </p:nvCxnSpPr>
          <p:spPr>
            <a:xfrm flipV="1">
              <a:off x="5827757" y="2299777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A1C04EAD-5004-A57F-24DD-B64D748DB944}"/>
                </a:ext>
              </a:extLst>
            </p:cNvPr>
            <p:cNvCxnSpPr/>
            <p:nvPr/>
          </p:nvCxnSpPr>
          <p:spPr>
            <a:xfrm flipV="1">
              <a:off x="5834500" y="241446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03D7EEE-8A1A-E4AE-A5AF-4F8EE0FFD466}"/>
                </a:ext>
              </a:extLst>
            </p:cNvPr>
            <p:cNvCxnSpPr/>
            <p:nvPr/>
          </p:nvCxnSpPr>
          <p:spPr>
            <a:xfrm flipV="1">
              <a:off x="5831732" y="2531664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6C8BA167-12E3-92EF-4664-EB39722832DE}"/>
                </a:ext>
              </a:extLst>
            </p:cNvPr>
            <p:cNvCxnSpPr/>
            <p:nvPr/>
          </p:nvCxnSpPr>
          <p:spPr>
            <a:xfrm flipV="1">
              <a:off x="5834500" y="263963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xplosion: 14 Zacken 19">
            <a:extLst>
              <a:ext uri="{FF2B5EF4-FFF2-40B4-BE49-F238E27FC236}">
                <a16:creationId xmlns:a16="http://schemas.microsoft.com/office/drawing/2014/main" id="{9DCE84C7-CB17-8DAC-1931-CE72FE658063}"/>
              </a:ext>
            </a:extLst>
          </p:cNvPr>
          <p:cNvSpPr/>
          <p:nvPr/>
        </p:nvSpPr>
        <p:spPr>
          <a:xfrm>
            <a:off x="3782283" y="2698670"/>
            <a:ext cx="373336" cy="328045"/>
          </a:xfrm>
          <a:prstGeom prst="irregularSeal2">
            <a:avLst/>
          </a:prstGeom>
          <a:solidFill>
            <a:srgbClr val="F7C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B9F5D41-26B2-47AE-86A1-8BB44AF8FB2A}"/>
              </a:ext>
            </a:extLst>
          </p:cNvPr>
          <p:cNvGrpSpPr/>
          <p:nvPr/>
        </p:nvGrpSpPr>
        <p:grpSpPr>
          <a:xfrm>
            <a:off x="6959630" y="3309473"/>
            <a:ext cx="468917" cy="767700"/>
            <a:chOff x="5827757" y="2087959"/>
            <a:chExt cx="468917" cy="767700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68A1323D-5434-422D-5537-BCEA84F023B1}"/>
                </a:ext>
              </a:extLst>
            </p:cNvPr>
            <p:cNvCxnSpPr/>
            <p:nvPr/>
          </p:nvCxnSpPr>
          <p:spPr>
            <a:xfrm flipV="1">
              <a:off x="5832252" y="2087959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7BCDDA0-7226-F0D0-FB17-A81C7773C568}"/>
                </a:ext>
              </a:extLst>
            </p:cNvPr>
            <p:cNvCxnSpPr/>
            <p:nvPr/>
          </p:nvCxnSpPr>
          <p:spPr>
            <a:xfrm flipV="1">
              <a:off x="5832252" y="218929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D97D4AB9-312A-1B5F-42FC-69B14D29F6FF}"/>
                </a:ext>
              </a:extLst>
            </p:cNvPr>
            <p:cNvCxnSpPr/>
            <p:nvPr/>
          </p:nvCxnSpPr>
          <p:spPr>
            <a:xfrm flipV="1">
              <a:off x="5827757" y="2299777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FD088C3B-CBDA-0DC1-5C92-AE8CDA1431DB}"/>
                </a:ext>
              </a:extLst>
            </p:cNvPr>
            <p:cNvCxnSpPr/>
            <p:nvPr/>
          </p:nvCxnSpPr>
          <p:spPr>
            <a:xfrm flipV="1">
              <a:off x="5834500" y="241446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58782A1F-EA05-6757-8767-9A8F3B26A8DF}"/>
                </a:ext>
              </a:extLst>
            </p:cNvPr>
            <p:cNvCxnSpPr/>
            <p:nvPr/>
          </p:nvCxnSpPr>
          <p:spPr>
            <a:xfrm flipV="1">
              <a:off x="5831732" y="2531664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8A3E31A-7EF8-AF71-FB5C-591FD9EB525B}"/>
                </a:ext>
              </a:extLst>
            </p:cNvPr>
            <p:cNvCxnSpPr/>
            <p:nvPr/>
          </p:nvCxnSpPr>
          <p:spPr>
            <a:xfrm flipV="1">
              <a:off x="5834500" y="2639635"/>
              <a:ext cx="462174" cy="216024"/>
            </a:xfrm>
            <a:prstGeom prst="line">
              <a:avLst/>
            </a:prstGeom>
            <a:ln w="28575">
              <a:solidFill>
                <a:srgbClr val="FF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69E2AF33-8F4C-91BC-787F-AE0E06AF94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9" y="2918819"/>
            <a:ext cx="513300" cy="52020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1139FCCB-CE70-6C6F-A159-57338D719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44" y="2592015"/>
            <a:ext cx="310558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4DA-435B-C13D-16EA-58B12C1F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Case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D5488D-2994-9AD1-38C6-8D7355C3D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E8B0F-9C5B-B687-BE4C-9DB3ED3F88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314DE2-1506-FF93-4CB3-25BB9027C8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1295400"/>
            <a:ext cx="8280400" cy="335014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Nutzen</a:t>
            </a:r>
          </a:p>
          <a:p>
            <a:pPr lvl="1"/>
            <a:r>
              <a:rPr lang="de-DE" dirty="0"/>
              <a:t>Verbesserung der Verkehrssicherheit von Fußgänger.</a:t>
            </a:r>
          </a:p>
          <a:p>
            <a:pPr lvl="1"/>
            <a:r>
              <a:rPr lang="de-DE" dirty="0"/>
              <a:t>Prädiktive Warnung des aktiven Straßenverkehr vor Gefahren.</a:t>
            </a:r>
          </a:p>
          <a:p>
            <a:pPr marL="0" indent="0">
              <a:buNone/>
            </a:pPr>
            <a:r>
              <a:rPr lang="de-DE" b="1" dirty="0"/>
              <a:t>Kosten</a:t>
            </a:r>
          </a:p>
          <a:p>
            <a:pPr lvl="1"/>
            <a:r>
              <a:rPr lang="de-DE" dirty="0"/>
              <a:t>Geringe Kosten da auf bestehen Sensorik im Fahrzeug zugegriffen wird und es sich um ein reines Software Produkt handelt.</a:t>
            </a:r>
          </a:p>
          <a:p>
            <a:pPr marL="0" indent="0">
              <a:buNone/>
            </a:pPr>
            <a:r>
              <a:rPr lang="de-DE" b="1" dirty="0"/>
              <a:t>Risiken</a:t>
            </a:r>
          </a:p>
          <a:p>
            <a:pPr lvl="1"/>
            <a:r>
              <a:rPr lang="de-DE" dirty="0"/>
              <a:t>Geringe Kundenakzeptanz durch Fehldetektion.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 err="1"/>
              <a:t>TopView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9EB58F-12BC-325D-BD14-21D6FD48A91F}"/>
              </a:ext>
            </a:extLst>
          </p:cNvPr>
          <p:cNvSpPr/>
          <p:nvPr/>
        </p:nvSpPr>
        <p:spPr>
          <a:xfrm>
            <a:off x="993063" y="824743"/>
            <a:ext cx="9684665" cy="4647592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BD191B-5510-C4E8-9D07-0C578A76F599}"/>
              </a:ext>
            </a:extLst>
          </p:cNvPr>
          <p:cNvSpPr/>
          <p:nvPr/>
        </p:nvSpPr>
        <p:spPr>
          <a:xfrm>
            <a:off x="1230014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861474-D18B-FB1E-CCD4-976D411B678D}"/>
              </a:ext>
            </a:extLst>
          </p:cNvPr>
          <p:cNvSpPr/>
          <p:nvPr/>
        </p:nvSpPr>
        <p:spPr>
          <a:xfrm>
            <a:off x="2972872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086981-8198-3DE5-62D7-C81499FA3ADF}"/>
              </a:ext>
            </a:extLst>
          </p:cNvPr>
          <p:cNvSpPr/>
          <p:nvPr/>
        </p:nvSpPr>
        <p:spPr>
          <a:xfrm>
            <a:off x="4546775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6261C1-1D5A-E0AB-DB36-FF7274F8A9E3}"/>
              </a:ext>
            </a:extLst>
          </p:cNvPr>
          <p:cNvSpPr/>
          <p:nvPr/>
        </p:nvSpPr>
        <p:spPr>
          <a:xfrm>
            <a:off x="6120678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6C4567-27A0-FDC5-8B34-A6D4DB2402E8}"/>
              </a:ext>
            </a:extLst>
          </p:cNvPr>
          <p:cNvSpPr/>
          <p:nvPr/>
        </p:nvSpPr>
        <p:spPr>
          <a:xfrm>
            <a:off x="7545793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885A44-37E2-8E4C-1E5F-9410E1F4C25A}"/>
              </a:ext>
            </a:extLst>
          </p:cNvPr>
          <p:cNvSpPr/>
          <p:nvPr/>
        </p:nvSpPr>
        <p:spPr>
          <a:xfrm>
            <a:off x="8970908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E5C259-F897-68CA-129B-3B6FB7F8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86" y="3921301"/>
            <a:ext cx="3105583" cy="158137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DFEDDC-8D12-4494-E993-FDE89452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8285" y="2442568"/>
            <a:ext cx="3181794" cy="148610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05243C3-24D0-EE33-6FC8-1F1B0586C854}"/>
              </a:ext>
            </a:extLst>
          </p:cNvPr>
          <p:cNvSpPr/>
          <p:nvPr/>
        </p:nvSpPr>
        <p:spPr>
          <a:xfrm>
            <a:off x="997558" y="3917216"/>
            <a:ext cx="9731238" cy="66871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09E0F-11FC-523A-7EF0-5D5EF03A5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30712" y="3948165"/>
            <a:ext cx="3181794" cy="14861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FCE6FA-841B-45FF-0338-4FBAFB9E5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17" y="4208005"/>
            <a:ext cx="513300" cy="5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 err="1"/>
              <a:t>TopView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9EB58F-12BC-325D-BD14-21D6FD48A91F}"/>
              </a:ext>
            </a:extLst>
          </p:cNvPr>
          <p:cNvSpPr/>
          <p:nvPr/>
        </p:nvSpPr>
        <p:spPr>
          <a:xfrm>
            <a:off x="899665" y="1451889"/>
            <a:ext cx="9951812" cy="324036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BD191B-5510-C4E8-9D07-0C578A76F599}"/>
              </a:ext>
            </a:extLst>
          </p:cNvPr>
          <p:cNvSpPr/>
          <p:nvPr/>
        </p:nvSpPr>
        <p:spPr>
          <a:xfrm>
            <a:off x="1403762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861474-D18B-FB1E-CCD4-976D411B678D}"/>
              </a:ext>
            </a:extLst>
          </p:cNvPr>
          <p:cNvSpPr/>
          <p:nvPr/>
        </p:nvSpPr>
        <p:spPr>
          <a:xfrm>
            <a:off x="3146620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086981-8198-3DE5-62D7-C81499FA3ADF}"/>
              </a:ext>
            </a:extLst>
          </p:cNvPr>
          <p:cNvSpPr/>
          <p:nvPr/>
        </p:nvSpPr>
        <p:spPr>
          <a:xfrm>
            <a:off x="4720523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6261C1-1D5A-E0AB-DB36-FF7274F8A9E3}"/>
              </a:ext>
            </a:extLst>
          </p:cNvPr>
          <p:cNvSpPr/>
          <p:nvPr/>
        </p:nvSpPr>
        <p:spPr>
          <a:xfrm>
            <a:off x="6294426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6C4567-27A0-FDC5-8B34-A6D4DB2402E8}"/>
              </a:ext>
            </a:extLst>
          </p:cNvPr>
          <p:cNvSpPr/>
          <p:nvPr/>
        </p:nvSpPr>
        <p:spPr>
          <a:xfrm>
            <a:off x="7719541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885A44-37E2-8E4C-1E5F-9410E1F4C25A}"/>
              </a:ext>
            </a:extLst>
          </p:cNvPr>
          <p:cNvSpPr/>
          <p:nvPr/>
        </p:nvSpPr>
        <p:spPr>
          <a:xfrm>
            <a:off x="9144656" y="1510902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E5C259-F897-68CA-129B-3B6FB7F8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58" y="3181141"/>
            <a:ext cx="3105583" cy="158137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DFEDDC-8D12-4494-E993-FDE89452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531" y="1772747"/>
            <a:ext cx="3181794" cy="148610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05243C3-24D0-EE33-6FC8-1F1B0586C854}"/>
              </a:ext>
            </a:extLst>
          </p:cNvPr>
          <p:cNvSpPr/>
          <p:nvPr/>
        </p:nvSpPr>
        <p:spPr>
          <a:xfrm>
            <a:off x="925132" y="3217227"/>
            <a:ext cx="10002880" cy="45719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09E0F-11FC-523A-7EF0-5D5EF03A5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9541" y="3276405"/>
            <a:ext cx="3181794" cy="148610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C0C36A6-7B0E-E464-DFC5-B561019C5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65" y="3427919"/>
            <a:ext cx="513300" cy="5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/>
              <a:t>AR Head-up-Display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16C34C-518A-3B2B-91E8-55FE7639F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36" y="4882885"/>
            <a:ext cx="4213438" cy="5849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CDB51F-4D0F-94A2-1CFF-5A8C0ED65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01" y="1721012"/>
            <a:ext cx="3600400" cy="285505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40E9AD1-089A-D341-1B22-668860C71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348" y="1318388"/>
            <a:ext cx="665271" cy="584980"/>
          </a:xfrm>
          <a:prstGeom prst="rect">
            <a:avLst/>
          </a:prstGeom>
        </p:spPr>
      </p:pic>
      <p:sp>
        <p:nvSpPr>
          <p:cNvPr id="19" name="Explosion: 14 Zacken 18">
            <a:extLst>
              <a:ext uri="{FF2B5EF4-FFF2-40B4-BE49-F238E27FC236}">
                <a16:creationId xmlns:a16="http://schemas.microsoft.com/office/drawing/2014/main" id="{B094F2F7-D160-C552-C679-3CF82271FA2F}"/>
              </a:ext>
            </a:extLst>
          </p:cNvPr>
          <p:cNvSpPr/>
          <p:nvPr/>
        </p:nvSpPr>
        <p:spPr>
          <a:xfrm>
            <a:off x="6928494" y="2491244"/>
            <a:ext cx="433125" cy="360040"/>
          </a:xfrm>
          <a:prstGeom prst="irregularSeal2">
            <a:avLst/>
          </a:prstGeom>
          <a:solidFill>
            <a:srgbClr val="F7C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16575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40782E-0BE3-7636-77AD-DA32DD7222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50B627-DE33-81BB-C22A-3350DA979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18D266-07B8-949A-3DD3-5AACF64E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36" y="1162535"/>
            <a:ext cx="5321483" cy="43652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742486-E89B-9C89-4D48-6BE628762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69" y="907002"/>
            <a:ext cx="2281685" cy="18093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198DF5F-2949-AC60-CFF4-97296B058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276" y="721642"/>
            <a:ext cx="421603" cy="3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0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AA7D4377-EB53-4F7B-BAA3-1931CE3F3B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756A48F5-3F6F-47EA-B09F-3B3E6598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BBE9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1E122A1-75BB-4CD0-82EA-ED92046C5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63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AA7D4377-EB53-4F7B-BAA3-1931CE3F3B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DB356E49-AFAF-4D4E-AF41-1B69AFC9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78843"/>
            <a:ext cx="10440988" cy="890032"/>
          </a:xfrm>
        </p:spPr>
        <p:txBody>
          <a:bodyPr/>
          <a:lstStyle/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43FA90D-2AD7-4A87-A70A-32B851B5E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898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5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5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6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6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7.;8.;9."/>
  <p:tag name="CONTACTSLID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7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8.;9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0.;10.;11.;11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0.;11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.;2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2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3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3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4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4."/>
</p:tagLst>
</file>

<file path=ppt/theme/theme1.xml><?xml version="1.0" encoding="utf-8"?>
<a:theme xmlns:a="http://schemas.openxmlformats.org/drawingml/2006/main" name="IAV">
  <a:themeElements>
    <a:clrScheme name="Benutzerdefiniert 11">
      <a:dk1>
        <a:srgbClr val="001A54"/>
      </a:dk1>
      <a:lt1>
        <a:srgbClr val="FFFFFF"/>
      </a:lt1>
      <a:dk2>
        <a:srgbClr val="041E96"/>
      </a:dk2>
      <a:lt2>
        <a:srgbClr val="FFFFFF"/>
      </a:lt2>
      <a:accent1>
        <a:srgbClr val="52C9FF"/>
      </a:accent1>
      <a:accent2>
        <a:srgbClr val="0091FF"/>
      </a:accent2>
      <a:accent3>
        <a:srgbClr val="1446EB"/>
      </a:accent3>
      <a:accent4>
        <a:srgbClr val="5500B4"/>
      </a:accent4>
      <a:accent5>
        <a:srgbClr val="A200E6"/>
      </a:accent5>
      <a:accent6>
        <a:srgbClr val="DC46F3"/>
      </a:accent6>
      <a:hlink>
        <a:srgbClr val="FF73FF"/>
      </a:hlink>
      <a:folHlink>
        <a:srgbClr val="FF73F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44000" tIns="108000" rIns="144000" bIns="144000" rtlCol="0" anchor="t"/>
      <a:lstStyle>
        <a:defPPr algn="l">
          <a:spcBef>
            <a:spcPts val="8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76213" indent="-176213" algn="l">
          <a:lnSpc>
            <a:spcPct val="120000"/>
          </a:lnSpc>
          <a:spcBef>
            <a:spcPts val="8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custClrLst>
    <a:custClr name="B0">
      <a:srgbClr val="001A54"/>
    </a:custClr>
    <a:custClr name="B1">
      <a:srgbClr val="041E96"/>
    </a:custClr>
    <a:custClr name="B2">
      <a:srgbClr val="1446EB"/>
    </a:custClr>
    <a:custClr name="B3">
      <a:srgbClr val="0091FF"/>
    </a:custClr>
    <a:custClr name="B4">
      <a:srgbClr val="52C9FF"/>
    </a:custClr>
    <a:custClr name="B5">
      <a:srgbClr val="96E7FF"/>
    </a:custClr>
    <a:custClr name="B6">
      <a:srgbClr val="D2F5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M1">
      <a:srgbClr val="5500B4"/>
    </a:custClr>
    <a:custClr name="M2">
      <a:srgbClr val="A200E6"/>
    </a:custClr>
    <a:custClr name="M3">
      <a:srgbClr val="DC46F3"/>
    </a:custClr>
    <a:custClr name="M4">
      <a:srgbClr val="FF73FA"/>
    </a:custClr>
    <a:custClr name="M5">
      <a:srgbClr val="FFAFFF"/>
    </a:custClr>
    <a:custClr name="M6">
      <a:srgbClr val="FDDE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Gray (Inactive Content)">
      <a:srgbClr val="CCCCCC"/>
    </a:custClr>
    <a:custClr name="Traffic Light Red">
      <a:srgbClr val="F80000"/>
    </a:custClr>
    <a:custClr name="Traffic Light Yellow">
      <a:srgbClr val="FFD800"/>
    </a:custClr>
    <a:custClr name="Traffic Light Green">
      <a:srgbClr val="80D800"/>
    </a:custClr>
    <a:custClr name="Dark Green">
      <a:srgbClr val="28A000"/>
    </a:custClr>
    <a:custClr name="Orange">
      <a:srgbClr val="FF9000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</a:custClrLst>
  <a:extLst>
    <a:ext uri="{05A4C25C-085E-4340-85A3-A5531E510DB2}">
      <thm15:themeFamily xmlns:thm15="http://schemas.microsoft.com/office/thememl/2012/main" name="230511_PPT_Template_EN.pptx" id="{259A4C6F-1BDF-4A6B-8122-B98F3158C41D}" vid="{884F106A-23C8-4D80-AF3C-88188624911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118928A2B7EF48913961D044C08128" ma:contentTypeVersion="13" ma:contentTypeDescription="Ein neues Dokument erstellen." ma:contentTypeScope="" ma:versionID="1e55f9b661f40172bd388d24963110b9">
  <xsd:schema xmlns:xsd="http://www.w3.org/2001/XMLSchema" xmlns:xs="http://www.w3.org/2001/XMLSchema" xmlns:p="http://schemas.microsoft.com/office/2006/metadata/properties" xmlns:ns2="09130a7c-92cc-4e34-b8e4-72eee94df1b6" xmlns:ns3="e1e66736-a3dc-482f-b04b-4e407ae1a9cb" targetNamespace="http://schemas.microsoft.com/office/2006/metadata/properties" ma:root="true" ma:fieldsID="c3ccd8b0b397ad92be6571d69600817f" ns2:_="" ns3:_="">
    <xsd:import namespace="09130a7c-92cc-4e34-b8e4-72eee94df1b6"/>
    <xsd:import namespace="e1e66736-a3dc-482f-b04b-4e407ae1a9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30a7c-92cc-4e34-b8e4-72eee94df1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66736-a3dc-482f-b04b-4e407ae1a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A95B5A-25F6-4920-AD5E-05C87DB74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130a7c-92cc-4e34-b8e4-72eee94df1b6"/>
    <ds:schemaRef ds:uri="e1e66736-a3dc-482f-b04b-4e407ae1a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423D9F-D4F6-4722-86F7-B7F1FD487CDF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09130a7c-92cc-4e34-b8e4-72eee94df1b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1e66736-a3dc-482f-b04b-4e407ae1a9c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F59E95-4674-4DBF-8B86-37F165645A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Praesentationsvorlage_EN</Template>
  <TotalTime>0</TotalTime>
  <Words>360</Words>
  <Application>Microsoft Office PowerPoint</Application>
  <PresentationFormat>Benutzerdefiniert</PresentationFormat>
  <Paragraphs>85</Paragraphs>
  <Slides>13</Slides>
  <Notes>11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IAV</vt:lpstr>
      <vt:lpstr>think-cell Folie</vt:lpstr>
      <vt:lpstr>Guardian Angle</vt:lpstr>
      <vt:lpstr>Use Case</vt:lpstr>
      <vt:lpstr>Business Case </vt:lpstr>
      <vt:lpstr>TopView</vt:lpstr>
      <vt:lpstr>TopView</vt:lpstr>
      <vt:lpstr>AR Head-up-Display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Contact</vt:lpstr>
      <vt:lpstr>Control Information</vt:lpstr>
    </vt:vector>
  </TitlesOfParts>
  <Manager>https://stages.iavgroup.local/stages/#/workspace/214/_vv/(process/guidance/_OEizEOrnsYyJeO_xYUcznA)</Manager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Angle</dc:title>
  <dc:creator>Markwardt, Sascha (TT-A)</dc:creator>
  <cp:keywords/>
  <dc:description>Test</dc:description>
  <cp:lastModifiedBy>Markwardt, Sascha (TT-A)</cp:lastModifiedBy>
  <cp:revision>34</cp:revision>
  <cp:lastPrinted>2020-08-14T12:42:29Z</cp:lastPrinted>
  <dcterms:created xsi:type="dcterms:W3CDTF">2023-11-29T10:27:32Z</dcterms:created>
  <dcterms:modified xsi:type="dcterms:W3CDTF">2023-11-30T00:11:31Z</dcterms:modified>
  <cp:category>Marke IAV</cp:category>
  <cp:version>337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0x010100EC118928A2B7EF48913961D044C08128</vt:lpwstr>
  </property>
  <property fmtid="{D5CDD505-2E9C-101B-9397-08002B2CF9AE}" pid="3" name="MSIP_Label_eda87506-7fda-481d-a14b-4a8fe5add330_Enabled">
    <vt:lpwstr>true</vt:lpwstr>
  </property>
  <property fmtid="{D5CDD505-2E9C-101B-9397-08002B2CF9AE}" pid="4" name="MSIP_Label_eda87506-7fda-481d-a14b-4a8fe5add330_SetDate">
    <vt:lpwstr>2021-11-08T12:19:10Z</vt:lpwstr>
  </property>
  <property fmtid="{D5CDD505-2E9C-101B-9397-08002B2CF9AE}" pid="5" name="MSIP_Label_eda87506-7fda-481d-a14b-4a8fe5add330_Method">
    <vt:lpwstr>Standard</vt:lpwstr>
  </property>
  <property fmtid="{D5CDD505-2E9C-101B-9397-08002B2CF9AE}" pid="6" name="MSIP_Label_eda87506-7fda-481d-a14b-4a8fe5add330_Name">
    <vt:lpwstr>internal</vt:lpwstr>
  </property>
  <property fmtid="{D5CDD505-2E9C-101B-9397-08002B2CF9AE}" pid="7" name="MSIP_Label_eda87506-7fda-481d-a14b-4a8fe5add330_SiteId">
    <vt:lpwstr>cd726fc8-636c-4794-8425-41f9d8b0d7d5</vt:lpwstr>
  </property>
  <property fmtid="{D5CDD505-2E9C-101B-9397-08002B2CF9AE}" pid="8" name="MSIP_Label_eda87506-7fda-481d-a14b-4a8fe5add330_ActionId">
    <vt:lpwstr>f2fe046f-84d0-4a87-9c4f-badbea6e297f</vt:lpwstr>
  </property>
  <property fmtid="{D5CDD505-2E9C-101B-9397-08002B2CF9AE}" pid="9" name="MSIP_Label_eda87506-7fda-481d-a14b-4a8fe5add330_ContentBits">
    <vt:lpwstr>0</vt:lpwstr>
  </property>
</Properties>
</file>