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8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DCAE08-9320-437D-8CDF-4594551523A1}" v="180" dt="2025-10-02T09:01:36.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9E6260C4-D155-425E-A1EF-5FACD87D82DD}"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ITLE_AND_BODY_4">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E7AC00D3-9D18-4887-908F-BD69C4921C69}"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 Layout 2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44480"/>
            <a:ext cx="8520120" cy="2052360"/>
          </a:xfrm>
          <a:prstGeom prst="rect">
            <a:avLst/>
          </a:prstGeom>
          <a:noFill/>
          <a:ln w="0">
            <a:noFill/>
          </a:ln>
        </p:spPr>
        <p:txBody>
          <a:bodyPr lIns="91440" tIns="91440" rIns="91440" bIns="91440" anchor="b">
            <a:normAutofit/>
          </a:bodyPr>
          <a:lstStyle/>
          <a:p>
            <a:pPr indent="0">
              <a:buNone/>
            </a:pPr>
            <a:r>
              <a:rPr lang="en-US" sz="5200" b="0" strike="noStrike" spc="-1">
                <a:solidFill>
                  <a:srgbClr val="000000"/>
                </a:solidFill>
                <a:latin typeface="Arial"/>
              </a:rPr>
              <a:t>Click to edit the title text format</a:t>
            </a:r>
          </a:p>
        </p:txBody>
      </p:sp>
      <p:sp>
        <p:nvSpPr>
          <p:cNvPr id="3" name="PlaceHolder 2"/>
          <p:cNvSpPr>
            <a:spLocks noGrp="1"/>
          </p:cNvSpPr>
          <p:nvPr>
            <p:ph type="sldNum" idx="1"/>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CC2DBDCB-36CF-4523-AE6F-A23783A7E36B}" type="slidenum">
              <a:rPr lang="en" sz="1000" b="0" strike="noStrike" spc="-1">
                <a:solidFill>
                  <a:schemeClr val="dk2"/>
                </a:solidFill>
                <a:latin typeface="Arial"/>
                <a:ea typeface="Arial"/>
              </a:rPr>
              <a:t>‹nº›</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3550"/>
          </a:bodyPr>
          <a:lstStyle/>
          <a:p>
            <a:pPr indent="0">
              <a:buNone/>
            </a:pPr>
            <a:r>
              <a:rPr lang="en-US" sz="2800" b="0" strike="noStrike" spc="-1">
                <a:solidFill>
                  <a:srgbClr val="000000"/>
                </a:solidFill>
                <a:latin typeface="Arial"/>
              </a:rPr>
              <a:t>Click to edit the title text format</a:t>
            </a:r>
          </a:p>
        </p:txBody>
      </p:sp>
      <p:sp>
        <p:nvSpPr>
          <p:cNvPr id="9" name="PlaceHolder 2"/>
          <p:cNvSpPr>
            <a:spLocks noGrp="1"/>
          </p:cNvSpPr>
          <p:nvPr>
            <p:ph type="body"/>
          </p:nvPr>
        </p:nvSpPr>
        <p:spPr>
          <a:xfrm>
            <a:off x="311760" y="1152360"/>
            <a:ext cx="852012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0" name="PlaceHolder 3"/>
          <p:cNvSpPr>
            <a:spLocks noGrp="1"/>
          </p:cNvSpPr>
          <p:nvPr>
            <p:ph type="sldNum" idx="4"/>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3039769F-93E0-4AE5-83F8-DB565F07FE4E}" type="slidenum">
              <a:rPr lang="en" sz="1000" b="0" strike="noStrike" spc="-1">
                <a:solidFill>
                  <a:schemeClr val="dk2"/>
                </a:solidFill>
                <a:latin typeface="Arial"/>
                <a:ea typeface="Arial"/>
              </a:rPr>
              <a:t>‹nº›</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4" name="Google Shape;63;p16"/>
          <p:cNvSpPr/>
          <p:nvPr/>
        </p:nvSpPr>
        <p:spPr>
          <a:xfrm>
            <a:off x="0" y="4867560"/>
            <a:ext cx="308520" cy="2757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fld id="{E51BBB38-B25A-40BC-B2D5-C748679FABE5}" type="slidenum">
              <a:rPr lang="en" sz="800" b="0" strike="noStrike" spc="-1">
                <a:solidFill>
                  <a:srgbClr val="3D3C3B"/>
                </a:solidFill>
                <a:latin typeface="Helvetica Neue Light"/>
                <a:ea typeface="Helvetica Neue Light"/>
              </a:rPr>
              <a:t>‹nº›</a:t>
            </a:fld>
            <a:endParaRPr lang="en-US" sz="800" b="0" strike="noStrike" spc="-1">
              <a:solidFill>
                <a:srgbClr val="000000"/>
              </a:solidFill>
              <a:latin typeface="Arial"/>
            </a:endParaRPr>
          </a:p>
        </p:txBody>
      </p:sp>
      <p:pic>
        <p:nvPicPr>
          <p:cNvPr id="75" name="Google Shape;64;p16"/>
          <p:cNvPicPr/>
          <p:nvPr/>
        </p:nvPicPr>
        <p:blipFill>
          <a:blip r:embed="rId3"/>
          <a:stretch/>
        </p:blipFill>
        <p:spPr>
          <a:xfrm>
            <a:off x="7843320" y="4663080"/>
            <a:ext cx="1010520" cy="307440"/>
          </a:xfrm>
          <a:prstGeom prst="rect">
            <a:avLst/>
          </a:prstGeom>
          <a:ln w="0">
            <a:noFill/>
          </a:ln>
        </p:spPr>
      </p:pic>
      <p:pic>
        <p:nvPicPr>
          <p:cNvPr id="76" name="Google Shape;65;p16"/>
          <p:cNvPicPr/>
          <p:nvPr/>
        </p:nvPicPr>
        <p:blipFill>
          <a:blip r:embed="rId4">
            <a:alphaModFix amt="6000"/>
          </a:blip>
          <a:stretch/>
        </p:blipFill>
        <p:spPr>
          <a:xfrm>
            <a:off x="3378600" y="2347200"/>
            <a:ext cx="5765040" cy="2796120"/>
          </a:xfrm>
          <a:prstGeom prst="rect">
            <a:avLst/>
          </a:prstGeom>
          <a:ln w="0">
            <a:noFill/>
          </a:ln>
        </p:spPr>
      </p:pic>
      <p:sp>
        <p:nvSpPr>
          <p:cNvPr id="77" name="PlaceHolder 1"/>
          <p:cNvSpPr>
            <a:spLocks noGrp="1"/>
          </p:cNvSpPr>
          <p:nvPr>
            <p:ph type="title"/>
          </p:nvPr>
        </p:nvSpPr>
        <p:spPr>
          <a:xfrm>
            <a:off x="308880" y="228960"/>
            <a:ext cx="6783480" cy="489240"/>
          </a:xfrm>
          <a:prstGeom prst="rect">
            <a:avLst/>
          </a:prstGeom>
          <a:noFill/>
          <a:ln w="0">
            <a:noFill/>
          </a:ln>
        </p:spPr>
        <p:txBody>
          <a:bodyPr lIns="90000" tIns="90000" rIns="91440" bIns="90000" anchor="t">
            <a:noAutofit/>
          </a:bodyPr>
          <a:lstStyle/>
          <a:p>
            <a:pPr indent="0">
              <a:buNone/>
            </a:pPr>
            <a:r>
              <a:rPr lang="en-US" sz="2200" b="0" strike="noStrike" spc="-1">
                <a:solidFill>
                  <a:srgbClr val="000000"/>
                </a:solidFill>
                <a:latin typeface="Arial"/>
              </a:rPr>
              <a:t>Click to edit the title text format</a:t>
            </a:r>
          </a:p>
        </p:txBody>
      </p:sp>
      <p:sp>
        <p:nvSpPr>
          <p:cNvPr id="78" name="Google Shape;67;p16"/>
          <p:cNvSpPr/>
          <p:nvPr/>
        </p:nvSpPr>
        <p:spPr>
          <a:xfrm>
            <a:off x="0" y="4810320"/>
            <a:ext cx="9143640" cy="213480"/>
          </a:xfrm>
          <a:prstGeom prst="rect">
            <a:avLst/>
          </a:prstGeom>
          <a:noFill/>
          <a:ln w="0">
            <a:noFill/>
          </a:ln>
        </p:spPr>
        <p:style>
          <a:lnRef idx="0">
            <a:scrgbClr r="0" g="0" b="0"/>
          </a:lnRef>
          <a:fillRef idx="0">
            <a:scrgbClr r="0" g="0" b="0"/>
          </a:fillRef>
          <a:effectRef idx="0">
            <a:scrgbClr r="0" g="0" b="0"/>
          </a:effectRef>
          <a:fontRef idx="minor"/>
        </p:style>
        <p:txBody>
          <a:bodyPr tIns="53640" bIns="53640" anchor="t">
            <a:spAutoFit/>
          </a:bodyPr>
          <a:lstStyle/>
          <a:p>
            <a:pPr algn="ctr">
              <a:lnSpc>
                <a:spcPct val="100000"/>
              </a:lnSpc>
              <a:tabLst>
                <a:tab pos="0" algn="l"/>
              </a:tabLst>
            </a:pPr>
            <a:r>
              <a:rPr lang="en" sz="700" b="0" strike="noStrike" spc="-1">
                <a:solidFill>
                  <a:srgbClr val="999999"/>
                </a:solidFill>
                <a:latin typeface="Roboto"/>
                <a:ea typeface="Roboto"/>
              </a:rPr>
              <a:t>COPYRIGHT (C) 2025, ECLIPSE FOUNDATION</a:t>
            </a:r>
            <a:endParaRPr lang="en-US" sz="700" b="0" strike="noStrike" spc="-1">
              <a:solidFill>
                <a:srgbClr val="000000"/>
              </a:solidFill>
              <a:latin typeface="Arial"/>
            </a:endParaRPr>
          </a:p>
        </p:txBody>
      </p:sp>
      <p:sp>
        <p:nvSpPr>
          <p:cNvPr id="7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Google Shape;137;p31"/>
          <p:cNvPicPr/>
          <p:nvPr/>
        </p:nvPicPr>
        <p:blipFill>
          <a:blip r:embed="rId2"/>
          <a:stretch/>
        </p:blipFill>
        <p:spPr>
          <a:xfrm>
            <a:off x="0" y="0"/>
            <a:ext cx="9143640" cy="5143320"/>
          </a:xfrm>
          <a:prstGeom prst="rect">
            <a:avLst/>
          </a:prstGeom>
          <a:ln w="0">
            <a:noFill/>
          </a:ln>
        </p:spPr>
      </p:pic>
      <p:grpSp>
        <p:nvGrpSpPr>
          <p:cNvPr id="106" name="Google Shape;138;p31"/>
          <p:cNvGrpSpPr/>
          <p:nvPr/>
        </p:nvGrpSpPr>
        <p:grpSpPr>
          <a:xfrm>
            <a:off x="0" y="4044960"/>
            <a:ext cx="9143640" cy="978840"/>
            <a:chOff x="0" y="4044960"/>
            <a:chExt cx="9143640" cy="978840"/>
          </a:xfrm>
        </p:grpSpPr>
        <p:pic>
          <p:nvPicPr>
            <p:cNvPr id="107" name="Google Shape;139;p31"/>
            <p:cNvPicPr/>
            <p:nvPr/>
          </p:nvPicPr>
          <p:blipFill>
            <a:blip r:embed="rId3"/>
            <a:stretch/>
          </p:blipFill>
          <p:spPr>
            <a:xfrm>
              <a:off x="268560" y="4044960"/>
              <a:ext cx="1633680" cy="567720"/>
            </a:xfrm>
            <a:prstGeom prst="rect">
              <a:avLst/>
            </a:prstGeom>
            <a:ln w="0">
              <a:noFill/>
            </a:ln>
          </p:spPr>
        </p:pic>
        <p:sp>
          <p:nvSpPr>
            <p:cNvPr id="108" name="Google Shape;140;p31"/>
            <p:cNvSpPr/>
            <p:nvPr/>
          </p:nvSpPr>
          <p:spPr>
            <a:xfrm>
              <a:off x="0" y="4810320"/>
              <a:ext cx="9143640" cy="213480"/>
            </a:xfrm>
            <a:prstGeom prst="rect">
              <a:avLst/>
            </a:prstGeom>
            <a:noFill/>
            <a:ln w="0">
              <a:noFill/>
            </a:ln>
          </p:spPr>
          <p:style>
            <a:lnRef idx="0">
              <a:scrgbClr r="0" g="0" b="0"/>
            </a:lnRef>
            <a:fillRef idx="0">
              <a:scrgbClr r="0" g="0" b="0"/>
            </a:fillRef>
            <a:effectRef idx="0">
              <a:scrgbClr r="0" g="0" b="0"/>
            </a:effectRef>
            <a:fontRef idx="minor"/>
          </p:style>
          <p:txBody>
            <a:bodyPr tIns="53640" bIns="53640" anchor="t">
              <a:spAutoFit/>
            </a:bodyPr>
            <a:lstStyle/>
            <a:p>
              <a:pPr algn="ctr">
                <a:lnSpc>
                  <a:spcPct val="100000"/>
                </a:lnSpc>
                <a:tabLst>
                  <a:tab pos="0" algn="l"/>
                </a:tabLst>
              </a:pPr>
              <a:r>
                <a:rPr lang="en" sz="700" b="0" strike="noStrike" spc="-1">
                  <a:solidFill>
                    <a:schemeClr val="lt1"/>
                  </a:solidFill>
                  <a:latin typeface="Roboto"/>
                  <a:ea typeface="Roboto"/>
                </a:rPr>
                <a:t>COPYRIGHT (C) 2025, ECLIPSE FOUNDATION</a:t>
              </a:r>
              <a:endParaRPr lang="en-US" sz="700" b="0" strike="noStrike" spc="-1">
                <a:solidFill>
                  <a:srgbClr val="000000"/>
                </a:solidFill>
                <a:latin typeface="Arial"/>
              </a:endParaRPr>
            </a:p>
          </p:txBody>
        </p:sp>
      </p:grpSp>
      <p:sp>
        <p:nvSpPr>
          <p:cNvPr id="109" name="Google Shape;141;p31"/>
          <p:cNvSpPr/>
          <p:nvPr/>
        </p:nvSpPr>
        <p:spPr>
          <a:xfrm>
            <a:off x="1924200" y="1148760"/>
            <a:ext cx="7612560" cy="2033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4000" b="0" strike="noStrike" spc="-1">
                <a:solidFill>
                  <a:srgbClr val="EE0C90"/>
                </a:solidFill>
                <a:latin typeface="Audiowide"/>
                <a:ea typeface="Audiowide"/>
              </a:rPr>
              <a:t>Chapter III - 2025</a:t>
            </a:r>
            <a:endParaRPr lang="en-US" sz="40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197;p39"/>
          <p:cNvPicPr/>
          <p:nvPr/>
        </p:nvPicPr>
        <p:blipFill>
          <a:blip r:embed="rId2"/>
          <a:stretch/>
        </p:blipFill>
        <p:spPr>
          <a:xfrm flipH="1">
            <a:off x="360" y="159480"/>
            <a:ext cx="1261800" cy="611640"/>
          </a:xfrm>
          <a:prstGeom prst="rect">
            <a:avLst/>
          </a:prstGeom>
          <a:ln w="0">
            <a:noFill/>
          </a:ln>
        </p:spPr>
      </p:pic>
      <p:sp>
        <p:nvSpPr>
          <p:cNvPr id="137"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Contact</a:t>
            </a:r>
            <a:endParaRPr lang="en-US" sz="3000" b="0" strike="noStrike" spc="-1">
              <a:solidFill>
                <a:srgbClr val="000000"/>
              </a:solidFill>
              <a:latin typeface="Arial"/>
            </a:endParaRPr>
          </a:p>
        </p:txBody>
      </p:sp>
      <p:sp>
        <p:nvSpPr>
          <p:cNvPr id="138" name="Google Shape;199;p39"/>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800" b="0" strike="noStrike" spc="-1">
                <a:solidFill>
                  <a:srgbClr val="000000"/>
                </a:solidFill>
                <a:latin typeface="Arial"/>
                <a:ea typeface="Arial"/>
              </a:rPr>
              <a:t>In conclusion, our Smart Cruise Control system demonstrates a </a:t>
            </a:r>
            <a:r>
              <a:rPr lang="en-US" sz="1800" b="1" strike="noStrike" spc="-1">
                <a:solidFill>
                  <a:srgbClr val="000000"/>
                </a:solidFill>
                <a:latin typeface="Arial"/>
                <a:ea typeface="Arial"/>
              </a:rPr>
              <a:t>modular, scalable approach to autonomous vehicle safety</a:t>
            </a:r>
            <a:r>
              <a:rPr lang="en-US" sz="1800" b="0" strike="noStrike" spc="-1">
                <a:solidFill>
                  <a:srgbClr val="000000"/>
                </a:solidFill>
                <a:latin typeface="Arial"/>
                <a:ea typeface="Arial"/>
              </a:rPr>
              <a:t>, capable of reacting in real time to traffic signs.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We combine </a:t>
            </a:r>
            <a:r>
              <a:rPr lang="en-US" sz="1800" b="1" strike="noStrike" spc="-1">
                <a:solidFill>
                  <a:srgbClr val="000000"/>
                </a:solidFill>
                <a:latin typeface="Arial"/>
                <a:ea typeface="Arial"/>
              </a:rPr>
              <a:t>simulation, real-time communication, and intelligent control</a:t>
            </a:r>
            <a:r>
              <a:rPr lang="en-US" sz="1800" b="0" strike="noStrike" spc="-1">
                <a:solidFill>
                  <a:srgbClr val="000000"/>
                </a:solidFill>
                <a:latin typeface="Arial"/>
                <a:ea typeface="Arial"/>
              </a:rPr>
              <a:t> to create a product that is both safe and extensible.</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Our solution addresses a growing market, offers clear added value over competitors, and provides a realistic business model for sustainability.</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We are excited to continue development beyond the hackathon and explore </a:t>
            </a:r>
            <a:r>
              <a:rPr lang="en-US" sz="1800" b="1" strike="noStrike" spc="-1">
                <a:solidFill>
                  <a:srgbClr val="000000"/>
                </a:solidFill>
                <a:latin typeface="Arial"/>
                <a:ea typeface="Arial"/>
              </a:rPr>
              <a:t>full integration with real vehicles</a:t>
            </a:r>
            <a:r>
              <a:rPr lang="en-US" sz="1800" b="0" strike="noStrike" spc="-1">
                <a:solidFill>
                  <a:srgbClr val="000000"/>
                </a:solidFill>
                <a:latin typeface="Arial"/>
                <a:ea typeface="Arial"/>
              </a:rPr>
              <a:t>.</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Thank you for your attention, and we are happy to answer any questions.</a:t>
            </a:r>
            <a:endParaRPr lang="en-US" sz="1800" b="0" strike="noStrike" spc="-1">
              <a:solidFill>
                <a:srgbClr val="000000"/>
              </a:solidFill>
              <a:latin typeface="Arial"/>
            </a:endParaRPr>
          </a:p>
          <a:p>
            <a:pPr>
              <a:lnSpc>
                <a:spcPct val="100000"/>
              </a:lnSpc>
              <a:tabLst>
                <a:tab pos="0" algn="l"/>
              </a:tabLst>
            </a:pPr>
            <a:endParaRPr lang="en-US" sz="1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Google Shape;204;p40"/>
          <p:cNvPicPr/>
          <p:nvPr/>
        </p:nvPicPr>
        <p:blipFill>
          <a:blip r:embed="rId2"/>
          <a:stretch/>
        </p:blipFill>
        <p:spPr>
          <a:xfrm>
            <a:off x="0" y="0"/>
            <a:ext cx="9143640" cy="5143320"/>
          </a:xfrm>
          <a:prstGeom prst="rect">
            <a:avLst/>
          </a:prstGeom>
          <a:ln w="0">
            <a:noFill/>
          </a:ln>
        </p:spPr>
      </p:pic>
      <p:grpSp>
        <p:nvGrpSpPr>
          <p:cNvPr id="140" name="Google Shape;205;p40"/>
          <p:cNvGrpSpPr/>
          <p:nvPr/>
        </p:nvGrpSpPr>
        <p:grpSpPr>
          <a:xfrm>
            <a:off x="0" y="4044960"/>
            <a:ext cx="9143640" cy="978840"/>
            <a:chOff x="0" y="4044960"/>
            <a:chExt cx="9143640" cy="978840"/>
          </a:xfrm>
        </p:grpSpPr>
        <p:pic>
          <p:nvPicPr>
            <p:cNvPr id="141" name="Google Shape;206;p40"/>
            <p:cNvPicPr/>
            <p:nvPr/>
          </p:nvPicPr>
          <p:blipFill>
            <a:blip r:embed="rId3"/>
            <a:stretch/>
          </p:blipFill>
          <p:spPr>
            <a:xfrm>
              <a:off x="268560" y="4044960"/>
              <a:ext cx="1633680" cy="567720"/>
            </a:xfrm>
            <a:prstGeom prst="rect">
              <a:avLst/>
            </a:prstGeom>
            <a:ln w="0">
              <a:noFill/>
            </a:ln>
          </p:spPr>
        </p:pic>
        <p:sp>
          <p:nvSpPr>
            <p:cNvPr id="142" name="Google Shape;207;p40"/>
            <p:cNvSpPr/>
            <p:nvPr/>
          </p:nvSpPr>
          <p:spPr>
            <a:xfrm>
              <a:off x="0" y="4810320"/>
              <a:ext cx="9143640" cy="213480"/>
            </a:xfrm>
            <a:prstGeom prst="rect">
              <a:avLst/>
            </a:prstGeom>
            <a:noFill/>
            <a:ln w="0">
              <a:noFill/>
            </a:ln>
          </p:spPr>
          <p:style>
            <a:lnRef idx="0">
              <a:scrgbClr r="0" g="0" b="0"/>
            </a:lnRef>
            <a:fillRef idx="0">
              <a:scrgbClr r="0" g="0" b="0"/>
            </a:fillRef>
            <a:effectRef idx="0">
              <a:scrgbClr r="0" g="0" b="0"/>
            </a:effectRef>
            <a:fontRef idx="minor"/>
          </p:style>
          <p:txBody>
            <a:bodyPr tIns="53640" bIns="53640" anchor="t">
              <a:spAutoFit/>
            </a:bodyPr>
            <a:lstStyle/>
            <a:p>
              <a:pPr algn="ctr">
                <a:lnSpc>
                  <a:spcPct val="100000"/>
                </a:lnSpc>
                <a:tabLst>
                  <a:tab pos="0" algn="l"/>
                </a:tabLst>
              </a:pPr>
              <a:r>
                <a:rPr lang="en" sz="700" b="0" strike="noStrike" spc="-1">
                  <a:solidFill>
                    <a:schemeClr val="lt1"/>
                  </a:solidFill>
                  <a:latin typeface="Roboto"/>
                  <a:ea typeface="Roboto"/>
                </a:rPr>
                <a:t>COPYRIGHT (C) 2025, ECLIPSE FOUNDATION</a:t>
              </a:r>
              <a:endParaRPr lang="en-US" sz="700" b="0" strike="noStrike" spc="-1">
                <a:solidFill>
                  <a:srgbClr val="000000"/>
                </a:solidFill>
                <a:latin typeface="Arial"/>
              </a:endParaRPr>
            </a:p>
          </p:txBody>
        </p:sp>
      </p:grpSp>
      <p:sp>
        <p:nvSpPr>
          <p:cNvPr id="143" name="Google Shape;208;p40"/>
          <p:cNvSpPr/>
          <p:nvPr/>
        </p:nvSpPr>
        <p:spPr>
          <a:xfrm>
            <a:off x="0" y="2073240"/>
            <a:ext cx="9143640" cy="2033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00000"/>
              </a:lnSpc>
              <a:tabLst>
                <a:tab pos="0" algn="l"/>
              </a:tabLst>
            </a:pPr>
            <a:r>
              <a:rPr lang="en" sz="5000" b="0" strike="noStrike" spc="-1">
                <a:solidFill>
                  <a:schemeClr val="lt1"/>
                </a:solidFill>
                <a:latin typeface="Audiowide"/>
                <a:ea typeface="Audiowide"/>
              </a:rPr>
              <a:t>Thank You slide</a:t>
            </a:r>
            <a:endParaRPr lang="en-US" sz="5000" b="0" strike="noStrike" spc="-1">
              <a:solidFill>
                <a:srgbClr val="000000"/>
              </a:solidFill>
              <a:latin typeface="Arial"/>
            </a:endParaRPr>
          </a:p>
          <a:p>
            <a:pPr algn="ctr">
              <a:lnSpc>
                <a:spcPct val="100000"/>
              </a:lnSpc>
              <a:tabLst>
                <a:tab pos="0" algn="l"/>
              </a:tabLst>
            </a:pPr>
            <a:r>
              <a:rPr lang="en" sz="1400" b="0" strike="noStrike" spc="-1">
                <a:solidFill>
                  <a:schemeClr val="lt1"/>
                </a:solidFill>
                <a:latin typeface="Audiowide"/>
                <a:ea typeface="Audiowide"/>
              </a:rPr>
              <a:t>Thank your audience and encourage them to get in touch afterwards.</a:t>
            </a:r>
            <a:endParaRPr lang="en-US" sz="1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Google Shape;146;p32"/>
          <p:cNvPicPr/>
          <p:nvPr/>
        </p:nvPicPr>
        <p:blipFill>
          <a:blip r:embed="rId2"/>
          <a:stretch/>
        </p:blipFill>
        <p:spPr>
          <a:xfrm>
            <a:off x="0" y="0"/>
            <a:ext cx="9143640" cy="5143320"/>
          </a:xfrm>
          <a:prstGeom prst="rect">
            <a:avLst/>
          </a:prstGeom>
          <a:ln w="0">
            <a:noFill/>
          </a:ln>
        </p:spPr>
      </p:pic>
      <p:grpSp>
        <p:nvGrpSpPr>
          <p:cNvPr id="111" name="Google Shape;147;p32"/>
          <p:cNvGrpSpPr/>
          <p:nvPr/>
        </p:nvGrpSpPr>
        <p:grpSpPr>
          <a:xfrm>
            <a:off x="0" y="4044960"/>
            <a:ext cx="9143640" cy="978840"/>
            <a:chOff x="0" y="4044960"/>
            <a:chExt cx="9143640" cy="978840"/>
          </a:xfrm>
        </p:grpSpPr>
        <p:pic>
          <p:nvPicPr>
            <p:cNvPr id="112" name="Google Shape;148;p32"/>
            <p:cNvPicPr/>
            <p:nvPr/>
          </p:nvPicPr>
          <p:blipFill>
            <a:blip r:embed="rId3"/>
            <a:stretch/>
          </p:blipFill>
          <p:spPr>
            <a:xfrm>
              <a:off x="268560" y="4044960"/>
              <a:ext cx="1633680" cy="567720"/>
            </a:xfrm>
            <a:prstGeom prst="rect">
              <a:avLst/>
            </a:prstGeom>
            <a:ln w="0">
              <a:noFill/>
            </a:ln>
          </p:spPr>
        </p:pic>
        <p:sp>
          <p:nvSpPr>
            <p:cNvPr id="113" name="Google Shape;149;p32"/>
            <p:cNvSpPr/>
            <p:nvPr/>
          </p:nvSpPr>
          <p:spPr>
            <a:xfrm>
              <a:off x="0" y="4810320"/>
              <a:ext cx="9143640" cy="213480"/>
            </a:xfrm>
            <a:prstGeom prst="rect">
              <a:avLst/>
            </a:prstGeom>
            <a:noFill/>
            <a:ln w="0">
              <a:noFill/>
            </a:ln>
          </p:spPr>
          <p:style>
            <a:lnRef idx="0">
              <a:scrgbClr r="0" g="0" b="0"/>
            </a:lnRef>
            <a:fillRef idx="0">
              <a:scrgbClr r="0" g="0" b="0"/>
            </a:fillRef>
            <a:effectRef idx="0">
              <a:scrgbClr r="0" g="0" b="0"/>
            </a:effectRef>
            <a:fontRef idx="minor"/>
          </p:style>
          <p:txBody>
            <a:bodyPr tIns="53640" bIns="53640" anchor="t">
              <a:spAutoFit/>
            </a:bodyPr>
            <a:lstStyle/>
            <a:p>
              <a:pPr algn="ctr">
                <a:lnSpc>
                  <a:spcPct val="100000"/>
                </a:lnSpc>
                <a:tabLst>
                  <a:tab pos="0" algn="l"/>
                </a:tabLst>
              </a:pPr>
              <a:r>
                <a:rPr lang="en" sz="700" b="0" strike="noStrike" spc="-1">
                  <a:solidFill>
                    <a:schemeClr val="lt1"/>
                  </a:solidFill>
                  <a:latin typeface="Roboto"/>
                  <a:ea typeface="Roboto"/>
                </a:rPr>
                <a:t>COPYRIGHT (C) 2025, ECLIPSE FOUNDATION</a:t>
              </a:r>
              <a:endParaRPr lang="en-US" sz="700" b="0" strike="noStrike" spc="-1">
                <a:solidFill>
                  <a:srgbClr val="000000"/>
                </a:solidFill>
                <a:latin typeface="Arial"/>
              </a:endParaRPr>
            </a:p>
          </p:txBody>
        </p:sp>
      </p:grpSp>
      <p:sp>
        <p:nvSpPr>
          <p:cNvPr id="114" name="Google Shape;150;p32"/>
          <p:cNvSpPr/>
          <p:nvPr/>
        </p:nvSpPr>
        <p:spPr>
          <a:xfrm>
            <a:off x="0" y="2225880"/>
            <a:ext cx="9143640" cy="2033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a:lnSpc>
                <a:spcPct val="150000"/>
              </a:lnSpc>
              <a:tabLst>
                <a:tab pos="0" algn="l"/>
              </a:tabLst>
            </a:pPr>
            <a:r>
              <a:rPr lang="en" sz="4000" b="0" strike="noStrike" spc="-1">
                <a:solidFill>
                  <a:schemeClr val="lt1"/>
                </a:solidFill>
                <a:latin typeface="Audiowide"/>
                <a:ea typeface="Audiowide"/>
              </a:rPr>
              <a:t>PITCHING SESSION</a:t>
            </a:r>
            <a:br>
              <a:rPr sz="4000"/>
            </a:br>
            <a:r>
              <a:rPr lang="en" sz="4000" b="0" i="1" strike="noStrike" spc="-1">
                <a:solidFill>
                  <a:schemeClr val="lt1"/>
                </a:solidFill>
                <a:latin typeface="Audiowide"/>
                <a:ea typeface="Audiowide"/>
              </a:rPr>
              <a:t>STEERING INTO CO</a:t>
            </a:r>
            <a:r>
              <a:rPr lang="en-US" sz="4000" b="0" i="1" strike="noStrike" spc="-1">
                <a:solidFill>
                  <a:schemeClr val="lt1"/>
                </a:solidFill>
                <a:latin typeface="Audiowide"/>
                <a:ea typeface="Audiowide"/>
              </a:rPr>
              <a:t>DE</a:t>
            </a:r>
            <a:endParaRPr lang="en-US" sz="4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 name="Google Shape;155;p33"/>
          <p:cNvPicPr/>
          <p:nvPr/>
        </p:nvPicPr>
        <p:blipFill>
          <a:blip r:embed="rId2"/>
          <a:stretch/>
        </p:blipFill>
        <p:spPr>
          <a:xfrm flipH="1">
            <a:off x="360" y="159480"/>
            <a:ext cx="1261800" cy="611640"/>
          </a:xfrm>
          <a:prstGeom prst="rect">
            <a:avLst/>
          </a:prstGeom>
          <a:ln w="0">
            <a:noFill/>
          </a:ln>
        </p:spPr>
      </p:pic>
      <p:sp>
        <p:nvSpPr>
          <p:cNvPr id="116"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The Plan</a:t>
            </a:r>
            <a:endParaRPr lang="en-US" sz="3000" b="0" strike="noStrike" spc="-1">
              <a:solidFill>
                <a:srgbClr val="000000"/>
              </a:solidFill>
              <a:latin typeface="Arial"/>
            </a:endParaRPr>
          </a:p>
        </p:txBody>
      </p:sp>
      <p:sp>
        <p:nvSpPr>
          <p:cNvPr id="117" name="Google Shape;157;p33"/>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br>
              <a:rPr sz="1600"/>
            </a:br>
            <a:endParaRPr lang="en-US" sz="1600" b="0" strike="noStrike" spc="-1">
              <a:solidFill>
                <a:srgbClr val="000000"/>
              </a:solidFill>
              <a:latin typeface="Arial"/>
            </a:endParaRPr>
          </a:p>
          <a:p>
            <a:pPr>
              <a:lnSpc>
                <a:spcPct val="100000"/>
              </a:lnSpc>
            </a:pPr>
            <a:r>
              <a:rPr lang="en-US" sz="1600" b="0" strike="noStrike" spc="-1">
                <a:solidFill>
                  <a:srgbClr val="000000"/>
                </a:solidFill>
                <a:latin typeface="Arial"/>
                <a:ea typeface="Arial"/>
              </a:rPr>
              <a:t>Traffic accidents often happen due to drivers exceeding speed limits or not noticing changing traffic conditions. Even experienced drivers can miss signs, especially in busy urban environments.</a:t>
            </a: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a:p>
            <a:pPr>
              <a:lnSpc>
                <a:spcPct val="100000"/>
              </a:lnSpc>
              <a:spcBef>
                <a:spcPts val="1191"/>
              </a:spcBef>
              <a:spcAft>
                <a:spcPts val="992"/>
              </a:spcAft>
            </a:pPr>
            <a:r>
              <a:rPr lang="en-US" sz="1600" b="0" strike="noStrike" spc="-1">
                <a:solidFill>
                  <a:srgbClr val="000000"/>
                </a:solidFill>
                <a:latin typeface="Arial"/>
                <a:ea typeface="Arial"/>
              </a:rPr>
              <a:t>Our goal is to develop a </a:t>
            </a:r>
            <a:r>
              <a:rPr lang="en-US" sz="1600" b="1" strike="noStrike" spc="-1">
                <a:solidFill>
                  <a:srgbClr val="000000"/>
                </a:solidFill>
                <a:latin typeface="Arial"/>
                <a:ea typeface="Arial"/>
              </a:rPr>
              <a:t>Smart Cruise Control (SCC)</a:t>
            </a:r>
            <a:r>
              <a:rPr lang="en-US" sz="1600" b="0" strike="noStrike" spc="-1">
                <a:solidFill>
                  <a:srgbClr val="000000"/>
                </a:solidFill>
                <a:latin typeface="Arial"/>
                <a:ea typeface="Arial"/>
              </a:rPr>
              <a:t>.</a:t>
            </a:r>
            <a:br>
              <a:rPr sz="1600"/>
            </a:br>
            <a:r>
              <a:rPr lang="en-US" sz="1600" b="0" strike="noStrike" spc="-1">
                <a:solidFill>
                  <a:srgbClr val="000000"/>
                </a:solidFill>
                <a:latin typeface="Arial"/>
                <a:ea typeface="Arial"/>
              </a:rPr>
              <a:t>This system detects road signs in real time to adjust cruise control speed, with a map-based backup in case sign detection fails. From the information gathered is able to inform or make decisions regarding the speed of the car  depending on what settings the user prefers.</a:t>
            </a:r>
            <a:endParaRPr lang="en-US" sz="16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Google Shape;162;p34"/>
          <p:cNvPicPr/>
          <p:nvPr/>
        </p:nvPicPr>
        <p:blipFill>
          <a:blip r:embed="rId2"/>
          <a:stretch/>
        </p:blipFill>
        <p:spPr>
          <a:xfrm flipH="1">
            <a:off x="360" y="159480"/>
            <a:ext cx="1261800" cy="611640"/>
          </a:xfrm>
          <a:prstGeom prst="rect">
            <a:avLst/>
          </a:prstGeom>
          <a:ln w="0">
            <a:noFill/>
          </a:ln>
        </p:spPr>
      </p:pic>
      <p:sp>
        <p:nvSpPr>
          <p:cNvPr id="119"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Team and Structure</a:t>
            </a:r>
            <a:endParaRPr lang="en-US" sz="3000" b="0" strike="noStrike" spc="-1">
              <a:solidFill>
                <a:srgbClr val="000000"/>
              </a:solidFill>
              <a:latin typeface="Arial"/>
            </a:endParaRPr>
          </a:p>
        </p:txBody>
      </p:sp>
      <p:sp>
        <p:nvSpPr>
          <p:cNvPr id="120" name="Google Shape;164;p34"/>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lIns="91440" tIns="91440" rIns="91440" bIns="91440" anchor="t">
            <a:noAutofit/>
          </a:bodyPr>
          <a:lstStyle/>
          <a:p>
            <a:pPr marL="12065">
              <a:tabLst>
                <a:tab pos="0" algn="l"/>
              </a:tabLst>
            </a:pPr>
            <a:r>
              <a:rPr lang="en" spc="-1" dirty="0">
                <a:solidFill>
                  <a:schemeClr val="dk1"/>
                </a:solidFill>
                <a:latin typeface="Arial"/>
                <a:ea typeface="Roboto"/>
                <a:cs typeface="Roboto"/>
              </a:rPr>
              <a:t>João Rema – Team Leader</a:t>
            </a:r>
            <a:endParaRPr lang="en" sz="1800" b="0" strike="noStrike" spc="-1" dirty="0">
              <a:solidFill>
                <a:schemeClr val="dk1"/>
              </a:solidFill>
              <a:latin typeface="Arial"/>
              <a:ea typeface="Roboto"/>
              <a:cs typeface="Roboto"/>
            </a:endParaRPr>
          </a:p>
          <a:p>
            <a:pPr marL="12065">
              <a:lnSpc>
                <a:spcPct val="100000"/>
              </a:lnSpc>
              <a:tabLst>
                <a:tab pos="0" algn="l"/>
              </a:tabLst>
            </a:pPr>
            <a:endParaRPr lang="en" b="0" strike="noStrike" spc="-1" dirty="0">
              <a:solidFill>
                <a:schemeClr val="dk1"/>
              </a:solidFill>
              <a:latin typeface="Arial"/>
              <a:ea typeface="Roboto"/>
              <a:cs typeface="Roboto"/>
            </a:endParaRPr>
          </a:p>
          <a:p>
            <a:pPr marL="12065">
              <a:tabLst>
                <a:tab pos="0" algn="l"/>
              </a:tabLst>
            </a:pPr>
            <a:r>
              <a:rPr lang="en" spc="-1" dirty="0">
                <a:solidFill>
                  <a:schemeClr val="dk1"/>
                </a:solidFill>
                <a:latin typeface="Arial"/>
                <a:ea typeface="Roboto"/>
                <a:cs typeface="Roboto"/>
              </a:rPr>
              <a:t>Daniela Padilha – Developer and Team planning</a:t>
            </a:r>
          </a:p>
          <a:p>
            <a:pPr marL="12065">
              <a:tabLst>
                <a:tab pos="0" algn="l"/>
              </a:tabLst>
            </a:pPr>
            <a:endParaRPr lang="en" spc="-1" dirty="0">
              <a:solidFill>
                <a:schemeClr val="dk1"/>
              </a:solidFill>
              <a:latin typeface="Arial"/>
              <a:ea typeface="Roboto"/>
              <a:cs typeface="Roboto"/>
            </a:endParaRPr>
          </a:p>
          <a:p>
            <a:pPr marL="12065">
              <a:tabLst>
                <a:tab pos="0" algn="l"/>
              </a:tabLst>
            </a:pPr>
            <a:r>
              <a:rPr lang="en" spc="-1" dirty="0">
                <a:solidFill>
                  <a:schemeClr val="dk1"/>
                </a:solidFill>
                <a:latin typeface="Arial"/>
                <a:ea typeface="Roboto"/>
                <a:cs typeface="Roboto"/>
              </a:rPr>
              <a:t>Gabriel Aguiar – Debugger and Tester</a:t>
            </a:r>
          </a:p>
          <a:p>
            <a:pPr marL="12065">
              <a:tabLst>
                <a:tab pos="0" algn="l"/>
              </a:tabLst>
            </a:pPr>
            <a:endParaRPr lang="en" spc="-1" dirty="0">
              <a:solidFill>
                <a:schemeClr val="dk1"/>
              </a:solidFill>
              <a:latin typeface="Arial"/>
              <a:ea typeface="Roboto"/>
              <a:cs typeface="Roboto"/>
            </a:endParaRPr>
          </a:p>
          <a:p>
            <a:pPr marL="12065">
              <a:tabLst>
                <a:tab pos="0" algn="l"/>
              </a:tabLst>
            </a:pPr>
            <a:r>
              <a:rPr lang="en" spc="-1" dirty="0">
                <a:solidFill>
                  <a:schemeClr val="dk1"/>
                </a:solidFill>
                <a:latin typeface="Arial"/>
                <a:ea typeface="Roboto"/>
                <a:cs typeface="Roboto"/>
              </a:rPr>
              <a:t>Daniel Silva – Eclipse Tool Researcher</a:t>
            </a:r>
          </a:p>
          <a:p>
            <a:pPr marL="12065">
              <a:tabLst>
                <a:tab pos="0" algn="l"/>
              </a:tabLst>
            </a:pPr>
            <a:endParaRPr lang="en" spc="-1" dirty="0">
              <a:solidFill>
                <a:schemeClr val="dk1"/>
              </a:solidFill>
              <a:latin typeface="Arial"/>
              <a:ea typeface="Roboto"/>
              <a:cs typeface="Roboto"/>
            </a:endParaRPr>
          </a:p>
          <a:p>
            <a:pPr marL="12065">
              <a:tabLst>
                <a:tab pos="0" algn="l"/>
              </a:tabLst>
            </a:pPr>
            <a:r>
              <a:rPr lang="en" spc="-1" dirty="0">
                <a:solidFill>
                  <a:schemeClr val="dk1"/>
                </a:solidFill>
                <a:latin typeface="Arial"/>
                <a:ea typeface="Roboto"/>
                <a:cs typeface="Roboto"/>
              </a:rPr>
              <a:t>Rafael Castro – Project Structuring and Developer</a:t>
            </a:r>
          </a:p>
          <a:p>
            <a:pPr>
              <a:tabLst>
                <a:tab pos="0" algn="l"/>
              </a:tabLst>
            </a:pPr>
            <a:endParaRPr lang="en-US" sz="1200" spc="-1">
              <a:solidFill>
                <a:srgbClr val="000000"/>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oogle Shape;169;p35"/>
          <p:cNvPicPr/>
          <p:nvPr/>
        </p:nvPicPr>
        <p:blipFill>
          <a:blip r:embed="rId2"/>
          <a:stretch/>
        </p:blipFill>
        <p:spPr>
          <a:xfrm flipH="1">
            <a:off x="360" y="159480"/>
            <a:ext cx="1261800" cy="611640"/>
          </a:xfrm>
          <a:prstGeom prst="rect">
            <a:avLst/>
          </a:prstGeom>
          <a:ln w="0">
            <a:noFill/>
          </a:ln>
        </p:spPr>
      </p:pic>
      <p:sp>
        <p:nvSpPr>
          <p:cNvPr id="122"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The Product / Service</a:t>
            </a:r>
            <a:endParaRPr lang="en-US" sz="3000" b="0" strike="noStrike" spc="-1">
              <a:solidFill>
                <a:srgbClr val="000000"/>
              </a:solidFill>
              <a:latin typeface="Arial"/>
            </a:endParaRPr>
          </a:p>
        </p:txBody>
      </p:sp>
      <p:sp>
        <p:nvSpPr>
          <p:cNvPr id="123" name="Google Shape;171;p35"/>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800" b="0" strike="noStrike" spc="-1">
                <a:solidFill>
                  <a:srgbClr val="000000"/>
                </a:solidFill>
                <a:latin typeface="Arial"/>
                <a:ea typeface="Arial"/>
              </a:rPr>
              <a:t>Detects traffic signs such as speed limits.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Sends this information instantly via uProtocol to the cruise control module.</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Adjusts vehicle speed smoothly and safely in response.</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We implemented this in the CARLA simulator, allowing us to test the vehicle in realistic urban environments with multiple traffic scenarios.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The system is modular, so it can be extended to real vehicles or more complex autonomous driving scenarios in the future.</a:t>
            </a:r>
            <a:endParaRPr lang="en-US"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Google Shape;176;p36"/>
          <p:cNvPicPr/>
          <p:nvPr/>
        </p:nvPicPr>
        <p:blipFill>
          <a:blip r:embed="rId2"/>
          <a:stretch/>
        </p:blipFill>
        <p:spPr>
          <a:xfrm flipH="1">
            <a:off x="360" y="159480"/>
            <a:ext cx="1261800" cy="611640"/>
          </a:xfrm>
          <a:prstGeom prst="rect">
            <a:avLst/>
          </a:prstGeom>
          <a:ln w="0">
            <a:noFill/>
          </a:ln>
        </p:spPr>
      </p:pic>
      <p:sp>
        <p:nvSpPr>
          <p:cNvPr id="125"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The Added Value</a:t>
            </a:r>
            <a:endParaRPr lang="en-US" sz="3000" b="0" strike="noStrike" spc="-1">
              <a:solidFill>
                <a:srgbClr val="000000"/>
              </a:solidFill>
              <a:latin typeface="Arial"/>
            </a:endParaRPr>
          </a:p>
        </p:txBody>
      </p:sp>
      <p:sp>
        <p:nvSpPr>
          <p:cNvPr id="126" name="Google Shape;178;p36"/>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800" b="0" strike="noStrike" spc="-1">
                <a:solidFill>
                  <a:srgbClr val="000000"/>
                </a:solidFill>
                <a:latin typeface="Arial"/>
                <a:ea typeface="Arial"/>
              </a:rPr>
              <a:t>The added value of our solution is </a:t>
            </a:r>
            <a:r>
              <a:rPr lang="en-US" sz="1800" b="1" strike="noStrike" spc="-1">
                <a:solidFill>
                  <a:srgbClr val="000000"/>
                </a:solidFill>
                <a:latin typeface="Arial"/>
                <a:ea typeface="Arial"/>
              </a:rPr>
              <a:t>enhanced safety and convenience</a:t>
            </a:r>
            <a:r>
              <a:rPr lang="en-US" sz="1800" b="0" strike="noStrike" spc="-1">
                <a:solidFill>
                  <a:srgbClr val="000000"/>
                </a:solidFill>
                <a:latin typeface="Arial"/>
                <a:ea typeface="Arial"/>
              </a:rPr>
              <a:t>:</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Arial"/>
                <a:ea typeface="Arial"/>
              </a:rPr>
              <a:t>Reduces the risk of accidents caused by missed speed signs;</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Arial"/>
                <a:ea typeface="Arial"/>
              </a:rPr>
              <a:t>Supports smoother traffic flow, reducing sudden braking or acceleration;</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Arial"/>
                <a:ea typeface="Arial"/>
              </a:rPr>
              <a:t>Provides a foundation for further </a:t>
            </a:r>
            <a:r>
              <a:rPr lang="en-US" sz="1800" b="1" strike="noStrike" spc="-1">
                <a:solidFill>
                  <a:srgbClr val="000000"/>
                </a:solidFill>
                <a:latin typeface="Arial"/>
                <a:ea typeface="Arial"/>
              </a:rPr>
              <a:t>autonomous driving features</a:t>
            </a:r>
            <a:r>
              <a:rPr lang="en-US" sz="1800" b="0" strike="noStrike" spc="-1">
                <a:solidFill>
                  <a:srgbClr val="000000"/>
                </a:solidFill>
                <a:latin typeface="Arial"/>
                <a:ea typeface="Arial"/>
              </a:rPr>
              <a:t>, such as adaptive braking or emergency interventions;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It’s a flexible, scalable system that can integrate with existing autonomous vehicle platforms.</a:t>
            </a:r>
            <a:endParaRPr lang="en-US" sz="1800" b="0" strike="noStrike" spc="-1">
              <a:solidFill>
                <a:srgbClr val="000000"/>
              </a:solidFill>
              <a:latin typeface="Arial"/>
            </a:endParaRPr>
          </a:p>
          <a:p>
            <a:pPr>
              <a:lnSpc>
                <a:spcPct val="100000"/>
              </a:lnSpc>
              <a:tabLst>
                <a:tab pos="0" algn="l"/>
              </a:tabLst>
            </a:pPr>
            <a:endParaRPr lang="en-US" sz="12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183;p37"/>
          <p:cNvPicPr/>
          <p:nvPr/>
        </p:nvPicPr>
        <p:blipFill>
          <a:blip r:embed="rId2"/>
          <a:stretch/>
        </p:blipFill>
        <p:spPr>
          <a:xfrm flipH="1">
            <a:off x="360" y="159480"/>
            <a:ext cx="1261800" cy="611640"/>
          </a:xfrm>
          <a:prstGeom prst="rect">
            <a:avLst/>
          </a:prstGeom>
          <a:ln w="0">
            <a:noFill/>
          </a:ln>
        </p:spPr>
      </p:pic>
      <p:sp>
        <p:nvSpPr>
          <p:cNvPr id="128"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The Market &amp; The Competition</a:t>
            </a:r>
            <a:endParaRPr lang="en-US" sz="3000" b="0" strike="noStrike" spc="-1">
              <a:solidFill>
                <a:srgbClr val="000000"/>
              </a:solidFill>
              <a:latin typeface="Arial"/>
            </a:endParaRPr>
          </a:p>
        </p:txBody>
      </p:sp>
      <p:sp>
        <p:nvSpPr>
          <p:cNvPr id="129" name="Google Shape;185;p37"/>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800" b="0" strike="noStrike" spc="-1">
                <a:solidFill>
                  <a:srgbClr val="000000"/>
                </a:solidFill>
                <a:latin typeface="Arial"/>
                <a:ea typeface="Arial"/>
              </a:rPr>
              <a:t>The autonomous vehicle and ADAS (Advanced Driver Assistance Systems) market is growing rapidly, with a global valuation of tens of billions of dollars.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Current competitors include proprietary solutions from car manufacturers, but most </a:t>
            </a:r>
            <a:r>
              <a:rPr lang="en-US" sz="1800" b="1" strike="noStrike" spc="-1">
                <a:solidFill>
                  <a:srgbClr val="000000"/>
                </a:solidFill>
                <a:latin typeface="Arial"/>
                <a:ea typeface="Arial"/>
              </a:rPr>
              <a:t>focus on physical vehicle sensors</a:t>
            </a:r>
            <a:r>
              <a:rPr lang="en-US" sz="1800" b="0" strike="noStrike" spc="-1">
                <a:solidFill>
                  <a:srgbClr val="000000"/>
                </a:solidFill>
                <a:latin typeface="Arial"/>
                <a:ea typeface="Arial"/>
              </a:rPr>
              <a:t> and lack modular open frameworks for simulation and rapid prototyping.</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Our solution leverages </a:t>
            </a:r>
            <a:r>
              <a:rPr lang="en-US" sz="1800" b="1" strike="noStrike" spc="-1">
                <a:solidFill>
                  <a:srgbClr val="000000"/>
                </a:solidFill>
                <a:latin typeface="Arial"/>
                <a:ea typeface="Arial"/>
              </a:rPr>
              <a:t>open-source tools</a:t>
            </a:r>
            <a:r>
              <a:rPr lang="en-US" sz="1800" b="0" strike="noStrike" spc="-1">
                <a:solidFill>
                  <a:srgbClr val="000000"/>
                </a:solidFill>
                <a:latin typeface="Arial"/>
                <a:ea typeface="Arial"/>
              </a:rPr>
              <a:t> like CARLA and uProtocol, making it easy for research, prototyping, and hackathon-ready demonstrations, which sets us apart from traditional systems</a:t>
            </a:r>
            <a:endParaRPr lang="en-US" sz="1800" b="0" strike="noStrike" spc="-1">
              <a:solidFill>
                <a:srgbClr val="000000"/>
              </a:solidFill>
              <a:latin typeface="Arial"/>
            </a:endParaRPr>
          </a:p>
          <a:p>
            <a:pPr marL="12600">
              <a:lnSpc>
                <a:spcPct val="100000"/>
              </a:lnSpc>
              <a:tabLst>
                <a:tab pos="0" algn="l"/>
              </a:tabLst>
            </a:pPr>
            <a:endParaRPr lang="en-US"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Google Shape;190;p38"/>
          <p:cNvPicPr/>
          <p:nvPr/>
        </p:nvPicPr>
        <p:blipFill>
          <a:blip r:embed="rId2"/>
          <a:stretch/>
        </p:blipFill>
        <p:spPr>
          <a:xfrm flipH="1">
            <a:off x="360" y="159480"/>
            <a:ext cx="1261800" cy="611640"/>
          </a:xfrm>
          <a:prstGeom prst="rect">
            <a:avLst/>
          </a:prstGeom>
          <a:ln w="0">
            <a:noFill/>
          </a:ln>
        </p:spPr>
      </p:pic>
      <p:sp>
        <p:nvSpPr>
          <p:cNvPr id="131"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Business Model * Plan &amp; Funds</a:t>
            </a:r>
            <a:endParaRPr lang="en-US" sz="3000" b="0" strike="noStrike" spc="-1">
              <a:solidFill>
                <a:srgbClr val="000000"/>
              </a:solidFill>
              <a:latin typeface="Arial"/>
            </a:endParaRPr>
          </a:p>
        </p:txBody>
      </p:sp>
      <p:sp>
        <p:nvSpPr>
          <p:cNvPr id="132" name="Google Shape;192;p38"/>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800" b="0" strike="noStrike" spc="-1">
                <a:solidFill>
                  <a:srgbClr val="000000"/>
                </a:solidFill>
                <a:latin typeface="Arial"/>
                <a:ea typeface="Arial"/>
              </a:rPr>
              <a:t>Our business model focuses on </a:t>
            </a:r>
            <a:r>
              <a:rPr lang="en-US" sz="1800" b="1" strike="noStrike" spc="-1">
                <a:solidFill>
                  <a:srgbClr val="000000"/>
                </a:solidFill>
                <a:latin typeface="Arial"/>
                <a:ea typeface="Arial"/>
              </a:rPr>
              <a:t>B2B and licensing for prototyping tools</a:t>
            </a:r>
            <a:r>
              <a:rPr lang="en-US" sz="1800" b="0" strike="noStrike" spc="-1">
                <a:solidFill>
                  <a:srgbClr val="000000"/>
                </a:solidFill>
                <a:latin typeface="Arial"/>
                <a:ea typeface="Arial"/>
              </a:rPr>
              <a:t>:</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Arial"/>
                <a:ea typeface="Arial"/>
              </a:rPr>
              <a:t>Sell modular software solutions to </a:t>
            </a:r>
            <a:r>
              <a:rPr lang="en-US" sz="1800" b="1" strike="noStrike" spc="-1">
                <a:solidFill>
                  <a:srgbClr val="000000"/>
                </a:solidFill>
                <a:latin typeface="Arial"/>
                <a:ea typeface="Arial"/>
              </a:rPr>
              <a:t>automotive startups, research labs, or universities</a:t>
            </a:r>
            <a:r>
              <a:rPr lang="en-US" sz="1800" b="0" strike="noStrike" spc="-1">
                <a:solidFill>
                  <a:srgbClr val="000000"/>
                </a:solidFill>
                <a:latin typeface="Arial"/>
                <a:ea typeface="Arial"/>
              </a:rPr>
              <a:t> for autonomous vehicle testing,</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Arial"/>
                <a:ea typeface="Arial"/>
              </a:rPr>
              <a:t>Potentially license the software to car manufacturers to </a:t>
            </a:r>
            <a:r>
              <a:rPr lang="en-US" sz="1800" b="1" strike="noStrike" spc="-1">
                <a:solidFill>
                  <a:srgbClr val="000000"/>
                </a:solidFill>
                <a:latin typeface="Arial"/>
                <a:ea typeface="Arial"/>
              </a:rPr>
              <a:t>accelerate their autonomous driving testing cycle</a:t>
            </a:r>
            <a:r>
              <a:rPr lang="en-US" sz="1800" b="0" strike="noStrike" spc="-1">
                <a:solidFill>
                  <a:srgbClr val="000000"/>
                </a:solidFill>
                <a:latin typeface="Arial"/>
                <a:ea typeface="Arial"/>
              </a:rPr>
              <a:t>.”</a:t>
            </a:r>
            <a:endParaRPr lang="en-US"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Arial"/>
                <a:ea typeface="Arial"/>
              </a:rPr>
              <a:t>Offer </a:t>
            </a:r>
            <a:r>
              <a:rPr lang="en-US" sz="1800" b="1" strike="noStrike" spc="-1">
                <a:solidFill>
                  <a:srgbClr val="000000"/>
                </a:solidFill>
                <a:latin typeface="Arial"/>
                <a:ea typeface="Arial"/>
              </a:rPr>
              <a:t>consulting and integration services</a:t>
            </a:r>
            <a:r>
              <a:rPr lang="en-US" sz="1800" b="0" strike="noStrike" spc="-1">
                <a:solidFill>
                  <a:srgbClr val="000000"/>
                </a:solidFill>
                <a:latin typeface="Arial"/>
                <a:ea typeface="Arial"/>
              </a:rPr>
              <a:t> for companies wanting to quickly test ADAS features in simulation,</a:t>
            </a:r>
            <a:endParaRPr lang="en-US" sz="1800" b="0" strike="noStrike" spc="-1">
              <a:solidFill>
                <a:srgbClr val="000000"/>
              </a:solidFill>
              <a:latin typeface="Arial"/>
            </a:endParaRPr>
          </a:p>
          <a:p>
            <a:pPr marL="12600">
              <a:lnSpc>
                <a:spcPct val="100000"/>
              </a:lnSpc>
              <a:tabLst>
                <a:tab pos="0" algn="l"/>
              </a:tabLst>
            </a:pPr>
            <a:endParaRPr lang="en-US" sz="1800" b="0" strike="noStrike" spc="-1">
              <a:solidFill>
                <a:srgbClr val="000000"/>
              </a:solidFill>
              <a:latin typeface="Arial"/>
            </a:endParaRPr>
          </a:p>
          <a:p>
            <a:pPr marL="12600">
              <a:lnSpc>
                <a:spcPct val="100000"/>
              </a:lnSpc>
              <a:tabLst>
                <a:tab pos="0" algn="l"/>
              </a:tabLst>
            </a:pPr>
            <a:endParaRPr lang="en-US" sz="1800" b="0" strike="noStrike" spc="-1">
              <a:solidFill>
                <a:srgbClr val="000000"/>
              </a:solidFill>
              <a:latin typeface="Arial"/>
            </a:endParaRPr>
          </a:p>
          <a:p>
            <a:pPr>
              <a:lnSpc>
                <a:spcPct val="100000"/>
              </a:lnSpc>
              <a:tabLst>
                <a:tab pos="0" algn="l"/>
              </a:tabLst>
            </a:pPr>
            <a:endParaRPr lang="en-US" sz="12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Google Shape;190;p38"/>
          <p:cNvPicPr/>
          <p:nvPr/>
        </p:nvPicPr>
        <p:blipFill>
          <a:blip r:embed="rId2"/>
          <a:stretch/>
        </p:blipFill>
        <p:spPr>
          <a:xfrm flipH="1">
            <a:off x="360" y="159480"/>
            <a:ext cx="1261800" cy="611640"/>
          </a:xfrm>
          <a:prstGeom prst="rect">
            <a:avLst/>
          </a:prstGeom>
          <a:ln w="0">
            <a:noFill/>
          </a:ln>
        </p:spPr>
      </p:pic>
      <p:sp>
        <p:nvSpPr>
          <p:cNvPr id="134" name="PlaceHolder 1"/>
          <p:cNvSpPr>
            <a:spLocks noGrp="1"/>
          </p:cNvSpPr>
          <p:nvPr>
            <p:ph type="title"/>
          </p:nvPr>
        </p:nvSpPr>
        <p:spPr>
          <a:xfrm>
            <a:off x="1262160" y="281880"/>
            <a:ext cx="6783480" cy="489240"/>
          </a:xfrm>
          <a:prstGeom prst="rect">
            <a:avLst/>
          </a:prstGeom>
          <a:noFill/>
          <a:ln w="0">
            <a:noFill/>
          </a:ln>
        </p:spPr>
        <p:txBody>
          <a:bodyPr lIns="90000" tIns="90000" rIns="91440" bIns="90000" anchor="t">
            <a:noAutofit/>
          </a:bodyPr>
          <a:lstStyle/>
          <a:p>
            <a:pPr indent="0">
              <a:lnSpc>
                <a:spcPct val="100000"/>
              </a:lnSpc>
              <a:buNone/>
              <a:tabLst>
                <a:tab pos="0" algn="l"/>
              </a:tabLst>
            </a:pPr>
            <a:r>
              <a:rPr lang="en" sz="3000" b="0" strike="noStrike" spc="-1">
                <a:solidFill>
                  <a:schemeClr val="dk1"/>
                </a:solidFill>
                <a:latin typeface="Arial"/>
                <a:ea typeface="Arial"/>
              </a:rPr>
              <a:t>Plan &amp; Funds</a:t>
            </a:r>
            <a:endParaRPr lang="en-US" sz="3000" b="0" strike="noStrike" spc="-1">
              <a:solidFill>
                <a:srgbClr val="000000"/>
              </a:solidFill>
              <a:latin typeface="Arial"/>
            </a:endParaRPr>
          </a:p>
        </p:txBody>
      </p:sp>
      <p:sp>
        <p:nvSpPr>
          <p:cNvPr id="135" name="Google Shape;192;p38"/>
          <p:cNvSpPr/>
          <p:nvPr/>
        </p:nvSpPr>
        <p:spPr>
          <a:xfrm>
            <a:off x="657720" y="1132560"/>
            <a:ext cx="7686720" cy="320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pPr>
            <a:r>
              <a:rPr lang="en-US" sz="1800" b="0" strike="noStrike" spc="-1">
                <a:solidFill>
                  <a:srgbClr val="000000"/>
                </a:solidFill>
                <a:latin typeface="Arial"/>
                <a:ea typeface="Arial"/>
              </a:rPr>
              <a:t>Our development plan is divided into </a:t>
            </a:r>
            <a:r>
              <a:rPr lang="en-US" sz="1800" b="1" strike="noStrike" spc="-1">
                <a:solidFill>
                  <a:srgbClr val="000000"/>
                </a:solidFill>
                <a:latin typeface="Arial"/>
                <a:ea typeface="Arial"/>
              </a:rPr>
              <a:t>three phases</a:t>
            </a:r>
            <a:r>
              <a:rPr lang="en-US" sz="1800" b="0" strike="noStrike" spc="-1">
                <a:solidFill>
                  <a:srgbClr val="000000"/>
                </a:solidFill>
                <a:latin typeface="Arial"/>
                <a:ea typeface="Arial"/>
              </a:rPr>
              <a:t>:</a:t>
            </a:r>
            <a:endParaRPr lang="en-US" sz="1800" b="0" strike="noStrike" spc="-1">
              <a:solidFill>
                <a:srgbClr val="000000"/>
              </a:solidFill>
              <a:latin typeface="Arial"/>
            </a:endParaRPr>
          </a:p>
          <a:p>
            <a:pPr>
              <a:lnSpc>
                <a:spcPct val="100000"/>
              </a:lnSpc>
            </a:pPr>
            <a:r>
              <a:rPr lang="en-US" sz="1800" b="1" strike="noStrike" spc="-1">
                <a:solidFill>
                  <a:srgbClr val="000000"/>
                </a:solidFill>
                <a:latin typeface="Arial"/>
                <a:ea typeface="Arial"/>
              </a:rPr>
              <a:t>Prototype phase</a:t>
            </a:r>
            <a:r>
              <a:rPr lang="en-US" sz="1800" b="0" strike="noStrike" spc="-1">
                <a:solidFill>
                  <a:srgbClr val="000000"/>
                </a:solidFill>
                <a:latin typeface="Arial"/>
                <a:ea typeface="Arial"/>
              </a:rPr>
              <a:t> – build the functional traffic sign detection and cruise control simulation (completed in this hackathon),</a:t>
            </a:r>
            <a:endParaRPr lang="en-US" sz="1800" b="0" strike="noStrike" spc="-1">
              <a:solidFill>
                <a:srgbClr val="000000"/>
              </a:solidFill>
              <a:latin typeface="Arial"/>
            </a:endParaRPr>
          </a:p>
          <a:p>
            <a:pPr>
              <a:lnSpc>
                <a:spcPct val="100000"/>
              </a:lnSpc>
            </a:pPr>
            <a:r>
              <a:rPr lang="en-US" sz="1800" b="1" strike="noStrike" spc="-1">
                <a:solidFill>
                  <a:srgbClr val="000000"/>
                </a:solidFill>
                <a:latin typeface="Arial"/>
                <a:ea typeface="Arial"/>
              </a:rPr>
              <a:t>Integration phase</a:t>
            </a:r>
            <a:r>
              <a:rPr lang="en-US" sz="1800" b="0" strike="noStrike" spc="-1">
                <a:solidFill>
                  <a:srgbClr val="000000"/>
                </a:solidFill>
                <a:latin typeface="Arial"/>
                <a:ea typeface="Arial"/>
              </a:rPr>
              <a:t> – connect the system with additional modules such as obstacle detection, lane keeping, and real vehicle interfaces,</a:t>
            </a:r>
            <a:endParaRPr lang="en-US" sz="1800" b="0" strike="noStrike" spc="-1">
              <a:solidFill>
                <a:srgbClr val="000000"/>
              </a:solidFill>
              <a:latin typeface="Arial"/>
            </a:endParaRPr>
          </a:p>
          <a:p>
            <a:pPr>
              <a:lnSpc>
                <a:spcPct val="100000"/>
              </a:lnSpc>
            </a:pPr>
            <a:r>
              <a:rPr lang="en-US" sz="1800" b="1" strike="noStrike" spc="-1">
                <a:solidFill>
                  <a:srgbClr val="000000"/>
                </a:solidFill>
                <a:latin typeface="Arial"/>
                <a:ea typeface="Arial"/>
              </a:rPr>
              <a:t>Scaling phase</a:t>
            </a:r>
            <a:r>
              <a:rPr lang="en-US" sz="1800" b="0" strike="noStrike" spc="-1">
                <a:solidFill>
                  <a:srgbClr val="000000"/>
                </a:solidFill>
                <a:latin typeface="Arial"/>
                <a:ea typeface="Arial"/>
              </a:rPr>
              <a:t> – optimize performance and provide enterprise-ready solutions for clients.</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Arial"/>
              </a:rPr>
              <a:t>Funding would mainly support </a:t>
            </a:r>
            <a:r>
              <a:rPr lang="en-US" sz="1800" b="1" strike="noStrike" spc="-1">
                <a:solidFill>
                  <a:srgbClr val="000000"/>
                </a:solidFill>
                <a:latin typeface="Arial"/>
                <a:ea typeface="Arial"/>
              </a:rPr>
              <a:t>software development, cloud resources for simulations, and developer salaries</a:t>
            </a:r>
            <a:r>
              <a:rPr lang="en-US" sz="1800" b="0" strike="noStrike" spc="-1">
                <a:solidFill>
                  <a:srgbClr val="000000"/>
                </a:solidFill>
                <a:latin typeface="Arial"/>
                <a:ea typeface="Arial"/>
              </a:rPr>
              <a:t>. In the long term, we aim for a combination of </a:t>
            </a:r>
            <a:r>
              <a:rPr lang="en-US" sz="1800" b="1" strike="noStrike" spc="-1">
                <a:solidFill>
                  <a:srgbClr val="000000"/>
                </a:solidFill>
                <a:latin typeface="Arial"/>
                <a:ea typeface="Arial"/>
              </a:rPr>
              <a:t>grants, partnerships with research institutions, and B2B licensing revenue</a:t>
            </a:r>
            <a:r>
              <a:rPr lang="en-US" sz="1800" b="0" strike="noStrike" spc="-1">
                <a:solidFill>
                  <a:srgbClr val="000000"/>
                </a:solidFill>
                <a:latin typeface="Arial"/>
                <a:ea typeface="Arial"/>
              </a:rPr>
              <a:t>.</a:t>
            </a:r>
            <a:endParaRPr lang="en-US" sz="1800" b="0" strike="noStrike" spc="-1">
              <a:solidFill>
                <a:srgbClr val="000000"/>
              </a:solidFill>
              <a:latin typeface="Arial"/>
            </a:endParaRPr>
          </a:p>
          <a:p>
            <a:pPr marL="12600">
              <a:lnSpc>
                <a:spcPct val="100000"/>
              </a:lnSpc>
              <a:tabLst>
                <a:tab pos="0" algn="l"/>
              </a:tabLst>
            </a:pPr>
            <a:endParaRPr lang="en-US" sz="1800" b="0" strike="noStrike" spc="-1">
              <a:solidFill>
                <a:srgbClr val="000000"/>
              </a:solidFill>
              <a:latin typeface="Arial"/>
            </a:endParaRPr>
          </a:p>
          <a:p>
            <a:pPr marL="12600">
              <a:lnSpc>
                <a:spcPct val="100000"/>
              </a:lnSpc>
              <a:tabLst>
                <a:tab pos="0" algn="l"/>
              </a:tabLst>
            </a:pPr>
            <a:endParaRPr lang="en-US" sz="1800" b="0" strike="noStrike" spc="-1">
              <a:solidFill>
                <a:srgbClr val="000000"/>
              </a:solidFill>
              <a:latin typeface="Arial"/>
            </a:endParaRPr>
          </a:p>
          <a:p>
            <a:pPr>
              <a:lnSpc>
                <a:spcPct val="100000"/>
              </a:lnSpc>
              <a:tabLst>
                <a:tab pos="0" algn="l"/>
              </a:tabLst>
            </a:pPr>
            <a:endParaRPr lang="en-US" sz="12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670</Words>
  <Application>Microsoft Office PowerPoint</Application>
  <PresentationFormat>Apresentação na tela (16:9)</PresentationFormat>
  <Paragraphs>61</Paragraphs>
  <Slides>11</Slides>
  <Notes>0</Notes>
  <HiddenSlides>0</HiddenSlides>
  <ScaleCrop>false</ScaleCrop>
  <HeadingPairs>
    <vt:vector size="4" baseType="variant">
      <vt:variant>
        <vt:lpstr>Tema</vt:lpstr>
      </vt:variant>
      <vt:variant>
        <vt:i4>3</vt:i4>
      </vt:variant>
      <vt:variant>
        <vt:lpstr>Títulos de slides</vt:lpstr>
      </vt:variant>
      <vt:variant>
        <vt:i4>11</vt:i4>
      </vt:variant>
    </vt:vector>
  </HeadingPairs>
  <TitlesOfParts>
    <vt:vector size="14" baseType="lpstr">
      <vt:lpstr>Simple Light</vt:lpstr>
      <vt:lpstr>Simple Light</vt:lpstr>
      <vt:lpstr>Simple Light</vt:lpstr>
      <vt:lpstr>Apresentação do PowerPoint</vt:lpstr>
      <vt:lpstr>Apresentação do PowerPoint</vt:lpstr>
      <vt:lpstr>The Plan</vt:lpstr>
      <vt:lpstr>Team and Structure</vt:lpstr>
      <vt:lpstr>The Product / Service</vt:lpstr>
      <vt:lpstr>The Added Value</vt:lpstr>
      <vt:lpstr>The Market &amp; The Competition</vt:lpstr>
      <vt:lpstr>Business Model * Plan &amp; Funds</vt:lpstr>
      <vt:lpstr>Plan &amp; Funds</vt:lpstr>
      <vt:lpstr>Contact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
  <dc:description/>
  <cp:lastModifiedBy/>
  <cp:revision>44</cp:revision>
  <dcterms:modified xsi:type="dcterms:W3CDTF">2025-10-02T09:04:31Z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Apresentação no Ecrã (16:9)</vt:lpwstr>
  </property>
  <property fmtid="{D5CDD505-2E9C-101B-9397-08002B2CF9AE}" pid="4" name="Slides">
    <vt:i4>11</vt:i4>
  </property>
</Properties>
</file>