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9144000" cy="5143500" type="screen16x9"/>
  <p:notesSz cx="6858000" cy="9144000"/>
  <p:embeddedFontLst>
    <p:embeddedFont>
      <p:font typeface="Audiowide" panose="020B0604020202020204" charset="0"/>
      <p:regular r:id="rId15"/>
    </p:embeddedFont>
    <p:embeddedFont>
      <p:font typeface="Helvetica Neue Light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7cfdbd56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87cfdbd56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7cfdbd56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87cfdbd564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7cfdbd56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387cfdbd56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7cfdbd56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87cfdbd56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7cfdbd56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87cfdbd56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7cfdbd56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87cfdbd56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7cfdbd56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387cfdbd564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7cfdbd56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387cfdbd56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7cfdbd56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387cfdbd56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7cfdbd564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87cfdbd564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7cfdbd564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87cfdbd564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9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4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slide 1">
  <p:cSld name="Custom Layout 2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/>
        </p:nvSpPr>
        <p:spPr>
          <a:xfrm>
            <a:off x="0" y="4867500"/>
            <a:ext cx="3087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3D3C3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‹nº›</a:t>
            </a:fld>
            <a:endParaRPr sz="800" b="0" i="0" u="none" strike="noStrike" cap="none">
              <a:solidFill>
                <a:srgbClr val="3D3C3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3147" y="4663225"/>
            <a:ext cx="1010976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 amt="6000"/>
          </a:blip>
          <a:srcRect/>
          <a:stretch/>
        </p:blipFill>
        <p:spPr>
          <a:xfrm>
            <a:off x="3378625" y="2347025"/>
            <a:ext cx="5765376" cy="2796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08977" y="2291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1C7F"/>
              </a:buClr>
              <a:buSzPts val="2200"/>
              <a:buNone/>
              <a:defRPr sz="2200" i="0" u="none" strike="noStrike" cap="none">
                <a:solidFill>
                  <a:srgbClr val="701C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/>
          <p:nvPr/>
        </p:nvSpPr>
        <p:spPr>
          <a:xfrm>
            <a:off x="0" y="481040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COPYRIGHT (C) 2025, ECLIPSE FOUNDATION</a:t>
            </a:r>
            <a:endParaRPr sz="700" b="0" i="0" u="none" strike="noStrike" cap="non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07" name="Google Shape;10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4125" y="0"/>
            <a:ext cx="6369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7"/>
          <p:cNvSpPr txBox="1"/>
          <p:nvPr/>
        </p:nvSpPr>
        <p:spPr>
          <a:xfrm>
            <a:off x="3321725" y="347950"/>
            <a:ext cx="542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3321725" y="1236181"/>
            <a:ext cx="542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3321725" y="2124413"/>
            <a:ext cx="563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3321725" y="3012644"/>
            <a:ext cx="542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321725" y="3900875"/>
            <a:ext cx="542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0" y="4760400"/>
            <a:ext cx="9144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AEABAB"/>
                </a:solidFill>
                <a:latin typeface="Roboto"/>
                <a:ea typeface="Roboto"/>
                <a:cs typeface="Roboto"/>
                <a:sym typeface="Roboto"/>
              </a:rPr>
              <a:t>COPYRIGHT (C) 2025, ECLIPSE FOUNDATION. | THIS WORK IS LICENSED UNDER A CREATIVE COMMONS ATTRIBUTION 4.0 INTERNATIONAL LICENSE (CC BY 4.0)</a:t>
            </a:r>
            <a:endParaRPr sz="600" b="0" i="0" u="none" strike="noStrike" cap="none">
              <a:solidFill>
                <a:srgbClr val="AEABA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AEABA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7550" y="4664025"/>
            <a:ext cx="1038973" cy="3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3147" y="4663225"/>
            <a:ext cx="1010976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152475"/>
            <a:ext cx="8551898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0" y="481040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COPYRIGHT (C) 2025, ECLIPSE FOUNDATION</a:t>
            </a:r>
            <a:endParaRPr sz="700" b="0" i="0" u="none" strike="noStrike" cap="non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7650" y="-157900"/>
            <a:ext cx="9251650" cy="530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0"/>
          <p:cNvSpPr txBox="1"/>
          <p:nvPr/>
        </p:nvSpPr>
        <p:spPr>
          <a:xfrm>
            <a:off x="8464552" y="4652357"/>
            <a:ext cx="5553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8464552" y="4652357"/>
            <a:ext cx="5553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0" y="481040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(C) 2025, ECLIPSE FOUNDATION</a:t>
            </a:r>
            <a:endParaRPr sz="7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1" title="2025_SDV_Hackathon_Zoombg_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31"/>
          <p:cNvGrpSpPr/>
          <p:nvPr/>
        </p:nvGrpSpPr>
        <p:grpSpPr>
          <a:xfrm>
            <a:off x="0" y="4044950"/>
            <a:ext cx="9144000" cy="1057950"/>
            <a:chOff x="0" y="4044950"/>
            <a:chExt cx="9144000" cy="1057950"/>
          </a:xfrm>
        </p:grpSpPr>
        <p:pic>
          <p:nvPicPr>
            <p:cNvPr id="139" name="Google Shape;139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8625" y="4044950"/>
              <a:ext cx="1634028" cy="5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31"/>
            <p:cNvSpPr txBox="1"/>
            <p:nvPr/>
          </p:nvSpPr>
          <p:spPr>
            <a:xfrm>
              <a:off x="0" y="4810400"/>
              <a:ext cx="9144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COPYRIGHT (C) 2025, ECLIPSE FOUNDATION</a:t>
              </a:r>
              <a:endParaRPr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" name="Google Shape;141;p31"/>
          <p:cNvSpPr txBox="1"/>
          <p:nvPr/>
        </p:nvSpPr>
        <p:spPr>
          <a:xfrm>
            <a:off x="1924100" y="1148600"/>
            <a:ext cx="7612800" cy="20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Chapter III - 2025</a:t>
            </a:r>
            <a:endParaRPr sz="4000" b="0" i="0" u="none" strike="noStrike" cap="none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Contact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In conclusion, our Smart Cruise Control system demonstrates a </a:t>
            </a:r>
            <a:r>
              <a:rPr lang="en-US" sz="1800" b="1" dirty="0"/>
              <a:t>modular, scalable approach to autonomous vehicle safety</a:t>
            </a:r>
            <a:r>
              <a:rPr lang="en-US" sz="1800" dirty="0"/>
              <a:t>, capable of reacting in real time to traffic signs.</a:t>
            </a:r>
          </a:p>
          <a:p>
            <a:endParaRPr lang="en-US" sz="1800" dirty="0"/>
          </a:p>
          <a:p>
            <a:r>
              <a:rPr lang="en-US" sz="1800" dirty="0"/>
              <a:t>We combine </a:t>
            </a:r>
            <a:r>
              <a:rPr lang="en-US" sz="1800" b="1" dirty="0"/>
              <a:t>simulation, real-time communication, and intelligent control</a:t>
            </a:r>
            <a:r>
              <a:rPr lang="en-US" sz="1800" dirty="0"/>
              <a:t> to create a product that is both safe and extensible.</a:t>
            </a:r>
          </a:p>
          <a:p>
            <a:r>
              <a:rPr lang="en-US" sz="1800" dirty="0"/>
              <a:t>Our solution addresses a growing market, offers clear added value over competitors, and provides a realistic business model for sustainability.</a:t>
            </a:r>
          </a:p>
          <a:p>
            <a:r>
              <a:rPr lang="en-US" sz="1800" dirty="0"/>
              <a:t>We are excited to continue development beyond the hackathon and explore </a:t>
            </a:r>
            <a:r>
              <a:rPr lang="en-US" sz="1800" b="1" dirty="0"/>
              <a:t>full integration with real vehicles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Thank you for your attention, and we are happy to answer any questions.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0" title="2025_SDV_Hackathon_Zoombg_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40"/>
          <p:cNvGrpSpPr/>
          <p:nvPr/>
        </p:nvGrpSpPr>
        <p:grpSpPr>
          <a:xfrm>
            <a:off x="0" y="4044950"/>
            <a:ext cx="9144000" cy="1057950"/>
            <a:chOff x="0" y="4044950"/>
            <a:chExt cx="9144000" cy="1057950"/>
          </a:xfrm>
        </p:grpSpPr>
        <p:pic>
          <p:nvPicPr>
            <p:cNvPr id="206" name="Google Shape;206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8625" y="4044950"/>
              <a:ext cx="1634028" cy="5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40"/>
            <p:cNvSpPr txBox="1"/>
            <p:nvPr/>
          </p:nvSpPr>
          <p:spPr>
            <a:xfrm>
              <a:off x="0" y="4810400"/>
              <a:ext cx="9144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COPYRIGHT (C) 2025, ECLIPSE FOUNDATION</a:t>
              </a:r>
              <a:endParaRPr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" name="Google Shape;208;p40"/>
          <p:cNvSpPr txBox="1"/>
          <p:nvPr/>
        </p:nvSpPr>
        <p:spPr>
          <a:xfrm>
            <a:off x="0" y="2073175"/>
            <a:ext cx="9144000" cy="20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Thank You slide</a:t>
            </a:r>
            <a:endParaRPr sz="50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Thank your audience and encourage them to get in touch afterwards.</a:t>
            </a:r>
            <a:endParaRPr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2" title="2025_SDV_Hackathon_Zoombg_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32"/>
          <p:cNvGrpSpPr/>
          <p:nvPr/>
        </p:nvGrpSpPr>
        <p:grpSpPr>
          <a:xfrm>
            <a:off x="0" y="4044950"/>
            <a:ext cx="9144000" cy="1057950"/>
            <a:chOff x="0" y="4044950"/>
            <a:chExt cx="9144000" cy="1057950"/>
          </a:xfrm>
        </p:grpSpPr>
        <p:pic>
          <p:nvPicPr>
            <p:cNvPr id="148" name="Google Shape;148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8625" y="4044950"/>
              <a:ext cx="1634028" cy="5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32"/>
            <p:cNvSpPr txBox="1"/>
            <p:nvPr/>
          </p:nvSpPr>
          <p:spPr>
            <a:xfrm>
              <a:off x="0" y="4810400"/>
              <a:ext cx="9144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COPYRIGHT (C) 2025, ECLIPSE FOUNDATION</a:t>
              </a:r>
              <a:endParaRPr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" name="Google Shape;150;p32"/>
          <p:cNvSpPr txBox="1"/>
          <p:nvPr/>
        </p:nvSpPr>
        <p:spPr>
          <a:xfrm>
            <a:off x="0" y="2225775"/>
            <a:ext cx="9144000" cy="20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PITCHING SESSION</a:t>
            </a:r>
            <a:br>
              <a:rPr lang="en" sz="40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</a:br>
            <a:r>
              <a:rPr lang="en" sz="4000" i="1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STEERING INTO CO</a:t>
            </a:r>
            <a:r>
              <a:rPr lang="en-US" sz="4000" i="1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DE</a:t>
            </a:r>
            <a:endParaRPr sz="4000" b="0" i="1" u="none" strike="noStrike" cap="none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Plan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+mj-lt"/>
              </a:rPr>
              <a:t>Traffic accidents often happen due to drivers exceeding speed limits or not noticing changing traffic conditions. Even experienced drivers can miss signs, especially in busy urban environments.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Our project addresses this issue by combining </a:t>
            </a:r>
            <a:r>
              <a:rPr lang="en-US" sz="1600" b="1" dirty="0">
                <a:latin typeface="+mj-lt"/>
              </a:rPr>
              <a:t>computer vision, real-time communication, and autonomous vehicle control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to adjust vehicle speed automatically based on the traffic environment.</a:t>
            </a: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+mj-lt"/>
              </a:rPr>
              <a:t>Our plan is to develop a </a:t>
            </a:r>
            <a:r>
              <a:rPr lang="en-US" sz="1600" b="1" dirty="0">
                <a:latin typeface="+mj-lt"/>
              </a:rPr>
              <a:t>Smart Cruise Control system</a:t>
            </a:r>
            <a:r>
              <a:rPr lang="en-US" sz="1600" dirty="0">
                <a:latin typeface="+mj-lt"/>
              </a:rPr>
              <a:t> that can </a:t>
            </a:r>
            <a:r>
              <a:rPr lang="en-US" sz="1600" b="1" dirty="0">
                <a:latin typeface="+mj-lt"/>
              </a:rPr>
              <a:t>detect traffic signs in real time and automatically adjust the vehicle’s speed</a:t>
            </a:r>
            <a:r>
              <a:rPr lang="en-US" sz="1600" dirty="0">
                <a:latin typeface="+mj-lt"/>
              </a:rPr>
              <a:t>.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Team and Structure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Briefly introduce the members of the team and what role each of them played</a:t>
            </a:r>
            <a:endParaRPr sz="18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Product / Service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Our product is a </a:t>
            </a:r>
            <a:r>
              <a:rPr lang="en-US" sz="1800" b="1" dirty="0"/>
              <a:t>simulated autonomous vehicle system</a:t>
            </a:r>
            <a:r>
              <a:rPr lang="en-US" sz="1800" dirty="0"/>
              <a:t> that:</a:t>
            </a:r>
          </a:p>
          <a:p>
            <a:r>
              <a:rPr lang="en-US" sz="1800" dirty="0"/>
              <a:t>Detects traffic signs such as speed limits,</a:t>
            </a:r>
          </a:p>
          <a:p>
            <a:r>
              <a:rPr lang="en-US" sz="1800" dirty="0"/>
              <a:t>Sends this information instantly via </a:t>
            </a:r>
            <a:r>
              <a:rPr lang="en-US" sz="1800" dirty="0" err="1"/>
              <a:t>uProtocol</a:t>
            </a:r>
            <a:r>
              <a:rPr lang="en-US" sz="1800" dirty="0"/>
              <a:t> to the cruise control module,</a:t>
            </a:r>
          </a:p>
          <a:p>
            <a:r>
              <a:rPr lang="en-US" sz="1800" dirty="0"/>
              <a:t>Adjusts vehicle speed </a:t>
            </a:r>
            <a:r>
              <a:rPr lang="en-US" sz="1800" b="1" dirty="0"/>
              <a:t>smoothly and safely</a:t>
            </a:r>
            <a:r>
              <a:rPr lang="en-US" sz="1800" dirty="0"/>
              <a:t> in response.</a:t>
            </a:r>
          </a:p>
          <a:p>
            <a:endParaRPr lang="en-US" sz="1800" dirty="0"/>
          </a:p>
          <a:p>
            <a:r>
              <a:rPr lang="en-US" sz="1800" dirty="0"/>
              <a:t>We implemented this in the CARLA simulator, allowing us to test the vehicle in realistic urban environments with multiple traffic scenarios.</a:t>
            </a:r>
          </a:p>
          <a:p>
            <a:endParaRPr lang="en-US" sz="1800" dirty="0"/>
          </a:p>
          <a:p>
            <a:r>
              <a:rPr lang="en-US" sz="1800" dirty="0"/>
              <a:t>The system is modular, so it can be extended to real vehicles or more complex autonomous driving scenarios in the future.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Added Value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 added value of our solution is </a:t>
            </a:r>
            <a:r>
              <a:rPr lang="en-US" sz="1800" b="1" dirty="0"/>
              <a:t>enhanced safety and convenience</a:t>
            </a:r>
            <a:r>
              <a:rPr lang="en-U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Reduces the risk of accidents caused by missed speed signs;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smoother traffic flow, reducing sudden braking or acceleration;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Provides a foundation for further </a:t>
            </a:r>
            <a:r>
              <a:rPr lang="en-US" sz="1800" b="1" dirty="0"/>
              <a:t>autonomous driving features</a:t>
            </a:r>
            <a:r>
              <a:rPr lang="en-US" sz="1800" dirty="0"/>
              <a:t>, such as adaptive braking or emergency interventions;</a:t>
            </a:r>
          </a:p>
          <a:p>
            <a:endParaRPr lang="en-US" sz="1800" dirty="0"/>
          </a:p>
          <a:p>
            <a:r>
              <a:rPr lang="en-US" sz="1800" dirty="0"/>
              <a:t>It’s a flexible, scalable system that can integrate with existing autonomous vehicle platforms.</a:t>
            </a:r>
            <a:endParaRPr sz="18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Market &amp; The Competition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 autonomous vehicle and ADAS (Advanced Driver Assistance Systems) market is growing rapidly, with a global valuation of tens of billions of dollars.</a:t>
            </a:r>
          </a:p>
          <a:p>
            <a:endParaRPr lang="en-US" sz="1800" dirty="0"/>
          </a:p>
          <a:p>
            <a:r>
              <a:rPr lang="en-US" sz="1800" dirty="0"/>
              <a:t>Current competitors include proprietary solutions from car manufacturers, but most </a:t>
            </a:r>
            <a:r>
              <a:rPr lang="en-US" sz="1800" b="1" dirty="0"/>
              <a:t>focus on physical vehicle sensors</a:t>
            </a:r>
            <a:r>
              <a:rPr lang="en-US" sz="1800" dirty="0"/>
              <a:t> and lack modular open frameworks for simulation and rapid prototyping.</a:t>
            </a:r>
          </a:p>
          <a:p>
            <a:endParaRPr lang="en-US" sz="1800" dirty="0"/>
          </a:p>
          <a:p>
            <a:r>
              <a:rPr lang="en-US" sz="1800" dirty="0"/>
              <a:t>Our solution leverages </a:t>
            </a:r>
            <a:r>
              <a:rPr lang="en-US" sz="1800" b="1" dirty="0"/>
              <a:t>open-source tools</a:t>
            </a:r>
            <a:r>
              <a:rPr lang="en-US" sz="1800" dirty="0"/>
              <a:t> like CARLA and </a:t>
            </a:r>
            <a:r>
              <a:rPr lang="en-US" sz="1800" dirty="0" err="1"/>
              <a:t>uProtocol</a:t>
            </a:r>
            <a:r>
              <a:rPr lang="en-US" sz="1800" dirty="0"/>
              <a:t>, making it easy for research, prototyping, and hackathon-ready demonstrations, which sets us apart from traditional systems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 dirty="0">
                <a:solidFill>
                  <a:schemeClr val="dk1"/>
                </a:solidFill>
              </a:rPr>
              <a:t>Business Model * Plan &amp; Funds</a:t>
            </a:r>
            <a:endParaRPr sz="800" dirty="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2" name="Google Shape;192;p38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Our business model focuses on </a:t>
            </a:r>
            <a:r>
              <a:rPr lang="en-US" sz="1800" b="1" dirty="0"/>
              <a:t>B2B and licensing for prototyping tools</a:t>
            </a:r>
            <a:r>
              <a:rPr lang="en-U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Sell modular software solutions to </a:t>
            </a:r>
            <a:r>
              <a:rPr lang="en-US" sz="1800" b="1" dirty="0"/>
              <a:t>automotive startups, research labs, or universities</a:t>
            </a:r>
            <a:r>
              <a:rPr lang="en-US" sz="1800" dirty="0"/>
              <a:t> for autonomous vehicle testing,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Potentially license the software to car manufacturers to </a:t>
            </a:r>
            <a:r>
              <a:rPr lang="en-US" sz="1800" b="1" dirty="0"/>
              <a:t>accelerate their autonomous driving testing cycle</a:t>
            </a:r>
            <a:r>
              <a:rPr lang="en-US" sz="1800" dirty="0"/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Offer </a:t>
            </a:r>
            <a:r>
              <a:rPr lang="en-US" sz="1800" b="1" dirty="0"/>
              <a:t>consulting and integration services</a:t>
            </a:r>
            <a:r>
              <a:rPr lang="en-US" sz="1800" dirty="0"/>
              <a:t> for companies wanting to quickly test ADAS features in simulation,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 dirty="0">
                <a:solidFill>
                  <a:schemeClr val="dk1"/>
                </a:solidFill>
              </a:rPr>
              <a:t>Plan &amp; Funds</a:t>
            </a:r>
            <a:endParaRPr sz="800" dirty="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2" name="Google Shape;192;p38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Our development plan is divided into </a:t>
            </a:r>
            <a:r>
              <a:rPr lang="en-US" sz="1800" b="1" dirty="0"/>
              <a:t>three phases</a:t>
            </a:r>
            <a:r>
              <a:rPr lang="en-US" sz="1800" dirty="0"/>
              <a:t>:</a:t>
            </a:r>
          </a:p>
          <a:p>
            <a:r>
              <a:rPr lang="en-US" sz="1800" b="1" dirty="0"/>
              <a:t>Prototype phase</a:t>
            </a:r>
            <a:r>
              <a:rPr lang="en-US" sz="1800" dirty="0"/>
              <a:t> – build the functional traffic sign detection and cruise control simulation (completed in this hackathon),</a:t>
            </a:r>
          </a:p>
          <a:p>
            <a:r>
              <a:rPr lang="en-US" sz="1800" b="1" dirty="0"/>
              <a:t>Integration phase</a:t>
            </a:r>
            <a:r>
              <a:rPr lang="en-US" sz="1800" dirty="0"/>
              <a:t> – connect the system with additional modules such as obstacle detection, lane keeping, and real vehicle interfaces,</a:t>
            </a:r>
          </a:p>
          <a:p>
            <a:r>
              <a:rPr lang="en-US" sz="1800" b="1" dirty="0"/>
              <a:t>Scaling phase</a:t>
            </a:r>
            <a:r>
              <a:rPr lang="en-US" sz="1800" dirty="0"/>
              <a:t> – optimize performance and provide enterprise-ready solutions for clients.</a:t>
            </a:r>
          </a:p>
          <a:p>
            <a:r>
              <a:rPr lang="en-US" sz="1800" dirty="0"/>
              <a:t>Funding would mainly support </a:t>
            </a:r>
            <a:r>
              <a:rPr lang="en-US" sz="1800" b="1" dirty="0"/>
              <a:t>software development, cloud resources for simulations, and developer salaries</a:t>
            </a:r>
            <a:r>
              <a:rPr lang="en-US" sz="1800" dirty="0"/>
              <a:t>. In the long term, we aim for a combination of </a:t>
            </a:r>
            <a:r>
              <a:rPr lang="en-US" sz="1800" b="1" dirty="0"/>
              <a:t>grants, partnerships with research institutions, and B2B licensing revenue</a:t>
            </a:r>
            <a:r>
              <a:rPr lang="en-US" sz="1800" dirty="0"/>
              <a:t>.”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549522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670</Words>
  <Application>Microsoft Office PowerPoint</Application>
  <PresentationFormat>Apresentação no Ecrã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Helvetica Neue Light</vt:lpstr>
      <vt:lpstr>Arial</vt:lpstr>
      <vt:lpstr>Roboto</vt:lpstr>
      <vt:lpstr>Audiowide</vt:lpstr>
      <vt:lpstr>Simple Light</vt:lpstr>
      <vt:lpstr>Simple Light</vt:lpstr>
      <vt:lpstr>Apresentação do PowerPoint</vt:lpstr>
      <vt:lpstr>Apresentação do PowerPoint</vt:lpstr>
      <vt:lpstr>The Plan</vt:lpstr>
      <vt:lpstr>Team and Structure</vt:lpstr>
      <vt:lpstr>The Product / Service</vt:lpstr>
      <vt:lpstr>The Added Value</vt:lpstr>
      <vt:lpstr>The Market &amp; The Competition</vt:lpstr>
      <vt:lpstr>Business Model * Plan &amp; Funds</vt:lpstr>
      <vt:lpstr>Plan &amp; Funds</vt:lpstr>
      <vt:lpstr>Contact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RAFAEL FERREIRA DE CASTRO</cp:lastModifiedBy>
  <cp:revision>3</cp:revision>
  <dcterms:modified xsi:type="dcterms:W3CDTF">2025-10-01T16:52:18Z</dcterms:modified>
</cp:coreProperties>
</file>