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4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" Target="slides/slide1.xml"/><Relationship Id="rId29" Type="http://schemas.openxmlformats.org/officeDocument/2006/relationships/slide" Target="slides/slide2.xml"/><Relationship Id="rId30" Type="http://schemas.openxmlformats.org/officeDocument/2006/relationships/slide" Target="slides/slide3.xml"/><Relationship Id="rId31" Type="http://schemas.openxmlformats.org/officeDocument/2006/relationships/slide" Target="slides/slide4.xml"/><Relationship Id="rId32" Type="http://schemas.openxmlformats.org/officeDocument/2006/relationships/slide" Target="slides/slide5.xml"/><Relationship Id="rId33" Type="http://schemas.openxmlformats.org/officeDocument/2006/relationships/slide" Target="slides/slide6.xml"/><Relationship Id="rId34" Type="http://schemas.openxmlformats.org/officeDocument/2006/relationships/slide" Target="slides/slide7.xml"/><Relationship Id="rId35" Type="http://schemas.openxmlformats.org/officeDocument/2006/relationships/slide" Target="slides/slide8.xml"/><Relationship Id="rId36" Type="http://schemas.openxmlformats.org/officeDocument/2006/relationships/slide" Target="slides/slide9.xml"/><Relationship Id="rId37" Type="http://schemas.openxmlformats.org/officeDocument/2006/relationships/slide" Target="slides/slide10.xml"/><Relationship Id="rId38" Type="http://schemas.openxmlformats.org/officeDocument/2006/relationships/slide" Target="slides/slide11.xml"/><Relationship Id="rId39" Type="http://schemas.openxmlformats.org/officeDocument/2006/relationships/slide" Target="slides/slide12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ABD7377-9714-43CA-B735-69F24EB341C9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0E99A9E-C763-4299-9467-05185E63D76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277BB57-BA43-4229-A77E-942D0B2B405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1396B00-1984-48FC-B067-68F4BB7501DA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5EB6BC-BEE3-4C6E-A9D8-80FFAD90562E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889C9A-7042-446F-9F3F-83F3194691A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E128AF4-6038-4917-B9BE-750D12F2F23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88B4B8-DEA3-4023-8ECF-74CE832138F0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354726-1585-41DF-A5E2-44A96DBC67E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9EE3B18-5273-417D-8205-5F3DB5E2E81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A3EDDE-7F9C-48A6-9052-A403C0248A1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D29B9A1-31B7-4129-B5BD-641E474C1F2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88684D-D5C3-492C-9CA6-37A233F1F37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37E04D-A853-4D92-9140-DC40FFABD3D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DBCFAE-FBB0-4519-816D-4138CA6762CB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47E50A-327D-4C16-B589-77550639A7BC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63;p16"/>
          <p:cNvSpPr/>
          <p:nvPr/>
        </p:nvSpPr>
        <p:spPr>
          <a:xfrm>
            <a:off x="0" y="4867560"/>
            <a:ext cx="30672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38418AAD-C191-4177-8C4E-D1C7DFFB3150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8720" cy="30564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240" cy="2794320"/>
          </a:xfrm>
          <a:prstGeom prst="rect">
            <a:avLst/>
          </a:prstGeom>
          <a:ln w="0">
            <a:noFill/>
          </a:ln>
        </p:spPr>
      </p:pic>
      <p:sp>
        <p:nvSpPr>
          <p:cNvPr id="73" name="Google Shape;67;p16"/>
          <p:cNvSpPr/>
          <p:nvPr/>
        </p:nvSpPr>
        <p:spPr>
          <a:xfrm>
            <a:off x="0" y="4810320"/>
            <a:ext cx="914184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63;p16"/>
          <p:cNvSpPr/>
          <p:nvPr/>
        </p:nvSpPr>
        <p:spPr>
          <a:xfrm>
            <a:off x="0" y="4867560"/>
            <a:ext cx="30672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936F8565-AC9B-4A9A-ACE7-A938224D5611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8720" cy="305640"/>
          </a:xfrm>
          <a:prstGeom prst="rect">
            <a:avLst/>
          </a:prstGeom>
          <a:ln w="0">
            <a:noFill/>
          </a:ln>
        </p:spPr>
      </p:pic>
      <p:pic>
        <p:nvPicPr>
          <p:cNvPr id="84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240" cy="2794320"/>
          </a:xfrm>
          <a:prstGeom prst="rect">
            <a:avLst/>
          </a:prstGeom>
          <a:ln w="0">
            <a:noFill/>
          </a:ln>
        </p:spPr>
      </p:pic>
      <p:sp>
        <p:nvSpPr>
          <p:cNvPr id="85" name="Google Shape;67;p16"/>
          <p:cNvSpPr/>
          <p:nvPr/>
        </p:nvSpPr>
        <p:spPr>
          <a:xfrm>
            <a:off x="0" y="4810320"/>
            <a:ext cx="914184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63;p16"/>
          <p:cNvSpPr/>
          <p:nvPr/>
        </p:nvSpPr>
        <p:spPr>
          <a:xfrm>
            <a:off x="0" y="4867560"/>
            <a:ext cx="30672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91F73E15-91FF-4671-B7E0-06F3813FC9F9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8720" cy="305640"/>
          </a:xfrm>
          <a:prstGeom prst="rect">
            <a:avLst/>
          </a:prstGeom>
          <a:ln w="0">
            <a:noFill/>
          </a:ln>
        </p:spPr>
      </p:pic>
      <p:pic>
        <p:nvPicPr>
          <p:cNvPr id="96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240" cy="2794320"/>
          </a:xfrm>
          <a:prstGeom prst="rect">
            <a:avLst/>
          </a:prstGeom>
          <a:ln w="0">
            <a:noFill/>
          </a:ln>
        </p:spPr>
      </p:pic>
      <p:sp>
        <p:nvSpPr>
          <p:cNvPr id="97" name="Google Shape;67;p16"/>
          <p:cNvSpPr/>
          <p:nvPr/>
        </p:nvSpPr>
        <p:spPr>
          <a:xfrm>
            <a:off x="0" y="4810320"/>
            <a:ext cx="914184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63;p16"/>
          <p:cNvSpPr/>
          <p:nvPr/>
        </p:nvSpPr>
        <p:spPr>
          <a:xfrm>
            <a:off x="0" y="4867560"/>
            <a:ext cx="30672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586725E1-E4B8-4B70-84A2-607142795F47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8720" cy="305640"/>
          </a:xfrm>
          <a:prstGeom prst="rect">
            <a:avLst/>
          </a:prstGeom>
          <a:ln w="0">
            <a:noFill/>
          </a:ln>
        </p:spPr>
      </p:pic>
      <p:pic>
        <p:nvPicPr>
          <p:cNvPr id="108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240" cy="2794320"/>
          </a:xfrm>
          <a:prstGeom prst="rect">
            <a:avLst/>
          </a:prstGeom>
          <a:ln w="0">
            <a:noFill/>
          </a:ln>
        </p:spPr>
      </p:pic>
      <p:sp>
        <p:nvSpPr>
          <p:cNvPr id="109" name="Google Shape;67;p16"/>
          <p:cNvSpPr/>
          <p:nvPr/>
        </p:nvSpPr>
        <p:spPr>
          <a:xfrm>
            <a:off x="0" y="4810320"/>
            <a:ext cx="914184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63;p16"/>
          <p:cNvSpPr/>
          <p:nvPr/>
        </p:nvSpPr>
        <p:spPr>
          <a:xfrm>
            <a:off x="0" y="4867560"/>
            <a:ext cx="30672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E0B9B0F-F5F6-46FE-AEE4-E142FEB4337F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8720" cy="30564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240" cy="279432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67;p16"/>
          <p:cNvSpPr/>
          <p:nvPr/>
        </p:nvSpPr>
        <p:spPr>
          <a:xfrm>
            <a:off x="0" y="4810320"/>
            <a:ext cx="914184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63;p16"/>
          <p:cNvSpPr/>
          <p:nvPr/>
        </p:nvSpPr>
        <p:spPr>
          <a:xfrm>
            <a:off x="0" y="4867560"/>
            <a:ext cx="30672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67CB22B5-199C-4FAD-818E-835C733C266D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8720" cy="30564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240" cy="279432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67;p16"/>
          <p:cNvSpPr/>
          <p:nvPr/>
        </p:nvSpPr>
        <p:spPr>
          <a:xfrm>
            <a:off x="0" y="4810320"/>
            <a:ext cx="914184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63;p16"/>
          <p:cNvSpPr/>
          <p:nvPr/>
        </p:nvSpPr>
        <p:spPr>
          <a:xfrm>
            <a:off x="0" y="4867560"/>
            <a:ext cx="30672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CFBB8964-B055-4F6C-8110-A7B8ABFA96AC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8720" cy="305640"/>
          </a:xfrm>
          <a:prstGeom prst="rect">
            <a:avLst/>
          </a:prstGeom>
          <a:ln w="0">
            <a:noFill/>
          </a:ln>
        </p:spPr>
      </p:pic>
      <p:pic>
        <p:nvPicPr>
          <p:cNvPr id="136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240" cy="2794320"/>
          </a:xfrm>
          <a:prstGeom prst="rect">
            <a:avLst/>
          </a:prstGeom>
          <a:ln w="0">
            <a:noFill/>
          </a:ln>
        </p:spPr>
      </p:pic>
      <p:sp>
        <p:nvSpPr>
          <p:cNvPr id="137" name="Google Shape;67;p16"/>
          <p:cNvSpPr/>
          <p:nvPr/>
        </p:nvSpPr>
        <p:spPr>
          <a:xfrm>
            <a:off x="0" y="4810320"/>
            <a:ext cx="914184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E0B7E5-93CF-4269-B74B-D716E175352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3;p16"/>
          <p:cNvSpPr/>
          <p:nvPr/>
        </p:nvSpPr>
        <p:spPr>
          <a:xfrm>
            <a:off x="0" y="4867560"/>
            <a:ext cx="30672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378DAF33-FCA2-4921-8B5F-9CABDF68D314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8720" cy="30564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240" cy="2794320"/>
          </a:xfrm>
          <a:prstGeom prst="rect">
            <a:avLst/>
          </a:prstGeom>
          <a:ln w="0">
            <a:noFill/>
          </a:ln>
        </p:spPr>
      </p:pic>
      <p:sp>
        <p:nvSpPr>
          <p:cNvPr id="143" name="Google Shape;67;p16"/>
          <p:cNvSpPr/>
          <p:nvPr/>
        </p:nvSpPr>
        <p:spPr>
          <a:xfrm>
            <a:off x="0" y="4810320"/>
            <a:ext cx="914184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63;p16"/>
          <p:cNvSpPr/>
          <p:nvPr/>
        </p:nvSpPr>
        <p:spPr>
          <a:xfrm>
            <a:off x="0" y="4867560"/>
            <a:ext cx="30672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5506F933-8F38-4221-BFE4-AD1B3E437E6E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8720" cy="305640"/>
          </a:xfrm>
          <a:prstGeom prst="rect">
            <a:avLst/>
          </a:prstGeom>
          <a:ln w="0">
            <a:noFill/>
          </a:ln>
        </p:spPr>
      </p:pic>
      <p:pic>
        <p:nvPicPr>
          <p:cNvPr id="150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240" cy="2794320"/>
          </a:xfrm>
          <a:prstGeom prst="rect">
            <a:avLst/>
          </a:prstGeom>
          <a:ln w="0">
            <a:noFill/>
          </a:ln>
        </p:spPr>
      </p:pic>
      <p:sp>
        <p:nvSpPr>
          <p:cNvPr id="151" name="Google Shape;67;p16"/>
          <p:cNvSpPr/>
          <p:nvPr/>
        </p:nvSpPr>
        <p:spPr>
          <a:xfrm>
            <a:off x="0" y="4810320"/>
            <a:ext cx="914184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63;p16"/>
          <p:cNvSpPr/>
          <p:nvPr/>
        </p:nvSpPr>
        <p:spPr>
          <a:xfrm>
            <a:off x="0" y="4867560"/>
            <a:ext cx="30672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A739939D-4D26-4E91-8180-B4B3890F0462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8720" cy="30564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240" cy="2794320"/>
          </a:xfrm>
          <a:prstGeom prst="rect">
            <a:avLst/>
          </a:prstGeom>
          <a:ln w="0">
            <a:noFill/>
          </a:ln>
        </p:spPr>
      </p:pic>
      <p:sp>
        <p:nvSpPr>
          <p:cNvPr id="159" name="Google Shape;67;p16"/>
          <p:cNvSpPr/>
          <p:nvPr/>
        </p:nvSpPr>
        <p:spPr>
          <a:xfrm>
            <a:off x="0" y="4810320"/>
            <a:ext cx="914184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63;p16"/>
          <p:cNvSpPr/>
          <p:nvPr/>
        </p:nvSpPr>
        <p:spPr>
          <a:xfrm>
            <a:off x="0" y="4867560"/>
            <a:ext cx="30672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ED06F57B-21E7-42D0-AA3B-9115CD7C9979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8720" cy="305640"/>
          </a:xfrm>
          <a:prstGeom prst="rect">
            <a:avLst/>
          </a:prstGeom>
          <a:ln w="0">
            <a:noFill/>
          </a:ln>
        </p:spPr>
      </p:pic>
      <p:pic>
        <p:nvPicPr>
          <p:cNvPr id="168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240" cy="2794320"/>
          </a:xfrm>
          <a:prstGeom prst="rect">
            <a:avLst/>
          </a:prstGeom>
          <a:ln w="0">
            <a:noFill/>
          </a:ln>
        </p:spPr>
      </p:pic>
      <p:sp>
        <p:nvSpPr>
          <p:cNvPr id="169" name="Google Shape;67;p16"/>
          <p:cNvSpPr/>
          <p:nvPr/>
        </p:nvSpPr>
        <p:spPr>
          <a:xfrm>
            <a:off x="0" y="4810320"/>
            <a:ext cx="914184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63;p16"/>
          <p:cNvSpPr/>
          <p:nvPr/>
        </p:nvSpPr>
        <p:spPr>
          <a:xfrm>
            <a:off x="0" y="4867560"/>
            <a:ext cx="30672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0D1D259-F3F2-45A8-9DB3-1570B3DA4277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8720" cy="30564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240" cy="279432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67;p16"/>
          <p:cNvSpPr/>
          <p:nvPr/>
        </p:nvSpPr>
        <p:spPr>
          <a:xfrm>
            <a:off x="0" y="4810320"/>
            <a:ext cx="914184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63;p16"/>
          <p:cNvSpPr/>
          <p:nvPr/>
        </p:nvSpPr>
        <p:spPr>
          <a:xfrm>
            <a:off x="0" y="4867560"/>
            <a:ext cx="30672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C205D070-E4A8-4101-9A56-64CD8E3EDB13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8720" cy="305640"/>
          </a:xfrm>
          <a:prstGeom prst="rect">
            <a:avLst/>
          </a:prstGeom>
          <a:ln w="0">
            <a:noFill/>
          </a:ln>
        </p:spPr>
      </p:pic>
      <p:pic>
        <p:nvPicPr>
          <p:cNvPr id="178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240" cy="2794320"/>
          </a:xfrm>
          <a:prstGeom prst="rect">
            <a:avLst/>
          </a:prstGeom>
          <a:ln w="0">
            <a:noFill/>
          </a:ln>
        </p:spPr>
      </p:pic>
      <p:sp>
        <p:nvSpPr>
          <p:cNvPr id="179" name="Google Shape;67;p16"/>
          <p:cNvSpPr/>
          <p:nvPr/>
        </p:nvSpPr>
        <p:spPr>
          <a:xfrm>
            <a:off x="0" y="4810320"/>
            <a:ext cx="914184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63;p16"/>
          <p:cNvSpPr/>
          <p:nvPr/>
        </p:nvSpPr>
        <p:spPr>
          <a:xfrm>
            <a:off x="0" y="4867560"/>
            <a:ext cx="30672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160" bIns="137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431D07D3-EFD7-4E52-AE0E-DEA134523100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8720" cy="30564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240" cy="2794320"/>
          </a:xfrm>
          <a:prstGeom prst="rect">
            <a:avLst/>
          </a:prstGeom>
          <a:ln w="0">
            <a:noFill/>
          </a:ln>
        </p:spPr>
      </p:pic>
      <p:sp>
        <p:nvSpPr>
          <p:cNvPr id="185" name="Google Shape;67;p16"/>
          <p:cNvSpPr/>
          <p:nvPr/>
        </p:nvSpPr>
        <p:spPr>
          <a:xfrm>
            <a:off x="0" y="4810320"/>
            <a:ext cx="914184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CCDD63-7DDA-47D5-8EB1-CBE35E40094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C84D6A-2A1A-4093-A402-C087CDE83E2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D37272-413F-4C2C-B7F6-9514FE903C31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552B95-F3D3-433E-A9B9-DDA80CDF4BA1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09F753-EFD2-459F-A7FB-21FFCE86AF1D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952ED4-D067-49CD-8E62-BE0FB92502C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FD7D4C-1794-4AEB-9DB6-F1C5AA765FBB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37;p31" descr=""/>
          <p:cNvPicPr/>
          <p:nvPr/>
        </p:nvPicPr>
        <p:blipFill>
          <a:blip r:embed="rId1"/>
          <a:stretch/>
        </p:blipFill>
        <p:spPr>
          <a:xfrm>
            <a:off x="0" y="0"/>
            <a:ext cx="9141840" cy="5141520"/>
          </a:xfrm>
          <a:prstGeom prst="rect">
            <a:avLst/>
          </a:prstGeom>
          <a:ln w="0">
            <a:noFill/>
          </a:ln>
        </p:spPr>
      </p:pic>
      <p:grpSp>
        <p:nvGrpSpPr>
          <p:cNvPr id="189" name="Google Shape;138;p31"/>
          <p:cNvGrpSpPr/>
          <p:nvPr/>
        </p:nvGrpSpPr>
        <p:grpSpPr>
          <a:xfrm>
            <a:off x="0" y="4044960"/>
            <a:ext cx="9141840" cy="978840"/>
            <a:chOff x="0" y="4044960"/>
            <a:chExt cx="9141840" cy="978840"/>
          </a:xfrm>
        </p:grpSpPr>
        <p:pic>
          <p:nvPicPr>
            <p:cNvPr id="190" name="Google Shape;139;p31" descr=""/>
            <p:cNvPicPr/>
            <p:nvPr/>
          </p:nvPicPr>
          <p:blipFill>
            <a:blip r:embed="rId2"/>
            <a:stretch/>
          </p:blipFill>
          <p:spPr>
            <a:xfrm>
              <a:off x="268560" y="4044960"/>
              <a:ext cx="1631880" cy="565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1" name="Google Shape;140;p31"/>
            <p:cNvSpPr/>
            <p:nvPr/>
          </p:nvSpPr>
          <p:spPr>
            <a:xfrm>
              <a:off x="0" y="4810320"/>
              <a:ext cx="9141840" cy="21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3640" bIns="536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7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COPYRIGHT (C) 2025, ECLIPSE FOUNDATION</a:t>
              </a:r>
              <a:endParaRPr b="0" lang="pt-PT" sz="7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2" name="Google Shape;141;p31"/>
          <p:cNvSpPr/>
          <p:nvPr/>
        </p:nvSpPr>
        <p:spPr>
          <a:xfrm>
            <a:off x="1924200" y="1148760"/>
            <a:ext cx="7610760" cy="20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ee0c90"/>
                </a:solidFill>
                <a:latin typeface="Audiowide"/>
                <a:ea typeface="Audiowide"/>
              </a:rPr>
              <a:t>Chapter III - 2025</a:t>
            </a:r>
            <a:endParaRPr b="0" lang="pt-PT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190;p38" descr=""/>
          <p:cNvPicPr/>
          <p:nvPr/>
        </p:nvPicPr>
        <p:blipFill>
          <a:blip r:embed="rId1"/>
          <a:stretch/>
        </p:blipFill>
        <p:spPr>
          <a:xfrm flipH="1">
            <a:off x="2160" y="159480"/>
            <a:ext cx="1260000" cy="609840"/>
          </a:xfrm>
          <a:prstGeom prst="rect">
            <a:avLst/>
          </a:prstGeom>
          <a:ln w="0">
            <a:noFill/>
          </a:ln>
        </p:spPr>
      </p:pic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1680" cy="48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Business Model * Plan &amp; Funds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Google Shape;192;p38"/>
          <p:cNvSpPr/>
          <p:nvPr/>
        </p:nvSpPr>
        <p:spPr>
          <a:xfrm>
            <a:off x="657720" y="1132560"/>
            <a:ext cx="7684920" cy="31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As true SDVs are still in progress and there aren’t many brands selling them, offering it as a downloadable app is still not feasible.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However, the algorythm can be prepared and improved with the scope of offering the solution as an add on/concept for the main manufacturers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Funds would be used to further develop and improve the app, as well as creating awareness, its own place on the market, and offer the algorythm as a library/feature to be implemented on each brand own vehicle.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000" cy="55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197;p39" descr=""/>
          <p:cNvPicPr/>
          <p:nvPr/>
        </p:nvPicPr>
        <p:blipFill>
          <a:blip r:embed="rId1"/>
          <a:stretch/>
        </p:blipFill>
        <p:spPr>
          <a:xfrm flipH="1">
            <a:off x="2160" y="159480"/>
            <a:ext cx="1260000" cy="609840"/>
          </a:xfrm>
          <a:prstGeom prst="rect">
            <a:avLst/>
          </a:prstGeom>
          <a:ln w="0">
            <a:noFill/>
          </a:ln>
        </p:spPr>
      </p:pic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1680" cy="48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Contact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Google Shape;199;p39"/>
          <p:cNvSpPr/>
          <p:nvPr/>
        </p:nvSpPr>
        <p:spPr>
          <a:xfrm>
            <a:off x="657720" y="1132560"/>
            <a:ext cx="7684920" cy="31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Ana Dias – ana.dias@criticalsoftware.com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André Novo – andre.novo@criticalsoftware.com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Danilo Margarido – danilo.margarido@criticalsoftware.com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João Ferreira – joao.c.ferreira@criticalsoftware.com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Jorge Nunes – jorge.nunes@criticalsoftware.com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000" cy="55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04;p40" descr=""/>
          <p:cNvPicPr/>
          <p:nvPr/>
        </p:nvPicPr>
        <p:blipFill>
          <a:blip r:embed="rId1"/>
          <a:stretch/>
        </p:blipFill>
        <p:spPr>
          <a:xfrm>
            <a:off x="0" y="0"/>
            <a:ext cx="9141840" cy="5141520"/>
          </a:xfrm>
          <a:prstGeom prst="rect">
            <a:avLst/>
          </a:prstGeom>
          <a:ln w="0">
            <a:noFill/>
          </a:ln>
        </p:spPr>
      </p:pic>
      <p:grpSp>
        <p:nvGrpSpPr>
          <p:cNvPr id="237" name="Google Shape;205;p40"/>
          <p:cNvGrpSpPr/>
          <p:nvPr/>
        </p:nvGrpSpPr>
        <p:grpSpPr>
          <a:xfrm>
            <a:off x="0" y="4044960"/>
            <a:ext cx="9141840" cy="978840"/>
            <a:chOff x="0" y="4044960"/>
            <a:chExt cx="9141840" cy="978840"/>
          </a:xfrm>
        </p:grpSpPr>
        <p:pic>
          <p:nvPicPr>
            <p:cNvPr id="238" name="Google Shape;206;p40" descr=""/>
            <p:cNvPicPr/>
            <p:nvPr/>
          </p:nvPicPr>
          <p:blipFill>
            <a:blip r:embed="rId2"/>
            <a:stretch/>
          </p:blipFill>
          <p:spPr>
            <a:xfrm>
              <a:off x="268560" y="4044960"/>
              <a:ext cx="1631880" cy="565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9" name="Google Shape;207;p40"/>
            <p:cNvSpPr/>
            <p:nvPr/>
          </p:nvSpPr>
          <p:spPr>
            <a:xfrm>
              <a:off x="0" y="4810320"/>
              <a:ext cx="9141840" cy="21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3640" bIns="536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7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COPYRIGHT (C) 2025, ECLIPSE FOUNDATION</a:t>
              </a:r>
              <a:endParaRPr b="0" lang="pt-PT" sz="7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0" name="Google Shape;208;p40"/>
          <p:cNvSpPr/>
          <p:nvPr/>
        </p:nvSpPr>
        <p:spPr>
          <a:xfrm>
            <a:off x="0" y="2073240"/>
            <a:ext cx="9141840" cy="20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latin typeface="Audiowide"/>
                <a:ea typeface="Audiowide"/>
              </a:rPr>
              <a:t>Thank You</a:t>
            </a:r>
            <a:endParaRPr b="0" lang="pt-PT" sz="5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udiowide"/>
                <a:ea typeface="Audiowide"/>
              </a:rPr>
              <a:t>Critical Minds. Critical Code. Criticallities.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udiowide"/>
                <a:ea typeface="Audiowide"/>
              </a:rPr>
              <a:t>A courtesy of Critical Software.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46;p32" descr=""/>
          <p:cNvPicPr/>
          <p:nvPr/>
        </p:nvPicPr>
        <p:blipFill>
          <a:blip r:embed="rId1"/>
          <a:stretch/>
        </p:blipFill>
        <p:spPr>
          <a:xfrm>
            <a:off x="0" y="0"/>
            <a:ext cx="9141840" cy="5141520"/>
          </a:xfrm>
          <a:prstGeom prst="rect">
            <a:avLst/>
          </a:prstGeom>
          <a:ln w="0">
            <a:noFill/>
          </a:ln>
        </p:spPr>
      </p:pic>
      <p:grpSp>
        <p:nvGrpSpPr>
          <p:cNvPr id="194" name="Google Shape;147;p32"/>
          <p:cNvGrpSpPr/>
          <p:nvPr/>
        </p:nvGrpSpPr>
        <p:grpSpPr>
          <a:xfrm>
            <a:off x="0" y="4044960"/>
            <a:ext cx="9141840" cy="978840"/>
            <a:chOff x="0" y="4044960"/>
            <a:chExt cx="9141840" cy="978840"/>
          </a:xfrm>
        </p:grpSpPr>
        <p:pic>
          <p:nvPicPr>
            <p:cNvPr id="195" name="Google Shape;148;p32" descr=""/>
            <p:cNvPicPr/>
            <p:nvPr/>
          </p:nvPicPr>
          <p:blipFill>
            <a:blip r:embed="rId2"/>
            <a:stretch/>
          </p:blipFill>
          <p:spPr>
            <a:xfrm>
              <a:off x="268560" y="4044960"/>
              <a:ext cx="1631880" cy="565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6" name="Google Shape;149;p32"/>
            <p:cNvSpPr/>
            <p:nvPr/>
          </p:nvSpPr>
          <p:spPr>
            <a:xfrm>
              <a:off x="0" y="4810320"/>
              <a:ext cx="9141840" cy="21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3640" bIns="536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7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COPYRIGHT (C) 2025, ECLIPSE FOUNDATION</a:t>
              </a:r>
              <a:endParaRPr b="0" lang="pt-PT" sz="7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7" name="Google Shape;150;p32"/>
          <p:cNvSpPr/>
          <p:nvPr/>
        </p:nvSpPr>
        <p:spPr>
          <a:xfrm>
            <a:off x="0" y="2225880"/>
            <a:ext cx="9141840" cy="20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Audiowide"/>
                <a:ea typeface="Audiowide"/>
              </a:rPr>
              <a:t>PITCHING SESSION</a:t>
            </a:r>
            <a:br>
              <a:rPr sz="4000"/>
            </a:br>
            <a:r>
              <a:rPr b="0" i="1" lang="en" sz="4000" spc="-1" strike="noStrike">
                <a:solidFill>
                  <a:srgbClr val="ffffff"/>
                </a:solidFill>
                <a:latin typeface="Audiowide"/>
                <a:ea typeface="Audiowide"/>
              </a:rPr>
              <a:t>Criticallities</a:t>
            </a:r>
            <a:endParaRPr b="0" lang="pt-PT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55;p33" descr=""/>
          <p:cNvPicPr/>
          <p:nvPr/>
        </p:nvPicPr>
        <p:blipFill>
          <a:blip r:embed="rId1"/>
          <a:stretch/>
        </p:blipFill>
        <p:spPr>
          <a:xfrm flipH="1">
            <a:off x="2160" y="159480"/>
            <a:ext cx="1260000" cy="609840"/>
          </a:xfrm>
          <a:prstGeom prst="rect">
            <a:avLst/>
          </a:prstGeom>
          <a:ln w="0">
            <a:noFill/>
          </a:ln>
        </p:spPr>
      </p:pic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1680" cy="48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Plan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Google Shape;157;p33"/>
          <p:cNvSpPr/>
          <p:nvPr/>
        </p:nvSpPr>
        <p:spPr>
          <a:xfrm>
            <a:off x="657720" y="1132560"/>
            <a:ext cx="7684920" cy="31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Our plan was to have fun and gain knowledge.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We invested a lot of time in understanding and testing the tools.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Solution and app name was chosen right after the early presentation of the challenge.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 Cruise control that would make you save fuel/energy.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000" cy="55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162;p34" descr=""/>
          <p:cNvPicPr/>
          <p:nvPr/>
        </p:nvPicPr>
        <p:blipFill>
          <a:blip r:embed="rId1"/>
          <a:stretch/>
        </p:blipFill>
        <p:spPr>
          <a:xfrm flipH="1">
            <a:off x="2160" y="159480"/>
            <a:ext cx="1260000" cy="609840"/>
          </a:xfrm>
          <a:prstGeom prst="rect">
            <a:avLst/>
          </a:prstGeom>
          <a:ln w="0">
            <a:noFill/>
          </a:ln>
        </p:spPr>
      </p:pic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1680" cy="48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Team and Structure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164;p34"/>
          <p:cNvSpPr/>
          <p:nvPr/>
        </p:nvSpPr>
        <p:spPr>
          <a:xfrm>
            <a:off x="657720" y="1132560"/>
            <a:ext cx="7684920" cy="31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Our team was chosen to lead our younger members to reach to their peak in a shorter amount of time.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Gain experience when the stress is high and time is short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-Without any impact on productivity, quality or safety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000" cy="55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169;p35" descr=""/>
          <p:cNvPicPr/>
          <p:nvPr/>
        </p:nvPicPr>
        <p:blipFill>
          <a:blip r:embed="rId1"/>
          <a:stretch/>
        </p:blipFill>
        <p:spPr>
          <a:xfrm flipH="1">
            <a:off x="2160" y="159480"/>
            <a:ext cx="1260000" cy="609840"/>
          </a:xfrm>
          <a:prstGeom prst="rect">
            <a:avLst/>
          </a:prstGeom>
          <a:ln w="0">
            <a:noFill/>
          </a:ln>
        </p:spPr>
      </p:pic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1680" cy="48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Product / Service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Google Shape;171;p35"/>
          <p:cNvSpPr/>
          <p:nvPr/>
        </p:nvSpPr>
        <p:spPr>
          <a:xfrm>
            <a:off x="657720" y="1132560"/>
            <a:ext cx="7684920" cy="31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JACCUS – Just Another Cruise Control Usefull System.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 cruise control that keeps an average speed: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</a:t>
            </a:r>
            <a:r>
              <a:rPr b="1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increased energy saving =&gt; bigger authonomy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-bigger delta in max/min speed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-smoother speed change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-increased confort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000" cy="55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169;p 1" descr=""/>
          <p:cNvPicPr/>
          <p:nvPr/>
        </p:nvPicPr>
        <p:blipFill>
          <a:blip r:embed="rId1"/>
          <a:stretch/>
        </p:blipFill>
        <p:spPr>
          <a:xfrm flipH="1">
            <a:off x="2160" y="159480"/>
            <a:ext cx="1260000" cy="609840"/>
          </a:xfrm>
          <a:prstGeom prst="rect">
            <a:avLst/>
          </a:prstGeom>
          <a:ln w="0"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1680" cy="48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Product / Service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Google Shape;171;p 2"/>
          <p:cNvSpPr/>
          <p:nvPr/>
        </p:nvSpPr>
        <p:spPr>
          <a:xfrm>
            <a:off x="657720" y="1132560"/>
            <a:ext cx="7684920" cy="31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000" cy="555120"/>
          </a:xfrm>
          <a:prstGeom prst="rect">
            <a:avLst/>
          </a:prstGeom>
          <a:ln w="0"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1644840" y="941040"/>
            <a:ext cx="5723640" cy="338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169;p 3" descr=""/>
          <p:cNvPicPr/>
          <p:nvPr/>
        </p:nvPicPr>
        <p:blipFill>
          <a:blip r:embed="rId1"/>
          <a:stretch/>
        </p:blipFill>
        <p:spPr>
          <a:xfrm flipH="1">
            <a:off x="2160" y="159480"/>
            <a:ext cx="1260000" cy="609840"/>
          </a:xfrm>
          <a:prstGeom prst="rect">
            <a:avLst/>
          </a:prstGeom>
          <a:ln w="0">
            <a:noFill/>
          </a:ln>
        </p:spPr>
      </p:pic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1680" cy="48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Product / Service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Google Shape;171;p 4"/>
          <p:cNvSpPr/>
          <p:nvPr/>
        </p:nvSpPr>
        <p:spPr>
          <a:xfrm>
            <a:off x="657720" y="1132560"/>
            <a:ext cx="7684920" cy="31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000" cy="555120"/>
          </a:xfrm>
          <a:prstGeom prst="rect">
            <a:avLst/>
          </a:prstGeom>
          <a:ln w="0">
            <a:noFill/>
          </a:ln>
        </p:spPr>
      </p:pic>
      <p:pic>
        <p:nvPicPr>
          <p:cNvPr id="219" name="" descr=""/>
          <p:cNvPicPr/>
          <p:nvPr/>
        </p:nvPicPr>
        <p:blipFill>
          <a:blip r:embed="rId3"/>
          <a:stretch/>
        </p:blipFill>
        <p:spPr>
          <a:xfrm>
            <a:off x="1684080" y="1132560"/>
            <a:ext cx="5584320" cy="34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176;p36" descr=""/>
          <p:cNvPicPr/>
          <p:nvPr/>
        </p:nvPicPr>
        <p:blipFill>
          <a:blip r:embed="rId1"/>
          <a:stretch/>
        </p:blipFill>
        <p:spPr>
          <a:xfrm flipH="1">
            <a:off x="2160" y="159480"/>
            <a:ext cx="1260000" cy="609840"/>
          </a:xfrm>
          <a:prstGeom prst="rect">
            <a:avLst/>
          </a:prstGeom>
          <a:ln w="0">
            <a:noFill/>
          </a:ln>
        </p:spPr>
      </p:pic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1680" cy="48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Added Value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Google Shape;178;p36"/>
          <p:cNvSpPr/>
          <p:nvPr/>
        </p:nvSpPr>
        <p:spPr>
          <a:xfrm>
            <a:off x="657720" y="1132560"/>
            <a:ext cx="7684920" cy="31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The added value is to increase the authonomy of vehicles without compromising the total travel time.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Independent of the engine: electric or ICU.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In the best of our knowledge, no Cruise Control System considers this hypothesis.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000" cy="55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183;p37" descr=""/>
          <p:cNvPicPr/>
          <p:nvPr/>
        </p:nvPicPr>
        <p:blipFill>
          <a:blip r:embed="rId1"/>
          <a:stretch/>
        </p:blipFill>
        <p:spPr>
          <a:xfrm flipH="1">
            <a:off x="2160" y="159480"/>
            <a:ext cx="1260000" cy="609840"/>
          </a:xfrm>
          <a:prstGeom prst="rect">
            <a:avLst/>
          </a:prstGeom>
          <a:ln w="0">
            <a:noFill/>
          </a:ln>
        </p:spPr>
      </p:pic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1680" cy="48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Market &amp; The Competition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Google Shape;185;p37"/>
          <p:cNvSpPr/>
          <p:nvPr/>
        </p:nvSpPr>
        <p:spPr>
          <a:xfrm>
            <a:off x="657720" y="1132560"/>
            <a:ext cx="7684920" cy="31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Every one enjoys to set a speed, knowingly that it will arrive in a certain time frame, but many avoid it as it consumes more than their own speed control.</a:t>
            </a:r>
            <a:br>
              <a:rPr sz="1800"/>
            </a:br>
            <a:br>
              <a:rPr sz="1800"/>
            </a:b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he closest competitor is the adaptative cruise control who lowers the speed if a car is circulating slower in front of him. But none considers lowering the consumption...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000" cy="55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pt-PT</dc:language>
  <cp:lastModifiedBy/>
  <dcterms:modified xsi:type="dcterms:W3CDTF">2025-10-02T10:54:12Z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