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" Target="slides/slide1.xml"/><Relationship Id="rId27" Type="http://schemas.openxmlformats.org/officeDocument/2006/relationships/slide" Target="slides/slide2.xml"/><Relationship Id="rId28" Type="http://schemas.openxmlformats.org/officeDocument/2006/relationships/slide" Target="slides/slide3.xml"/><Relationship Id="rId29" Type="http://schemas.openxmlformats.org/officeDocument/2006/relationships/slide" Target="slides/slide4.xml"/><Relationship Id="rId30" Type="http://schemas.openxmlformats.org/officeDocument/2006/relationships/slide" Target="slides/slide5.xml"/><Relationship Id="rId31" Type="http://schemas.openxmlformats.org/officeDocument/2006/relationships/slide" Target="slides/slide6.xml"/><Relationship Id="rId32" Type="http://schemas.openxmlformats.org/officeDocument/2006/relationships/slide" Target="slides/slide7.xml"/><Relationship Id="rId33" Type="http://schemas.openxmlformats.org/officeDocument/2006/relationships/slide" Target="slides/slide8.xml"/><Relationship Id="rId34" Type="http://schemas.openxmlformats.org/officeDocument/2006/relationships/slide" Target="slides/slide9.xml"/><Relationship Id="rId35" Type="http://schemas.openxmlformats.org/officeDocument/2006/relationships/slide" Target="slides/slide10.xml"/><Relationship Id="rId3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E280950-CF74-4AD2-95FD-7A96BF3C7301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D64E3D10-2A78-489E-A11E-D6AE0B6FB9F2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2C46B6A-BB8A-4416-9AD6-BDD91B2E99A6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A4C5771-CCFC-4E27-BC63-C402BD10F944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5CD4BF-122A-4E7B-AF92-1EDCAED63296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70C93F-1807-4C8E-BFB2-72AEBA59BD08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B9DBE42-3FC6-4115-B614-80D89E0811EA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12B6D6-A101-4656-A951-66949891095B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6F029C9-3196-47C5-9910-0F941FD80E46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76AB99E-1D5E-4ABE-BE8B-623DE7849E71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C750F13-D0B4-4C23-B8DA-EDFDD5417022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D71575E-CA8C-4188-B01A-5D3ABD461F3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DE4D039-EC7A-489F-9331-E03611564878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0365495-555B-460A-A09C-7885B4C5EDAB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EF4179F-7E58-4CE0-AE07-9436FDC2D3B9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CA1830-D8FC-431F-A0FF-24B31D845331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63;p16"/>
          <p:cNvSpPr/>
          <p:nvPr/>
        </p:nvSpPr>
        <p:spPr>
          <a:xfrm>
            <a:off x="0" y="4867560"/>
            <a:ext cx="307800" cy="27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520" bIns="1375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49461B83-9487-45C4-9F47-21CDFC6E293D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9800" cy="306720"/>
          </a:xfrm>
          <a:prstGeom prst="rect">
            <a:avLst/>
          </a:prstGeom>
          <a:ln w="0">
            <a:noFill/>
          </a:ln>
        </p:spPr>
      </p:pic>
      <p:pic>
        <p:nvPicPr>
          <p:cNvPr id="72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4320" cy="2795400"/>
          </a:xfrm>
          <a:prstGeom prst="rect">
            <a:avLst/>
          </a:prstGeom>
          <a:ln w="0">
            <a:noFill/>
          </a:ln>
        </p:spPr>
      </p:pic>
      <p:sp>
        <p:nvSpPr>
          <p:cNvPr id="73" name="Google Shape;67;p16"/>
          <p:cNvSpPr/>
          <p:nvPr/>
        </p:nvSpPr>
        <p:spPr>
          <a:xfrm>
            <a:off x="0" y="4810320"/>
            <a:ext cx="914292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63;p16"/>
          <p:cNvSpPr/>
          <p:nvPr/>
        </p:nvSpPr>
        <p:spPr>
          <a:xfrm>
            <a:off x="0" y="4867560"/>
            <a:ext cx="307800" cy="27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520" bIns="1375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17B7221B-C8C9-4944-BE8E-B4AE39466F82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9800" cy="306720"/>
          </a:xfrm>
          <a:prstGeom prst="rect">
            <a:avLst/>
          </a:prstGeom>
          <a:ln w="0">
            <a:noFill/>
          </a:ln>
        </p:spPr>
      </p:pic>
      <p:pic>
        <p:nvPicPr>
          <p:cNvPr id="84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4320" cy="2795400"/>
          </a:xfrm>
          <a:prstGeom prst="rect">
            <a:avLst/>
          </a:prstGeom>
          <a:ln w="0">
            <a:noFill/>
          </a:ln>
        </p:spPr>
      </p:pic>
      <p:sp>
        <p:nvSpPr>
          <p:cNvPr id="85" name="Google Shape;67;p16"/>
          <p:cNvSpPr/>
          <p:nvPr/>
        </p:nvSpPr>
        <p:spPr>
          <a:xfrm>
            <a:off x="0" y="4810320"/>
            <a:ext cx="914292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63;p16"/>
          <p:cNvSpPr/>
          <p:nvPr/>
        </p:nvSpPr>
        <p:spPr>
          <a:xfrm>
            <a:off x="0" y="4867560"/>
            <a:ext cx="307800" cy="27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520" bIns="1375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0ACC2CC4-7B34-4D13-8856-34142ACB7336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9800" cy="306720"/>
          </a:xfrm>
          <a:prstGeom prst="rect">
            <a:avLst/>
          </a:prstGeom>
          <a:ln w="0">
            <a:noFill/>
          </a:ln>
        </p:spPr>
      </p:pic>
      <p:pic>
        <p:nvPicPr>
          <p:cNvPr id="96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4320" cy="2795400"/>
          </a:xfrm>
          <a:prstGeom prst="rect">
            <a:avLst/>
          </a:prstGeom>
          <a:ln w="0">
            <a:noFill/>
          </a:ln>
        </p:spPr>
      </p:pic>
      <p:sp>
        <p:nvSpPr>
          <p:cNvPr id="97" name="Google Shape;67;p16"/>
          <p:cNvSpPr/>
          <p:nvPr/>
        </p:nvSpPr>
        <p:spPr>
          <a:xfrm>
            <a:off x="0" y="4810320"/>
            <a:ext cx="914292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63;p16"/>
          <p:cNvSpPr/>
          <p:nvPr/>
        </p:nvSpPr>
        <p:spPr>
          <a:xfrm>
            <a:off x="0" y="4867560"/>
            <a:ext cx="307800" cy="27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520" bIns="1375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BF92DDF8-D5A2-43AE-B865-5789F25E1919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9800" cy="306720"/>
          </a:xfrm>
          <a:prstGeom prst="rect">
            <a:avLst/>
          </a:prstGeom>
          <a:ln w="0">
            <a:noFill/>
          </a:ln>
        </p:spPr>
      </p:pic>
      <p:pic>
        <p:nvPicPr>
          <p:cNvPr id="108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4320" cy="2795400"/>
          </a:xfrm>
          <a:prstGeom prst="rect">
            <a:avLst/>
          </a:prstGeom>
          <a:ln w="0">
            <a:noFill/>
          </a:ln>
        </p:spPr>
      </p:pic>
      <p:sp>
        <p:nvSpPr>
          <p:cNvPr id="109" name="Google Shape;67;p16"/>
          <p:cNvSpPr/>
          <p:nvPr/>
        </p:nvSpPr>
        <p:spPr>
          <a:xfrm>
            <a:off x="0" y="4810320"/>
            <a:ext cx="914292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63;p16"/>
          <p:cNvSpPr/>
          <p:nvPr/>
        </p:nvSpPr>
        <p:spPr>
          <a:xfrm>
            <a:off x="0" y="4867560"/>
            <a:ext cx="307800" cy="27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520" bIns="1375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A4578CDB-FFCB-4647-A419-21AE043DC32A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9800" cy="306720"/>
          </a:xfrm>
          <a:prstGeom prst="rect">
            <a:avLst/>
          </a:prstGeom>
          <a:ln w="0">
            <a:noFill/>
          </a:ln>
        </p:spPr>
      </p:pic>
      <p:pic>
        <p:nvPicPr>
          <p:cNvPr id="118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4320" cy="2795400"/>
          </a:xfrm>
          <a:prstGeom prst="rect">
            <a:avLst/>
          </a:prstGeom>
          <a:ln w="0">
            <a:noFill/>
          </a:ln>
        </p:spPr>
      </p:pic>
      <p:sp>
        <p:nvSpPr>
          <p:cNvPr id="119" name="Google Shape;67;p16"/>
          <p:cNvSpPr/>
          <p:nvPr/>
        </p:nvSpPr>
        <p:spPr>
          <a:xfrm>
            <a:off x="0" y="4810320"/>
            <a:ext cx="914292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63;p16"/>
          <p:cNvSpPr/>
          <p:nvPr/>
        </p:nvSpPr>
        <p:spPr>
          <a:xfrm>
            <a:off x="0" y="4867560"/>
            <a:ext cx="307800" cy="27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520" bIns="1375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101072FE-C699-4C64-AA59-A786546B5B74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9800" cy="306720"/>
          </a:xfrm>
          <a:prstGeom prst="rect">
            <a:avLst/>
          </a:prstGeom>
          <a:ln w="0">
            <a:noFill/>
          </a:ln>
        </p:spPr>
      </p:pic>
      <p:pic>
        <p:nvPicPr>
          <p:cNvPr id="132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4320" cy="2795400"/>
          </a:xfrm>
          <a:prstGeom prst="rect">
            <a:avLst/>
          </a:prstGeom>
          <a:ln w="0">
            <a:noFill/>
          </a:ln>
        </p:spPr>
      </p:pic>
      <p:sp>
        <p:nvSpPr>
          <p:cNvPr id="133" name="Google Shape;67;p16"/>
          <p:cNvSpPr/>
          <p:nvPr/>
        </p:nvSpPr>
        <p:spPr>
          <a:xfrm>
            <a:off x="0" y="4810320"/>
            <a:ext cx="914292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63;p16"/>
          <p:cNvSpPr/>
          <p:nvPr/>
        </p:nvSpPr>
        <p:spPr>
          <a:xfrm>
            <a:off x="0" y="4867560"/>
            <a:ext cx="307800" cy="27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520" bIns="1375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701A6853-47A3-4CBB-A538-F852F47CF53A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9800" cy="306720"/>
          </a:xfrm>
          <a:prstGeom prst="rect">
            <a:avLst/>
          </a:prstGeom>
          <a:ln w="0">
            <a:noFill/>
          </a:ln>
        </p:spPr>
      </p:pic>
      <p:pic>
        <p:nvPicPr>
          <p:cNvPr id="136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4320" cy="2795400"/>
          </a:xfrm>
          <a:prstGeom prst="rect">
            <a:avLst/>
          </a:prstGeom>
          <a:ln w="0">
            <a:noFill/>
          </a:ln>
        </p:spPr>
      </p:pic>
      <p:sp>
        <p:nvSpPr>
          <p:cNvPr id="137" name="Google Shape;67;p16"/>
          <p:cNvSpPr/>
          <p:nvPr/>
        </p:nvSpPr>
        <p:spPr>
          <a:xfrm>
            <a:off x="0" y="4810320"/>
            <a:ext cx="914292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F4530E2-3048-45F1-A327-6AB85FEBCEDF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63;p16"/>
          <p:cNvSpPr/>
          <p:nvPr/>
        </p:nvSpPr>
        <p:spPr>
          <a:xfrm>
            <a:off x="0" y="4867560"/>
            <a:ext cx="307800" cy="27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520" bIns="1375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D600EF2A-2240-4F31-8000-D8F559C60005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9800" cy="306720"/>
          </a:xfrm>
          <a:prstGeom prst="rect">
            <a:avLst/>
          </a:prstGeom>
          <a:ln w="0">
            <a:noFill/>
          </a:ln>
        </p:spPr>
      </p:pic>
      <p:pic>
        <p:nvPicPr>
          <p:cNvPr id="142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4320" cy="2795400"/>
          </a:xfrm>
          <a:prstGeom prst="rect">
            <a:avLst/>
          </a:prstGeom>
          <a:ln w="0">
            <a:noFill/>
          </a:ln>
        </p:spPr>
      </p:pic>
      <p:sp>
        <p:nvSpPr>
          <p:cNvPr id="143" name="Google Shape;67;p16"/>
          <p:cNvSpPr/>
          <p:nvPr/>
        </p:nvSpPr>
        <p:spPr>
          <a:xfrm>
            <a:off x="0" y="4810320"/>
            <a:ext cx="914292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63;p16"/>
          <p:cNvSpPr/>
          <p:nvPr/>
        </p:nvSpPr>
        <p:spPr>
          <a:xfrm>
            <a:off x="0" y="4867560"/>
            <a:ext cx="307800" cy="27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520" bIns="1375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BF39FF79-D4C7-4AEF-933B-EBB50D421BAE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9800" cy="306720"/>
          </a:xfrm>
          <a:prstGeom prst="rect">
            <a:avLst/>
          </a:prstGeom>
          <a:ln w="0">
            <a:noFill/>
          </a:ln>
        </p:spPr>
      </p:pic>
      <p:pic>
        <p:nvPicPr>
          <p:cNvPr id="150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4320" cy="2795400"/>
          </a:xfrm>
          <a:prstGeom prst="rect">
            <a:avLst/>
          </a:prstGeom>
          <a:ln w="0">
            <a:noFill/>
          </a:ln>
        </p:spPr>
      </p:pic>
      <p:sp>
        <p:nvSpPr>
          <p:cNvPr id="151" name="Google Shape;67;p16"/>
          <p:cNvSpPr/>
          <p:nvPr/>
        </p:nvSpPr>
        <p:spPr>
          <a:xfrm>
            <a:off x="0" y="4810320"/>
            <a:ext cx="914292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4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63;p16"/>
          <p:cNvSpPr/>
          <p:nvPr/>
        </p:nvSpPr>
        <p:spPr>
          <a:xfrm>
            <a:off x="0" y="4867560"/>
            <a:ext cx="307800" cy="27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520" bIns="1375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B7311ED5-679A-4B5E-BF33-D496209F9A49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9800" cy="306720"/>
          </a:xfrm>
          <a:prstGeom prst="rect">
            <a:avLst/>
          </a:prstGeom>
          <a:ln w="0">
            <a:noFill/>
          </a:ln>
        </p:spPr>
      </p:pic>
      <p:pic>
        <p:nvPicPr>
          <p:cNvPr id="158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4320" cy="2795400"/>
          </a:xfrm>
          <a:prstGeom prst="rect">
            <a:avLst/>
          </a:prstGeom>
          <a:ln w="0">
            <a:noFill/>
          </a:ln>
        </p:spPr>
      </p:pic>
      <p:sp>
        <p:nvSpPr>
          <p:cNvPr id="159" name="Google Shape;67;p16"/>
          <p:cNvSpPr/>
          <p:nvPr/>
        </p:nvSpPr>
        <p:spPr>
          <a:xfrm>
            <a:off x="0" y="4810320"/>
            <a:ext cx="914292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4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63;p16"/>
          <p:cNvSpPr/>
          <p:nvPr/>
        </p:nvSpPr>
        <p:spPr>
          <a:xfrm>
            <a:off x="0" y="4867560"/>
            <a:ext cx="307800" cy="27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520" bIns="1375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7EC4FB45-7BCA-41F9-9DB4-4CC35FA4126E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9800" cy="306720"/>
          </a:xfrm>
          <a:prstGeom prst="rect">
            <a:avLst/>
          </a:prstGeom>
          <a:ln w="0">
            <a:noFill/>
          </a:ln>
        </p:spPr>
      </p:pic>
      <p:pic>
        <p:nvPicPr>
          <p:cNvPr id="168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4320" cy="2795400"/>
          </a:xfrm>
          <a:prstGeom prst="rect">
            <a:avLst/>
          </a:prstGeom>
          <a:ln w="0">
            <a:noFill/>
          </a:ln>
        </p:spPr>
      </p:pic>
      <p:sp>
        <p:nvSpPr>
          <p:cNvPr id="169" name="Google Shape;67;p16"/>
          <p:cNvSpPr/>
          <p:nvPr/>
        </p:nvSpPr>
        <p:spPr>
          <a:xfrm>
            <a:off x="0" y="4810320"/>
            <a:ext cx="914292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4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63;p16"/>
          <p:cNvSpPr/>
          <p:nvPr/>
        </p:nvSpPr>
        <p:spPr>
          <a:xfrm>
            <a:off x="0" y="4867560"/>
            <a:ext cx="307800" cy="27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520" bIns="1375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2AC19A25-6A43-4076-B204-5B306BFCBC69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9800" cy="306720"/>
          </a:xfrm>
          <a:prstGeom prst="rect">
            <a:avLst/>
          </a:prstGeom>
          <a:ln w="0">
            <a:noFill/>
          </a:ln>
        </p:spPr>
      </p:pic>
      <p:pic>
        <p:nvPicPr>
          <p:cNvPr id="174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4320" cy="2795400"/>
          </a:xfrm>
          <a:prstGeom prst="rect">
            <a:avLst/>
          </a:prstGeom>
          <a:ln w="0">
            <a:noFill/>
          </a:ln>
        </p:spPr>
      </p:pic>
      <p:sp>
        <p:nvSpPr>
          <p:cNvPr id="175" name="Google Shape;67;p16"/>
          <p:cNvSpPr/>
          <p:nvPr/>
        </p:nvSpPr>
        <p:spPr>
          <a:xfrm>
            <a:off x="0" y="4810320"/>
            <a:ext cx="914292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6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7940313-D7A6-4192-841C-D7A5848F53FE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8E2F44E-2E62-4BA0-81E8-C9F0651207FE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A913AF-219D-416F-8B37-EA2347A7A8D6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94533F2-D643-49BE-91B2-B025662C42C0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0929045-E9FB-4B0E-B5EF-84FC4A67D246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E6C4D4-8EBF-4372-98CB-730DC4CA0700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A89C53-0A0E-43C6-A9AD-C54BDEB9399A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37;p31" descr=""/>
          <p:cNvPicPr/>
          <p:nvPr/>
        </p:nvPicPr>
        <p:blipFill>
          <a:blip r:embed="rId1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 w="0">
            <a:noFill/>
          </a:ln>
        </p:spPr>
      </p:pic>
      <p:grpSp>
        <p:nvGrpSpPr>
          <p:cNvPr id="177" name="Google Shape;138;p31"/>
          <p:cNvGrpSpPr/>
          <p:nvPr/>
        </p:nvGrpSpPr>
        <p:grpSpPr>
          <a:xfrm>
            <a:off x="0" y="4044960"/>
            <a:ext cx="9142920" cy="978840"/>
            <a:chOff x="0" y="4044960"/>
            <a:chExt cx="9142920" cy="978840"/>
          </a:xfrm>
        </p:grpSpPr>
        <p:pic>
          <p:nvPicPr>
            <p:cNvPr id="178" name="Google Shape;139;p31" descr=""/>
            <p:cNvPicPr/>
            <p:nvPr/>
          </p:nvPicPr>
          <p:blipFill>
            <a:blip r:embed="rId2"/>
            <a:stretch/>
          </p:blipFill>
          <p:spPr>
            <a:xfrm>
              <a:off x="268560" y="4044960"/>
              <a:ext cx="1632960" cy="567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9" name="Google Shape;140;p31"/>
            <p:cNvSpPr/>
            <p:nvPr/>
          </p:nvSpPr>
          <p:spPr>
            <a:xfrm>
              <a:off x="0" y="4810320"/>
              <a:ext cx="9142920" cy="21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3640" bIns="536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7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COPYRIGHT (C) 2025, ECLIPSE FOUNDATION</a:t>
              </a:r>
              <a:endParaRPr b="0" lang="pt-PT" sz="7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80" name="Google Shape;141;p31"/>
          <p:cNvSpPr/>
          <p:nvPr/>
        </p:nvSpPr>
        <p:spPr>
          <a:xfrm>
            <a:off x="1924200" y="1148760"/>
            <a:ext cx="7611840" cy="203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ee0c90"/>
                </a:solidFill>
                <a:latin typeface="Audiowide"/>
                <a:ea typeface="Audiowide"/>
              </a:rPr>
              <a:t>Chapter III - 2025</a:t>
            </a:r>
            <a:endParaRPr b="0" lang="pt-PT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04;p40" descr=""/>
          <p:cNvPicPr/>
          <p:nvPr/>
        </p:nvPicPr>
        <p:blipFill>
          <a:blip r:embed="rId1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 w="0">
            <a:noFill/>
          </a:ln>
        </p:spPr>
      </p:pic>
      <p:grpSp>
        <p:nvGrpSpPr>
          <p:cNvPr id="215" name="Google Shape;205;p40"/>
          <p:cNvGrpSpPr/>
          <p:nvPr/>
        </p:nvGrpSpPr>
        <p:grpSpPr>
          <a:xfrm>
            <a:off x="0" y="4044960"/>
            <a:ext cx="9142920" cy="978840"/>
            <a:chOff x="0" y="4044960"/>
            <a:chExt cx="9142920" cy="978840"/>
          </a:xfrm>
        </p:grpSpPr>
        <p:pic>
          <p:nvPicPr>
            <p:cNvPr id="216" name="Google Shape;206;p40" descr=""/>
            <p:cNvPicPr/>
            <p:nvPr/>
          </p:nvPicPr>
          <p:blipFill>
            <a:blip r:embed="rId2"/>
            <a:stretch/>
          </p:blipFill>
          <p:spPr>
            <a:xfrm>
              <a:off x="268560" y="4044960"/>
              <a:ext cx="1632960" cy="567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17" name="Google Shape;207;p40"/>
            <p:cNvSpPr/>
            <p:nvPr/>
          </p:nvSpPr>
          <p:spPr>
            <a:xfrm>
              <a:off x="0" y="4810320"/>
              <a:ext cx="9142920" cy="21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3640" bIns="536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7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COPYRIGHT (C) 2025, ECLIPSE FOUNDATION</a:t>
              </a:r>
              <a:endParaRPr b="0" lang="pt-PT" sz="7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8" name="Google Shape;208;p40"/>
          <p:cNvSpPr/>
          <p:nvPr/>
        </p:nvSpPr>
        <p:spPr>
          <a:xfrm>
            <a:off x="0" y="2073240"/>
            <a:ext cx="9142920" cy="203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rgbClr val="ffffff"/>
                </a:solidFill>
                <a:latin typeface="Audiowide"/>
                <a:ea typeface="Audiowide"/>
              </a:rPr>
              <a:t>Thank You</a:t>
            </a:r>
            <a:endParaRPr b="0" lang="pt-PT" sz="5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udiowide"/>
                <a:ea typeface="Audiowide"/>
              </a:rPr>
              <a:t>Critical Minds. Critical Code. Criticallities.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udiowide"/>
                <a:ea typeface="Audiowide"/>
              </a:rPr>
              <a:t>A courtesy of Critical Software.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46;p32" descr=""/>
          <p:cNvPicPr/>
          <p:nvPr/>
        </p:nvPicPr>
        <p:blipFill>
          <a:blip r:embed="rId1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 w="0">
            <a:noFill/>
          </a:ln>
        </p:spPr>
      </p:pic>
      <p:grpSp>
        <p:nvGrpSpPr>
          <p:cNvPr id="182" name="Google Shape;147;p32"/>
          <p:cNvGrpSpPr/>
          <p:nvPr/>
        </p:nvGrpSpPr>
        <p:grpSpPr>
          <a:xfrm>
            <a:off x="0" y="4044960"/>
            <a:ext cx="9142920" cy="978840"/>
            <a:chOff x="0" y="4044960"/>
            <a:chExt cx="9142920" cy="978840"/>
          </a:xfrm>
        </p:grpSpPr>
        <p:pic>
          <p:nvPicPr>
            <p:cNvPr id="183" name="Google Shape;148;p32" descr=""/>
            <p:cNvPicPr/>
            <p:nvPr/>
          </p:nvPicPr>
          <p:blipFill>
            <a:blip r:embed="rId2"/>
            <a:stretch/>
          </p:blipFill>
          <p:spPr>
            <a:xfrm>
              <a:off x="268560" y="4044960"/>
              <a:ext cx="1632960" cy="567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4" name="Google Shape;149;p32"/>
            <p:cNvSpPr/>
            <p:nvPr/>
          </p:nvSpPr>
          <p:spPr>
            <a:xfrm>
              <a:off x="0" y="4810320"/>
              <a:ext cx="9142920" cy="21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3640" bIns="536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7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COPYRIGHT (C) 2025, ECLIPSE FOUNDATION</a:t>
              </a:r>
              <a:endParaRPr b="0" lang="pt-PT" sz="7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85" name="Google Shape;150;p32"/>
          <p:cNvSpPr/>
          <p:nvPr/>
        </p:nvSpPr>
        <p:spPr>
          <a:xfrm>
            <a:off x="0" y="2225880"/>
            <a:ext cx="9142920" cy="203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ffffff"/>
                </a:solidFill>
                <a:latin typeface="Audiowide"/>
                <a:ea typeface="Audiowide"/>
              </a:rPr>
              <a:t>PITCHING SESSION</a:t>
            </a:r>
            <a:br>
              <a:rPr sz="4000"/>
            </a:br>
            <a:r>
              <a:rPr b="0" i="1" lang="en" sz="4000" spc="-1" strike="noStrike">
                <a:solidFill>
                  <a:srgbClr val="ffffff"/>
                </a:solidFill>
                <a:latin typeface="Audiowide"/>
                <a:ea typeface="Audiowide"/>
              </a:rPr>
              <a:t>Criticallities</a:t>
            </a:r>
            <a:endParaRPr b="0" lang="pt-PT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55;p33" descr=""/>
          <p:cNvPicPr/>
          <p:nvPr/>
        </p:nvPicPr>
        <p:blipFill>
          <a:blip r:embed="rId1"/>
          <a:stretch/>
        </p:blipFill>
        <p:spPr>
          <a:xfrm flipH="1">
            <a:off x="1080" y="159480"/>
            <a:ext cx="1261080" cy="610920"/>
          </a:xfrm>
          <a:prstGeom prst="rect">
            <a:avLst/>
          </a:prstGeom>
          <a:ln w="0">
            <a:noFill/>
          </a:ln>
        </p:spPr>
      </p:pic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2760" cy="48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The Plan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Google Shape;157;p33"/>
          <p:cNvSpPr/>
          <p:nvPr/>
        </p:nvSpPr>
        <p:spPr>
          <a:xfrm>
            <a:off x="657720" y="1132560"/>
            <a:ext cx="7686000" cy="31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Our plan was to have fun and gain knowledge. 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We invested a lot of time in understanding and testing the tools. 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Solution and app name was chosen right after the early presentation of the challenge.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A Cruise control that would make you save fuel/energy.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2"/>
          <a:stretch/>
        </p:blipFill>
        <p:spPr>
          <a:xfrm>
            <a:off x="280800" y="4486680"/>
            <a:ext cx="1243080" cy="55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62;p34" descr=""/>
          <p:cNvPicPr/>
          <p:nvPr/>
        </p:nvPicPr>
        <p:blipFill>
          <a:blip r:embed="rId1"/>
          <a:stretch/>
        </p:blipFill>
        <p:spPr>
          <a:xfrm flipH="1">
            <a:off x="1080" y="159480"/>
            <a:ext cx="1261080" cy="610920"/>
          </a:xfrm>
          <a:prstGeom prst="rect">
            <a:avLst/>
          </a:prstGeom>
          <a:ln w="0">
            <a:noFill/>
          </a:ln>
        </p:spPr>
      </p:pic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2760" cy="48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Team and Structure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Google Shape;164;p34"/>
          <p:cNvSpPr/>
          <p:nvPr/>
        </p:nvSpPr>
        <p:spPr>
          <a:xfrm>
            <a:off x="657720" y="1132560"/>
            <a:ext cx="7686000" cy="31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Our team was chosen to lead our younger members to reach to their peak in a shorter amount of time.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Gain experience when the stress is high and time is short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-Without any impact on productivity, quality or safety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2"/>
          <a:stretch/>
        </p:blipFill>
        <p:spPr>
          <a:xfrm>
            <a:off x="280800" y="4486680"/>
            <a:ext cx="1243080" cy="55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69;p35" descr=""/>
          <p:cNvPicPr/>
          <p:nvPr/>
        </p:nvPicPr>
        <p:blipFill>
          <a:blip r:embed="rId1"/>
          <a:stretch/>
        </p:blipFill>
        <p:spPr>
          <a:xfrm flipH="1">
            <a:off x="1080" y="159480"/>
            <a:ext cx="1261080" cy="610920"/>
          </a:xfrm>
          <a:prstGeom prst="rect">
            <a:avLst/>
          </a:prstGeom>
          <a:ln w="0">
            <a:noFill/>
          </a:ln>
        </p:spPr>
      </p:pic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2760" cy="48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The Product / Service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Google Shape;171;p35"/>
          <p:cNvSpPr/>
          <p:nvPr/>
        </p:nvSpPr>
        <p:spPr>
          <a:xfrm>
            <a:off x="657720" y="1132560"/>
            <a:ext cx="7686000" cy="31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JACCUS – Just Another Cruise Control Usefull System.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A cruise control that keeps an average speed: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-</a:t>
            </a:r>
            <a:r>
              <a:rPr b="1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increased energy saving =&gt; bigger authonomy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-bigger delta in max/min speed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-smoother speed change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-increased confort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280800" y="4486680"/>
            <a:ext cx="1243080" cy="55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76;p36" descr=""/>
          <p:cNvPicPr/>
          <p:nvPr/>
        </p:nvPicPr>
        <p:blipFill>
          <a:blip r:embed="rId1"/>
          <a:stretch/>
        </p:blipFill>
        <p:spPr>
          <a:xfrm flipH="1">
            <a:off x="1080" y="159480"/>
            <a:ext cx="1261080" cy="610920"/>
          </a:xfrm>
          <a:prstGeom prst="rect">
            <a:avLst/>
          </a:prstGeom>
          <a:ln w="0">
            <a:noFill/>
          </a:ln>
        </p:spPr>
      </p:pic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2760" cy="48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The Added Value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Google Shape;178;p36"/>
          <p:cNvSpPr/>
          <p:nvPr/>
        </p:nvSpPr>
        <p:spPr>
          <a:xfrm>
            <a:off x="657720" y="1132560"/>
            <a:ext cx="7686000" cy="31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The added value is to increase the authonomy of vehicles without compromising the total travel time.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Independent of the engine: electric or ICU.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In the best of our knowledge, no Cruise Control System considers this hypothesis. 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280800" y="4486680"/>
            <a:ext cx="1243080" cy="55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183;p37" descr=""/>
          <p:cNvPicPr/>
          <p:nvPr/>
        </p:nvPicPr>
        <p:blipFill>
          <a:blip r:embed="rId1"/>
          <a:stretch/>
        </p:blipFill>
        <p:spPr>
          <a:xfrm flipH="1">
            <a:off x="1080" y="159480"/>
            <a:ext cx="1261080" cy="610920"/>
          </a:xfrm>
          <a:prstGeom prst="rect">
            <a:avLst/>
          </a:prstGeom>
          <a:ln w="0">
            <a:noFill/>
          </a:ln>
        </p:spPr>
      </p:pic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2760" cy="48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The Market &amp; The Competition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Google Shape;185;p37"/>
          <p:cNvSpPr/>
          <p:nvPr/>
        </p:nvSpPr>
        <p:spPr>
          <a:xfrm>
            <a:off x="657720" y="1132560"/>
            <a:ext cx="7686000" cy="31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Every one enjoys to set a speed, knowingly that it will arrive in a certain time frame, but many avoid it as it consumes more than their own speed control.</a:t>
            </a:r>
            <a:br>
              <a:rPr sz="1800"/>
            </a:br>
            <a:br>
              <a:rPr sz="1800"/>
            </a:b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he closest competitor is the adaptative cruise control who lowers the speed if a car is circulating slower in front of him. But none considers lowering the consumption...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2"/>
          <a:stretch/>
        </p:blipFill>
        <p:spPr>
          <a:xfrm>
            <a:off x="280800" y="4486680"/>
            <a:ext cx="1243080" cy="55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190;p38" descr=""/>
          <p:cNvPicPr/>
          <p:nvPr/>
        </p:nvPicPr>
        <p:blipFill>
          <a:blip r:embed="rId1"/>
          <a:stretch/>
        </p:blipFill>
        <p:spPr>
          <a:xfrm flipH="1">
            <a:off x="1080" y="159480"/>
            <a:ext cx="1261080" cy="610920"/>
          </a:xfrm>
          <a:prstGeom prst="rect">
            <a:avLst/>
          </a:prstGeom>
          <a:ln w="0">
            <a:noFill/>
          </a:ln>
        </p:spPr>
      </p:pic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2760" cy="48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Business Model * Plan &amp; Funds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Google Shape;192;p38"/>
          <p:cNvSpPr/>
          <p:nvPr/>
        </p:nvSpPr>
        <p:spPr>
          <a:xfrm>
            <a:off x="657720" y="1132560"/>
            <a:ext cx="7686000" cy="31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As true SDVs are still in progress and there aren’t many brands selling them, offering it as a downloadable app is still not feasible. 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However, the algorythm can be prepared and improved with the scope of offering the solution as an add on/concept for the main manufacturers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Funds would be used to further develop and improve the app, as well as creating awareness, its own place on the market, and offer the algorythm as a library/feature to be implemented on each brand own vehicle.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2"/>
          <a:stretch/>
        </p:blipFill>
        <p:spPr>
          <a:xfrm>
            <a:off x="280800" y="4486680"/>
            <a:ext cx="1243080" cy="55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197;p39" descr=""/>
          <p:cNvPicPr/>
          <p:nvPr/>
        </p:nvPicPr>
        <p:blipFill>
          <a:blip r:embed="rId1"/>
          <a:stretch/>
        </p:blipFill>
        <p:spPr>
          <a:xfrm flipH="1">
            <a:off x="1080" y="159480"/>
            <a:ext cx="1261080" cy="610920"/>
          </a:xfrm>
          <a:prstGeom prst="rect">
            <a:avLst/>
          </a:prstGeom>
          <a:ln w="0">
            <a:noFill/>
          </a:ln>
        </p:spPr>
      </p:pic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2760" cy="48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Contact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Google Shape;199;p39"/>
          <p:cNvSpPr/>
          <p:nvPr/>
        </p:nvSpPr>
        <p:spPr>
          <a:xfrm>
            <a:off x="657720" y="1132560"/>
            <a:ext cx="7686000" cy="31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Ana Dias – ana.dias@criticalsoftware.com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André Novo – andre.novo@criticalsoftware.com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Danilo Margarido – danilo.margarido@criticalsoftware.com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João Ferreira – joao.c.ferreira@criticalsoftware.com 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Jorge Nunes – jorge.nunes@criticalsoftware.com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280800" y="4486680"/>
            <a:ext cx="1243080" cy="55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pt-PT</dc:language>
  <cp:lastModifiedBy/>
  <dcterms:modified xsi:type="dcterms:W3CDTF">2025-10-01T20:42:16Z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