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933060-9C36-4C2F-8886-93F624100F9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3511808-1DAB-46FA-9904-B9263E3D7AF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90ABB0-A8A7-412A-8910-4B9B839D98E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E892FA-B8F1-4349-8221-F6C14DD74BB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8CF3BE-91B6-483E-B4A4-6A214F82F6E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4750EE-85D6-4703-8081-23D696C1500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FD5896-CBB2-4100-A81E-E3098F0D86F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987EDF-96E5-41FF-9E00-777E371270C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4788B4-65C9-40EE-B496-AE9C2C87730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CEB2C3D-3134-446A-82BC-CCDB9FA7E54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FC4790-4714-4D62-8D32-327C1FC61D7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3FAB40-F879-4AD4-AD61-1DC46E0AD46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3E149E-F1C9-4BEB-A40B-42EE58327A7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57DA7-E03D-4527-A21A-21608A2D800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7BABCF-CAD6-48BC-B6CE-92CB37C4701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9A89D-C1E9-4427-90FB-964209CA918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3823F27-EA02-4F59-B71D-9EB119CCE9BB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7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79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8AD1082-4373-4E02-AC2B-D6B428233B1A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C217945-AF3D-4C05-8C51-17B7AEB5826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FEDC438-FD5D-4CD9-A21D-08E30F1F0508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3A2D511-1C05-4905-9EC6-9C4BC60C0361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51564EC-2FE4-4C0B-A535-276D34A1B80B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D0707E2-C19B-4826-9715-B3D14757FE2F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49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50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BF8B85-9E1C-418D-83A7-F00DF4E7B94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0D0A093-2782-430B-986F-A451365F2C68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55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D9C20C0-2B54-40CE-98DF-07AD5A0E98C7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93A7D90-C9ED-4D1C-99A2-2BAB1BD1FDF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C591AF6-599D-4F8D-B5DC-08081EB3487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63;p16"/>
          <p:cNvSpPr/>
          <p:nvPr/>
        </p:nvSpPr>
        <p:spPr>
          <a:xfrm>
            <a:off x="0" y="4867560"/>
            <a:ext cx="308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880" bIns="1378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090E679-4D30-4870-94F5-03BA29E9C1A2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160" cy="30708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4680" cy="2795760"/>
          </a:xfrm>
          <a:prstGeom prst="rect">
            <a:avLst/>
          </a:prstGeom>
          <a:ln w="0">
            <a:noFill/>
          </a:ln>
        </p:spPr>
      </p:pic>
      <p:sp>
        <p:nvSpPr>
          <p:cNvPr id="187" name="Google Shape;67;p16"/>
          <p:cNvSpPr/>
          <p:nvPr/>
        </p:nvSpPr>
        <p:spPr>
          <a:xfrm>
            <a:off x="0" y="4810320"/>
            <a:ext cx="914328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5D2E65-17AA-4202-9301-449FBE53DFF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8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102EB-1CC1-4984-B294-468C291D3B0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1D529B-9277-424A-B6B8-D4B1528B373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7167DD-9439-4395-B3EE-34B37C3040C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CE1EA6-94E9-466A-A20A-2DFC9CCA0C4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E602BC-31E5-4C32-85EB-F771D2FD846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BAFBCF-10C0-4F10-83DB-65E7DA00FF2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mailto:danilo.margarido@criticalsoftware.com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89" name="Google Shape;138;p31"/>
          <p:cNvGrpSpPr/>
          <p:nvPr/>
        </p:nvGrpSpPr>
        <p:grpSpPr>
          <a:xfrm>
            <a:off x="0" y="4044960"/>
            <a:ext cx="9143280" cy="978840"/>
            <a:chOff x="0" y="4044960"/>
            <a:chExt cx="9143280" cy="978840"/>
          </a:xfrm>
        </p:grpSpPr>
        <p:pic>
          <p:nvPicPr>
            <p:cNvPr id="190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320" cy="56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Google Shape;140;p31"/>
            <p:cNvSpPr/>
            <p:nvPr/>
          </p:nvSpPr>
          <p:spPr>
            <a:xfrm>
              <a:off x="0" y="4810320"/>
              <a:ext cx="914328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Google Shape;141;p31"/>
          <p:cNvSpPr/>
          <p:nvPr/>
        </p:nvSpPr>
        <p:spPr>
          <a:xfrm>
            <a:off x="1924200" y="1148760"/>
            <a:ext cx="7612200" cy="20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grpSp>
        <p:nvGrpSpPr>
          <p:cNvPr id="227" name="Google Shape;205;p40"/>
          <p:cNvGrpSpPr/>
          <p:nvPr/>
        </p:nvGrpSpPr>
        <p:grpSpPr>
          <a:xfrm>
            <a:off x="0" y="4044960"/>
            <a:ext cx="9143280" cy="978840"/>
            <a:chOff x="0" y="4044960"/>
            <a:chExt cx="9143280" cy="978840"/>
          </a:xfrm>
        </p:grpSpPr>
        <p:pic>
          <p:nvPicPr>
            <p:cNvPr id="228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320" cy="56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9" name="Google Shape;207;p40"/>
            <p:cNvSpPr/>
            <p:nvPr/>
          </p:nvSpPr>
          <p:spPr>
            <a:xfrm>
              <a:off x="0" y="4810320"/>
              <a:ext cx="914328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Google Shape;208;p40"/>
          <p:cNvSpPr/>
          <p:nvPr/>
        </p:nvSpPr>
        <p:spPr>
          <a:xfrm>
            <a:off x="0" y="2073240"/>
            <a:ext cx="9143280" cy="20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Criticallities.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grpSp>
        <p:nvGrpSpPr>
          <p:cNvPr id="194" name="Google Shape;147;p32"/>
          <p:cNvGrpSpPr/>
          <p:nvPr/>
        </p:nvGrpSpPr>
        <p:grpSpPr>
          <a:xfrm>
            <a:off x="0" y="4044960"/>
            <a:ext cx="9143280" cy="978840"/>
            <a:chOff x="0" y="4044960"/>
            <a:chExt cx="9143280" cy="978840"/>
          </a:xfrm>
        </p:grpSpPr>
        <p:pic>
          <p:nvPicPr>
            <p:cNvPr id="195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320" cy="56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Google Shape;149;p32"/>
            <p:cNvSpPr/>
            <p:nvPr/>
          </p:nvSpPr>
          <p:spPr>
            <a:xfrm>
              <a:off x="0" y="4810320"/>
              <a:ext cx="914328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7" name="Google Shape;150;p32"/>
          <p:cNvSpPr/>
          <p:nvPr/>
        </p:nvSpPr>
        <p:spPr>
          <a:xfrm>
            <a:off x="0" y="2225880"/>
            <a:ext cx="9143280" cy="20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Criticallities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55;p33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57;p33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plan was to have fun and gain knowledge.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 invested a lot of time in understanding and testing the tools.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Solution and app name was chosen right after the early presentation of the challenge.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would make you save fuel/energy.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62;p34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64;p34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team was chosen to lead our younger members to reach to their peak in a shorter amount of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Gain experience when the stress is high and time is short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-Without any impact on productivity, quality or safety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69;p35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171;p35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76;p36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78;p36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added value is to increase the authonomy of vehicles without compromising the total travel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Independent of the engine: electric or ICU.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the best of our knowledge, no Cruise Control System considers this hypothesis.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83;p37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Google Shape;185;p37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Every one enjoys to set a speed, knowingly that it will arrive in a certain time frame, but many avoid it as it consumes more than their own speed control.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 closest competitor is the adaptative cruise control who lowers the speed if a car is circulating slower in front of him. But none considers lowering the consumption..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190;p38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192;p38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 true SDVs are still in progress and there aren’t many brands selling them, offering it as a downloadable app is still not feasible.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However, the algorythm can be prepared and improved with the scope of offering the solution as an add on/concept for the main manufacturers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Funds would be used to further develop and improve the app, as well as creating awareness, its own place on the market, and offer the algorythm as a library/feature to be implemented on each brand own vehicle.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197;p39" descr=""/>
          <p:cNvPicPr/>
          <p:nvPr/>
        </p:nvPicPr>
        <p:blipFill>
          <a:blip r:embed="rId1"/>
          <a:stretch/>
        </p:blipFill>
        <p:spPr>
          <a:xfrm flipH="1">
            <a:off x="720" y="159480"/>
            <a:ext cx="1261440" cy="61128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120" cy="48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199;p39"/>
          <p:cNvSpPr/>
          <p:nvPr/>
        </p:nvSpPr>
        <p:spPr>
          <a:xfrm>
            <a:off x="657720" y="1132560"/>
            <a:ext cx="76863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– 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  <a:hlinkClick r:id="rId2"/>
              </a:rPr>
              <a:t>danilo.margarido@criticalsoftware.com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– joao.c.ferreira@criticalsoftware.com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– jorge.nunes@criticalsoftware.com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280800" y="4486680"/>
            <a:ext cx="1243440" cy="5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2025-10-01T20:37:01Z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