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94F8EF-52BF-4743-A31C-29FA68C006C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C28EC27-41A2-48DD-9990-A09124B7F78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65F51A0-B2E4-4C27-830B-28676D7768D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D2CC0E4-00E3-4061-98E6-B7E799B6985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DD94D8-2A22-42D6-A265-CAB401611B0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3BDAD5-CF56-4DB0-A4CE-FD4F9CC7494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A78C87C-E14C-4EA9-BBE3-526920AD510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AFE609-4AFB-4B12-89FD-97C9D3C23FB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5CE1FF-2226-4646-B92D-7A4E888DE3E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39AA5BA-5B0C-47A9-A79F-8F53227F0D1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8F67BC2-AB3B-4663-A375-9C57ACA9B32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6845DCF-5E79-4A2C-AA3E-D0025896C1A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351BD9-7D6F-4658-8052-00A9847B6DC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B98266-5E6A-41FD-A1A4-9FD3E03865E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958DF1-4ABE-4369-9D10-8D2941719DE0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6F7C7A-7582-4D5C-AE6C-9058B3124B2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63;p16"/>
          <p:cNvSpPr/>
          <p:nvPr/>
        </p:nvSpPr>
        <p:spPr>
          <a:xfrm>
            <a:off x="0" y="4867560"/>
            <a:ext cx="3074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882B3462-CF7B-4D3C-935F-8326B33BC30F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440" cy="306360"/>
          </a:xfrm>
          <a:prstGeom prst="rect">
            <a:avLst/>
          </a:prstGeom>
          <a:ln w="0">
            <a:noFill/>
          </a:ln>
        </p:spPr>
      </p:pic>
      <p:pic>
        <p:nvPicPr>
          <p:cNvPr id="72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960" cy="2795040"/>
          </a:xfrm>
          <a:prstGeom prst="rect">
            <a:avLst/>
          </a:prstGeom>
          <a:ln w="0">
            <a:noFill/>
          </a:ln>
        </p:spPr>
      </p:pic>
      <p:sp>
        <p:nvSpPr>
          <p:cNvPr id="73" name="Google Shape;67;p16"/>
          <p:cNvSpPr/>
          <p:nvPr/>
        </p:nvSpPr>
        <p:spPr>
          <a:xfrm>
            <a:off x="0" y="4810320"/>
            <a:ext cx="914256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63;p16"/>
          <p:cNvSpPr/>
          <p:nvPr/>
        </p:nvSpPr>
        <p:spPr>
          <a:xfrm>
            <a:off x="0" y="4867560"/>
            <a:ext cx="3074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EAF7AE07-2217-4664-BA78-F629784F395E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440" cy="30636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960" cy="279504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67;p16"/>
          <p:cNvSpPr/>
          <p:nvPr/>
        </p:nvSpPr>
        <p:spPr>
          <a:xfrm>
            <a:off x="0" y="4810320"/>
            <a:ext cx="914256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63;p16"/>
          <p:cNvSpPr/>
          <p:nvPr/>
        </p:nvSpPr>
        <p:spPr>
          <a:xfrm>
            <a:off x="0" y="4867560"/>
            <a:ext cx="3074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AA4238A5-6952-4E2D-A8EE-DAA912DCEE3D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440" cy="306360"/>
          </a:xfrm>
          <a:prstGeom prst="rect">
            <a:avLst/>
          </a:prstGeom>
          <a:ln w="0">
            <a:noFill/>
          </a:ln>
        </p:spPr>
      </p:pic>
      <p:pic>
        <p:nvPicPr>
          <p:cNvPr id="96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960" cy="2795040"/>
          </a:xfrm>
          <a:prstGeom prst="rect">
            <a:avLst/>
          </a:prstGeom>
          <a:ln w="0">
            <a:noFill/>
          </a:ln>
        </p:spPr>
      </p:pic>
      <p:sp>
        <p:nvSpPr>
          <p:cNvPr id="97" name="Google Shape;67;p16"/>
          <p:cNvSpPr/>
          <p:nvPr/>
        </p:nvSpPr>
        <p:spPr>
          <a:xfrm>
            <a:off x="0" y="4810320"/>
            <a:ext cx="914256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63;p16"/>
          <p:cNvSpPr/>
          <p:nvPr/>
        </p:nvSpPr>
        <p:spPr>
          <a:xfrm>
            <a:off x="0" y="4867560"/>
            <a:ext cx="3074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6E851D5C-4211-4B1A-A931-6975C60F487D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440" cy="306360"/>
          </a:xfrm>
          <a:prstGeom prst="rect">
            <a:avLst/>
          </a:prstGeom>
          <a:ln w="0">
            <a:noFill/>
          </a:ln>
        </p:spPr>
      </p:pic>
      <p:pic>
        <p:nvPicPr>
          <p:cNvPr id="10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960" cy="2795040"/>
          </a:xfrm>
          <a:prstGeom prst="rect">
            <a:avLst/>
          </a:prstGeom>
          <a:ln w="0">
            <a:noFill/>
          </a:ln>
        </p:spPr>
      </p:pic>
      <p:sp>
        <p:nvSpPr>
          <p:cNvPr id="109" name="Google Shape;67;p16"/>
          <p:cNvSpPr/>
          <p:nvPr/>
        </p:nvSpPr>
        <p:spPr>
          <a:xfrm>
            <a:off x="0" y="4810320"/>
            <a:ext cx="914256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63;p16"/>
          <p:cNvSpPr/>
          <p:nvPr/>
        </p:nvSpPr>
        <p:spPr>
          <a:xfrm>
            <a:off x="0" y="4867560"/>
            <a:ext cx="3074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806D086B-BF31-4376-A37A-1496C9D79645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440" cy="306360"/>
          </a:xfrm>
          <a:prstGeom prst="rect">
            <a:avLst/>
          </a:prstGeom>
          <a:ln w="0">
            <a:noFill/>
          </a:ln>
        </p:spPr>
      </p:pic>
      <p:pic>
        <p:nvPicPr>
          <p:cNvPr id="11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960" cy="279504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67;p16"/>
          <p:cNvSpPr/>
          <p:nvPr/>
        </p:nvSpPr>
        <p:spPr>
          <a:xfrm>
            <a:off x="0" y="4810320"/>
            <a:ext cx="914256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63;p16"/>
          <p:cNvSpPr/>
          <p:nvPr/>
        </p:nvSpPr>
        <p:spPr>
          <a:xfrm>
            <a:off x="0" y="4867560"/>
            <a:ext cx="3074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47DDF05F-C969-4F3F-8396-499C16A37698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440" cy="30636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960" cy="279504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67;p16"/>
          <p:cNvSpPr/>
          <p:nvPr/>
        </p:nvSpPr>
        <p:spPr>
          <a:xfrm>
            <a:off x="0" y="4810320"/>
            <a:ext cx="914256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63;p16"/>
          <p:cNvSpPr/>
          <p:nvPr/>
        </p:nvSpPr>
        <p:spPr>
          <a:xfrm>
            <a:off x="0" y="4867560"/>
            <a:ext cx="3074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222C8DD9-ACDB-4E4A-A212-832465BF473E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440" cy="306360"/>
          </a:xfrm>
          <a:prstGeom prst="rect">
            <a:avLst/>
          </a:prstGeom>
          <a:ln w="0">
            <a:noFill/>
          </a:ln>
        </p:spPr>
      </p:pic>
      <p:pic>
        <p:nvPicPr>
          <p:cNvPr id="136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960" cy="2795040"/>
          </a:xfrm>
          <a:prstGeom prst="rect">
            <a:avLst/>
          </a:prstGeom>
          <a:ln w="0">
            <a:noFill/>
          </a:ln>
        </p:spPr>
      </p:pic>
      <p:sp>
        <p:nvSpPr>
          <p:cNvPr id="137" name="Google Shape;67;p16"/>
          <p:cNvSpPr/>
          <p:nvPr/>
        </p:nvSpPr>
        <p:spPr>
          <a:xfrm>
            <a:off x="0" y="4810320"/>
            <a:ext cx="914256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C417C9-F6EC-4E6A-AECE-8FF369E96DD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63;p16"/>
          <p:cNvSpPr/>
          <p:nvPr/>
        </p:nvSpPr>
        <p:spPr>
          <a:xfrm>
            <a:off x="0" y="4867560"/>
            <a:ext cx="3074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9BC57EF7-7EFC-471C-A94D-93E0F5191895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440" cy="306360"/>
          </a:xfrm>
          <a:prstGeom prst="rect">
            <a:avLst/>
          </a:prstGeom>
          <a:ln w="0">
            <a:noFill/>
          </a:ln>
        </p:spPr>
      </p:pic>
      <p:pic>
        <p:nvPicPr>
          <p:cNvPr id="142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960" cy="2795040"/>
          </a:xfrm>
          <a:prstGeom prst="rect">
            <a:avLst/>
          </a:prstGeom>
          <a:ln w="0">
            <a:noFill/>
          </a:ln>
        </p:spPr>
      </p:pic>
      <p:sp>
        <p:nvSpPr>
          <p:cNvPr id="143" name="Google Shape;67;p16"/>
          <p:cNvSpPr/>
          <p:nvPr/>
        </p:nvSpPr>
        <p:spPr>
          <a:xfrm>
            <a:off x="0" y="4810320"/>
            <a:ext cx="914256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63;p16"/>
          <p:cNvSpPr/>
          <p:nvPr/>
        </p:nvSpPr>
        <p:spPr>
          <a:xfrm>
            <a:off x="0" y="4867560"/>
            <a:ext cx="3074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05B1125-3137-4389-89AE-1F542B65A188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440" cy="30636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960" cy="2795040"/>
          </a:xfrm>
          <a:prstGeom prst="rect">
            <a:avLst/>
          </a:prstGeom>
          <a:ln w="0">
            <a:noFill/>
          </a:ln>
        </p:spPr>
      </p:pic>
      <p:sp>
        <p:nvSpPr>
          <p:cNvPr id="151" name="Google Shape;67;p16"/>
          <p:cNvSpPr/>
          <p:nvPr/>
        </p:nvSpPr>
        <p:spPr>
          <a:xfrm>
            <a:off x="0" y="4810320"/>
            <a:ext cx="914256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63;p16"/>
          <p:cNvSpPr/>
          <p:nvPr/>
        </p:nvSpPr>
        <p:spPr>
          <a:xfrm>
            <a:off x="0" y="4867560"/>
            <a:ext cx="3074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DC847E04-795F-48DC-A2F6-08714D6C05DC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440" cy="306360"/>
          </a:xfrm>
          <a:prstGeom prst="rect">
            <a:avLst/>
          </a:prstGeom>
          <a:ln w="0">
            <a:noFill/>
          </a:ln>
        </p:spPr>
      </p:pic>
      <p:pic>
        <p:nvPicPr>
          <p:cNvPr id="15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960" cy="2795040"/>
          </a:xfrm>
          <a:prstGeom prst="rect">
            <a:avLst/>
          </a:prstGeom>
          <a:ln w="0">
            <a:noFill/>
          </a:ln>
        </p:spPr>
      </p:pic>
      <p:sp>
        <p:nvSpPr>
          <p:cNvPr id="159" name="Google Shape;67;p16"/>
          <p:cNvSpPr/>
          <p:nvPr/>
        </p:nvSpPr>
        <p:spPr>
          <a:xfrm>
            <a:off x="0" y="4810320"/>
            <a:ext cx="914256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63;p16"/>
          <p:cNvSpPr/>
          <p:nvPr/>
        </p:nvSpPr>
        <p:spPr>
          <a:xfrm>
            <a:off x="0" y="4867560"/>
            <a:ext cx="3074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6B2A375B-53AA-4B34-8688-39A889A112FA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440" cy="306360"/>
          </a:xfrm>
          <a:prstGeom prst="rect">
            <a:avLst/>
          </a:prstGeom>
          <a:ln w="0">
            <a:noFill/>
          </a:ln>
        </p:spPr>
      </p:pic>
      <p:pic>
        <p:nvPicPr>
          <p:cNvPr id="16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960" cy="2795040"/>
          </a:xfrm>
          <a:prstGeom prst="rect">
            <a:avLst/>
          </a:prstGeom>
          <a:ln w="0">
            <a:noFill/>
          </a:ln>
        </p:spPr>
      </p:pic>
      <p:sp>
        <p:nvSpPr>
          <p:cNvPr id="169" name="Google Shape;67;p16"/>
          <p:cNvSpPr/>
          <p:nvPr/>
        </p:nvSpPr>
        <p:spPr>
          <a:xfrm>
            <a:off x="0" y="4810320"/>
            <a:ext cx="914256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63;p16"/>
          <p:cNvSpPr/>
          <p:nvPr/>
        </p:nvSpPr>
        <p:spPr>
          <a:xfrm>
            <a:off x="0" y="4867560"/>
            <a:ext cx="3074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BC7CC580-6B40-483F-9DB9-EB0AD53665AD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440" cy="306360"/>
          </a:xfrm>
          <a:prstGeom prst="rect">
            <a:avLst/>
          </a:prstGeom>
          <a:ln w="0">
            <a:noFill/>
          </a:ln>
        </p:spPr>
      </p:pic>
      <p:pic>
        <p:nvPicPr>
          <p:cNvPr id="174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960" cy="2795040"/>
          </a:xfrm>
          <a:prstGeom prst="rect">
            <a:avLst/>
          </a:prstGeom>
          <a:ln w="0">
            <a:noFill/>
          </a:ln>
        </p:spPr>
      </p:pic>
      <p:sp>
        <p:nvSpPr>
          <p:cNvPr id="175" name="Google Shape;67;p16"/>
          <p:cNvSpPr/>
          <p:nvPr/>
        </p:nvSpPr>
        <p:spPr>
          <a:xfrm>
            <a:off x="0" y="4810320"/>
            <a:ext cx="914256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63;p16"/>
          <p:cNvSpPr/>
          <p:nvPr/>
        </p:nvSpPr>
        <p:spPr>
          <a:xfrm>
            <a:off x="0" y="4867560"/>
            <a:ext cx="3074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37520" bIns="1375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78D0AB59-18A4-4401-A95E-901836D5CC53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09440" cy="306360"/>
          </a:xfrm>
          <a:prstGeom prst="rect">
            <a:avLst/>
          </a:prstGeom>
          <a:ln w="0">
            <a:noFill/>
          </a:ln>
        </p:spPr>
      </p:pic>
      <p:pic>
        <p:nvPicPr>
          <p:cNvPr id="178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3960" cy="2795040"/>
          </a:xfrm>
          <a:prstGeom prst="rect">
            <a:avLst/>
          </a:prstGeom>
          <a:ln w="0">
            <a:noFill/>
          </a:ln>
        </p:spPr>
      </p:pic>
      <p:sp>
        <p:nvSpPr>
          <p:cNvPr id="179" name="Google Shape;67;p16"/>
          <p:cNvSpPr/>
          <p:nvPr/>
        </p:nvSpPr>
        <p:spPr>
          <a:xfrm>
            <a:off x="0" y="4810320"/>
            <a:ext cx="914256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3640" bIns="536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58BE52-A4D8-4981-9E3D-3339E40BA68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7B4924-04AE-48A6-8D70-C3073236C1FD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4F5F14-B4BE-428C-84A5-62BDEF0662B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P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E78288-6CBC-4B05-9E31-C4DC30580CF5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D1FFEF-5370-4177-92BC-21439536108B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14ABFD-6B8E-4FE7-AEF8-1711A350094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2D3262-A417-44A7-A28E-ACFF9275942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37;p31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  <p:grpSp>
        <p:nvGrpSpPr>
          <p:cNvPr id="183" name="Google Shape;138;p31"/>
          <p:cNvGrpSpPr/>
          <p:nvPr/>
        </p:nvGrpSpPr>
        <p:grpSpPr>
          <a:xfrm>
            <a:off x="0" y="4044960"/>
            <a:ext cx="9142560" cy="978840"/>
            <a:chOff x="0" y="4044960"/>
            <a:chExt cx="9142560" cy="978840"/>
          </a:xfrm>
        </p:grpSpPr>
        <p:pic>
          <p:nvPicPr>
            <p:cNvPr id="184" name="Google Shape;139;p31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2600" cy="566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5" name="Google Shape;140;p31"/>
            <p:cNvSpPr/>
            <p:nvPr/>
          </p:nvSpPr>
          <p:spPr>
            <a:xfrm>
              <a:off x="0" y="4810320"/>
              <a:ext cx="914256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6" name="Google Shape;141;p31"/>
          <p:cNvSpPr/>
          <p:nvPr/>
        </p:nvSpPr>
        <p:spPr>
          <a:xfrm>
            <a:off x="1924200" y="1148760"/>
            <a:ext cx="7611480" cy="20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ee0c90"/>
                </a:solidFill>
                <a:latin typeface="Audiowide"/>
                <a:ea typeface="Audiowide"/>
              </a:rPr>
              <a:t>Chapter III - 2025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190;p38" descr=""/>
          <p:cNvPicPr/>
          <p:nvPr/>
        </p:nvPicPr>
        <p:blipFill>
          <a:blip r:embed="rId1"/>
          <a:stretch/>
        </p:blipFill>
        <p:spPr>
          <a:xfrm flipH="1">
            <a:off x="1440" y="159480"/>
            <a:ext cx="1260720" cy="610560"/>
          </a:xfrm>
          <a:prstGeom prst="rect">
            <a:avLst/>
          </a:prstGeom>
          <a:ln w="0">
            <a:noFill/>
          </a:ln>
        </p:spPr>
      </p:pic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400" cy="48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Business Model * Plan &amp; Funds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192;p38"/>
          <p:cNvSpPr/>
          <p:nvPr/>
        </p:nvSpPr>
        <p:spPr>
          <a:xfrm>
            <a:off x="657720" y="1132560"/>
            <a:ext cx="7685640" cy="31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As true SDVs are still in progress and there aren’t many brands selling them, offering it as a downloadable app is still not feasible.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However, the algorythm can be prepared and improved with the scope of offering the solution as an add on/concept for the main manufacturers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Funds would be used to further develop and improve the app, as well as creating awareness, its own place on the market, and offer the algorythm as a library/feature to be implemented on each brand own vehicle.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720" cy="55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197;p39" descr=""/>
          <p:cNvPicPr/>
          <p:nvPr/>
        </p:nvPicPr>
        <p:blipFill>
          <a:blip r:embed="rId1"/>
          <a:stretch/>
        </p:blipFill>
        <p:spPr>
          <a:xfrm flipH="1">
            <a:off x="1440" y="159480"/>
            <a:ext cx="1260720" cy="610560"/>
          </a:xfrm>
          <a:prstGeom prst="rect">
            <a:avLst/>
          </a:prstGeom>
          <a:ln w="0">
            <a:noFill/>
          </a:ln>
        </p:spPr>
      </p:pic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400" cy="48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Contact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Google Shape;199;p39"/>
          <p:cNvSpPr/>
          <p:nvPr/>
        </p:nvSpPr>
        <p:spPr>
          <a:xfrm>
            <a:off x="657720" y="1132560"/>
            <a:ext cx="7685640" cy="31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Ana Dias – ana.dias@criticalsoftware.com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André Novo – andre.novo@criticalsoftware.com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Danilo Margarido – danilo.margarido@criticalsoftware.com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João Ferreira – joao.c.ferreira@criticalsoftware.com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Jorge Nunes – jorge.nunes@criticalsoftware.com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720" cy="55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04;p40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  <p:grpSp>
        <p:nvGrpSpPr>
          <p:cNvPr id="230" name="Google Shape;205;p40"/>
          <p:cNvGrpSpPr/>
          <p:nvPr/>
        </p:nvGrpSpPr>
        <p:grpSpPr>
          <a:xfrm>
            <a:off x="0" y="4044960"/>
            <a:ext cx="9142560" cy="978840"/>
            <a:chOff x="0" y="4044960"/>
            <a:chExt cx="9142560" cy="978840"/>
          </a:xfrm>
        </p:grpSpPr>
        <p:pic>
          <p:nvPicPr>
            <p:cNvPr id="231" name="Google Shape;206;p40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2600" cy="566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2" name="Google Shape;207;p40"/>
            <p:cNvSpPr/>
            <p:nvPr/>
          </p:nvSpPr>
          <p:spPr>
            <a:xfrm>
              <a:off x="0" y="4810320"/>
              <a:ext cx="914256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3" name="Google Shape;208;p40"/>
          <p:cNvSpPr/>
          <p:nvPr/>
        </p:nvSpPr>
        <p:spPr>
          <a:xfrm>
            <a:off x="0" y="2073240"/>
            <a:ext cx="9142560" cy="20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latin typeface="Audiowide"/>
                <a:ea typeface="Audiowide"/>
              </a:rPr>
              <a:t>Thank You</a:t>
            </a:r>
            <a:endParaRPr b="0" lang="pt-PT" sz="5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udiowide"/>
                <a:ea typeface="Audiowide"/>
              </a:rPr>
              <a:t>Critical Minds. Critical Code. Criticallities.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udiowide"/>
                <a:ea typeface="Audiowide"/>
              </a:rPr>
              <a:t>A courtesy of Critical Software.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46;p32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5142240"/>
          </a:xfrm>
          <a:prstGeom prst="rect">
            <a:avLst/>
          </a:prstGeom>
          <a:ln w="0">
            <a:noFill/>
          </a:ln>
        </p:spPr>
      </p:pic>
      <p:grpSp>
        <p:nvGrpSpPr>
          <p:cNvPr id="188" name="Google Shape;147;p32"/>
          <p:cNvGrpSpPr/>
          <p:nvPr/>
        </p:nvGrpSpPr>
        <p:grpSpPr>
          <a:xfrm>
            <a:off x="0" y="4044960"/>
            <a:ext cx="9142560" cy="978840"/>
            <a:chOff x="0" y="4044960"/>
            <a:chExt cx="9142560" cy="978840"/>
          </a:xfrm>
        </p:grpSpPr>
        <p:pic>
          <p:nvPicPr>
            <p:cNvPr id="189" name="Google Shape;148;p32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2600" cy="566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Google Shape;149;p32"/>
            <p:cNvSpPr/>
            <p:nvPr/>
          </p:nvSpPr>
          <p:spPr>
            <a:xfrm>
              <a:off x="0" y="4810320"/>
              <a:ext cx="914256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3640" bIns="536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91" name="Google Shape;150;p32"/>
          <p:cNvSpPr/>
          <p:nvPr/>
        </p:nvSpPr>
        <p:spPr>
          <a:xfrm>
            <a:off x="0" y="2225880"/>
            <a:ext cx="9142560" cy="20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Audiowide"/>
                <a:ea typeface="Audiowide"/>
              </a:rPr>
              <a:t>PITCHING SESSION</a:t>
            </a:r>
            <a:br>
              <a:rPr sz="4000"/>
            </a:br>
            <a:r>
              <a:rPr b="0" i="1" lang="en" sz="4000" spc="-1" strike="noStrike">
                <a:solidFill>
                  <a:srgbClr val="ffffff"/>
                </a:solidFill>
                <a:latin typeface="Audiowide"/>
                <a:ea typeface="Audiowide"/>
              </a:rPr>
              <a:t>Criticallities</a:t>
            </a:r>
            <a:endParaRPr b="0" lang="pt-PT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55;p33" descr=""/>
          <p:cNvPicPr/>
          <p:nvPr/>
        </p:nvPicPr>
        <p:blipFill>
          <a:blip r:embed="rId1"/>
          <a:stretch/>
        </p:blipFill>
        <p:spPr>
          <a:xfrm flipH="1">
            <a:off x="1440" y="159480"/>
            <a:ext cx="1260720" cy="61056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400" cy="48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Plan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Google Shape;157;p33"/>
          <p:cNvSpPr/>
          <p:nvPr/>
        </p:nvSpPr>
        <p:spPr>
          <a:xfrm>
            <a:off x="657720" y="1132560"/>
            <a:ext cx="7685640" cy="31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Our plan was to have fun and gain knowledge.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We invested a lot of time in understanding and testing the tools.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Solution and app name was chosen right after the early presentation of the challenge.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 Cruise control that would make you save fuel/energy.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720" cy="55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62;p34" descr=""/>
          <p:cNvPicPr/>
          <p:nvPr/>
        </p:nvPicPr>
        <p:blipFill>
          <a:blip r:embed="rId1"/>
          <a:stretch/>
        </p:blipFill>
        <p:spPr>
          <a:xfrm flipH="1">
            <a:off x="1440" y="159480"/>
            <a:ext cx="1260720" cy="61056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400" cy="48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Team and Structure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Google Shape;164;p34"/>
          <p:cNvSpPr/>
          <p:nvPr/>
        </p:nvSpPr>
        <p:spPr>
          <a:xfrm>
            <a:off x="657720" y="1132560"/>
            <a:ext cx="7685640" cy="31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Our team was chosen to lead our younger members to reach to their peak in a shorter amount of time.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Gain experience when the stress is high and time is short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-Without any impact on productivity, quality or safety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720" cy="55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169;p35" descr=""/>
          <p:cNvPicPr/>
          <p:nvPr/>
        </p:nvPicPr>
        <p:blipFill>
          <a:blip r:embed="rId1"/>
          <a:stretch/>
        </p:blipFill>
        <p:spPr>
          <a:xfrm flipH="1">
            <a:off x="1440" y="159480"/>
            <a:ext cx="1260720" cy="610560"/>
          </a:xfrm>
          <a:prstGeom prst="rect">
            <a:avLst/>
          </a:prstGeom>
          <a:ln w="0">
            <a:noFill/>
          </a:ln>
        </p:spPr>
      </p:pic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400" cy="48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Product / Service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Google Shape;171;p35"/>
          <p:cNvSpPr/>
          <p:nvPr/>
        </p:nvSpPr>
        <p:spPr>
          <a:xfrm>
            <a:off x="657720" y="1132560"/>
            <a:ext cx="7685640" cy="31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JACCUS – Just Another Cruise Control Usefull System.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 cruise control that keeps an average speed: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increased energy saving =&gt; bigger authonomy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-bigger delta in max/min speed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-smoother speed change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-increased confort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720" cy="55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169;p 1" descr=""/>
          <p:cNvPicPr/>
          <p:nvPr/>
        </p:nvPicPr>
        <p:blipFill>
          <a:blip r:embed="rId1"/>
          <a:stretch/>
        </p:blipFill>
        <p:spPr>
          <a:xfrm flipH="1">
            <a:off x="1440" y="159480"/>
            <a:ext cx="1260720" cy="610560"/>
          </a:xfrm>
          <a:prstGeom prst="rect">
            <a:avLst/>
          </a:prstGeom>
          <a:ln w="0">
            <a:noFill/>
          </a:ln>
        </p:spPr>
      </p:pic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400" cy="48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Product / Service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Google Shape;171;p 2"/>
          <p:cNvSpPr/>
          <p:nvPr/>
        </p:nvSpPr>
        <p:spPr>
          <a:xfrm>
            <a:off x="657720" y="1132560"/>
            <a:ext cx="7685640" cy="31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720" cy="555840"/>
          </a:xfrm>
          <a:prstGeom prst="rect">
            <a:avLst/>
          </a:prstGeom>
          <a:ln w="0">
            <a:noFill/>
          </a:ln>
        </p:spPr>
      </p:pic>
      <p:pic>
        <p:nvPicPr>
          <p:cNvPr id="208" name="" descr=""/>
          <p:cNvPicPr/>
          <p:nvPr/>
        </p:nvPicPr>
        <p:blipFill>
          <a:blip r:embed="rId3"/>
          <a:stretch/>
        </p:blipFill>
        <p:spPr>
          <a:xfrm>
            <a:off x="1644840" y="941040"/>
            <a:ext cx="5724360" cy="338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169;p 2" descr=""/>
          <p:cNvPicPr/>
          <p:nvPr/>
        </p:nvPicPr>
        <p:blipFill>
          <a:blip r:embed="rId1"/>
          <a:stretch/>
        </p:blipFill>
        <p:spPr>
          <a:xfrm flipH="1">
            <a:off x="1440" y="159480"/>
            <a:ext cx="1260720" cy="610560"/>
          </a:xfrm>
          <a:prstGeom prst="rect">
            <a:avLst/>
          </a:prstGeom>
          <a:ln w="0">
            <a:noFill/>
          </a:ln>
        </p:spPr>
      </p:pic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400" cy="48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Product / Service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Google Shape;171;p 3"/>
          <p:cNvSpPr/>
          <p:nvPr/>
        </p:nvSpPr>
        <p:spPr>
          <a:xfrm>
            <a:off x="657720" y="1132560"/>
            <a:ext cx="7685640" cy="31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JACCUS – Just Another Cruise Control Usefull System.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 cruise control that keeps an average speed: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increased energy saving =&gt; bigger authonomy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-bigger delta in max/min speed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-smoother speed change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-increased confort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	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720" cy="55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176;p36" descr=""/>
          <p:cNvPicPr/>
          <p:nvPr/>
        </p:nvPicPr>
        <p:blipFill>
          <a:blip r:embed="rId1"/>
          <a:stretch/>
        </p:blipFill>
        <p:spPr>
          <a:xfrm flipH="1">
            <a:off x="1440" y="159480"/>
            <a:ext cx="1260720" cy="61056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400" cy="48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Added Value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Google Shape;178;p36"/>
          <p:cNvSpPr/>
          <p:nvPr/>
        </p:nvSpPr>
        <p:spPr>
          <a:xfrm>
            <a:off x="657720" y="1132560"/>
            <a:ext cx="7685640" cy="31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The added value is to increase the authonomy of vehicles without compromising the total travel time.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Independent of the engine: electric or ICU.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 the best of our knowledge, no Cruise Control System considers this hypothesis. 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720" cy="55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183;p37" descr=""/>
          <p:cNvPicPr/>
          <p:nvPr/>
        </p:nvPicPr>
        <p:blipFill>
          <a:blip r:embed="rId1"/>
          <a:stretch/>
        </p:blipFill>
        <p:spPr>
          <a:xfrm flipH="1">
            <a:off x="1440" y="159480"/>
            <a:ext cx="1260720" cy="61056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2400" cy="48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0000" bIns="9000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Market &amp; The Competition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185;p37"/>
          <p:cNvSpPr/>
          <p:nvPr/>
        </p:nvSpPr>
        <p:spPr>
          <a:xfrm>
            <a:off x="657720" y="1132560"/>
            <a:ext cx="7685640" cy="31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Every one enjoys to set a speed, knowingly that it will arrive in a certain time frame, but many avoid it as it consumes more than their own speed control.</a:t>
            </a:r>
            <a:br>
              <a:rPr sz="1800"/>
            </a:br>
            <a:br>
              <a:rPr sz="1800"/>
            </a:br>
            <a:r>
              <a:rPr b="0" lang="e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he closest competitor is the adaptative cruise control who lowers the speed if a car is circulating slower in front of him. But none considers lowering the consumption...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tabLst>
                <a:tab algn="l" pos="0"/>
              </a:tabLst>
            </a:pP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280800" y="4486680"/>
            <a:ext cx="1242720" cy="55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pt-PT</dc:language>
  <cp:lastModifiedBy/>
  <dcterms:modified xsi:type="dcterms:W3CDTF">2025-10-01T21:15:06Z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