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6C97300-B207-4077-95FC-D8180C5F1A00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FB8E7E9-D0E6-43D6-853F-BCC0493954D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485BF6E-CBFA-4A7D-B656-4B2C3680E6FD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E6B3781-4D33-4FF2-8329-BEF827B0603E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972FDF3-82BA-41B4-BDB6-F9E79514B9C0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1D2C216-E18F-4B45-B04B-E6DE14FE6B6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F7F92C1-2FA6-4ACE-989E-DF075970BB8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5F0E3AE-0DF2-45C3-A8A0-E942AE1CB33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3E71D99-72D6-4C71-B243-F6F8FB87FE9F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02F713C-2492-4918-8B80-7B90EB6C3729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E51B149-3572-4481-8006-FFBCE8813EF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59D910B-D3AD-4253-9851-9930644DF73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pt-PT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1AF3BF2-8888-4D12-B249-C36A9E0E980F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pt-PT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63;p16"/>
          <p:cNvSpPr/>
          <p:nvPr/>
        </p:nvSpPr>
        <p:spPr>
          <a:xfrm>
            <a:off x="0" y="4867560"/>
            <a:ext cx="30852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06A042BE-8BB4-48E1-92B4-59C00CC9CAEE}" type="slidenum">
              <a:rPr b="0" lang="en" sz="800" spc="-1" strike="noStrike">
                <a:solidFill>
                  <a:srgbClr val="3d3c3b"/>
                </a:solidFill>
                <a:latin typeface="Helvetica Neue Light"/>
                <a:ea typeface="Helvetica Neue Light"/>
              </a:rPr>
              <a:t>&lt;number&gt;</a:t>
            </a:fld>
            <a:endParaRPr b="0" lang="pt-PT" sz="800" spc="-1" strike="noStrike">
              <a:latin typeface="Arial"/>
            </a:endParaRPr>
          </a:p>
        </p:txBody>
      </p:sp>
      <p:pic>
        <p:nvPicPr>
          <p:cNvPr id="40" name="Google Shape;64;p16" descr=""/>
          <p:cNvPicPr/>
          <p:nvPr/>
        </p:nvPicPr>
        <p:blipFill>
          <a:blip r:embed="rId2"/>
          <a:stretch/>
        </p:blipFill>
        <p:spPr>
          <a:xfrm>
            <a:off x="7843320" y="4663080"/>
            <a:ext cx="1010520" cy="307440"/>
          </a:xfrm>
          <a:prstGeom prst="rect">
            <a:avLst/>
          </a:prstGeom>
          <a:ln w="0">
            <a:noFill/>
          </a:ln>
        </p:spPr>
      </p:pic>
      <p:pic>
        <p:nvPicPr>
          <p:cNvPr id="41" name="Google Shape;65;p16" descr=""/>
          <p:cNvPicPr/>
          <p:nvPr/>
        </p:nvPicPr>
        <p:blipFill>
          <a:blip r:embed="rId3">
            <a:alphaModFix amt="6000"/>
          </a:blip>
          <a:stretch/>
        </p:blipFill>
        <p:spPr>
          <a:xfrm>
            <a:off x="3378600" y="2347200"/>
            <a:ext cx="5765040" cy="279612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08880" y="228960"/>
            <a:ext cx="6783480" cy="489240"/>
          </a:xfrm>
          <a:prstGeom prst="rect">
            <a:avLst/>
          </a:prstGeom>
          <a:noFill/>
          <a:ln w="0">
            <a:noFill/>
          </a:ln>
        </p:spPr>
        <p:txBody>
          <a:bodyPr lIns="90000" tIns="90000" bIns="90000" anchor="t">
            <a:noAutofit/>
          </a:bodyPr>
          <a:p>
            <a:r>
              <a:rPr b="0" lang="pt-PT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PT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Google Shape;67;p16"/>
          <p:cNvSpPr/>
          <p:nvPr/>
        </p:nvSpPr>
        <p:spPr>
          <a:xfrm>
            <a:off x="0" y="4810320"/>
            <a:ext cx="914364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07280" bIns="10728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700" spc="-1" strike="noStrike">
                <a:solidFill>
                  <a:srgbClr val="999999"/>
                </a:solidFill>
                <a:latin typeface="Roboto"/>
                <a:ea typeface="Roboto"/>
              </a:rPr>
              <a:t>COPYRIGHT (C) 2025, ECLIPSE FOUNDATION</a:t>
            </a:r>
            <a:endParaRPr b="0" lang="pt-PT" sz="7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P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P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137;p3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82" name="Google Shape;138;p31"/>
          <p:cNvGrpSpPr/>
          <p:nvPr/>
        </p:nvGrpSpPr>
        <p:grpSpPr>
          <a:xfrm>
            <a:off x="0" y="4044960"/>
            <a:ext cx="9143640" cy="978840"/>
            <a:chOff x="0" y="4044960"/>
            <a:chExt cx="9143640" cy="978840"/>
          </a:xfrm>
        </p:grpSpPr>
        <p:pic>
          <p:nvPicPr>
            <p:cNvPr id="83" name="Google Shape;139;p31" descr=""/>
            <p:cNvPicPr/>
            <p:nvPr/>
          </p:nvPicPr>
          <p:blipFill>
            <a:blip r:embed="rId2"/>
            <a:stretch/>
          </p:blipFill>
          <p:spPr>
            <a:xfrm>
              <a:off x="268560" y="4044960"/>
              <a:ext cx="1633680" cy="56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4" name="Google Shape;140;p31"/>
            <p:cNvSpPr/>
            <p:nvPr/>
          </p:nvSpPr>
          <p:spPr>
            <a:xfrm>
              <a:off x="0" y="4810320"/>
              <a:ext cx="9143640" cy="21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7280" bIns="10728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7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COPYRIGHT (C) 2025, ECLIPSE FOUNDATION</a:t>
              </a:r>
              <a:endParaRPr b="0" lang="pt-PT" sz="700" spc="-1" strike="noStrike">
                <a:latin typeface="Arial"/>
              </a:endParaRPr>
            </a:p>
          </p:txBody>
        </p:sp>
      </p:grpSp>
      <p:sp>
        <p:nvSpPr>
          <p:cNvPr id="85" name="Google Shape;141;p31"/>
          <p:cNvSpPr/>
          <p:nvPr/>
        </p:nvSpPr>
        <p:spPr>
          <a:xfrm>
            <a:off x="1924200" y="1148760"/>
            <a:ext cx="7612560" cy="203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rgbClr val="ee0c90"/>
                </a:solidFill>
                <a:latin typeface="Audiowide"/>
                <a:ea typeface="Audiowide"/>
              </a:rPr>
              <a:t>Chapter III - 2025</a:t>
            </a:r>
            <a:endParaRPr b="0" lang="pt-PT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204;p40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13" name="Google Shape;205;p40"/>
          <p:cNvGrpSpPr/>
          <p:nvPr/>
        </p:nvGrpSpPr>
        <p:grpSpPr>
          <a:xfrm>
            <a:off x="0" y="4044960"/>
            <a:ext cx="9143640" cy="978840"/>
            <a:chOff x="0" y="4044960"/>
            <a:chExt cx="9143640" cy="978840"/>
          </a:xfrm>
        </p:grpSpPr>
        <p:pic>
          <p:nvPicPr>
            <p:cNvPr id="114" name="Google Shape;206;p40" descr=""/>
            <p:cNvPicPr/>
            <p:nvPr/>
          </p:nvPicPr>
          <p:blipFill>
            <a:blip r:embed="rId2"/>
            <a:stretch/>
          </p:blipFill>
          <p:spPr>
            <a:xfrm>
              <a:off x="268560" y="4044960"/>
              <a:ext cx="1633680" cy="56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5" name="Google Shape;207;p40"/>
            <p:cNvSpPr/>
            <p:nvPr/>
          </p:nvSpPr>
          <p:spPr>
            <a:xfrm>
              <a:off x="0" y="4810320"/>
              <a:ext cx="9143640" cy="21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7280" bIns="10728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7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COPYRIGHT (C) 2025, ECLIPSE FOUNDATION</a:t>
              </a:r>
              <a:endParaRPr b="0" lang="pt-PT" sz="700" spc="-1" strike="noStrike">
                <a:latin typeface="Arial"/>
              </a:endParaRPr>
            </a:p>
          </p:txBody>
        </p:sp>
      </p:grpSp>
      <p:sp>
        <p:nvSpPr>
          <p:cNvPr id="116" name="Google Shape;208;p40"/>
          <p:cNvSpPr/>
          <p:nvPr/>
        </p:nvSpPr>
        <p:spPr>
          <a:xfrm>
            <a:off x="0" y="2073240"/>
            <a:ext cx="9143640" cy="203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rgbClr val="ffffff"/>
                </a:solidFill>
                <a:latin typeface="Audiowide"/>
                <a:ea typeface="Audiowide"/>
              </a:rPr>
              <a:t>Thank You</a:t>
            </a:r>
            <a:endParaRPr b="0" lang="pt-PT" sz="5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udiowide"/>
                <a:ea typeface="Audiowide"/>
              </a:rPr>
              <a:t>Critical Minds. Critical Code. Criticallites.</a:t>
            </a:r>
            <a:endParaRPr b="0" lang="pt-PT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udiowide"/>
                <a:ea typeface="Audiowide"/>
              </a:rPr>
              <a:t>A courtesy of Critical Software.</a:t>
            </a:r>
            <a:endParaRPr b="0" lang="pt-P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146;p32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87" name="Google Shape;147;p32"/>
          <p:cNvGrpSpPr/>
          <p:nvPr/>
        </p:nvGrpSpPr>
        <p:grpSpPr>
          <a:xfrm>
            <a:off x="0" y="4044960"/>
            <a:ext cx="9143640" cy="978840"/>
            <a:chOff x="0" y="4044960"/>
            <a:chExt cx="9143640" cy="978840"/>
          </a:xfrm>
        </p:grpSpPr>
        <p:pic>
          <p:nvPicPr>
            <p:cNvPr id="88" name="Google Shape;148;p32" descr=""/>
            <p:cNvPicPr/>
            <p:nvPr/>
          </p:nvPicPr>
          <p:blipFill>
            <a:blip r:embed="rId2"/>
            <a:stretch/>
          </p:blipFill>
          <p:spPr>
            <a:xfrm>
              <a:off x="268560" y="4044960"/>
              <a:ext cx="1633680" cy="567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9" name="Google Shape;149;p32"/>
            <p:cNvSpPr/>
            <p:nvPr/>
          </p:nvSpPr>
          <p:spPr>
            <a:xfrm>
              <a:off x="0" y="4810320"/>
              <a:ext cx="9143640" cy="21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07280" bIns="10728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7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COPYRIGHT (C) 2025, ECLIPSE FOUNDATION</a:t>
              </a:r>
              <a:endParaRPr b="0" lang="pt-PT" sz="700" spc="-1" strike="noStrike">
                <a:latin typeface="Arial"/>
              </a:endParaRPr>
            </a:p>
          </p:txBody>
        </p:sp>
      </p:grpSp>
      <p:sp>
        <p:nvSpPr>
          <p:cNvPr id="90" name="Google Shape;150;p32"/>
          <p:cNvSpPr/>
          <p:nvPr/>
        </p:nvSpPr>
        <p:spPr>
          <a:xfrm>
            <a:off x="0" y="2225880"/>
            <a:ext cx="9143640" cy="203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rgbClr val="ffffff"/>
                </a:solidFill>
                <a:latin typeface="Audiowide"/>
                <a:ea typeface="Audiowide"/>
              </a:rPr>
              <a:t>PITCHING SESSION</a:t>
            </a:r>
            <a:br>
              <a:rPr sz="4000"/>
            </a:br>
            <a:r>
              <a:rPr b="0" i="1" lang="en" sz="4000" spc="-1" strike="noStrike">
                <a:solidFill>
                  <a:srgbClr val="ffffff"/>
                </a:solidFill>
                <a:latin typeface="Audiowide"/>
                <a:ea typeface="Audiowide"/>
              </a:rPr>
              <a:t>Criticallites</a:t>
            </a:r>
            <a:endParaRPr b="0" lang="pt-PT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155;p33" descr=""/>
          <p:cNvPicPr/>
          <p:nvPr/>
        </p:nvPicPr>
        <p:blipFill>
          <a:blip r:embed="rId1"/>
          <a:stretch/>
        </p:blipFill>
        <p:spPr>
          <a:xfrm flipH="1">
            <a:off x="360" y="159480"/>
            <a:ext cx="1261800" cy="61164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3480" cy="489240"/>
          </a:xfrm>
          <a:prstGeom prst="rect">
            <a:avLst/>
          </a:prstGeom>
          <a:noFill/>
          <a:ln w="0">
            <a:noFill/>
          </a:ln>
        </p:spPr>
        <p:txBody>
          <a:bodyPr lIns="90000" tIns="90000" bIns="90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Plan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Google Shape;157;p33"/>
          <p:cNvSpPr/>
          <p:nvPr/>
        </p:nvSpPr>
        <p:spPr>
          <a:xfrm>
            <a:off x="657720" y="1132560"/>
            <a:ext cx="7686720" cy="32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Describe in a few words what the </a:t>
            </a:r>
            <a:r>
              <a:rPr b="1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Initial Situation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 was</a:t>
            </a:r>
            <a:endParaRPr b="0" lang="pt-PT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pt-PT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Describe your solution in a few words, clear enough for the audience to understand </a:t>
            </a:r>
            <a:r>
              <a:rPr b="1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what you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 and your team </a:t>
            </a:r>
            <a:r>
              <a:rPr b="1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are offering</a:t>
            </a:r>
            <a:endParaRPr b="0" lang="pt-PT" sz="1800" spc="-1" strike="noStrike">
              <a:latin typeface="Arial"/>
            </a:endParaRPr>
          </a:p>
          <a:p>
            <a:pPr marL="12600">
              <a:lnSpc>
                <a:spcPct val="150000"/>
              </a:lnSpc>
              <a:buNone/>
              <a:tabLst>
                <a:tab algn="l" pos="0"/>
              </a:tabLst>
            </a:pPr>
            <a:endParaRPr b="0" lang="pt-PT" sz="1800" spc="-1" strike="noStrike">
              <a:latin typeface="Arial"/>
            </a:endParaRPr>
          </a:p>
          <a:p>
            <a:pPr marL="126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Short description of the </a:t>
            </a:r>
            <a:r>
              <a:rPr b="1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Idea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 you had in solving the challenge</a:t>
            </a:r>
            <a:br>
              <a:rPr sz="1800"/>
            </a:b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Short description of the </a:t>
            </a:r>
            <a:r>
              <a:rPr b="1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Plan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 you had in solving the challenge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162;p34" descr=""/>
          <p:cNvPicPr/>
          <p:nvPr/>
        </p:nvPicPr>
        <p:blipFill>
          <a:blip r:embed="rId1"/>
          <a:stretch/>
        </p:blipFill>
        <p:spPr>
          <a:xfrm flipH="1">
            <a:off x="360" y="159480"/>
            <a:ext cx="1261800" cy="611640"/>
          </a:xfrm>
          <a:prstGeom prst="rect">
            <a:avLst/>
          </a:prstGeom>
          <a:ln w="0">
            <a:noFill/>
          </a:ln>
        </p:spPr>
      </p:pic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3480" cy="489240"/>
          </a:xfrm>
          <a:prstGeom prst="rect">
            <a:avLst/>
          </a:prstGeom>
          <a:noFill/>
          <a:ln w="0">
            <a:noFill/>
          </a:ln>
        </p:spPr>
        <p:txBody>
          <a:bodyPr lIns="90000" tIns="90000" bIns="90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Team and Structure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64;p34"/>
          <p:cNvSpPr/>
          <p:nvPr/>
        </p:nvSpPr>
        <p:spPr>
          <a:xfrm>
            <a:off x="657720" y="1132560"/>
            <a:ext cx="7686720" cy="32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Briefly introduce the members of the team and what role each of them played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169;p35" descr=""/>
          <p:cNvPicPr/>
          <p:nvPr/>
        </p:nvPicPr>
        <p:blipFill>
          <a:blip r:embed="rId1"/>
          <a:stretch/>
        </p:blipFill>
        <p:spPr>
          <a:xfrm flipH="1">
            <a:off x="360" y="159480"/>
            <a:ext cx="1261800" cy="61164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3480" cy="489240"/>
          </a:xfrm>
          <a:prstGeom prst="rect">
            <a:avLst/>
          </a:prstGeom>
          <a:noFill/>
          <a:ln w="0">
            <a:noFill/>
          </a:ln>
        </p:spPr>
        <p:txBody>
          <a:bodyPr lIns="90000" tIns="90000" bIns="90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Product / Service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Google Shape;171;p35"/>
          <p:cNvSpPr/>
          <p:nvPr/>
        </p:nvSpPr>
        <p:spPr>
          <a:xfrm>
            <a:off x="657720" y="1132560"/>
            <a:ext cx="7686720" cy="32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Briefly describe the </a:t>
            </a:r>
            <a:r>
              <a:rPr b="1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Product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 or the </a:t>
            </a:r>
            <a:r>
              <a:rPr b="1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Service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 that is the outcome of your solution</a:t>
            </a: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76;p36" descr=""/>
          <p:cNvPicPr/>
          <p:nvPr/>
        </p:nvPicPr>
        <p:blipFill>
          <a:blip r:embed="rId1"/>
          <a:stretch/>
        </p:blipFill>
        <p:spPr>
          <a:xfrm flipH="1">
            <a:off x="360" y="159480"/>
            <a:ext cx="1261800" cy="61164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3480" cy="489240"/>
          </a:xfrm>
          <a:prstGeom prst="rect">
            <a:avLst/>
          </a:prstGeom>
          <a:noFill/>
          <a:ln w="0">
            <a:noFill/>
          </a:ln>
        </p:spPr>
        <p:txBody>
          <a:bodyPr lIns="90000" tIns="90000" bIns="90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Added Value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178;p36"/>
          <p:cNvSpPr/>
          <p:nvPr/>
        </p:nvSpPr>
        <p:spPr>
          <a:xfrm>
            <a:off x="657720" y="1132560"/>
            <a:ext cx="7686720" cy="32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Explain what the </a:t>
            </a:r>
            <a:r>
              <a:rPr b="1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Added Value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 of your solution / product / service is.</a:t>
            </a:r>
            <a:endParaRPr b="0" lang="pt-PT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br>
              <a:rPr sz="1800"/>
            </a:b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Explain why you think your solution is better than the other ones out there.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83;p37" descr=""/>
          <p:cNvPicPr/>
          <p:nvPr/>
        </p:nvPicPr>
        <p:blipFill>
          <a:blip r:embed="rId1"/>
          <a:stretch/>
        </p:blipFill>
        <p:spPr>
          <a:xfrm flipH="1">
            <a:off x="360" y="159480"/>
            <a:ext cx="1261800" cy="61164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3480" cy="489240"/>
          </a:xfrm>
          <a:prstGeom prst="rect">
            <a:avLst/>
          </a:prstGeom>
          <a:noFill/>
          <a:ln w="0">
            <a:noFill/>
          </a:ln>
        </p:spPr>
        <p:txBody>
          <a:bodyPr lIns="90000" tIns="90000" bIns="90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The Market &amp; The Competition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85;p37"/>
          <p:cNvSpPr/>
          <p:nvPr/>
        </p:nvSpPr>
        <p:spPr>
          <a:xfrm>
            <a:off x="657720" y="1132560"/>
            <a:ext cx="7686720" cy="32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Make a case on the </a:t>
            </a:r>
            <a:r>
              <a:rPr b="1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Market Potential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 for a product / service like yours</a:t>
            </a:r>
            <a:br>
              <a:rPr sz="1800"/>
            </a:br>
            <a:br>
              <a:rPr sz="1800"/>
            </a:b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Enumerate your </a:t>
            </a:r>
            <a:r>
              <a:rPr b="1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Competitors</a:t>
            </a: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 and explain how you differ from them.</a:t>
            </a:r>
            <a:endParaRPr b="0" lang="pt-PT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pt-P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90;p38" descr=""/>
          <p:cNvPicPr/>
          <p:nvPr/>
        </p:nvPicPr>
        <p:blipFill>
          <a:blip r:embed="rId1"/>
          <a:stretch/>
        </p:blipFill>
        <p:spPr>
          <a:xfrm flipH="1">
            <a:off x="360" y="159480"/>
            <a:ext cx="1261800" cy="611640"/>
          </a:xfrm>
          <a:prstGeom prst="rect">
            <a:avLst/>
          </a:prstGeom>
          <a:ln w="0">
            <a:noFill/>
          </a:ln>
        </p:spPr>
      </p:pic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3480" cy="489240"/>
          </a:xfrm>
          <a:prstGeom prst="rect">
            <a:avLst/>
          </a:prstGeom>
          <a:noFill/>
          <a:ln w="0">
            <a:noFill/>
          </a:ln>
        </p:spPr>
        <p:txBody>
          <a:bodyPr lIns="90000" tIns="90000" bIns="90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Business Model * Plan &amp; Funds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Google Shape;192;p38"/>
          <p:cNvSpPr/>
          <p:nvPr/>
        </p:nvSpPr>
        <p:spPr>
          <a:xfrm>
            <a:off x="657720" y="1132560"/>
            <a:ext cx="7686720" cy="32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Explain how you envision generating sales for your product or service.</a:t>
            </a:r>
            <a:endParaRPr b="0" lang="pt-PT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pt-PT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Describe the way you envision implementing the business model.</a:t>
            </a:r>
            <a:endParaRPr b="0" lang="pt-PT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pt-PT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Enumerate what the required funds would be and explain what they’d be used for.</a:t>
            </a:r>
            <a:endParaRPr b="0" lang="pt-PT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pt-PT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97;p39" descr=""/>
          <p:cNvPicPr/>
          <p:nvPr/>
        </p:nvPicPr>
        <p:blipFill>
          <a:blip r:embed="rId1"/>
          <a:stretch/>
        </p:blipFill>
        <p:spPr>
          <a:xfrm flipH="1">
            <a:off x="360" y="159480"/>
            <a:ext cx="1261800" cy="611640"/>
          </a:xfrm>
          <a:prstGeom prst="rect">
            <a:avLst/>
          </a:prstGeom>
          <a:ln w="0">
            <a:noFill/>
          </a:ln>
        </p:spPr>
      </p:pic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62160" y="281880"/>
            <a:ext cx="6783480" cy="489240"/>
          </a:xfrm>
          <a:prstGeom prst="rect">
            <a:avLst/>
          </a:prstGeom>
          <a:noFill/>
          <a:ln w="0">
            <a:noFill/>
          </a:ln>
        </p:spPr>
        <p:txBody>
          <a:bodyPr lIns="90000" tIns="90000" bIns="90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rgbClr val="000000"/>
                </a:solidFill>
                <a:latin typeface="Arial"/>
                <a:ea typeface="Arial"/>
              </a:rPr>
              <a:t>Contact</a:t>
            </a:r>
            <a:endParaRPr b="0" lang="pt-PT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99;p39"/>
          <p:cNvSpPr/>
          <p:nvPr/>
        </p:nvSpPr>
        <p:spPr>
          <a:xfrm>
            <a:off x="657720" y="1132560"/>
            <a:ext cx="7686720" cy="32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Ana Dias – ana.dias@criticalsoftware.com</a:t>
            </a:r>
            <a:endParaRPr b="0" lang="pt-PT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André Novo – andre.novo@criticalsoftware.com</a:t>
            </a:r>
            <a:endParaRPr b="0" lang="pt-PT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Danilo Margarido - </a:t>
            </a:r>
            <a:endParaRPr b="0" lang="pt-PT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João Ferreira - </a:t>
            </a:r>
            <a:endParaRPr b="0" lang="pt-PT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Jorge Nunes -</a:t>
            </a:r>
            <a:endParaRPr b="0" lang="pt-PT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pt-PT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endParaRPr b="0" lang="pt-PT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1800" spc="-1" strike="noStrike">
                <a:solidFill>
                  <a:srgbClr val="000000"/>
                </a:solidFill>
                <a:latin typeface="Roboto"/>
                <a:ea typeface="Roboto"/>
              </a:rPr>
              <a:t>List the contact details of the people in charge of the different aspects of the “business”.</a:t>
            </a:r>
            <a:endParaRPr b="0" lang="pt-P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P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pt-PT</dc:language>
  <cp:lastModifiedBy/>
  <dcterms:modified xsi:type="dcterms:W3CDTF">2025-10-01T16:14:07Z</dcterms:modified>
  <cp:revision>1</cp:revision>
  <dc:subject/>
  <dc:title/>
</cp:coreProperties>
</file>