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Audiowide"/>
      <p:regular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Helvetica Neue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HelveticaNeueLigh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HelveticaNeueLight-italic.fntdata"/><Relationship Id="rId23" Type="http://schemas.openxmlformats.org/officeDocument/2006/relationships/font" Target="fonts/HelveticaNeueLight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HelveticaNeue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udiowide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87cfdbd56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387cfdbd56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87cfdbd564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387cfdbd564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87cfdbd564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387cfdbd56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87cfdbd564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387cfdbd564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87cfdbd56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387cfdbd56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87cfdbd564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387cfdbd564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87cfdbd564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387cfdbd564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87cfdbd564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387cfdbd564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87cfdbd564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387cfdbd564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87cfdbd564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387cfdbd564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4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ain slide 1">
  <p:cSld name="Custom Layout 2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/>
        </p:nvSpPr>
        <p:spPr>
          <a:xfrm>
            <a:off x="0" y="4867500"/>
            <a:ext cx="3087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3D3C3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800" u="none" cap="none" strike="noStrike">
              <a:solidFill>
                <a:srgbClr val="3D3C3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4" name="Google Shape;6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43147" y="4663225"/>
            <a:ext cx="1010976" cy="3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6"/>
          <p:cNvPicPr preferRelativeResize="0"/>
          <p:nvPr/>
        </p:nvPicPr>
        <p:blipFill rotWithShape="1">
          <a:blip r:embed="rId3">
            <a:alphaModFix amt="6000"/>
          </a:blip>
          <a:srcRect b="0" l="0" r="0" t="0"/>
          <a:stretch/>
        </p:blipFill>
        <p:spPr>
          <a:xfrm>
            <a:off x="3378625" y="2347025"/>
            <a:ext cx="5765376" cy="27964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6"/>
          <p:cNvSpPr txBox="1"/>
          <p:nvPr>
            <p:ph type="title"/>
          </p:nvPr>
        </p:nvSpPr>
        <p:spPr>
          <a:xfrm>
            <a:off x="308977" y="229100"/>
            <a:ext cx="67839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0000" spcFirstLastPara="1" rIns="91425" wrap="square" tIns="90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1C7F"/>
              </a:buClr>
              <a:buSzPts val="2200"/>
              <a:buNone/>
              <a:defRPr i="0" sz="2200" u="none" cap="none" strike="noStrike">
                <a:solidFill>
                  <a:srgbClr val="701C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" name="Google Shape;67;p16"/>
          <p:cNvSpPr txBox="1"/>
          <p:nvPr/>
        </p:nvSpPr>
        <p:spPr>
          <a:xfrm>
            <a:off x="0" y="4810400"/>
            <a:ext cx="9144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COPYRIGHT (C) 2025, ECLIPSE FOUNDATION</a:t>
            </a:r>
            <a:endParaRPr b="0" i="0" sz="700" u="none" cap="none" strike="noStrike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0" name="Google Shape;7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" name="Google Shape;93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" name="Google Shape;94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4125" y="0"/>
            <a:ext cx="63698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7"/>
          <p:cNvSpPr txBox="1"/>
          <p:nvPr/>
        </p:nvSpPr>
        <p:spPr>
          <a:xfrm>
            <a:off x="3321725" y="347950"/>
            <a:ext cx="542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27"/>
          <p:cNvSpPr txBox="1"/>
          <p:nvPr/>
        </p:nvSpPr>
        <p:spPr>
          <a:xfrm>
            <a:off x="3321725" y="1236181"/>
            <a:ext cx="542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27"/>
          <p:cNvSpPr txBox="1"/>
          <p:nvPr/>
        </p:nvSpPr>
        <p:spPr>
          <a:xfrm>
            <a:off x="3321725" y="2124413"/>
            <a:ext cx="563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7"/>
          <p:cNvSpPr txBox="1"/>
          <p:nvPr/>
        </p:nvSpPr>
        <p:spPr>
          <a:xfrm>
            <a:off x="3321725" y="3012644"/>
            <a:ext cx="542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27"/>
          <p:cNvSpPr txBox="1"/>
          <p:nvPr/>
        </p:nvSpPr>
        <p:spPr>
          <a:xfrm>
            <a:off x="3321725" y="3900875"/>
            <a:ext cx="542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27"/>
          <p:cNvSpPr txBox="1"/>
          <p:nvPr/>
        </p:nvSpPr>
        <p:spPr>
          <a:xfrm>
            <a:off x="0" y="4760400"/>
            <a:ext cx="91440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AEABAB"/>
                </a:solidFill>
                <a:latin typeface="Roboto"/>
                <a:ea typeface="Roboto"/>
                <a:cs typeface="Roboto"/>
                <a:sym typeface="Roboto"/>
              </a:rPr>
              <a:t>COPYRIGHT (C) 2025, ECLIPSE FOUNDATION. | THIS WORK IS LICENSED UNDER A CREATIVE COMMONS ATTRIBUTION 4.0 INTERNATIONAL LICENSE (CC BY 4.0)</a:t>
            </a:r>
            <a:endParaRPr b="0" i="0" sz="600" u="none" cap="none" strike="noStrike">
              <a:solidFill>
                <a:srgbClr val="AEABA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AEABA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7550" y="4664025"/>
            <a:ext cx="1038973" cy="31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7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43147" y="4663225"/>
            <a:ext cx="1010976" cy="3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52475"/>
            <a:ext cx="8551898" cy="34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/>
          <p:nvPr/>
        </p:nvSpPr>
        <p:spPr>
          <a:xfrm>
            <a:off x="0" y="4810400"/>
            <a:ext cx="9144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COPYRIGHT (C) 2025, ECLIPSE FOUNDATION</a:t>
            </a:r>
            <a:endParaRPr b="0" i="0" sz="700" u="none" cap="none" strike="noStrike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Google Shape;12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07650" y="-157900"/>
            <a:ext cx="9251650" cy="530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0"/>
          <p:cNvSpPr txBox="1"/>
          <p:nvPr/>
        </p:nvSpPr>
        <p:spPr>
          <a:xfrm>
            <a:off x="8464552" y="4652357"/>
            <a:ext cx="5553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0"/>
          <p:cNvSpPr txBox="1"/>
          <p:nvPr/>
        </p:nvSpPr>
        <p:spPr>
          <a:xfrm>
            <a:off x="8464552" y="4652357"/>
            <a:ext cx="5553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0"/>
          <p:cNvSpPr txBox="1"/>
          <p:nvPr/>
        </p:nvSpPr>
        <p:spPr>
          <a:xfrm>
            <a:off x="0" y="4810400"/>
            <a:ext cx="9144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COPYRIGHT (C) 2025, ECLIPSE FOUNDATION</a:t>
            </a:r>
            <a:endParaRPr b="0" i="0" sz="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31" title="2025_SDV_Hackathon_Zoombg_v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31"/>
          <p:cNvGrpSpPr/>
          <p:nvPr/>
        </p:nvGrpSpPr>
        <p:grpSpPr>
          <a:xfrm>
            <a:off x="0" y="4044950"/>
            <a:ext cx="9144000" cy="1057950"/>
            <a:chOff x="0" y="4044950"/>
            <a:chExt cx="9144000" cy="1057950"/>
          </a:xfrm>
        </p:grpSpPr>
        <p:pic>
          <p:nvPicPr>
            <p:cNvPr id="139" name="Google Shape;139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8625" y="4044950"/>
              <a:ext cx="1634028" cy="568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31"/>
            <p:cNvSpPr txBox="1"/>
            <p:nvPr/>
          </p:nvSpPr>
          <p:spPr>
            <a:xfrm>
              <a:off x="0" y="4810400"/>
              <a:ext cx="91440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COPYRIGHT (C) 2025, ECLIPSE FOUNDATION</a:t>
              </a:r>
              <a:endParaRPr b="0" i="0" sz="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1" name="Google Shape;141;p31"/>
          <p:cNvSpPr txBox="1"/>
          <p:nvPr/>
        </p:nvSpPr>
        <p:spPr>
          <a:xfrm>
            <a:off x="1924100" y="1148600"/>
            <a:ext cx="7612800" cy="20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Chapter III - 2025</a:t>
            </a:r>
            <a:endParaRPr b="0" i="0" sz="4000" u="none" cap="none" strike="noStrike"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40" title="2025_SDV_Hackathon_Zoombg_v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p40"/>
          <p:cNvGrpSpPr/>
          <p:nvPr/>
        </p:nvGrpSpPr>
        <p:grpSpPr>
          <a:xfrm>
            <a:off x="0" y="4044950"/>
            <a:ext cx="9144000" cy="1057950"/>
            <a:chOff x="0" y="4044950"/>
            <a:chExt cx="9144000" cy="1057950"/>
          </a:xfrm>
        </p:grpSpPr>
        <p:pic>
          <p:nvPicPr>
            <p:cNvPr id="206" name="Google Shape;206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8625" y="4044950"/>
              <a:ext cx="1634028" cy="568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40"/>
            <p:cNvSpPr txBox="1"/>
            <p:nvPr/>
          </p:nvSpPr>
          <p:spPr>
            <a:xfrm>
              <a:off x="0" y="4810400"/>
              <a:ext cx="91440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COPYRIGHT (C) 2025, ECLIPSE FOUNDATION</a:t>
              </a:r>
              <a:endParaRPr b="0" i="0" sz="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8" name="Google Shape;208;p40"/>
          <p:cNvSpPr txBox="1"/>
          <p:nvPr/>
        </p:nvSpPr>
        <p:spPr>
          <a:xfrm>
            <a:off x="0" y="2073175"/>
            <a:ext cx="9144000" cy="20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Thank You slide</a:t>
            </a:r>
            <a:endParaRPr sz="500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Thank your audience and encourage them to get in touch afterwards.</a:t>
            </a:r>
            <a:endParaRPr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2" title="2025_SDV_Hackathon_Zoombg_v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32"/>
          <p:cNvGrpSpPr/>
          <p:nvPr/>
        </p:nvGrpSpPr>
        <p:grpSpPr>
          <a:xfrm>
            <a:off x="0" y="4044950"/>
            <a:ext cx="9144000" cy="1057950"/>
            <a:chOff x="0" y="4044950"/>
            <a:chExt cx="9144000" cy="1057950"/>
          </a:xfrm>
        </p:grpSpPr>
        <p:pic>
          <p:nvPicPr>
            <p:cNvPr id="148" name="Google Shape;148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8625" y="4044950"/>
              <a:ext cx="1634028" cy="568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32"/>
            <p:cNvSpPr txBox="1"/>
            <p:nvPr/>
          </p:nvSpPr>
          <p:spPr>
            <a:xfrm>
              <a:off x="0" y="4810400"/>
              <a:ext cx="91440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COPYRIGHT (C) 2025, ECLIPSE FOUNDATION</a:t>
              </a:r>
              <a:endParaRPr b="0" i="0" sz="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0" name="Google Shape;150;p32"/>
          <p:cNvSpPr txBox="1"/>
          <p:nvPr/>
        </p:nvSpPr>
        <p:spPr>
          <a:xfrm>
            <a:off x="0" y="2225775"/>
            <a:ext cx="9144000" cy="20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PITCHING SESSION</a:t>
            </a:r>
            <a:br>
              <a:rPr lang="en" sz="4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</a:br>
            <a:r>
              <a:rPr i="1" lang="en" sz="4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NAME OF THE TEAM</a:t>
            </a:r>
            <a:endParaRPr b="0" i="1" sz="4000" u="none" cap="none" strike="noStrike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8">
            <a:off x="0" y="159426"/>
            <a:ext cx="1262074" cy="61217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3"/>
          <p:cNvSpPr txBox="1"/>
          <p:nvPr>
            <p:ph type="title"/>
          </p:nvPr>
        </p:nvSpPr>
        <p:spPr>
          <a:xfrm>
            <a:off x="1262077" y="282000"/>
            <a:ext cx="67839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3000">
                <a:solidFill>
                  <a:schemeClr val="dk1"/>
                </a:solidFill>
              </a:rPr>
              <a:t>The Plan</a:t>
            </a:r>
            <a:endParaRPr sz="800"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57" name="Google Shape;157;p33"/>
          <p:cNvSpPr txBox="1"/>
          <p:nvPr/>
        </p:nvSpPr>
        <p:spPr>
          <a:xfrm>
            <a:off x="657750" y="1132650"/>
            <a:ext cx="7686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Describe in a few words what the </a:t>
            </a:r>
            <a:r>
              <a:rPr b="1"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Initial Situation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was</a:t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Describe your solution in a few words, clear enough for the audience to understand </a:t>
            </a:r>
            <a:r>
              <a:rPr b="1"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you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your team </a:t>
            </a:r>
            <a:r>
              <a:rPr b="1"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offering</a:t>
            </a:r>
            <a:endParaRPr b="1"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Short description of the </a:t>
            </a:r>
            <a:r>
              <a:rPr b="1"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Idea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you had in solving the challenge</a:t>
            </a:r>
            <a:b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Short description of the </a:t>
            </a:r>
            <a:r>
              <a:rPr b="1"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you had in solving the challenge</a:t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8">
            <a:off x="0" y="159426"/>
            <a:ext cx="1262074" cy="61217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4"/>
          <p:cNvSpPr txBox="1"/>
          <p:nvPr>
            <p:ph type="title"/>
          </p:nvPr>
        </p:nvSpPr>
        <p:spPr>
          <a:xfrm>
            <a:off x="1262077" y="282000"/>
            <a:ext cx="67839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3000">
                <a:solidFill>
                  <a:schemeClr val="dk1"/>
                </a:solidFill>
              </a:rPr>
              <a:t>Team and Structure</a:t>
            </a:r>
            <a:endParaRPr sz="800"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64" name="Google Shape;164;p34"/>
          <p:cNvSpPr txBox="1"/>
          <p:nvPr/>
        </p:nvSpPr>
        <p:spPr>
          <a:xfrm>
            <a:off x="657750" y="1132650"/>
            <a:ext cx="7686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Briefly introduce the members of the team and what role each of them played</a:t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8">
            <a:off x="0" y="159426"/>
            <a:ext cx="1262074" cy="612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5"/>
          <p:cNvSpPr txBox="1"/>
          <p:nvPr>
            <p:ph type="title"/>
          </p:nvPr>
        </p:nvSpPr>
        <p:spPr>
          <a:xfrm>
            <a:off x="1262077" y="282000"/>
            <a:ext cx="67839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3000">
                <a:solidFill>
                  <a:schemeClr val="dk1"/>
                </a:solidFill>
              </a:rPr>
              <a:t>The Product / Service</a:t>
            </a:r>
            <a:endParaRPr sz="800"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71" name="Google Shape;171;p35"/>
          <p:cNvSpPr txBox="1"/>
          <p:nvPr/>
        </p:nvSpPr>
        <p:spPr>
          <a:xfrm>
            <a:off x="657750" y="1132650"/>
            <a:ext cx="7686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Briefly describe the </a:t>
            </a:r>
            <a:r>
              <a:rPr b="1"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Product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or the </a:t>
            </a:r>
            <a:r>
              <a:rPr b="1"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that is the outcome of your solution</a:t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8">
            <a:off x="0" y="159426"/>
            <a:ext cx="1262074" cy="612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6"/>
          <p:cNvSpPr txBox="1"/>
          <p:nvPr>
            <p:ph type="title"/>
          </p:nvPr>
        </p:nvSpPr>
        <p:spPr>
          <a:xfrm>
            <a:off x="1262077" y="282000"/>
            <a:ext cx="67839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3000">
                <a:solidFill>
                  <a:schemeClr val="dk1"/>
                </a:solidFill>
              </a:rPr>
              <a:t>The Added Value</a:t>
            </a:r>
            <a:endParaRPr sz="800"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78" name="Google Shape;178;p36"/>
          <p:cNvSpPr txBox="1"/>
          <p:nvPr/>
        </p:nvSpPr>
        <p:spPr>
          <a:xfrm>
            <a:off x="657750" y="1132650"/>
            <a:ext cx="7686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Explain what the </a:t>
            </a:r>
            <a:r>
              <a:rPr b="1"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Added Value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your solution / product / service is.</a:t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Explain why you think your solution is better than the other ones out there.</a:t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8">
            <a:off x="0" y="159426"/>
            <a:ext cx="1262074" cy="61217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7"/>
          <p:cNvSpPr txBox="1"/>
          <p:nvPr>
            <p:ph type="title"/>
          </p:nvPr>
        </p:nvSpPr>
        <p:spPr>
          <a:xfrm>
            <a:off x="1262077" y="282000"/>
            <a:ext cx="67839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3000">
                <a:solidFill>
                  <a:schemeClr val="dk1"/>
                </a:solidFill>
              </a:rPr>
              <a:t>The Market &amp; The Competition</a:t>
            </a:r>
            <a:endParaRPr sz="800"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85" name="Google Shape;185;p37"/>
          <p:cNvSpPr txBox="1"/>
          <p:nvPr/>
        </p:nvSpPr>
        <p:spPr>
          <a:xfrm>
            <a:off x="657750" y="1132650"/>
            <a:ext cx="7686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Make a case on the </a:t>
            </a:r>
            <a:r>
              <a:rPr b="1"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Market Potential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 a product / service like yours</a:t>
            </a:r>
            <a:b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Enumerate your </a:t>
            </a:r>
            <a:r>
              <a:rPr b="1"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Competitors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explain how you differ from them.</a:t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8">
            <a:off x="0" y="159426"/>
            <a:ext cx="1262074" cy="61217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8"/>
          <p:cNvSpPr txBox="1"/>
          <p:nvPr>
            <p:ph type="title"/>
          </p:nvPr>
        </p:nvSpPr>
        <p:spPr>
          <a:xfrm>
            <a:off x="1262077" y="282000"/>
            <a:ext cx="67839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3000">
                <a:solidFill>
                  <a:schemeClr val="dk1"/>
                </a:solidFill>
              </a:rPr>
              <a:t>Business Model * Plan &amp; Funds</a:t>
            </a:r>
            <a:endParaRPr sz="800"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92" name="Google Shape;192;p38"/>
          <p:cNvSpPr txBox="1"/>
          <p:nvPr/>
        </p:nvSpPr>
        <p:spPr>
          <a:xfrm>
            <a:off x="657750" y="1132650"/>
            <a:ext cx="7686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Explain how you envision generating sales for your product or service.</a:t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Describe the way you envision implementing the business model.</a:t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Enumerate what the required funds would be and explain what they’d be used for.</a:t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8">
            <a:off x="0" y="159426"/>
            <a:ext cx="1262074" cy="612173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9"/>
          <p:cNvSpPr txBox="1"/>
          <p:nvPr>
            <p:ph type="title"/>
          </p:nvPr>
        </p:nvSpPr>
        <p:spPr>
          <a:xfrm>
            <a:off x="1262077" y="282000"/>
            <a:ext cx="67839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3000">
                <a:solidFill>
                  <a:schemeClr val="dk1"/>
                </a:solidFill>
              </a:rPr>
              <a:t>Contact</a:t>
            </a:r>
            <a:endParaRPr sz="800"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99" name="Google Shape;199;p39"/>
          <p:cNvSpPr txBox="1"/>
          <p:nvPr/>
        </p:nvSpPr>
        <p:spPr>
          <a:xfrm>
            <a:off x="657750" y="1132650"/>
            <a:ext cx="7686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 the contact details of the people in charge of the different aspects of the “business”.</a:t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