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Audiowide" panose="020B0604020202020204" charset="0"/>
      <p:regular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152b83c829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152b83c829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152b83c82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152b83c82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152b83c829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152b83c829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152b83c829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152b83c829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152b83c829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152b83c829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152b83c829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152b83c829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152b83c829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152b83c829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152b83c829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152b83c829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152b83c82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152b83c82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152b83c82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152b83c82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152b83c829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152b83c829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1521ac731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1521ac731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52b83c829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152b83c829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152b83c829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152b83c829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152b83c82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152b83c82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152b83c829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152b83c829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0C90"/>
                </a:solidFill>
                <a:latin typeface="Audiowide"/>
                <a:ea typeface="Audiowide"/>
                <a:cs typeface="Audiowide"/>
                <a:sym typeface="Audiowide"/>
              </a:rPr>
              <a:t>The Market</a:t>
            </a:r>
            <a:endParaRPr>
              <a:solidFill>
                <a:srgbClr val="EE0C90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21" name="Google Shape;121;p22"/>
          <p:cNvSpPr/>
          <p:nvPr/>
        </p:nvSpPr>
        <p:spPr>
          <a:xfrm>
            <a:off x="0" y="1000775"/>
            <a:ext cx="9144000" cy="4142700"/>
          </a:xfrm>
          <a:prstGeom prst="rect">
            <a:avLst/>
          </a:prstGeom>
          <a:solidFill>
            <a:srgbClr val="2C0353"/>
          </a:solidFill>
          <a:ln w="9525" cap="flat" cmpd="sng">
            <a:solidFill>
              <a:srgbClr val="701C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99744" marR="5080" lvl="0" indent="-487679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 txBox="1"/>
          <p:nvPr/>
        </p:nvSpPr>
        <p:spPr>
          <a:xfrm>
            <a:off x="311705" y="2131775"/>
            <a:ext cx="83394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Make a case on the room on the market for a Product / Service like yours</a:t>
            </a:r>
            <a:endParaRPr sz="1800" i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0C90"/>
                </a:solidFill>
                <a:latin typeface="Audiowide"/>
                <a:ea typeface="Audiowide"/>
                <a:cs typeface="Audiowide"/>
                <a:sym typeface="Audiowide"/>
              </a:rPr>
              <a:t>The Added Value</a:t>
            </a:r>
            <a:endParaRPr>
              <a:solidFill>
                <a:srgbClr val="EE0C90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28" name="Google Shape;128;p23"/>
          <p:cNvSpPr/>
          <p:nvPr/>
        </p:nvSpPr>
        <p:spPr>
          <a:xfrm>
            <a:off x="0" y="1000775"/>
            <a:ext cx="9144000" cy="4142700"/>
          </a:xfrm>
          <a:prstGeom prst="rect">
            <a:avLst/>
          </a:prstGeom>
          <a:solidFill>
            <a:srgbClr val="2C0353"/>
          </a:solidFill>
          <a:ln w="9525" cap="flat" cmpd="sng">
            <a:solidFill>
              <a:srgbClr val="701C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99744" marR="5080" lvl="0" indent="-487679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3"/>
          <p:cNvSpPr txBox="1"/>
          <p:nvPr/>
        </p:nvSpPr>
        <p:spPr>
          <a:xfrm>
            <a:off x="311705" y="2131775"/>
            <a:ext cx="83394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Explain what the added value of your Solution / Product / Service is.</a:t>
            </a:r>
            <a:br>
              <a:rPr lang="en" sz="1800" i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 i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Explain why you think your solution is better than the other out there.</a:t>
            </a:r>
            <a:endParaRPr sz="1800" i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0C90"/>
                </a:solidFill>
                <a:latin typeface="Audiowide"/>
                <a:ea typeface="Audiowide"/>
                <a:cs typeface="Audiowide"/>
                <a:sym typeface="Audiowide"/>
              </a:rPr>
              <a:t>The Competition</a:t>
            </a:r>
            <a:endParaRPr>
              <a:solidFill>
                <a:srgbClr val="EE0C90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35" name="Google Shape;135;p24"/>
          <p:cNvSpPr/>
          <p:nvPr/>
        </p:nvSpPr>
        <p:spPr>
          <a:xfrm>
            <a:off x="0" y="1000775"/>
            <a:ext cx="9144000" cy="4142700"/>
          </a:xfrm>
          <a:prstGeom prst="rect">
            <a:avLst/>
          </a:prstGeom>
          <a:solidFill>
            <a:srgbClr val="2C0353"/>
          </a:solidFill>
          <a:ln w="9525" cap="flat" cmpd="sng">
            <a:solidFill>
              <a:srgbClr val="701C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99744" marR="5080" lvl="0" indent="-487679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4"/>
          <p:cNvSpPr txBox="1"/>
          <p:nvPr/>
        </p:nvSpPr>
        <p:spPr>
          <a:xfrm>
            <a:off x="311705" y="2131775"/>
            <a:ext cx="83394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Enumerate your competitors and explain how you differ from them.</a:t>
            </a:r>
            <a:endParaRPr sz="1800" i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0C90"/>
                </a:solidFill>
                <a:latin typeface="Audiowide"/>
                <a:ea typeface="Audiowide"/>
                <a:cs typeface="Audiowide"/>
                <a:sym typeface="Audiowide"/>
              </a:rPr>
              <a:t>Business Model</a:t>
            </a:r>
            <a:endParaRPr>
              <a:solidFill>
                <a:srgbClr val="EE0C90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42" name="Google Shape;142;p25"/>
          <p:cNvSpPr/>
          <p:nvPr/>
        </p:nvSpPr>
        <p:spPr>
          <a:xfrm>
            <a:off x="0" y="1000775"/>
            <a:ext cx="9144000" cy="4142700"/>
          </a:xfrm>
          <a:prstGeom prst="rect">
            <a:avLst/>
          </a:prstGeom>
          <a:solidFill>
            <a:srgbClr val="2C0353"/>
          </a:solidFill>
          <a:ln w="9525" cap="flat" cmpd="sng">
            <a:solidFill>
              <a:srgbClr val="701C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99744" marR="5080" lvl="0" indent="-487679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5"/>
          <p:cNvSpPr txBox="1"/>
          <p:nvPr/>
        </p:nvSpPr>
        <p:spPr>
          <a:xfrm>
            <a:off x="311705" y="2131775"/>
            <a:ext cx="83394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Explain how you envision generating sales for your Product or Service.</a:t>
            </a:r>
            <a:endParaRPr sz="1800" i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0C90"/>
                </a:solidFill>
                <a:latin typeface="Audiowide"/>
                <a:ea typeface="Audiowide"/>
                <a:cs typeface="Audiowide"/>
                <a:sym typeface="Audiowide"/>
              </a:rPr>
              <a:t>Business Plan</a:t>
            </a:r>
            <a:endParaRPr>
              <a:solidFill>
                <a:srgbClr val="EE0C90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49" name="Google Shape;149;p26"/>
          <p:cNvSpPr/>
          <p:nvPr/>
        </p:nvSpPr>
        <p:spPr>
          <a:xfrm>
            <a:off x="0" y="1000775"/>
            <a:ext cx="9144000" cy="4142700"/>
          </a:xfrm>
          <a:prstGeom prst="rect">
            <a:avLst/>
          </a:prstGeom>
          <a:solidFill>
            <a:srgbClr val="2C0353"/>
          </a:solidFill>
          <a:ln w="9525" cap="flat" cmpd="sng">
            <a:solidFill>
              <a:srgbClr val="701C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99744" marR="5080" lvl="0" indent="-487679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6"/>
          <p:cNvSpPr txBox="1"/>
          <p:nvPr/>
        </p:nvSpPr>
        <p:spPr>
          <a:xfrm>
            <a:off x="311705" y="2131775"/>
            <a:ext cx="83394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Describe the way you envision implementing the business model</a:t>
            </a:r>
            <a:endParaRPr sz="1800" i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0C90"/>
                </a:solidFill>
                <a:latin typeface="Audiowide"/>
                <a:ea typeface="Audiowide"/>
                <a:cs typeface="Audiowide"/>
                <a:sym typeface="Audiowide"/>
              </a:rPr>
              <a:t>Funding Requirements</a:t>
            </a:r>
            <a:endParaRPr>
              <a:solidFill>
                <a:srgbClr val="EE0C90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56" name="Google Shape;156;p27"/>
          <p:cNvSpPr/>
          <p:nvPr/>
        </p:nvSpPr>
        <p:spPr>
          <a:xfrm>
            <a:off x="0" y="1000775"/>
            <a:ext cx="9144000" cy="4142700"/>
          </a:xfrm>
          <a:prstGeom prst="rect">
            <a:avLst/>
          </a:prstGeom>
          <a:solidFill>
            <a:srgbClr val="2C0353"/>
          </a:solidFill>
          <a:ln w="9525" cap="flat" cmpd="sng">
            <a:solidFill>
              <a:srgbClr val="701C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99744" marR="5080" lvl="0" indent="-487679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7"/>
          <p:cNvSpPr txBox="1"/>
          <p:nvPr/>
        </p:nvSpPr>
        <p:spPr>
          <a:xfrm>
            <a:off x="311705" y="2131775"/>
            <a:ext cx="83394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Enumerate what the required funds would be and explain what they’d be used for.</a:t>
            </a:r>
            <a:endParaRPr sz="1800" i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0C90"/>
                </a:solidFill>
                <a:latin typeface="Audiowide"/>
                <a:ea typeface="Audiowide"/>
                <a:cs typeface="Audiowide"/>
                <a:sym typeface="Audiowide"/>
              </a:rPr>
              <a:t>Contact</a:t>
            </a:r>
            <a:endParaRPr>
              <a:solidFill>
                <a:srgbClr val="EE0C90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63" name="Google Shape;163;p28"/>
          <p:cNvSpPr/>
          <p:nvPr/>
        </p:nvSpPr>
        <p:spPr>
          <a:xfrm>
            <a:off x="0" y="1000775"/>
            <a:ext cx="9144000" cy="4142700"/>
          </a:xfrm>
          <a:prstGeom prst="rect">
            <a:avLst/>
          </a:prstGeom>
          <a:solidFill>
            <a:srgbClr val="2C0353"/>
          </a:solidFill>
          <a:ln w="9525" cap="flat" cmpd="sng">
            <a:solidFill>
              <a:srgbClr val="701C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99744" marR="5080" lvl="0" indent="-487679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8"/>
          <p:cNvSpPr txBox="1"/>
          <p:nvPr/>
        </p:nvSpPr>
        <p:spPr>
          <a:xfrm>
            <a:off x="311705" y="2131775"/>
            <a:ext cx="83394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List the contact details of the people in charge of the different aspects of the “business”.</a:t>
            </a:r>
            <a:endParaRPr sz="1800" i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C0353"/>
          </a:solidFill>
          <a:ln w="9525" cap="flat" cmpd="sng">
            <a:solidFill>
              <a:srgbClr val="701C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99744" marR="5080" lvl="0" indent="-487679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9"/>
          <p:cNvSpPr txBox="1"/>
          <p:nvPr/>
        </p:nvSpPr>
        <p:spPr>
          <a:xfrm>
            <a:off x="6642268" y="4671450"/>
            <a:ext cx="24033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20-22 November, Karlsruhe, Germany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270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 Eclipse SDV Event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29"/>
          <p:cNvSpPr txBox="1"/>
          <p:nvPr/>
        </p:nvSpPr>
        <p:spPr>
          <a:xfrm>
            <a:off x="212350" y="856700"/>
            <a:ext cx="8769300" cy="7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7925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000">
                <a:solidFill>
                  <a:srgbClr val="EE0C90"/>
                </a:solidFill>
                <a:latin typeface="Audiowide"/>
                <a:ea typeface="Audiowide"/>
                <a:cs typeface="Audiowide"/>
                <a:sym typeface="Audiowide"/>
              </a:rPr>
              <a:t>Thank You slide</a:t>
            </a:r>
            <a:endParaRPr sz="5000">
              <a:solidFill>
                <a:srgbClr val="EE0C90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pic>
        <p:nvPicPr>
          <p:cNvPr id="172" name="Google Shape;1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8150" y="77000"/>
            <a:ext cx="856051" cy="856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350" y="386725"/>
            <a:ext cx="1106007" cy="38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9"/>
          <p:cNvSpPr txBox="1"/>
          <p:nvPr/>
        </p:nvSpPr>
        <p:spPr>
          <a:xfrm>
            <a:off x="311705" y="2131775"/>
            <a:ext cx="83394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Thank your audience and encourage them to get in touch afterwards!</a:t>
            </a:r>
            <a:endParaRPr sz="1800" i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C0353"/>
          </a:solidFill>
          <a:ln w="9525" cap="flat" cmpd="sng">
            <a:solidFill>
              <a:srgbClr val="701C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99744" marR="5080" lvl="0" indent="-487679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4"/>
          <p:cNvSpPr txBox="1"/>
          <p:nvPr/>
        </p:nvSpPr>
        <p:spPr>
          <a:xfrm>
            <a:off x="6642268" y="4671450"/>
            <a:ext cx="24033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20-22 November, Karlsruhe, Germany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270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 Eclipse SDV Event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212350" y="856700"/>
            <a:ext cx="8769300" cy="7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7925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000">
                <a:solidFill>
                  <a:srgbClr val="EE0C90"/>
                </a:solidFill>
                <a:latin typeface="Audiowide"/>
                <a:ea typeface="Audiowide"/>
                <a:cs typeface="Audiowide"/>
                <a:sym typeface="Audiowide"/>
              </a:rPr>
              <a:t>Pitching Session</a:t>
            </a:r>
            <a:endParaRPr sz="5000">
              <a:solidFill>
                <a:srgbClr val="EE0C90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8150" y="77000"/>
            <a:ext cx="856051" cy="856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350" y="386725"/>
            <a:ext cx="1106007" cy="384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212350" y="2456900"/>
            <a:ext cx="8769300" cy="7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7925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000" dirty="0">
                <a:solidFill>
                  <a:srgbClr val="EE0C90"/>
                </a:solidFill>
                <a:latin typeface="Audiowide"/>
                <a:ea typeface="Audiowide"/>
                <a:cs typeface="Audiowide"/>
                <a:sym typeface="Audiowide"/>
              </a:rPr>
              <a:t>Team ASAP</a:t>
            </a:r>
            <a:endParaRPr sz="5000" dirty="0">
              <a:solidFill>
                <a:srgbClr val="EE0C90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511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0C90"/>
                </a:solidFill>
                <a:latin typeface="Audiowide"/>
                <a:ea typeface="Audiowide"/>
                <a:cs typeface="Audiowide"/>
                <a:sym typeface="Audiowide"/>
              </a:rPr>
              <a:t>Title</a:t>
            </a:r>
            <a:endParaRPr>
              <a:solidFill>
                <a:srgbClr val="EE0C90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0" y="1000775"/>
            <a:ext cx="9144000" cy="4142700"/>
          </a:xfrm>
          <a:prstGeom prst="rect">
            <a:avLst/>
          </a:prstGeom>
          <a:solidFill>
            <a:srgbClr val="2C0353"/>
          </a:solidFill>
          <a:ln w="9525" cap="flat" cmpd="sng">
            <a:solidFill>
              <a:srgbClr val="701C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99744" marR="5080" lvl="0" indent="-487679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3066963" y="4671450"/>
            <a:ext cx="5978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20-22 November, Karlsruhe, Germany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270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 Eclipse SDV Event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383375" y="1324200"/>
            <a:ext cx="7882500" cy="3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7925" rIns="0" bIns="0" anchor="t" anchorCtr="0">
            <a:spAutoFit/>
          </a:bodyPr>
          <a:lstStyle/>
          <a:p>
            <a:pPr marL="499744" marR="5080" lvl="0" indent="-487679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Text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6850" y="224900"/>
            <a:ext cx="708148" cy="708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0075" y="376224"/>
            <a:ext cx="1166397" cy="40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0C90"/>
                </a:solidFill>
                <a:latin typeface="Audiowide"/>
                <a:ea typeface="Audiowide"/>
                <a:cs typeface="Audiowide"/>
                <a:sym typeface="Audiowide"/>
              </a:rPr>
              <a:t>Title</a:t>
            </a:r>
            <a:endParaRPr>
              <a:solidFill>
                <a:srgbClr val="EE0C90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311700" y="1065325"/>
            <a:ext cx="8584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Text</a:t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rgbClr val="EE0C90"/>
                </a:solidFill>
                <a:latin typeface="Audiowide"/>
                <a:ea typeface="Audiowide"/>
                <a:cs typeface="Audiowide"/>
                <a:sym typeface="Audiowide"/>
              </a:rPr>
              <a:t>Forget the Conventional – Shift to SDV</a:t>
            </a:r>
            <a:endParaRPr i="1" dirty="0">
              <a:solidFill>
                <a:srgbClr val="EE0C90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86" name="Google Shape;86;p17"/>
          <p:cNvSpPr/>
          <p:nvPr/>
        </p:nvSpPr>
        <p:spPr>
          <a:xfrm>
            <a:off x="0" y="1000775"/>
            <a:ext cx="9144000" cy="4142700"/>
          </a:xfrm>
          <a:prstGeom prst="rect">
            <a:avLst/>
          </a:prstGeom>
          <a:solidFill>
            <a:srgbClr val="2C0353"/>
          </a:solidFill>
          <a:ln w="9525" cap="flat" cmpd="sng">
            <a:solidFill>
              <a:srgbClr val="701C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99744" marR="5080" lvl="0" indent="-487679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311705" y="2131775"/>
            <a:ext cx="83394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Short description of the idea you had in solving the Challenge</a:t>
            </a:r>
            <a:endParaRPr sz="1800" i="1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0C90"/>
                </a:solidFill>
                <a:latin typeface="Audiowide"/>
                <a:ea typeface="Audiowide"/>
                <a:cs typeface="Audiowide"/>
                <a:sym typeface="Audiowide"/>
              </a:rPr>
              <a:t>The Team</a:t>
            </a:r>
            <a:endParaRPr>
              <a:solidFill>
                <a:srgbClr val="EE0C90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93" name="Google Shape;93;p18"/>
          <p:cNvSpPr/>
          <p:nvPr/>
        </p:nvSpPr>
        <p:spPr>
          <a:xfrm>
            <a:off x="0" y="1000775"/>
            <a:ext cx="9144000" cy="4142700"/>
          </a:xfrm>
          <a:prstGeom prst="rect">
            <a:avLst/>
          </a:prstGeom>
          <a:solidFill>
            <a:srgbClr val="2C0353"/>
          </a:solidFill>
          <a:ln w="9525" cap="flat" cmpd="sng">
            <a:solidFill>
              <a:srgbClr val="701C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99744" marR="5080" lvl="0" indent="-487679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8"/>
          <p:cNvSpPr txBox="1"/>
          <p:nvPr/>
        </p:nvSpPr>
        <p:spPr>
          <a:xfrm>
            <a:off x="311705" y="2131775"/>
            <a:ext cx="8339400" cy="2782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984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i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Emre: Azure, Tests</a:t>
            </a:r>
          </a:p>
          <a:p>
            <a:pPr marL="2984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800" i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984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i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Marvin: WebUI Frontend</a:t>
            </a:r>
          </a:p>
          <a:p>
            <a:pPr marL="2984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800" i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98450" indent="-285750">
              <a:buFont typeface="Arial" panose="020B0604020202020204" pitchFamily="34" charset="0"/>
              <a:buChar char="•"/>
            </a:pPr>
            <a:r>
              <a:rPr lang="de-DE" sz="1800" i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Nils: </a:t>
            </a:r>
            <a:r>
              <a:rPr lang="de-DE" sz="1800" i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WebUI</a:t>
            </a:r>
            <a:r>
              <a:rPr lang="de-DE" sz="1800" i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Backend</a:t>
            </a:r>
          </a:p>
          <a:p>
            <a:pPr marL="298450" indent="-285750">
              <a:buFont typeface="Arial" panose="020B0604020202020204" pitchFamily="34" charset="0"/>
              <a:buChar char="•"/>
            </a:pPr>
            <a:endParaRPr lang="en" sz="1800" i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98450" indent="-285750">
              <a:buFont typeface="Arial" panose="020B0604020202020204" pitchFamily="34" charset="0"/>
              <a:buChar char="•"/>
            </a:pPr>
            <a:r>
              <a:rPr lang="en" sz="1800" i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Philipp: Feature Speed Limit Assist</a:t>
            </a:r>
          </a:p>
          <a:p>
            <a:pPr marL="298450" indent="-285750">
              <a:buFont typeface="Arial" panose="020B0604020202020204" pitchFamily="34" charset="0"/>
              <a:buChar char="•"/>
            </a:pPr>
            <a:endParaRPr lang="en" sz="1800" i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98450" indent="-285750">
              <a:buFont typeface="Arial" panose="020B0604020202020204" pitchFamily="34" charset="0"/>
              <a:buChar char="•"/>
            </a:pPr>
            <a:r>
              <a:rPr lang="en" sz="1800" i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Tobias: MQTT Connectivity Ankaios</a:t>
            </a:r>
          </a:p>
          <a:p>
            <a:pPr marL="298450" indent="-285750">
              <a:buFont typeface="Arial" panose="020B0604020202020204" pitchFamily="34" charset="0"/>
              <a:buChar char="•"/>
            </a:pPr>
            <a:endParaRPr lang="en" sz="1800" i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0C90"/>
                </a:solidFill>
                <a:latin typeface="Audiowide"/>
                <a:ea typeface="Audiowide"/>
                <a:cs typeface="Audiowide"/>
                <a:sym typeface="Audiowide"/>
              </a:rPr>
              <a:t>Initial Situation</a:t>
            </a:r>
            <a:endParaRPr>
              <a:solidFill>
                <a:srgbClr val="EE0C90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00" name="Google Shape;100;p19"/>
          <p:cNvSpPr/>
          <p:nvPr/>
        </p:nvSpPr>
        <p:spPr>
          <a:xfrm>
            <a:off x="0" y="1000775"/>
            <a:ext cx="9144000" cy="4142700"/>
          </a:xfrm>
          <a:prstGeom prst="rect">
            <a:avLst/>
          </a:prstGeom>
          <a:solidFill>
            <a:srgbClr val="2C0353"/>
          </a:solidFill>
          <a:ln w="9525" cap="flat" cmpd="sng">
            <a:solidFill>
              <a:srgbClr val="701C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99744" marR="5080" lvl="0" indent="-487679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9"/>
          <p:cNvSpPr txBox="1"/>
          <p:nvPr/>
        </p:nvSpPr>
        <p:spPr>
          <a:xfrm>
            <a:off x="311705" y="2131775"/>
            <a:ext cx="83394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Describe in a few words what the Initial Situation was</a:t>
            </a:r>
            <a:endParaRPr sz="1800" i="1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0C90"/>
                </a:solidFill>
                <a:latin typeface="Audiowide"/>
                <a:ea typeface="Audiowide"/>
                <a:cs typeface="Audiowide"/>
                <a:sym typeface="Audiowide"/>
              </a:rPr>
              <a:t>Solution</a:t>
            </a:r>
            <a:endParaRPr>
              <a:solidFill>
                <a:srgbClr val="EE0C90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07" name="Google Shape;107;p20"/>
          <p:cNvSpPr/>
          <p:nvPr/>
        </p:nvSpPr>
        <p:spPr>
          <a:xfrm>
            <a:off x="0" y="1000775"/>
            <a:ext cx="9144000" cy="4142700"/>
          </a:xfrm>
          <a:prstGeom prst="rect">
            <a:avLst/>
          </a:prstGeom>
          <a:solidFill>
            <a:srgbClr val="2C0353"/>
          </a:solidFill>
          <a:ln w="9525" cap="flat" cmpd="sng">
            <a:solidFill>
              <a:srgbClr val="701C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99744" marR="5080" lvl="0" indent="-487679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0"/>
          <p:cNvSpPr txBox="1"/>
          <p:nvPr/>
        </p:nvSpPr>
        <p:spPr>
          <a:xfrm>
            <a:off x="311705" y="2131775"/>
            <a:ext cx="83394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Describe your solution in a few words clear enough for the audience to understand what you and your team are offering</a:t>
            </a:r>
            <a:endParaRPr sz="1800" i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0C90"/>
                </a:solidFill>
                <a:latin typeface="Audiowide"/>
                <a:ea typeface="Audiowide"/>
                <a:cs typeface="Audiowide"/>
                <a:sym typeface="Audiowide"/>
              </a:rPr>
              <a:t>The Product / Service</a:t>
            </a:r>
            <a:endParaRPr>
              <a:solidFill>
                <a:srgbClr val="EE0C90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14" name="Google Shape;114;p21"/>
          <p:cNvSpPr/>
          <p:nvPr/>
        </p:nvSpPr>
        <p:spPr>
          <a:xfrm>
            <a:off x="0" y="1000775"/>
            <a:ext cx="9144000" cy="4142700"/>
          </a:xfrm>
          <a:prstGeom prst="rect">
            <a:avLst/>
          </a:prstGeom>
          <a:solidFill>
            <a:srgbClr val="2C0353"/>
          </a:solidFill>
          <a:ln w="9525" cap="flat" cmpd="sng">
            <a:solidFill>
              <a:srgbClr val="701C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99744" marR="5080" lvl="0" indent="-487679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1"/>
          <p:cNvSpPr txBox="1"/>
          <p:nvPr/>
        </p:nvSpPr>
        <p:spPr>
          <a:xfrm>
            <a:off x="311705" y="2131775"/>
            <a:ext cx="83394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Briefly describe the Product or the Service that is the outcome of your solution</a:t>
            </a:r>
            <a:endParaRPr sz="1800" i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273</Words>
  <Application>Microsoft Office PowerPoint</Application>
  <PresentationFormat>Bildschirmpräsentation (16:9)</PresentationFormat>
  <Paragraphs>46</Paragraphs>
  <Slides>17</Slides>
  <Notes>17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Roboto</vt:lpstr>
      <vt:lpstr>Arial</vt:lpstr>
      <vt:lpstr>Audiowide</vt:lpstr>
      <vt:lpstr>Simple Light</vt:lpstr>
      <vt:lpstr>PowerPoint-Präsentation</vt:lpstr>
      <vt:lpstr>PowerPoint-Präsentation</vt:lpstr>
      <vt:lpstr>Title</vt:lpstr>
      <vt:lpstr>Title</vt:lpstr>
      <vt:lpstr>Forget the Conventional – Shift to SDV</vt:lpstr>
      <vt:lpstr>The Team</vt:lpstr>
      <vt:lpstr>Initial Situation</vt:lpstr>
      <vt:lpstr>Solution</vt:lpstr>
      <vt:lpstr>The Product / Service</vt:lpstr>
      <vt:lpstr>The Market</vt:lpstr>
      <vt:lpstr>The Added Value</vt:lpstr>
      <vt:lpstr>The Competition</vt:lpstr>
      <vt:lpstr>Business Model</vt:lpstr>
      <vt:lpstr>Business Plan</vt:lpstr>
      <vt:lpstr>Funding Requirements</vt:lpstr>
      <vt:lpstr>Contact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Bodenstein, Philipp</cp:lastModifiedBy>
  <cp:revision>3</cp:revision>
  <dcterms:modified xsi:type="dcterms:W3CDTF">2024-11-21T17:24:12Z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7293ea8-1251-4f9f-bba9-308f3f76a0fd_Enabled">
    <vt:lpwstr>true</vt:lpwstr>
  </property>
  <property fmtid="{D5CDD505-2E9C-101B-9397-08002B2CF9AE}" pid="3" name="MSIP_Label_47293ea8-1251-4f9f-bba9-308f3f76a0fd_SetDate">
    <vt:lpwstr>2024-11-21T17:20:36Z</vt:lpwstr>
  </property>
  <property fmtid="{D5CDD505-2E9C-101B-9397-08002B2CF9AE}" pid="4" name="MSIP_Label_47293ea8-1251-4f9f-bba9-308f3f76a0fd_Method">
    <vt:lpwstr>Standard</vt:lpwstr>
  </property>
  <property fmtid="{D5CDD505-2E9C-101B-9397-08002B2CF9AE}" pid="5" name="MSIP_Label_47293ea8-1251-4f9f-bba9-308f3f76a0fd_Name">
    <vt:lpwstr>intern</vt:lpwstr>
  </property>
  <property fmtid="{D5CDD505-2E9C-101B-9397-08002B2CF9AE}" pid="6" name="MSIP_Label_47293ea8-1251-4f9f-bba9-308f3f76a0fd_SiteId">
    <vt:lpwstr>b507be7f-be90-4603-b828-8ca797dca877</vt:lpwstr>
  </property>
  <property fmtid="{D5CDD505-2E9C-101B-9397-08002B2CF9AE}" pid="7" name="MSIP_Label_47293ea8-1251-4f9f-bba9-308f3f76a0fd_ActionId">
    <vt:lpwstr>bbfa1b31-9c68-4d41-a8db-3041cb3a22d4</vt:lpwstr>
  </property>
  <property fmtid="{D5CDD505-2E9C-101B-9397-08002B2CF9AE}" pid="8" name="MSIP_Label_47293ea8-1251-4f9f-bba9-308f3f76a0fd_ContentBits">
    <vt:lpwstr>0</vt:lpwstr>
  </property>
</Properties>
</file>