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5143500" cx="9144000"/>
  <p:notesSz cx="6858000" cy="9144000"/>
  <p:embeddedFontLst>
    <p:embeddedFont>
      <p:font typeface="Audiowide"/>
      <p:regular r:id="rId22"/>
    </p:embeddedFont>
    <p:embeddedFont>
      <p:font typeface="Robo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Audiowide-regular.fntdata"/><Relationship Id="rId21" Type="http://schemas.openxmlformats.org/officeDocument/2006/relationships/slide" Target="slides/slide15.xml"/><Relationship Id="rId24" Type="http://schemas.openxmlformats.org/officeDocument/2006/relationships/font" Target="fonts/Roboto-bold.fntdata"/><Relationship Id="rId23" Type="http://schemas.openxmlformats.org/officeDocument/2006/relationships/font" Target="fonts/Roboto-regular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Roboto-boldItalic.fntdata"/><Relationship Id="rId25" Type="http://schemas.openxmlformats.org/officeDocument/2006/relationships/font" Target="fonts/Roboto-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17332e5e24_2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g317332e5e24_2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17332e5e24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9" name="Google Shape;169;g317332e5e24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317332e5e24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8" name="Google Shape;178;g317332e5e24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17332e5e24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7" name="Google Shape;187;g317332e5e24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17332e5e24_2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6" name="Google Shape;196;g317332e5e24_2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317332e5e24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6" name="Google Shape;206;g317332e5e24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317332e5e24_2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2" name="Google Shape;212;g317332e5e24_2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17332e5e24_2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g317332e5e24_2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Feature path: develop innovative containerized applications managed by Ankaios using real data from the test vehicle.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Connectivity path: Manage your fleet from the cloud turning feature upgrades into a seamless day-to-day business​.​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17332e5e24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" name="Google Shape;114;g317332e5e24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17332e5e24_2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2" name="Google Shape;122;g317332e5e24_2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17332e5e24_2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" name="Google Shape;130;g317332e5e24_2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17332e5e24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g317332e5e24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17332e5e24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g317332e5e24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17332e5e24_2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5" name="Google Shape;155;g317332e5e24_2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17332e5e24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1" name="Google Shape;161;g317332e5e24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0" name="Google Shape;60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1" name="Google Shape;6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8" name="Google Shape;68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" name="Google Shape;75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3" name="Google Shape;83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4" name="Google Shape;84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5" name="Google Shape;8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88" name="Google Shape;8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C0353"/>
          </a:solidFill>
          <a:ln cap="flat" cmpd="sng" w="9525">
            <a:solidFill>
              <a:srgbClr val="701C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487679" lvl="0" marL="499744" marR="508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25"/>
          <p:cNvSpPr txBox="1"/>
          <p:nvPr/>
        </p:nvSpPr>
        <p:spPr>
          <a:xfrm>
            <a:off x="6642268" y="4671450"/>
            <a:ext cx="2403300" cy="3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20-22 November, Karlsruhe, Germany</a:t>
            </a:r>
            <a:endParaRPr b="0" i="0" sz="10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27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An Eclipse SDV Event</a:t>
            </a:r>
            <a:endParaRPr b="0" i="0" sz="10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1" name="Google Shape;101;p25"/>
          <p:cNvSpPr txBox="1"/>
          <p:nvPr/>
        </p:nvSpPr>
        <p:spPr>
          <a:xfrm>
            <a:off x="212350" y="856700"/>
            <a:ext cx="8769300" cy="79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79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GB" sz="5000" u="none" cap="none" strike="noStrike">
                <a:solidFill>
                  <a:srgbClr val="EE0C90"/>
                </a:solidFill>
                <a:latin typeface="Audiowide"/>
                <a:ea typeface="Audiowide"/>
                <a:cs typeface="Audiowide"/>
                <a:sym typeface="Audiowide"/>
              </a:rPr>
              <a:t>Pitching Session</a:t>
            </a:r>
            <a:endParaRPr b="0" i="0" sz="5000" u="none" cap="none" strike="noStrike">
              <a:solidFill>
                <a:srgbClr val="EE0C90"/>
              </a:solidFill>
              <a:latin typeface="Audiowide"/>
              <a:ea typeface="Audiowide"/>
              <a:cs typeface="Audiowide"/>
              <a:sym typeface="Audiowide"/>
            </a:endParaRPr>
          </a:p>
        </p:txBody>
      </p:sp>
      <p:pic>
        <p:nvPicPr>
          <p:cNvPr id="102" name="Google Shape;102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58150" y="77000"/>
            <a:ext cx="856051" cy="856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3350" y="386725"/>
            <a:ext cx="1106007" cy="384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25"/>
          <p:cNvSpPr txBox="1"/>
          <p:nvPr/>
        </p:nvSpPr>
        <p:spPr>
          <a:xfrm>
            <a:off x="212350" y="2456900"/>
            <a:ext cx="8769300" cy="79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79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5000">
                <a:solidFill>
                  <a:srgbClr val="EE0C90"/>
                </a:solidFill>
                <a:latin typeface="Audiowide"/>
                <a:ea typeface="Audiowide"/>
                <a:cs typeface="Audiowide"/>
                <a:sym typeface="Audiowide"/>
              </a:rPr>
              <a:t>Caliper Kings</a:t>
            </a:r>
            <a:endParaRPr b="0" i="0" sz="5000" u="none" cap="none" strike="noStrike">
              <a:solidFill>
                <a:srgbClr val="EE0C90"/>
              </a:solidFill>
              <a:latin typeface="Audiowide"/>
              <a:ea typeface="Audiowide"/>
              <a:cs typeface="Audiowide"/>
              <a:sym typeface="Audiowid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4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GB">
                <a:solidFill>
                  <a:srgbClr val="EE0C90"/>
                </a:solidFill>
                <a:latin typeface="Audiowide"/>
                <a:ea typeface="Audiowide"/>
                <a:cs typeface="Audiowide"/>
                <a:sym typeface="Audiowide"/>
              </a:rPr>
              <a:t>Now the Connectivity Path</a:t>
            </a:r>
            <a:endParaRPr>
              <a:solidFill>
                <a:srgbClr val="EE0C90"/>
              </a:solidFill>
              <a:latin typeface="Audiowide"/>
              <a:ea typeface="Audiowide"/>
              <a:cs typeface="Audiowide"/>
              <a:sym typeface="Audiowide"/>
            </a:endParaRPr>
          </a:p>
        </p:txBody>
      </p:sp>
      <p:sp>
        <p:nvSpPr>
          <p:cNvPr id="172" name="Google Shape;172;p34"/>
          <p:cNvSpPr/>
          <p:nvPr/>
        </p:nvSpPr>
        <p:spPr>
          <a:xfrm>
            <a:off x="0" y="1000775"/>
            <a:ext cx="9144000" cy="4142700"/>
          </a:xfrm>
          <a:prstGeom prst="rect">
            <a:avLst/>
          </a:prstGeom>
          <a:solidFill>
            <a:srgbClr val="2C0353"/>
          </a:solidFill>
          <a:ln cap="flat" cmpd="sng" w="9525">
            <a:solidFill>
              <a:srgbClr val="701C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487678" lvl="0" marL="499743" marR="508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34"/>
          <p:cNvSpPr txBox="1"/>
          <p:nvPr/>
        </p:nvSpPr>
        <p:spPr>
          <a:xfrm>
            <a:off x="311700" y="1379800"/>
            <a:ext cx="83394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This is where “Workload Administrator” comes into play!</a:t>
            </a:r>
            <a:endParaRPr i="1"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4" name="Google Shape;17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5325" y="2336700"/>
            <a:ext cx="6072151" cy="2768425"/>
          </a:xfrm>
          <a:prstGeom prst="rect">
            <a:avLst/>
          </a:prstGeom>
          <a:solidFill>
            <a:srgbClr val="2C0353"/>
          </a:solidFill>
          <a:ln cap="flat" cmpd="sng" w="9525">
            <a:solidFill>
              <a:srgbClr val="701C7F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75" name="Google Shape;175;p34"/>
          <p:cNvSpPr/>
          <p:nvPr/>
        </p:nvSpPr>
        <p:spPr>
          <a:xfrm>
            <a:off x="3825575" y="3798625"/>
            <a:ext cx="854100" cy="714900"/>
          </a:xfrm>
          <a:prstGeom prst="ellipse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5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GB">
                <a:solidFill>
                  <a:srgbClr val="EE0C90"/>
                </a:solidFill>
                <a:latin typeface="Audiowide"/>
                <a:ea typeface="Audiowide"/>
                <a:cs typeface="Audiowide"/>
                <a:sym typeface="Audiowide"/>
              </a:rPr>
              <a:t>Now the Connectivity Path</a:t>
            </a:r>
            <a:endParaRPr>
              <a:solidFill>
                <a:srgbClr val="EE0C90"/>
              </a:solidFill>
              <a:latin typeface="Audiowide"/>
              <a:ea typeface="Audiowide"/>
              <a:cs typeface="Audiowide"/>
              <a:sym typeface="Audiowide"/>
            </a:endParaRPr>
          </a:p>
        </p:txBody>
      </p:sp>
      <p:sp>
        <p:nvSpPr>
          <p:cNvPr id="181" name="Google Shape;181;p35"/>
          <p:cNvSpPr/>
          <p:nvPr/>
        </p:nvSpPr>
        <p:spPr>
          <a:xfrm>
            <a:off x="0" y="1000775"/>
            <a:ext cx="9144000" cy="4142700"/>
          </a:xfrm>
          <a:prstGeom prst="rect">
            <a:avLst/>
          </a:prstGeom>
          <a:solidFill>
            <a:srgbClr val="2C0353"/>
          </a:solidFill>
          <a:ln cap="flat" cmpd="sng" w="9525">
            <a:solidFill>
              <a:srgbClr val="701C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487678" lvl="0" marL="499743" marR="508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35"/>
          <p:cNvSpPr txBox="1"/>
          <p:nvPr/>
        </p:nvSpPr>
        <p:spPr>
          <a:xfrm>
            <a:off x="311700" y="1379800"/>
            <a:ext cx="8339400" cy="5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Workload Administrator</a:t>
            </a:r>
            <a:r>
              <a:rPr i="1" lang="en-GB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is an application that lives within the car and is capable of deploying Ankaios Workloads on the fly</a:t>
            </a:r>
            <a:endParaRPr i="1"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83" name="Google Shape;18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5325" y="2336700"/>
            <a:ext cx="6072151" cy="2768425"/>
          </a:xfrm>
          <a:prstGeom prst="rect">
            <a:avLst/>
          </a:prstGeom>
          <a:solidFill>
            <a:srgbClr val="2C0353"/>
          </a:solidFill>
          <a:ln cap="flat" cmpd="sng" w="9525">
            <a:solidFill>
              <a:srgbClr val="701C7F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84" name="Google Shape;184;p35"/>
          <p:cNvSpPr/>
          <p:nvPr/>
        </p:nvSpPr>
        <p:spPr>
          <a:xfrm>
            <a:off x="3825575" y="3798625"/>
            <a:ext cx="854100" cy="714900"/>
          </a:xfrm>
          <a:prstGeom prst="ellipse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6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GB">
                <a:solidFill>
                  <a:srgbClr val="EE0C90"/>
                </a:solidFill>
                <a:latin typeface="Audiowide"/>
                <a:ea typeface="Audiowide"/>
                <a:cs typeface="Audiowide"/>
                <a:sym typeface="Audiowide"/>
              </a:rPr>
              <a:t>Now the Connectivity Path</a:t>
            </a:r>
            <a:endParaRPr>
              <a:solidFill>
                <a:srgbClr val="EE0C90"/>
              </a:solidFill>
              <a:latin typeface="Audiowide"/>
              <a:ea typeface="Audiowide"/>
              <a:cs typeface="Audiowide"/>
              <a:sym typeface="Audiowide"/>
            </a:endParaRPr>
          </a:p>
        </p:txBody>
      </p:sp>
      <p:sp>
        <p:nvSpPr>
          <p:cNvPr id="190" name="Google Shape;190;p36"/>
          <p:cNvSpPr/>
          <p:nvPr/>
        </p:nvSpPr>
        <p:spPr>
          <a:xfrm>
            <a:off x="0" y="1000775"/>
            <a:ext cx="9144000" cy="4142700"/>
          </a:xfrm>
          <a:prstGeom prst="rect">
            <a:avLst/>
          </a:prstGeom>
          <a:solidFill>
            <a:srgbClr val="2C0353"/>
          </a:solidFill>
          <a:ln cap="flat" cmpd="sng" w="9525">
            <a:solidFill>
              <a:srgbClr val="701C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487678" lvl="0" marL="499743" marR="508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36"/>
          <p:cNvSpPr txBox="1"/>
          <p:nvPr/>
        </p:nvSpPr>
        <p:spPr>
          <a:xfrm>
            <a:off x="311700" y="1379800"/>
            <a:ext cx="8520600" cy="8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How does it happen? </a:t>
            </a:r>
            <a:endParaRPr b="1" i="1"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 </a:t>
            </a:r>
            <a:r>
              <a:rPr i="1" lang="en-GB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Messages can be delivered to Workload Administrator </a:t>
            </a:r>
            <a:r>
              <a:rPr i="1" lang="en-GB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through</a:t>
            </a:r>
            <a:r>
              <a:rPr i="1" lang="en-GB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MQTT</a:t>
            </a:r>
            <a:endParaRPr i="1"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 Workload Administrator will act upon this messages by calling the Ankaios API</a:t>
            </a:r>
            <a:endParaRPr i="1"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92" name="Google Shape;19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5325" y="2336700"/>
            <a:ext cx="6072151" cy="2768425"/>
          </a:xfrm>
          <a:prstGeom prst="rect">
            <a:avLst/>
          </a:prstGeom>
          <a:solidFill>
            <a:srgbClr val="2C0353"/>
          </a:solidFill>
          <a:ln cap="flat" cmpd="sng" w="9525">
            <a:solidFill>
              <a:srgbClr val="701C7F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93" name="Google Shape;193;p36"/>
          <p:cNvSpPr/>
          <p:nvPr/>
        </p:nvSpPr>
        <p:spPr>
          <a:xfrm>
            <a:off x="3825575" y="3798625"/>
            <a:ext cx="854100" cy="714900"/>
          </a:xfrm>
          <a:prstGeom prst="ellipse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7"/>
          <p:cNvSpPr txBox="1"/>
          <p:nvPr>
            <p:ph type="title"/>
          </p:nvPr>
        </p:nvSpPr>
        <p:spPr>
          <a:xfrm>
            <a:off x="311700" y="292625"/>
            <a:ext cx="5110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GB">
                <a:solidFill>
                  <a:srgbClr val="EE0C90"/>
                </a:solidFill>
                <a:latin typeface="Audiowide"/>
                <a:ea typeface="Audiowide"/>
                <a:cs typeface="Audiowide"/>
                <a:sym typeface="Audiowide"/>
              </a:rPr>
              <a:t>Title</a:t>
            </a:r>
            <a:endParaRPr>
              <a:solidFill>
                <a:srgbClr val="EE0C90"/>
              </a:solidFill>
              <a:latin typeface="Audiowide"/>
              <a:ea typeface="Audiowide"/>
              <a:cs typeface="Audiowide"/>
              <a:sym typeface="Audiowide"/>
            </a:endParaRPr>
          </a:p>
        </p:txBody>
      </p:sp>
      <p:sp>
        <p:nvSpPr>
          <p:cNvPr id="199" name="Google Shape;199;p37"/>
          <p:cNvSpPr/>
          <p:nvPr/>
        </p:nvSpPr>
        <p:spPr>
          <a:xfrm>
            <a:off x="0" y="1000775"/>
            <a:ext cx="9144000" cy="4142700"/>
          </a:xfrm>
          <a:prstGeom prst="rect">
            <a:avLst/>
          </a:prstGeom>
          <a:solidFill>
            <a:srgbClr val="2C0353"/>
          </a:solidFill>
          <a:ln cap="flat" cmpd="sng" w="9525">
            <a:solidFill>
              <a:srgbClr val="701C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487679" lvl="0" marL="499744" marR="508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37"/>
          <p:cNvSpPr txBox="1"/>
          <p:nvPr/>
        </p:nvSpPr>
        <p:spPr>
          <a:xfrm>
            <a:off x="3066963" y="4671450"/>
            <a:ext cx="5978700" cy="3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20-22 November, Karlsruhe, Germany</a:t>
            </a:r>
            <a:endParaRPr b="0" i="0" sz="10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27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An Eclipse SDV Event</a:t>
            </a:r>
            <a:endParaRPr b="0" i="0" sz="10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1" name="Google Shape;201;p37"/>
          <p:cNvSpPr txBox="1"/>
          <p:nvPr/>
        </p:nvSpPr>
        <p:spPr>
          <a:xfrm>
            <a:off x="383375" y="1324200"/>
            <a:ext cx="7882500" cy="3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7925">
            <a:spAutoFit/>
          </a:bodyPr>
          <a:lstStyle/>
          <a:p>
            <a:pPr indent="-487679" lvl="0" marL="499744" marR="508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Text</a:t>
            </a:r>
            <a:endParaRPr b="0" i="0" sz="1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2" name="Google Shape;202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06850" y="224900"/>
            <a:ext cx="708148" cy="70814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70075" y="376224"/>
            <a:ext cx="1166397" cy="40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8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GB">
                <a:solidFill>
                  <a:srgbClr val="EE0C90"/>
                </a:solidFill>
                <a:latin typeface="Audiowide"/>
                <a:ea typeface="Audiowide"/>
                <a:cs typeface="Audiowide"/>
                <a:sym typeface="Audiowide"/>
              </a:rPr>
              <a:t>Auto Guard (Demo!)</a:t>
            </a:r>
            <a:endParaRPr>
              <a:solidFill>
                <a:srgbClr val="EE0C90"/>
              </a:solidFill>
              <a:latin typeface="Audiowide"/>
              <a:ea typeface="Audiowide"/>
              <a:cs typeface="Audiowide"/>
              <a:sym typeface="Audiowide"/>
            </a:endParaRPr>
          </a:p>
        </p:txBody>
      </p:sp>
      <p:sp>
        <p:nvSpPr>
          <p:cNvPr id="209" name="Google Shape;209;p38"/>
          <p:cNvSpPr/>
          <p:nvPr/>
        </p:nvSpPr>
        <p:spPr>
          <a:xfrm>
            <a:off x="0" y="1000775"/>
            <a:ext cx="9144000" cy="4142700"/>
          </a:xfrm>
          <a:prstGeom prst="rect">
            <a:avLst/>
          </a:prstGeom>
          <a:solidFill>
            <a:srgbClr val="2C0353"/>
          </a:solidFill>
          <a:ln cap="flat" cmpd="sng" w="9525">
            <a:solidFill>
              <a:srgbClr val="701C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487678" lvl="0" marL="499743" marR="508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C0353"/>
          </a:solidFill>
          <a:ln cap="flat" cmpd="sng" w="9525">
            <a:solidFill>
              <a:srgbClr val="701C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487679" lvl="0" marL="499744" marR="508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39"/>
          <p:cNvSpPr txBox="1"/>
          <p:nvPr/>
        </p:nvSpPr>
        <p:spPr>
          <a:xfrm>
            <a:off x="6642268" y="4671450"/>
            <a:ext cx="2403300" cy="3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20-22 November, Karlsruhe, Germany</a:t>
            </a:r>
            <a:endParaRPr b="0" i="0" sz="10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27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An Eclipse SDV Event</a:t>
            </a:r>
            <a:endParaRPr b="0" i="0" sz="10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6" name="Google Shape;216;p39"/>
          <p:cNvSpPr txBox="1"/>
          <p:nvPr/>
        </p:nvSpPr>
        <p:spPr>
          <a:xfrm>
            <a:off x="212350" y="856700"/>
            <a:ext cx="8769300" cy="79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79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GB" sz="5000" u="none" cap="none" strike="noStrike">
                <a:solidFill>
                  <a:srgbClr val="EE0C90"/>
                </a:solidFill>
                <a:latin typeface="Audiowide"/>
                <a:ea typeface="Audiowide"/>
                <a:cs typeface="Audiowide"/>
                <a:sym typeface="Audiowide"/>
              </a:rPr>
              <a:t>Thank You </a:t>
            </a:r>
            <a:endParaRPr b="0" i="0" sz="5000" u="none" cap="none" strike="noStrike">
              <a:solidFill>
                <a:srgbClr val="EE0C90"/>
              </a:solidFill>
              <a:latin typeface="Audiowide"/>
              <a:ea typeface="Audiowide"/>
              <a:cs typeface="Audiowide"/>
              <a:sym typeface="Audiowide"/>
            </a:endParaRPr>
          </a:p>
        </p:txBody>
      </p:sp>
      <p:pic>
        <p:nvPicPr>
          <p:cNvPr id="217" name="Google Shape;217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58150" y="77000"/>
            <a:ext cx="856051" cy="856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3350" y="386725"/>
            <a:ext cx="1106007" cy="384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39"/>
          <p:cNvSpPr txBox="1"/>
          <p:nvPr/>
        </p:nvSpPr>
        <p:spPr>
          <a:xfrm>
            <a:off x="311705" y="2131775"/>
            <a:ext cx="8339400" cy="16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1" lang="en-GB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Credits to the team:</a:t>
            </a:r>
            <a:endParaRPr b="1" i="1"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Char char="-"/>
            </a:pPr>
            <a:r>
              <a:rPr i="1" lang="en-GB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Francesco Scala</a:t>
            </a:r>
            <a:endParaRPr i="1"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Char char="-"/>
            </a:pPr>
            <a:r>
              <a:rPr i="1" lang="en-GB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Sebastian Böttigheimer </a:t>
            </a:r>
            <a:endParaRPr i="1"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Char char="-"/>
            </a:pPr>
            <a:r>
              <a:rPr i="1" lang="en-GB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Sachin Kumar</a:t>
            </a:r>
            <a:endParaRPr i="1"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Char char="-"/>
            </a:pPr>
            <a:r>
              <a:rPr i="1" lang="en-GB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Zaheer Ahmed</a:t>
            </a:r>
            <a:endParaRPr i="1"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Char char="-"/>
            </a:pPr>
            <a:r>
              <a:rPr i="1" lang="en-GB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Giovanni Barbar</a:t>
            </a:r>
            <a:endParaRPr i="1"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6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i="1" lang="en-GB">
                <a:solidFill>
                  <a:srgbClr val="EE0C90"/>
                </a:solidFill>
                <a:latin typeface="Audiowide"/>
                <a:ea typeface="Audiowide"/>
                <a:cs typeface="Audiowide"/>
                <a:sym typeface="Audiowide"/>
              </a:rPr>
              <a:t>Our Challange</a:t>
            </a:r>
            <a:endParaRPr i="1">
              <a:solidFill>
                <a:srgbClr val="EE0C90"/>
              </a:solidFill>
              <a:latin typeface="Audiowide"/>
              <a:ea typeface="Audiowide"/>
              <a:cs typeface="Audiowide"/>
              <a:sym typeface="Audiowide"/>
            </a:endParaRPr>
          </a:p>
        </p:txBody>
      </p:sp>
      <p:sp>
        <p:nvSpPr>
          <p:cNvPr id="110" name="Google Shape;110;p26"/>
          <p:cNvSpPr/>
          <p:nvPr/>
        </p:nvSpPr>
        <p:spPr>
          <a:xfrm>
            <a:off x="0" y="1000775"/>
            <a:ext cx="9144000" cy="4142700"/>
          </a:xfrm>
          <a:prstGeom prst="rect">
            <a:avLst/>
          </a:prstGeom>
          <a:solidFill>
            <a:srgbClr val="2C0353"/>
          </a:solidFill>
          <a:ln cap="flat" cmpd="sng" w="9525">
            <a:solidFill>
              <a:srgbClr val="701C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487679" lvl="0" marL="499744" marR="508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26"/>
          <p:cNvSpPr txBox="1"/>
          <p:nvPr/>
        </p:nvSpPr>
        <p:spPr>
          <a:xfrm>
            <a:off x="311705" y="2131775"/>
            <a:ext cx="8339400" cy="139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1" lang="en-GB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We decided to take over the “Shift to SDV” </a:t>
            </a:r>
            <a:r>
              <a:rPr i="1" lang="en-GB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challenge</a:t>
            </a:r>
            <a:r>
              <a:rPr i="1" lang="en-GB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!</a:t>
            </a:r>
            <a:endParaRPr i="1"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i="1"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1" lang="en-GB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We could chose either “</a:t>
            </a:r>
            <a:r>
              <a:rPr b="1" i="1" lang="en-GB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Feature Path</a:t>
            </a:r>
            <a:r>
              <a:rPr i="1" lang="en-GB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” or “</a:t>
            </a:r>
            <a:r>
              <a:rPr b="1" i="1" lang="en-GB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Connectivity Path</a:t>
            </a:r>
            <a:r>
              <a:rPr i="1" lang="en-GB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”...</a:t>
            </a:r>
            <a:endParaRPr i="1"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i="1"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1" lang="en-GB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But we did both!!</a:t>
            </a:r>
            <a:endParaRPr b="1" i="1"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7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GB">
                <a:solidFill>
                  <a:srgbClr val="EE0C90"/>
                </a:solidFill>
                <a:latin typeface="Audiowide"/>
                <a:ea typeface="Audiowide"/>
                <a:cs typeface="Audiowide"/>
                <a:sym typeface="Audiowide"/>
              </a:rPr>
              <a:t>Initial Situation</a:t>
            </a:r>
            <a:endParaRPr>
              <a:solidFill>
                <a:srgbClr val="EE0C90"/>
              </a:solidFill>
              <a:latin typeface="Audiowide"/>
              <a:ea typeface="Audiowide"/>
              <a:cs typeface="Audiowide"/>
              <a:sym typeface="Audiowide"/>
            </a:endParaRPr>
          </a:p>
        </p:txBody>
      </p:sp>
      <p:sp>
        <p:nvSpPr>
          <p:cNvPr id="117" name="Google Shape;117;p27"/>
          <p:cNvSpPr/>
          <p:nvPr/>
        </p:nvSpPr>
        <p:spPr>
          <a:xfrm>
            <a:off x="0" y="1000775"/>
            <a:ext cx="9144000" cy="4142700"/>
          </a:xfrm>
          <a:prstGeom prst="rect">
            <a:avLst/>
          </a:prstGeom>
          <a:solidFill>
            <a:srgbClr val="2C0353"/>
          </a:solidFill>
          <a:ln cap="flat" cmpd="sng" w="9525">
            <a:solidFill>
              <a:srgbClr val="701C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487678" lvl="0" marL="499743" marR="508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27"/>
          <p:cNvSpPr txBox="1"/>
          <p:nvPr/>
        </p:nvSpPr>
        <p:spPr>
          <a:xfrm>
            <a:off x="311705" y="1444825"/>
            <a:ext cx="8339400" cy="8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1" lang="en-GB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 construction sign makes your car leave autonomous driving?</a:t>
            </a:r>
            <a:endParaRPr i="1"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1" lang="en-GB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 pond of water makes your car drift away?</a:t>
            </a:r>
            <a:endParaRPr i="1"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1" lang="en-GB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The car suddenly goes in emergency break with no clear explanation?</a:t>
            </a:r>
            <a:endParaRPr i="1"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9" name="Google Shape;11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95625" y="2844250"/>
            <a:ext cx="2952750" cy="2667000"/>
          </a:xfrm>
          <a:prstGeom prst="rect">
            <a:avLst/>
          </a:prstGeom>
          <a:solidFill>
            <a:srgbClr val="2C0353"/>
          </a:solidFill>
          <a:ln cap="flat" cmpd="sng" w="9525">
            <a:solidFill>
              <a:srgbClr val="701C7F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8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GB">
                <a:solidFill>
                  <a:srgbClr val="EE0C90"/>
                </a:solidFill>
                <a:latin typeface="Audiowide"/>
                <a:ea typeface="Audiowide"/>
                <a:cs typeface="Audiowide"/>
                <a:sym typeface="Audiowide"/>
              </a:rPr>
              <a:t>Initial Situation</a:t>
            </a:r>
            <a:endParaRPr>
              <a:solidFill>
                <a:srgbClr val="EE0C90"/>
              </a:solidFill>
              <a:latin typeface="Audiowide"/>
              <a:ea typeface="Audiowide"/>
              <a:cs typeface="Audiowide"/>
              <a:sym typeface="Audiowide"/>
            </a:endParaRPr>
          </a:p>
        </p:txBody>
      </p:sp>
      <p:sp>
        <p:nvSpPr>
          <p:cNvPr id="125" name="Google Shape;125;p28"/>
          <p:cNvSpPr/>
          <p:nvPr/>
        </p:nvSpPr>
        <p:spPr>
          <a:xfrm>
            <a:off x="0" y="1000775"/>
            <a:ext cx="9144000" cy="4142700"/>
          </a:xfrm>
          <a:prstGeom prst="rect">
            <a:avLst/>
          </a:prstGeom>
          <a:solidFill>
            <a:srgbClr val="2C0353"/>
          </a:solidFill>
          <a:ln cap="flat" cmpd="sng" w="9525">
            <a:solidFill>
              <a:srgbClr val="701C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487679" lvl="0" marL="499744" marR="508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6" name="Google Shape;12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95625" y="2844250"/>
            <a:ext cx="2952750" cy="2667000"/>
          </a:xfrm>
          <a:prstGeom prst="rect">
            <a:avLst/>
          </a:prstGeom>
          <a:solidFill>
            <a:srgbClr val="2C0353"/>
          </a:solidFill>
          <a:ln cap="flat" cmpd="sng" w="9525">
            <a:solidFill>
              <a:srgbClr val="701C7F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27" name="Google Shape;127;p28"/>
          <p:cNvSpPr txBox="1"/>
          <p:nvPr/>
        </p:nvSpPr>
        <p:spPr>
          <a:xfrm>
            <a:off x="311705" y="1513675"/>
            <a:ext cx="8339400" cy="5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1" lang="en-GB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Wouldn’t it be nice if the car </a:t>
            </a:r>
            <a:r>
              <a:rPr i="1" lang="en-GB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manufacturers</a:t>
            </a:r>
            <a:r>
              <a:rPr i="1" lang="en-GB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could get fast and descriptive reports describing these unwanted events?</a:t>
            </a:r>
            <a:endParaRPr i="1"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9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GB">
                <a:solidFill>
                  <a:srgbClr val="EE0C90"/>
                </a:solidFill>
                <a:latin typeface="Audiowide"/>
                <a:ea typeface="Audiowide"/>
                <a:cs typeface="Audiowide"/>
                <a:sym typeface="Audiowide"/>
              </a:rPr>
              <a:t>Solution - Auto Guard!</a:t>
            </a:r>
            <a:endParaRPr>
              <a:solidFill>
                <a:srgbClr val="EE0C90"/>
              </a:solidFill>
              <a:latin typeface="Audiowide"/>
              <a:ea typeface="Audiowide"/>
              <a:cs typeface="Audiowide"/>
              <a:sym typeface="Audiowide"/>
            </a:endParaRPr>
          </a:p>
        </p:txBody>
      </p:sp>
      <p:sp>
        <p:nvSpPr>
          <p:cNvPr id="133" name="Google Shape;133;p29"/>
          <p:cNvSpPr/>
          <p:nvPr/>
        </p:nvSpPr>
        <p:spPr>
          <a:xfrm>
            <a:off x="0" y="1000775"/>
            <a:ext cx="9144000" cy="4142700"/>
          </a:xfrm>
          <a:prstGeom prst="rect">
            <a:avLst/>
          </a:prstGeom>
          <a:solidFill>
            <a:srgbClr val="2C0353"/>
          </a:solidFill>
          <a:ln cap="flat" cmpd="sng" w="9525">
            <a:solidFill>
              <a:srgbClr val="701C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487678" lvl="0" marL="499743" marR="508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29"/>
          <p:cNvSpPr txBox="1"/>
          <p:nvPr/>
        </p:nvSpPr>
        <p:spPr>
          <a:xfrm>
            <a:off x="311705" y="1444800"/>
            <a:ext cx="8339400" cy="5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1" lang="en-GB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Here comes “Auto Guard”, our solution that promises to automate and simplify the reporting of unwanted car behaviour!</a:t>
            </a:r>
            <a:endParaRPr b="0" i="1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5" name="Google Shape;13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5325" y="2253150"/>
            <a:ext cx="6072151" cy="2768425"/>
          </a:xfrm>
          <a:prstGeom prst="rect">
            <a:avLst/>
          </a:prstGeom>
          <a:solidFill>
            <a:srgbClr val="2C0353"/>
          </a:solidFill>
          <a:ln cap="flat" cmpd="sng" w="9525">
            <a:solidFill>
              <a:srgbClr val="701C7F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0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GB">
                <a:solidFill>
                  <a:srgbClr val="EE0C90"/>
                </a:solidFill>
                <a:latin typeface="Audiowide"/>
                <a:ea typeface="Audiowide"/>
                <a:cs typeface="Audiowide"/>
                <a:sym typeface="Audiowide"/>
              </a:rPr>
              <a:t>Solution - Auto Guard!</a:t>
            </a:r>
            <a:endParaRPr>
              <a:solidFill>
                <a:srgbClr val="EE0C90"/>
              </a:solidFill>
              <a:latin typeface="Audiowide"/>
              <a:ea typeface="Audiowide"/>
              <a:cs typeface="Audiowide"/>
              <a:sym typeface="Audiowide"/>
            </a:endParaRPr>
          </a:p>
        </p:txBody>
      </p:sp>
      <p:sp>
        <p:nvSpPr>
          <p:cNvPr id="141" name="Google Shape;141;p30"/>
          <p:cNvSpPr/>
          <p:nvPr/>
        </p:nvSpPr>
        <p:spPr>
          <a:xfrm>
            <a:off x="0" y="1000775"/>
            <a:ext cx="9144000" cy="4142700"/>
          </a:xfrm>
          <a:prstGeom prst="rect">
            <a:avLst/>
          </a:prstGeom>
          <a:solidFill>
            <a:srgbClr val="2C0353"/>
          </a:solidFill>
          <a:ln cap="flat" cmpd="sng" w="9525">
            <a:solidFill>
              <a:srgbClr val="701C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487678" lvl="0" marL="499743" marR="508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30"/>
          <p:cNvSpPr txBox="1"/>
          <p:nvPr/>
        </p:nvSpPr>
        <p:spPr>
          <a:xfrm>
            <a:off x="311700" y="1379800"/>
            <a:ext cx="8339400" cy="8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1" lang="en-GB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This is accomplished with our “Log Publisher App” which has 2 responsibilities:</a:t>
            </a:r>
            <a:endParaRPr i="1"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AutoNum type="arabicPeriod"/>
            </a:pPr>
            <a:r>
              <a:rPr i="1" lang="en-GB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Detect if a “Critical Event” happens</a:t>
            </a:r>
            <a:endParaRPr i="1"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AutoNum type="arabicPeriod"/>
            </a:pPr>
            <a:r>
              <a:rPr i="1" lang="en-GB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Publish a “report” to a “Reporting API” service in case of a “Critical Event”</a:t>
            </a:r>
            <a:endParaRPr i="1"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3" name="Google Shape;14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5325" y="2336700"/>
            <a:ext cx="6072151" cy="2768425"/>
          </a:xfrm>
          <a:prstGeom prst="rect">
            <a:avLst/>
          </a:prstGeom>
          <a:solidFill>
            <a:srgbClr val="2C0353"/>
          </a:solidFill>
          <a:ln cap="flat" cmpd="sng" w="9525">
            <a:solidFill>
              <a:srgbClr val="701C7F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44" name="Google Shape;144;p30"/>
          <p:cNvSpPr/>
          <p:nvPr/>
        </p:nvSpPr>
        <p:spPr>
          <a:xfrm>
            <a:off x="3324275" y="4299925"/>
            <a:ext cx="928200" cy="805200"/>
          </a:xfrm>
          <a:prstGeom prst="ellipse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1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GB">
                <a:solidFill>
                  <a:srgbClr val="EE0C90"/>
                </a:solidFill>
                <a:latin typeface="Audiowide"/>
                <a:ea typeface="Audiowide"/>
                <a:cs typeface="Audiowide"/>
                <a:sym typeface="Audiowide"/>
              </a:rPr>
              <a:t>Solution - </a:t>
            </a:r>
            <a:r>
              <a:rPr lang="en-GB">
                <a:solidFill>
                  <a:srgbClr val="EE0C90"/>
                </a:solidFill>
                <a:latin typeface="Audiowide"/>
                <a:ea typeface="Audiowide"/>
                <a:cs typeface="Audiowide"/>
                <a:sym typeface="Audiowide"/>
              </a:rPr>
              <a:t>Auto Guard!</a:t>
            </a:r>
            <a:endParaRPr>
              <a:solidFill>
                <a:srgbClr val="EE0C90"/>
              </a:solidFill>
              <a:latin typeface="Audiowide"/>
              <a:ea typeface="Audiowide"/>
              <a:cs typeface="Audiowide"/>
              <a:sym typeface="Audiowide"/>
            </a:endParaRPr>
          </a:p>
        </p:txBody>
      </p:sp>
      <p:sp>
        <p:nvSpPr>
          <p:cNvPr id="150" name="Google Shape;150;p31"/>
          <p:cNvSpPr/>
          <p:nvPr/>
        </p:nvSpPr>
        <p:spPr>
          <a:xfrm>
            <a:off x="0" y="1000775"/>
            <a:ext cx="9144000" cy="4142700"/>
          </a:xfrm>
          <a:prstGeom prst="rect">
            <a:avLst/>
          </a:prstGeom>
          <a:solidFill>
            <a:srgbClr val="2C0353"/>
          </a:solidFill>
          <a:ln cap="flat" cmpd="sng" w="9525">
            <a:solidFill>
              <a:srgbClr val="701C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487678" lvl="0" marL="499743" marR="508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31"/>
          <p:cNvSpPr txBox="1"/>
          <p:nvPr/>
        </p:nvSpPr>
        <p:spPr>
          <a:xfrm>
            <a:off x="311703" y="1444800"/>
            <a:ext cx="4033800" cy="19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1" lang="en-GB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The car </a:t>
            </a:r>
            <a:r>
              <a:rPr i="1" lang="en-GB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manufacturers</a:t>
            </a:r>
            <a:r>
              <a:rPr i="1" lang="en-GB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will be able to leverage the generated report in various way</a:t>
            </a:r>
            <a:endParaRPr i="1"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i="1"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Char char="●"/>
            </a:pPr>
            <a:r>
              <a:rPr i="1" lang="en-GB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to </a:t>
            </a:r>
            <a:r>
              <a:rPr b="1" i="1" lang="en-GB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further investigate the issue</a:t>
            </a:r>
            <a:r>
              <a:rPr i="1" lang="en-GB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i="1"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Char char="●"/>
            </a:pPr>
            <a:r>
              <a:rPr i="1" lang="en-GB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to improve the model for </a:t>
            </a:r>
            <a:r>
              <a:rPr b="1" i="1" lang="en-GB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autonomous driving</a:t>
            </a:r>
            <a:endParaRPr b="1" i="1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2" name="Google Shape;15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6600" y="1233287"/>
            <a:ext cx="4033799" cy="39102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2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GB">
                <a:solidFill>
                  <a:srgbClr val="EE0C90"/>
                </a:solidFill>
                <a:latin typeface="Audiowide"/>
                <a:ea typeface="Audiowide"/>
                <a:cs typeface="Audiowide"/>
                <a:sym typeface="Audiowide"/>
              </a:rPr>
              <a:t>Auto Guard (Demo!)</a:t>
            </a:r>
            <a:endParaRPr>
              <a:solidFill>
                <a:srgbClr val="EE0C90"/>
              </a:solidFill>
              <a:latin typeface="Audiowide"/>
              <a:ea typeface="Audiowide"/>
              <a:cs typeface="Audiowide"/>
              <a:sym typeface="Audiowide"/>
            </a:endParaRPr>
          </a:p>
        </p:txBody>
      </p:sp>
      <p:sp>
        <p:nvSpPr>
          <p:cNvPr id="158" name="Google Shape;158;p32"/>
          <p:cNvSpPr/>
          <p:nvPr/>
        </p:nvSpPr>
        <p:spPr>
          <a:xfrm>
            <a:off x="0" y="1000775"/>
            <a:ext cx="9144000" cy="4142700"/>
          </a:xfrm>
          <a:prstGeom prst="rect">
            <a:avLst/>
          </a:prstGeom>
          <a:solidFill>
            <a:srgbClr val="2C0353"/>
          </a:solidFill>
          <a:ln cap="flat" cmpd="sng" w="9525">
            <a:solidFill>
              <a:srgbClr val="701C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487679" lvl="0" marL="499744" marR="508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3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GB">
                <a:solidFill>
                  <a:srgbClr val="EE0C90"/>
                </a:solidFill>
                <a:latin typeface="Audiowide"/>
                <a:ea typeface="Audiowide"/>
                <a:cs typeface="Audiowide"/>
                <a:sym typeface="Audiowide"/>
              </a:rPr>
              <a:t>Solution - Auto Guard!</a:t>
            </a:r>
            <a:endParaRPr>
              <a:solidFill>
                <a:srgbClr val="EE0C90"/>
              </a:solidFill>
              <a:latin typeface="Audiowide"/>
              <a:ea typeface="Audiowide"/>
              <a:cs typeface="Audiowide"/>
              <a:sym typeface="Audiowide"/>
            </a:endParaRPr>
          </a:p>
        </p:txBody>
      </p:sp>
      <p:sp>
        <p:nvSpPr>
          <p:cNvPr id="164" name="Google Shape;164;p33"/>
          <p:cNvSpPr/>
          <p:nvPr/>
        </p:nvSpPr>
        <p:spPr>
          <a:xfrm>
            <a:off x="0" y="1000775"/>
            <a:ext cx="9144000" cy="4142700"/>
          </a:xfrm>
          <a:prstGeom prst="rect">
            <a:avLst/>
          </a:prstGeom>
          <a:solidFill>
            <a:srgbClr val="2C0353"/>
          </a:solidFill>
          <a:ln cap="flat" cmpd="sng" w="9525">
            <a:solidFill>
              <a:srgbClr val="701C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487678" lvl="0" marL="499743" marR="508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33"/>
          <p:cNvSpPr txBox="1"/>
          <p:nvPr/>
        </p:nvSpPr>
        <p:spPr>
          <a:xfrm>
            <a:off x="311700" y="1379800"/>
            <a:ext cx="8339400" cy="5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What is purpose of reporting and improving the car algorithms… If there is no way to ship those to the car?</a:t>
            </a:r>
            <a:endParaRPr i="1"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6" name="Google Shape;16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5325" y="2336700"/>
            <a:ext cx="6072151" cy="2768425"/>
          </a:xfrm>
          <a:prstGeom prst="rect">
            <a:avLst/>
          </a:prstGeom>
          <a:solidFill>
            <a:srgbClr val="2C0353"/>
          </a:solidFill>
          <a:ln cap="flat" cmpd="sng" w="9525">
            <a:solidFill>
              <a:srgbClr val="701C7F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