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2675F0-2CDF-4A42-A384-A294438844E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45D8E0-36C5-4578-96B5-8D8D5E6AF61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9E3DFF-0FD7-4EF6-8B85-1A823D21B09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B9BA9A-8F16-4056-8935-9E249F71D9F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12BF7-54E6-4B3D-8461-A1E118BC632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B0D0A-4682-4B5F-AEB9-14861498642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62E754-D0E7-4CE8-9F4A-EB69E3C9BB9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92E1D-0136-447E-9B4F-DC40E8F6D85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07B37E-3A62-4FE9-B8A1-CDC122DB0DC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E0B7C-C699-4B34-9E38-D0C428D8A2D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64117-698A-4FF4-A313-0BDF31B8C2C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A93383-66AE-4598-BECC-E8A038C44DB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A15342-9CDD-408C-8A3F-192706810AF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76357-5E5C-4F63-92E7-E9E61C2B7BC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9FA76D-1E36-4FE6-9DEB-FBAB1715779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7D6BC-ECDC-494B-AFFF-1CB0F05853C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19916-D6DF-46F4-9671-B06A386A366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04E2E7-5903-4FFF-86C7-E1EF11B5BFF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068EAE-9E30-4995-8AA9-0677CA5649A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8E46CF-23A5-435F-9FC2-F5E487D6D68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A3CE38-7AD5-4489-8EEB-48E4873E41C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4A92D1-10C1-404E-8C62-7D60132F86B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45B91C-CE49-4675-82CC-EE179093CEC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65AF13-7700-48DD-8EA5-B50B49FEF8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7BCE5AA-B017-4B16-926F-9F205CECF31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D82C15C-AFD5-4E7D-9591-9BFBFF0996A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Business Model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2" name="Google Shape;142;p25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43;p25"/>
          <p:cNvSpPr/>
          <p:nvPr/>
        </p:nvSpPr>
        <p:spPr>
          <a:xfrm>
            <a:off x="301320" y="1800000"/>
            <a:ext cx="833868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Open-Source Solution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Accessible to developers and partners for easy integration.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B2B Partnerships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Collaborate with automakers, insurers, and fleet operators.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B2C Sales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Offer aftermarket devices for consumers.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Revenue Streams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5" name="Google Shape;156;p27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157;p27"/>
          <p:cNvSpPr/>
          <p:nvPr/>
        </p:nvSpPr>
        <p:spPr>
          <a:xfrm>
            <a:off x="311760" y="1800000"/>
            <a:ext cx="833868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Hardware Sales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Affordable open-source-enabled devices for vehicles.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Support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Paid customization and integration services.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35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Subscription Services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Premium features like analytics and notifications.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Business Plan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8" name="Google Shape;149;p26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50;p26"/>
          <p:cNvSpPr/>
          <p:nvPr/>
        </p:nvSpPr>
        <p:spPr>
          <a:xfrm>
            <a:off x="311760" y="1800000"/>
            <a:ext cx="8338680" cy="25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2268"/>
              </a:spcBef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Build &amp; Release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Launch the open-source core and hardware prototypes.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268"/>
              </a:spcBef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Engage Partners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Offer integration tools for automakers and insurers.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268"/>
              </a:spcBef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Consumer Launch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Market aftermarket devices globally.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268"/>
              </a:spcBef>
              <a:buClr>
                <a:srgbClr val="fffff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Scale Revenue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Expand premium features and support services.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69;p29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70;p29"/>
          <p:cNvSpPr/>
          <p:nvPr/>
        </p:nvSpPr>
        <p:spPr>
          <a:xfrm>
            <a:off x="6642360" y="4671360"/>
            <a:ext cx="24026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20-22 November, Karlsruhe, Germany</a:t>
            </a:r>
            <a:endParaRPr b="0" lang="en-GB" sz="1000" spc="-1" strike="noStrike">
              <a:latin typeface="Arial"/>
            </a:endParaRPr>
          </a:p>
          <a:p>
            <a:pPr marL="12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An Eclipse SDV Event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22" name="Google Shape;171;p29"/>
          <p:cNvSpPr/>
          <p:nvPr/>
        </p:nvSpPr>
        <p:spPr>
          <a:xfrm>
            <a:off x="180000" y="1980000"/>
            <a:ext cx="8768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ee0c90"/>
                </a:solidFill>
                <a:latin typeface="Audiowide"/>
                <a:ea typeface="Audiowide"/>
              </a:rPr>
              <a:t>Thank You!</a:t>
            </a:r>
            <a:endParaRPr b="0" lang="en-GB" sz="5000" spc="-1" strike="noStrike">
              <a:latin typeface="Arial"/>
            </a:endParaRPr>
          </a:p>
        </p:txBody>
      </p:sp>
      <p:pic>
        <p:nvPicPr>
          <p:cNvPr id="123" name="Google Shape;172;p29" descr=""/>
          <p:cNvPicPr/>
          <p:nvPr/>
        </p:nvPicPr>
        <p:blipFill>
          <a:blip r:embed="rId1"/>
          <a:stretch/>
        </p:blipFill>
        <p:spPr>
          <a:xfrm>
            <a:off x="8158320" y="77040"/>
            <a:ext cx="855360" cy="8553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73;p29" descr=""/>
          <p:cNvPicPr/>
          <p:nvPr/>
        </p:nvPicPr>
        <p:blipFill>
          <a:blip r:embed="rId2"/>
          <a:stretch/>
        </p:blipFill>
        <p:spPr>
          <a:xfrm>
            <a:off x="543240" y="386640"/>
            <a:ext cx="1105200" cy="3837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74;p29"/>
          <p:cNvSpPr/>
          <p:nvPr/>
        </p:nvSpPr>
        <p:spPr>
          <a:xfrm>
            <a:off x="311760" y="2131920"/>
            <a:ext cx="833868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59;p14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60;p14"/>
          <p:cNvSpPr/>
          <p:nvPr/>
        </p:nvSpPr>
        <p:spPr>
          <a:xfrm>
            <a:off x="6642360" y="4671360"/>
            <a:ext cx="24026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20-22 November, Karlsruhe, Germany</a:t>
            </a:r>
            <a:endParaRPr b="0" lang="en-GB" sz="1000" spc="-1" strike="noStrike">
              <a:latin typeface="Arial"/>
            </a:endParaRPr>
          </a:p>
          <a:p>
            <a:pPr marL="1260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An Eclipse SDV Event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1" name="Google Shape;61;p14"/>
          <p:cNvSpPr/>
          <p:nvPr/>
        </p:nvSpPr>
        <p:spPr>
          <a:xfrm>
            <a:off x="212400" y="856800"/>
            <a:ext cx="8768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ee0c90"/>
                </a:solidFill>
                <a:latin typeface="Audiowide"/>
                <a:ea typeface="Audiowide"/>
              </a:rPr>
              <a:t>Pitching Session</a:t>
            </a:r>
            <a:endParaRPr b="0" lang="en-GB" sz="5000" spc="-1" strike="noStrike"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8158320" y="77040"/>
            <a:ext cx="855360" cy="85536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63;p14" descr=""/>
          <p:cNvPicPr/>
          <p:nvPr/>
        </p:nvPicPr>
        <p:blipFill>
          <a:blip r:embed="rId2"/>
          <a:stretch/>
        </p:blipFill>
        <p:spPr>
          <a:xfrm>
            <a:off x="543240" y="386640"/>
            <a:ext cx="1105200" cy="3837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64;p14"/>
          <p:cNvSpPr/>
          <p:nvPr/>
        </p:nvSpPr>
        <p:spPr>
          <a:xfrm>
            <a:off x="212400" y="2457000"/>
            <a:ext cx="8768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ee0c90"/>
                </a:solidFill>
                <a:latin typeface="Audiowide"/>
                <a:ea typeface="Audiowide"/>
              </a:rPr>
              <a:t>XXX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85" name="Google Shape;64;p 1"/>
          <p:cNvSpPr/>
          <p:nvPr/>
        </p:nvSpPr>
        <p:spPr>
          <a:xfrm>
            <a:off x="212400" y="1910520"/>
            <a:ext cx="876852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ee0c90"/>
                </a:solidFill>
                <a:latin typeface="Audiowide"/>
                <a:ea typeface="Audiowide"/>
              </a:rPr>
              <a:t>. . .</a:t>
            </a:r>
            <a:endParaRPr b="0" lang="en-GB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The Team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7" name="Google Shape;93;p18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94;p18"/>
          <p:cNvSpPr/>
          <p:nvPr/>
        </p:nvSpPr>
        <p:spPr>
          <a:xfrm>
            <a:off x="300960" y="1800000"/>
            <a:ext cx="8338680" cy="24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Wanja Zaeske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Hardware geek (Sensors, display, coffee)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Richard Meinsen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Integration enthusiast (ThreadX + Zenoh Pico)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Halldor Stefansson</a:t>
            </a: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: IoT tinkerer (MQTT)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Honorable mention: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Rainer Binder: Hardware provider + Security guard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Google Shape;64;p 2"/>
          <p:cNvSpPr/>
          <p:nvPr/>
        </p:nvSpPr>
        <p:spPr>
          <a:xfrm>
            <a:off x="212400" y="2457000"/>
            <a:ext cx="8768520" cy="7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Car crash without help? What to do?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1" name="Google Shape;86;p17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87;p17"/>
          <p:cNvSpPr/>
          <p:nvPr/>
        </p:nvSpPr>
        <p:spPr>
          <a:xfrm>
            <a:off x="311760" y="1620000"/>
            <a:ext cx="8338680" cy="27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Car crashes can happen 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anywhere, anytime.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But what if no one is around 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to help?</a:t>
            </a:r>
            <a:br>
              <a:rPr sz="1800"/>
            </a:br>
            <a:br>
              <a:rPr sz="1800"/>
            </a:b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... and you can’t reach your 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phone to call for help?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140000" y="1440000"/>
            <a:ext cx="458748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Car crash without help? What to do?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5" name="Google Shape;86;p 1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87;p 1"/>
          <p:cNvSpPr/>
          <p:nvPr/>
        </p:nvSpPr>
        <p:spPr>
          <a:xfrm>
            <a:off x="311760" y="1847520"/>
            <a:ext cx="833868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45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Hours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or days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could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pass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before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help </a:t>
            </a: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arrives.</a:t>
            </a:r>
            <a:endParaRPr b="0" lang="en-GB" sz="1800" spc="-1" strike="noStrike">
              <a:latin typeface="Arial"/>
              <a:ea typeface="Noto Sans CJK SC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Delays in help </a:t>
            </a:r>
            <a:r>
              <a:rPr b="1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can make </a:t>
            </a:r>
            <a:r>
              <a:rPr b="1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injuries worse—</a:t>
            </a:r>
            <a:r>
              <a:rPr b="1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or life-</a:t>
            </a:r>
            <a:r>
              <a:rPr b="1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threatening</a:t>
            </a:r>
            <a:endParaRPr b="0" lang="en-GB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Solution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8" name="Google Shape;107;p20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108;p20"/>
          <p:cNvSpPr/>
          <p:nvPr/>
        </p:nvSpPr>
        <p:spPr>
          <a:xfrm>
            <a:off x="360360" y="2104560"/>
            <a:ext cx="4499640" cy="28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MXChip AZ3166 board 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ThreadX 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MQTT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... and zenoh in the future.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400000" y="1787400"/>
            <a:ext cx="2159640" cy="7322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 rot="21596400">
            <a:off x="5040360" y="2832840"/>
            <a:ext cx="3089880" cy="8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The Product / Service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3" name="Google Shape;114;p21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15;p21"/>
          <p:cNvSpPr/>
          <p:nvPr/>
        </p:nvSpPr>
        <p:spPr>
          <a:xfrm>
            <a:off x="311760" y="2131920"/>
            <a:ext cx="8338680" cy="19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4252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ThreadX detects crash movements (sudden stop, car flips).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252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Sends an automatic alert via MQTT.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252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Notifies police and hospitals instantly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The Added Value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6" name="Google Shape;128;p23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29;p23"/>
          <p:cNvSpPr/>
          <p:nvPr/>
        </p:nvSpPr>
        <p:spPr>
          <a:xfrm>
            <a:off x="311760" y="2131920"/>
            <a:ext cx="8338680" cy="9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60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</a:rPr>
              <a:t>Fast emergency response!</a:t>
            </a:r>
            <a:endParaRPr b="0" lang="en-GB" sz="2400" spc="-1" strike="noStrike">
              <a:solidFill>
                <a:srgbClr val="ffffff"/>
              </a:solidFill>
              <a:latin typeface="Roboto"/>
              <a:ea typeface="Noto Sans CJK SC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ffffff"/>
              </a:solidFill>
              <a:latin typeface="Roboto"/>
              <a:ea typeface="Noto Sans CJK SC"/>
            </a:endParaRPr>
          </a:p>
          <a:p>
            <a:pPr marL="109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Roboto"/>
              </a:rPr>
              <a:t>Saves lives when the driver can't call for help.</a:t>
            </a:r>
            <a:endParaRPr b="0" lang="en-GB" sz="1800" spc="-1" strike="noStrike">
              <a:solidFill>
                <a:srgbClr val="ffffff"/>
              </a:solidFill>
              <a:latin typeface="Roboto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ee0c90"/>
                </a:solidFill>
                <a:latin typeface="Audiowide"/>
                <a:ea typeface="Audiowide"/>
              </a:rPr>
              <a:t>The Market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9" name="Google Shape;121;p22"/>
          <p:cNvSpPr/>
          <p:nvPr/>
        </p:nvSpPr>
        <p:spPr>
          <a:xfrm>
            <a:off x="0" y="1000800"/>
            <a:ext cx="9143280" cy="4142160"/>
          </a:xfrm>
          <a:prstGeom prst="rect">
            <a:avLst/>
          </a:prstGeom>
          <a:solidFill>
            <a:srgbClr val="2c0353"/>
          </a:solidFill>
          <a:ln w="9525">
            <a:solidFill>
              <a:srgbClr val="701c7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100" spc="-1" strike="noStrike">
                <a:latin typeface="Arial"/>
              </a:rPr>
              <a:t>[1] https://www.grandviewresearch.com/industry-analysis/automotive-internet-of-things-iot-market-report</a:t>
            </a:r>
            <a:endParaRPr b="0" lang="en-GB" sz="11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  <p:sp>
        <p:nvSpPr>
          <p:cNvPr id="110" name="Google Shape;122;p22"/>
          <p:cNvSpPr/>
          <p:nvPr/>
        </p:nvSpPr>
        <p:spPr>
          <a:xfrm>
            <a:off x="311760" y="1753200"/>
            <a:ext cx="8338680" cy="29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The automotive IoT market is expected to grow at a CAGR of 11.8% from 2024 to 2030. </a:t>
            </a:r>
            <a:r>
              <a:rPr b="0" i="1" lang="en" sz="1800" spc="-1" strike="noStrike" baseline="33000">
                <a:solidFill>
                  <a:srgbClr val="ffffff"/>
                </a:solidFill>
                <a:latin typeface="Roboto"/>
                <a:ea typeface="Roboto"/>
              </a:rPr>
              <a:t>[1]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SOS buttons or manual phone calls rely on the driver being conscious and capable.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A cost-effective, reliable crash detection and alert system that can integrate seamlessly with connected vehicles.</a:t>
            </a: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100" spc="-1" strike="noStrike">
                <a:solidFill>
                  <a:srgbClr val="ffffff"/>
                </a:solidFill>
                <a:latin typeface="Roboto"/>
                <a:ea typeface="Roboto"/>
              </a:rPr>
              <a:t>[1] https://www.grandviewresearch.com/industry-analysis/automotive-internet-of-things-iot-market-report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2024-11-21T23:41:28Z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