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5" r:id="rId1"/>
  </p:sldMasterIdLst>
  <p:notesMasterIdLst>
    <p:notesMasterId r:id="rId19"/>
  </p:notesMasterIdLst>
  <p:sldIdLst>
    <p:sldId id="256" r:id="rId2"/>
    <p:sldId id="257" r:id="rId3"/>
    <p:sldId id="262" r:id="rId4"/>
    <p:sldId id="263" r:id="rId5"/>
    <p:sldId id="258" r:id="rId6"/>
    <p:sldId id="260" r:id="rId7"/>
    <p:sldId id="261" r:id="rId8"/>
    <p:sldId id="267" r:id="rId9"/>
    <p:sldId id="266" r:id="rId10"/>
    <p:sldId id="269" r:id="rId11"/>
    <p:sldId id="270" r:id="rId12"/>
    <p:sldId id="273" r:id="rId13"/>
    <p:sldId id="274" r:id="rId14"/>
    <p:sldId id="264" r:id="rId15"/>
    <p:sldId id="272" r:id="rId16"/>
    <p:sldId id="271" r:id="rId17"/>
    <p:sldId id="265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2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1FDDB-CC22-4673-8A7F-93EB0EA04EE2}" type="datetimeFigureOut">
              <a:rPr lang="fr-CA" smtClean="0"/>
              <a:t>2017-04-02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58360-588B-46CB-B818-B6DD31041BB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6378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5215-97A0-4090-A86F-C9491D4664D7}" type="datetime1">
              <a:rPr lang="fr-CA" smtClean="0"/>
              <a:t>2017-04-02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247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B2A1-9849-4546-B91B-64BEB1DB6773}" type="datetime1">
              <a:rPr lang="fr-CA" smtClean="0"/>
              <a:t>2017-04-02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2134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E285-58B6-406D-8736-F20F48185C19}" type="datetime1">
              <a:rPr lang="fr-CA" smtClean="0"/>
              <a:t>2017-04-02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‹N°›</a:t>
            </a:fld>
            <a:endParaRPr lang="fr-C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338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E183-92CB-46F5-B9B0-8A07EADA61F3}" type="datetime1">
              <a:rPr lang="fr-CA" smtClean="0"/>
              <a:t>2017-04-02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2654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7209-C350-4CCB-B0F8-6963BF963F68}" type="datetime1">
              <a:rPr lang="fr-CA" smtClean="0"/>
              <a:t>2017-04-02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‹N°›</a:t>
            </a:fld>
            <a:endParaRPr lang="fr-C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6724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39CE-CE6D-4647-91C4-92D02765CC62}" type="datetime1">
              <a:rPr lang="fr-CA" smtClean="0"/>
              <a:t>2017-04-02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3841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13EE-0E60-4F4B-B668-3C01459E0DB6}" type="datetime1">
              <a:rPr lang="fr-CA" smtClean="0"/>
              <a:t>2017-04-02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966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DDBF-1DEB-4D73-A5C4-C278A2D79A10}" type="datetime1">
              <a:rPr lang="fr-CA" smtClean="0"/>
              <a:t>2017-04-02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242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840E-A079-4E72-9D24-50E0F3BCA1C0}" type="datetime1">
              <a:rPr lang="fr-CA" smtClean="0"/>
              <a:t>2017-04-02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487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09BF-FEB9-4A38-9159-F6BA04DFFBCF}" type="datetime1">
              <a:rPr lang="fr-CA" smtClean="0"/>
              <a:t>2017-04-02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538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3932-0C6D-4FB0-878C-41DCD4ED80AE}" type="datetime1">
              <a:rPr lang="fr-CA" smtClean="0"/>
              <a:t>2017-04-02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565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E9D1-82FB-4815-A4AB-3296F9287F32}" type="datetime1">
              <a:rPr lang="fr-CA" smtClean="0"/>
              <a:t>2017-04-02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7675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89F8-E39C-4663-AE85-A2538F6E8941}" type="datetime1">
              <a:rPr lang="fr-CA" smtClean="0"/>
              <a:t>2017-04-02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358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60E9-A813-46E6-AB24-2F89FF295BE3}" type="datetime1">
              <a:rPr lang="fr-CA" smtClean="0"/>
              <a:t>2017-04-02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7058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2759-3CE8-4E6D-9787-B91E90316467}" type="datetime1">
              <a:rPr lang="fr-CA" smtClean="0"/>
              <a:t>2017-04-02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94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28D8-2DED-41CA-B647-136C480BC1FB}" type="datetime1">
              <a:rPr lang="fr-CA" smtClean="0"/>
              <a:t>2017-04-02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3619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99BCC-62B3-4C82-9EC3-028954FAC275}" type="datetime1">
              <a:rPr lang="fr-CA" smtClean="0"/>
              <a:t>2017-04-02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52A4A2-F9BE-4131-9A85-2C0A6C3DB2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101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30300" y="1405890"/>
            <a:ext cx="5825202" cy="2489487"/>
          </a:xfrm>
        </p:spPr>
        <p:txBody>
          <a:bodyPr/>
          <a:lstStyle/>
          <a:p>
            <a:r>
              <a:rPr lang="fr-CA" sz="3300" dirty="0"/>
              <a:t>Simulation de la performance d’une voiture solaire dans un contexte de compétition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ENR889 – ELE889</a:t>
            </a:r>
          </a:p>
          <a:p>
            <a:r>
              <a:rPr lang="fr-CA" dirty="0" smtClean="0"/>
              <a:t>Présenté par Julien Gagnon-Bourassa et Julien Longchamp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350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543676" cy="1320800"/>
          </a:xfrm>
        </p:spPr>
        <p:txBody>
          <a:bodyPr/>
          <a:lstStyle/>
          <a:p>
            <a:r>
              <a:rPr lang="fr-CA" dirty="0" smtClean="0"/>
              <a:t>Simulation de l’ensoleillement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10</a:t>
            </a:fld>
            <a:endParaRPr lang="fr-CA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8" y="1607135"/>
            <a:ext cx="6657475" cy="4618938"/>
          </a:xfrm>
          <a:prstGeom prst="rect">
            <a:avLst/>
          </a:prstGeom>
        </p:spPr>
      </p:pic>
      <p:pic>
        <p:nvPicPr>
          <p:cNvPr id="2050" name="Picture 2" descr="Résultats de recherche d'images pour « Felix Hebeler 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364" y="2770340"/>
            <a:ext cx="1132586" cy="113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6957314" y="3835400"/>
            <a:ext cx="1493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 smtClean="0"/>
              <a:t>Felix </a:t>
            </a:r>
            <a:r>
              <a:rPr lang="fr-CA" sz="1200" dirty="0" err="1" smtClean="0"/>
              <a:t>Hebeler</a:t>
            </a:r>
            <a:r>
              <a:rPr lang="fr-CA" sz="1200" dirty="0" smtClean="0"/>
              <a:t>, PhD.</a:t>
            </a: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25652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858001" cy="1320800"/>
          </a:xfrm>
        </p:spPr>
        <p:txBody>
          <a:bodyPr/>
          <a:lstStyle/>
          <a:p>
            <a:r>
              <a:rPr lang="fr-CA" dirty="0" smtClean="0"/>
              <a:t>Pertes dans le système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11</a:t>
            </a:fld>
            <a:endParaRPr lang="fr-CA"/>
          </a:p>
        </p:txBody>
      </p:sp>
      <p:pic>
        <p:nvPicPr>
          <p:cNvPr id="5" name="Imag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0" y="1828138"/>
            <a:ext cx="4464050" cy="457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858001" cy="1320800"/>
          </a:xfrm>
        </p:spPr>
        <p:txBody>
          <a:bodyPr/>
          <a:lstStyle/>
          <a:p>
            <a:r>
              <a:rPr lang="fr-CA" dirty="0" smtClean="0"/>
              <a:t>Pertes dans l’encapsulation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12</a:t>
            </a:fld>
            <a:endParaRPr lang="fr-CA"/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542387"/>
            <a:ext cx="7861300" cy="4864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267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858001" cy="1320800"/>
          </a:xfrm>
        </p:spPr>
        <p:txBody>
          <a:bodyPr/>
          <a:lstStyle/>
          <a:p>
            <a:r>
              <a:rPr lang="fr-CA" dirty="0" smtClean="0"/>
              <a:t>Pertes dans les MPPT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13</a:t>
            </a:fld>
            <a:endParaRPr lang="fr-CA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1447"/>
            <a:ext cx="8051800" cy="46199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77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883401" cy="1320800"/>
          </a:xfrm>
        </p:spPr>
        <p:txBody>
          <a:bodyPr/>
          <a:lstStyle/>
          <a:p>
            <a:r>
              <a:rPr lang="fr-CA" dirty="0" smtClean="0"/>
              <a:t>Simulation d’un véhicule solaire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14</a:t>
            </a:fld>
            <a:endParaRPr lang="fr-CA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46747" y="139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156812"/>
              </p:ext>
            </p:extLst>
          </p:nvPr>
        </p:nvGraphicFramePr>
        <p:xfrm>
          <a:off x="1046747" y="1396338"/>
          <a:ext cx="4391025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6305674" imgH="7191421" progId="Visio.Drawing.15">
                  <p:embed/>
                </p:oleObj>
              </mc:Choice>
              <mc:Fallback>
                <p:oleObj name="Visio" r:id="rId3" imgW="6305674" imgH="719142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747" y="1396338"/>
                        <a:ext cx="4391025" cy="501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9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Résultats de simulation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15</a:t>
            </a:fld>
            <a:endParaRPr lang="fr-CA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46747" y="139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396338"/>
            <a:ext cx="7112000" cy="501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87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Système </a:t>
            </a:r>
            <a:r>
              <a:rPr lang="fr-CA" dirty="0" smtClean="0"/>
              <a:t>d’acquisition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16</a:t>
            </a:fld>
            <a:endParaRPr lang="fr-CA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46747" y="139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8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Perspectives </a:t>
            </a:r>
            <a:r>
              <a:rPr lang="fr-CA" dirty="0" smtClean="0"/>
              <a:t>futures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11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présentation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599" y="2093869"/>
            <a:ext cx="6447501" cy="423211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fr-CA" sz="2200" dirty="0"/>
              <a:t>Présentation du club scientifique</a:t>
            </a:r>
          </a:p>
          <a:p>
            <a:pPr lvl="1">
              <a:lnSpc>
                <a:spcPct val="170000"/>
              </a:lnSpc>
            </a:pPr>
            <a:r>
              <a:rPr lang="fr-CA" sz="1900" dirty="0"/>
              <a:t>Voiture Éclipse 9</a:t>
            </a:r>
          </a:p>
          <a:p>
            <a:pPr lvl="1">
              <a:lnSpc>
                <a:spcPct val="170000"/>
              </a:lnSpc>
            </a:pPr>
            <a:r>
              <a:rPr lang="fr-CA" sz="1900" dirty="0"/>
              <a:t>American Solar Challenge</a:t>
            </a:r>
          </a:p>
          <a:p>
            <a:pPr>
              <a:lnSpc>
                <a:spcPct val="170000"/>
              </a:lnSpc>
            </a:pPr>
            <a:r>
              <a:rPr lang="fr-CA" sz="2200" dirty="0"/>
              <a:t>Technologie photovoltaïque</a:t>
            </a:r>
          </a:p>
          <a:p>
            <a:pPr>
              <a:lnSpc>
                <a:spcPct val="170000"/>
              </a:lnSpc>
            </a:pPr>
            <a:r>
              <a:rPr lang="fr-CA" sz="2200" dirty="0"/>
              <a:t>Simulateur de performances</a:t>
            </a:r>
          </a:p>
          <a:p>
            <a:pPr>
              <a:lnSpc>
                <a:spcPct val="170000"/>
              </a:lnSpc>
            </a:pPr>
            <a:r>
              <a:rPr lang="fr-CA" sz="2200" dirty="0"/>
              <a:t>Système d’acquisition</a:t>
            </a:r>
          </a:p>
          <a:p>
            <a:pPr>
              <a:lnSpc>
                <a:spcPct val="170000"/>
              </a:lnSpc>
            </a:pPr>
            <a:r>
              <a:rPr lang="fr-CA" sz="2200" dirty="0"/>
              <a:t>Perspectives futures</a:t>
            </a:r>
          </a:p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687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70000"/>
              </a:lnSpc>
            </a:pPr>
            <a:r>
              <a:rPr lang="fr-CA" dirty="0"/>
              <a:t>Présentation du club scientifique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001" y="2060533"/>
            <a:ext cx="6447501" cy="33427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fr-CA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3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58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CA" dirty="0"/>
              <a:t>Technologie photovoltaïque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001" y="2060533"/>
            <a:ext cx="6447501" cy="33427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fr-CA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4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317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Simulateur de performances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001" y="2060533"/>
            <a:ext cx="6447501" cy="33427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CA" dirty="0" smtClean="0"/>
              <a:t>Principales fonctionnalités de l’outil</a:t>
            </a:r>
            <a:endParaRPr lang="fr-CA" dirty="0"/>
          </a:p>
          <a:p>
            <a:pPr marL="728663" lvl="1" indent="-385763">
              <a:lnSpc>
                <a:spcPct val="150000"/>
              </a:lnSpc>
              <a:buFont typeface="+mj-lt"/>
              <a:buAutoNum type="arabicPeriod"/>
            </a:pPr>
            <a:r>
              <a:rPr lang="fr-CA" sz="1800" dirty="0"/>
              <a:t>Numérisation d’un parcours</a:t>
            </a:r>
          </a:p>
          <a:p>
            <a:pPr marL="728663" lvl="1" indent="-385763">
              <a:lnSpc>
                <a:spcPct val="150000"/>
              </a:lnSpc>
              <a:buFont typeface="+mj-lt"/>
              <a:buAutoNum type="arabicPeriod"/>
            </a:pPr>
            <a:r>
              <a:rPr lang="fr-CA" sz="1800" dirty="0"/>
              <a:t>Simulation de la dynamique du véhicule</a:t>
            </a:r>
          </a:p>
          <a:p>
            <a:pPr marL="728663" lvl="1" indent="-385763">
              <a:lnSpc>
                <a:spcPct val="150000"/>
              </a:lnSpc>
              <a:buFont typeface="+mj-lt"/>
              <a:buAutoNum type="arabicPeriod"/>
            </a:pPr>
            <a:r>
              <a:rPr lang="fr-CA" sz="1800" dirty="0"/>
              <a:t>Simulation de la chaîne de traction électrique</a:t>
            </a:r>
          </a:p>
          <a:p>
            <a:pPr marL="728663" lvl="1" indent="-385763">
              <a:lnSpc>
                <a:spcPct val="150000"/>
              </a:lnSpc>
              <a:buFont typeface="+mj-lt"/>
              <a:buAutoNum type="arabicPeriod"/>
            </a:pPr>
            <a:r>
              <a:rPr lang="fr-CA" sz="1800" dirty="0"/>
              <a:t>Simulation du système </a:t>
            </a:r>
            <a:r>
              <a:rPr lang="fr-CA" sz="1800" dirty="0" smtClean="0"/>
              <a:t>photovoltaïque</a:t>
            </a:r>
            <a:endParaRPr lang="fr-CA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5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4383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Topologie du système PV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6</a:t>
            </a:fld>
            <a:endParaRPr lang="fr-CA" dirty="0"/>
          </a:p>
        </p:txBody>
      </p:sp>
      <p:sp>
        <p:nvSpPr>
          <p:cNvPr id="6" name="Parallélogramme 5"/>
          <p:cNvSpPr/>
          <p:nvPr/>
        </p:nvSpPr>
        <p:spPr>
          <a:xfrm rot="1964207">
            <a:off x="758479" y="1771981"/>
            <a:ext cx="1055716" cy="162929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PV</a:t>
            </a:r>
            <a:endParaRPr lang="fr-CA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320120" y="3469390"/>
            <a:ext cx="850778" cy="574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MPPT</a:t>
            </a:r>
            <a:endParaRPr lang="fr-CA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663165" y="5008382"/>
            <a:ext cx="211857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Batterie de 5 kWh</a:t>
            </a:r>
            <a:endParaRPr lang="fr-CA" dirty="0"/>
          </a:p>
        </p:txBody>
      </p:sp>
      <p:cxnSp>
        <p:nvCxnSpPr>
          <p:cNvPr id="10" name="Connecteur en angle 9"/>
          <p:cNvCxnSpPr>
            <a:stCxn id="6" idx="2"/>
            <a:endCxn id="7" idx="0"/>
          </p:cNvCxnSpPr>
          <p:nvPr/>
        </p:nvCxnSpPr>
        <p:spPr>
          <a:xfrm>
            <a:off x="1619348" y="2800721"/>
            <a:ext cx="126161" cy="668669"/>
          </a:xfrm>
          <a:prstGeom prst="bentConnector4">
            <a:avLst>
              <a:gd name="adj1" fmla="val 181197"/>
              <a:gd name="adj2" fmla="val 9490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élogramme 11"/>
          <p:cNvSpPr/>
          <p:nvPr/>
        </p:nvSpPr>
        <p:spPr>
          <a:xfrm rot="1964207">
            <a:off x="2735424" y="1771981"/>
            <a:ext cx="1055716" cy="162929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PV</a:t>
            </a:r>
            <a:endParaRPr lang="fr-CA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297065" y="3469391"/>
            <a:ext cx="850778" cy="574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MPPT</a:t>
            </a:r>
            <a:endParaRPr lang="fr-CA" dirty="0"/>
          </a:p>
        </p:txBody>
      </p:sp>
      <p:cxnSp>
        <p:nvCxnSpPr>
          <p:cNvPr id="14" name="Connecteur en angle 13"/>
          <p:cNvCxnSpPr>
            <a:stCxn id="12" idx="2"/>
            <a:endCxn id="13" idx="0"/>
          </p:cNvCxnSpPr>
          <p:nvPr/>
        </p:nvCxnSpPr>
        <p:spPr>
          <a:xfrm>
            <a:off x="3596293" y="2800721"/>
            <a:ext cx="126161" cy="668670"/>
          </a:xfrm>
          <a:prstGeom prst="bentConnector4">
            <a:avLst>
              <a:gd name="adj1" fmla="val 100242"/>
              <a:gd name="adj2" fmla="val 9490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/>
          <p:nvPr/>
        </p:nvSpPr>
        <p:spPr>
          <a:xfrm rot="1964207">
            <a:off x="4690036" y="1771981"/>
            <a:ext cx="1055716" cy="162929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PV</a:t>
            </a:r>
            <a:endParaRPr lang="fr-CA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5251677" y="3469391"/>
            <a:ext cx="850778" cy="574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MPPT</a:t>
            </a:r>
            <a:endParaRPr lang="fr-CA" dirty="0"/>
          </a:p>
        </p:txBody>
      </p:sp>
      <p:cxnSp>
        <p:nvCxnSpPr>
          <p:cNvPr id="17" name="Connecteur en angle 16"/>
          <p:cNvCxnSpPr>
            <a:stCxn id="15" idx="2"/>
            <a:endCxn id="16" idx="0"/>
          </p:cNvCxnSpPr>
          <p:nvPr/>
        </p:nvCxnSpPr>
        <p:spPr>
          <a:xfrm>
            <a:off x="5550905" y="2800721"/>
            <a:ext cx="126161" cy="668670"/>
          </a:xfrm>
          <a:prstGeom prst="bentConnector4">
            <a:avLst>
              <a:gd name="adj1" fmla="val 100242"/>
              <a:gd name="adj2" fmla="val 9490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stCxn id="7" idx="2"/>
            <a:endCxn id="8" idx="0"/>
          </p:cNvCxnSpPr>
          <p:nvPr/>
        </p:nvCxnSpPr>
        <p:spPr>
          <a:xfrm rot="16200000" flipH="1">
            <a:off x="2251825" y="3537753"/>
            <a:ext cx="964312" cy="19769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16" idx="2"/>
            <a:endCxn id="8" idx="0"/>
          </p:cNvCxnSpPr>
          <p:nvPr/>
        </p:nvCxnSpPr>
        <p:spPr>
          <a:xfrm rot="5400000">
            <a:off x="4217605" y="3548920"/>
            <a:ext cx="964311" cy="1954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13" idx="2"/>
            <a:endCxn id="8" idx="0"/>
          </p:cNvCxnSpPr>
          <p:nvPr/>
        </p:nvCxnSpPr>
        <p:spPr>
          <a:xfrm>
            <a:off x="3722454" y="4044071"/>
            <a:ext cx="0" cy="964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2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rc 61"/>
          <p:cNvSpPr/>
          <p:nvPr/>
        </p:nvSpPr>
        <p:spPr>
          <a:xfrm rot="5925607">
            <a:off x="285403" y="827938"/>
            <a:ext cx="5860813" cy="5801402"/>
          </a:xfrm>
          <a:prstGeom prst="arc">
            <a:avLst>
              <a:gd name="adj1" fmla="val 13592629"/>
              <a:gd name="adj2" fmla="val 21227972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2" name="Connecteur droit 21"/>
          <p:cNvCxnSpPr/>
          <p:nvPr/>
        </p:nvCxnSpPr>
        <p:spPr>
          <a:xfrm flipH="1">
            <a:off x="5233484" y="3429111"/>
            <a:ext cx="1295484" cy="2514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Vue d’ensemble du problème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7</a:t>
            </a:fld>
            <a:endParaRPr lang="fr-CA" dirty="0"/>
          </a:p>
        </p:txBody>
      </p:sp>
      <p:sp>
        <p:nvSpPr>
          <p:cNvPr id="5" name="Ellipse 4"/>
          <p:cNvSpPr/>
          <p:nvPr/>
        </p:nvSpPr>
        <p:spPr>
          <a:xfrm>
            <a:off x="1074316" y="1754470"/>
            <a:ext cx="1064029" cy="997528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Soleil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805479" y="3732728"/>
            <a:ext cx="2151833" cy="19119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Terre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8" name="Flèche courbée vers la droite 17"/>
          <p:cNvSpPr/>
          <p:nvPr/>
        </p:nvSpPr>
        <p:spPr>
          <a:xfrm rot="1876365">
            <a:off x="6143244" y="3215933"/>
            <a:ext cx="659018" cy="556952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cxnSp>
        <p:nvCxnSpPr>
          <p:cNvPr id="26" name="Connecteur en arc 25"/>
          <p:cNvCxnSpPr/>
          <p:nvPr/>
        </p:nvCxnSpPr>
        <p:spPr>
          <a:xfrm>
            <a:off x="5290036" y="4048610"/>
            <a:ext cx="1182717" cy="362012"/>
          </a:xfrm>
          <a:prstGeom prst="curvedConnector3">
            <a:avLst>
              <a:gd name="adj1" fmla="val 52109"/>
            </a:avLst>
          </a:prstGeom>
          <a:ln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2162792" y="2576068"/>
            <a:ext cx="2846315" cy="147254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3574310" y="3981796"/>
            <a:ext cx="1423158" cy="6681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c 54"/>
          <p:cNvSpPr/>
          <p:nvPr/>
        </p:nvSpPr>
        <p:spPr>
          <a:xfrm rot="19898458">
            <a:off x="4325083" y="3591410"/>
            <a:ext cx="914400" cy="914400"/>
          </a:xfrm>
          <a:prstGeom prst="arc">
            <a:avLst>
              <a:gd name="adj1" fmla="val 12747415"/>
              <a:gd name="adj2" fmla="val 149504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Ellipse 59"/>
          <p:cNvSpPr/>
          <p:nvPr/>
        </p:nvSpPr>
        <p:spPr>
          <a:xfrm rot="787884">
            <a:off x="5537344" y="4043954"/>
            <a:ext cx="265803" cy="110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5" name="Connecteur droit avec flèche 64"/>
          <p:cNvCxnSpPr>
            <a:stCxn id="68" idx="3"/>
            <a:endCxn id="60" idx="3"/>
          </p:cNvCxnSpPr>
          <p:nvPr/>
        </p:nvCxnSpPr>
        <p:spPr>
          <a:xfrm flipV="1">
            <a:off x="4591477" y="4115690"/>
            <a:ext cx="978395" cy="107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2868949" y="5003623"/>
            <a:ext cx="172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Voiture solaire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080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Systèmes de référence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8</a:t>
            </a:fld>
            <a:endParaRPr lang="fr-C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104206"/>
            <a:ext cx="2851297" cy="247027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896" y="2183584"/>
            <a:ext cx="3886400" cy="231151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53470" y="6516076"/>
            <a:ext cx="4382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Figures tirées de « </a:t>
            </a:r>
            <a:r>
              <a:rPr lang="fr-CA" sz="1000" dirty="0" err="1" smtClean="0"/>
              <a:t>Physics</a:t>
            </a:r>
            <a:r>
              <a:rPr lang="fr-CA" sz="1000" dirty="0" smtClean="0"/>
              <a:t> of Solar </a:t>
            </a:r>
            <a:r>
              <a:rPr lang="fr-CA" sz="1000" dirty="0" err="1" smtClean="0"/>
              <a:t>Energy</a:t>
            </a:r>
            <a:r>
              <a:rPr lang="fr-CA" sz="1000" dirty="0" smtClean="0"/>
              <a:t> », C. Julian Chen, </a:t>
            </a:r>
            <a:r>
              <a:rPr lang="fr-CA" sz="1000" dirty="0" err="1" smtClean="0"/>
              <a:t>Wiley</a:t>
            </a:r>
            <a:r>
              <a:rPr lang="fr-CA" sz="1000" dirty="0" smtClean="0"/>
              <a:t>, 2011</a:t>
            </a:r>
            <a:endParaRPr lang="fr-CA" sz="10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217950"/>
              </p:ext>
            </p:extLst>
          </p:nvPr>
        </p:nvGraphicFramePr>
        <p:xfrm>
          <a:off x="1214419" y="4635009"/>
          <a:ext cx="6385540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992">
                  <a:extLst>
                    <a:ext uri="{9D8B030D-6E8A-4147-A177-3AD203B41FA5}">
                      <a16:colId xmlns:a16="http://schemas.microsoft.com/office/drawing/2014/main" val="1601998680"/>
                    </a:ext>
                  </a:extLst>
                </a:gridCol>
                <a:gridCol w="2871548">
                  <a:extLst>
                    <a:ext uri="{9D8B030D-6E8A-4147-A177-3AD203B41FA5}">
                      <a16:colId xmlns:a16="http://schemas.microsoft.com/office/drawing/2014/main" val="1138369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800" dirty="0" smtClean="0"/>
                        <a:t>Coordonnées GPS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800" dirty="0" smtClean="0"/>
                        <a:t>Sphère céleste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0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CA" sz="1600" baseline="0" dirty="0" smtClean="0"/>
                        <a:t>Longitude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CA" sz="1600" baseline="0" dirty="0" smtClean="0"/>
                        <a:t>Latitude</a:t>
                      </a:r>
                      <a:endParaRPr lang="fr-CA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CA" sz="1600" dirty="0" smtClean="0"/>
                        <a:t>Élévation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CA" sz="1600" dirty="0" smtClean="0"/>
                        <a:t>Azimut</a:t>
                      </a:r>
                      <a:endParaRPr lang="fr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56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04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Équation du temps</a:t>
            </a:r>
            <a:endParaRPr lang="fr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61" y="1677349"/>
            <a:ext cx="5911388" cy="461706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4A2-F9BE-4131-9A85-2C0A6C3DB204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98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567</TotalTime>
  <Words>163</Words>
  <Application>Microsoft Office PowerPoint</Application>
  <PresentationFormat>Affichage à l'écran (4:3)</PresentationFormat>
  <Paragraphs>65</Paragraphs>
  <Slides>17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Facette</vt:lpstr>
      <vt:lpstr>Visio</vt:lpstr>
      <vt:lpstr>Simulation de la performance d’une voiture solaire dans un contexte de compétition</vt:lpstr>
      <vt:lpstr>Plan de présentation</vt:lpstr>
      <vt:lpstr>Présentation du club scientifique</vt:lpstr>
      <vt:lpstr>Technologie photovoltaïque</vt:lpstr>
      <vt:lpstr>Simulateur de performances</vt:lpstr>
      <vt:lpstr>Topologie du système PV</vt:lpstr>
      <vt:lpstr>Vue d’ensemble du problème</vt:lpstr>
      <vt:lpstr>Systèmes de référence</vt:lpstr>
      <vt:lpstr>Équation du temps</vt:lpstr>
      <vt:lpstr>Simulation de l’ensoleillement</vt:lpstr>
      <vt:lpstr>Pertes dans le système</vt:lpstr>
      <vt:lpstr>Pertes dans l’encapsulation</vt:lpstr>
      <vt:lpstr>Pertes dans les MPPT</vt:lpstr>
      <vt:lpstr>Simulation d’un véhicule solaire</vt:lpstr>
      <vt:lpstr>Résultats de simulation</vt:lpstr>
      <vt:lpstr>Système d’acquisition</vt:lpstr>
      <vt:lpstr>Perspectives futures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de la performance d’une voiture solaire dans un contexte de compétition</dc:title>
  <dc:creator>ClubEclipse</dc:creator>
  <cp:lastModifiedBy>ClubEclipse</cp:lastModifiedBy>
  <cp:revision>19</cp:revision>
  <dcterms:created xsi:type="dcterms:W3CDTF">2017-03-27T21:45:00Z</dcterms:created>
  <dcterms:modified xsi:type="dcterms:W3CDTF">2017-04-02T22:23:58Z</dcterms:modified>
</cp:coreProperties>
</file>